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56" r:id="rId2"/>
    <p:sldId id="397" r:id="rId3"/>
    <p:sldId id="435" r:id="rId4"/>
    <p:sldId id="436" r:id="rId5"/>
    <p:sldId id="437" r:id="rId6"/>
    <p:sldId id="439" r:id="rId7"/>
    <p:sldId id="440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31" r:id="rId17"/>
    <p:sldId id="432" r:id="rId18"/>
    <p:sldId id="429" r:id="rId19"/>
    <p:sldId id="430" r:id="rId20"/>
    <p:sldId id="476" r:id="rId21"/>
    <p:sldId id="433" r:id="rId22"/>
    <p:sldId id="434" r:id="rId23"/>
    <p:sldId id="413" r:id="rId24"/>
    <p:sldId id="471" r:id="rId25"/>
    <p:sldId id="472" r:id="rId26"/>
    <p:sldId id="473" r:id="rId27"/>
    <p:sldId id="474" r:id="rId28"/>
    <p:sldId id="475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63" r:id="rId37"/>
    <p:sldId id="448" r:id="rId38"/>
    <p:sldId id="449" r:id="rId39"/>
    <p:sldId id="450" r:id="rId40"/>
    <p:sldId id="464" r:id="rId41"/>
    <p:sldId id="451" r:id="rId42"/>
    <p:sldId id="465" r:id="rId43"/>
    <p:sldId id="452" r:id="rId44"/>
    <p:sldId id="466" r:id="rId45"/>
    <p:sldId id="453" r:id="rId46"/>
    <p:sldId id="467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8" r:id="rId55"/>
    <p:sldId id="469" r:id="rId56"/>
    <p:sldId id="461" r:id="rId57"/>
    <p:sldId id="470" r:id="rId58"/>
    <p:sldId id="462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12A03"/>
    <a:srgbClr val="B23C00"/>
    <a:srgbClr val="FFCC66"/>
    <a:srgbClr val="E1F5FF"/>
    <a:srgbClr val="C6DEFF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8450" autoAdjust="0"/>
  </p:normalViewPr>
  <p:slideViewPr>
    <p:cSldViewPr>
      <p:cViewPr varScale="1">
        <p:scale>
          <a:sx n="143" d="100"/>
          <a:sy n="143" d="100"/>
        </p:scale>
        <p:origin x="304" y="19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5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May 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ata_virtualizat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ata_virtualiza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compositesw.com/data-virtualizati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CMPE226/CIS7.0.4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its.utexas.edu/~anorman/BUS.FOR/course.mat/Alex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its.utexas.edu/~anorman/BUS.FOR/course.mat/Alex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its.utexas.edu/~anorman/BUS.FOR/course.mat/Alex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its.utexas.edu/~anorman/BUS.FOR/course.mat/Alex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ata_virtualization" TargetMode="External"/><Relationship Id="rId3" Type="http://schemas.openxmlformats.org/officeDocument/2006/relationships/hyperlink" Target="http://www.compositesw.com/data-virtualization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/>
              <a:t/>
            </a:r>
            <a:br>
              <a:rPr lang="en-US" sz="3600"/>
            </a:br>
            <a:r>
              <a:rPr lang="en-US" sz="2400" smtClean="0"/>
              <a:t>May 2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Virtualization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  <a:p>
            <a:pPr lvl="1"/>
            <a:r>
              <a:rPr lang="en-US" dirty="0"/>
              <a:t>Abstract the technical aspects of stored data, </a:t>
            </a:r>
            <a:br>
              <a:rPr lang="en-US" dirty="0"/>
            </a:br>
            <a:r>
              <a:rPr lang="en-US" dirty="0"/>
              <a:t>such as location, storage structure, API, </a:t>
            </a:r>
            <a:br>
              <a:rPr lang="en-US" dirty="0"/>
            </a:br>
            <a:r>
              <a:rPr lang="en-US" dirty="0"/>
              <a:t>access language, and storage technology.</a:t>
            </a:r>
          </a:p>
          <a:p>
            <a:pPr lvl="5"/>
            <a:endParaRPr lang="en-US" dirty="0"/>
          </a:p>
          <a:p>
            <a:r>
              <a:rPr lang="en-US" dirty="0"/>
              <a:t>Virtualized data access</a:t>
            </a:r>
          </a:p>
          <a:p>
            <a:pPr lvl="1"/>
            <a:r>
              <a:rPr lang="en-US" dirty="0"/>
              <a:t>Connect to different data sources and make them accessible from a common logical data access point.</a:t>
            </a:r>
          </a:p>
          <a:p>
            <a:pPr lvl="5"/>
            <a:endParaRPr lang="en-US" dirty="0"/>
          </a:p>
          <a:p>
            <a:r>
              <a:rPr lang="en-US" dirty="0"/>
              <a:t>Transformation</a:t>
            </a:r>
          </a:p>
          <a:p>
            <a:pPr lvl="1"/>
            <a:r>
              <a:rPr lang="en-US" dirty="0" smtClean="0"/>
              <a:t>Transform</a:t>
            </a:r>
            <a:r>
              <a:rPr lang="en-US" dirty="0"/>
              <a:t>, improve quality, reformat, etc.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 </a:t>
            </a:r>
            <a:r>
              <a:rPr lang="en-US" dirty="0"/>
              <a:t>data for consumer use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989292"/>
            <a:ext cx="4427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</a:t>
            </a:r>
            <a:r>
              <a:rPr lang="en-US" dirty="0" smtClean="0">
                <a:hlinkClick r:id="rId2"/>
              </a:rPr>
              <a:t>Data_virtualization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Virtualization Functionality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federation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Combine result sets from across </a:t>
            </a:r>
            <a:br>
              <a:rPr lang="en-US" dirty="0"/>
            </a:br>
            <a:r>
              <a:rPr lang="en-US" dirty="0"/>
              <a:t>multiple source systems.</a:t>
            </a:r>
          </a:p>
          <a:p>
            <a:pPr lvl="5"/>
            <a:endParaRPr lang="en-US" dirty="0"/>
          </a:p>
          <a:p>
            <a:r>
              <a:rPr lang="en-US" dirty="0"/>
              <a:t>Data </a:t>
            </a:r>
            <a:r>
              <a:rPr lang="en-US" dirty="0" smtClean="0"/>
              <a:t>delivery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Publish result sets as views and/or data services executed by client </a:t>
            </a:r>
            <a:r>
              <a:rPr lang="en-US" dirty="0" smtClean="0"/>
              <a:t>applications </a:t>
            </a:r>
            <a:r>
              <a:rPr lang="en-US" dirty="0"/>
              <a:t>or users when requested.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5989292"/>
            <a:ext cx="4427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</a:t>
            </a:r>
            <a:r>
              <a:rPr lang="en-US" dirty="0" smtClean="0">
                <a:hlinkClick r:id="rId2"/>
              </a:rPr>
              <a:t>Data_virtualization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Information Server (CIS)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961"/>
            <a:ext cx="8229600" cy="9448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Cisco Information Server </a:t>
            </a:r>
            <a:r>
              <a:rPr lang="en-US" dirty="0" smtClean="0"/>
              <a:t>(CIS) forms the core of the Cisco Data Virtualization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Screen Shot 2015-10-27 at 2.4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2183142"/>
            <a:ext cx="6126413" cy="4674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9268" y="6535244"/>
            <a:ext cx="3474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http://www.compositesw.com/data-virtualization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13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the CIS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Studio</a:t>
            </a:r>
            <a:r>
              <a:rPr lang="en-US" dirty="0" smtClean="0"/>
              <a:t> is the client-side application that connects to the CIS server.</a:t>
            </a:r>
          </a:p>
          <a:p>
            <a:pPr lvl="1"/>
            <a:r>
              <a:rPr lang="en-US" dirty="0" smtClean="0"/>
              <a:t>As delivered, it runs only on Windows.</a:t>
            </a:r>
          </a:p>
          <a:p>
            <a:pPr lvl="1"/>
            <a:r>
              <a:rPr lang="en-US" dirty="0" smtClean="0"/>
              <a:t>A student has enabled it to run on Mac and Linux.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Download and install Studio.</a:t>
            </a:r>
          </a:p>
          <a:p>
            <a:pPr lvl="1"/>
            <a:r>
              <a:rPr lang="en-US" dirty="0"/>
              <a:t>See </a:t>
            </a:r>
            <a:r>
              <a:rPr lang="en-US" sz="2000" dirty="0">
                <a:hlinkClick r:id="rId2"/>
              </a:rPr>
              <a:t>http://www.cs.sjsu.edu/~mak/CMPE226/CIS7.0.4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“Cisco Information Server and Studio” contains both the CIS server and the client Studio app.</a:t>
            </a:r>
          </a:p>
          <a:p>
            <a:pPr lvl="1"/>
            <a:r>
              <a:rPr lang="en-US" dirty="0" smtClean="0"/>
              <a:t>Install </a:t>
            </a:r>
            <a:r>
              <a:rPr lang="en-US" u="sng" dirty="0" smtClean="0"/>
              <a:t>only</a:t>
            </a:r>
            <a:r>
              <a:rPr lang="en-US" dirty="0" smtClean="0"/>
              <a:t> Studio.</a:t>
            </a:r>
          </a:p>
          <a:p>
            <a:pPr lvl="1"/>
            <a:r>
              <a:rPr lang="en-US" dirty="0" smtClean="0"/>
              <a:t>See the </a:t>
            </a:r>
            <a:r>
              <a:rPr lang="en-US" i="1" dirty="0" smtClean="0">
                <a:solidFill>
                  <a:srgbClr val="B23C00"/>
                </a:solidFill>
              </a:rPr>
              <a:t>Installation Guide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Team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1"/>
          </a:xfrm>
        </p:spPr>
        <p:txBody>
          <a:bodyPr/>
          <a:lstStyle/>
          <a:p>
            <a:r>
              <a:rPr lang="en-US" dirty="0" smtClean="0"/>
              <a:t>Each team has a CIS account.</a:t>
            </a:r>
            <a:endParaRPr lang="en-US" dirty="0"/>
          </a:p>
          <a:p>
            <a:r>
              <a:rPr lang="en-US" dirty="0" smtClean="0"/>
              <a:t>Same team username and password </a:t>
            </a:r>
            <a:br>
              <a:rPr lang="en-US" dirty="0" smtClean="0"/>
            </a:br>
            <a:r>
              <a:rPr lang="en-US" dirty="0" smtClean="0"/>
              <a:t>as your MySQL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1078" y="3242235"/>
            <a:ext cx="79018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 the server, CIS is installed in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2000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opt/</a:t>
            </a:r>
            <a:r>
              <a:rPr lang="en-US" sz="2000" b="1" dirty="0" err="1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Cisco_Systems</a:t>
            </a:r>
            <a:r>
              <a:rPr lang="en-US" sz="2000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/CIS_7.0</a:t>
            </a:r>
            <a:endParaRPr lang="en-US" sz="2000" b="1" dirty="0">
              <a:solidFill>
                <a:srgbClr val="0033CC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into 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To log in, start the client-side Studio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77829" y="3553637"/>
            <a:ext cx="277708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marL="58738" lvl="1"/>
            <a:r>
              <a:rPr lang="en-US" sz="2000" dirty="0">
                <a:solidFill>
                  <a:srgbClr val="0033CC"/>
                </a:solidFill>
              </a:rPr>
              <a:t>Domain: c</a:t>
            </a:r>
            <a:r>
              <a:rPr lang="en-US" sz="2000" dirty="0" smtClean="0">
                <a:solidFill>
                  <a:srgbClr val="0033CC"/>
                </a:solidFill>
              </a:rPr>
              <a:t>omposite</a:t>
            </a:r>
          </a:p>
          <a:p>
            <a:pPr marL="58738" lvl="1"/>
            <a:r>
              <a:rPr lang="en-US" sz="2000" dirty="0" smtClean="0">
                <a:solidFill>
                  <a:srgbClr val="0033CC"/>
                </a:solidFill>
              </a:rPr>
              <a:t>Server</a:t>
            </a:r>
            <a:r>
              <a:rPr lang="en-US" sz="2000" dirty="0">
                <a:solidFill>
                  <a:srgbClr val="0033CC"/>
                </a:solidFill>
              </a:rPr>
              <a:t>: </a:t>
            </a:r>
            <a:r>
              <a:rPr lang="en-US" sz="2000" dirty="0" smtClean="0">
                <a:solidFill>
                  <a:srgbClr val="0033CC"/>
                </a:solidFill>
              </a:rPr>
              <a:t>130.65.159.87</a:t>
            </a: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 Port: 9400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1908684"/>
            <a:ext cx="4787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Database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8" y="1050011"/>
            <a:ext cx="7559040" cy="56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XML Data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960147"/>
            <a:ext cx="7678485" cy="57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Data </a:t>
            </a:r>
            <a:r>
              <a:rPr lang="en-US" dirty="0" smtClean="0">
                <a:sym typeface="Wingdings"/>
              </a:rPr>
              <a:t> Database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define a transformation that maps </a:t>
            </a:r>
            <a:br>
              <a:rPr lang="en-US" dirty="0" smtClean="0"/>
            </a:br>
            <a:r>
              <a:rPr lang="en-US" dirty="0" smtClean="0"/>
              <a:t>an XML file to a relational database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Then CIS can dynamically load </a:t>
            </a:r>
            <a:br>
              <a:rPr lang="en-US" dirty="0" smtClean="0"/>
            </a:br>
            <a:r>
              <a:rPr lang="en-US" dirty="0" smtClean="0"/>
              <a:t>the XML data into the database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Data </a:t>
            </a:r>
            <a:r>
              <a:rPr lang="en-US" dirty="0">
                <a:sym typeface="Wingdings"/>
              </a:rPr>
              <a:t> Database </a:t>
            </a:r>
            <a:r>
              <a:rPr lang="en-US" dirty="0" smtClean="0">
                <a:sym typeface="Wingdings"/>
              </a:rPr>
              <a:t>Table</a:t>
            </a:r>
            <a:r>
              <a:rPr lang="en-US" i="1" dirty="0" smtClean="0">
                <a:sym typeface="Wingdings"/>
              </a:rPr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051586"/>
            <a:ext cx="7497998" cy="56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Weeks!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April 25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NoSQL databases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2 (today)</a:t>
            </a:r>
            <a:endParaRPr lang="en-US" sz="2000" dirty="0"/>
          </a:p>
          <a:p>
            <a:pPr lvl="1"/>
            <a:r>
              <a:rPr lang="en-US" sz="1800" dirty="0"/>
              <a:t>Data visualization and the Cisco Information Server</a:t>
            </a:r>
          </a:p>
          <a:p>
            <a:pPr lvl="1"/>
            <a:r>
              <a:rPr lang="en-US" sz="1800" dirty="0"/>
              <a:t>Data mining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9 and May 16</a:t>
            </a:r>
            <a:endParaRPr lang="en-US" sz="2000" dirty="0"/>
          </a:p>
          <a:p>
            <a:pPr lvl="1"/>
            <a:r>
              <a:rPr lang="en-US" sz="1800" dirty="0"/>
              <a:t>Team project presentations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17</a:t>
            </a:r>
            <a:endParaRPr lang="en-US" sz="2000" dirty="0"/>
          </a:p>
          <a:p>
            <a:pPr lvl="1"/>
            <a:r>
              <a:rPr lang="en-US" sz="1800" dirty="0"/>
              <a:t>Team projects due</a:t>
            </a:r>
          </a:p>
          <a:p>
            <a:pPr lvl="5"/>
            <a:endParaRPr lang="en-US" sz="1050" dirty="0"/>
          </a:p>
          <a:p>
            <a:r>
              <a:rPr lang="en-US" sz="2000" dirty="0" smtClean="0"/>
              <a:t>May 23</a:t>
            </a:r>
            <a:endParaRPr lang="en-US" sz="2000" dirty="0"/>
          </a:p>
          <a:p>
            <a:pPr lvl="1"/>
            <a:r>
              <a:rPr lang="en-US" sz="1800" dirty="0"/>
              <a:t>Final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Data </a:t>
            </a:r>
            <a:r>
              <a:rPr lang="en-US" dirty="0">
                <a:sym typeface="Wingdings"/>
              </a:rPr>
              <a:t> Database Table</a:t>
            </a:r>
            <a:r>
              <a:rPr lang="en-US" i="1" dirty="0">
                <a:sym typeface="Wingdings"/>
              </a:rPr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6" y="1325903"/>
            <a:ext cx="8769762" cy="46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Views by Joining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983317"/>
            <a:ext cx="7678485" cy="57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“Publish” the transformations and views.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Applications can then access them as if</a:t>
            </a:r>
            <a:br>
              <a:rPr lang="en-US" dirty="0" smtClean="0"/>
            </a:br>
            <a:r>
              <a:rPr lang="en-US" dirty="0" smtClean="0"/>
              <a:t>they were actual relational database tables.</a:t>
            </a:r>
            <a:endParaRPr lang="en-US" dirty="0"/>
          </a:p>
          <a:p>
            <a:pPr lvl="1"/>
            <a:r>
              <a:rPr lang="en-US" dirty="0" smtClean="0"/>
              <a:t>Cisco provides a JDBC driver for Java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 and Your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the demo described in the </a:t>
            </a:r>
            <a:br>
              <a:rPr lang="en-US" dirty="0" smtClean="0"/>
            </a:br>
            <a:r>
              <a:rPr lang="en-US" i="1" dirty="0" smtClean="0">
                <a:solidFill>
                  <a:srgbClr val="B23C00"/>
                </a:solidFill>
              </a:rPr>
              <a:t>Getting Started Guide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Can you find ways to use CIS in your project?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#10: CIS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Upload (part of) your database to 130.65.159.87 and run it on the MySQL database server.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Follow the guidelines of the CIS </a:t>
            </a:r>
            <a:br>
              <a:rPr lang="en-US" dirty="0" smtClean="0"/>
            </a:br>
            <a:r>
              <a:rPr lang="en-US" i="1" dirty="0" smtClean="0">
                <a:solidFill>
                  <a:srgbClr val="B23C00"/>
                </a:solidFill>
              </a:rPr>
              <a:t>Getting Started Guide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0033CC"/>
                </a:solidFill>
              </a:rPr>
              <a:t>sources</a:t>
            </a:r>
            <a:r>
              <a:rPr lang="en-US" dirty="0" smtClean="0"/>
              <a:t> folder in Studio under </a:t>
            </a:r>
            <a:br>
              <a:rPr lang="en-US" dirty="0" smtClean="0"/>
            </a:br>
            <a:r>
              <a:rPr lang="en-US" dirty="0" smtClean="0">
                <a:solidFill>
                  <a:srgbClr val="0033CC"/>
                </a:solidFill>
              </a:rPr>
              <a:t>My Home</a:t>
            </a:r>
          </a:p>
          <a:p>
            <a:pPr lvl="5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#10: </a:t>
            </a:r>
            <a:r>
              <a:rPr lang="en-US" dirty="0" smtClean="0"/>
              <a:t>CIS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In your sources folder, create and introspect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MySQL 5.5 </a:t>
            </a:r>
            <a:r>
              <a:rPr lang="en-US" dirty="0" smtClean="0"/>
              <a:t>data </a:t>
            </a:r>
            <a:r>
              <a:rPr lang="en-US" dirty="0"/>
              <a:t>source and connect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your </a:t>
            </a:r>
            <a:r>
              <a:rPr lang="en-US" dirty="0" smtClean="0"/>
              <a:t>database:</a:t>
            </a:r>
          </a:p>
          <a:p>
            <a:pPr lvl="4"/>
            <a:endParaRPr lang="en-US" dirty="0"/>
          </a:p>
          <a:p>
            <a:pPr lvl="1"/>
            <a:r>
              <a:rPr lang="en-US" dirty="0" err="1"/>
              <a:t>Datasource</a:t>
            </a:r>
            <a:r>
              <a:rPr lang="en-US" dirty="0"/>
              <a:t> name: (you choose)</a:t>
            </a:r>
          </a:p>
          <a:p>
            <a:pPr lvl="1"/>
            <a:r>
              <a:rPr lang="en-US" dirty="0"/>
              <a:t>Host: </a:t>
            </a:r>
            <a:r>
              <a:rPr lang="en-US" dirty="0">
                <a:solidFill>
                  <a:srgbClr val="0033CC"/>
                </a:solidFill>
              </a:rPr>
              <a:t>localhost</a:t>
            </a:r>
          </a:p>
          <a:p>
            <a:pPr lvl="1"/>
            <a:r>
              <a:rPr lang="en-US" dirty="0"/>
              <a:t>Port: </a:t>
            </a:r>
            <a:r>
              <a:rPr lang="en-US" dirty="0">
                <a:solidFill>
                  <a:srgbClr val="0033CC"/>
                </a:solidFill>
              </a:rPr>
              <a:t>3306</a:t>
            </a:r>
            <a:r>
              <a:rPr lang="en-US" dirty="0"/>
              <a:t> </a:t>
            </a:r>
            <a:r>
              <a:rPr lang="en-US" dirty="0" smtClean="0"/>
              <a:t>(the standard </a:t>
            </a:r>
            <a:r>
              <a:rPr lang="en-US" dirty="0"/>
              <a:t>MySQL port)</a:t>
            </a:r>
          </a:p>
          <a:p>
            <a:pPr lvl="1"/>
            <a:r>
              <a:rPr lang="en-US" dirty="0"/>
              <a:t>Database name: (based on your group name)</a:t>
            </a:r>
          </a:p>
          <a:p>
            <a:pPr lvl="1"/>
            <a:r>
              <a:rPr lang="en-US" dirty="0"/>
              <a:t>Login and </a:t>
            </a:r>
            <a:r>
              <a:rPr lang="en-US" dirty="0" smtClean="0"/>
              <a:t>password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Make a screen shot of the introspection window.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#10: CIS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screen shot of Studio displaying the column details and the contents of one of your database tables.</a:t>
            </a:r>
          </a:p>
          <a:p>
            <a:pPr lvl="1"/>
            <a:r>
              <a:rPr lang="en-US" dirty="0" smtClean="0"/>
              <a:t>Such as the </a:t>
            </a:r>
            <a:r>
              <a:rPr lang="en-US" dirty="0" err="1" smtClean="0">
                <a:solidFill>
                  <a:srgbClr val="0033CC"/>
                </a:solidFill>
              </a:rPr>
              <a:t>ds_orders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#10: CIS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an XML file to the server and make it a data source.</a:t>
            </a:r>
          </a:p>
          <a:p>
            <a:pPr lvl="1"/>
            <a:r>
              <a:rPr lang="en-US" dirty="0"/>
              <a:t>Such as the </a:t>
            </a:r>
            <a:r>
              <a:rPr lang="en-US" dirty="0" err="1">
                <a:solidFill>
                  <a:srgbClr val="0033CC"/>
                </a:solidFill>
              </a:rPr>
              <a:t>ds_XML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example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Make Studio screen shots of the XML contents and associated schema.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Create an XML data transformation and make a screen shot.</a:t>
            </a:r>
          </a:p>
          <a:p>
            <a:pPr lvl="1"/>
            <a:r>
              <a:rPr lang="en-US" dirty="0" smtClean="0"/>
              <a:t>Such as the </a:t>
            </a:r>
            <a:r>
              <a:rPr lang="en-US" dirty="0" err="1" smtClean="0">
                <a:solidFill>
                  <a:srgbClr val="0033CC"/>
                </a:solidFill>
              </a:rPr>
              <a:t>productCatalog_xform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/>
              <a:t>example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#10: CIS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view by joining two or more of your database </a:t>
            </a:r>
            <a:r>
              <a:rPr lang="en-US" dirty="0" smtClean="0"/>
              <a:t>tables (virtual or real), </a:t>
            </a:r>
            <a:r>
              <a:rPr lang="en-US" dirty="0"/>
              <a:t>and make a screen shot of the table join graphic.</a:t>
            </a:r>
          </a:p>
          <a:p>
            <a:pPr lvl="1"/>
            <a:r>
              <a:rPr lang="en-US" dirty="0"/>
              <a:t>Such as the </a:t>
            </a:r>
            <a:r>
              <a:rPr lang="en-US" dirty="0" err="1">
                <a:solidFill>
                  <a:srgbClr val="0033CC"/>
                </a:solidFill>
              </a:rPr>
              <a:t>ViewOrder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example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emphasis on </a:t>
            </a:r>
            <a:r>
              <a:rPr lang="en-US" dirty="0" smtClean="0">
                <a:solidFill>
                  <a:srgbClr val="B23C00"/>
                </a:solidFill>
              </a:rPr>
              <a:t>data management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you manage the data are you are using.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Data models:</a:t>
            </a:r>
          </a:p>
          <a:p>
            <a:pPr lvl="1"/>
            <a:r>
              <a:rPr lang="en-US" dirty="0" smtClean="0"/>
              <a:t>Operational tables</a:t>
            </a:r>
          </a:p>
          <a:p>
            <a:pPr lvl="1"/>
            <a:r>
              <a:rPr lang="en-US" dirty="0" smtClean="0"/>
              <a:t>Analytical tables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Data operations:</a:t>
            </a:r>
          </a:p>
          <a:p>
            <a:pPr lvl="1"/>
            <a:r>
              <a:rPr lang="en-US" dirty="0" smtClean="0"/>
              <a:t>Queries and updates of the operational tables.</a:t>
            </a:r>
          </a:p>
          <a:p>
            <a:pPr lvl="1"/>
            <a:r>
              <a:rPr lang="en-US" dirty="0" smtClean="0"/>
              <a:t>How the analytical tables are loaded.</a:t>
            </a:r>
          </a:p>
          <a:p>
            <a:pPr lvl="1"/>
            <a:r>
              <a:rPr lang="en-US" dirty="0" smtClean="0"/>
              <a:t>Queries of the analytical tables for data analysis.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39-2A48-7C4A-B754-819993DF187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analysis step of the overall process of</a:t>
            </a:r>
            <a:br>
              <a:rPr lang="en-US" altLang="en-US" dirty="0"/>
            </a:br>
            <a:r>
              <a:rPr lang="en-US" altLang="en-US" dirty="0"/>
              <a:t>“</a:t>
            </a:r>
            <a:r>
              <a:rPr lang="en-US" altLang="en-US" dirty="0">
                <a:solidFill>
                  <a:srgbClr val="B23C00"/>
                </a:solidFill>
              </a:rPr>
              <a:t>Knowledge Discovery in Databases</a:t>
            </a:r>
            <a:r>
              <a:rPr lang="en-US" altLang="en-US" dirty="0"/>
              <a:t>” (KDD)</a:t>
            </a:r>
          </a:p>
          <a:p>
            <a:pPr lvl="1"/>
            <a:r>
              <a:rPr lang="en-US" altLang="en-US" dirty="0"/>
              <a:t>We are </a:t>
            </a:r>
            <a:r>
              <a:rPr lang="en-US" altLang="en-US" dirty="0">
                <a:solidFill>
                  <a:srgbClr val="B23C00"/>
                </a:solidFill>
              </a:rPr>
              <a:t>“data rich but information poor”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Make predictions based on current data.</a:t>
            </a:r>
          </a:p>
          <a:p>
            <a:pPr lvl="1"/>
            <a:r>
              <a:rPr lang="en-US" altLang="en-US" dirty="0"/>
              <a:t>Discover (“mine”) knowledge from large data sets.</a:t>
            </a:r>
          </a:p>
          <a:p>
            <a:pPr lvl="1"/>
            <a:r>
              <a:rPr lang="en-US" altLang="en-US" dirty="0"/>
              <a:t>Discover </a:t>
            </a:r>
            <a:r>
              <a:rPr lang="en-US" altLang="en-US" dirty="0">
                <a:solidFill>
                  <a:srgbClr val="B23C00"/>
                </a:solidFill>
              </a:rPr>
              <a:t>patterns </a:t>
            </a:r>
            <a:r>
              <a:rPr lang="en-US" altLang="en-US" dirty="0"/>
              <a:t>hidden in the data.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Two types of data mining:</a:t>
            </a:r>
          </a:p>
          <a:p>
            <a:pPr lvl="1"/>
            <a:r>
              <a:rPr lang="en-US" altLang="en-US" dirty="0"/>
              <a:t>descriptive</a:t>
            </a:r>
          </a:p>
          <a:p>
            <a:pPr lvl="1"/>
            <a:r>
              <a:rPr lang="en-US" altLang="en-US" dirty="0" smtClean="0"/>
              <a:t>predictive</a:t>
            </a:r>
            <a:endParaRPr lang="en-US" altLang="en-US" dirty="0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5743695" y="4160512"/>
            <a:ext cx="20762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A12A0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B23C00"/>
                </a:solidFill>
              </a:rPr>
              <a:t>Key word:</a:t>
            </a:r>
          </a:p>
          <a:p>
            <a:pPr algn="ctr"/>
            <a:r>
              <a:rPr lang="en-US" altLang="en-US" b="1" i="1">
                <a:solidFill>
                  <a:srgbClr val="B23C00"/>
                </a:solidFill>
              </a:rPr>
              <a:t>DISCOVERY</a:t>
            </a:r>
          </a:p>
          <a:p>
            <a:pPr algn="ctr"/>
            <a:r>
              <a:rPr lang="en-US" altLang="en-US">
                <a:solidFill>
                  <a:srgbClr val="B23C00"/>
                </a:solidFill>
              </a:rPr>
              <a:t>Find something new!</a:t>
            </a:r>
          </a:p>
        </p:txBody>
      </p:sp>
    </p:spTree>
    <p:extLst>
      <p:ext uri="{BB962C8B-B14F-4D97-AF65-F5344CB8AC3E}">
        <p14:creationId xmlns:p14="http://schemas.microsoft.com/office/powerpoint/2010/main" val="1111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49D3-061D-3C41-951C-0B863C30FA2C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692228" name="Picture 2" descr="f01-04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20675"/>
            <a:ext cx="458946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/>
              <a:t>Knowledge Discovery</a:t>
            </a:r>
          </a:p>
        </p:txBody>
      </p:sp>
      <p:sp>
        <p:nvSpPr>
          <p:cNvPr id="692231" name="Text Box 7"/>
          <p:cNvSpPr txBox="1">
            <a:spLocks noChangeArrowheads="1"/>
          </p:cNvSpPr>
          <p:nvPr/>
        </p:nvSpPr>
        <p:spPr bwMode="auto">
          <a:xfrm>
            <a:off x="1919211" y="2149475"/>
            <a:ext cx="14733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B23C00"/>
                </a:solidFill>
              </a:rPr>
              <a:t>To be defined:</a:t>
            </a:r>
            <a:br>
              <a:rPr lang="en-US" altLang="en-US">
                <a:solidFill>
                  <a:srgbClr val="B23C00"/>
                </a:solidFill>
              </a:rPr>
            </a:br>
            <a:r>
              <a:rPr lang="en-US" altLang="en-US" i="1">
                <a:solidFill>
                  <a:srgbClr val="B23C00"/>
                </a:solidFill>
              </a:rPr>
              <a:t>knowledge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8684" y="5440658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Data </a:t>
            </a:r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Mining: Concepts </a:t>
            </a:r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and Techniques</a:t>
            </a:r>
            <a:endParaRPr lang="en-US" alt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Jian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Pei</a:t>
            </a:r>
          </a:p>
          <a:p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Elsevier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7478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E9DF-AC30-8E49-A17D-C354A10EF40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en-US" dirty="0" smtClean="0"/>
              <a:t>Mining Techniques</a:t>
            </a:r>
            <a:endParaRPr lang="en-US" altLang="en-US" dirty="0"/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Integrates techniques from multiple disciplines</a:t>
            </a:r>
            <a:r>
              <a:rPr lang="en-US" altLang="en-US" sz="2200" dirty="0" smtClean="0"/>
              <a:t>:</a:t>
            </a:r>
          </a:p>
          <a:p>
            <a:pPr lvl="4">
              <a:lnSpc>
                <a:spcPct val="80000"/>
              </a:lnSpc>
            </a:pPr>
            <a:endParaRPr lang="en-US" altLang="en-US" sz="400" dirty="0"/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database technology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statistics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machine learning (AI)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high-performance computing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pattern recognition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fuzzy set theory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neural networks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data visualization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information retrieval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knowledge representation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image and signal processing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spatial data analysis</a:t>
            </a:r>
          </a:p>
          <a:p>
            <a:pPr lvl="4">
              <a:lnSpc>
                <a:spcPct val="80000"/>
              </a:lnSpc>
            </a:pPr>
            <a:endParaRPr lang="en-US" altLang="en-US" sz="900" dirty="0"/>
          </a:p>
          <a:p>
            <a:pPr>
              <a:lnSpc>
                <a:spcPct val="80000"/>
              </a:lnSpc>
            </a:pPr>
            <a:r>
              <a:rPr lang="en-US" altLang="en-US" sz="2200" dirty="0"/>
              <a:t>One of the most important frontiers in database systems.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One of the most promising interdisciplinary developments </a:t>
            </a:r>
            <a:r>
              <a:rPr lang="en-US" altLang="en-US" sz="2200" dirty="0" smtClean="0"/>
              <a:t>in </a:t>
            </a:r>
            <a:r>
              <a:rPr lang="en-US" altLang="en-US" sz="2200" dirty="0"/>
              <a:t>the information industry</a:t>
            </a:r>
            <a:r>
              <a:rPr lang="en-US" altLang="en-US" sz="2200" dirty="0" smtClean="0"/>
              <a:t>.</a:t>
            </a:r>
            <a:endParaRPr lang="en-US" altLang="en-US" sz="2200" dirty="0"/>
          </a:p>
        </p:txBody>
      </p:sp>
      <p:pic>
        <p:nvPicPr>
          <p:cNvPr id="678916" name="Picture 2" descr="f01-11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849438"/>
            <a:ext cx="43449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52146" y="6243935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Data </a:t>
            </a:r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Mining: Concepts </a:t>
            </a:r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and Techniques</a:t>
            </a:r>
            <a:endParaRPr lang="en-US" alt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Jian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Pei</a:t>
            </a:r>
          </a:p>
          <a:p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Elsevier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4055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8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426-6F30-304B-A964-00824E31E8B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Data Mining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Market segmentation</a:t>
            </a:r>
          </a:p>
          <a:p>
            <a:pPr lvl="1"/>
            <a:r>
              <a:rPr lang="en-US" altLang="en-US" dirty="0"/>
              <a:t>Identify the common characteristics of customers </a:t>
            </a:r>
            <a:br>
              <a:rPr lang="en-US" altLang="en-US" dirty="0"/>
            </a:br>
            <a:r>
              <a:rPr lang="en-US" altLang="en-US" dirty="0"/>
              <a:t>who buy the same products from your company. 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Customer churn</a:t>
            </a:r>
          </a:p>
          <a:p>
            <a:pPr lvl="1"/>
            <a:r>
              <a:rPr lang="en-US" altLang="en-US" dirty="0"/>
              <a:t>Predict which customers are likely to leave your company </a:t>
            </a:r>
            <a:r>
              <a:rPr lang="en-US" altLang="en-US" dirty="0" smtClean="0"/>
              <a:t>and </a:t>
            </a:r>
            <a:r>
              <a:rPr lang="en-US" altLang="en-US" dirty="0"/>
              <a:t>go to a competitor. 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Fraud detection</a:t>
            </a:r>
          </a:p>
          <a:p>
            <a:pPr lvl="1"/>
            <a:r>
              <a:rPr lang="en-US" altLang="en-US" dirty="0"/>
              <a:t>Identify which transactions are most likely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/>
              <a:t>be fraudulent. </a:t>
            </a:r>
          </a:p>
          <a:p>
            <a:pPr lvl="4"/>
            <a:endParaRPr lang="en-US" alt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0" y="5943441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</a:t>
            </a:r>
            <a:r>
              <a:rPr lang="en-US" altLang="en-US" sz="1000" dirty="0" smtClean="0">
                <a:hlinkClick r:id="rId2"/>
              </a:rPr>
              <a:t>/</a:t>
            </a:r>
            <a:r>
              <a:rPr lang="en-US" altLang="en-US" sz="1000" dirty="0" smtClean="0"/>
              <a:t> 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4529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9B02-B5BF-6746-B677-2C5BE6ABBC8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Uses of Data </a:t>
            </a:r>
            <a:r>
              <a:rPr lang="en-US" altLang="en-US" dirty="0" smtClean="0"/>
              <a:t>Mining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Direct marketing</a:t>
            </a:r>
          </a:p>
          <a:p>
            <a:pPr lvl="1"/>
            <a:r>
              <a:rPr lang="en-US" altLang="en-US" dirty="0"/>
              <a:t>Identify which prospects should be included in a mailing list </a:t>
            </a:r>
            <a:r>
              <a:rPr lang="en-US" altLang="en-US" dirty="0" smtClean="0"/>
              <a:t>to </a:t>
            </a:r>
            <a:r>
              <a:rPr lang="en-US" altLang="en-US" dirty="0"/>
              <a:t>obtain the highest response rate</a:t>
            </a:r>
            <a:r>
              <a:rPr lang="en-US" altLang="en-US" dirty="0" smtClean="0"/>
              <a:t>.</a:t>
            </a:r>
          </a:p>
          <a:p>
            <a:pPr lvl="6"/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 smtClean="0"/>
              <a:t>Interactive </a:t>
            </a:r>
            <a:r>
              <a:rPr lang="en-US" altLang="en-US" dirty="0"/>
              <a:t>marketing</a:t>
            </a:r>
          </a:p>
          <a:p>
            <a:pPr lvl="1"/>
            <a:r>
              <a:rPr lang="en-US" altLang="en-US" dirty="0"/>
              <a:t>Predict what each individual accessing a website is most likely interested in seeing. 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Market basket analysis</a:t>
            </a:r>
          </a:p>
          <a:p>
            <a:pPr lvl="1"/>
            <a:r>
              <a:rPr lang="en-US" altLang="en-US" dirty="0"/>
              <a:t>Understand what products or services are commonly purchased together; e.g., beer and diapers.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0" y="5943441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</a:t>
            </a:r>
            <a:r>
              <a:rPr lang="en-US" altLang="en-US" sz="1000" dirty="0" smtClean="0">
                <a:hlinkClick r:id="rId2"/>
              </a:rPr>
              <a:t>/</a:t>
            </a:r>
            <a:r>
              <a:rPr lang="en-US" altLang="en-US" sz="1000" dirty="0" smtClean="0"/>
              <a:t> 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13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3D94-D55F-FA4E-AE39-4FAEDE44815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New Business Opportunities from Data Mining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Trend </a:t>
            </a:r>
            <a:r>
              <a:rPr lang="en-US" altLang="en-US" dirty="0" smtClean="0"/>
              <a:t>analysis</a:t>
            </a:r>
            <a:endParaRPr lang="en-US" altLang="en-US" dirty="0"/>
          </a:p>
          <a:p>
            <a:pPr lvl="1"/>
            <a:r>
              <a:rPr lang="en-US" altLang="en-US" dirty="0"/>
              <a:t>Reveal the difference between a typical customer this month and last. </a:t>
            </a:r>
            <a:endParaRPr lang="en-US" altLang="en-US" dirty="0" smtClean="0"/>
          </a:p>
          <a:p>
            <a:pPr lvl="4"/>
            <a:endParaRPr lang="en-US" altLang="en-US" dirty="0" smtClean="0"/>
          </a:p>
          <a:p>
            <a:r>
              <a:rPr lang="en-US" altLang="en-US" dirty="0" smtClean="0">
                <a:solidFill>
                  <a:srgbClr val="B23C00"/>
                </a:solidFill>
              </a:rPr>
              <a:t>Automated prediction </a:t>
            </a:r>
            <a:r>
              <a:rPr lang="en-US" altLang="en-US" dirty="0" smtClean="0"/>
              <a:t>of trends and behaviors</a:t>
            </a:r>
          </a:p>
          <a:p>
            <a:pPr lvl="5"/>
            <a:endParaRPr lang="en-US" altLang="en-US" dirty="0" smtClean="0"/>
          </a:p>
          <a:p>
            <a:pPr lvl="1"/>
            <a:r>
              <a:rPr lang="en-US" altLang="en-US" dirty="0" smtClean="0"/>
              <a:t>Automate </a:t>
            </a:r>
            <a:r>
              <a:rPr lang="en-US" altLang="en-US" dirty="0"/>
              <a:t>the process of finding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B23C00"/>
                </a:solidFill>
              </a:rPr>
              <a:t>predictive </a:t>
            </a:r>
            <a:r>
              <a:rPr lang="en-US" altLang="en-US" dirty="0">
                <a:solidFill>
                  <a:srgbClr val="B23C00"/>
                </a:solidFill>
              </a:rPr>
              <a:t>information</a:t>
            </a:r>
            <a:r>
              <a:rPr lang="en-US" altLang="en-US" dirty="0"/>
              <a:t> </a:t>
            </a:r>
            <a:r>
              <a:rPr lang="en-US" altLang="en-US" dirty="0" smtClean="0"/>
              <a:t>in </a:t>
            </a:r>
            <a:r>
              <a:rPr lang="en-US" altLang="en-US" dirty="0"/>
              <a:t>a large database. </a:t>
            </a:r>
            <a:endParaRPr lang="en-US" altLang="en-US" dirty="0" smtClean="0"/>
          </a:p>
          <a:p>
            <a:pPr lvl="6"/>
            <a:endParaRPr lang="en-US" altLang="en-US" dirty="0"/>
          </a:p>
          <a:p>
            <a:pPr lvl="1"/>
            <a:r>
              <a:rPr lang="en-US" altLang="en-US" dirty="0" smtClean="0"/>
              <a:t>Questions </a:t>
            </a:r>
            <a:r>
              <a:rPr lang="en-US" altLang="en-US" dirty="0"/>
              <a:t>that traditionally required extensive hands-on analysis can now be directly answered from the data. 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4572000" y="5943441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</a:t>
            </a:r>
            <a:r>
              <a:rPr lang="en-US" altLang="en-US" sz="1000" dirty="0" smtClean="0">
                <a:hlinkClick r:id="rId2"/>
              </a:rPr>
              <a:t>/</a:t>
            </a:r>
            <a:r>
              <a:rPr lang="en-US" altLang="en-US" sz="1000" dirty="0" smtClean="0"/>
              <a:t> 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Business </a:t>
            </a:r>
            <a:r>
              <a:rPr lang="en-US" altLang="en-US" dirty="0" smtClean="0"/>
              <a:t>Opportunities</a:t>
            </a:r>
            <a:r>
              <a:rPr lang="en-US" alt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B23C00"/>
                </a:solidFill>
              </a:rPr>
              <a:t>Automated prediction </a:t>
            </a:r>
            <a:r>
              <a:rPr lang="en-US" altLang="en-US" dirty="0"/>
              <a:t>of trends and </a:t>
            </a:r>
            <a:r>
              <a:rPr lang="en-US" altLang="en-US" dirty="0" smtClean="0"/>
              <a:t>behaviors, </a:t>
            </a:r>
            <a:r>
              <a:rPr lang="en-US" altLang="en-US" i="1" dirty="0" smtClean="0"/>
              <a:t>cont’d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Example: Targeted marketing. </a:t>
            </a:r>
          </a:p>
          <a:p>
            <a:pPr lvl="2"/>
            <a:r>
              <a:rPr lang="en-US" altLang="en-US" dirty="0"/>
              <a:t>Use data on past promotional mailings to identify the targets </a:t>
            </a:r>
            <a:r>
              <a:rPr lang="en-US" altLang="en-US" dirty="0" smtClean="0"/>
              <a:t>most </a:t>
            </a:r>
            <a:r>
              <a:rPr lang="en-US" altLang="en-US" dirty="0"/>
              <a:t>likely to maximize return on investment in future mailings. </a:t>
            </a:r>
            <a:endParaRPr lang="en-US" altLang="en-US" dirty="0" smtClean="0"/>
          </a:p>
          <a:p>
            <a:pPr lvl="6"/>
            <a:endParaRPr lang="en-US" altLang="en-US" dirty="0"/>
          </a:p>
          <a:p>
            <a:pPr lvl="1"/>
            <a:r>
              <a:rPr lang="en-US" altLang="en-US" dirty="0"/>
              <a:t>Example: Forecast bankruptcy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and </a:t>
            </a:r>
            <a:r>
              <a:rPr lang="en-US" altLang="en-US" dirty="0"/>
              <a:t>other forms of default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064E-2E6B-FC49-983C-BC3842F1970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New Business Opportunities</a:t>
            </a:r>
            <a:r>
              <a:rPr lang="en-US" altLang="en-US" sz="2800" i="1" dirty="0"/>
              <a:t>, cont’d</a:t>
            </a:r>
            <a:endParaRPr lang="en-US" altLang="en-US" sz="2800" dirty="0"/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B23C00"/>
                </a:solidFill>
              </a:rPr>
              <a:t>Automated discovery </a:t>
            </a:r>
            <a:r>
              <a:rPr lang="en-US" altLang="en-US" dirty="0"/>
              <a:t>of previously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unknown patterns.</a:t>
            </a:r>
            <a:endParaRPr lang="en-US" altLang="en-US" dirty="0"/>
          </a:p>
          <a:p>
            <a:r>
              <a:rPr lang="en-US" altLang="en-US" dirty="0"/>
              <a:t>Sweep through databases and identify </a:t>
            </a:r>
            <a:br>
              <a:rPr lang="en-US" altLang="en-US" dirty="0"/>
            </a:br>
            <a:r>
              <a:rPr lang="en-US" altLang="en-US" dirty="0">
                <a:solidFill>
                  <a:srgbClr val="B23C00"/>
                </a:solidFill>
              </a:rPr>
              <a:t>previously hidden patterns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Analyze retail sales data to identify seemingly unrelated products that are often purchased together. </a:t>
            </a:r>
          </a:p>
          <a:p>
            <a:pPr lvl="1"/>
            <a:r>
              <a:rPr lang="en-US" altLang="en-US" dirty="0"/>
              <a:t>Example: Detect fraudulent credit card transactions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dirty="0"/>
              <a:t>Example: Identify anomalous data that could represent </a:t>
            </a:r>
            <a:r>
              <a:rPr lang="en-US" altLang="en-US" dirty="0" smtClean="0"/>
              <a:t>data </a:t>
            </a:r>
            <a:r>
              <a:rPr lang="en-US" altLang="en-US" dirty="0"/>
              <a:t>entry keying errors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46253" y="5925949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</a:t>
            </a:r>
            <a:r>
              <a:rPr lang="en-US" altLang="en-US" sz="1000" dirty="0" smtClean="0">
                <a:hlinkClick r:id="rId2"/>
              </a:rPr>
              <a:t>/</a:t>
            </a:r>
            <a:r>
              <a:rPr lang="en-US" altLang="en-US" sz="1000" dirty="0" smtClean="0"/>
              <a:t> 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362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6064-3885-684E-9FC1-426E3C98FB80}" type="slidenum">
              <a:rPr lang="en-US" altLang="en-US"/>
              <a:pPr/>
              <a:t>38</a:t>
            </a:fld>
            <a:endParaRPr lang="en-US" altLang="en-US"/>
          </a:p>
        </p:txBody>
      </p:sp>
      <p:pic>
        <p:nvPicPr>
          <p:cNvPr id="691204" name="Picture 2" descr="f01-01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11163"/>
            <a:ext cx="5380038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/>
              <a:t>History of Data Mining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8684" y="5440658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Data </a:t>
            </a:r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Mining: Concepts </a:t>
            </a:r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and Techniques</a:t>
            </a:r>
            <a:endParaRPr lang="en-US" alt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Jian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Pei</a:t>
            </a:r>
          </a:p>
          <a:p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Elsevier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18511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51A0-A69A-654C-9A9F-DD805CE441B6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Database Queries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755168"/>
          </a:xfrm>
        </p:spPr>
        <p:txBody>
          <a:bodyPr/>
          <a:lstStyle/>
          <a:p>
            <a:r>
              <a:rPr lang="en-US" altLang="en-US" dirty="0"/>
              <a:t>“Standard” query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Extract data that’s in the database.</a:t>
            </a:r>
          </a:p>
          <a:p>
            <a:pPr lvl="1"/>
            <a:r>
              <a:rPr lang="en-US" altLang="en-US" dirty="0"/>
              <a:t>Example: What was the revenue from a certain product </a:t>
            </a:r>
            <a:r>
              <a:rPr lang="en-US" altLang="en-US" dirty="0" smtClean="0"/>
              <a:t>at </a:t>
            </a:r>
            <a:r>
              <a:rPr lang="en-US" altLang="en-US" dirty="0"/>
              <a:t>a particular store on a given date</a:t>
            </a:r>
            <a:r>
              <a:rPr lang="en-US" altLang="en-US" dirty="0" smtClean="0"/>
              <a:t>?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OLAP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Slice, dice, drill up, drill down, pivot</a:t>
            </a:r>
          </a:p>
          <a:p>
            <a:pPr lvl="1"/>
            <a:r>
              <a:rPr lang="en-US" altLang="en-US" dirty="0"/>
              <a:t>Generate views using aggregation and “group by”.</a:t>
            </a:r>
          </a:p>
          <a:p>
            <a:pPr lvl="1"/>
            <a:r>
              <a:rPr lang="en-US" altLang="en-US" dirty="0"/>
              <a:t>Example: What revenue did we get during Q3 </a:t>
            </a:r>
            <a:br>
              <a:rPr lang="en-US" altLang="en-US" dirty="0"/>
            </a:br>
            <a:r>
              <a:rPr lang="en-US" altLang="en-US" dirty="0"/>
              <a:t>from our northeastern stores?</a:t>
            </a:r>
          </a:p>
        </p:txBody>
      </p:sp>
    </p:spTree>
    <p:extLst>
      <p:ext uri="{BB962C8B-B14F-4D97-AF65-F5344CB8AC3E}">
        <p14:creationId xmlns:p14="http://schemas.microsoft.com/office/powerpoint/2010/main" val="20326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application that invokes </a:t>
            </a:r>
            <a:br>
              <a:rPr lang="en-US" dirty="0" smtClean="0"/>
            </a:br>
            <a:r>
              <a:rPr lang="en-US" dirty="0" smtClean="0"/>
              <a:t>the data operations. </a:t>
            </a:r>
          </a:p>
          <a:p>
            <a:pPr lvl="1"/>
            <a:r>
              <a:rPr lang="en-US" dirty="0" smtClean="0"/>
              <a:t>Web-based or desktop-based.</a:t>
            </a:r>
          </a:p>
          <a:p>
            <a:pPr lvl="1"/>
            <a:r>
              <a:rPr lang="en-US" dirty="0" smtClean="0"/>
              <a:t>PHP, Java, etc.</a:t>
            </a:r>
          </a:p>
          <a:p>
            <a:pPr lvl="1"/>
            <a:r>
              <a:rPr lang="en-US" dirty="0" smtClean="0"/>
              <a:t>Fancy GUI or data visualization </a:t>
            </a:r>
            <a:r>
              <a:rPr lang="en-US" u="sng" dirty="0" smtClean="0"/>
              <a:t>not</a:t>
            </a:r>
            <a:r>
              <a:rPr lang="en-US" dirty="0" smtClean="0"/>
              <a:t> necessary.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well did you use the technologies you learned during the semester?</a:t>
            </a:r>
          </a:p>
          <a:p>
            <a:pPr lvl="1"/>
            <a:r>
              <a:rPr lang="en-US" dirty="0" smtClean="0"/>
              <a:t>RDBM, DW, XML, NoSQL, data virtualization (CIS)</a:t>
            </a:r>
          </a:p>
          <a:p>
            <a:pPr lvl="1"/>
            <a:r>
              <a:rPr lang="en-US" dirty="0" smtClean="0"/>
              <a:t>Not all technologies have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51A0-A69A-654C-9A9F-DD805CE441B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Database </a:t>
            </a:r>
            <a:r>
              <a:rPr lang="en-US" altLang="en-US" dirty="0" smtClean="0"/>
              <a:t>Queries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755168"/>
          </a:xfrm>
        </p:spPr>
        <p:txBody>
          <a:bodyPr/>
          <a:lstStyle/>
          <a:p>
            <a:r>
              <a:rPr lang="en-US" altLang="en-US" dirty="0"/>
              <a:t>Predictive analytics (data mining)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Use statistical methods to forecast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based </a:t>
            </a:r>
            <a:r>
              <a:rPr lang="en-US" altLang="en-US" dirty="0"/>
              <a:t>on existing data.</a:t>
            </a:r>
          </a:p>
          <a:p>
            <a:pPr lvl="1"/>
            <a:r>
              <a:rPr lang="en-US" altLang="en-US" dirty="0"/>
              <a:t>Example: What are the predicted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revenue </a:t>
            </a:r>
            <a:r>
              <a:rPr lang="en-US" altLang="en-US" dirty="0"/>
              <a:t>figures for next quarter</a:t>
            </a:r>
            <a:r>
              <a:rPr lang="en-US" altLang="en-US" dirty="0" smtClean="0"/>
              <a:t>?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Finding patterns (data mining)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What interesting patterns exist in the data?</a:t>
            </a:r>
          </a:p>
          <a:p>
            <a:pPr lvl="1"/>
            <a:r>
              <a:rPr lang="en-US" altLang="en-US" dirty="0">
                <a:solidFill>
                  <a:srgbClr val="B23C00"/>
                </a:solidFill>
              </a:rPr>
              <a:t>You may not even know ahead of time </a:t>
            </a:r>
            <a:r>
              <a:rPr lang="en-US" altLang="en-US" dirty="0" smtClean="0">
                <a:solidFill>
                  <a:srgbClr val="B23C00"/>
                </a:solidFill>
              </a:rPr>
              <a:t/>
            </a:r>
            <a:br>
              <a:rPr lang="en-US" altLang="en-US" dirty="0" smtClean="0">
                <a:solidFill>
                  <a:srgbClr val="B23C00"/>
                </a:solidFill>
              </a:rPr>
            </a:br>
            <a:r>
              <a:rPr lang="en-US" altLang="en-US" dirty="0" smtClean="0">
                <a:solidFill>
                  <a:srgbClr val="B23C00"/>
                </a:solidFill>
              </a:rPr>
              <a:t>what </a:t>
            </a:r>
            <a:r>
              <a:rPr lang="en-US" altLang="en-US" dirty="0">
                <a:solidFill>
                  <a:srgbClr val="B23C00"/>
                </a:solidFill>
              </a:rPr>
              <a:t>questions to ask!</a:t>
            </a:r>
          </a:p>
        </p:txBody>
      </p:sp>
    </p:spTree>
    <p:extLst>
      <p:ext uri="{BB962C8B-B14F-4D97-AF65-F5344CB8AC3E}">
        <p14:creationId xmlns:p14="http://schemas.microsoft.com/office/powerpoint/2010/main" val="10397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6340-2D48-9C4B-83E5-C0C0621E80B4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Examples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altLang="en-US" dirty="0"/>
              <a:t>Transactional data</a:t>
            </a:r>
          </a:p>
          <a:p>
            <a:pPr lvl="4"/>
            <a:endParaRPr lang="en-US" altLang="en-US" dirty="0">
              <a:solidFill>
                <a:srgbClr val="B23C00"/>
              </a:solidFill>
            </a:endParaRPr>
          </a:p>
          <a:p>
            <a:pPr lvl="1"/>
            <a:r>
              <a:rPr lang="en-US" altLang="en-US" dirty="0">
                <a:solidFill>
                  <a:srgbClr val="B23C00"/>
                </a:solidFill>
              </a:rPr>
              <a:t>“Market basket data analysis”</a:t>
            </a:r>
          </a:p>
          <a:p>
            <a:pPr lvl="1"/>
            <a:r>
              <a:rPr lang="en-US" altLang="en-US" dirty="0"/>
              <a:t>What product items sell well together</a:t>
            </a:r>
            <a:r>
              <a:rPr lang="en-US" altLang="en-US" dirty="0" smtClean="0"/>
              <a:t>?</a:t>
            </a:r>
          </a:p>
          <a:p>
            <a:pPr lvl="5"/>
            <a:endParaRPr lang="en-US" altLang="en-US" dirty="0" smtClean="0"/>
          </a:p>
          <a:p>
            <a:r>
              <a:rPr lang="en-US" altLang="en-US" dirty="0"/>
              <a:t>Spatial data</a:t>
            </a:r>
          </a:p>
          <a:p>
            <a:pPr lvl="4"/>
            <a:endParaRPr lang="en-US" altLang="en-US" dirty="0">
              <a:solidFill>
                <a:srgbClr val="B23C00"/>
              </a:solidFill>
            </a:endParaRPr>
          </a:p>
          <a:p>
            <a:pPr lvl="1"/>
            <a:r>
              <a:rPr lang="en-US" altLang="en-US" dirty="0"/>
              <a:t>What characteristics do houses have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that </a:t>
            </a:r>
            <a:r>
              <a:rPr lang="en-US" altLang="en-US" dirty="0"/>
              <a:t>are located near a park?</a:t>
            </a:r>
          </a:p>
          <a:p>
            <a:pPr lvl="1"/>
            <a:r>
              <a:rPr lang="en-US" altLang="en-US" dirty="0"/>
              <a:t>What climates are found in mountainous areas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at </a:t>
            </a:r>
            <a:r>
              <a:rPr lang="en-US" altLang="en-US" dirty="0"/>
              <a:t>various altitudes?</a:t>
            </a:r>
          </a:p>
          <a:p>
            <a:pPr lvl="1"/>
            <a:r>
              <a:rPr lang="en-US" altLang="en-US" dirty="0"/>
              <a:t>How does the poverty rate change with distance </a:t>
            </a:r>
            <a:br>
              <a:rPr lang="en-US" altLang="en-US" dirty="0"/>
            </a:br>
            <a:r>
              <a:rPr lang="en-US" altLang="en-US" dirty="0"/>
              <a:t>from major highways?</a:t>
            </a:r>
          </a:p>
        </p:txBody>
      </p:sp>
    </p:spTree>
    <p:extLst>
      <p:ext uri="{BB962C8B-B14F-4D97-AF65-F5344CB8AC3E}">
        <p14:creationId xmlns:p14="http://schemas.microsoft.com/office/powerpoint/2010/main" val="8034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6340-2D48-9C4B-83E5-C0C0621E80B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Mining </a:t>
            </a:r>
            <a:r>
              <a:rPr lang="en-US" altLang="en-US" dirty="0" smtClean="0"/>
              <a:t>Examples</a:t>
            </a:r>
            <a:r>
              <a:rPr lang="en-US" altLang="en-US" i="1" dirty="0" smtClean="0"/>
              <a:t>, </a:t>
            </a:r>
            <a:r>
              <a:rPr lang="en-US" altLang="en-US" i="1" dirty="0"/>
              <a:t>cont’d</a:t>
            </a:r>
            <a:endParaRPr lang="en-US" alt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Temporal and time-series </a:t>
            </a:r>
            <a:r>
              <a:rPr lang="en-US" altLang="en-US" dirty="0" smtClean="0"/>
              <a:t>data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How should we schedule bank tellers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based </a:t>
            </a:r>
            <a:r>
              <a:rPr lang="en-US" altLang="en-US" dirty="0"/>
              <a:t>on customer volume?</a:t>
            </a:r>
          </a:p>
          <a:p>
            <a:pPr lvl="1"/>
            <a:r>
              <a:rPr lang="en-US" altLang="en-US" dirty="0"/>
              <a:t>What patterns are there in the price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of </a:t>
            </a:r>
            <a:r>
              <a:rPr lang="en-US" altLang="en-US" dirty="0"/>
              <a:t>a certain stock</a:t>
            </a:r>
            <a:r>
              <a:rPr lang="en-US" altLang="en-US" dirty="0" smtClean="0"/>
              <a:t>?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Web </a:t>
            </a:r>
            <a:r>
              <a:rPr lang="en-US" altLang="en-US" dirty="0" smtClean="0"/>
              <a:t>data</a:t>
            </a:r>
          </a:p>
          <a:p>
            <a:pPr lvl="4"/>
            <a:endParaRPr lang="en-US" altLang="en-US" dirty="0" smtClean="0"/>
          </a:p>
          <a:p>
            <a:pPr lvl="1"/>
            <a:r>
              <a:rPr lang="en-US" altLang="en-US" dirty="0" smtClean="0"/>
              <a:t>What </a:t>
            </a:r>
            <a:r>
              <a:rPr lang="en-US" altLang="en-US" dirty="0"/>
              <a:t>patterns are there in path traversals?</a:t>
            </a:r>
          </a:p>
          <a:p>
            <a:pPr lvl="1"/>
            <a:r>
              <a:rPr lang="en-US" altLang="en-US" dirty="0"/>
              <a:t>What patterns are there in social networks?</a:t>
            </a:r>
          </a:p>
        </p:txBody>
      </p:sp>
    </p:spTree>
    <p:extLst>
      <p:ext uri="{BB962C8B-B14F-4D97-AF65-F5344CB8AC3E}">
        <p14:creationId xmlns:p14="http://schemas.microsoft.com/office/powerpoint/2010/main" val="3512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7992-34DC-F042-9B04-D359BB374912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Patterns in Data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Characterization</a:t>
            </a:r>
            <a:endParaRPr lang="en-US" altLang="en-US" dirty="0" smtClean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Summarize the general characteristics </a:t>
            </a:r>
            <a:r>
              <a:rPr lang="en-US" altLang="en-US" dirty="0" smtClean="0"/>
              <a:t>or </a:t>
            </a:r>
            <a:r>
              <a:rPr lang="en-US" altLang="en-US" dirty="0"/>
              <a:t>features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of </a:t>
            </a:r>
            <a:r>
              <a:rPr lang="en-US" altLang="en-US" dirty="0"/>
              <a:t>a target class of data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What is the profile of a customer </a:t>
            </a:r>
            <a:br>
              <a:rPr lang="en-US" altLang="en-US" dirty="0"/>
            </a:br>
            <a:r>
              <a:rPr lang="en-US" altLang="en-US" dirty="0"/>
              <a:t>who spends over $1000/year at our store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4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7992-34DC-F042-9B04-D359BB37491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</a:t>
            </a:r>
            <a:r>
              <a:rPr lang="en-US" altLang="en-US" dirty="0" smtClean="0"/>
              <a:t>Data</a:t>
            </a:r>
            <a:r>
              <a:rPr lang="en-US" altLang="en-US" i="1" dirty="0" smtClean="0"/>
              <a:t>, </a:t>
            </a:r>
            <a:r>
              <a:rPr lang="en-US" altLang="en-US" i="1" dirty="0"/>
              <a:t>cont’d</a:t>
            </a:r>
            <a:endParaRPr lang="en-US" altLang="en-US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altLang="en-US" dirty="0"/>
              <a:t>Discrimination</a:t>
            </a:r>
            <a:endParaRPr lang="en-US" altLang="en-US" dirty="0" smtClean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Compare the general characteristics or features </a:t>
            </a:r>
            <a:br>
              <a:rPr lang="en-US" altLang="en-US" dirty="0"/>
            </a:br>
            <a:r>
              <a:rPr lang="en-US" altLang="en-US" dirty="0"/>
              <a:t>of a target class of data with those of another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class </a:t>
            </a:r>
            <a:r>
              <a:rPr lang="en-US" altLang="en-US" dirty="0"/>
              <a:t>of data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How do the features of software products whose sales increased by 10% last year compare with those products whose sales decreased by 10</a:t>
            </a:r>
            <a:r>
              <a:rPr lang="en-US" altLang="en-US" dirty="0" smtClean="0"/>
              <a:t>%?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6859-053C-D24E-9B26-982088B88357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</a:t>
            </a:r>
            <a:r>
              <a:rPr lang="en-US" altLang="en-US" dirty="0" smtClean="0"/>
              <a:t>Data</a:t>
            </a:r>
            <a:r>
              <a:rPr lang="en-US" altLang="en-US" i="1" dirty="0" smtClean="0"/>
              <a:t>, </a:t>
            </a:r>
            <a:r>
              <a:rPr lang="en-US" altLang="en-US" i="1" dirty="0"/>
              <a:t>cont’d</a:t>
            </a:r>
            <a:endParaRPr lang="en-US" alt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altLang="en-US" dirty="0"/>
              <a:t>Associations</a:t>
            </a:r>
            <a:endParaRPr lang="en-US" altLang="en-US" dirty="0" smtClean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Discover </a:t>
            </a:r>
            <a:r>
              <a:rPr lang="en-US" altLang="en-US" dirty="0">
                <a:solidFill>
                  <a:srgbClr val="B23C00"/>
                </a:solidFill>
              </a:rPr>
              <a:t>association rules </a:t>
            </a:r>
            <a:r>
              <a:rPr lang="en-US" altLang="en-US" dirty="0"/>
              <a:t>among attributes and values </a:t>
            </a:r>
            <a:r>
              <a:rPr lang="en-US" altLang="en-US" dirty="0" smtClean="0"/>
              <a:t>for </a:t>
            </a:r>
            <a:r>
              <a:rPr lang="en-US" altLang="en-US" dirty="0"/>
              <a:t>frequently occurring conditions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Customers aged 20-29 with incomes $30-50K/year will purchase Priuses with 60% probability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Rules of the form </a:t>
            </a:r>
            <a:r>
              <a:rPr lang="en-US" altLang="en-US" i="1" dirty="0">
                <a:solidFill>
                  <a:srgbClr val="B23C00"/>
                </a:solidFill>
              </a:rPr>
              <a:t>X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>
                <a:solidFill>
                  <a:srgbClr val="B23C00"/>
                </a:solidFill>
                <a:sym typeface="Wingdings" charset="2"/>
              </a:rPr>
              <a:t> </a:t>
            </a:r>
            <a:r>
              <a:rPr lang="en-US" altLang="en-US" i="1" dirty="0">
                <a:solidFill>
                  <a:srgbClr val="B23C00"/>
                </a:solidFill>
                <a:sym typeface="Wingdings" charset="2"/>
              </a:rPr>
              <a:t>Y</a:t>
            </a:r>
          </a:p>
          <a:p>
            <a:pPr lvl="2"/>
            <a:r>
              <a:rPr lang="en-US" altLang="en-US" dirty="0"/>
              <a:t>age(</a:t>
            </a:r>
            <a:r>
              <a:rPr lang="en-US" altLang="en-US" i="1" dirty="0"/>
              <a:t>X</a:t>
            </a:r>
            <a:r>
              <a:rPr lang="en-US" altLang="en-US" dirty="0"/>
              <a:t>, 20...29) </a:t>
            </a:r>
            <a:r>
              <a:rPr lang="en-US" altLang="en-US" dirty="0">
                <a:ea typeface="Arial" charset="0"/>
                <a:cs typeface="Arial" charset="0"/>
              </a:rPr>
              <a:t>&amp;&amp; income(</a:t>
            </a:r>
            <a:r>
              <a:rPr lang="en-US" altLang="en-US" i="1" dirty="0">
                <a:ea typeface="Arial" charset="0"/>
                <a:cs typeface="Arial" charset="0"/>
              </a:rPr>
              <a:t>X</a:t>
            </a:r>
            <a:r>
              <a:rPr lang="en-US" altLang="en-US" dirty="0">
                <a:ea typeface="Arial" charset="0"/>
                <a:cs typeface="Arial" charset="0"/>
              </a:rPr>
              <a:t>, 30K...50K) </a:t>
            </a:r>
            <a:r>
              <a:rPr lang="en-US" altLang="en-US" dirty="0">
                <a:ea typeface="Arial" charset="0"/>
                <a:cs typeface="Arial" charset="0"/>
                <a:sym typeface="Wingdings" charset="2"/>
              </a:rPr>
              <a:t> buys(</a:t>
            </a:r>
            <a:r>
              <a:rPr lang="en-US" altLang="en-US" i="1" dirty="0">
                <a:ea typeface="Arial" charset="0"/>
                <a:cs typeface="Arial" charset="0"/>
                <a:sym typeface="Wingdings" charset="2"/>
              </a:rPr>
              <a:t>X</a:t>
            </a:r>
            <a:r>
              <a:rPr lang="en-US" altLang="en-US" dirty="0">
                <a:ea typeface="Arial" charset="0"/>
                <a:cs typeface="Arial" charset="0"/>
                <a:sym typeface="Wingdings" charset="2"/>
              </a:rPr>
              <a:t>, Prius)</a:t>
            </a:r>
            <a:br>
              <a:rPr lang="en-US" altLang="en-US" dirty="0">
                <a:ea typeface="Arial" charset="0"/>
                <a:cs typeface="Arial" charset="0"/>
                <a:sym typeface="Wingdings" charset="2"/>
              </a:rPr>
            </a:br>
            <a:r>
              <a:rPr lang="en-US" altLang="en-US" dirty="0">
                <a:ea typeface="Arial" charset="0"/>
                <a:cs typeface="Arial" charset="0"/>
                <a:sym typeface="Wingdings" charset="2"/>
              </a:rPr>
              <a:t>confidence = 60</a:t>
            </a:r>
            <a:r>
              <a:rPr lang="en-US" altLang="en-US" dirty="0" smtClean="0">
                <a:ea typeface="Arial" charset="0"/>
                <a:cs typeface="Arial" charset="0"/>
                <a:sym typeface="Wingdings" charset="2"/>
              </a:rPr>
              <a:t>%</a:t>
            </a:r>
          </a:p>
          <a:p>
            <a:pPr lvl="6"/>
            <a:endParaRPr lang="en-US" altLang="en-US" dirty="0">
              <a:ea typeface="Arial" charset="0"/>
              <a:cs typeface="Arial" charset="0"/>
              <a:sym typeface="Wingdings" charset="2"/>
            </a:endParaRPr>
          </a:p>
          <a:p>
            <a:pPr lvl="1"/>
            <a:r>
              <a:rPr lang="en-US" altLang="en-US" dirty="0">
                <a:ea typeface="Arial" charset="0"/>
                <a:cs typeface="Arial" charset="0"/>
                <a:sym typeface="Wingdings" charset="2"/>
              </a:rPr>
              <a:t>Example: Amazon recommends books to you based on </a:t>
            </a:r>
            <a:r>
              <a:rPr lang="en-US" altLang="en-US" dirty="0" smtClean="0">
                <a:ea typeface="Arial" charset="0"/>
                <a:cs typeface="Arial" charset="0"/>
                <a:sym typeface="Wingdings" charset="2"/>
              </a:rPr>
              <a:t>books </a:t>
            </a:r>
            <a:r>
              <a:rPr lang="en-US" altLang="en-US" dirty="0">
                <a:ea typeface="Arial" charset="0"/>
                <a:cs typeface="Arial" charset="0"/>
                <a:sym typeface="Wingdings" charset="2"/>
              </a:rPr>
              <a:t>you’ve previously looked at or purchased</a:t>
            </a:r>
            <a:r>
              <a:rPr lang="en-US" altLang="en-US" dirty="0" smtClean="0">
                <a:ea typeface="Arial" charset="0"/>
                <a:cs typeface="Arial" charset="0"/>
                <a:sym typeface="Wingdings" charset="2"/>
              </a:rPr>
              <a:t>.</a:t>
            </a:r>
            <a:endParaRPr lang="en-US" altLang="en-US" dirty="0">
              <a:ea typeface="Arial" charset="0"/>
              <a:cs typeface="Arial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7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662-C964-504E-905A-D17358BE8E6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Classification and </a:t>
            </a:r>
            <a:r>
              <a:rPr lang="en-US" altLang="en-US" dirty="0" smtClean="0"/>
              <a:t>prediction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>
                <a:ea typeface="Arial" charset="0"/>
                <a:cs typeface="Arial" charset="0"/>
              </a:rPr>
              <a:t>Discover a set of models that describe the classes </a:t>
            </a:r>
            <a:br>
              <a:rPr lang="en-US" altLang="en-US" dirty="0">
                <a:ea typeface="Arial" charset="0"/>
                <a:cs typeface="Arial" charset="0"/>
              </a:rPr>
            </a:br>
            <a:r>
              <a:rPr lang="en-US" altLang="en-US" dirty="0">
                <a:ea typeface="Arial" charset="0"/>
                <a:cs typeface="Arial" charset="0"/>
              </a:rPr>
              <a:t>that objects belong to</a:t>
            </a:r>
            <a:r>
              <a:rPr lang="en-US" altLang="en-US" dirty="0" smtClean="0">
                <a:ea typeface="Arial" charset="0"/>
                <a:cs typeface="Arial" charset="0"/>
              </a:rPr>
              <a:t>.</a:t>
            </a:r>
          </a:p>
          <a:p>
            <a:pPr lvl="5"/>
            <a:endParaRPr lang="en-US" altLang="en-US" dirty="0">
              <a:ea typeface="Arial" charset="0"/>
              <a:cs typeface="Arial" charset="0"/>
            </a:endParaRPr>
          </a:p>
          <a:p>
            <a:pPr lvl="1"/>
            <a:r>
              <a:rPr lang="en-US" altLang="en-US" dirty="0">
                <a:ea typeface="Arial" charset="0"/>
                <a:cs typeface="Arial" charset="0"/>
              </a:rPr>
              <a:t>Use the models to predict what classes objects belong to</a:t>
            </a:r>
            <a:r>
              <a:rPr lang="en-US" altLang="en-US" dirty="0" smtClean="0">
                <a:ea typeface="Arial" charset="0"/>
                <a:cs typeface="Arial" charset="0"/>
              </a:rPr>
              <a:t>.</a:t>
            </a:r>
          </a:p>
          <a:p>
            <a:pPr lvl="6"/>
            <a:endParaRPr lang="en-US" altLang="en-US" dirty="0">
              <a:ea typeface="Arial" charset="0"/>
              <a:cs typeface="Arial" charset="0"/>
            </a:endParaRPr>
          </a:p>
          <a:p>
            <a:pPr lvl="1"/>
            <a:r>
              <a:rPr lang="en-US" altLang="en-US" dirty="0">
                <a:ea typeface="Arial" charset="0"/>
                <a:cs typeface="Arial" charset="0"/>
              </a:rPr>
              <a:t>Implement with </a:t>
            </a:r>
            <a:r>
              <a:rPr lang="en-US" altLang="en-US" dirty="0">
                <a:solidFill>
                  <a:srgbClr val="B23C00"/>
                </a:solidFill>
                <a:ea typeface="Arial" charset="0"/>
                <a:cs typeface="Arial" charset="0"/>
              </a:rPr>
              <a:t>IF-THEN rules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n-US" altLang="en-US" dirty="0">
                <a:solidFill>
                  <a:srgbClr val="B23C00"/>
                </a:solidFill>
                <a:ea typeface="Arial" charset="0"/>
                <a:cs typeface="Arial" charset="0"/>
              </a:rPr>
              <a:t>decision trees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br>
              <a:rPr lang="en-US" altLang="en-US" dirty="0">
                <a:ea typeface="Arial" charset="0"/>
                <a:cs typeface="Arial" charset="0"/>
              </a:rPr>
            </a:br>
            <a:r>
              <a:rPr lang="en-US" altLang="en-US" dirty="0">
                <a:ea typeface="Arial" charset="0"/>
                <a:cs typeface="Arial" charset="0"/>
              </a:rPr>
              <a:t>or </a:t>
            </a:r>
            <a:r>
              <a:rPr lang="en-US" altLang="en-US" dirty="0">
                <a:solidFill>
                  <a:srgbClr val="B23C00"/>
                </a:solidFill>
                <a:ea typeface="Arial" charset="0"/>
                <a:cs typeface="Arial" charset="0"/>
              </a:rPr>
              <a:t>neural networks</a:t>
            </a:r>
            <a:r>
              <a:rPr lang="en-US" altLang="en-US" dirty="0" smtClean="0">
                <a:ea typeface="Arial" charset="0"/>
                <a:cs typeface="Arial" charset="0"/>
              </a:rPr>
              <a:t>.</a:t>
            </a:r>
          </a:p>
          <a:p>
            <a:pPr lvl="5"/>
            <a:endParaRPr lang="en-US" alt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662-C964-504E-905A-D17358BE8E6C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Classification and </a:t>
            </a:r>
            <a:r>
              <a:rPr lang="en-US" altLang="en-US" dirty="0" smtClean="0"/>
              <a:t>prediction</a:t>
            </a:r>
            <a:r>
              <a:rPr lang="en-US" altLang="en-US" i="1" dirty="0" smtClean="0"/>
              <a:t>, cont’d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 smtClean="0"/>
              <a:t>Example</a:t>
            </a:r>
            <a:r>
              <a:rPr lang="en-US" altLang="en-US" dirty="0"/>
              <a:t>: You want to label products in your store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as </a:t>
            </a:r>
            <a:r>
              <a:rPr lang="en-US" altLang="en-US" i="1" dirty="0" smtClean="0"/>
              <a:t>poor </a:t>
            </a:r>
            <a:r>
              <a:rPr lang="en-US" altLang="en-US" i="1" dirty="0"/>
              <a:t>sellers</a:t>
            </a:r>
            <a:r>
              <a:rPr lang="en-US" altLang="en-US" dirty="0"/>
              <a:t>, </a:t>
            </a:r>
            <a:r>
              <a:rPr lang="en-US" altLang="en-US" i="1" dirty="0"/>
              <a:t>good sellers</a:t>
            </a:r>
            <a:r>
              <a:rPr lang="en-US" altLang="en-US" dirty="0"/>
              <a:t>, or </a:t>
            </a:r>
            <a:r>
              <a:rPr lang="en-US" altLang="en-US" i="1" dirty="0"/>
              <a:t>best sellers</a:t>
            </a:r>
            <a:r>
              <a:rPr lang="en-US" altLang="en-US" dirty="0"/>
              <a:t>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dirty="0" smtClean="0"/>
              <a:t> 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Discover </a:t>
            </a:r>
            <a:r>
              <a:rPr lang="en-US" altLang="en-US" dirty="0"/>
              <a:t>a model that uses a product’s characteristics, such as price, color, size, etc.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 </a:t>
            </a:r>
            <a:r>
              <a:rPr lang="en-US" altLang="en-US" dirty="0"/>
              <a:t>predict which label to attach to each product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0EDB-B53D-D64E-ABE9-D97D71C501E6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Arial" charset="0"/>
                <a:cs typeface="Arial" charset="0"/>
              </a:rPr>
              <a:t>Classification</a:t>
            </a:r>
          </a:p>
        </p:txBody>
      </p:sp>
      <p:pic>
        <p:nvPicPr>
          <p:cNvPr id="693252" name="Picture 2" descr="f01-09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355725"/>
            <a:ext cx="68214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253" name="Text Box 4"/>
          <p:cNvSpPr txBox="1">
            <a:spLocks noChangeArrowheads="1"/>
          </p:cNvSpPr>
          <p:nvPr/>
        </p:nvSpPr>
        <p:spPr bwMode="auto">
          <a:xfrm>
            <a:off x="2159000" y="5611813"/>
            <a:ext cx="5029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1400"/>
              <a:t>A classification model can be represented in various forms: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1400"/>
              <a:t>(a) IF-THEN rules, (b) a decision tree, or (c) a neural network.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4367" y="2423171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Data </a:t>
            </a:r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Mining: Concepts </a:t>
            </a:r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and Techniques</a:t>
            </a:r>
            <a:endParaRPr lang="en-US" alt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Jian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Pei</a:t>
            </a:r>
          </a:p>
          <a:p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Elsevier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4806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46D8-3F28-3249-94D3-79BBBCFEC1D7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Clusters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Cluster or group objects based on the principle of:</a:t>
            </a:r>
          </a:p>
          <a:p>
            <a:pPr lvl="2"/>
            <a:r>
              <a:rPr lang="en-US" altLang="en-US" dirty="0">
                <a:solidFill>
                  <a:srgbClr val="B23C00"/>
                </a:solidFill>
              </a:rPr>
              <a:t>maximize </a:t>
            </a:r>
            <a:r>
              <a:rPr lang="en-US" altLang="en-US" u="sng" dirty="0" err="1">
                <a:solidFill>
                  <a:srgbClr val="B23C00"/>
                </a:solidFill>
              </a:rPr>
              <a:t>intraclass</a:t>
            </a:r>
            <a:r>
              <a:rPr lang="en-US" altLang="en-US" dirty="0">
                <a:solidFill>
                  <a:srgbClr val="B23C00"/>
                </a:solidFill>
              </a:rPr>
              <a:t> similarity </a:t>
            </a:r>
            <a:r>
              <a:rPr lang="en-US" altLang="en-US" dirty="0"/>
              <a:t>(similarity within a class)</a:t>
            </a:r>
          </a:p>
          <a:p>
            <a:pPr lvl="2"/>
            <a:r>
              <a:rPr lang="en-US" altLang="en-US" dirty="0">
                <a:solidFill>
                  <a:srgbClr val="B23C00"/>
                </a:solidFill>
              </a:rPr>
              <a:t>minimize </a:t>
            </a:r>
            <a:r>
              <a:rPr lang="en-US" altLang="en-US" u="sng" dirty="0">
                <a:solidFill>
                  <a:srgbClr val="B23C00"/>
                </a:solidFill>
              </a:rPr>
              <a:t>interclass</a:t>
            </a:r>
            <a:r>
              <a:rPr lang="en-US" altLang="en-US" dirty="0">
                <a:solidFill>
                  <a:srgbClr val="B23C00"/>
                </a:solidFill>
              </a:rPr>
              <a:t> similarity </a:t>
            </a:r>
            <a:r>
              <a:rPr lang="en-US" altLang="en-US" dirty="0"/>
              <a:t>(separation between classes</a:t>
            </a:r>
            <a:r>
              <a:rPr lang="en-US" altLang="en-US" dirty="0" smtClean="0"/>
              <a:t>)</a:t>
            </a:r>
          </a:p>
          <a:p>
            <a:pPr lvl="6"/>
            <a:endParaRPr lang="en-US" altLang="en-US" dirty="0"/>
          </a:p>
          <a:p>
            <a:pPr lvl="1"/>
            <a:r>
              <a:rPr lang="en-US" altLang="en-US" dirty="0"/>
              <a:t>In other words, you want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B23C00"/>
                </a:solidFill>
              </a:rPr>
              <a:t>separate </a:t>
            </a:r>
            <a:r>
              <a:rPr lang="en-US" altLang="en-US" dirty="0">
                <a:solidFill>
                  <a:srgbClr val="B23C00"/>
                </a:solidFill>
              </a:rPr>
              <a:t>and distinct clusters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r>
              <a:rPr lang="en-US" altLang="en-US" dirty="0">
                <a:solidFill>
                  <a:srgbClr val="B23C00"/>
                </a:solidFill>
              </a:rPr>
              <a:t>Cluster analysis </a:t>
            </a:r>
            <a:r>
              <a:rPr lang="en-US" altLang="en-US" dirty="0"/>
              <a:t>is often used to generate labels </a:t>
            </a:r>
            <a:br>
              <a:rPr lang="en-US" altLang="en-US" dirty="0"/>
            </a:br>
            <a:r>
              <a:rPr lang="en-US" altLang="en-US" dirty="0"/>
              <a:t>for subsequent classification and prediction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9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report</a:t>
            </a:r>
          </a:p>
          <a:p>
            <a:pPr lvl="1"/>
            <a:r>
              <a:rPr lang="en-US" dirty="0" smtClean="0"/>
              <a:t>What is the application?</a:t>
            </a:r>
          </a:p>
          <a:p>
            <a:pPr lvl="1"/>
            <a:r>
              <a:rPr lang="en-US" dirty="0" smtClean="0"/>
              <a:t>What data did you use, and where did you get it?</a:t>
            </a:r>
          </a:p>
          <a:p>
            <a:pPr lvl="1"/>
            <a:r>
              <a:rPr lang="en-US" dirty="0" smtClean="0"/>
              <a:t>Overview of your data models (in words).</a:t>
            </a:r>
          </a:p>
          <a:p>
            <a:pPr lvl="1"/>
            <a:r>
              <a:rPr lang="en-US" dirty="0" smtClean="0"/>
              <a:t>ER diagram</a:t>
            </a:r>
          </a:p>
          <a:p>
            <a:pPr lvl="1"/>
            <a:r>
              <a:rPr lang="en-US" dirty="0" smtClean="0"/>
              <a:t>Relational schemas</a:t>
            </a:r>
          </a:p>
          <a:p>
            <a:pPr lvl="1"/>
            <a:r>
              <a:rPr lang="en-US" dirty="0" smtClean="0"/>
              <a:t>Star schemas</a:t>
            </a:r>
          </a:p>
          <a:p>
            <a:pPr lvl="1"/>
            <a:r>
              <a:rPr lang="en-US" dirty="0" smtClean="0"/>
              <a:t>Example user actions and screen shots of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D278-861F-394E-801D-A11C2A4C6105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Clusters</a:t>
            </a:r>
          </a:p>
        </p:txBody>
      </p:sp>
      <p:pic>
        <p:nvPicPr>
          <p:cNvPr id="694276" name="Picture 2" descr="f01-10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5563"/>
            <a:ext cx="55308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4277" name="Text Box 4"/>
          <p:cNvSpPr txBox="1">
            <a:spLocks noChangeArrowheads="1"/>
          </p:cNvSpPr>
          <p:nvPr/>
        </p:nvSpPr>
        <p:spPr bwMode="auto">
          <a:xfrm>
            <a:off x="549275" y="5715000"/>
            <a:ext cx="8045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1400"/>
              <a:t>A 2-D plot of customer data with respect to customer locations in a city, showing three data clusters.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5806" y="1332454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Data </a:t>
            </a:r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Mining: Concepts </a:t>
            </a:r>
            <a:r>
              <a:rPr lang="en-US" altLang="en-US" sz="800" b="1" dirty="0" smtClean="0">
                <a:solidFill>
                  <a:schemeClr val="bg1">
                    <a:lumMod val="65000"/>
                  </a:schemeClr>
                </a:solidFill>
              </a:rPr>
              <a:t>and Techniques</a:t>
            </a:r>
            <a:endParaRPr lang="en-US" alt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Jian 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Pei</a:t>
            </a:r>
          </a:p>
          <a:p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</a:rPr>
              <a:t>Elsevier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2896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9B0D-EBB1-2B46-BBB1-0D662B6404B5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Outliers</a:t>
            </a: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Discover data objects that do not comply </a:t>
            </a:r>
            <a:br>
              <a:rPr lang="en-US" altLang="en-US" dirty="0"/>
            </a:br>
            <a:r>
              <a:rPr lang="en-US" altLang="en-US" dirty="0"/>
              <a:t>with the general behavior or model of the data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Use statistical tests and distance measures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>
                <a:solidFill>
                  <a:srgbClr val="B23C00"/>
                </a:solidFill>
              </a:rPr>
              <a:t>Do not always discard as noise</a:t>
            </a:r>
            <a:r>
              <a:rPr lang="en-US" altLang="en-US" dirty="0" smtClean="0">
                <a:solidFill>
                  <a:srgbClr val="B23C00"/>
                </a:solidFill>
              </a:rPr>
              <a:t>!</a:t>
            </a:r>
          </a:p>
          <a:p>
            <a:pPr lvl="5"/>
            <a:endParaRPr lang="en-US" altLang="en-US" dirty="0">
              <a:solidFill>
                <a:srgbClr val="0033CC"/>
              </a:solidFill>
            </a:endParaRPr>
          </a:p>
          <a:p>
            <a:pPr lvl="1"/>
            <a:r>
              <a:rPr lang="en-US" altLang="en-US" dirty="0"/>
              <a:t>Example: Uncover fraudulent credit card usage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4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A355-B442-C94A-B9B0-09C7990AD532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Evolution</a:t>
            </a:r>
            <a:endParaRPr lang="en-US" altLang="en-US" dirty="0" smtClean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Discover </a:t>
            </a:r>
            <a:r>
              <a:rPr lang="en-US" altLang="en-US" dirty="0">
                <a:solidFill>
                  <a:srgbClr val="B23C00"/>
                </a:solidFill>
              </a:rPr>
              <a:t>regularities or trends </a:t>
            </a:r>
            <a:r>
              <a:rPr lang="en-US" altLang="en-US" dirty="0"/>
              <a:t>for data objects </a:t>
            </a:r>
            <a:br>
              <a:rPr lang="en-US" altLang="en-US" dirty="0"/>
            </a:br>
            <a:r>
              <a:rPr lang="en-US" altLang="en-US" dirty="0"/>
              <a:t>whose behavior changes over time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Analysis can include time-series data analysis, </a:t>
            </a:r>
            <a:br>
              <a:rPr lang="en-US" altLang="en-US" dirty="0"/>
            </a:br>
            <a:r>
              <a:rPr lang="en-US" altLang="en-US" dirty="0" smtClean="0"/>
              <a:t>sequence, </a:t>
            </a:r>
            <a:r>
              <a:rPr lang="en-US" altLang="en-US" dirty="0"/>
              <a:t>or periodicity pattern matching, etc</a:t>
            </a:r>
            <a:r>
              <a:rPr lang="en-US" altLang="en-US" dirty="0" smtClean="0"/>
              <a:t>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Look for patterns in the behavior of stocks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6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2183-2FBD-E344-94F7-F4FE7A1816E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Interesting Patterns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Generally, only a small percentage of patterns discovered by data mining are </a:t>
            </a:r>
            <a:r>
              <a:rPr lang="en-US" altLang="en-US" dirty="0">
                <a:solidFill>
                  <a:srgbClr val="B23C00"/>
                </a:solidFill>
              </a:rPr>
              <a:t>“interesting</a:t>
            </a:r>
            <a:r>
              <a:rPr lang="en-US" altLang="en-US" dirty="0" smtClean="0">
                <a:solidFill>
                  <a:srgbClr val="B23C00"/>
                </a:solidFill>
              </a:rPr>
              <a:t>”</a:t>
            </a:r>
            <a:r>
              <a:rPr lang="en-US" altLang="en-US" dirty="0" smtClean="0"/>
              <a:t>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A pattern is interesting for a given application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if </a:t>
            </a:r>
            <a:r>
              <a:rPr lang="en-US" altLang="en-US" dirty="0"/>
              <a:t>it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pPr lvl="1"/>
            <a:r>
              <a:rPr lang="en-US" altLang="en-US" dirty="0"/>
              <a:t>is easily understood by humans</a:t>
            </a:r>
          </a:p>
          <a:p>
            <a:pPr lvl="1"/>
            <a:r>
              <a:rPr lang="en-US" altLang="en-US" dirty="0"/>
              <a:t>is valid on new data with some degree of certainty</a:t>
            </a:r>
          </a:p>
          <a:p>
            <a:pPr lvl="1"/>
            <a:r>
              <a:rPr lang="en-US" altLang="en-US" dirty="0"/>
              <a:t>is potentially useful</a:t>
            </a:r>
          </a:p>
          <a:p>
            <a:pPr lvl="1"/>
            <a:r>
              <a:rPr lang="en-US" altLang="en-US" dirty="0"/>
              <a:t>is novel or unexpected</a:t>
            </a:r>
          </a:p>
          <a:p>
            <a:pPr lvl="1"/>
            <a:r>
              <a:rPr lang="en-US" altLang="en-US" dirty="0"/>
              <a:t>validates a hypothesis the user wishes to </a:t>
            </a:r>
            <a:r>
              <a:rPr lang="en-US" altLang="en-US" dirty="0" smtClean="0"/>
              <a:t>confirm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0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2183-2FBD-E344-94F7-F4FE7A1816E8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Interesting </a:t>
            </a:r>
            <a:r>
              <a:rPr lang="en-US" altLang="en-US" dirty="0" smtClean="0"/>
              <a:t>Patterns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folHlink"/>
                </a:solidFill>
              </a:rPr>
              <a:t>An </a:t>
            </a:r>
            <a:r>
              <a:rPr lang="en-US" altLang="en-US" dirty="0">
                <a:solidFill>
                  <a:schemeClr val="folHlink"/>
                </a:solidFill>
              </a:rPr>
              <a:t>interesting pattern represents knowledge</a:t>
            </a:r>
            <a:r>
              <a:rPr lang="en-US" altLang="en-US" dirty="0" smtClean="0">
                <a:solidFill>
                  <a:schemeClr val="folHlink"/>
                </a:solidFill>
              </a:rPr>
              <a:t>.</a:t>
            </a: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r>
              <a:rPr lang="en-US" altLang="en-US" dirty="0"/>
              <a:t>Do not expect a data mining system to</a:t>
            </a:r>
          </a:p>
          <a:p>
            <a:pPr lvl="1"/>
            <a:r>
              <a:rPr lang="en-US" altLang="en-US" dirty="0"/>
              <a:t>generate all patterns</a:t>
            </a:r>
          </a:p>
          <a:p>
            <a:pPr lvl="1"/>
            <a:r>
              <a:rPr lang="en-US" altLang="en-US" dirty="0"/>
              <a:t>generate only interesting patterns</a:t>
            </a:r>
          </a:p>
        </p:txBody>
      </p:sp>
    </p:spTree>
    <p:extLst>
      <p:ext uri="{BB962C8B-B14F-4D97-AF65-F5344CB8AC3E}">
        <p14:creationId xmlns:p14="http://schemas.microsoft.com/office/powerpoint/2010/main" val="13042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C22E-9226-DE42-88C4-5056D2FF44B2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Interest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Objective measures </a:t>
            </a:r>
          </a:p>
          <a:p>
            <a:pPr lvl="4">
              <a:lnSpc>
                <a:spcPct val="90000"/>
              </a:lnSpc>
            </a:pPr>
            <a:endParaRPr lang="en-US" altLang="en-US" dirty="0" smtClean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Let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Wingdings" charset="2"/>
              </a:rPr>
              <a:t> </a:t>
            </a:r>
            <a:r>
              <a:rPr lang="en-US" altLang="en-US" i="1" dirty="0">
                <a:sym typeface="Wingdings" charset="2"/>
              </a:rPr>
              <a:t>Y </a:t>
            </a:r>
            <a:r>
              <a:rPr lang="en-US" altLang="en-US" dirty="0" smtClean="0"/>
              <a:t>be an association rule </a:t>
            </a:r>
            <a:br>
              <a:rPr lang="en-US" altLang="en-US" dirty="0" smtClean="0"/>
            </a:br>
            <a:r>
              <a:rPr lang="en-US" altLang="en-US" dirty="0" smtClean="0">
                <a:sym typeface="Wingdings" charset="2"/>
              </a:rPr>
              <a:t>where </a:t>
            </a:r>
            <a:r>
              <a:rPr lang="en-US" altLang="en-US" i="1" dirty="0">
                <a:sym typeface="Wingdings" charset="2"/>
              </a:rPr>
              <a:t>X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i="1" dirty="0">
                <a:sym typeface="Wingdings" charset="2"/>
              </a:rPr>
              <a:t>Y</a:t>
            </a:r>
            <a:r>
              <a:rPr lang="en-US" altLang="en-US" dirty="0">
                <a:sym typeface="Wingdings" charset="2"/>
              </a:rPr>
              <a:t> are </a:t>
            </a:r>
            <a:r>
              <a:rPr lang="en-US" altLang="en-US" dirty="0" smtClean="0">
                <a:solidFill>
                  <a:srgbClr val="B23C00"/>
                </a:solidFill>
                <a:sym typeface="Wingdings" charset="2"/>
              </a:rPr>
              <a:t>item-sets</a:t>
            </a:r>
            <a:r>
              <a:rPr lang="en-US" altLang="en-US" dirty="0" smtClean="0">
                <a:sym typeface="Wingdings" charset="2"/>
              </a:rPr>
              <a:t>.</a:t>
            </a:r>
          </a:p>
          <a:p>
            <a:pPr lvl="5">
              <a:lnSpc>
                <a:spcPct val="90000"/>
              </a:lnSpc>
            </a:pPr>
            <a:endParaRPr lang="en-US" altLang="en-US" dirty="0" smtClean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L</a:t>
            </a:r>
            <a:r>
              <a:rPr lang="en-US" altLang="en-US" dirty="0" smtClean="0">
                <a:sym typeface="Wingdings" charset="2"/>
              </a:rPr>
              <a:t>et </a:t>
            </a:r>
            <a:r>
              <a:rPr lang="en-US" altLang="en-US" i="1" dirty="0" smtClean="0">
                <a:sym typeface="Wingdings" charset="2"/>
              </a:rPr>
              <a:t>T</a:t>
            </a:r>
            <a:r>
              <a:rPr lang="en-US" altLang="en-US" dirty="0" smtClean="0">
                <a:sym typeface="Wingdings" charset="2"/>
              </a:rPr>
              <a:t> </a:t>
            </a:r>
            <a:r>
              <a:rPr lang="en-US" altLang="en-US" dirty="0">
                <a:sym typeface="Wingdings" charset="2"/>
              </a:rPr>
              <a:t>be a set of transactions </a:t>
            </a:r>
            <a:r>
              <a:rPr lang="en-US" altLang="en-US" dirty="0" smtClean="0">
                <a:sym typeface="Wingdings" charset="2"/>
              </a:rPr>
              <a:t>of a database.</a:t>
            </a:r>
            <a:endParaRPr lang="en-US" altLang="en-US" dirty="0">
              <a:sym typeface="Wingdings" charset="2"/>
            </a:endParaRPr>
          </a:p>
          <a:p>
            <a:pPr lvl="5">
              <a:lnSpc>
                <a:spcPct val="90000"/>
              </a:lnSpc>
            </a:pPr>
            <a:endParaRPr lang="en-US" altLang="en-US" i="1" dirty="0">
              <a:solidFill>
                <a:srgbClr val="0033CC"/>
              </a:solidFill>
              <a:sym typeface="Wingdings" charset="2"/>
            </a:endParaRP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support value </a:t>
            </a:r>
            <a:r>
              <a:rPr lang="en-US" dirty="0"/>
              <a:t>of </a:t>
            </a:r>
            <a:r>
              <a:rPr lang="en-US" i="1" dirty="0"/>
              <a:t>X</a:t>
            </a:r>
            <a:r>
              <a:rPr lang="en-US" dirty="0"/>
              <a:t> with respect </a:t>
            </a:r>
            <a:r>
              <a:rPr lang="en-US" dirty="0" smtClean="0"/>
              <a:t>to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proportion of transactions in the database which contains the item-set </a:t>
            </a:r>
            <a:r>
              <a:rPr lang="en-US" i="1" dirty="0"/>
              <a:t>X</a:t>
            </a:r>
            <a:r>
              <a:rPr lang="en-US" dirty="0" smtClean="0"/>
              <a:t>.</a:t>
            </a:r>
          </a:p>
          <a:p>
            <a:pPr lvl="6"/>
            <a:endParaRPr lang="en-US" altLang="en-US" dirty="0">
              <a:sym typeface="Wingdings" charset="2"/>
            </a:endParaRP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confidence value </a:t>
            </a:r>
            <a:r>
              <a:rPr lang="en-US" dirty="0"/>
              <a:t>of </a:t>
            </a:r>
            <a:r>
              <a:rPr lang="en-US" dirty="0" smtClean="0"/>
              <a:t>the rule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Wingdings" charset="2"/>
              </a:rPr>
              <a:t> </a:t>
            </a:r>
            <a:r>
              <a:rPr lang="en-US" altLang="en-US" i="1" dirty="0">
                <a:sym typeface="Wingdings" charset="2"/>
              </a:rPr>
              <a:t>Y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/>
              <a:t>respect</a:t>
            </a:r>
            <a:r>
              <a:rPr lang="tr-TR" dirty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i="1" dirty="0" smtClean="0"/>
              <a:t>T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proportion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transactions</a:t>
            </a:r>
            <a:r>
              <a:rPr lang="tr-TR" dirty="0" smtClean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i="1" dirty="0"/>
              <a:t>X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i="1" dirty="0"/>
              <a:t>Y</a:t>
            </a:r>
            <a:r>
              <a:rPr lang="tr-TR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9341" y="1325903"/>
            <a:ext cx="180049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altLang="en-US" sz="1800" dirty="0">
                <a:solidFill>
                  <a:srgbClr val="0033CC"/>
                </a:solidFill>
                <a:sym typeface="Wingdings" charset="2"/>
              </a:rPr>
              <a:t>An </a:t>
            </a:r>
            <a:r>
              <a:rPr lang="en-US" altLang="en-US" sz="1800" dirty="0" smtClean="0">
                <a:solidFill>
                  <a:srgbClr val="0033CC"/>
                </a:solidFill>
                <a:sym typeface="Wingdings" charset="2"/>
              </a:rPr>
              <a:t>application</a:t>
            </a:r>
          </a:p>
          <a:p>
            <a:pPr marL="0" lvl="1"/>
            <a:r>
              <a:rPr lang="en-US" altLang="en-US" sz="1800" dirty="0" smtClean="0">
                <a:solidFill>
                  <a:srgbClr val="0033CC"/>
                </a:solidFill>
                <a:sym typeface="Wingdings" charset="2"/>
              </a:rPr>
              <a:t>sets thresholds </a:t>
            </a:r>
          </a:p>
          <a:p>
            <a:pPr marL="0" lvl="1"/>
            <a:r>
              <a:rPr lang="en-US" altLang="en-US" sz="1800" dirty="0" smtClean="0">
                <a:solidFill>
                  <a:srgbClr val="0033CC"/>
                </a:solidFill>
                <a:sym typeface="Wingdings" charset="2"/>
              </a:rPr>
              <a:t>for support </a:t>
            </a:r>
            <a:r>
              <a:rPr lang="en-US" altLang="en-US" sz="1800" dirty="0">
                <a:solidFill>
                  <a:srgbClr val="0033CC"/>
                </a:solidFill>
                <a:sym typeface="Wingdings" charset="2"/>
              </a:rPr>
              <a:t>and </a:t>
            </a:r>
            <a:endParaRPr lang="en-US" altLang="en-US" sz="1800" dirty="0" smtClean="0">
              <a:solidFill>
                <a:srgbClr val="0033CC"/>
              </a:solidFill>
              <a:sym typeface="Wingdings" charset="2"/>
            </a:endParaRPr>
          </a:p>
          <a:p>
            <a:pPr marL="0" lvl="1"/>
            <a:r>
              <a:rPr lang="en-US" altLang="en-US" sz="1800" dirty="0" smtClean="0">
                <a:solidFill>
                  <a:srgbClr val="0033CC"/>
                </a:solidFill>
                <a:sym typeface="Wingdings" charset="2"/>
              </a:rPr>
              <a:t>confidence.</a:t>
            </a:r>
            <a:endParaRPr lang="en-US" altLang="en-US" sz="1800" dirty="0">
              <a:solidFill>
                <a:srgbClr val="0033CC"/>
              </a:solidFill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27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C22E-9226-DE42-88C4-5056D2FF44B2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</a:t>
            </a:r>
            <a:r>
              <a:rPr lang="en-US" altLang="en-US" dirty="0" smtClean="0"/>
              <a:t>Interest</a:t>
            </a:r>
            <a:r>
              <a:rPr lang="en-US" altLang="en-US" i="1" dirty="0" smtClean="0"/>
              <a:t>, cont’d</a:t>
            </a:r>
            <a:endParaRPr lang="en-US" altLang="en-US" i="1" dirty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Subjective measures are based </a:t>
            </a:r>
            <a:r>
              <a:rPr lang="en-US" altLang="en-US" dirty="0"/>
              <a:t>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B23C00"/>
                </a:solidFill>
              </a:rPr>
              <a:t>user </a:t>
            </a:r>
            <a:r>
              <a:rPr lang="en-US" altLang="en-US" dirty="0">
                <a:solidFill>
                  <a:srgbClr val="B23C00"/>
                </a:solidFill>
              </a:rPr>
              <a:t>beliefs </a:t>
            </a:r>
            <a:r>
              <a:rPr lang="en-US" altLang="en-US" dirty="0"/>
              <a:t>in the </a:t>
            </a:r>
            <a:r>
              <a:rPr lang="en-US" altLang="en-US" dirty="0" smtClean="0"/>
              <a:t>data.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unexpected </a:t>
            </a:r>
            <a:r>
              <a:rPr lang="en-US" altLang="en-US" dirty="0"/>
              <a:t>patterns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patterns that offer strategic information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rgbClr val="B23C00"/>
                </a:solidFill>
              </a:rPr>
              <a:t>“</a:t>
            </a:r>
            <a:r>
              <a:rPr lang="en-US" altLang="en-US" dirty="0">
                <a:solidFill>
                  <a:srgbClr val="B23C00"/>
                </a:solidFill>
              </a:rPr>
              <a:t>actionable patterns”</a:t>
            </a:r>
            <a:r>
              <a:rPr lang="en-US" altLang="en-US" dirty="0"/>
              <a:t>)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good data mining system discovers knowledge (interesting patterns)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at </a:t>
            </a:r>
            <a:r>
              <a:rPr lang="en-US" altLang="en-US" dirty="0"/>
              <a:t>all levels of data abstraction.</a:t>
            </a:r>
          </a:p>
        </p:txBody>
      </p:sp>
    </p:spTree>
    <p:extLst>
      <p:ext uri="{BB962C8B-B14F-4D97-AF65-F5344CB8AC3E}">
        <p14:creationId xmlns:p14="http://schemas.microsoft.com/office/powerpoint/2010/main" val="4993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BE43-D8F9-2346-8932-C6D777219D8A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Data Mining Issues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Methodology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Diverse data </a:t>
            </a:r>
            <a:r>
              <a:rPr lang="en-US" altLang="en-US" dirty="0" smtClean="0"/>
              <a:t>types</a:t>
            </a:r>
          </a:p>
          <a:p>
            <a:pPr lvl="6"/>
            <a:endParaRPr lang="en-US" altLang="en-US" dirty="0"/>
          </a:p>
          <a:p>
            <a:r>
              <a:rPr lang="en-US" altLang="en-US" dirty="0"/>
              <a:t>User interactions</a:t>
            </a:r>
          </a:p>
          <a:p>
            <a:pPr lvl="1"/>
            <a:r>
              <a:rPr lang="en-US" altLang="en-US" dirty="0"/>
              <a:t>data mining languages</a:t>
            </a:r>
          </a:p>
          <a:p>
            <a:pPr lvl="1"/>
            <a:r>
              <a:rPr lang="en-US" altLang="en-US" dirty="0"/>
              <a:t>ad hoc data mining</a:t>
            </a:r>
          </a:p>
          <a:p>
            <a:pPr lvl="1"/>
            <a:r>
              <a:rPr lang="en-US" altLang="en-US" dirty="0"/>
              <a:t>presentation and visualization of results</a:t>
            </a:r>
          </a:p>
          <a:p>
            <a:pPr lvl="1"/>
            <a:r>
              <a:rPr lang="en-US" altLang="en-US" dirty="0"/>
              <a:t>handling noisy or incomplete data</a:t>
            </a:r>
          </a:p>
          <a:p>
            <a:pPr lvl="1"/>
            <a:r>
              <a:rPr lang="en-US" altLang="en-US" dirty="0"/>
              <a:t>evaluating how interesting are the discovered </a:t>
            </a:r>
            <a:r>
              <a:rPr lang="en-US" altLang="en-US" dirty="0" smtClean="0"/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20877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BE43-D8F9-2346-8932-C6D777219D8A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Major Data Mining Issues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Performance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Ethics, privacy, social impacts</a:t>
            </a:r>
          </a:p>
          <a:p>
            <a:pPr lvl="1"/>
            <a:r>
              <a:rPr lang="en-US" altLang="en-US" dirty="0"/>
              <a:t>Big Brother is watching you.</a:t>
            </a:r>
          </a:p>
          <a:p>
            <a:pPr lvl="1"/>
            <a:r>
              <a:rPr lang="en-US" altLang="en-US" dirty="0"/>
              <a:t>Big Brother knows everything about you.</a:t>
            </a:r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6126163" y="2076450"/>
            <a:ext cx="230346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FF00"/>
                </a:solidFill>
              </a:rPr>
              <a:t>Still a new field!</a:t>
            </a:r>
          </a:p>
        </p:txBody>
      </p:sp>
    </p:spTree>
    <p:extLst>
      <p:ext uri="{BB962C8B-B14F-4D97-AF65-F5344CB8AC3E}">
        <p14:creationId xmlns:p14="http://schemas.microsoft.com/office/powerpoint/2010/main" val="6030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PowerPoint </a:t>
            </a:r>
            <a:r>
              <a:rPr lang="en-US" dirty="0" smtClean="0"/>
              <a:t>talk.</a:t>
            </a:r>
            <a:endParaRPr lang="en-US" dirty="0"/>
          </a:p>
          <a:p>
            <a:r>
              <a:rPr lang="en-US" dirty="0"/>
              <a:t>What is the application?</a:t>
            </a:r>
          </a:p>
          <a:p>
            <a:r>
              <a:rPr lang="en-US" dirty="0"/>
              <a:t>What data did you </a:t>
            </a:r>
            <a:r>
              <a:rPr lang="en-US" dirty="0" smtClean="0"/>
              <a:t>use? Where </a:t>
            </a:r>
            <a:r>
              <a:rPr lang="en-US" dirty="0"/>
              <a:t>did you get it?</a:t>
            </a:r>
          </a:p>
          <a:p>
            <a:r>
              <a:rPr lang="en-US" dirty="0"/>
              <a:t>Overview of your data models (in words</a:t>
            </a:r>
            <a:r>
              <a:rPr lang="en-US" dirty="0" smtClean="0"/>
              <a:t>).</a:t>
            </a:r>
          </a:p>
          <a:p>
            <a:pPr lvl="5"/>
            <a:endParaRPr lang="en-US" dirty="0"/>
          </a:p>
          <a:p>
            <a:r>
              <a:rPr lang="en-US" dirty="0"/>
              <a:t>Briefly </a:t>
            </a:r>
            <a:r>
              <a:rPr lang="en-US" dirty="0" smtClean="0"/>
              <a:t>show and explain the highlights of:</a:t>
            </a:r>
            <a:endParaRPr lang="en-US" dirty="0"/>
          </a:p>
          <a:p>
            <a:pPr lvl="1"/>
            <a:r>
              <a:rPr lang="en-US" dirty="0"/>
              <a:t>ER diagram</a:t>
            </a:r>
          </a:p>
          <a:p>
            <a:pPr lvl="1"/>
            <a:r>
              <a:rPr lang="en-US" dirty="0"/>
              <a:t>Relational schemas</a:t>
            </a:r>
          </a:p>
          <a:p>
            <a:pPr lvl="1"/>
            <a:r>
              <a:rPr lang="en-US" dirty="0"/>
              <a:t>Star </a:t>
            </a:r>
            <a:r>
              <a:rPr lang="en-US" dirty="0" smtClean="0"/>
              <a:t>schemas</a:t>
            </a:r>
          </a:p>
          <a:p>
            <a:pPr lvl="6"/>
            <a:endParaRPr lang="en-US" dirty="0"/>
          </a:p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4331768"/>
            <a:ext cx="1691489" cy="1200329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Maximum</a:t>
            </a:r>
          </a:p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15 minutes</a:t>
            </a:r>
          </a:p>
          <a:p>
            <a:pPr algn="ctr"/>
            <a:r>
              <a:rPr lang="en-US" sz="2400" dirty="0" smtClean="0">
                <a:solidFill>
                  <a:srgbClr val="B23C00"/>
                </a:solidFill>
              </a:rPr>
              <a:t>per team.</a:t>
            </a:r>
            <a:endParaRPr lang="en-US" sz="24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1" cy="4835525"/>
          </a:xfrm>
        </p:spPr>
        <p:txBody>
          <a:bodyPr numCol="1"/>
          <a:lstStyle/>
          <a:p>
            <a:r>
              <a:rPr lang="en-US" dirty="0" smtClean="0"/>
              <a:t>May 9</a:t>
            </a:r>
          </a:p>
          <a:p>
            <a:pPr lvl="6"/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63440" y="1295400"/>
            <a:ext cx="3840438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 smtClean="0"/>
              <a:t>May 16</a:t>
            </a:r>
          </a:p>
          <a:p>
            <a:pPr lvl="5"/>
            <a:endParaRPr lang="en-US" kern="0" dirty="0" smtClean="0"/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en-US" kern="0" dirty="0" smtClean="0"/>
              <a:t> 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en-US" kern="0" dirty="0" smtClean="0"/>
              <a:t> 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en-US" kern="0" dirty="0" smtClean="0"/>
              <a:t> 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en-US" kern="0" dirty="0" smtClean="0"/>
              <a:t> 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en-US" kern="0" dirty="0" smtClean="0"/>
              <a:t> 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en-US" kern="0" dirty="0" smtClean="0"/>
              <a:t> 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en-US" kern="0" dirty="0" smtClean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2157"/>
              </p:ext>
            </p:extLst>
          </p:nvPr>
        </p:nvGraphicFramePr>
        <p:xfrm>
          <a:off x="1371635" y="2057415"/>
          <a:ext cx="2651732" cy="3075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732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ACID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Fancy Coders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Spartans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Team Ultimate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Star Schema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Infinite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DBtarians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12432"/>
              </p:ext>
            </p:extLst>
          </p:nvPr>
        </p:nvGraphicFramePr>
        <p:xfrm>
          <a:off x="5621511" y="2057415"/>
          <a:ext cx="2516611" cy="3075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6611"/>
              </a:tblGrid>
              <a:tr h="248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Data Miners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Forkhead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SQL Ninjas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Team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Longshot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Team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666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 Brainers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Deadlock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18965" y="5447474"/>
            <a:ext cx="25060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033CC"/>
                </a:solidFill>
              </a:rPr>
              <a:t>Teams can trade days!</a:t>
            </a:r>
            <a:endParaRPr lang="en-US" sz="180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93892"/>
          </a:xfrm>
        </p:spPr>
        <p:txBody>
          <a:bodyPr/>
          <a:lstStyle/>
          <a:p>
            <a:r>
              <a:rPr lang="en-US" dirty="0" smtClean="0"/>
              <a:t>An approach to data management </a:t>
            </a:r>
            <a:r>
              <a:rPr lang="en-US" dirty="0"/>
              <a:t>that allows an application to retrieve and manipulate data </a:t>
            </a:r>
            <a:r>
              <a:rPr lang="en-US" dirty="0">
                <a:solidFill>
                  <a:srgbClr val="B23C00"/>
                </a:solidFill>
              </a:rPr>
              <a:t>without requiring technical details </a:t>
            </a:r>
            <a:r>
              <a:rPr lang="en-US" dirty="0"/>
              <a:t>about the data, such as how it is formatted or where it is physically located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agile data </a:t>
            </a:r>
            <a:r>
              <a:rPr lang="en-US" dirty="0"/>
              <a:t>integration approach </a:t>
            </a:r>
            <a:r>
              <a:rPr lang="en-US" dirty="0" smtClean="0"/>
              <a:t>that organizations </a:t>
            </a:r>
            <a:r>
              <a:rPr lang="en-US" dirty="0"/>
              <a:t>use to </a:t>
            </a:r>
            <a:r>
              <a:rPr lang="en-US" dirty="0">
                <a:solidFill>
                  <a:srgbClr val="B23C00"/>
                </a:solidFill>
              </a:rPr>
              <a:t>gain more insight from their data</a:t>
            </a:r>
            <a:r>
              <a:rPr lang="en-US" dirty="0"/>
              <a:t>, respond faster to ever changing analytics and BI </a:t>
            </a:r>
            <a:r>
              <a:rPr lang="en-US" dirty="0" smtClean="0"/>
              <a:t>needs and </a:t>
            </a:r>
            <a:r>
              <a:rPr lang="en-US" dirty="0"/>
              <a:t>save 50-75% over data replication and consolidation.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5" y="3154683"/>
            <a:ext cx="4427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</a:t>
            </a:r>
            <a:r>
              <a:rPr lang="en-US" dirty="0" smtClean="0">
                <a:hlinkClick r:id="rId2"/>
              </a:rPr>
              <a:t>Data_virtualization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6244" y="5897853"/>
            <a:ext cx="4529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http://www.compositesw.com/data-virtualization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Virtualization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5029145"/>
          </a:xfrm>
        </p:spPr>
        <p:txBody>
          <a:bodyPr/>
          <a:lstStyle/>
          <a:p>
            <a:r>
              <a:rPr lang="en-US" dirty="0" smtClean="0"/>
              <a:t>Differs from traditional ETL.</a:t>
            </a:r>
          </a:p>
          <a:p>
            <a:pPr lvl="1"/>
            <a:r>
              <a:rPr lang="en-US" dirty="0" smtClean="0"/>
              <a:t>The original data remains in place.</a:t>
            </a:r>
          </a:p>
          <a:p>
            <a:pPr lvl="1"/>
            <a:r>
              <a:rPr lang="en-US" dirty="0" smtClean="0"/>
              <a:t>A real-time process accesses the data sources.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Reduces the risk of data errors.</a:t>
            </a:r>
          </a:p>
          <a:p>
            <a:r>
              <a:rPr lang="en-US" dirty="0" smtClean="0"/>
              <a:t>Reduces the workload of extracting, transforming, and loading data that may never be used by an application.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Provides applications a “virtual view” of the data.</a:t>
            </a:r>
          </a:p>
          <a:p>
            <a:pPr lvl="1"/>
            <a:r>
              <a:rPr lang="en-US" dirty="0" smtClean="0"/>
              <a:t>Applications can treat the </a:t>
            </a:r>
            <a:r>
              <a:rPr lang="en-US" dirty="0" smtClean="0">
                <a:solidFill>
                  <a:srgbClr val="A12A03"/>
                </a:solidFill>
              </a:rPr>
              <a:t>disparate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A12A03"/>
                </a:solidFill>
              </a:rPr>
              <a:t>heterogeneous</a:t>
            </a:r>
            <a:r>
              <a:rPr lang="en-US" dirty="0" smtClean="0"/>
              <a:t> data as a </a:t>
            </a:r>
            <a:r>
              <a:rPr lang="en-US" dirty="0" smtClean="0">
                <a:solidFill>
                  <a:srgbClr val="A12A03"/>
                </a:solidFill>
              </a:rPr>
              <a:t>single relational database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Custom 1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62471</TotalTime>
  <Words>1760</Words>
  <Application>Microsoft Macintosh PowerPoint</Application>
  <PresentationFormat>On-screen Show (4:3)</PresentationFormat>
  <Paragraphs>519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Calibri</vt:lpstr>
      <vt:lpstr>Courier New</vt:lpstr>
      <vt:lpstr>ＭＳ Ｐゴシック</vt:lpstr>
      <vt:lpstr>Times New Roman</vt:lpstr>
      <vt:lpstr>Wingdings</vt:lpstr>
      <vt:lpstr>Arial</vt:lpstr>
      <vt:lpstr>Quadrant</vt:lpstr>
      <vt:lpstr>CMPE 226 Database Systems May 2 Class Meeting</vt:lpstr>
      <vt:lpstr>Remaining Weeks!</vt:lpstr>
      <vt:lpstr>Final Project</vt:lpstr>
      <vt:lpstr>Final Project, cont’d</vt:lpstr>
      <vt:lpstr>Final Project, cont’d</vt:lpstr>
      <vt:lpstr>Team Presentations</vt:lpstr>
      <vt:lpstr>Presentation Schedule</vt:lpstr>
      <vt:lpstr>Data Virtualization</vt:lpstr>
      <vt:lpstr>Data Virtualization, cont’d</vt:lpstr>
      <vt:lpstr>Data Virtualization Functionality</vt:lpstr>
      <vt:lpstr>Data Virtualization Functionality, cont’d</vt:lpstr>
      <vt:lpstr>Cisco Information Server (CIS)</vt:lpstr>
      <vt:lpstr>Install the CIS Studio</vt:lpstr>
      <vt:lpstr>CIS Team Accounts</vt:lpstr>
      <vt:lpstr>Logging into CIS</vt:lpstr>
      <vt:lpstr>Browse Database Sources</vt:lpstr>
      <vt:lpstr>Browse XML Data Sources</vt:lpstr>
      <vt:lpstr>XML Data  Database Table</vt:lpstr>
      <vt:lpstr>XML Data  Database Table, cont’d</vt:lpstr>
      <vt:lpstr>XML Data  Database Table, cont’d</vt:lpstr>
      <vt:lpstr>Create Views by Joining Tables</vt:lpstr>
      <vt:lpstr>Publish the Results</vt:lpstr>
      <vt:lpstr>CIS and Your Projects</vt:lpstr>
      <vt:lpstr>Assignment #10: CIS</vt:lpstr>
      <vt:lpstr>Assignment #10: CIS, cont’d</vt:lpstr>
      <vt:lpstr>Assignment #10: CIS, cont’d</vt:lpstr>
      <vt:lpstr>Assignment #10: CIS, cont’d</vt:lpstr>
      <vt:lpstr>Assignment #10: CIS, cont’d</vt:lpstr>
      <vt:lpstr>Break</vt:lpstr>
      <vt:lpstr>Data Mining</vt:lpstr>
      <vt:lpstr>Knowledge Discovery</vt:lpstr>
      <vt:lpstr>Data Mining Techniques</vt:lpstr>
      <vt:lpstr>Uses of Data Mining</vt:lpstr>
      <vt:lpstr>Uses of Data Mining, cont’d</vt:lpstr>
      <vt:lpstr>New Business Opportunities from Data Mining</vt:lpstr>
      <vt:lpstr>New Business Opportunities, cont’d</vt:lpstr>
      <vt:lpstr>New Business Opportunities, cont’d</vt:lpstr>
      <vt:lpstr>History of Data Mining</vt:lpstr>
      <vt:lpstr>Types of Database Queries</vt:lpstr>
      <vt:lpstr>Types of Database Queries, cont’d</vt:lpstr>
      <vt:lpstr>Data Mining Examples</vt:lpstr>
      <vt:lpstr>Data Mining Examples, cont’d</vt:lpstr>
      <vt:lpstr>Mining Patterns in Data</vt:lpstr>
      <vt:lpstr>Mining Patterns in Data, cont’d</vt:lpstr>
      <vt:lpstr>Mining Patterns in Data, cont’d</vt:lpstr>
      <vt:lpstr>Mining Patterns in Data, cont’d</vt:lpstr>
      <vt:lpstr>Mining Patterns in Data, cont’d</vt:lpstr>
      <vt:lpstr>Classification</vt:lpstr>
      <vt:lpstr>Mining Patterns in Data, cont’d</vt:lpstr>
      <vt:lpstr>Clusters</vt:lpstr>
      <vt:lpstr>Mining Patterns in Data, cont’d</vt:lpstr>
      <vt:lpstr>Mining Patterns in Data, cont’d</vt:lpstr>
      <vt:lpstr>Interesting Patterns</vt:lpstr>
      <vt:lpstr>Interesting Patterns, cont’d</vt:lpstr>
      <vt:lpstr>Measuring Interest</vt:lpstr>
      <vt:lpstr>Measuring Interest, cont’d</vt:lpstr>
      <vt:lpstr>Major Data Mining Issues</vt:lpstr>
      <vt:lpstr>Major Data Mining Issues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1011</cp:revision>
  <dcterms:created xsi:type="dcterms:W3CDTF">2008-01-12T03:52:55Z</dcterms:created>
  <dcterms:modified xsi:type="dcterms:W3CDTF">2017-05-09T01:09:22Z</dcterms:modified>
  <cp:category/>
</cp:coreProperties>
</file>