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73"/>
  </p:notesMasterIdLst>
  <p:handoutMasterIdLst>
    <p:handoutMasterId r:id="rId74"/>
  </p:handoutMasterIdLst>
  <p:sldIdLst>
    <p:sldId id="256" r:id="rId2"/>
    <p:sldId id="442" r:id="rId3"/>
    <p:sldId id="397" r:id="rId4"/>
    <p:sldId id="398" r:id="rId5"/>
    <p:sldId id="500" r:id="rId6"/>
    <p:sldId id="425" r:id="rId7"/>
    <p:sldId id="399" r:id="rId8"/>
    <p:sldId id="427" r:id="rId9"/>
    <p:sldId id="428" r:id="rId10"/>
    <p:sldId id="409" r:id="rId11"/>
    <p:sldId id="410" r:id="rId12"/>
    <p:sldId id="411" r:id="rId13"/>
    <p:sldId id="412" r:id="rId14"/>
    <p:sldId id="499" r:id="rId15"/>
    <p:sldId id="413" r:id="rId16"/>
    <p:sldId id="443" r:id="rId17"/>
    <p:sldId id="444" r:id="rId18"/>
    <p:sldId id="445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454" r:id="rId28"/>
    <p:sldId id="455" r:id="rId29"/>
    <p:sldId id="456" r:id="rId30"/>
    <p:sldId id="457" r:id="rId31"/>
    <p:sldId id="458" r:id="rId32"/>
    <p:sldId id="459" r:id="rId33"/>
    <p:sldId id="469" r:id="rId34"/>
    <p:sldId id="460" r:id="rId35"/>
    <p:sldId id="461" r:id="rId36"/>
    <p:sldId id="462" r:id="rId37"/>
    <p:sldId id="463" r:id="rId38"/>
    <p:sldId id="464" r:id="rId39"/>
    <p:sldId id="465" r:id="rId40"/>
    <p:sldId id="466" r:id="rId41"/>
    <p:sldId id="467" r:id="rId42"/>
    <p:sldId id="468" r:id="rId43"/>
    <p:sldId id="470" r:id="rId44"/>
    <p:sldId id="471" r:id="rId45"/>
    <p:sldId id="472" r:id="rId46"/>
    <p:sldId id="473" r:id="rId47"/>
    <p:sldId id="474" r:id="rId48"/>
    <p:sldId id="475" r:id="rId49"/>
    <p:sldId id="476" r:id="rId50"/>
    <p:sldId id="477" r:id="rId51"/>
    <p:sldId id="478" r:id="rId52"/>
    <p:sldId id="479" r:id="rId53"/>
    <p:sldId id="480" r:id="rId54"/>
    <p:sldId id="481" r:id="rId55"/>
    <p:sldId id="482" r:id="rId56"/>
    <p:sldId id="483" r:id="rId57"/>
    <p:sldId id="484" r:id="rId58"/>
    <p:sldId id="485" r:id="rId59"/>
    <p:sldId id="486" r:id="rId60"/>
    <p:sldId id="487" r:id="rId61"/>
    <p:sldId id="488" r:id="rId62"/>
    <p:sldId id="489" r:id="rId63"/>
    <p:sldId id="490" r:id="rId64"/>
    <p:sldId id="491" r:id="rId65"/>
    <p:sldId id="492" r:id="rId66"/>
    <p:sldId id="493" r:id="rId67"/>
    <p:sldId id="494" r:id="rId68"/>
    <p:sldId id="495" r:id="rId69"/>
    <p:sldId id="496" r:id="rId70"/>
    <p:sldId id="497" r:id="rId71"/>
    <p:sldId id="498" r:id="rId7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2A03"/>
    <a:srgbClr val="0033CC"/>
    <a:srgbClr val="B23C00"/>
    <a:srgbClr val="FFCC66"/>
    <a:srgbClr val="E1F5FF"/>
    <a:srgbClr val="C6DEFF"/>
    <a:srgbClr val="66CCFF"/>
    <a:srgbClr val="A40000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7" autoAdjust="0"/>
    <p:restoredTop sz="98450" autoAdjust="0"/>
  </p:normalViewPr>
  <p:slideViewPr>
    <p:cSldViewPr>
      <p:cViewPr varScale="1">
        <p:scale>
          <a:sx n="141" d="100"/>
          <a:sy n="141" d="100"/>
        </p:scale>
        <p:origin x="192" y="208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4/25/17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Engineering Dept.</a:t>
            </a:r>
          </a:p>
          <a:p>
            <a:r>
              <a:rPr lang="en-US" sz="1000" baseline="0" dirty="0" smtClean="0"/>
              <a:t>Spring 2017: April 25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34858" y="6263609"/>
            <a:ext cx="1952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CMPE 226: </a:t>
            </a:r>
            <a:r>
              <a:rPr lang="en-US" sz="1000" baseline="0" dirty="0" smtClean="0"/>
              <a:t>Database Systems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www.compositesw.com/data-virtualization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sjsu.edu/~mak/CMPE226/CIS7.0.4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www.devinline.com/2015/01/nosql-intorduction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bigdata-blog.com/nosql-definition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www.thoughtworks.com/insights/blog/nosql-databases-overview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s://www.thoughtworks.com/insights/blog/nosql-databases-overview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igdatalondon.files.wordpress.com/2015/06/hbase-table2.png" TargetMode="External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s://www.thoughtworks.com/insights/blog/nosql-databases-overview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NoSQ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://www.devinline.com/2015/01/nosql-intorduction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ts.sjsu.edu/services/internet-connectivity/vpn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hyperlink" Target="https://docs.mongodb.com/ecosystem/tools/administration-interfaces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mongodb.com/master/administration/install-community/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s://docs.mongodb.com/v3.2/aggregation/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https://docs.mongodb.com/v3.2/aggregation/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utorialspoint.com/mongodb/mongodb_php.htm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utorialspoint.com/mongodb/mongodb_php.htm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utorialspoint.com/mongodb/mongodb_php.htm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utorialspoint.com/mongodb/mongodb_php.htm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utorialspoint.com/mongodb/mongodb_php.htm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CMPE 226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Database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April 25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</a:t>
            </a:r>
            <a:r>
              <a:rPr lang="en-US" dirty="0" smtClean="0"/>
              <a:t>Engineering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2017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Information Server (CIS)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961"/>
            <a:ext cx="8229600" cy="94489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B23C00"/>
                </a:solidFill>
              </a:rPr>
              <a:t>Cisco Information Server </a:t>
            </a:r>
            <a:r>
              <a:rPr lang="en-US" dirty="0" smtClean="0"/>
              <a:t>(CIS) forms the core of the Cisco Data Virtualization Platform.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Screen Shot 2015-10-27 at 2.41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2183142"/>
            <a:ext cx="6126413" cy="4674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9268" y="6535244"/>
            <a:ext cx="3474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http://www.compositesw.com/data-virtualization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13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the CIS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953000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Studio</a:t>
            </a:r>
            <a:r>
              <a:rPr lang="en-US" dirty="0" smtClean="0"/>
              <a:t> is the client-side application that connects to the CIS server.</a:t>
            </a:r>
          </a:p>
          <a:p>
            <a:pPr lvl="1"/>
            <a:r>
              <a:rPr lang="en-US" dirty="0" smtClean="0"/>
              <a:t>As delivered, it runs only on Windows.</a:t>
            </a:r>
          </a:p>
          <a:p>
            <a:pPr lvl="1"/>
            <a:r>
              <a:rPr lang="en-US" dirty="0" smtClean="0"/>
              <a:t>A student has enabled it to run on Mac and Linux.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Download and install Studio: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://www.cs.sjsu.edu/~mak/CMPE226/CIS7.0.4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See the </a:t>
            </a:r>
            <a:r>
              <a:rPr lang="en-US" i="1" dirty="0"/>
              <a:t>Installation Guide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For now, Studio runs on Windows only.</a:t>
            </a:r>
          </a:p>
          <a:p>
            <a:pPr lvl="1"/>
            <a:r>
              <a:rPr lang="en-US" dirty="0" smtClean="0"/>
              <a:t>A student got an older version to run on </a:t>
            </a:r>
            <a:br>
              <a:rPr lang="en-US" dirty="0" smtClean="0"/>
            </a:br>
            <a:r>
              <a:rPr lang="en-US" dirty="0" smtClean="0"/>
              <a:t>Linux and Mac.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 Team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93891"/>
          </a:xfrm>
        </p:spPr>
        <p:txBody>
          <a:bodyPr/>
          <a:lstStyle/>
          <a:p>
            <a:r>
              <a:rPr lang="en-US" dirty="0" smtClean="0"/>
              <a:t>Each team has an account on the CIS server.</a:t>
            </a:r>
            <a:endParaRPr lang="en-US" dirty="0"/>
          </a:p>
          <a:p>
            <a:r>
              <a:rPr lang="en-US" dirty="0" smtClean="0"/>
              <a:t>Same team username and password </a:t>
            </a:r>
            <a:br>
              <a:rPr lang="en-US" dirty="0" smtClean="0"/>
            </a:br>
            <a:r>
              <a:rPr lang="en-US" dirty="0" smtClean="0"/>
              <a:t>as your MySQL account.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into CIS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To log in, start the client-side Studio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77829" y="3553637"/>
            <a:ext cx="277708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marL="58738" lvl="1"/>
            <a:r>
              <a:rPr lang="en-US" sz="2000" dirty="0">
                <a:solidFill>
                  <a:srgbClr val="0033CC"/>
                </a:solidFill>
              </a:rPr>
              <a:t>Domain: c</a:t>
            </a:r>
            <a:r>
              <a:rPr lang="en-US" sz="2000" dirty="0" smtClean="0">
                <a:solidFill>
                  <a:srgbClr val="0033CC"/>
                </a:solidFill>
              </a:rPr>
              <a:t>omposite</a:t>
            </a:r>
          </a:p>
          <a:p>
            <a:pPr marL="58738" lvl="1"/>
            <a:r>
              <a:rPr lang="en-US" sz="2000" dirty="0" smtClean="0">
                <a:solidFill>
                  <a:srgbClr val="0033CC"/>
                </a:solidFill>
              </a:rPr>
              <a:t>Server</a:t>
            </a:r>
            <a:r>
              <a:rPr lang="en-US" sz="2000" dirty="0">
                <a:solidFill>
                  <a:srgbClr val="0033CC"/>
                </a:solidFill>
              </a:rPr>
              <a:t>: </a:t>
            </a:r>
            <a:r>
              <a:rPr lang="en-US" sz="2000" dirty="0" smtClean="0">
                <a:solidFill>
                  <a:srgbClr val="0033CC"/>
                </a:solidFill>
              </a:rPr>
              <a:t>130.65.159.87</a:t>
            </a:r>
            <a:endParaRPr lang="en-US" sz="2000" dirty="0">
              <a:solidFill>
                <a:srgbClr val="0033CC"/>
              </a:solidFill>
            </a:endParaRPr>
          </a:p>
          <a:p>
            <a:r>
              <a:rPr lang="en-US" sz="2000" dirty="0" smtClean="0">
                <a:solidFill>
                  <a:srgbClr val="0033CC"/>
                </a:solidFill>
              </a:rPr>
              <a:t> Port: 9400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3" y="1908684"/>
            <a:ext cx="47879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 Studio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70" y="1286693"/>
            <a:ext cx="6649060" cy="47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 and Your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the demo described in the </a:t>
            </a:r>
            <a:br>
              <a:rPr lang="en-US" dirty="0" smtClean="0"/>
            </a:br>
            <a:r>
              <a:rPr lang="en-US" i="1" dirty="0" smtClean="0">
                <a:solidFill>
                  <a:srgbClr val="B23C00"/>
                </a:solidFill>
              </a:rPr>
              <a:t>Getting Started Guide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Can you find ways to use CIS in your project?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46267"/>
          </a:xfrm>
        </p:spPr>
        <p:txBody>
          <a:bodyPr/>
          <a:lstStyle/>
          <a:p>
            <a:r>
              <a:rPr lang="en-US" dirty="0" smtClean="0"/>
              <a:t>“Not only SQL”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mechanism </a:t>
            </a:r>
            <a:r>
              <a:rPr lang="en-US" dirty="0" smtClean="0"/>
              <a:t>to store </a:t>
            </a:r>
            <a:r>
              <a:rPr lang="en-US" dirty="0"/>
              <a:t>and </a:t>
            </a:r>
            <a:r>
              <a:rPr lang="en-US" dirty="0" smtClean="0"/>
              <a:t>retrieve data</a:t>
            </a:r>
            <a:br>
              <a:rPr lang="en-US" dirty="0" smtClean="0"/>
            </a:br>
            <a:r>
              <a:rPr lang="en-US" dirty="0" smtClean="0"/>
              <a:t>that uses a model other </a:t>
            </a:r>
            <a:r>
              <a:rPr lang="en-US" dirty="0"/>
              <a:t>than the </a:t>
            </a:r>
            <a:r>
              <a:rPr lang="en-US" dirty="0" smtClean="0"/>
              <a:t>tabular </a:t>
            </a:r>
            <a:r>
              <a:rPr lang="en-US" dirty="0"/>
              <a:t>relations used in relational databases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Big data and real-time web applications.</a:t>
            </a:r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Existed since the early 1960s but the term “NoSQL” became popular with Web 2.0 companies such as Google, Facebook, </a:t>
            </a:r>
            <a:br>
              <a:rPr lang="en-US" dirty="0" smtClean="0"/>
            </a:br>
            <a:r>
              <a:rPr lang="en-US" dirty="0" smtClean="0"/>
              <a:t>and Amazon.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7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NoSQL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 smtClean="0">
                <a:solidFill>
                  <a:srgbClr val="A12A03"/>
                </a:solidFill>
              </a:rPr>
              <a:t>Simpler design.</a:t>
            </a:r>
          </a:p>
          <a:p>
            <a:pPr lvl="1"/>
            <a:r>
              <a:rPr lang="en-US" dirty="0"/>
              <a:t>Object-oriented programming that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easier </a:t>
            </a:r>
            <a:r>
              <a:rPr lang="en-US" dirty="0"/>
              <a:t>to use </a:t>
            </a:r>
            <a:r>
              <a:rPr lang="en-US" dirty="0" smtClean="0"/>
              <a:t>and more </a:t>
            </a:r>
            <a:r>
              <a:rPr lang="en-US" dirty="0"/>
              <a:t>flexible</a:t>
            </a:r>
            <a:r>
              <a:rPr lang="en-US" dirty="0" smtClean="0"/>
              <a:t>.</a:t>
            </a:r>
          </a:p>
          <a:p>
            <a:pPr marL="2316163" lvl="5" indent="-469900">
              <a:buSzPct val="70000"/>
            </a:pPr>
            <a:endParaRPr lang="en-US" dirty="0"/>
          </a:p>
          <a:p>
            <a:pPr marL="469900" lvl="1" indent="-469900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Data structures are </a:t>
            </a:r>
            <a:r>
              <a:rPr lang="en-US" sz="2800" dirty="0">
                <a:solidFill>
                  <a:srgbClr val="A12A03"/>
                </a:solidFill>
              </a:rPr>
              <a:t>more flexible </a:t>
            </a:r>
            <a:br>
              <a:rPr lang="en-US" sz="2800" dirty="0">
                <a:solidFill>
                  <a:srgbClr val="A12A03"/>
                </a:solidFill>
              </a:rPr>
            </a:br>
            <a:r>
              <a:rPr lang="en-US" sz="2800" dirty="0"/>
              <a:t>than relational tables.</a:t>
            </a:r>
          </a:p>
          <a:p>
            <a:pPr lvl="5"/>
            <a:endParaRPr lang="en-US" dirty="0"/>
          </a:p>
          <a:p>
            <a:r>
              <a:rPr lang="en-US" dirty="0" smtClean="0">
                <a:solidFill>
                  <a:srgbClr val="A12A03"/>
                </a:solidFill>
              </a:rPr>
              <a:t>More scalable and better performance </a:t>
            </a:r>
            <a:r>
              <a:rPr lang="en-US" dirty="0" smtClean="0"/>
              <a:t>than relational databases for certain applications.</a:t>
            </a:r>
          </a:p>
          <a:p>
            <a:pPr lvl="1"/>
            <a:r>
              <a:rPr lang="en-US" dirty="0" smtClean="0"/>
              <a:t>Large </a:t>
            </a:r>
            <a:r>
              <a:rPr lang="en-US" dirty="0"/>
              <a:t>volumes of rapidly changing structured,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semi</a:t>
            </a:r>
            <a:r>
              <a:rPr lang="en-US" dirty="0"/>
              <a:t>-structured, and unstructured </a:t>
            </a:r>
            <a:r>
              <a:rPr lang="en-US" dirty="0" smtClean="0"/>
              <a:t>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9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NoSQL Benefits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320995" cy="4876770"/>
          </a:xfrm>
        </p:spPr>
        <p:txBody>
          <a:bodyPr/>
          <a:lstStyle/>
          <a:p>
            <a:r>
              <a:rPr lang="en-US" dirty="0"/>
              <a:t>More suitable for </a:t>
            </a:r>
            <a:r>
              <a:rPr lang="en-US" dirty="0">
                <a:solidFill>
                  <a:srgbClr val="A12A03"/>
                </a:solidFill>
              </a:rPr>
              <a:t>agile development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Agile sprints, quick schema iteration, </a:t>
            </a:r>
            <a:br>
              <a:rPr lang="en-US" dirty="0"/>
            </a:br>
            <a:r>
              <a:rPr lang="en-US" dirty="0"/>
              <a:t>and frequent code pushes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pPr marL="469900" lvl="1" indent="-469900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 smtClean="0">
                <a:solidFill>
                  <a:srgbClr val="A12A03"/>
                </a:solidFill>
              </a:rPr>
              <a:t>Finer </a:t>
            </a:r>
            <a:r>
              <a:rPr lang="en-US" sz="2800" dirty="0">
                <a:solidFill>
                  <a:srgbClr val="A12A03"/>
                </a:solidFill>
              </a:rPr>
              <a:t>control </a:t>
            </a:r>
            <a:r>
              <a:rPr lang="en-US" sz="2800" dirty="0" smtClean="0"/>
              <a:t>over data availability.</a:t>
            </a:r>
          </a:p>
          <a:p>
            <a:pPr marL="2316163" lvl="5" indent="-469900">
              <a:buSzPct val="70000"/>
            </a:pPr>
            <a:endParaRPr lang="en-US" dirty="0"/>
          </a:p>
          <a:p>
            <a:r>
              <a:rPr lang="en-US" dirty="0" smtClean="0"/>
              <a:t>Geographically </a:t>
            </a:r>
            <a:r>
              <a:rPr lang="en-US" dirty="0"/>
              <a:t>distributed </a:t>
            </a:r>
            <a:r>
              <a:rPr lang="en-US" dirty="0">
                <a:solidFill>
                  <a:srgbClr val="A12A03"/>
                </a:solidFill>
              </a:rPr>
              <a:t>scale-out architecture </a:t>
            </a:r>
            <a:r>
              <a:rPr lang="en-US" dirty="0"/>
              <a:t>instead </a:t>
            </a:r>
            <a:r>
              <a:rPr lang="en-US" dirty="0" smtClean="0"/>
              <a:t>of an </a:t>
            </a:r>
            <a:r>
              <a:rPr lang="en-US" dirty="0"/>
              <a:t>expensive, monolithic </a:t>
            </a:r>
            <a:r>
              <a:rPr lang="en-US" dirty="0" smtClean="0"/>
              <a:t>architecture.</a:t>
            </a:r>
          </a:p>
          <a:p>
            <a:pPr lvl="1"/>
            <a:r>
              <a:rPr lang="en-US" dirty="0" smtClean="0">
                <a:solidFill>
                  <a:srgbClr val="A12A03"/>
                </a:solidFill>
              </a:rPr>
              <a:t>scale-out:</a:t>
            </a:r>
            <a:r>
              <a:rPr lang="en-US" dirty="0" smtClean="0"/>
              <a:t> Add more nodes </a:t>
            </a:r>
            <a:r>
              <a:rPr lang="en-US" dirty="0"/>
              <a:t>to a distributed </a:t>
            </a:r>
            <a:r>
              <a:rPr lang="en-US" dirty="0" smtClean="0"/>
              <a:t>system to expand it horizontally rather than vertically.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NoSQL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</a:t>
            </a:r>
            <a:r>
              <a:rPr lang="en-US" dirty="0"/>
              <a:t>NoSQL databases compromise consistency in favor of availability, partition tolerance, and </a:t>
            </a:r>
            <a:r>
              <a:rPr lang="en-US" dirty="0" smtClean="0"/>
              <a:t>speed. </a:t>
            </a:r>
          </a:p>
          <a:p>
            <a:pPr lvl="1"/>
            <a:r>
              <a:rPr lang="en-US" dirty="0" smtClean="0"/>
              <a:t>More on this later.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Low-level </a:t>
            </a:r>
            <a:r>
              <a:rPr lang="en-US" dirty="0"/>
              <a:t>query </a:t>
            </a:r>
            <a:r>
              <a:rPr lang="en-US" dirty="0" smtClean="0"/>
              <a:t>languages instead of SQL.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Dilbert Cartoon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508781"/>
            <a:ext cx="7823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NoSQL Databases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638300"/>
            <a:ext cx="7670800" cy="356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2073" y="6537926"/>
            <a:ext cx="3420916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http://www.devinline.com/2015/01/nosql-</a:t>
            </a:r>
            <a:r>
              <a:rPr lang="en-US" sz="1000" dirty="0" smtClean="0">
                <a:hlinkClick r:id="rId3"/>
              </a:rPr>
              <a:t>intorduction.html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110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NoSQL Databases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45" y="1508781"/>
            <a:ext cx="6743298" cy="3748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84885" y="6566022"/>
            <a:ext cx="2387480" cy="246221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http://bigdata-blog.com/nosql-</a:t>
            </a:r>
            <a:r>
              <a:rPr lang="en-US" sz="1000" dirty="0" smtClean="0">
                <a:hlinkClick r:id="rId3"/>
              </a:rPr>
              <a:t>definition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232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89" y="411163"/>
            <a:ext cx="8961022" cy="655637"/>
          </a:xfrm>
        </p:spPr>
        <p:txBody>
          <a:bodyPr/>
          <a:lstStyle/>
          <a:p>
            <a:r>
              <a:rPr lang="en-US" dirty="0"/>
              <a:t>Types of NoSQL </a:t>
            </a:r>
            <a:r>
              <a:rPr lang="en-US" dirty="0" smtClean="0"/>
              <a:t>Databases: Key-Value Stores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Key-value </a:t>
            </a:r>
            <a:r>
              <a:rPr lang="en-US" dirty="0" smtClean="0"/>
              <a:t>stores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simplest NoSQL databases. </a:t>
            </a:r>
            <a:endParaRPr lang="en-US" dirty="0" smtClean="0"/>
          </a:p>
          <a:p>
            <a:pPr lvl="1"/>
            <a:r>
              <a:rPr lang="en-US" dirty="0" smtClean="0"/>
              <a:t>Every </a:t>
            </a:r>
            <a:r>
              <a:rPr lang="en-US" dirty="0"/>
              <a:t>single item in the database is stored as an attribute name (or </a:t>
            </a:r>
            <a:r>
              <a:rPr lang="en-US" dirty="0" smtClean="0"/>
              <a:t>“key”)</a:t>
            </a:r>
            <a:r>
              <a:rPr lang="en-US" dirty="0"/>
              <a:t>, together with its value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Some key-value stores </a:t>
            </a:r>
            <a:r>
              <a:rPr lang="en-US" dirty="0"/>
              <a:t>allow each value to have a type, such as </a:t>
            </a:r>
            <a:r>
              <a:rPr lang="en-US" dirty="0" smtClean="0"/>
              <a:t>integer, </a:t>
            </a:r>
            <a:r>
              <a:rPr lang="en-US" dirty="0"/>
              <a:t>which adds functionality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Store session information, user profiles, </a:t>
            </a:r>
            <a:br>
              <a:rPr lang="en-US" dirty="0" smtClean="0"/>
            </a:br>
            <a:r>
              <a:rPr lang="en-US" dirty="0" smtClean="0"/>
              <a:t>shopping cart data, etc.</a:t>
            </a:r>
          </a:p>
          <a:p>
            <a:pPr lvl="5"/>
            <a:endParaRPr lang="en-US" dirty="0"/>
          </a:p>
          <a:p>
            <a:pPr lvl="1"/>
            <a:r>
              <a:rPr lang="en-US" dirty="0" smtClean="0"/>
              <a:t>Examples: </a:t>
            </a:r>
            <a:r>
              <a:rPr lang="en-US" dirty="0" err="1" smtClean="0"/>
              <a:t>Riak</a:t>
            </a:r>
            <a:r>
              <a:rPr lang="en-US" dirty="0" smtClean="0"/>
              <a:t>, Berkeley DB and </a:t>
            </a:r>
            <a:r>
              <a:rPr lang="en-US" dirty="0" err="1" smtClean="0"/>
              <a:t>Redis</a:t>
            </a:r>
            <a:r>
              <a:rPr lang="en-US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Key-Value Stores</a:t>
            </a:r>
            <a:r>
              <a:rPr lang="en-US" i="1" dirty="0" smtClean="0"/>
              <a:t>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21" y="1304438"/>
            <a:ext cx="7063957" cy="4114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10" y="5532097"/>
            <a:ext cx="1966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Key-value store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53455" y="6599867"/>
            <a:ext cx="4190545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https://www.thoughtworks.com/insights/blog/nosql-databases-</a:t>
            </a:r>
            <a:r>
              <a:rPr lang="en-US" sz="1000" dirty="0" smtClean="0">
                <a:hlinkClick r:id="rId3"/>
              </a:rPr>
              <a:t>overview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579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NoSQL </a:t>
            </a:r>
            <a:r>
              <a:rPr lang="en-US" dirty="0" smtClean="0"/>
              <a:t>Databases: Graph Stores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stores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Store information about </a:t>
            </a:r>
            <a:r>
              <a:rPr lang="en-US" dirty="0" smtClean="0"/>
              <a:t>connected data</a:t>
            </a:r>
            <a:r>
              <a:rPr lang="en-US" dirty="0"/>
              <a:t>, such as social networks, spatial data, routing information for goods and money, recommendation </a:t>
            </a:r>
            <a:r>
              <a:rPr lang="en-US" dirty="0" smtClean="0"/>
              <a:t>engines, etc. 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Examples: Neo4J and </a:t>
            </a:r>
            <a:r>
              <a:rPr lang="en-US" dirty="0" err="1" smtClean="0"/>
              <a:t>Giraph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Stores</a:t>
            </a:r>
            <a:r>
              <a:rPr lang="en-US" i="1" dirty="0" smtClean="0"/>
              <a:t>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96" y="1234464"/>
            <a:ext cx="6492219" cy="4122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9" y="5589182"/>
            <a:ext cx="153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Graph store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53455" y="6599867"/>
            <a:ext cx="4190545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https://www.thoughtworks.com/insights/blog/nosql-databases-</a:t>
            </a:r>
            <a:r>
              <a:rPr lang="en-US" sz="1000" dirty="0" smtClean="0">
                <a:hlinkClick r:id="rId3"/>
              </a:rPr>
              <a:t>overview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520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655637"/>
          </a:xfrm>
        </p:spPr>
        <p:txBody>
          <a:bodyPr/>
          <a:lstStyle/>
          <a:p>
            <a:r>
              <a:rPr lang="en-US" sz="2800" dirty="0"/>
              <a:t>Types of NoSQL </a:t>
            </a:r>
            <a:r>
              <a:rPr lang="en-US" sz="2800" dirty="0" smtClean="0"/>
              <a:t>Databases: Wide-Column Stores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</a:t>
            </a:r>
            <a:r>
              <a:rPr lang="en-US" dirty="0"/>
              <a:t>-column </a:t>
            </a:r>
            <a:r>
              <a:rPr lang="en-US" dirty="0" smtClean="0"/>
              <a:t>stores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Optimized </a:t>
            </a:r>
            <a:r>
              <a:rPr lang="en-US" dirty="0"/>
              <a:t>for queries over large </a:t>
            </a:r>
            <a:r>
              <a:rPr lang="en-US" dirty="0" smtClean="0"/>
              <a:t>datasets.</a:t>
            </a:r>
            <a:endParaRPr lang="en-US" dirty="0"/>
          </a:p>
          <a:p>
            <a:pPr lvl="1"/>
            <a:r>
              <a:rPr lang="en-US" dirty="0" smtClean="0"/>
              <a:t>Store </a:t>
            </a:r>
            <a:r>
              <a:rPr lang="en-US" dirty="0"/>
              <a:t>columns of data together, instead of </a:t>
            </a:r>
            <a:r>
              <a:rPr lang="en-US" dirty="0" smtClean="0"/>
              <a:t>rows.</a:t>
            </a:r>
          </a:p>
          <a:p>
            <a:pPr lvl="1"/>
            <a:r>
              <a:rPr lang="en-US" dirty="0" smtClean="0"/>
              <a:t>The number of columns and the </a:t>
            </a:r>
            <a:r>
              <a:rPr lang="en-US" dirty="0"/>
              <a:t>format of the data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 column </a:t>
            </a:r>
            <a:r>
              <a:rPr lang="en-US" dirty="0" smtClean="0"/>
              <a:t>can vary from row to row.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Useful </a:t>
            </a:r>
            <a:r>
              <a:rPr lang="en-US" dirty="0"/>
              <a:t>for content management systems,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blogging </a:t>
            </a:r>
            <a:r>
              <a:rPr lang="en-US" dirty="0"/>
              <a:t>platforms, </a:t>
            </a:r>
            <a:r>
              <a:rPr lang="en-US" dirty="0" smtClean="0"/>
              <a:t>etc.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Examples: Apache Cassandra </a:t>
            </a:r>
            <a:r>
              <a:rPr lang="en-US" dirty="0"/>
              <a:t>and </a:t>
            </a:r>
            <a:r>
              <a:rPr lang="en-US" dirty="0" smtClean="0"/>
              <a:t>Apache </a:t>
            </a:r>
            <a:r>
              <a:rPr lang="en-US" dirty="0" err="1" smtClean="0"/>
              <a:t>HBase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6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Wide-Column Stores</a:t>
            </a:r>
            <a:r>
              <a:rPr lang="en-US" i="1" dirty="0" smtClean="0"/>
              <a:t>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83293" y="5714975"/>
            <a:ext cx="2322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Wide-column store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53455" y="6599867"/>
            <a:ext cx="4099055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2"/>
              </a:rPr>
              <a:t>https://bigdatalondon.files.wordpress.com/2015/06/hbase-table2.</a:t>
            </a:r>
            <a:r>
              <a:rPr lang="en-US" sz="1000" dirty="0" smtClean="0">
                <a:hlinkClick r:id="rId2"/>
              </a:rPr>
              <a:t>png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8" name="Picture 7" descr="Screen Shot 2016-05-04 at 10.56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3" y="1285323"/>
            <a:ext cx="7772315" cy="433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2" y="411163"/>
            <a:ext cx="8595311" cy="655637"/>
          </a:xfrm>
        </p:spPr>
        <p:txBody>
          <a:bodyPr/>
          <a:lstStyle/>
          <a:p>
            <a:r>
              <a:rPr lang="en-US" sz="2800" dirty="0"/>
              <a:t>Types of NoSQL </a:t>
            </a:r>
            <a:r>
              <a:rPr lang="en-US" sz="2800" dirty="0" smtClean="0"/>
              <a:t>Databases: Document Databases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029145"/>
          </a:xfrm>
        </p:spPr>
        <p:txBody>
          <a:bodyPr/>
          <a:lstStyle/>
          <a:p>
            <a:r>
              <a:rPr lang="en-US" dirty="0"/>
              <a:t>Document databases </a:t>
            </a:r>
            <a:endParaRPr lang="en-US" dirty="0" smtClean="0"/>
          </a:p>
          <a:p>
            <a:pPr lvl="4"/>
            <a:endParaRPr lang="en-US" dirty="0" smtClean="0"/>
          </a:p>
          <a:p>
            <a:pPr lvl="1"/>
            <a:r>
              <a:rPr lang="en-US" dirty="0" smtClean="0">
                <a:solidFill>
                  <a:srgbClr val="A12A03"/>
                </a:solidFill>
              </a:rPr>
              <a:t>Document: </a:t>
            </a:r>
            <a:r>
              <a:rPr lang="en-US" dirty="0" smtClean="0"/>
              <a:t>Each key is paired 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a complex data </a:t>
            </a:r>
            <a:r>
              <a:rPr lang="en-US" dirty="0" smtClean="0"/>
              <a:t>structure. </a:t>
            </a:r>
          </a:p>
          <a:p>
            <a:pPr lvl="1"/>
            <a:r>
              <a:rPr lang="en-US" dirty="0" smtClean="0"/>
              <a:t>Documents </a:t>
            </a:r>
            <a:r>
              <a:rPr lang="en-US" dirty="0"/>
              <a:t>can contain many different key-value pairs, or key-array pairs, or even nested documents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Useful </a:t>
            </a:r>
            <a:r>
              <a:rPr lang="en-US" dirty="0"/>
              <a:t>for content management systems,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blogging </a:t>
            </a:r>
            <a:r>
              <a:rPr lang="en-US" dirty="0"/>
              <a:t>platforms, web analytics, real-time analytics, ecommerce-</a:t>
            </a:r>
            <a:r>
              <a:rPr lang="en-US" dirty="0" smtClean="0"/>
              <a:t>applications, etc.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Example: </a:t>
            </a:r>
            <a:r>
              <a:rPr lang="en-US" dirty="0" err="1" smtClean="0">
                <a:solidFill>
                  <a:srgbClr val="A12A03"/>
                </a:solidFill>
              </a:rPr>
              <a:t>MongoDB</a:t>
            </a:r>
            <a:endParaRPr lang="en-US" dirty="0" smtClean="0">
              <a:solidFill>
                <a:srgbClr val="A12A03"/>
              </a:solidFill>
            </a:endParaRPr>
          </a:p>
          <a:p>
            <a:pPr lvl="5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Databases</a:t>
            </a:r>
            <a:r>
              <a:rPr lang="en-US" i="1" dirty="0" smtClean="0"/>
              <a:t>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342"/>
            <a:ext cx="9144000" cy="3177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3293" y="4709146"/>
            <a:ext cx="2480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Document database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53455" y="6599867"/>
            <a:ext cx="4190545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https://www.thoughtworks.com/insights/blog/nosql-databases-</a:t>
            </a:r>
            <a:r>
              <a:rPr lang="en-US" sz="1000" dirty="0" smtClean="0">
                <a:hlinkClick r:id="rId3"/>
              </a:rPr>
              <a:t>overview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40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Weeks!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sz="2400" dirty="0" smtClean="0"/>
              <a:t>April 25 (today)</a:t>
            </a:r>
            <a:endParaRPr lang="en-US" sz="2400" dirty="0"/>
          </a:p>
          <a:p>
            <a:pPr lvl="1"/>
            <a:r>
              <a:rPr lang="en-US" sz="2000" dirty="0"/>
              <a:t>NoSQL databases</a:t>
            </a:r>
          </a:p>
          <a:p>
            <a:pPr lvl="5"/>
            <a:endParaRPr lang="en-US" sz="1050" dirty="0"/>
          </a:p>
          <a:p>
            <a:r>
              <a:rPr lang="en-US" sz="2000" dirty="0" smtClean="0"/>
              <a:t>May 2</a:t>
            </a:r>
            <a:endParaRPr lang="en-US" sz="2000" dirty="0"/>
          </a:p>
          <a:p>
            <a:pPr lvl="1"/>
            <a:r>
              <a:rPr lang="en-US" sz="1800"/>
              <a:t>Data </a:t>
            </a:r>
            <a:r>
              <a:rPr lang="en-US" sz="1800" smtClean="0"/>
              <a:t>virtualization and </a:t>
            </a:r>
            <a:r>
              <a:rPr lang="en-US" sz="1800" dirty="0"/>
              <a:t>the Cisco Information Server</a:t>
            </a:r>
          </a:p>
          <a:p>
            <a:pPr lvl="1"/>
            <a:r>
              <a:rPr lang="en-US" sz="1800" dirty="0"/>
              <a:t>Data mining</a:t>
            </a:r>
          </a:p>
          <a:p>
            <a:pPr lvl="5"/>
            <a:endParaRPr lang="en-US" sz="1050" dirty="0"/>
          </a:p>
          <a:p>
            <a:r>
              <a:rPr lang="en-US" sz="2000" dirty="0" smtClean="0"/>
              <a:t>May 9 and 16</a:t>
            </a:r>
            <a:endParaRPr lang="en-US" sz="2000" dirty="0"/>
          </a:p>
          <a:p>
            <a:pPr lvl="1"/>
            <a:r>
              <a:rPr lang="en-US" sz="1800" dirty="0"/>
              <a:t>Team project presentations</a:t>
            </a:r>
          </a:p>
          <a:p>
            <a:pPr lvl="5"/>
            <a:endParaRPr lang="en-US" sz="1050" dirty="0"/>
          </a:p>
          <a:p>
            <a:r>
              <a:rPr lang="en-US" sz="2000" dirty="0" smtClean="0"/>
              <a:t>May 17</a:t>
            </a:r>
            <a:endParaRPr lang="en-US" sz="2000" dirty="0"/>
          </a:p>
          <a:p>
            <a:pPr lvl="1"/>
            <a:r>
              <a:rPr lang="en-US" sz="1800" dirty="0"/>
              <a:t>Team projects due</a:t>
            </a:r>
          </a:p>
          <a:p>
            <a:pPr lvl="5"/>
            <a:endParaRPr lang="en-US" sz="1050" dirty="0"/>
          </a:p>
          <a:p>
            <a:r>
              <a:rPr lang="en-US" sz="2000" dirty="0" smtClean="0"/>
              <a:t>May 23</a:t>
            </a:r>
            <a:endParaRPr lang="en-US" sz="2000" dirty="0"/>
          </a:p>
          <a:p>
            <a:pPr lvl="1"/>
            <a:r>
              <a:rPr lang="en-US" sz="1800" dirty="0"/>
              <a:t>Final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 of NoSQL Database Types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67021" y="1325903"/>
          <a:ext cx="8219734" cy="2961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70917"/>
                <a:gridCol w="1413374"/>
                <a:gridCol w="1452530"/>
                <a:gridCol w="1123958"/>
                <a:gridCol w="1204492"/>
                <a:gridCol w="15544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Data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Performance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Scalability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Flexibility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Complexity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Functionality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Key–Value Store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variable (none)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Column-Oriented Store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moderate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minimal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Document-Oriented Store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variable (high)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variable (low)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Graph Database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graph theory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Relational Database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moderate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relational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algebra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59863" y="4546646"/>
            <a:ext cx="222689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https</a:t>
            </a:r>
            <a:r>
              <a:rPr lang="en-US" sz="1000">
                <a:hlinkClick r:id="rId2"/>
              </a:rPr>
              <a:t>://</a:t>
            </a:r>
            <a:r>
              <a:rPr lang="en-US" sz="1000" dirty="0" smtClean="0">
                <a:hlinkClick r:id="rId2"/>
              </a:rPr>
              <a:t>en.wikipedia.org/wiki/NoSQL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0260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Document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047990"/>
          </a:xfrm>
        </p:spPr>
        <p:txBody>
          <a:bodyPr/>
          <a:lstStyle/>
          <a:p>
            <a:r>
              <a:rPr lang="en-US" dirty="0" smtClean="0"/>
              <a:t>Semi-structured data.</a:t>
            </a:r>
          </a:p>
          <a:p>
            <a:r>
              <a:rPr lang="en-US" dirty="0" smtClean="0"/>
              <a:t>Typically </a:t>
            </a:r>
            <a:r>
              <a:rPr lang="en-US" dirty="0" smtClean="0">
                <a:solidFill>
                  <a:srgbClr val="B23C00"/>
                </a:solidFill>
              </a:rPr>
              <a:t>JSON</a:t>
            </a:r>
            <a:r>
              <a:rPr lang="en-US" dirty="0" smtClean="0"/>
              <a:t> (JavaScript Object Notation).</a:t>
            </a:r>
          </a:p>
          <a:p>
            <a:r>
              <a:rPr lang="en-US" dirty="0" smtClean="0"/>
              <a:t>The document’s internal structure provides </a:t>
            </a:r>
            <a:br>
              <a:rPr lang="en-US" dirty="0" smtClean="0"/>
            </a:br>
            <a:r>
              <a:rPr lang="en-US" dirty="0" smtClean="0"/>
              <a:t>the metadata to use for query optimization.</a:t>
            </a:r>
          </a:p>
          <a:p>
            <a:r>
              <a:rPr lang="en-US" dirty="0" smtClean="0"/>
              <a:t>Type information is embedded in the data.</a:t>
            </a:r>
          </a:p>
          <a:p>
            <a:r>
              <a:rPr lang="en-US" dirty="0" smtClean="0"/>
              <a:t>Each instance of data is different from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09652" y="4238625"/>
            <a:ext cx="7324695" cy="2009775"/>
            <a:chOff x="913650" y="4218583"/>
            <a:chExt cx="7324695" cy="2009775"/>
          </a:xfrm>
        </p:grpSpPr>
        <p:pic>
          <p:nvPicPr>
            <p:cNvPr id="1026" name="Picture 2" descr="http://1.bp.blogspot.com/-noQH8MHOYxo/VcZUEFDIKdI/AAAAAAAAIrw/ZnRNWJUiAvw/s1600/nosql_imag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650" y="4218583"/>
              <a:ext cx="5715000" cy="200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675097" y="4848824"/>
              <a:ext cx="1563248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Data stored as</a:t>
              </a:r>
            </a:p>
            <a:p>
              <a:r>
                <a:rPr lang="en-US" dirty="0" smtClean="0">
                  <a:solidFill>
                    <a:srgbClr val="0033CC"/>
                  </a:solidFill>
                </a:rPr>
                <a:t>key-value pairs</a:t>
              </a:r>
              <a:endParaRPr lang="en-US" dirty="0">
                <a:solidFill>
                  <a:srgbClr val="0033CC"/>
                </a:solidFill>
              </a:endParaRPr>
            </a:p>
            <a:p>
              <a:r>
                <a:rPr lang="en-US" dirty="0" smtClean="0">
                  <a:solidFill>
                    <a:srgbClr val="0033CC"/>
                  </a:solidFill>
                </a:rPr>
                <a:t>in a document.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20634" y="6550716"/>
            <a:ext cx="344517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www.devinline.com/2015/01/nosql-intorduction.html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6826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Document </a:t>
            </a:r>
            <a:r>
              <a:rPr lang="en-US" dirty="0" smtClean="0"/>
              <a:t>Model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on any field within a document.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Most natural and productive.</a:t>
            </a:r>
          </a:p>
          <a:p>
            <a:pPr lvl="1"/>
            <a:r>
              <a:rPr lang="en-US" dirty="0" smtClean="0"/>
              <a:t>Maps directly to the objects </a:t>
            </a:r>
            <a:br>
              <a:rPr lang="en-US" dirty="0" smtClean="0"/>
            </a:br>
            <a:r>
              <a:rPr lang="en-US" dirty="0" smtClean="0"/>
              <a:t>of an object-oriented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NoSQL Agile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 smtClean="0"/>
              <a:t>Unlike relational databases, NoSQL does not require schemas to be defined in advance.</a:t>
            </a:r>
          </a:p>
          <a:p>
            <a:pPr lvl="1"/>
            <a:r>
              <a:rPr lang="en-US" dirty="0" smtClean="0"/>
              <a:t>No database downtime to update a schema.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NoSQL can </a:t>
            </a:r>
            <a:r>
              <a:rPr lang="en-US" dirty="0"/>
              <a:t>effectively address data </a:t>
            </a:r>
            <a:r>
              <a:rPr lang="en-US" dirty="0" smtClean="0"/>
              <a:t>that’s </a:t>
            </a:r>
            <a:r>
              <a:rPr lang="en-US" dirty="0"/>
              <a:t>completely unstructured or unknown in </a:t>
            </a:r>
            <a:r>
              <a:rPr lang="en-US" dirty="0" smtClean="0"/>
              <a:t>advance.</a:t>
            </a:r>
          </a:p>
          <a:p>
            <a:pPr lvl="1"/>
            <a:r>
              <a:rPr lang="en-US" dirty="0" smtClean="0"/>
              <a:t>Insert data without a predefined schema.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Apply validation rules within the database.</a:t>
            </a:r>
          </a:p>
          <a:p>
            <a:pPr lvl="1"/>
            <a:r>
              <a:rPr lang="en-US" dirty="0" smtClean="0"/>
              <a:t>Enforce </a:t>
            </a:r>
            <a:r>
              <a:rPr lang="en-US" dirty="0"/>
              <a:t>governance across </a:t>
            </a:r>
            <a:r>
              <a:rPr lang="en-US" dirty="0" smtClean="0"/>
              <a:t>data.</a:t>
            </a:r>
          </a:p>
          <a:p>
            <a:pPr lvl="1"/>
            <a:r>
              <a:rPr lang="en-US" dirty="0" smtClean="0"/>
              <a:t>Maintain </a:t>
            </a:r>
            <a:r>
              <a:rPr lang="en-US" dirty="0"/>
              <a:t>the agility benefits of a dynamic </a:t>
            </a:r>
            <a:r>
              <a:rPr lang="en-US" dirty="0" smtClean="0"/>
              <a:t>schema.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4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Scale-up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Relational databases scale </a:t>
            </a:r>
            <a:r>
              <a:rPr lang="en-US" u="sng" dirty="0" smtClean="0"/>
              <a:t>vertically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Increase the database server’s capabilities </a:t>
            </a:r>
            <a:br>
              <a:rPr lang="en-US" dirty="0" smtClean="0"/>
            </a:br>
            <a:r>
              <a:rPr lang="en-US" dirty="0" smtClean="0"/>
              <a:t>in order to increase performance.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Scale-out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Scale </a:t>
            </a:r>
            <a:r>
              <a:rPr lang="en-US" u="sng" dirty="0" smtClean="0"/>
              <a:t>horizontally</a:t>
            </a:r>
            <a:r>
              <a:rPr lang="en-US" dirty="0" smtClean="0"/>
              <a:t> to support rapidly growing applications by adding more servers.</a:t>
            </a:r>
          </a:p>
          <a:p>
            <a:pPr lvl="1"/>
            <a:r>
              <a:rPr lang="en-US" dirty="0" smtClean="0"/>
              <a:t>NoSQL databases support </a:t>
            </a:r>
            <a:r>
              <a:rPr lang="en-US" dirty="0" smtClean="0">
                <a:solidFill>
                  <a:srgbClr val="B23C00"/>
                </a:solidFill>
              </a:rPr>
              <a:t>auto-</a:t>
            </a:r>
            <a:r>
              <a:rPr lang="en-US" dirty="0" err="1" smtClean="0">
                <a:solidFill>
                  <a:srgbClr val="B23C00"/>
                </a:solidFill>
              </a:rPr>
              <a:t>sharding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</a:t>
            </a:r>
            <a:r>
              <a:rPr lang="en-US" dirty="0" err="1" smtClean="0"/>
              <a:t>Sharding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295400"/>
            <a:ext cx="8778143" cy="4876770"/>
          </a:xfrm>
        </p:spPr>
        <p:txBody>
          <a:bodyPr/>
          <a:lstStyle/>
          <a:p>
            <a:r>
              <a:rPr lang="en-US" dirty="0" smtClean="0"/>
              <a:t>NoSQL databases </a:t>
            </a:r>
            <a:r>
              <a:rPr lang="en-US" dirty="0"/>
              <a:t>natively and automatically spread data across an arbitrary number of </a:t>
            </a:r>
            <a:r>
              <a:rPr lang="en-US" dirty="0" smtClean="0"/>
              <a:t>servers.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Applications do not need to be aware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composition of the server </a:t>
            </a:r>
            <a:r>
              <a:rPr lang="en-US" dirty="0" smtClean="0"/>
              <a:t>pool.</a:t>
            </a:r>
          </a:p>
          <a:p>
            <a:pPr lvl="4"/>
            <a:endParaRPr lang="en-US" dirty="0" smtClean="0"/>
          </a:p>
          <a:p>
            <a:r>
              <a:rPr lang="en-US" dirty="0"/>
              <a:t>Data and query load are automatically balanced across </a:t>
            </a:r>
            <a:r>
              <a:rPr lang="en-US" dirty="0" smtClean="0"/>
              <a:t>servers.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a server goes down, it can be quickly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transparently replaced </a:t>
            </a:r>
            <a:r>
              <a:rPr lang="en-US" dirty="0" smtClean="0"/>
              <a:t>without application disruption.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7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Auto-</a:t>
            </a:r>
            <a:r>
              <a:rPr lang="en-US" dirty="0" err="1" smtClean="0"/>
              <a:t>sharding</a:t>
            </a:r>
            <a:r>
              <a:rPr lang="en-US" dirty="0" smtClean="0"/>
              <a:t> works well with </a:t>
            </a:r>
            <a:r>
              <a:rPr lang="en-US" dirty="0" smtClean="0">
                <a:solidFill>
                  <a:srgbClr val="B23C00"/>
                </a:solidFill>
              </a:rPr>
              <a:t>cloud computing</a:t>
            </a:r>
            <a:r>
              <a:rPr lang="en-US" dirty="0" smtClean="0"/>
              <a:t>.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Example: Amazon Web Services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Provides virtually </a:t>
            </a:r>
            <a:r>
              <a:rPr lang="en-US" dirty="0"/>
              <a:t>unlimited capacity on </a:t>
            </a:r>
            <a:r>
              <a:rPr lang="en-US" dirty="0" smtClean="0"/>
              <a:t>demand.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Takes care </a:t>
            </a:r>
            <a:r>
              <a:rPr lang="en-US" dirty="0"/>
              <a:t>of all the necessary infrastructure administration </a:t>
            </a:r>
            <a:r>
              <a:rPr lang="en-US" dirty="0" smtClean="0"/>
              <a:t>tasks.</a:t>
            </a:r>
          </a:p>
          <a:p>
            <a:pPr lvl="5"/>
            <a:endParaRPr lang="en-US" dirty="0" smtClean="0"/>
          </a:p>
          <a:p>
            <a:pPr lvl="1"/>
            <a:r>
              <a:rPr lang="en-US" dirty="0"/>
              <a:t>Developers no longer need to construct complex, expensive platforms to support their </a:t>
            </a:r>
            <a:r>
              <a:rPr lang="en-US" dirty="0" smtClean="0"/>
              <a:t>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6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NoSQL Data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</a:t>
            </a:r>
            <a:r>
              <a:rPr lang="en-US" dirty="0"/>
              <a:t>database replication </a:t>
            </a:r>
            <a:r>
              <a:rPr lang="en-US" dirty="0" smtClean="0"/>
              <a:t>maintains </a:t>
            </a:r>
            <a:r>
              <a:rPr lang="en-US" dirty="0"/>
              <a:t>availability in the event of outages 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planned </a:t>
            </a:r>
            <a:r>
              <a:rPr lang="en-US" dirty="0"/>
              <a:t>maintenance </a:t>
            </a:r>
            <a:r>
              <a:rPr lang="en-US" dirty="0" smtClean="0"/>
              <a:t>events.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Automated </a:t>
            </a:r>
            <a:r>
              <a:rPr lang="en-US" dirty="0"/>
              <a:t>failover and </a:t>
            </a:r>
            <a:r>
              <a:rPr lang="en-US" dirty="0" smtClean="0"/>
              <a:t>recovery.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Distribute </a:t>
            </a:r>
            <a:r>
              <a:rPr lang="en-US" dirty="0"/>
              <a:t>the database across multiple geographic regions to withstand regional failures and enable data </a:t>
            </a:r>
            <a:r>
              <a:rPr lang="en-US" dirty="0" smtClean="0"/>
              <a:t>localization.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/>
              <a:t>requirement for separate applications or expensive add-ons to implement </a:t>
            </a:r>
            <a:r>
              <a:rPr lang="en-US" dirty="0" smtClean="0"/>
              <a:t>replication.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1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NoSQL Data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Integrated </a:t>
            </a:r>
            <a:r>
              <a:rPr lang="en-US" dirty="0"/>
              <a:t>caching </a:t>
            </a:r>
            <a:r>
              <a:rPr lang="en-US" dirty="0" smtClean="0"/>
              <a:t>capabilities.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Keep frequently</a:t>
            </a:r>
            <a:r>
              <a:rPr lang="en-US" dirty="0"/>
              <a:t>-used data in system memory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much as </a:t>
            </a:r>
            <a:r>
              <a:rPr lang="en-US" dirty="0" smtClean="0"/>
              <a:t>possible.</a:t>
            </a:r>
          </a:p>
          <a:p>
            <a:pPr lvl="1"/>
            <a:r>
              <a:rPr lang="en-US" dirty="0" smtClean="0"/>
              <a:t>No need </a:t>
            </a:r>
            <a:r>
              <a:rPr lang="en-US" dirty="0"/>
              <a:t>for a separate caching </a:t>
            </a:r>
            <a:r>
              <a:rPr lang="en-US" dirty="0" smtClean="0"/>
              <a:t>layer.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Available </a:t>
            </a:r>
            <a:r>
              <a:rPr lang="en-US" dirty="0"/>
              <a:t>fully managed, integrated in-memory database management </a:t>
            </a:r>
            <a:r>
              <a:rPr lang="en-US" dirty="0" smtClean="0"/>
              <a:t>layer.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Support workloads that demand the </a:t>
            </a:r>
            <a:r>
              <a:rPr lang="en-US" dirty="0"/>
              <a:t>highest throughput and lowest </a:t>
            </a:r>
            <a:r>
              <a:rPr lang="en-US" dirty="0" smtClean="0"/>
              <a:t>latency.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9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Host </a:t>
            </a:r>
            <a:r>
              <a:rPr lang="nb-NO" dirty="0"/>
              <a:t>130.65.159.87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2557133"/>
          </a:xfrm>
        </p:spPr>
        <p:txBody>
          <a:bodyPr/>
          <a:lstStyle/>
          <a:p>
            <a:r>
              <a:rPr lang="en-US" dirty="0" smtClean="0"/>
              <a:t>Each student has an individual account.</a:t>
            </a:r>
          </a:p>
          <a:p>
            <a:pPr lvl="1"/>
            <a:r>
              <a:rPr lang="en-US" dirty="0" smtClean="0"/>
              <a:t>Account name is last name + first initial</a:t>
            </a:r>
          </a:p>
          <a:p>
            <a:pPr lvl="2"/>
            <a:r>
              <a:rPr lang="en-US" dirty="0" smtClean="0"/>
              <a:t>Example: Mary Jane is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janem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Password is 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pw</a:t>
            </a:r>
            <a:r>
              <a:rPr lang="en-US" dirty="0" smtClean="0"/>
              <a:t> + the </a:t>
            </a:r>
            <a:r>
              <a:rPr lang="en-US" u="sng" dirty="0" smtClean="0"/>
              <a:t>first six digits</a:t>
            </a:r>
            <a:r>
              <a:rPr lang="en-US" dirty="0" smtClean="0"/>
              <a:t> of your student id, not including leading zeros</a:t>
            </a:r>
          </a:p>
          <a:p>
            <a:pPr lvl="2"/>
            <a:r>
              <a:rPr lang="en-US" dirty="0" smtClean="0"/>
              <a:t>Example: 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pw123456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1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3214" y="3773837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296033"/>
              </p:ext>
            </p:extLst>
          </p:nvPr>
        </p:nvGraphicFramePr>
        <p:xfrm>
          <a:off x="457200" y="3953187"/>
          <a:ext cx="8378046" cy="2194560"/>
        </p:xfrm>
        <a:graphic>
          <a:graphicData uri="http://schemas.openxmlformats.org/drawingml/2006/table">
            <a:tbl>
              <a:tblPr/>
              <a:tblGrid>
                <a:gridCol w="1396341"/>
                <a:gridCol w="1396341"/>
                <a:gridCol w="1396341"/>
                <a:gridCol w="1396341"/>
                <a:gridCol w="1396341"/>
                <a:gridCol w="1396341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arorat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gengt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kailashr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liuq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patelm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tamanampudia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atyams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huw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kaleo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B23C00"/>
                          </a:solidFill>
                          <a:effectLst/>
                          <a:latin typeface="Calibri" charset="0"/>
                        </a:rPr>
                        <a:t>lujiheng</a:t>
                      </a:r>
                      <a:endParaRPr lang="en-US" sz="1600" dirty="0">
                        <a:solidFill>
                          <a:srgbClr val="B23C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pateln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tangh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bhattk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huas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kaurm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B23C00"/>
                          </a:solidFill>
                          <a:effectLst/>
                          <a:latin typeface="Calibri" charset="0"/>
                        </a:rPr>
                        <a:t>lujing</a:t>
                      </a:r>
                      <a:endParaRPr lang="en-US" sz="1600" dirty="0">
                        <a:solidFill>
                          <a:srgbClr val="B23C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sanglikarp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vadalis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caim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huangy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kodaliv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manneh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shahk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waglec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chana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janakiramand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krishnab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miaol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sheny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wangt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chenx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jianh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krothapallis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misraa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shim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xingl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chengr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jinc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kukrejas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  <a:latin typeface="Calibri" charset="0"/>
                        </a:rPr>
                        <a:t>nuthalapativ</a:t>
                      </a:r>
                      <a:endParaRPr lang="en-US" sz="1600" dirty="0">
                        <a:effectLst/>
                        <a:latin typeface="Calibri" charset="0"/>
                      </a:endParaRP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sobhanim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yangd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doddapanenis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jux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lama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oberoij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soltanil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zhongz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dubeya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kvh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liq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panigrahis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Calibri" charset="0"/>
                        </a:rPr>
                        <a:t>syedk</a:t>
                      </a: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  <a:latin typeface="Calibri" charset="0"/>
                        </a:rPr>
                        <a:t>zhuc</a:t>
                      </a:r>
                      <a:endParaRPr lang="en-US" sz="1600" dirty="0">
                        <a:effectLst/>
                        <a:latin typeface="Calibri" charset="0"/>
                      </a:endParaRPr>
                    </a:p>
                  </a:txBody>
                  <a:tcPr marL="63500" marR="63500" marT="0" marB="0" anchor="ctr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A12A03"/>
                </a:solidFill>
              </a:rPr>
              <a:t>C</a:t>
            </a:r>
            <a:r>
              <a:rPr lang="en-US" dirty="0" smtClean="0">
                <a:solidFill>
                  <a:srgbClr val="A12A03"/>
                </a:solidFill>
              </a:rPr>
              <a:t>onsistency</a:t>
            </a:r>
          </a:p>
          <a:p>
            <a:pPr lvl="1"/>
            <a:r>
              <a:rPr lang="en-US" dirty="0" smtClean="0"/>
              <a:t>All nodes of a distributed system see the same data at the same time.</a:t>
            </a:r>
          </a:p>
          <a:p>
            <a:pPr lvl="6"/>
            <a:endParaRPr lang="en-US" dirty="0" smtClean="0"/>
          </a:p>
          <a:p>
            <a:r>
              <a:rPr lang="en-US" u="sng" dirty="0" smtClean="0">
                <a:solidFill>
                  <a:srgbClr val="A12A03"/>
                </a:solidFill>
              </a:rPr>
              <a:t>A</a:t>
            </a:r>
            <a:r>
              <a:rPr lang="en-US" dirty="0" smtClean="0">
                <a:solidFill>
                  <a:srgbClr val="A12A03"/>
                </a:solidFill>
              </a:rPr>
              <a:t>vailability</a:t>
            </a:r>
          </a:p>
          <a:p>
            <a:pPr lvl="1"/>
            <a:r>
              <a:rPr lang="en-US" dirty="0" smtClean="0"/>
              <a:t>A guarantee that every request gets a response whether the request succeeded or failed.</a:t>
            </a:r>
          </a:p>
          <a:p>
            <a:pPr lvl="6"/>
            <a:endParaRPr lang="en-US" dirty="0" smtClean="0"/>
          </a:p>
          <a:p>
            <a:r>
              <a:rPr lang="en-US" u="sng" dirty="0" smtClean="0">
                <a:solidFill>
                  <a:srgbClr val="A12A03"/>
                </a:solidFill>
              </a:rPr>
              <a:t>P</a:t>
            </a:r>
            <a:r>
              <a:rPr lang="en-US" dirty="0" smtClean="0">
                <a:solidFill>
                  <a:srgbClr val="A12A03"/>
                </a:solidFill>
              </a:rPr>
              <a:t>artition tolerance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system continues to operate despite arbitrary </a:t>
            </a:r>
            <a:r>
              <a:rPr lang="en-US" dirty="0" smtClean="0"/>
              <a:t>network partitioning (splitting) </a:t>
            </a:r>
            <a:r>
              <a:rPr lang="en-US" dirty="0"/>
              <a:t>due to </a:t>
            </a:r>
            <a:r>
              <a:rPr lang="en-US" dirty="0" smtClean="0"/>
              <a:t>device failures.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354" y="2331732"/>
            <a:ext cx="5693157" cy="4010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</a:t>
            </a:r>
            <a:r>
              <a:rPr lang="en-US" dirty="0" smtClean="0"/>
              <a:t>Theorem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Consistency, availability, partition tolerance:</a:t>
            </a:r>
            <a:br>
              <a:rPr lang="en-US" dirty="0" smtClean="0"/>
            </a:br>
            <a:r>
              <a:rPr lang="en-US" dirty="0" smtClean="0"/>
              <a:t>You can only choose </a:t>
            </a:r>
            <a:r>
              <a:rPr lang="en-US" u="sng" dirty="0" smtClean="0"/>
              <a:t>two</a:t>
            </a:r>
            <a:r>
              <a:rPr lang="en-US" dirty="0" smtClean="0"/>
              <a:t> out of three.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Different NoSQL</a:t>
            </a:r>
            <a:br>
              <a:rPr lang="en-US" dirty="0" smtClean="0"/>
            </a:br>
            <a:r>
              <a:rPr lang="en-US" dirty="0" smtClean="0"/>
              <a:t>databases </a:t>
            </a:r>
            <a:br>
              <a:rPr lang="en-US" dirty="0" smtClean="0"/>
            </a:br>
            <a:r>
              <a:rPr lang="en-US" dirty="0" smtClean="0"/>
              <a:t>emphasize </a:t>
            </a:r>
            <a:br>
              <a:rPr lang="en-US" dirty="0" smtClean="0"/>
            </a:br>
            <a:r>
              <a:rPr lang="en-US" dirty="0" smtClean="0"/>
              <a:t>different pairs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of CAP.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vs. NoSQL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8685" y="1325903"/>
          <a:ext cx="8138070" cy="4790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6623"/>
                <a:gridCol w="2122448"/>
                <a:gridCol w="37489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SQL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NoSQL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SQL database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Key-value, graph, wide-column,</a:t>
                      </a:r>
                      <a:r>
                        <a:rPr lang="en-US" baseline="0" dirty="0" smtClean="0"/>
                        <a:t> document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 history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Early 1970s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2000s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Various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Schemas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Scaling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Horizontal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 of closed- </a:t>
                      </a:r>
                    </a:p>
                    <a:p>
                      <a:r>
                        <a:rPr lang="en-US" dirty="0" smtClean="0"/>
                        <a:t>and open-source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Open-source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Transaction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certain</a:t>
                      </a:r>
                      <a:r>
                        <a:rPr lang="en-US" baseline="0" dirty="0" smtClean="0"/>
                        <a:t> levels (e.g., document vs. database) depending on the application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manipulation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Via SQL language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Via</a:t>
                      </a:r>
                      <a:r>
                        <a:rPr lang="en-US" baseline="0" dirty="0" smtClean="0"/>
                        <a:t> object-oriented API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</a:t>
                      </a:r>
                      <a:r>
                        <a:rPr lang="en-US" baseline="0" dirty="0" smtClean="0"/>
                        <a:t> be strong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Depends</a:t>
                      </a:r>
                      <a:r>
                        <a:rPr lang="en-US" baseline="0" dirty="0" smtClean="0"/>
                        <a:t> on the database product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From “hu</a:t>
            </a:r>
            <a:r>
              <a:rPr lang="en-US" dirty="0" smtClean="0">
                <a:solidFill>
                  <a:srgbClr val="A12A03"/>
                </a:solidFill>
              </a:rPr>
              <a:t>mongo</a:t>
            </a:r>
            <a:r>
              <a:rPr lang="en-US" dirty="0" smtClean="0">
                <a:solidFill>
                  <a:srgbClr val="000000"/>
                </a:solidFill>
              </a:rPr>
              <a:t>us”</a:t>
            </a:r>
          </a:p>
          <a:p>
            <a:pPr lvl="4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Scalable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High </a:t>
            </a:r>
            <a:r>
              <a:rPr lang="en-US" dirty="0" smtClean="0">
                <a:solidFill>
                  <a:srgbClr val="000000"/>
                </a:solidFill>
              </a:rPr>
              <a:t>performance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Open-source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Document-oriented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Schema-free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8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MongoDB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Horizontal scaling</a:t>
            </a:r>
            <a:endParaRPr lang="en-US" sz="1800" i="1" dirty="0"/>
          </a:p>
          <a:p>
            <a:pPr>
              <a:defRPr/>
            </a:pPr>
            <a:r>
              <a:rPr lang="en-US" dirty="0"/>
              <a:t>Indexing</a:t>
            </a:r>
          </a:p>
          <a:p>
            <a:pPr>
              <a:defRPr/>
            </a:pPr>
            <a:r>
              <a:rPr lang="en-US" dirty="0"/>
              <a:t>Replication/failover </a:t>
            </a:r>
            <a:r>
              <a:rPr lang="en-US" dirty="0" smtClean="0"/>
              <a:t>support</a:t>
            </a:r>
          </a:p>
          <a:p>
            <a:pPr lvl="4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Documents are stored in BSON (binary JSON)</a:t>
            </a:r>
          </a:p>
          <a:p>
            <a:pPr lvl="1">
              <a:defRPr/>
            </a:pPr>
            <a:r>
              <a:rPr lang="en-US" dirty="0" smtClean="0"/>
              <a:t>Binary serialization </a:t>
            </a:r>
            <a:r>
              <a:rPr lang="en-US" dirty="0"/>
              <a:t>of JSON-like </a:t>
            </a:r>
            <a:r>
              <a:rPr lang="en-US" dirty="0" smtClean="0"/>
              <a:t>objects.</a:t>
            </a:r>
          </a:p>
          <a:p>
            <a:pPr lvl="1">
              <a:defRPr/>
            </a:pPr>
            <a:r>
              <a:rPr lang="en-US" dirty="0" smtClean="0"/>
              <a:t>Import or query any valid JSON object.</a:t>
            </a:r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Query syntax based on JavaScript.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9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MongoDB Documents and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Documents</a:t>
            </a:r>
            <a:r>
              <a:rPr lang="en-US" dirty="0" smtClean="0"/>
              <a:t> are analogous to records </a:t>
            </a:r>
            <a:br>
              <a:rPr lang="en-US" dirty="0" smtClean="0"/>
            </a:br>
            <a:r>
              <a:rPr lang="en-US" dirty="0" smtClean="0"/>
              <a:t>of a relational database.</a:t>
            </a:r>
          </a:p>
          <a:p>
            <a:pPr lvl="1"/>
            <a:r>
              <a:rPr lang="en-US" dirty="0" smtClean="0"/>
              <a:t>JSON objects stored in a binary format.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Collections</a:t>
            </a:r>
            <a:r>
              <a:rPr lang="en-US" dirty="0" smtClean="0"/>
              <a:t> are analogous to relational tables.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 MongoDB query returns a </a:t>
            </a:r>
            <a:r>
              <a:rPr lang="en-US" dirty="0" smtClean="0">
                <a:solidFill>
                  <a:srgbClr val="B23C00"/>
                </a:solidFill>
              </a:rPr>
              <a:t>cursor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instead of records.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MongoDB Cursor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query returns a cursor.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Use the cursor to iterate through a result set.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Better performance.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More efficient than loading all the objects </a:t>
            </a:r>
            <a:br>
              <a:rPr lang="en-US" dirty="0" smtClean="0"/>
            </a:br>
            <a:r>
              <a:rPr lang="en-US" dirty="0" smtClean="0"/>
              <a:t>into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MongoDB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document model (and the graph model) can be consistent or </a:t>
            </a:r>
            <a:r>
              <a:rPr lang="en-US" dirty="0"/>
              <a:t>eventually consistent</a:t>
            </a:r>
            <a:r>
              <a:rPr lang="en-US" dirty="0" smtClean="0"/>
              <a:t>.</a:t>
            </a:r>
          </a:p>
          <a:p>
            <a:pPr lvl="1"/>
            <a:r>
              <a:rPr lang="en-US" dirty="0">
                <a:solidFill>
                  <a:srgbClr val="A12A03"/>
                </a:solidFill>
              </a:rPr>
              <a:t>Eventually consistent:</a:t>
            </a:r>
            <a:r>
              <a:rPr lang="en-US" dirty="0"/>
              <a:t> </a:t>
            </a:r>
            <a:r>
              <a:rPr lang="en-US" dirty="0" smtClean="0"/>
              <a:t>Database </a:t>
            </a:r>
            <a:r>
              <a:rPr lang="en-US" dirty="0"/>
              <a:t>changes are propagated to all nodes </a:t>
            </a:r>
            <a:r>
              <a:rPr lang="en-US" dirty="0" smtClean="0"/>
              <a:t>“eventually”.</a:t>
            </a:r>
          </a:p>
          <a:p>
            <a:pPr lvl="2"/>
            <a:r>
              <a:rPr lang="en-US" dirty="0" smtClean="0"/>
              <a:t>Typically </a:t>
            </a:r>
            <a:r>
              <a:rPr lang="en-US" dirty="0"/>
              <a:t>within </a:t>
            </a:r>
            <a:r>
              <a:rPr lang="en-US" dirty="0" smtClean="0"/>
              <a:t>milliseconds</a:t>
            </a:r>
          </a:p>
          <a:p>
            <a:pPr lvl="1"/>
            <a:r>
              <a:rPr lang="en-US" dirty="0" smtClean="0">
                <a:solidFill>
                  <a:srgbClr val="A12A03"/>
                </a:solidFill>
              </a:rPr>
              <a:t>Stale reads: </a:t>
            </a:r>
            <a:r>
              <a:rPr lang="en-US" dirty="0" smtClean="0"/>
              <a:t>Updated data not immediately returned.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MongoDB consistency is tunable.</a:t>
            </a:r>
          </a:p>
          <a:p>
            <a:pPr lvl="1"/>
            <a:r>
              <a:rPr lang="en-US" dirty="0" smtClean="0"/>
              <a:t>By default, all data is consistent.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reads and </a:t>
            </a:r>
            <a:r>
              <a:rPr lang="en-US" dirty="0" smtClean="0"/>
              <a:t>writes access the primary data copy.</a:t>
            </a:r>
          </a:p>
          <a:p>
            <a:pPr lvl="1"/>
            <a:r>
              <a:rPr lang="en-US" dirty="0" smtClean="0"/>
              <a:t>Read operations possible on the secondary copies.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4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Eventually Consistent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Fast data inserts.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Updates and deletes are more complex.</a:t>
            </a:r>
          </a:p>
          <a:p>
            <a:pPr lvl="1"/>
            <a:r>
              <a:rPr lang="en-US" dirty="0" smtClean="0"/>
              <a:t>Periods of time during which not all copies </a:t>
            </a:r>
            <a:br>
              <a:rPr lang="en-US" dirty="0" smtClean="0"/>
            </a:br>
            <a:r>
              <a:rPr lang="en-US" dirty="0" smtClean="0"/>
              <a:t>of the data are synchronized.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MongoDB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Drivers</a:t>
            </a:r>
          </a:p>
          <a:p>
            <a:pPr lvl="1"/>
            <a:r>
              <a:rPr lang="en-US" dirty="0" smtClean="0"/>
              <a:t>For many programming languages </a:t>
            </a:r>
            <a:br>
              <a:rPr lang="en-US" dirty="0" smtClean="0"/>
            </a:br>
            <a:r>
              <a:rPr lang="en-US" dirty="0" smtClean="0"/>
              <a:t>and development environments.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GUI front-ends</a:t>
            </a:r>
          </a:p>
          <a:p>
            <a:pPr lvl="1"/>
            <a:r>
              <a:rPr lang="en-US" dirty="0" smtClean="0"/>
              <a:t>Not included with the database.</a:t>
            </a:r>
          </a:p>
          <a:p>
            <a:pPr lvl="1"/>
            <a:r>
              <a:rPr lang="en-US" dirty="0" smtClean="0"/>
              <a:t>Several third-party products for administration </a:t>
            </a:r>
            <a:br>
              <a:rPr lang="en-US" dirty="0" smtClean="0"/>
            </a:br>
            <a:r>
              <a:rPr lang="en-US" dirty="0" smtClean="0"/>
              <a:t>and data viewing.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/>
              <a:t>MongoDB Compass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7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Private Network (VPN)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connect to the server when you’re not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 smtClean="0"/>
              <a:t>the campus network, you must use VPN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Download the VPN </a:t>
            </a:r>
            <a:r>
              <a:rPr lang="en-US" dirty="0"/>
              <a:t>client from </a:t>
            </a:r>
            <a:r>
              <a:rPr lang="en-US" dirty="0">
                <a:hlinkClick r:id="rId2"/>
              </a:rPr>
              <a:t>http://its.sjsu.edu/services/internet-connectivity/vpn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Compass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the MongoDB engineers.</a:t>
            </a:r>
          </a:p>
          <a:p>
            <a:pPr lvl="4"/>
            <a:endParaRPr lang="en-US" dirty="0" smtClean="0"/>
          </a:p>
          <a:p>
            <a:r>
              <a:rPr lang="en-US" dirty="0"/>
              <a:t>Visually explore </a:t>
            </a:r>
            <a:r>
              <a:rPr lang="en-US" dirty="0" smtClean="0"/>
              <a:t>the data.</a:t>
            </a:r>
            <a:endParaRPr lang="en-US" dirty="0"/>
          </a:p>
          <a:p>
            <a:r>
              <a:rPr lang="en-US" dirty="0"/>
              <a:t>Interact with </a:t>
            </a:r>
            <a:r>
              <a:rPr lang="en-US" dirty="0" smtClean="0"/>
              <a:t>the data with </a:t>
            </a:r>
            <a:br>
              <a:rPr lang="en-US" dirty="0" smtClean="0"/>
            </a:br>
            <a:r>
              <a:rPr lang="en-US" dirty="0" smtClean="0"/>
              <a:t>full </a:t>
            </a:r>
            <a:r>
              <a:rPr lang="en-US" dirty="0"/>
              <a:t>CRUD </a:t>
            </a:r>
            <a:r>
              <a:rPr lang="en-US" dirty="0" smtClean="0"/>
              <a:t>functionality.</a:t>
            </a:r>
            <a:endParaRPr lang="en-US" dirty="0"/>
          </a:p>
          <a:p>
            <a:r>
              <a:rPr lang="en-US" dirty="0"/>
              <a:t>Run ad hoc </a:t>
            </a:r>
            <a:r>
              <a:rPr lang="en-US" dirty="0" smtClean="0"/>
              <a:t>queries.</a:t>
            </a:r>
            <a:endParaRPr lang="en-US" dirty="0"/>
          </a:p>
          <a:p>
            <a:r>
              <a:rPr lang="en-US" dirty="0"/>
              <a:t>View detailed information about </a:t>
            </a:r>
            <a:r>
              <a:rPr lang="en-US" dirty="0" smtClean="0"/>
              <a:t>indexes.</a:t>
            </a:r>
            <a:endParaRPr lang="en-US" dirty="0"/>
          </a:p>
          <a:p>
            <a:r>
              <a:rPr lang="en-US" dirty="0"/>
              <a:t>View </a:t>
            </a:r>
            <a:r>
              <a:rPr lang="en-US" dirty="0" smtClean="0"/>
              <a:t>execution plans in order to</a:t>
            </a:r>
            <a:br>
              <a:rPr lang="en-US" dirty="0" smtClean="0"/>
            </a:br>
            <a:r>
              <a:rPr lang="en-US" dirty="0" smtClean="0"/>
              <a:t>optimize </a:t>
            </a:r>
            <a:r>
              <a:rPr lang="en-US" dirty="0"/>
              <a:t>query </a:t>
            </a:r>
            <a:r>
              <a:rPr lang="en-US" dirty="0" smtClean="0"/>
              <a:t>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</a:t>
            </a:r>
            <a:r>
              <a:rPr lang="en-US" dirty="0" smtClean="0"/>
              <a:t>Compass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58" y="1234464"/>
            <a:ext cx="7857741" cy="46615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6765" y="6011410"/>
            <a:ext cx="4091185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https://docs.mongodb.com/ecosystem/tools/administration-interfaces</a:t>
            </a:r>
            <a:r>
              <a:rPr lang="en-US" sz="1000" dirty="0" smtClean="0">
                <a:hlinkClick r:id="rId3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579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MongoDB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865111"/>
          </a:xfrm>
        </p:spPr>
        <p:txBody>
          <a:bodyPr/>
          <a:lstStyle/>
          <a:p>
            <a:r>
              <a:rPr lang="en-US" dirty="0"/>
              <a:t>Install MongoDB: </a:t>
            </a:r>
            <a:r>
              <a:rPr lang="en-US" sz="2000" dirty="0">
                <a:hlinkClick r:id="rId2"/>
              </a:rPr>
              <a:t>https://docs.mongodb.com/master/administration/install-community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lvl="5"/>
            <a:endParaRPr lang="en-US" dirty="0" smtClean="0"/>
          </a:p>
          <a:p>
            <a:r>
              <a:rPr lang="en-US" dirty="0" smtClean="0"/>
              <a:t>Start the MongoDB server:</a:t>
            </a:r>
          </a:p>
          <a:p>
            <a:endParaRPr lang="en-US" dirty="0"/>
          </a:p>
          <a:p>
            <a:pPr lvl="7"/>
            <a:endParaRPr lang="en-US" dirty="0" smtClean="0"/>
          </a:p>
          <a:p>
            <a:r>
              <a:rPr lang="en-US" dirty="0" smtClean="0"/>
              <a:t>Start the MongoDB interactive shell: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5714" y="2880366"/>
            <a:ext cx="611257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/local/Cellar/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mongodb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/3.2.10/bin/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mongod</a:t>
            </a: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5714" y="4160512"/>
            <a:ext cx="638828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/local/Cellar/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mongodb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/3.2.10: ./bin/mongo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MongoDB shell version: 3.2.10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connecting to: test</a:t>
            </a:r>
          </a:p>
          <a:p>
            <a:r>
              <a:rPr lang="mr-IN" sz="1800" b="1" dirty="0" smtClean="0">
                <a:latin typeface="Courier New" charset="0"/>
                <a:ea typeface="Courier New" charset="0"/>
                <a:cs typeface="Courier New" charset="0"/>
              </a:rPr>
              <a:t>&gt;</a:t>
            </a: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</a:t>
            </a:r>
            <a:r>
              <a:rPr lang="en-US" dirty="0" smtClean="0"/>
              <a:t>Demo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the </a:t>
            </a:r>
            <a:r>
              <a:rPr lang="en-US" dirty="0" smtClean="0">
                <a:solidFill>
                  <a:srgbClr val="0033CC"/>
                </a:solidFill>
              </a:rPr>
              <a:t>school </a:t>
            </a:r>
            <a:r>
              <a:rPr lang="en-US" dirty="0" smtClean="0"/>
              <a:t>database:</a:t>
            </a:r>
          </a:p>
          <a:p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Insert a document into the </a:t>
            </a:r>
            <a:r>
              <a:rPr lang="en-US" dirty="0" smtClean="0">
                <a:solidFill>
                  <a:srgbClr val="0033CC"/>
                </a:solidFill>
              </a:rPr>
              <a:t>teacher </a:t>
            </a:r>
            <a:r>
              <a:rPr lang="en-US" dirty="0" smtClean="0"/>
              <a:t>collection:</a:t>
            </a:r>
          </a:p>
          <a:p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Who’s in there now?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32155" y="1874537"/>
            <a:ext cx="307968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use school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switched to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db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school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31" y="3246122"/>
            <a:ext cx="886973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db.teacher.insert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 {id: 7003, last: "Rogers", first: "Tom"} )</a:t>
            </a:r>
          </a:p>
          <a:p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WriteResult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({ "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nInserted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" : 1 })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280" y="4720228"/>
            <a:ext cx="721543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db.teacher.find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{ "_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("582a7630f22e3c2f12d899ac"), </a:t>
            </a:r>
            <a:endParaRPr lang="en-US" sz="18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7003,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Rogers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",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Tom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</a:t>
            </a:r>
            <a:r>
              <a:rPr lang="mr-IN" sz="18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mr-IN" sz="18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1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Demo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the rest of the teachers </a:t>
            </a:r>
            <a:br>
              <a:rPr lang="en-US" dirty="0" smtClean="0"/>
            </a:br>
            <a:r>
              <a:rPr lang="en-US" dirty="0" smtClean="0"/>
              <a:t>as an array of documents: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2140" y="2331732"/>
            <a:ext cx="693972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db.teacher.insert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([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... { id: 7008, last: "Thompson", first: "Art" },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... { id: 7012, last: "Lane", first: "John" },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... { id: 7051, last: "Flynn", first: "Mabel" }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... ])</a:t>
            </a: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Demo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2560337" cy="1493528"/>
          </a:xfrm>
        </p:spPr>
        <p:txBody>
          <a:bodyPr/>
          <a:lstStyle/>
          <a:p>
            <a:r>
              <a:rPr lang="en-US" dirty="0" smtClean="0"/>
              <a:t>Find all of</a:t>
            </a:r>
            <a:br>
              <a:rPr lang="en-US" dirty="0" smtClean="0"/>
            </a:br>
            <a:r>
              <a:rPr lang="en-US" dirty="0" smtClean="0"/>
              <a:t>them and pretty print: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26098" y="1234464"/>
            <a:ext cx="5941050" cy="5478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14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db.teacher.find</a:t>
            </a:r>
            <a:r>
              <a:rPr lang="en-U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().pretty()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"_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("582a7630f22e3c2f12d899ac"),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7003,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Rogers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Tom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"_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("582a7808f22e3c2f12d899ad"),</a:t>
            </a:r>
          </a:p>
          <a:p>
            <a:r>
              <a:rPr lang="fr-FR" sz="1400" b="1" dirty="0">
                <a:latin typeface="Courier New" charset="0"/>
                <a:ea typeface="Courier New" charset="0"/>
                <a:cs typeface="Courier New" charset="0"/>
              </a:rPr>
              <a:t>	"id" : 7008,</a:t>
            </a:r>
          </a:p>
          <a:p>
            <a:r>
              <a:rPr lang="fr-FR" sz="1400" b="1" dirty="0">
                <a:latin typeface="Courier New" charset="0"/>
                <a:ea typeface="Courier New" charset="0"/>
                <a:cs typeface="Courier New" charset="0"/>
              </a:rPr>
              <a:t>	"last" : "Thompson",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Art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"_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("582a7808f22e3c2f12d899ae"),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7012,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Lane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John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"_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("582a7808f22e3c2f12d899af"),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7051,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Flynn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	"first" : "Mabel"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Demo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simple query with 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$or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6191" y="1883608"/>
            <a:ext cx="7311617" cy="42473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db.teacher.find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...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{ $or: [ {id: 7008}, {first: "John"} ] }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... </a:t>
            </a:r>
            <a:r>
              <a:rPr lang="mr-IN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).</a:t>
            </a:r>
            <a:r>
              <a:rPr lang="mr-IN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pretty</a:t>
            </a:r>
            <a:r>
              <a:rPr lang="mr-IN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	"_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("582a7808f22e3c2f12d899ad"),</a:t>
            </a:r>
          </a:p>
          <a:p>
            <a:r>
              <a:rPr lang="fr-FR" sz="1800" b="1" dirty="0">
                <a:latin typeface="Courier New" charset="0"/>
                <a:ea typeface="Courier New" charset="0"/>
                <a:cs typeface="Courier New" charset="0"/>
              </a:rPr>
              <a:t>	"id" : 7008,</a:t>
            </a:r>
          </a:p>
          <a:p>
            <a:r>
              <a:rPr lang="fr-FR" sz="1800" b="1" dirty="0">
                <a:latin typeface="Courier New" charset="0"/>
                <a:ea typeface="Courier New" charset="0"/>
                <a:cs typeface="Courier New" charset="0"/>
              </a:rPr>
              <a:t>	"last" : "Thompson",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Art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	"_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("582a7808f22e3c2f12d899ae"),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7012,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Lane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",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John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Demo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Update a document: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188" y="1874537"/>
            <a:ext cx="8595623" cy="938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11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db.teacher.find</a:t>
            </a:r>
            <a:r>
              <a:rPr lang="en-US" sz="11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{ "_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("582a7630f22e3c2f12d899ac"),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7003,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Rogers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Tom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</a:p>
          <a:p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{ "_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("582a7808f22e3c2f12d899ad"),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7008,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Thompson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Art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</a:p>
          <a:p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{ "_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("582a7808f22e3c2f12d899ae"),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7012,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Lane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John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</a:p>
          <a:p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{ "_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("582a7808f22e3c2f12d899af"),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7051,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Flynn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",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100" b="1" dirty="0" err="1">
                <a:latin typeface="Courier New" charset="0"/>
                <a:ea typeface="Courier New" charset="0"/>
                <a:cs typeface="Courier New" charset="0"/>
              </a:rPr>
              <a:t>Mabel</a:t>
            </a:r>
            <a:r>
              <a:rPr lang="mr-IN" sz="1100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  <a:endParaRPr lang="en-US" sz="11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151" y="2928512"/>
            <a:ext cx="8207696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db.teacher.update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... </a:t>
            </a:r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{id: 7051},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...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{$set: {first: "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Mabeline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"}}</a:t>
            </a:r>
          </a:p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... </a:t>
            </a:r>
            <a:r>
              <a:rPr lang="mr-IN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WriteResult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({ "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nMatched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 : 1, "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nUpserted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 : 0, "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nModified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 : 1 })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151" y="4374415"/>
            <a:ext cx="6662401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db.teacher.find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 {id: 7051} ).pretty()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	"_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: 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ObjectId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("582a7808f22e3c2f12d899af"),</a:t>
            </a:r>
          </a:p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: 7051,</a:t>
            </a:r>
          </a:p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	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Flynn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",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	"first" : "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Mabeline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0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Demo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4"/>
            <a:ext cx="8229600" cy="548634"/>
          </a:xfrm>
        </p:spPr>
        <p:txBody>
          <a:bodyPr/>
          <a:lstStyle/>
          <a:p>
            <a:r>
              <a:rPr lang="en-US" dirty="0" smtClean="0"/>
              <a:t>Projection: Show only the ids and last names: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2140" y="1951672"/>
            <a:ext cx="693972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db.teacher.find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 {}, {_id: 0, id: 1, last: 1} )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{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7003,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Rogers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</a:p>
          <a:p>
            <a:r>
              <a:rPr lang="fr-FR" sz="1800" b="1" dirty="0">
                <a:latin typeface="Courier New" charset="0"/>
                <a:ea typeface="Courier New" charset="0"/>
                <a:cs typeface="Courier New" charset="0"/>
              </a:rPr>
              <a:t>{ "id" : 7008, "last" : "Thompson" }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{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7012,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Lane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{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7051,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Flynn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Demo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Sort in ascending or descending order </a:t>
            </a:r>
            <a:br>
              <a:rPr lang="en-US" dirty="0" smtClean="0"/>
            </a:br>
            <a:r>
              <a:rPr lang="en-US" dirty="0" smtClean="0"/>
              <a:t>by last name: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3137" y="2518611"/>
            <a:ext cx="8207696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db.teacher.find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 {}, {_id: 0, id: 1, last: 1} ).sort({last: 1})</a:t>
            </a:r>
          </a:p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{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: 7051,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Flynn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</a:p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{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: 7012,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Lane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</a:p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{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: 7003,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Rogers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</a:p>
          <a:p>
            <a:r>
              <a:rPr lang="fr-FR" b="1" dirty="0">
                <a:latin typeface="Courier New" charset="0"/>
                <a:ea typeface="Courier New" charset="0"/>
                <a:cs typeface="Courier New" charset="0"/>
              </a:rPr>
              <a:t>{ "id" : 7008, "last" : "Thompson" }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137" y="4120368"/>
            <a:ext cx="833112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db.teacher.find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 {}, {_id: 0, id: 1, last: 1} ).sort({last: -1})</a:t>
            </a:r>
          </a:p>
          <a:p>
            <a:r>
              <a:rPr lang="fr-FR" b="1" dirty="0">
                <a:latin typeface="Courier New" charset="0"/>
                <a:ea typeface="Courier New" charset="0"/>
                <a:cs typeface="Courier New" charset="0"/>
              </a:rPr>
              <a:t>{ "id" : 7008, "last" : "Thompson" }</a:t>
            </a:r>
          </a:p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{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: 7003,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Rogers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</a:p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{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: 7012,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Lane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</a:p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{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id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: 7051,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last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: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Flynn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}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Host </a:t>
            </a:r>
            <a:r>
              <a:rPr lang="nb-NO" dirty="0" smtClean="0"/>
              <a:t>130.65.159.87</a:t>
            </a:r>
            <a:r>
              <a:rPr lang="nb-NO" i="1" dirty="0" smtClean="0"/>
              <a:t>, </a:t>
            </a:r>
            <a:r>
              <a:rPr lang="nb-NO" i="1" dirty="0" err="1" smtClean="0"/>
              <a:t>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2"/>
            <a:ext cx="8229600" cy="4754829"/>
          </a:xfrm>
        </p:spPr>
        <p:txBody>
          <a:bodyPr/>
          <a:lstStyle/>
          <a:p>
            <a:r>
              <a:rPr lang="en-US" dirty="0" smtClean="0"/>
              <a:t>Log in using Secure Shell</a:t>
            </a:r>
          </a:p>
          <a:p>
            <a:pPr lvl="1"/>
            <a:r>
              <a:rPr lang="en-US" dirty="0" smtClean="0"/>
              <a:t>Example:</a:t>
            </a:r>
          </a:p>
          <a:p>
            <a:pPr lvl="5"/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Each student belongs </a:t>
            </a:r>
            <a:br>
              <a:rPr lang="en-US" dirty="0" smtClean="0"/>
            </a:br>
            <a:r>
              <a:rPr lang="en-US" dirty="0" smtClean="0"/>
              <a:t>to a group based on </a:t>
            </a:r>
            <a:br>
              <a:rPr lang="en-US" dirty="0" smtClean="0"/>
            </a:br>
            <a:r>
              <a:rPr lang="en-US" dirty="0" smtClean="0"/>
              <a:t>his or her team name.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Team members can </a:t>
            </a:r>
            <a:br>
              <a:rPr lang="en-US" dirty="0" smtClean="0"/>
            </a:br>
            <a:r>
              <a:rPr lang="en-US" dirty="0" smtClean="0"/>
              <a:t>share files on the </a:t>
            </a:r>
            <a:br>
              <a:rPr lang="en-US" dirty="0" smtClean="0"/>
            </a:br>
            <a:r>
              <a:rPr lang="en-US" dirty="0" smtClean="0"/>
              <a:t>server by enabling </a:t>
            </a:r>
            <a:br>
              <a:rPr lang="en-US" dirty="0" smtClean="0"/>
            </a:br>
            <a:r>
              <a:rPr lang="en-US" dirty="0" smtClean="0"/>
              <a:t>group read/write/execute access: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35024" y="5349219"/>
            <a:ext cx="280397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chmod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g+rwx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foo.txt</a:t>
            </a: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4297" y="1889746"/>
            <a:ext cx="335540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/>
                <a:cs typeface="Courier New"/>
              </a:rPr>
              <a:t>ssh</a:t>
            </a:r>
            <a:r>
              <a:rPr lang="en-US" sz="1800" b="1" dirty="0">
                <a:latin typeface="Courier New"/>
                <a:cs typeface="Courier New"/>
              </a:rPr>
              <a:t> janem@130.65.159.87</a:t>
            </a:r>
            <a:endParaRPr lang="en-US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048543"/>
              </p:ext>
            </p:extLst>
          </p:nvPr>
        </p:nvGraphicFramePr>
        <p:xfrm>
          <a:off x="4847133" y="2637776"/>
          <a:ext cx="1645086" cy="222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086"/>
              </a:tblGrid>
              <a:tr h="2286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acid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dataminers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dbtarian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deadlock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fancycoders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forkhead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infinite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354738"/>
              </p:ext>
            </p:extLst>
          </p:nvPr>
        </p:nvGraphicFramePr>
        <p:xfrm>
          <a:off x="6781800" y="2656338"/>
          <a:ext cx="1554463" cy="222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63"/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nobrainers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spartans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sqlninjas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starschema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team666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teamlongshot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teamultimate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5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Documents enter a “pipeline” where the data is matched, grouped, </a:t>
            </a:r>
            <a:r>
              <a:rPr lang="en-US" smtClean="0"/>
              <a:t>and aggregated.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6" y="2233926"/>
            <a:ext cx="6309292" cy="4595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2073" y="6248400"/>
            <a:ext cx="269657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https://docs.mongodb.com/v3.2/aggregation</a:t>
            </a:r>
            <a:r>
              <a:rPr lang="en-US" sz="1000" dirty="0" smtClean="0">
                <a:hlinkClick r:id="rId3"/>
              </a:rPr>
              <a:t>/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0469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Map-Reduce for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stage</a:t>
            </a:r>
          </a:p>
          <a:p>
            <a:pPr lvl="1"/>
            <a:r>
              <a:rPr lang="en-US" dirty="0" smtClean="0"/>
              <a:t>Process each document.</a:t>
            </a:r>
          </a:p>
          <a:p>
            <a:pPr lvl="1"/>
            <a:r>
              <a:rPr lang="en-US" dirty="0" smtClean="0"/>
              <a:t>Emit one or more objects per document.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Reduce stage</a:t>
            </a:r>
          </a:p>
          <a:p>
            <a:pPr lvl="1"/>
            <a:r>
              <a:rPr lang="en-US" dirty="0" smtClean="0"/>
              <a:t>Combine the output of the map operation.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Finalize stage</a:t>
            </a:r>
          </a:p>
          <a:p>
            <a:pPr lvl="1"/>
            <a:r>
              <a:rPr lang="en-US" dirty="0" smtClean="0"/>
              <a:t>Make final modifications to the result.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Map-Reduce for </a:t>
            </a:r>
            <a:r>
              <a:rPr lang="en-US" dirty="0" smtClean="0"/>
              <a:t>Aggregation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1180267"/>
            <a:ext cx="6573492" cy="5631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2073" y="6248400"/>
            <a:ext cx="269657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https://docs.mongodb.com/v3.2/aggregation</a:t>
            </a:r>
            <a:r>
              <a:rPr lang="en-US" sz="1000" dirty="0" smtClean="0">
                <a:hlinkClick r:id="rId3"/>
              </a:rPr>
              <a:t>/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49254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MongoDB Driver for PHP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</a:t>
            </a:r>
            <a:r>
              <a:rPr lang="en-US" dirty="0" err="1" smtClean="0">
                <a:solidFill>
                  <a:srgbClr val="0033CC"/>
                </a:solidFill>
              </a:rPr>
              <a:t>mongodb.so</a:t>
            </a:r>
            <a:r>
              <a:rPr lang="en-US" dirty="0" smtClean="0"/>
              <a:t> (Linux and Mac) and </a:t>
            </a:r>
            <a:r>
              <a:rPr lang="en-US" dirty="0" err="1" smtClean="0">
                <a:solidFill>
                  <a:srgbClr val="0033CC"/>
                </a:solidFill>
              </a:rPr>
              <a:t>mongodb.dll</a:t>
            </a:r>
            <a:r>
              <a:rPr lang="en-US" dirty="0" smtClean="0"/>
              <a:t> (Windows) are MongoDB drivers for PHP.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Add in configuration file </a:t>
            </a:r>
            <a:r>
              <a:rPr lang="en-US" dirty="0" err="1" smtClean="0">
                <a:solidFill>
                  <a:srgbClr val="0033CC"/>
                </a:solidFill>
              </a:rPr>
              <a:t>php.ini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4"/>
            <a:endParaRPr lang="en-US" dirty="0"/>
          </a:p>
          <a:p>
            <a:r>
              <a:rPr lang="en-US" dirty="0" smtClean="0"/>
              <a:t>Now you can have a backend MongoDB database accessible via the PHP server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86896" y="3513107"/>
            <a:ext cx="357020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extension="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mongodb.so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280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MongoDB + PHP: Create a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6348" y="1417342"/>
            <a:ext cx="7571303" cy="34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mr-IN" sz="2000" b="1" dirty="0">
                <a:latin typeface="Courier New" charset="0"/>
                <a:ea typeface="Courier New" charset="0"/>
                <a:cs typeface="Courier New" charset="0"/>
              </a:rPr>
              <a:t>&lt;?</a:t>
            </a:r>
            <a:r>
              <a:rPr lang="mr-IN" sz="2000" b="1" dirty="0" err="1">
                <a:latin typeface="Courier New" charset="0"/>
                <a:ea typeface="Courier New" charset="0"/>
                <a:cs typeface="Courier New" charset="0"/>
              </a:rPr>
              <a:t>php</a:t>
            </a:r>
            <a:endParaRPr lang="mr-IN" sz="20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  // connect to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mongodb</a:t>
            </a: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  $m = new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MongoClient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  echo "Connection to database successfully";</a:t>
            </a: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	</a:t>
            </a: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  // select a database</a:t>
            </a:r>
          </a:p>
          <a:p>
            <a:r>
              <a:rPr lang="mr-IN" sz="2000" b="1" dirty="0">
                <a:latin typeface="Courier New" charset="0"/>
                <a:ea typeface="Courier New" charset="0"/>
                <a:cs typeface="Courier New" charset="0"/>
              </a:rPr>
              <a:t>   $</a:t>
            </a:r>
            <a:r>
              <a:rPr lang="mr-IN" sz="2000" b="1" dirty="0" err="1">
                <a:latin typeface="Courier New" charset="0"/>
                <a:ea typeface="Courier New" charset="0"/>
                <a:cs typeface="Courier New" charset="0"/>
              </a:rPr>
              <a:t>db</a:t>
            </a:r>
            <a:r>
              <a:rPr lang="mr-IN" sz="2000" b="1" dirty="0">
                <a:latin typeface="Courier New" charset="0"/>
                <a:ea typeface="Courier New" charset="0"/>
                <a:cs typeface="Courier New" charset="0"/>
              </a:rPr>
              <a:t> = $</a:t>
            </a:r>
            <a:r>
              <a:rPr lang="mr-IN" sz="2000" b="1" dirty="0" err="1">
                <a:latin typeface="Courier New" charset="0"/>
                <a:ea typeface="Courier New" charset="0"/>
                <a:cs typeface="Courier New" charset="0"/>
              </a:rPr>
              <a:t>m</a:t>
            </a:r>
            <a:r>
              <a:rPr lang="mr-IN" sz="2000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mr-IN" sz="2000" b="1" dirty="0" err="1">
                <a:latin typeface="Courier New" charset="0"/>
                <a:ea typeface="Courier New" charset="0"/>
                <a:cs typeface="Courier New" charset="0"/>
              </a:rPr>
              <a:t>mydb</a:t>
            </a:r>
            <a:r>
              <a:rPr lang="mr-IN" sz="20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  echo "Database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mydb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selected";</a:t>
            </a:r>
          </a:p>
          <a:p>
            <a:r>
              <a:rPr lang="en-US" sz="20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  $collection = $</a:t>
            </a:r>
            <a:r>
              <a:rPr lang="en-US" sz="20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db</a:t>
            </a:r>
            <a:r>
              <a:rPr lang="en-US" sz="20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en-US" sz="20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createCollection</a:t>
            </a:r>
            <a:r>
              <a:rPr lang="en-US" sz="20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sz="20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mycol</a:t>
            </a:r>
            <a:r>
              <a:rPr lang="en-US" sz="20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");</a:t>
            </a: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  echo "Collection created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succsessfully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";</a:t>
            </a:r>
          </a:p>
          <a:p>
            <a:r>
              <a:rPr lang="mr-IN" sz="2000" b="1" dirty="0">
                <a:latin typeface="Courier New" charset="0"/>
                <a:ea typeface="Courier New" charset="0"/>
                <a:cs typeface="Courier New" charset="0"/>
              </a:rPr>
              <a:t>?&gt;</a:t>
            </a: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9427" y="5897853"/>
            <a:ext cx="357822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https://</a:t>
            </a:r>
            <a:r>
              <a:rPr lang="en-US" sz="1000" dirty="0" smtClean="0">
                <a:hlinkClick r:id="rId2"/>
              </a:rPr>
              <a:t>www.tutorialspoint.com/mongodb/mongodb_php.htm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622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+ PHP</a:t>
            </a:r>
            <a:r>
              <a:rPr lang="en-US" dirty="0" smtClean="0"/>
              <a:t>: Insert a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32745" y="1196400"/>
            <a:ext cx="7096815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&lt;?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php</a:t>
            </a:r>
            <a:endParaRPr lang="mr-IN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// connect to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mongodb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$m = new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MongoClient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echo "Connection to database successfully";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	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// select a database</a:t>
            </a:r>
          </a:p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   $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db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 = $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m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mydb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echo "Database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mydb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selected";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$collection = $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db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mycol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echo "Collection selected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succsessfully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	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$document = array( </a:t>
            </a:r>
          </a:p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     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title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=&gt;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MongoDB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", 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  "description" =&gt; "database", </a:t>
            </a:r>
          </a:p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      "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likes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 =&gt; 100,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  "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url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 =&gt; "http://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www.tutorialspoint.com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mongodb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/",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  "by", "tutorials point"</a:t>
            </a:r>
          </a:p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   );</a:t>
            </a:r>
          </a:p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	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  $collection-&gt;insert($document);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echo "Document inserted successfully";</a:t>
            </a:r>
          </a:p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?&gt;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9897" y="6383144"/>
            <a:ext cx="357822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https://</a:t>
            </a:r>
            <a:r>
              <a:rPr lang="en-US" sz="1000" dirty="0" smtClean="0">
                <a:hlinkClick r:id="rId2"/>
              </a:rPr>
              <a:t>www.tutorialspoint.com/mongodb/mongodb_php.htm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58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+ PHP</a:t>
            </a:r>
            <a:r>
              <a:rPr lang="en-US" dirty="0" smtClean="0"/>
              <a:t>: </a:t>
            </a:r>
            <a:r>
              <a:rPr lang="en-US" dirty="0"/>
              <a:t>Find All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0542" y="1234464"/>
            <a:ext cx="7077579" cy="5047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&lt;?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php</a:t>
            </a:r>
            <a:endParaRPr lang="mr-IN" sz="18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// connect to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mongodb</a:t>
            </a: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$m = new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MongoClient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echo "Connection to database successfully";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	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// select a database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   $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db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 = $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m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mr-IN" sz="1800" b="1" dirty="0" err="1">
                <a:latin typeface="Courier New" charset="0"/>
                <a:ea typeface="Courier New" charset="0"/>
                <a:cs typeface="Courier New" charset="0"/>
              </a:rPr>
              <a:t>mydb</a:t>
            </a:r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echo "Database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mydb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selected";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$collection = $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db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mycol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echo "Collection selected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succsessfully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";</a:t>
            </a:r>
          </a:p>
          <a:p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$cursor = $collection-&gt;find();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  // iterate cursor to display title of documents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foreach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($cursor as $document) {</a:t>
            </a:r>
          </a:p>
          <a:p>
            <a:r>
              <a:rPr lang="mr-IN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mr-IN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echo</a:t>
            </a:r>
            <a:r>
              <a:rPr lang="mr-IN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$</a:t>
            </a:r>
            <a:r>
              <a:rPr lang="mr-IN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document</a:t>
            </a:r>
            <a:r>
              <a:rPr lang="mr-IN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["</a:t>
            </a:r>
            <a:r>
              <a:rPr lang="mr-IN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title</a:t>
            </a:r>
            <a:r>
              <a:rPr lang="mr-IN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"] . "\</a:t>
            </a:r>
            <a:r>
              <a:rPr lang="mr-IN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";</a:t>
            </a:r>
          </a:p>
          <a:p>
            <a:r>
              <a:rPr lang="mr-IN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r>
              <a:rPr lang="mr-IN" sz="1800" b="1" dirty="0">
                <a:latin typeface="Courier New" charset="0"/>
                <a:ea typeface="Courier New" charset="0"/>
                <a:cs typeface="Courier New" charset="0"/>
              </a:rPr>
              <a:t>?&gt;</a:t>
            </a: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8458" y="5925949"/>
            <a:ext cx="357822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https://</a:t>
            </a:r>
            <a:r>
              <a:rPr lang="en-US" sz="1000" dirty="0" smtClean="0">
                <a:hlinkClick r:id="rId2"/>
              </a:rPr>
              <a:t>www.tutorialspoint.com/mongodb/mongodb_php.htm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567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+ PHP</a:t>
            </a:r>
            <a:r>
              <a:rPr lang="en-US" dirty="0" smtClean="0"/>
              <a:t>: </a:t>
            </a:r>
            <a:r>
              <a:rPr lang="en-US" dirty="0"/>
              <a:t>Update a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30" y="1325903"/>
            <a:ext cx="5484194" cy="4893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mr-IN" sz="1200" b="1" dirty="0">
                <a:latin typeface="Courier New" charset="0"/>
                <a:ea typeface="Courier New" charset="0"/>
                <a:cs typeface="Courier New" charset="0"/>
              </a:rPr>
              <a:t>&lt;?</a:t>
            </a:r>
            <a:r>
              <a:rPr lang="mr-IN" sz="1200" b="1" dirty="0" err="1">
                <a:latin typeface="Courier New" charset="0"/>
                <a:ea typeface="Courier New" charset="0"/>
                <a:cs typeface="Courier New" charset="0"/>
              </a:rPr>
              <a:t>php</a:t>
            </a:r>
            <a:endParaRPr lang="mr-IN" sz="12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  // connect to 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mongodb</a:t>
            </a:r>
            <a:endParaRPr lang="en-US" sz="12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  $m = new 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MongoClient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  echo "Connection to database successfully";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	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  // select a database</a:t>
            </a:r>
          </a:p>
          <a:p>
            <a:r>
              <a:rPr lang="mr-IN" sz="1200" b="1" dirty="0">
                <a:latin typeface="Courier New" charset="0"/>
                <a:ea typeface="Courier New" charset="0"/>
                <a:cs typeface="Courier New" charset="0"/>
              </a:rPr>
              <a:t>   $</a:t>
            </a:r>
            <a:r>
              <a:rPr lang="mr-IN" sz="1200" b="1" dirty="0" err="1">
                <a:latin typeface="Courier New" charset="0"/>
                <a:ea typeface="Courier New" charset="0"/>
                <a:cs typeface="Courier New" charset="0"/>
              </a:rPr>
              <a:t>db</a:t>
            </a:r>
            <a:r>
              <a:rPr lang="mr-IN" sz="1200" b="1" dirty="0">
                <a:latin typeface="Courier New" charset="0"/>
                <a:ea typeface="Courier New" charset="0"/>
                <a:cs typeface="Courier New" charset="0"/>
              </a:rPr>
              <a:t> = $</a:t>
            </a:r>
            <a:r>
              <a:rPr lang="mr-IN" sz="1200" b="1" dirty="0" err="1">
                <a:latin typeface="Courier New" charset="0"/>
                <a:ea typeface="Courier New" charset="0"/>
                <a:cs typeface="Courier New" charset="0"/>
              </a:rPr>
              <a:t>m</a:t>
            </a:r>
            <a:r>
              <a:rPr lang="mr-IN" sz="1200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mr-IN" sz="1200" b="1" dirty="0" err="1">
                <a:latin typeface="Courier New" charset="0"/>
                <a:ea typeface="Courier New" charset="0"/>
                <a:cs typeface="Courier New" charset="0"/>
              </a:rPr>
              <a:t>mydb</a:t>
            </a:r>
            <a:r>
              <a:rPr lang="mr-IN" sz="12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  echo "Database 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mydb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selected";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  $collection = $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db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mycol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  echo "Collection selected 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succsessfully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";</a:t>
            </a:r>
          </a:p>
          <a:p>
            <a:endParaRPr lang="en-US" sz="12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  // now update the document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$collection-&gt;update(array("title"=&gt;"MongoDB"), </a:t>
            </a:r>
          </a:p>
          <a:p>
            <a:r>
              <a:rPr lang="en-US" sz="12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     array('$set'=&gt;array("title"=&gt;"MongoDB Tutorial")));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  echo "Document updated successfully";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	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  // now display the updated document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  $cursor = $collection-&gt;find();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	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  // iterate cursor to display title of documents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  echo "Updated document";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	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foreach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($cursor as $document) {</a:t>
            </a:r>
          </a:p>
          <a:p>
            <a:r>
              <a:rPr lang="mr-IN" sz="12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mr-IN" sz="1200" b="1" dirty="0" err="1">
                <a:latin typeface="Courier New" charset="0"/>
                <a:ea typeface="Courier New" charset="0"/>
                <a:cs typeface="Courier New" charset="0"/>
              </a:rPr>
              <a:t>echo</a:t>
            </a:r>
            <a:r>
              <a:rPr lang="mr-IN" sz="1200" b="1" dirty="0">
                <a:latin typeface="Courier New" charset="0"/>
                <a:ea typeface="Courier New" charset="0"/>
                <a:cs typeface="Courier New" charset="0"/>
              </a:rPr>
              <a:t> $</a:t>
            </a:r>
            <a:r>
              <a:rPr lang="mr-IN" sz="1200" b="1" dirty="0" err="1">
                <a:latin typeface="Courier New" charset="0"/>
                <a:ea typeface="Courier New" charset="0"/>
                <a:cs typeface="Courier New" charset="0"/>
              </a:rPr>
              <a:t>document</a:t>
            </a:r>
            <a:r>
              <a:rPr lang="mr-IN" sz="1200" b="1" dirty="0">
                <a:latin typeface="Courier New" charset="0"/>
                <a:ea typeface="Courier New" charset="0"/>
                <a:cs typeface="Courier New" charset="0"/>
              </a:rPr>
              <a:t>["</a:t>
            </a:r>
            <a:r>
              <a:rPr lang="mr-IN" sz="1200" b="1" dirty="0" err="1">
                <a:latin typeface="Courier New" charset="0"/>
                <a:ea typeface="Courier New" charset="0"/>
                <a:cs typeface="Courier New" charset="0"/>
              </a:rPr>
              <a:t>title</a:t>
            </a:r>
            <a:r>
              <a:rPr lang="mr-IN" sz="1200" b="1" dirty="0">
                <a:latin typeface="Courier New" charset="0"/>
                <a:ea typeface="Courier New" charset="0"/>
                <a:cs typeface="Courier New" charset="0"/>
              </a:rPr>
              <a:t>"] . "\</a:t>
            </a:r>
            <a:r>
              <a:rPr lang="mr-IN" sz="1200" b="1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1200" b="1" dirty="0">
                <a:latin typeface="Courier New" charset="0"/>
                <a:ea typeface="Courier New" charset="0"/>
                <a:cs typeface="Courier New" charset="0"/>
              </a:rPr>
              <a:t>";</a:t>
            </a:r>
          </a:p>
          <a:p>
            <a:r>
              <a:rPr lang="mr-IN" sz="12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r>
              <a:rPr lang="mr-IN" sz="1200" b="1" dirty="0">
                <a:latin typeface="Courier New" charset="0"/>
                <a:ea typeface="Courier New" charset="0"/>
                <a:cs typeface="Courier New" charset="0"/>
              </a:rPr>
              <a:t>?&gt;</a:t>
            </a:r>
            <a:endParaRPr lang="en-US" sz="12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9427" y="5897853"/>
            <a:ext cx="357822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https://</a:t>
            </a:r>
            <a:r>
              <a:rPr lang="en-US" sz="1000" dirty="0" smtClean="0">
                <a:hlinkClick r:id="rId2"/>
              </a:rPr>
              <a:t>www.tutorialspoint.com/mongodb/mongodb_php.htm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439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+ PHP</a:t>
            </a:r>
            <a:r>
              <a:rPr lang="en-US" dirty="0" smtClean="0"/>
              <a:t>: </a:t>
            </a:r>
            <a:r>
              <a:rPr lang="en-US" dirty="0"/>
              <a:t>Delete a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255" y="1234464"/>
            <a:ext cx="7165744" cy="5478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&lt;?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php</a:t>
            </a:r>
            <a:endParaRPr lang="mr-IN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// connect to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mongodb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$m = new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MongoClient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echo "Connection to database successfully";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	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// select a database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$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db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= $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m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mydb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echo "Database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mydb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selected";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$collection = $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db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mycol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echo "Collection selected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succsessfully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";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// now remove the document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  $collection-&gt;remove(array("title"=&gt;"MongoDB Tutorial"),false);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echo "Documents deleted successfully";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// now display the available documents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$cursor = $collection-&gt;find();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	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// iterate cursor to display title of documents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echo "Updated document";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	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foreach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($cursor as $document) {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echo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$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document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["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title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"] . "\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";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?&gt;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3439" y="6383144"/>
            <a:ext cx="357822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https://</a:t>
            </a:r>
            <a:r>
              <a:rPr lang="en-US" sz="1000" dirty="0" smtClean="0">
                <a:hlinkClick r:id="rId2"/>
              </a:rPr>
              <a:t>www.tutorialspoint.com/mongodb/mongodb_php.htm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841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MongoDB Tutorials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“MongoDB tutorials” to access </a:t>
            </a:r>
            <a:br>
              <a:rPr lang="en-US" dirty="0" smtClean="0"/>
            </a:br>
            <a:r>
              <a:rPr lang="en-US" dirty="0" smtClean="0"/>
              <a:t>many tutorials on the Web.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 Team Accounts on the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 smtClean="0"/>
              <a:t>MySQL is running on the server.</a:t>
            </a:r>
          </a:p>
          <a:p>
            <a:r>
              <a:rPr lang="en-US" dirty="0" smtClean="0"/>
              <a:t>Each team has a MySQL account.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Your team username is based on your team name</a:t>
            </a:r>
            <a:br>
              <a:rPr lang="en-US" dirty="0" smtClean="0"/>
            </a:br>
            <a:r>
              <a:rPr lang="en-US" dirty="0" smtClean="0"/>
              <a:t>(same as the group names).</a:t>
            </a:r>
          </a:p>
          <a:p>
            <a:pPr lvl="1"/>
            <a:r>
              <a:rPr lang="en-US" dirty="0" smtClean="0"/>
              <a:t>Your initial password is your username@226.</a:t>
            </a:r>
          </a:p>
          <a:p>
            <a:pPr lvl="1"/>
            <a:endParaRPr lang="en-US" dirty="0"/>
          </a:p>
          <a:p>
            <a:pPr lvl="5"/>
            <a:endParaRPr lang="en-US" dirty="0" smtClean="0"/>
          </a:p>
          <a:p>
            <a:r>
              <a:rPr lang="en-US" dirty="0" smtClean="0"/>
              <a:t>Each team can only access </a:t>
            </a:r>
            <a:br>
              <a:rPr lang="en-US" dirty="0" smtClean="0"/>
            </a:br>
            <a:r>
              <a:rPr lang="en-US" dirty="0" smtClean="0"/>
              <a:t>the database with the same </a:t>
            </a:r>
            <a:br>
              <a:rPr lang="en-US" dirty="0" smtClean="0"/>
            </a:br>
            <a:r>
              <a:rPr lang="en-US" dirty="0" smtClean="0"/>
              <a:t>name as the team username: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3074" y="3833767"/>
            <a:ext cx="34932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mysql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-u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acid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-p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acid@226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0707" y="4110067"/>
            <a:ext cx="3147015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mysql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show databases;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+--------------------+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| Database           |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+--------------------+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|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information_schema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|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|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acid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              |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+--------------------+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2 rows in set (0.00 sec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8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MongoDB database.</a:t>
            </a:r>
          </a:p>
          <a:p>
            <a:r>
              <a:rPr lang="en-US" dirty="0" smtClean="0"/>
              <a:t>Create two collections for the database and insert sample documents into each collection.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For each collection:</a:t>
            </a:r>
          </a:p>
          <a:p>
            <a:pPr lvl="1"/>
            <a:r>
              <a:rPr lang="en-US" dirty="0" smtClean="0"/>
              <a:t>Pretty-print the contents of all its documents.</a:t>
            </a:r>
          </a:p>
          <a:p>
            <a:pPr lvl="1"/>
            <a:r>
              <a:rPr lang="en-US" dirty="0" smtClean="0"/>
              <a:t>Make three queries with various search criteria </a:t>
            </a:r>
            <a:br>
              <a:rPr lang="en-US" dirty="0" smtClean="0"/>
            </a:br>
            <a:r>
              <a:rPr lang="en-US" dirty="0" smtClean="0"/>
              <a:t>and sorting options.</a:t>
            </a:r>
          </a:p>
          <a:p>
            <a:pPr lvl="1"/>
            <a:r>
              <a:rPr lang="en-US" dirty="0" smtClean="0"/>
              <a:t>Make one query that does “pipeline” aggregation.</a:t>
            </a:r>
          </a:p>
          <a:p>
            <a:pPr lvl="1"/>
            <a:r>
              <a:rPr lang="en-US" dirty="0" smtClean="0"/>
              <a:t>Make one query that does aggregation</a:t>
            </a:r>
            <a:br>
              <a:rPr lang="en-US" dirty="0" smtClean="0"/>
            </a:br>
            <a:r>
              <a:rPr lang="en-US" dirty="0" smtClean="0"/>
              <a:t>using map-reduce.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</a:t>
            </a:r>
            <a:r>
              <a:rPr lang="en-US" dirty="0" smtClean="0"/>
              <a:t>#9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 a zip file named after your team </a:t>
            </a:r>
            <a:br>
              <a:rPr lang="en-US" dirty="0" smtClean="0"/>
            </a:br>
            <a:r>
              <a:rPr lang="en-US" dirty="0" smtClean="0"/>
              <a:t>which contains: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Your statements that populated your collections.</a:t>
            </a:r>
          </a:p>
          <a:p>
            <a:pPr lvl="1"/>
            <a:r>
              <a:rPr lang="en-US" dirty="0" smtClean="0"/>
              <a:t>Your queries and their output.</a:t>
            </a:r>
          </a:p>
          <a:p>
            <a:pPr lvl="1"/>
            <a:r>
              <a:rPr lang="en-US" dirty="0" smtClean="0"/>
              <a:t>Cut-and-paste into text files, or make screenshots.</a:t>
            </a:r>
          </a:p>
          <a:p>
            <a:pPr lvl="5"/>
            <a:endParaRPr lang="en-US" dirty="0"/>
          </a:p>
          <a:p>
            <a:r>
              <a:rPr lang="en-US" dirty="0" smtClean="0"/>
              <a:t>Due Tuesday, May 2 at 11:59 PM.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6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Files to the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 smtClean="0"/>
              <a:t>Use the </a:t>
            </a:r>
            <a:r>
              <a:rPr lang="en-US" dirty="0" smtClean="0">
                <a:solidFill>
                  <a:srgbClr val="B23C00"/>
                </a:solidFill>
              </a:rPr>
              <a:t>secure copy </a:t>
            </a:r>
            <a:r>
              <a:rPr lang="en-US" dirty="0" smtClean="0"/>
              <a:t>command on your local machine to upload a file to your home directory on the server: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9392" y="2841306"/>
            <a:ext cx="8454559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~: ls *.txt</a:t>
            </a:r>
          </a:p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HomeSiteSerialNos.txt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greeting.txt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profile.txt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bash_profile.txt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hello.txt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ron.txt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bashrc.txt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lorem.txt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svnlist.txt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foo.txt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			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phpInfo.txt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~: 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scp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foo.txt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ron@130.65.159.87: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ron@130.65.159.87's password: </a:t>
            </a:r>
          </a:p>
          <a:p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foo.txt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                               100%    0     0.0KB/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s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   00:00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349219"/>
            <a:ext cx="388760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ron@coe-cmpe-cis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~]$ ls *.txt</a:t>
            </a:r>
          </a:p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bar.txt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b="1" dirty="0" err="1" smtClean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foo.txt</a:t>
            </a:r>
            <a:endParaRPr lang="en-US" b="1" dirty="0">
              <a:solidFill>
                <a:srgbClr val="B23C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6671" y="4302718"/>
            <a:ext cx="1997663" cy="338554"/>
          </a:xfrm>
          <a:prstGeom prst="rect">
            <a:avLst/>
          </a:prstGeom>
          <a:solidFill>
            <a:srgbClr val="B23C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Note the final colon!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3218" y="2672029"/>
            <a:ext cx="67358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Local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472329"/>
            <a:ext cx="78899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Server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2312" y="5349219"/>
            <a:ext cx="303159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Or use a utility program like</a:t>
            </a:r>
          </a:p>
          <a:p>
            <a:r>
              <a:rPr lang="en-US" sz="1800" dirty="0" smtClean="0">
                <a:solidFill>
                  <a:srgbClr val="A12A03"/>
                </a:solidFill>
              </a:rPr>
              <a:t>FileZilla</a:t>
            </a:r>
            <a:r>
              <a:rPr lang="en-US" sz="1800" dirty="0" smtClean="0">
                <a:solidFill>
                  <a:srgbClr val="0033CC"/>
                </a:solidFill>
              </a:rPr>
              <a:t> to transfer files.</a:t>
            </a:r>
            <a:endParaRPr lang="en-US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2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 </a:t>
            </a:r>
            <a:r>
              <a:rPr lang="en-US" dirty="0"/>
              <a:t>Files </a:t>
            </a:r>
            <a:r>
              <a:rPr lang="en-US" dirty="0" smtClean="0"/>
              <a:t>from the </a:t>
            </a:r>
            <a:r>
              <a:rPr lang="en-US" dirty="0"/>
              <a:t>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02087"/>
          </a:xfrm>
        </p:spPr>
        <p:txBody>
          <a:bodyPr/>
          <a:lstStyle/>
          <a:p>
            <a:r>
              <a:rPr lang="en-US" dirty="0" smtClean="0"/>
              <a:t>Use the same command to download files to the current directory (or any other directory) of your local machine.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3040895"/>
            <a:ext cx="8701421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latin typeface="Courier New" charset="0"/>
                <a:ea typeface="Courier New" charset="0"/>
                <a:cs typeface="Courier New" charset="0"/>
              </a:rPr>
              <a:t>~: </a:t>
            </a:r>
            <a:r>
              <a:rPr lang="pt-BR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scp</a:t>
            </a:r>
            <a:r>
              <a:rPr lang="pt-BR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ron@130.65.159.87:bar.txt .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ron@130.65.159.87's password: </a:t>
            </a:r>
          </a:p>
          <a:p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bar.txt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                               100%    0     0.0KB/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s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   00:00  </a:t>
            </a:r>
            <a:endParaRPr lang="en-US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b="1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endParaRPr lang="mr-IN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~: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ls *.txt</a:t>
            </a:r>
          </a:p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HomeSiteSerialNos.txt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foo.txt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			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phpInfo.txt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bar.txt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greeting.txt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profile.txt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bash_profile.txt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hello.txt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ron.txt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bashrc.txt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lorem.txt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svnlist.txt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3218" y="2816129"/>
            <a:ext cx="67358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Local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Custom 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62659</TotalTime>
  <Words>2512</Words>
  <Application>Microsoft Macintosh PowerPoint</Application>
  <PresentationFormat>On-screen Show (4:3)</PresentationFormat>
  <Paragraphs>823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Calibri</vt:lpstr>
      <vt:lpstr>Courier New</vt:lpstr>
      <vt:lpstr>ＭＳ Ｐゴシック</vt:lpstr>
      <vt:lpstr>Times New Roman</vt:lpstr>
      <vt:lpstr>Wingdings</vt:lpstr>
      <vt:lpstr>Arial</vt:lpstr>
      <vt:lpstr>Quadrant</vt:lpstr>
      <vt:lpstr>CMPE 226 Database Systems April 25 Class Meeting</vt:lpstr>
      <vt:lpstr>Dilbert Cartoon</vt:lpstr>
      <vt:lpstr>Remaining Weeks!</vt:lpstr>
      <vt:lpstr>Server Host 130.65.159.87</vt:lpstr>
      <vt:lpstr>Virtual Private Network (VPN)</vt:lpstr>
      <vt:lpstr>Server Host 130.65.159.87, cont’d</vt:lpstr>
      <vt:lpstr>MySQL Team Accounts on the Server</vt:lpstr>
      <vt:lpstr>Uploading Files to the Server</vt:lpstr>
      <vt:lpstr>Downloading Files from the Server</vt:lpstr>
      <vt:lpstr>Cisco Information Server (CIS)</vt:lpstr>
      <vt:lpstr>Install the CIS Studio</vt:lpstr>
      <vt:lpstr>CIS Team Accounts</vt:lpstr>
      <vt:lpstr>Logging into CIS</vt:lpstr>
      <vt:lpstr>CIS Studio </vt:lpstr>
      <vt:lpstr>CIS and Your Projects</vt:lpstr>
      <vt:lpstr>NoSQL</vt:lpstr>
      <vt:lpstr>NoSQL Benefits</vt:lpstr>
      <vt:lpstr>NoSQL Benefits, cont’d</vt:lpstr>
      <vt:lpstr>NoSQL Disadvantages</vt:lpstr>
      <vt:lpstr>Types of NoSQL Databases</vt:lpstr>
      <vt:lpstr>Types of NoSQL Databases, cont’d</vt:lpstr>
      <vt:lpstr>Types of NoSQL Databases: Key-Value Stores</vt:lpstr>
      <vt:lpstr>Key-Value Stores, cont’d</vt:lpstr>
      <vt:lpstr>Types of NoSQL Databases: Graph Stores</vt:lpstr>
      <vt:lpstr>Graph Stores, cont’d</vt:lpstr>
      <vt:lpstr>Types of NoSQL Databases: Wide-Column Stores</vt:lpstr>
      <vt:lpstr>Wide-Column Stores, cont’d</vt:lpstr>
      <vt:lpstr>Types of NoSQL Databases: Document Databases</vt:lpstr>
      <vt:lpstr>Document Databases, cont’d</vt:lpstr>
      <vt:lpstr>Comparisons of NoSQL Database Types</vt:lpstr>
      <vt:lpstr>The Document Model</vt:lpstr>
      <vt:lpstr>The Document Model, cont’d</vt:lpstr>
      <vt:lpstr>Break</vt:lpstr>
      <vt:lpstr>NoSQL Agile Development</vt:lpstr>
      <vt:lpstr>Scalability</vt:lpstr>
      <vt:lpstr>Auto-Sharding</vt:lpstr>
      <vt:lpstr>Cloud Computing</vt:lpstr>
      <vt:lpstr>NoSQL Data Replication</vt:lpstr>
      <vt:lpstr>NoSQL Data Caching</vt:lpstr>
      <vt:lpstr>CAP Theorem</vt:lpstr>
      <vt:lpstr>CAP Theorem, cont’d</vt:lpstr>
      <vt:lpstr>SQL vs. NoSQL</vt:lpstr>
      <vt:lpstr>MongoDB</vt:lpstr>
      <vt:lpstr>MongoDB Features</vt:lpstr>
      <vt:lpstr>MongoDB Documents and Collections</vt:lpstr>
      <vt:lpstr>MongoDB Cursor</vt:lpstr>
      <vt:lpstr>MongoDB Consistency</vt:lpstr>
      <vt:lpstr>Eventually Consistent Data</vt:lpstr>
      <vt:lpstr>MongoDB Interfaces</vt:lpstr>
      <vt:lpstr>MongoDB Compass</vt:lpstr>
      <vt:lpstr>MongoDB Compass, cont’d</vt:lpstr>
      <vt:lpstr>MongoDB Demo</vt:lpstr>
      <vt:lpstr>MongoDB Demo, cont’d</vt:lpstr>
      <vt:lpstr>MongoDB Demo, cont’d</vt:lpstr>
      <vt:lpstr>MongoDB Demo, cont’d</vt:lpstr>
      <vt:lpstr>MongoDB Demo, cont’d</vt:lpstr>
      <vt:lpstr>MongoDB Demo, cont’d</vt:lpstr>
      <vt:lpstr>MongoDB Demo, cont’d</vt:lpstr>
      <vt:lpstr>MongoDB Demo, cont’d</vt:lpstr>
      <vt:lpstr>Aggregation</vt:lpstr>
      <vt:lpstr>Map-Reduce for Aggregation</vt:lpstr>
      <vt:lpstr>Map-Reduce for Aggregation, cont’d</vt:lpstr>
      <vt:lpstr>MongoDB Driver for PHP</vt:lpstr>
      <vt:lpstr>MongoDB + PHP: Create a Collection</vt:lpstr>
      <vt:lpstr>MongoDB + PHP: Insert a Document</vt:lpstr>
      <vt:lpstr>MongoDB + PHP: Find All Documents</vt:lpstr>
      <vt:lpstr>MongoDB + PHP: Update a Document</vt:lpstr>
      <vt:lpstr>MongoDB + PHP: Delete a Document</vt:lpstr>
      <vt:lpstr>MongoDB Tutorials</vt:lpstr>
      <vt:lpstr>Assignment #9</vt:lpstr>
      <vt:lpstr>Assignment #9, cont’d</vt:lpstr>
    </vt:vector>
  </TitlesOfParts>
  <Manager/>
  <Company>San Jose State University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1007</cp:revision>
  <dcterms:created xsi:type="dcterms:W3CDTF">2008-01-12T03:52:55Z</dcterms:created>
  <dcterms:modified xsi:type="dcterms:W3CDTF">2017-04-26T01:05:46Z</dcterms:modified>
  <cp:category/>
</cp:coreProperties>
</file>