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95"/>
  </p:notesMasterIdLst>
  <p:handoutMasterIdLst>
    <p:handoutMasterId r:id="rId9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03" r:id="rId56"/>
    <p:sldId id="304" r:id="rId57"/>
    <p:sldId id="305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48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B23C00"/>
    <a:srgbClr val="FFD3D3"/>
    <a:srgbClr val="E1F5FF"/>
    <a:srgbClr val="C6DEFF"/>
    <a:srgbClr val="A12A03"/>
    <a:srgbClr val="66CCFF"/>
    <a:srgbClr val="A40000"/>
    <a:srgbClr val="CC99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25" autoAdjust="0"/>
    <p:restoredTop sz="98450" autoAdjust="0"/>
  </p:normalViewPr>
  <p:slideViewPr>
    <p:cSldViewPr>
      <p:cViewPr varScale="1">
        <p:scale>
          <a:sx n="135" d="100"/>
          <a:sy n="135" d="100"/>
        </p:scale>
        <p:origin x="192" y="912"/>
      </p:cViewPr>
      <p:guideLst>
        <p:guide orient="horz" pos="2160"/>
        <p:guide pos="28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notesMaster" Target="notesMasters/notesMaster1.xml"/><Relationship Id="rId96" Type="http://schemas.openxmlformats.org/officeDocument/2006/relationships/handoutMaster" Target="handoutMasters/handoutMaster1.xml"/><Relationship Id="rId97" Type="http://schemas.openxmlformats.org/officeDocument/2006/relationships/presProps" Target="presProps.xml"/><Relationship Id="rId98" Type="http://schemas.openxmlformats.org/officeDocument/2006/relationships/viewProps" Target="viewProps.xml"/><Relationship Id="rId9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tableStyles" Target="tableStyles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4/18/17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6556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6475" y="6248400"/>
            <a:ext cx="210185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Department of Computer Science Spring 2013: February 25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329247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CS 157B: Database Management Systems II</a:t>
            </a:r>
            <a:br>
              <a:rPr lang="en-US"/>
            </a:br>
            <a:r>
              <a:rPr lang="en-US">
                <a:cs typeface="Arial" charset="0"/>
              </a:rPr>
              <a:t>© </a:t>
            </a:r>
            <a:r>
              <a:rPr lang="en-US"/>
              <a:t>R. Mak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14C40E0-BF8E-DD4E-A6C9-0B70147165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3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97318" y="6263609"/>
            <a:ext cx="1809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Engineering Dept.</a:t>
            </a:r>
          </a:p>
          <a:p>
            <a:r>
              <a:rPr lang="en-US" sz="1000" baseline="0" dirty="0" smtClean="0"/>
              <a:t>Spring 2017: April 18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734858" y="6263609"/>
            <a:ext cx="1952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CMPE 226: </a:t>
            </a:r>
            <a:r>
              <a:rPr lang="en-US" sz="1000" baseline="0" dirty="0" smtClean="0"/>
              <a:t>Database Systems</a:t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hyperlink" Target="http://uploads.webflow.com/54e3cc87305a0f0a0665f71f/5537351f5f1065d401cde83c_etl-elt-architecture.jp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xygenxml.com/" TargetMode="External"/><Relationship Id="rId3" Type="http://schemas.openxmlformats.org/officeDocument/2006/relationships/hyperlink" Target="http://www.altova.com/xmlspy.htm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clipse.org/webtools/sse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blogs.oracle.com/geertjan/entry/xml_schema_editor_in_netbeans" TargetMode="External"/><Relationship Id="rId3" Type="http://schemas.openxmlformats.org/officeDocument/2006/relationships/hyperlink" Target="http://plugins.netbeans.org/plugin/15704/query-xml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hyperlink" Target="http://www.stonebranch.com/common/images/etl-tipping-point.jpg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hyperlink" Target="http://superdevelop.com/wp-content/themes/shopperpress/thumbs/ETL.jpeg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s.tut.fi/~jkorpela/perl/regexp.html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hyperlink" Target="http://edpflager.com/wp-content/uploads/2014/05/ETL.png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ev.mysql.com/doc/refman/5.5/en/load-xml.html" TargetMode="Externa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sjsu.edu/~mak/CMPE226/assignments/8/Assignment8.pdf" TargetMode="Externa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/>
              <a:t>CMPE 226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dirty="0" smtClean="0"/>
              <a:t>Database Systems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 smtClean="0"/>
              <a:t>April 18 </a:t>
            </a:r>
            <a:r>
              <a:rPr lang="en-US" sz="2400" dirty="0" smtClean="0"/>
              <a:t>Class </a:t>
            </a:r>
            <a:r>
              <a:rPr lang="en-US" sz="2400" dirty="0"/>
              <a:t>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</a:t>
            </a:r>
            <a:r>
              <a:rPr lang="en-US" dirty="0" smtClean="0"/>
              <a:t>Engineering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Spring 2017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Shot 2015-08-23 at 4.03.0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40" y="4434828"/>
            <a:ext cx="1013781" cy="1371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6CD21-0EFD-3C47-94D2-A6DD7477C1FF}" type="slidenum">
              <a:rPr lang="en-US"/>
              <a:pPr/>
              <a:t>10</a:t>
            </a:fld>
            <a:endParaRPr lang="en-US"/>
          </a:p>
        </p:txBody>
      </p:sp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XML </a:t>
            </a:r>
            <a:r>
              <a:rPr lang="en-US" dirty="0" smtClean="0"/>
              <a:t>Components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2865438"/>
          </a:xfrm>
        </p:spPr>
        <p:txBody>
          <a:bodyPr/>
          <a:lstStyle/>
          <a:p>
            <a:r>
              <a:rPr lang="en-US" dirty="0"/>
              <a:t>Begin every XML document with the </a:t>
            </a:r>
            <a:br>
              <a:rPr lang="en-US" dirty="0"/>
            </a:br>
            <a:r>
              <a:rPr lang="en-US" dirty="0"/>
              <a:t>processing instruction:</a:t>
            </a:r>
            <a:br>
              <a:rPr lang="en-US" dirty="0"/>
            </a:br>
            <a:endParaRPr lang="en-US" dirty="0"/>
          </a:p>
          <a:p>
            <a:pPr lvl="4"/>
            <a:endParaRPr lang="en-US" dirty="0"/>
          </a:p>
          <a:p>
            <a:r>
              <a:rPr lang="en-US" dirty="0"/>
              <a:t>Every XML document must have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single root element:</a:t>
            </a:r>
          </a:p>
        </p:txBody>
      </p:sp>
      <p:sp>
        <p:nvSpPr>
          <p:cNvPr id="495621" name="Text Box 5"/>
          <p:cNvSpPr txBox="1">
            <a:spLocks noChangeArrowheads="1"/>
          </p:cNvSpPr>
          <p:nvPr/>
        </p:nvSpPr>
        <p:spPr bwMode="auto">
          <a:xfrm>
            <a:off x="3017838" y="2331732"/>
            <a:ext cx="3095719" cy="369332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&lt;?xml version="1.0"?&gt;</a:t>
            </a:r>
          </a:p>
        </p:txBody>
      </p:sp>
      <p:sp>
        <p:nvSpPr>
          <p:cNvPr id="495622" name="Text Box 6"/>
          <p:cNvSpPr txBox="1">
            <a:spLocks noChangeArrowheads="1"/>
          </p:cNvSpPr>
          <p:nvPr/>
        </p:nvSpPr>
        <p:spPr bwMode="auto">
          <a:xfrm>
            <a:off x="2759075" y="3977634"/>
            <a:ext cx="3788217" cy="1754327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folHlink"/>
                </a:solidFill>
                <a:latin typeface="Courier New" charset="0"/>
              </a:rPr>
              <a:t>&lt;library&gt;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/>
            </a:r>
            <a:br>
              <a:rPr lang="en-US" sz="1800" b="1" dirty="0">
                <a:solidFill>
                  <a:srgbClr val="0033CC"/>
                </a:solidFill>
                <a:latin typeface="Courier New" charset="0"/>
              </a:rPr>
            </a:b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  &lt;book&gt; ... &lt;/book&gt;</a:t>
            </a:r>
            <a:br>
              <a:rPr lang="en-US" sz="1800" b="1" dirty="0">
                <a:solidFill>
                  <a:srgbClr val="0033CC"/>
                </a:solidFill>
                <a:latin typeface="Courier New" charset="0"/>
              </a:rPr>
            </a:b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  &lt;book&gt; ... &lt;/book&gt;</a:t>
            </a:r>
            <a:br>
              <a:rPr lang="en-US" sz="1800" b="1" dirty="0">
                <a:solidFill>
                  <a:srgbClr val="0033CC"/>
                </a:solidFill>
                <a:latin typeface="Courier New" charset="0"/>
              </a:rPr>
            </a:b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  &lt;journal&gt; ... &lt;/journal&gt;</a:t>
            </a:r>
            <a:br>
              <a:rPr lang="en-US" sz="1800" b="1" dirty="0">
                <a:solidFill>
                  <a:srgbClr val="0033CC"/>
                </a:solidFill>
                <a:latin typeface="Courier New" charset="0"/>
              </a:rPr>
            </a:b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  ...</a:t>
            </a:r>
            <a:br>
              <a:rPr lang="en-US" sz="1800" b="1" dirty="0">
                <a:solidFill>
                  <a:srgbClr val="0033CC"/>
                </a:solidFill>
                <a:latin typeface="Courier New" charset="0"/>
              </a:rPr>
            </a:br>
            <a:r>
              <a:rPr lang="en-US" sz="1800" b="1" dirty="0">
                <a:solidFill>
                  <a:schemeClr val="folHlink"/>
                </a:solidFill>
                <a:latin typeface="Courier New" charset="0"/>
              </a:rPr>
              <a:t>&lt;/library&gt;</a:t>
            </a:r>
          </a:p>
        </p:txBody>
      </p:sp>
    </p:spTree>
    <p:extLst>
      <p:ext uri="{BB962C8B-B14F-4D97-AF65-F5344CB8AC3E}">
        <p14:creationId xmlns:p14="http://schemas.microsoft.com/office/powerpoint/2010/main" val="69930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5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619" grpId="0" build="p"/>
      <p:bldP spid="4956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D032-2F5A-F34B-B2C3-02395ED0E1CF}" type="slidenum">
              <a:rPr lang="en-US"/>
              <a:pPr/>
              <a:t>11</a:t>
            </a:fld>
            <a:endParaRPr lang="en-US"/>
          </a:p>
        </p:txBody>
      </p:sp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XML Namespaces</a:t>
            </a:r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Prevent element name clashes</a:t>
            </a:r>
            <a:r>
              <a:rPr lang="en-US" dirty="0" smtClean="0"/>
              <a:t>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An element name can be </a:t>
            </a:r>
            <a:r>
              <a:rPr lang="en-US" dirty="0" smtClean="0"/>
              <a:t>in</a:t>
            </a:r>
            <a:br>
              <a:rPr lang="en-US" dirty="0" smtClean="0"/>
            </a:br>
            <a:r>
              <a:rPr lang="en-US" dirty="0" smtClean="0"/>
              <a:t>the scope </a:t>
            </a:r>
            <a:r>
              <a:rPr lang="en-US" dirty="0"/>
              <a:t>of a </a:t>
            </a:r>
            <a:r>
              <a:rPr lang="en-US" dirty="0">
                <a:solidFill>
                  <a:srgbClr val="B23C00"/>
                </a:solidFill>
              </a:rPr>
              <a:t>namespace</a:t>
            </a:r>
            <a:r>
              <a:rPr lang="en-US" dirty="0"/>
              <a:t>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 namespace name must be unique</a:t>
            </a:r>
            <a:r>
              <a:rPr lang="en-US" dirty="0" smtClean="0"/>
              <a:t>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Use a URI (uniform resource identifier)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 </a:t>
            </a:r>
            <a:r>
              <a:rPr lang="en-US" dirty="0"/>
              <a:t>the name.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Start with your unique domain name</a:t>
            </a:r>
            <a:r>
              <a:rPr lang="en-US" dirty="0" smtClean="0"/>
              <a:t>.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 URL is a common form of URI.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URL </a:t>
            </a:r>
            <a:r>
              <a:rPr lang="en-US" dirty="0" smtClean="0"/>
              <a:t>doesn’t </a:t>
            </a:r>
            <a:r>
              <a:rPr lang="en-US" dirty="0"/>
              <a:t>have to point to an actual file.</a:t>
            </a:r>
          </a:p>
          <a:p>
            <a:pPr lvl="3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55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2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2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2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25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54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D032-2F5A-F34B-B2C3-02395ED0E1CF}" type="slidenum">
              <a:rPr lang="en-US"/>
              <a:pPr/>
              <a:t>12</a:t>
            </a:fld>
            <a:endParaRPr lang="en-US"/>
          </a:p>
        </p:txBody>
      </p:sp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XML </a:t>
            </a:r>
            <a:r>
              <a:rPr lang="en-US" dirty="0" smtClean="0"/>
              <a:t>Namespaces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Declare </a:t>
            </a:r>
            <a:r>
              <a:rPr lang="en-US" dirty="0"/>
              <a:t>a namespace in an element tag</a:t>
            </a:r>
            <a:r>
              <a:rPr lang="en-US" dirty="0" smtClean="0"/>
              <a:t>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The scope of the namespace is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that </a:t>
            </a:r>
            <a:r>
              <a:rPr lang="en-US" dirty="0"/>
              <a:t>element and its children</a:t>
            </a:r>
            <a:r>
              <a:rPr lang="en-US" dirty="0" smtClean="0"/>
              <a:t>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Example: A namespace declared in the root element has the entire XML document in its scope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69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2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54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4E3B-DAA3-F946-BF92-05BA0B675D2D}" type="slidenum">
              <a:rPr lang="en-US"/>
              <a:pPr/>
              <a:t>13</a:t>
            </a:fld>
            <a:endParaRPr lang="en-US"/>
          </a:p>
        </p:txBody>
      </p:sp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XML </a:t>
            </a:r>
            <a:r>
              <a:rPr lang="en-US" dirty="0" smtClean="0"/>
              <a:t>Namespaces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806" y="1295401"/>
            <a:ext cx="8412388" cy="4876770"/>
          </a:xfrm>
        </p:spPr>
        <p:txBody>
          <a:bodyPr/>
          <a:lstStyle/>
          <a:p>
            <a:r>
              <a:rPr lang="en-US" dirty="0" smtClean="0"/>
              <a:t>Declare the </a:t>
            </a:r>
            <a:r>
              <a:rPr lang="en-US" dirty="0">
                <a:solidFill>
                  <a:srgbClr val="B23C00"/>
                </a:solidFill>
              </a:rPr>
              <a:t>default namespace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Example</a:t>
            </a:r>
            <a:r>
              <a:rPr lang="en-US" dirty="0"/>
              <a:t>:</a:t>
            </a:r>
            <a:br>
              <a:rPr lang="en-US" dirty="0"/>
            </a:br>
            <a:endParaRPr lang="en-US" dirty="0" smtClean="0"/>
          </a:p>
          <a:p>
            <a:pPr lvl="1"/>
            <a:endParaRPr lang="en-US" dirty="0"/>
          </a:p>
          <a:p>
            <a:pPr marL="1828800" lvl="4" indent="0">
              <a:buNone/>
            </a:pPr>
            <a:endParaRPr lang="en-US" dirty="0" smtClean="0"/>
          </a:p>
          <a:p>
            <a:pPr lvl="4"/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/>
              <a:t>elements in its scope are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default namespace.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Elements </a:t>
            </a:r>
            <a:r>
              <a:rPr lang="en-US" dirty="0"/>
              <a:t>not in any </a:t>
            </a:r>
            <a:r>
              <a:rPr lang="en-US" dirty="0" smtClean="0"/>
              <a:t>namespace </a:t>
            </a:r>
            <a:r>
              <a:rPr lang="en-US" dirty="0"/>
              <a:t>scope are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altLang="ja-JP" dirty="0" smtClean="0"/>
              <a:t>“</a:t>
            </a:r>
            <a:r>
              <a:rPr lang="en-US" dirty="0" smtClean="0"/>
              <a:t>in </a:t>
            </a:r>
            <a:r>
              <a:rPr lang="en-US" dirty="0"/>
              <a:t>no </a:t>
            </a:r>
            <a:r>
              <a:rPr lang="en-US" dirty="0" smtClean="0"/>
              <a:t>namespace</a:t>
            </a:r>
            <a:r>
              <a:rPr lang="en-US" altLang="ja-JP" dirty="0" smtClean="0"/>
              <a:t>”</a:t>
            </a:r>
            <a:r>
              <a:rPr lang="en-US" dirty="0" smtClean="0"/>
              <a:t>.</a:t>
            </a:r>
            <a:endParaRPr lang="en-US" dirty="0"/>
          </a:p>
          <a:p>
            <a:pPr lvl="4"/>
            <a:endParaRPr lang="en-US" dirty="0"/>
          </a:p>
        </p:txBody>
      </p:sp>
      <p:sp>
        <p:nvSpPr>
          <p:cNvPr id="496644" name="Text Box 4"/>
          <p:cNvSpPr txBox="1">
            <a:spLocks noChangeArrowheads="1"/>
          </p:cNvSpPr>
          <p:nvPr/>
        </p:nvSpPr>
        <p:spPr bwMode="auto">
          <a:xfrm>
            <a:off x="700501" y="2322792"/>
            <a:ext cx="7803376" cy="923330"/>
          </a:xfrm>
          <a:prstGeom prst="rect">
            <a:avLst/>
          </a:prstGeom>
          <a:solidFill>
            <a:srgbClr val="EAEAEA"/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&lt;library 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</a:rPr>
              <a:t>xmlns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="http://</a:t>
            </a:r>
            <a:r>
              <a:rPr lang="en-US" sz="1800" b="1" dirty="0" err="1">
                <a:solidFill>
                  <a:srgbClr val="0033CC"/>
                </a:solidFill>
                <a:latin typeface="Courier New" charset="0"/>
              </a:rPr>
              <a:t>www.cs.sjsu.edu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/cs157b/library"</a:t>
            </a:r>
            <a:r>
              <a:rPr lang="en-US" sz="1800" b="1" dirty="0" smtClean="0">
                <a:solidFill>
                  <a:srgbClr val="0033CC"/>
                </a:solidFill>
                <a:latin typeface="Courier New" charset="0"/>
              </a:rPr>
              <a:t>&gt;</a:t>
            </a:r>
          </a:p>
          <a:p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 </a:t>
            </a:r>
            <a:r>
              <a:rPr lang="en-US" sz="1800" b="1" dirty="0" smtClean="0">
                <a:solidFill>
                  <a:srgbClr val="0033CC"/>
                </a:solidFill>
                <a:latin typeface="Courier New" charset="0"/>
              </a:rPr>
              <a:t> ...</a:t>
            </a:r>
          </a:p>
          <a:p>
            <a:r>
              <a:rPr lang="en-US" sz="1800" b="1" dirty="0" smtClean="0">
                <a:solidFill>
                  <a:srgbClr val="0033CC"/>
                </a:solidFill>
                <a:latin typeface="Courier New" charset="0"/>
              </a:rPr>
              <a:t>&lt;/library&gt;</a:t>
            </a:r>
            <a:endParaRPr lang="en-US" sz="1800" b="1" dirty="0">
              <a:solidFill>
                <a:srgbClr val="0033CC"/>
              </a:solidFill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01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4E3B-DAA3-F946-BF92-05BA0B675D2D}" type="slidenum">
              <a:rPr lang="en-US"/>
              <a:pPr/>
              <a:t>14</a:t>
            </a:fld>
            <a:endParaRPr lang="en-US"/>
          </a:p>
        </p:txBody>
      </p:sp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XML </a:t>
            </a:r>
            <a:r>
              <a:rPr lang="en-US" dirty="0" smtClean="0"/>
              <a:t>Namespaces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806" y="1295401"/>
            <a:ext cx="8412388" cy="4876770"/>
          </a:xfrm>
        </p:spPr>
        <p:txBody>
          <a:bodyPr/>
          <a:lstStyle/>
          <a:p>
            <a:r>
              <a:rPr lang="en-US" dirty="0"/>
              <a:t>Declare </a:t>
            </a:r>
            <a:r>
              <a:rPr lang="en-US" dirty="0" smtClean="0"/>
              <a:t>a non-default </a:t>
            </a:r>
            <a:r>
              <a:rPr lang="en-US" dirty="0"/>
              <a:t>namespace with a </a:t>
            </a:r>
            <a:r>
              <a:rPr lang="en-US" dirty="0" smtClean="0"/>
              <a:t>prefix.</a:t>
            </a:r>
          </a:p>
          <a:p>
            <a:pPr lvl="1"/>
            <a:r>
              <a:rPr lang="en-US" dirty="0" smtClean="0"/>
              <a:t>Example: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Prefix </a:t>
            </a:r>
            <a:r>
              <a:rPr lang="en-US" dirty="0"/>
              <a:t>element names that are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namespace </a:t>
            </a:r>
            <a:r>
              <a:rPr lang="en-US" dirty="0" smtClean="0"/>
              <a:t>scope (e.g., </a:t>
            </a:r>
            <a:r>
              <a:rPr lang="en-US" b="1" dirty="0" smtClean="0">
                <a:solidFill>
                  <a:srgbClr val="B23C00"/>
                </a:solidFill>
                <a:latin typeface="Courier New"/>
                <a:cs typeface="Courier New"/>
              </a:rPr>
              <a:t>au</a:t>
            </a:r>
            <a:r>
              <a:rPr lang="en-US" dirty="0" smtClean="0"/>
              <a:t>).</a:t>
            </a:r>
            <a:endParaRPr lang="en-US" dirty="0"/>
          </a:p>
          <a:p>
            <a:pPr lvl="1"/>
            <a:r>
              <a:rPr lang="en-US" dirty="0"/>
              <a:t>The element containing the declaration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 </a:t>
            </a:r>
            <a:r>
              <a:rPr lang="en-US" dirty="0"/>
              <a:t>itself in the scope.</a:t>
            </a:r>
          </a:p>
          <a:p>
            <a:pPr lvl="1"/>
            <a:r>
              <a:rPr lang="en-US" dirty="0"/>
              <a:t>The prefix is considered part of the element name.</a:t>
            </a:r>
          </a:p>
        </p:txBody>
      </p:sp>
      <p:sp>
        <p:nvSpPr>
          <p:cNvPr id="496645" name="Text Box 5"/>
          <p:cNvSpPr txBox="1">
            <a:spLocks noChangeArrowheads="1"/>
          </p:cNvSpPr>
          <p:nvPr/>
        </p:nvSpPr>
        <p:spPr bwMode="auto">
          <a:xfrm>
            <a:off x="457200" y="2322792"/>
            <a:ext cx="8366393" cy="923330"/>
          </a:xfrm>
          <a:prstGeom prst="rect">
            <a:avLst/>
          </a:prstGeom>
          <a:solidFill>
            <a:srgbClr val="EAEAEA"/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&lt;</a:t>
            </a:r>
            <a:r>
              <a:rPr lang="en-US" sz="1800" b="1" dirty="0" err="1">
                <a:solidFill>
                  <a:schemeClr val="folHlink"/>
                </a:solidFill>
                <a:latin typeface="Courier New" charset="0"/>
              </a:rPr>
              <a:t>au</a:t>
            </a:r>
            <a:r>
              <a:rPr lang="en-US" sz="1800" b="1" dirty="0" err="1">
                <a:solidFill>
                  <a:srgbClr val="0033CC"/>
                </a:solidFill>
                <a:latin typeface="Courier New" charset="0"/>
              </a:rPr>
              <a:t>:author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 </a:t>
            </a:r>
            <a:r>
              <a:rPr lang="en-US" sz="1800" b="1" dirty="0" err="1">
                <a:solidFill>
                  <a:srgbClr val="0033CC"/>
                </a:solidFill>
                <a:latin typeface="Courier New" charset="0"/>
              </a:rPr>
              <a:t>xmlns:</a:t>
            </a:r>
            <a:r>
              <a:rPr lang="en-US" sz="1800" b="1" dirty="0" err="1">
                <a:solidFill>
                  <a:schemeClr val="folHlink"/>
                </a:solidFill>
                <a:latin typeface="Courier New" charset="0"/>
              </a:rPr>
              <a:t>au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="http://</a:t>
            </a:r>
            <a:r>
              <a:rPr lang="en-US" sz="1800" b="1" dirty="0" err="1">
                <a:solidFill>
                  <a:srgbClr val="0033CC"/>
                </a:solidFill>
                <a:latin typeface="Courier New" charset="0"/>
              </a:rPr>
              <a:t>www.cs.sjsu.edu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/cs157b/author"&gt;</a:t>
            </a:r>
            <a:br>
              <a:rPr lang="en-US" sz="1800" b="1" dirty="0">
                <a:solidFill>
                  <a:srgbClr val="0033CC"/>
                </a:solidFill>
                <a:latin typeface="Courier New" charset="0"/>
              </a:rPr>
            </a:b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  ...</a:t>
            </a:r>
            <a:br>
              <a:rPr lang="en-US" sz="1800" b="1" dirty="0">
                <a:solidFill>
                  <a:srgbClr val="0033CC"/>
                </a:solidFill>
                <a:latin typeface="Courier New" charset="0"/>
              </a:rPr>
            </a:b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&lt;/</a:t>
            </a:r>
            <a:r>
              <a:rPr lang="en-US" sz="1800" b="1" dirty="0" err="1">
                <a:solidFill>
                  <a:schemeClr val="folHlink"/>
                </a:solidFill>
                <a:latin typeface="Courier New" charset="0"/>
              </a:rPr>
              <a:t>au</a:t>
            </a:r>
            <a:r>
              <a:rPr lang="en-US" sz="1800" b="1" dirty="0" err="1">
                <a:solidFill>
                  <a:srgbClr val="0033CC"/>
                </a:solidFill>
                <a:latin typeface="Courier New" charset="0"/>
              </a:rPr>
              <a:t>:author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30270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451F6-C81B-C344-A0FC-DB2001C61F6D}" type="slidenum">
              <a:rPr lang="en-US"/>
              <a:pPr/>
              <a:t>15</a:t>
            </a:fld>
            <a:endParaRPr lang="en-US"/>
          </a:p>
        </p:txBody>
      </p:sp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XML </a:t>
            </a:r>
            <a:r>
              <a:rPr lang="en-US" dirty="0" smtClean="0"/>
              <a:t>Namespaces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r>
              <a:rPr lang="en-US" dirty="0"/>
              <a:t>Nested namespaces: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828800" lvl="4" indent="0">
              <a:buNone/>
            </a:pPr>
            <a:endParaRPr lang="en-US" dirty="0" smtClean="0"/>
          </a:p>
          <a:p>
            <a:pPr marL="1828800" lvl="4" indent="0">
              <a:buNone/>
            </a:pPr>
            <a:endParaRPr lang="en-US" dirty="0"/>
          </a:p>
          <a:p>
            <a:pPr marL="1828800" lvl="4" indent="0">
              <a:buNone/>
            </a:pPr>
            <a:endParaRPr lang="en-US" dirty="0"/>
          </a:p>
          <a:p>
            <a:pPr marL="1828800" lvl="4" indent="0">
              <a:buNone/>
            </a:pPr>
            <a:endParaRPr lang="en-US" dirty="0"/>
          </a:p>
          <a:p>
            <a:r>
              <a:rPr lang="en-US" dirty="0"/>
              <a:t>Why </a:t>
            </a:r>
            <a:r>
              <a:rPr lang="en-US" dirty="0" smtClean="0"/>
              <a:t>both the </a:t>
            </a:r>
            <a:r>
              <a:rPr lang="en-US" dirty="0"/>
              <a:t>book and author </a:t>
            </a:r>
            <a:r>
              <a:rPr lang="en-US" dirty="0" smtClean="0"/>
              <a:t>namespaces?</a:t>
            </a:r>
            <a:endParaRPr lang="en-US" dirty="0"/>
          </a:p>
          <a:p>
            <a:pPr lvl="1"/>
            <a:r>
              <a:rPr lang="en-US" dirty="0"/>
              <a:t>Prevent the </a:t>
            </a:r>
            <a:r>
              <a:rPr lang="en-US" dirty="0">
                <a:solidFill>
                  <a:schemeClr val="folHlink"/>
                </a:solidFill>
              </a:rPr>
              <a:t>book title</a:t>
            </a:r>
            <a:r>
              <a:rPr lang="en-US" dirty="0"/>
              <a:t> and the </a:t>
            </a:r>
            <a:r>
              <a:rPr lang="en-US" dirty="0">
                <a:solidFill>
                  <a:schemeClr val="folHlink"/>
                </a:solidFill>
              </a:rPr>
              <a:t>author title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name </a:t>
            </a:r>
            <a:r>
              <a:rPr lang="en-US" dirty="0"/>
              <a:t>clash.</a:t>
            </a:r>
          </a:p>
        </p:txBody>
      </p:sp>
      <p:sp>
        <p:nvSpPr>
          <p:cNvPr id="497668" name="Text Box 4"/>
          <p:cNvSpPr txBox="1">
            <a:spLocks noChangeArrowheads="1"/>
          </p:cNvSpPr>
          <p:nvPr/>
        </p:nvSpPr>
        <p:spPr bwMode="auto">
          <a:xfrm>
            <a:off x="914440" y="1874536"/>
            <a:ext cx="7315120" cy="2834609"/>
          </a:xfrm>
          <a:prstGeom prst="rect">
            <a:avLst/>
          </a:prstGeom>
          <a:solidFill>
            <a:srgbClr val="EAEAEA"/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charset="0"/>
              </a:rPr>
              <a:t>&lt;library </a:t>
            </a:r>
            <a:r>
              <a:rPr lang="en-US" b="1" dirty="0" err="1">
                <a:latin typeface="Courier New" charset="0"/>
              </a:rPr>
              <a:t>xmlns</a:t>
            </a:r>
            <a:r>
              <a:rPr lang="en-US" b="1" dirty="0">
                <a:latin typeface="Courier New" charset="0"/>
              </a:rPr>
              <a:t>="http://</a:t>
            </a:r>
            <a:r>
              <a:rPr lang="en-US" b="1" dirty="0" err="1">
                <a:latin typeface="Courier New" charset="0"/>
              </a:rPr>
              <a:t>www.cs.sjsu.edu</a:t>
            </a:r>
            <a:r>
              <a:rPr lang="en-US" b="1" dirty="0">
                <a:latin typeface="Courier New" charset="0"/>
              </a:rPr>
              <a:t>/cs157b/library"</a:t>
            </a:r>
          </a:p>
          <a:p>
            <a:r>
              <a:rPr lang="en-US" b="1" dirty="0">
                <a:latin typeface="Courier New" charset="0"/>
              </a:rPr>
              <a:t>         </a:t>
            </a:r>
            <a:r>
              <a:rPr lang="en-US" b="1" dirty="0" err="1">
                <a:latin typeface="Courier New" charset="0"/>
              </a:rPr>
              <a:t>xmlns:</a:t>
            </a:r>
            <a:r>
              <a:rPr lang="en-US" b="1" dirty="0" err="1">
                <a:solidFill>
                  <a:srgbClr val="B23C00"/>
                </a:solidFill>
                <a:latin typeface="Courier New" charset="0"/>
              </a:rPr>
              <a:t>bk</a:t>
            </a:r>
            <a:r>
              <a:rPr lang="en-US" b="1" dirty="0">
                <a:latin typeface="Courier New" charset="0"/>
              </a:rPr>
              <a:t>="http://</a:t>
            </a:r>
            <a:r>
              <a:rPr lang="en-US" b="1" dirty="0" err="1">
                <a:latin typeface="Courier New" charset="0"/>
              </a:rPr>
              <a:t>www.cs.sjsu.edu</a:t>
            </a:r>
            <a:r>
              <a:rPr lang="en-US" b="1" dirty="0">
                <a:latin typeface="Courier New" charset="0"/>
              </a:rPr>
              <a:t>/cs157b/book"</a:t>
            </a:r>
          </a:p>
          <a:p>
            <a:r>
              <a:rPr lang="en-US" b="1" dirty="0">
                <a:latin typeface="Courier New" charset="0"/>
              </a:rPr>
              <a:t>         </a:t>
            </a:r>
            <a:r>
              <a:rPr lang="en-US" b="1" dirty="0" err="1">
                <a:latin typeface="Courier New" charset="0"/>
              </a:rPr>
              <a:t>xmlns:</a:t>
            </a:r>
            <a:r>
              <a:rPr lang="en-US" b="1" dirty="0" err="1">
                <a:solidFill>
                  <a:srgbClr val="B23C00"/>
                </a:solidFill>
                <a:latin typeface="Courier New" charset="0"/>
              </a:rPr>
              <a:t>au</a:t>
            </a:r>
            <a:r>
              <a:rPr lang="en-US" b="1" dirty="0">
                <a:latin typeface="Courier New" charset="0"/>
              </a:rPr>
              <a:t>="http://</a:t>
            </a:r>
            <a:r>
              <a:rPr lang="en-US" b="1" dirty="0" err="1">
                <a:latin typeface="Courier New" charset="0"/>
              </a:rPr>
              <a:t>www.cs.sjsu.edu</a:t>
            </a:r>
            <a:r>
              <a:rPr lang="en-US" b="1" dirty="0">
                <a:latin typeface="Courier New" charset="0"/>
              </a:rPr>
              <a:t>/cs157b/author"&gt;</a:t>
            </a:r>
          </a:p>
          <a:p>
            <a:r>
              <a:rPr lang="en-US" b="1" dirty="0">
                <a:latin typeface="Courier New" charset="0"/>
              </a:rPr>
              <a:t>  &lt;</a:t>
            </a:r>
            <a:r>
              <a:rPr lang="en-US" b="1" dirty="0" err="1">
                <a:latin typeface="Courier New" charset="0"/>
              </a:rPr>
              <a:t>bk:book</a:t>
            </a:r>
            <a:r>
              <a:rPr lang="en-US" b="1" dirty="0">
                <a:latin typeface="Courier New" charset="0"/>
              </a:rPr>
              <a:t>&gt;</a:t>
            </a:r>
          </a:p>
          <a:p>
            <a:r>
              <a:rPr lang="en-US" b="1" dirty="0">
                <a:latin typeface="Courier New" charset="0"/>
              </a:rPr>
              <a:t>    &lt;</a:t>
            </a:r>
            <a:r>
              <a:rPr lang="en-US" b="1" dirty="0" err="1">
                <a:solidFill>
                  <a:srgbClr val="B23C00"/>
                </a:solidFill>
                <a:latin typeface="Courier New" charset="0"/>
              </a:rPr>
              <a:t>bk:title</a:t>
            </a:r>
            <a:r>
              <a:rPr lang="en-US" b="1" dirty="0">
                <a:latin typeface="Courier New" charset="0"/>
              </a:rPr>
              <a:t>&gt;Java Programming&lt;/</a:t>
            </a:r>
            <a:r>
              <a:rPr lang="en-US" b="1" dirty="0" err="1">
                <a:latin typeface="Courier New" charset="0"/>
              </a:rPr>
              <a:t>bk:title</a:t>
            </a:r>
            <a:r>
              <a:rPr lang="en-US" b="1" dirty="0">
                <a:latin typeface="Courier New" charset="0"/>
              </a:rPr>
              <a:t>&gt;</a:t>
            </a:r>
          </a:p>
          <a:p>
            <a:r>
              <a:rPr lang="en-US" b="1" dirty="0">
                <a:latin typeface="Courier New" charset="0"/>
              </a:rPr>
              <a:t>    &lt;</a:t>
            </a:r>
            <a:r>
              <a:rPr lang="en-US" b="1" dirty="0" err="1">
                <a:latin typeface="Courier New" charset="0"/>
              </a:rPr>
              <a:t>au:author</a:t>
            </a:r>
            <a:r>
              <a:rPr lang="en-US" b="1" dirty="0">
                <a:latin typeface="Courier New" charset="0"/>
              </a:rPr>
              <a:t>&gt;</a:t>
            </a:r>
          </a:p>
          <a:p>
            <a:r>
              <a:rPr lang="en-US" b="1" dirty="0">
                <a:latin typeface="Courier New" charset="0"/>
              </a:rPr>
              <a:t>      &lt;</a:t>
            </a:r>
            <a:r>
              <a:rPr lang="en-US" b="1" dirty="0" err="1">
                <a:solidFill>
                  <a:srgbClr val="B23C00"/>
                </a:solidFill>
                <a:latin typeface="Courier New" charset="0"/>
              </a:rPr>
              <a:t>au:title</a:t>
            </a:r>
            <a:r>
              <a:rPr lang="en-US" b="1" dirty="0">
                <a:latin typeface="Courier New" charset="0"/>
              </a:rPr>
              <a:t>&gt;Dr.&lt;/</a:t>
            </a:r>
            <a:r>
              <a:rPr lang="en-US" b="1" dirty="0" err="1">
                <a:latin typeface="Courier New" charset="0"/>
              </a:rPr>
              <a:t>au:title</a:t>
            </a:r>
            <a:r>
              <a:rPr lang="en-US" b="1" dirty="0">
                <a:latin typeface="Courier New" charset="0"/>
              </a:rPr>
              <a:t>&gt;</a:t>
            </a:r>
          </a:p>
          <a:p>
            <a:r>
              <a:rPr lang="en-US" b="1" dirty="0">
                <a:latin typeface="Courier New" charset="0"/>
              </a:rPr>
              <a:t>      ...</a:t>
            </a:r>
          </a:p>
          <a:p>
            <a:r>
              <a:rPr lang="en-US" b="1" dirty="0">
                <a:latin typeface="Courier New" charset="0"/>
              </a:rPr>
              <a:t>    &lt;/</a:t>
            </a:r>
            <a:r>
              <a:rPr lang="en-US" b="1" dirty="0" err="1">
                <a:latin typeface="Courier New" charset="0"/>
              </a:rPr>
              <a:t>au:author</a:t>
            </a:r>
            <a:r>
              <a:rPr lang="en-US" b="1" dirty="0">
                <a:latin typeface="Courier New" charset="0"/>
              </a:rPr>
              <a:t>&gt;</a:t>
            </a:r>
          </a:p>
          <a:p>
            <a:r>
              <a:rPr lang="en-US" b="1" dirty="0">
                <a:latin typeface="Courier New" charset="0"/>
              </a:rPr>
              <a:t>  &lt;/</a:t>
            </a:r>
            <a:r>
              <a:rPr lang="en-US" b="1" dirty="0" err="1">
                <a:latin typeface="Courier New" charset="0"/>
              </a:rPr>
              <a:t>bk:book</a:t>
            </a:r>
            <a:r>
              <a:rPr lang="en-US" b="1" dirty="0">
                <a:latin typeface="Courier New" charset="0"/>
              </a:rPr>
              <a:t>&gt;</a:t>
            </a:r>
          </a:p>
          <a:p>
            <a:r>
              <a:rPr lang="en-US" b="1" dirty="0">
                <a:latin typeface="Courier New" charset="0"/>
              </a:rPr>
              <a:t>&lt;/library&gt;</a:t>
            </a:r>
          </a:p>
        </p:txBody>
      </p:sp>
    </p:spTree>
    <p:extLst>
      <p:ext uri="{BB962C8B-B14F-4D97-AF65-F5344CB8AC3E}">
        <p14:creationId xmlns:p14="http://schemas.microsoft.com/office/powerpoint/2010/main" val="95695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7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6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0269-866D-6F49-BDEB-BA0ADF987D0A}" type="slidenum">
              <a:rPr lang="en-US"/>
              <a:pPr/>
              <a:t>16</a:t>
            </a:fld>
            <a:endParaRPr lang="en-US"/>
          </a:p>
        </p:txBody>
      </p:sp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XML </a:t>
            </a:r>
            <a:r>
              <a:rPr lang="en-US" dirty="0" smtClean="0"/>
              <a:t>Namespaces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79438"/>
          </a:xfrm>
        </p:spPr>
        <p:txBody>
          <a:bodyPr/>
          <a:lstStyle/>
          <a:p>
            <a:r>
              <a:rPr lang="en-US" dirty="0"/>
              <a:t>Alternate:</a:t>
            </a:r>
          </a:p>
        </p:txBody>
      </p:sp>
      <p:sp>
        <p:nvSpPr>
          <p:cNvPr id="524292" name="Text Box 4"/>
          <p:cNvSpPr txBox="1">
            <a:spLocks noChangeArrowheads="1"/>
          </p:cNvSpPr>
          <p:nvPr/>
        </p:nvSpPr>
        <p:spPr bwMode="auto">
          <a:xfrm>
            <a:off x="182563" y="1992313"/>
            <a:ext cx="8869948" cy="2585323"/>
          </a:xfrm>
          <a:prstGeom prst="rect">
            <a:avLst/>
          </a:prstGeom>
          <a:solidFill>
            <a:srgbClr val="EAEAEA"/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b="1" dirty="0">
                <a:latin typeface="Courier New" charset="0"/>
              </a:rPr>
              <a:t>&lt;library </a:t>
            </a:r>
            <a:r>
              <a:rPr lang="en-US" sz="1800" b="1" dirty="0" err="1">
                <a:latin typeface="Courier New" charset="0"/>
              </a:rPr>
              <a:t>xmlns</a:t>
            </a:r>
            <a:r>
              <a:rPr lang="en-US" sz="1800" b="1" dirty="0">
                <a:latin typeface="Courier New" charset="0"/>
              </a:rPr>
              <a:t>="http://</a:t>
            </a:r>
            <a:r>
              <a:rPr lang="en-US" sz="1800" b="1" dirty="0" err="1">
                <a:latin typeface="Courier New" charset="0"/>
              </a:rPr>
              <a:t>www.cs.sjsu.edu</a:t>
            </a:r>
            <a:r>
              <a:rPr lang="en-US" sz="1800" b="1" dirty="0">
                <a:latin typeface="Courier New" charset="0"/>
              </a:rPr>
              <a:t>/cs157b/library"&gt;</a:t>
            </a:r>
          </a:p>
          <a:p>
            <a:r>
              <a:rPr lang="en-US" sz="1800" b="1" dirty="0">
                <a:latin typeface="Courier New" charset="0"/>
              </a:rPr>
              <a:t>  &lt;</a:t>
            </a:r>
            <a:r>
              <a:rPr lang="en-US" sz="1800" b="1" dirty="0" err="1">
                <a:latin typeface="Courier New" charset="0"/>
              </a:rPr>
              <a:t>bk:book</a:t>
            </a:r>
            <a:r>
              <a:rPr lang="en-US" sz="1800" b="1" dirty="0">
                <a:latin typeface="Courier New" charset="0"/>
              </a:rPr>
              <a:t> </a:t>
            </a:r>
            <a:r>
              <a:rPr lang="en-US" sz="1800" b="1" dirty="0" err="1">
                <a:latin typeface="Courier New" charset="0"/>
              </a:rPr>
              <a:t>xmlns: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</a:rPr>
              <a:t>bk</a:t>
            </a:r>
            <a:r>
              <a:rPr lang="en-US" sz="1800" b="1" dirty="0" smtClean="0">
                <a:latin typeface="Courier New" charset="0"/>
              </a:rPr>
              <a:t>="http</a:t>
            </a:r>
            <a:r>
              <a:rPr lang="en-US" sz="1800" b="1" dirty="0">
                <a:latin typeface="Courier New" charset="0"/>
              </a:rPr>
              <a:t>://</a:t>
            </a:r>
            <a:r>
              <a:rPr lang="en-US" sz="1800" b="1" dirty="0" err="1">
                <a:latin typeface="Courier New" charset="0"/>
              </a:rPr>
              <a:t>www.cs.sjsu.edu</a:t>
            </a:r>
            <a:r>
              <a:rPr lang="en-US" sz="1800" b="1" dirty="0">
                <a:latin typeface="Courier New" charset="0"/>
              </a:rPr>
              <a:t>/cs157b/</a:t>
            </a:r>
            <a:r>
              <a:rPr lang="en-US" sz="1800" b="1" dirty="0" smtClean="0">
                <a:latin typeface="Courier New" charset="0"/>
              </a:rPr>
              <a:t>book"&gt;</a:t>
            </a:r>
            <a:endParaRPr lang="en-US" sz="1800" b="1" dirty="0">
              <a:latin typeface="Courier New" charset="0"/>
            </a:endParaRPr>
          </a:p>
          <a:p>
            <a:r>
              <a:rPr lang="en-US" sz="1800" b="1" dirty="0">
                <a:latin typeface="Courier New" charset="0"/>
              </a:rPr>
              <a:t>    &lt;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</a:rPr>
              <a:t>title</a:t>
            </a:r>
            <a:r>
              <a:rPr lang="en-US" sz="1800" b="1" dirty="0">
                <a:latin typeface="Courier New" charset="0"/>
              </a:rPr>
              <a:t>&gt;Java Programming&lt;/title&gt;</a:t>
            </a:r>
          </a:p>
          <a:p>
            <a:r>
              <a:rPr lang="en-US" sz="1800" b="1" dirty="0">
                <a:latin typeface="Courier New" charset="0"/>
              </a:rPr>
              <a:t>    &lt;</a:t>
            </a:r>
            <a:r>
              <a:rPr lang="en-US" sz="1800" b="1" dirty="0" err="1">
                <a:latin typeface="Courier New" charset="0"/>
              </a:rPr>
              <a:t>au:author</a:t>
            </a:r>
            <a:r>
              <a:rPr lang="en-US" sz="1800" b="1" dirty="0">
                <a:latin typeface="Courier New" charset="0"/>
              </a:rPr>
              <a:t> </a:t>
            </a:r>
            <a:r>
              <a:rPr lang="en-US" sz="1800" b="1" dirty="0" err="1">
                <a:latin typeface="Courier New" charset="0"/>
              </a:rPr>
              <a:t>xmlns: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</a:rPr>
              <a:t>au</a:t>
            </a:r>
            <a:r>
              <a:rPr lang="en-US" sz="1800" b="1" dirty="0">
                <a:latin typeface="Courier New" charset="0"/>
              </a:rPr>
              <a:t>="http://</a:t>
            </a:r>
            <a:r>
              <a:rPr lang="en-US" sz="1800" b="1" dirty="0" err="1">
                <a:latin typeface="Courier New" charset="0"/>
              </a:rPr>
              <a:t>www.cs.sjsu.edu</a:t>
            </a:r>
            <a:r>
              <a:rPr lang="en-US" sz="1800" b="1" dirty="0">
                <a:latin typeface="Courier New" charset="0"/>
              </a:rPr>
              <a:t>/cs157b/author"&gt;</a:t>
            </a:r>
          </a:p>
          <a:p>
            <a:r>
              <a:rPr lang="en-US" sz="1800" b="1" dirty="0">
                <a:latin typeface="Courier New" charset="0"/>
              </a:rPr>
              <a:t>      &lt;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</a:rPr>
              <a:t>title</a:t>
            </a:r>
            <a:r>
              <a:rPr lang="en-US" sz="1800" b="1" dirty="0">
                <a:latin typeface="Courier New" charset="0"/>
              </a:rPr>
              <a:t>&gt;Dr.&lt;/title&gt;</a:t>
            </a:r>
          </a:p>
          <a:p>
            <a:r>
              <a:rPr lang="en-US" sz="1800" b="1" dirty="0">
                <a:latin typeface="Courier New" charset="0"/>
              </a:rPr>
              <a:t>      ...</a:t>
            </a:r>
          </a:p>
          <a:p>
            <a:r>
              <a:rPr lang="en-US" sz="1800" b="1" dirty="0">
                <a:latin typeface="Courier New" charset="0"/>
              </a:rPr>
              <a:t>    &lt;/</a:t>
            </a:r>
            <a:r>
              <a:rPr lang="en-US" sz="1800" b="1" dirty="0" err="1">
                <a:latin typeface="Courier New" charset="0"/>
              </a:rPr>
              <a:t>au:author</a:t>
            </a:r>
            <a:r>
              <a:rPr lang="en-US" sz="1800" b="1" dirty="0">
                <a:latin typeface="Courier New" charset="0"/>
              </a:rPr>
              <a:t>&gt;</a:t>
            </a:r>
          </a:p>
          <a:p>
            <a:r>
              <a:rPr lang="en-US" sz="1800" b="1" dirty="0">
                <a:latin typeface="Courier New" charset="0"/>
              </a:rPr>
              <a:t>  &lt;/</a:t>
            </a:r>
            <a:r>
              <a:rPr lang="en-US" sz="1800" b="1" dirty="0" err="1">
                <a:latin typeface="Courier New" charset="0"/>
              </a:rPr>
              <a:t>bk:book</a:t>
            </a:r>
            <a:r>
              <a:rPr lang="en-US" sz="1800" b="1" dirty="0">
                <a:latin typeface="Courier New" charset="0"/>
              </a:rPr>
              <a:t>&gt;</a:t>
            </a:r>
          </a:p>
          <a:p>
            <a:r>
              <a:rPr lang="en-US" sz="1800" b="1" dirty="0">
                <a:latin typeface="Courier New" charset="0"/>
              </a:rPr>
              <a:t>&lt;/library&gt;</a:t>
            </a:r>
          </a:p>
        </p:txBody>
      </p:sp>
    </p:spTree>
    <p:extLst>
      <p:ext uri="{BB962C8B-B14F-4D97-AF65-F5344CB8AC3E}">
        <p14:creationId xmlns:p14="http://schemas.microsoft.com/office/powerpoint/2010/main" val="98699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E90E-7B15-C947-9019-969E51117D9D}" type="slidenum">
              <a:rPr lang="en-US"/>
              <a:pPr/>
              <a:t>17</a:t>
            </a:fld>
            <a:endParaRPr lang="en-US"/>
          </a:p>
        </p:txBody>
      </p:sp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</a:t>
            </a:r>
            <a:r>
              <a:rPr lang="en-US" dirty="0"/>
              <a:t>XML Tools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XPath</a:t>
            </a:r>
            <a:endParaRPr lang="en-US" dirty="0"/>
          </a:p>
          <a:p>
            <a:pPr lvl="1"/>
            <a:r>
              <a:rPr lang="en-US" altLang="ja-JP" dirty="0" smtClean="0"/>
              <a:t>“</a:t>
            </a:r>
            <a:r>
              <a:rPr lang="en-US" dirty="0" smtClean="0"/>
              <a:t>Path expressions</a:t>
            </a:r>
            <a:r>
              <a:rPr lang="en-US" altLang="ja-JP" dirty="0" smtClean="0"/>
              <a:t>”</a:t>
            </a:r>
            <a:r>
              <a:rPr lang="en-US" dirty="0" smtClean="0"/>
              <a:t> </a:t>
            </a:r>
            <a:r>
              <a:rPr lang="en-US" dirty="0"/>
              <a:t>to locate a specific node (element, attribute, or content) or node sets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within </a:t>
            </a:r>
            <a:r>
              <a:rPr lang="en-US" dirty="0"/>
              <a:t>an XML document.</a:t>
            </a:r>
          </a:p>
          <a:p>
            <a:pPr lvl="1"/>
            <a:r>
              <a:rPr lang="en-US" dirty="0"/>
              <a:t>Functions to compare, count, do arithmetic,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extract </a:t>
            </a:r>
            <a:r>
              <a:rPr lang="en-US" dirty="0"/>
              <a:t>substrings, etc.</a:t>
            </a:r>
          </a:p>
          <a:p>
            <a:pPr lvl="2"/>
            <a:endParaRPr lang="en-US" dirty="0"/>
          </a:p>
          <a:p>
            <a:r>
              <a:rPr lang="en-US" dirty="0"/>
              <a:t>XSLT</a:t>
            </a:r>
          </a:p>
          <a:p>
            <a:pPr lvl="1"/>
            <a:r>
              <a:rPr lang="en-US" dirty="0"/>
              <a:t>Extensible Style Language for Transformation.</a:t>
            </a:r>
          </a:p>
          <a:p>
            <a:pPr lvl="1"/>
            <a:r>
              <a:rPr lang="en-US" dirty="0"/>
              <a:t>Transform XML from one form to another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such as to HTML)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44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8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8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8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8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376BD-F3E2-C649-A4B9-148F4B36934C}" type="slidenum">
              <a:rPr lang="en-US"/>
              <a:pPr/>
              <a:t>18</a:t>
            </a:fld>
            <a:endParaRPr lang="en-US"/>
          </a:p>
        </p:txBody>
      </p:sp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</a:t>
            </a:r>
            <a:r>
              <a:rPr lang="en-US" dirty="0"/>
              <a:t>XML </a:t>
            </a:r>
            <a:r>
              <a:rPr lang="en-US" dirty="0" smtClean="0"/>
              <a:t>Tools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DTD</a:t>
            </a:r>
          </a:p>
          <a:p>
            <a:pPr lvl="1"/>
            <a:r>
              <a:rPr lang="en-US" dirty="0"/>
              <a:t>Document Type Definition.</a:t>
            </a:r>
          </a:p>
          <a:p>
            <a:pPr lvl="1"/>
            <a:r>
              <a:rPr lang="en-US" dirty="0"/>
              <a:t>Specify the schema of XML documents.</a:t>
            </a:r>
          </a:p>
          <a:p>
            <a:pPr lvl="2"/>
            <a:r>
              <a:rPr lang="en-US" dirty="0"/>
              <a:t>The DTD is itself not an XML document.</a:t>
            </a:r>
          </a:p>
          <a:p>
            <a:pPr lvl="1"/>
            <a:r>
              <a:rPr lang="en-US" dirty="0"/>
              <a:t>Validate an XML document against its schema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64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376BD-F3E2-C649-A4B9-148F4B36934C}" type="slidenum">
              <a:rPr lang="en-US"/>
              <a:pPr/>
              <a:t>19</a:t>
            </a:fld>
            <a:endParaRPr lang="en-US"/>
          </a:p>
        </p:txBody>
      </p:sp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XML Tools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XML </a:t>
            </a:r>
            <a:r>
              <a:rPr lang="en-US" dirty="0"/>
              <a:t>Schema</a:t>
            </a:r>
          </a:p>
          <a:p>
            <a:pPr lvl="1"/>
            <a:r>
              <a:rPr lang="en-US" dirty="0"/>
              <a:t>XML Schema Definition (XSD).</a:t>
            </a:r>
          </a:p>
          <a:p>
            <a:pPr lvl="1"/>
            <a:r>
              <a:rPr lang="en-US" dirty="0" smtClean="0"/>
              <a:t>Another way </a:t>
            </a:r>
            <a:r>
              <a:rPr lang="en-US" dirty="0"/>
              <a:t>to specify the schema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XML documents.</a:t>
            </a:r>
          </a:p>
          <a:p>
            <a:pPr lvl="2"/>
            <a:r>
              <a:rPr lang="en-US" dirty="0"/>
              <a:t>An XML Schema is itself an XML document.</a:t>
            </a:r>
          </a:p>
          <a:p>
            <a:pPr lvl="1"/>
            <a:r>
              <a:rPr lang="en-US" dirty="0"/>
              <a:t>A </a:t>
            </a:r>
            <a:r>
              <a:rPr lang="en-US" dirty="0">
                <a:solidFill>
                  <a:srgbClr val="B23C00"/>
                </a:solidFill>
              </a:rPr>
              <a:t>valid</a:t>
            </a:r>
            <a:r>
              <a:rPr lang="en-US" dirty="0"/>
              <a:t> XML document is an instance of its schema.</a:t>
            </a:r>
          </a:p>
          <a:p>
            <a:pPr lvl="2"/>
            <a:r>
              <a:rPr lang="en-US" dirty="0"/>
              <a:t>XML schema : XML document </a:t>
            </a:r>
            <a:r>
              <a:rPr lang="en-US" dirty="0">
                <a:sym typeface="Wingdings" charset="0"/>
              </a:rPr>
              <a:t> Java class : Java object  </a:t>
            </a:r>
            <a:endParaRPr lang="en-US" dirty="0" smtClean="0">
              <a:sym typeface="Wingdings" charset="0"/>
            </a:endParaRPr>
          </a:p>
          <a:p>
            <a:pPr lvl="4"/>
            <a:endParaRPr lang="en-US" dirty="0">
              <a:sym typeface="Wingdings" charset="0"/>
            </a:endParaRPr>
          </a:p>
          <a:p>
            <a:r>
              <a:rPr lang="en-US" dirty="0"/>
              <a:t>XQuery</a:t>
            </a:r>
          </a:p>
          <a:p>
            <a:pPr lvl="1"/>
            <a:r>
              <a:rPr lang="en-US" dirty="0"/>
              <a:t>A query language for data stored as XML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54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9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9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9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9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9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9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Extract, Transform, and Load (ETL)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1656068"/>
            <a:ext cx="7378700" cy="287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3677" y="4892024"/>
            <a:ext cx="87688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http://uploads.webflow.com/54e3cc87305a0f0a0665f71f/5537351f5f1065d401cde83c_etl-elt-</a:t>
            </a:r>
            <a:r>
              <a:rPr lang="en-US" sz="1400" dirty="0" smtClean="0">
                <a:hlinkClick r:id="rId3"/>
              </a:rPr>
              <a:t>architecture.jpg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658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XML Editors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oXygen</a:t>
            </a:r>
            <a:endParaRPr lang="en-US" dirty="0" smtClean="0"/>
          </a:p>
          <a:p>
            <a:pPr lvl="1"/>
            <a:r>
              <a:rPr lang="en-US" dirty="0" smtClean="0"/>
              <a:t>Windows and Mac</a:t>
            </a:r>
          </a:p>
          <a:p>
            <a:pPr lvl="1"/>
            <a:r>
              <a:rPr lang="en-US" dirty="0" smtClean="0"/>
              <a:t>30 days free trial, $99 academic price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www.oxygenxml.com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  <a:p>
            <a:r>
              <a:rPr lang="en-US" dirty="0" err="1" smtClean="0"/>
              <a:t>XMLSpy</a:t>
            </a:r>
            <a:endParaRPr lang="en-US" dirty="0" smtClean="0"/>
          </a:p>
          <a:p>
            <a:pPr lvl="1"/>
            <a:r>
              <a:rPr lang="en-US" dirty="0" smtClean="0"/>
              <a:t>Windows only</a:t>
            </a:r>
          </a:p>
          <a:p>
            <a:pPr lvl="1"/>
            <a:r>
              <a:rPr lang="en-US" dirty="0" smtClean="0"/>
              <a:t>30 days free trial, $499 professional edition</a:t>
            </a:r>
          </a:p>
          <a:p>
            <a:pPr lvl="1"/>
            <a:r>
              <a:rPr lang="en-US" dirty="0">
                <a:hlinkClick r:id="rId3"/>
              </a:rPr>
              <a:t>http://www.altova.com/</a:t>
            </a:r>
            <a:r>
              <a:rPr lang="en-US" dirty="0" smtClean="0">
                <a:hlinkClick r:id="rId3"/>
              </a:rPr>
              <a:t>xmlspy.html</a:t>
            </a: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0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Eclipse XML Plugins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Tools Platform</a:t>
            </a:r>
          </a:p>
          <a:p>
            <a:pPr lvl="1"/>
            <a:r>
              <a:rPr lang="en-US" dirty="0">
                <a:hlinkClick r:id="rId2"/>
              </a:rPr>
              <a:t>http://www.eclipse.org/webtools/sse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3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D9C00-DEDC-064C-ABF4-B47B87E99CB7}" type="slidenum">
              <a:rPr lang="en-US"/>
              <a:pPr/>
              <a:t>22</a:t>
            </a:fld>
            <a:endParaRPr lang="en-US"/>
          </a:p>
        </p:txBody>
      </p:sp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NetBeans</a:t>
            </a:r>
            <a:r>
              <a:rPr lang="en-US" dirty="0" smtClean="0"/>
              <a:t> XML Plugins</a:t>
            </a:r>
            <a:endParaRPr lang="en-US" dirty="0"/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Schema </a:t>
            </a:r>
            <a:r>
              <a:rPr lang="en-US" dirty="0"/>
              <a:t>editor</a:t>
            </a:r>
            <a:br>
              <a:rPr lang="en-US" dirty="0"/>
            </a:br>
            <a:r>
              <a:rPr lang="en-US" sz="2400" dirty="0">
                <a:hlinkClick r:id="rId2"/>
              </a:rPr>
              <a:t>https://blogs.oracle.com/geertjan/entry/xml_schema_editor_in_netbeans</a:t>
            </a:r>
            <a:endParaRPr lang="en-US" dirty="0"/>
          </a:p>
          <a:p>
            <a:pPr lvl="4"/>
            <a:endParaRPr lang="en-US" dirty="0"/>
          </a:p>
          <a:p>
            <a:r>
              <a:rPr lang="en-US" dirty="0"/>
              <a:t>Query window</a:t>
            </a:r>
            <a:br>
              <a:rPr lang="en-US" dirty="0"/>
            </a:br>
            <a:r>
              <a:rPr lang="en-US" sz="2400" dirty="0">
                <a:hlinkClick r:id="rId3"/>
              </a:rPr>
              <a:t>http://plugins.netbeans.org/plugin/15704/query-xml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937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D390-E3CF-2541-A828-DD26E6FDD820}" type="slidenum">
              <a:rPr lang="en-US"/>
              <a:pPr/>
              <a:t>23</a:t>
            </a:fld>
            <a:endParaRPr lang="en-US"/>
          </a:p>
        </p:txBody>
      </p:sp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XPath</a:t>
            </a:r>
          </a:p>
        </p:txBody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XPath</a:t>
            </a:r>
            <a:r>
              <a:rPr lang="en-US" dirty="0"/>
              <a:t> views an XML document as a </a:t>
            </a:r>
            <a:r>
              <a:rPr lang="en-US" dirty="0">
                <a:solidFill>
                  <a:srgbClr val="B23C00"/>
                </a:solidFill>
              </a:rPr>
              <a:t>node tree</a:t>
            </a:r>
            <a:r>
              <a:rPr lang="en-US" dirty="0" smtClean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Everything in the document is a node.</a:t>
            </a:r>
          </a:p>
          <a:p>
            <a:pPr lvl="1"/>
            <a:r>
              <a:rPr lang="en-US" dirty="0"/>
              <a:t>element, attribute, text </a:t>
            </a:r>
            <a:r>
              <a:rPr lang="en-US" dirty="0" smtClean="0"/>
              <a:t>content</a:t>
            </a:r>
          </a:p>
          <a:p>
            <a:pPr lvl="5"/>
            <a:endParaRPr lang="en-US" dirty="0"/>
          </a:p>
          <a:p>
            <a:r>
              <a:rPr lang="en-US" dirty="0"/>
              <a:t>Every node is related to another node.</a:t>
            </a:r>
          </a:p>
          <a:p>
            <a:pPr lvl="1"/>
            <a:r>
              <a:rPr lang="en-US" dirty="0"/>
              <a:t>parent, child, ancestor, descendant, </a:t>
            </a:r>
            <a:r>
              <a:rPr lang="en-US" dirty="0" smtClean="0"/>
              <a:t>sibling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1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D390-E3CF-2541-A828-DD26E6FDD820}" type="slidenum">
              <a:rPr lang="en-US"/>
              <a:pPr/>
              <a:t>24</a:t>
            </a:fld>
            <a:endParaRPr lang="en-US"/>
          </a:p>
        </p:txBody>
      </p:sp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</a:t>
            </a:r>
            <a:r>
              <a:rPr lang="en-US" dirty="0"/>
              <a:t>Paths</a:t>
            </a:r>
            <a:endParaRPr lang="en-US" i="1" dirty="0"/>
          </a:p>
        </p:txBody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 err="1"/>
              <a:t>XPath</a:t>
            </a:r>
            <a:r>
              <a:rPr lang="en-US" dirty="0"/>
              <a:t> expression is a </a:t>
            </a:r>
            <a:r>
              <a:rPr lang="en-US" dirty="0">
                <a:solidFill>
                  <a:schemeClr val="folHlink"/>
                </a:solidFill>
              </a:rPr>
              <a:t>location path</a:t>
            </a:r>
            <a:r>
              <a:rPr lang="en-US" dirty="0"/>
              <a:t> that </a:t>
            </a:r>
            <a:r>
              <a:rPr lang="en-US" dirty="0">
                <a:solidFill>
                  <a:schemeClr val="folHlink"/>
                </a:solidFill>
              </a:rPr>
              <a:t>walks the tree</a:t>
            </a:r>
            <a:r>
              <a:rPr lang="en-US" dirty="0"/>
              <a:t> starting from the root in order to select a </a:t>
            </a:r>
            <a:r>
              <a:rPr lang="en-US" dirty="0">
                <a:solidFill>
                  <a:schemeClr val="folHlink"/>
                </a:solidFill>
              </a:rPr>
              <a:t>single node</a:t>
            </a:r>
            <a:r>
              <a:rPr lang="en-US" dirty="0"/>
              <a:t> or a </a:t>
            </a:r>
            <a:r>
              <a:rPr lang="en-US" dirty="0">
                <a:solidFill>
                  <a:schemeClr val="folHlink"/>
                </a:solidFill>
              </a:rPr>
              <a:t>set of nodes</a:t>
            </a:r>
            <a:r>
              <a:rPr lang="en-US" dirty="0" smtClean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The selection is based on the node relations</a:t>
            </a:r>
            <a:br>
              <a:rPr lang="en-US" dirty="0"/>
            </a:br>
            <a:r>
              <a:rPr lang="en-US" dirty="0"/>
              <a:t>and conditional tests on attribute values</a:t>
            </a:r>
            <a:r>
              <a:rPr lang="en-US" dirty="0" smtClean="0"/>
              <a:t>.</a:t>
            </a:r>
          </a:p>
          <a:p>
            <a:pPr lvl="4"/>
            <a:endParaRPr lang="en-US" dirty="0" smtClean="0"/>
          </a:p>
          <a:p>
            <a:r>
              <a:rPr lang="en-US" dirty="0" err="1"/>
              <a:t>XPath</a:t>
            </a:r>
            <a:r>
              <a:rPr lang="en-US" dirty="0"/>
              <a:t> expressions look like Unix file paths.</a:t>
            </a:r>
          </a:p>
          <a:p>
            <a:pPr lvl="4"/>
            <a:endParaRPr lang="en-US" dirty="0"/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/</a:t>
            </a:r>
            <a:r>
              <a:rPr lang="en-US" dirty="0"/>
              <a:t> represents the root node of the document.</a:t>
            </a:r>
          </a:p>
          <a:p>
            <a:pPr lvl="1"/>
            <a:r>
              <a:rPr lang="en-US" dirty="0"/>
              <a:t>Add more element names separated by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/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to step down the tree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58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0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0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BC1D-E833-3440-BA78-645145B139BB}" type="slidenum">
              <a:rPr lang="en-US"/>
              <a:pPr/>
              <a:t>25</a:t>
            </a:fld>
            <a:endParaRPr lang="en-US"/>
          </a:p>
        </p:txBody>
      </p:sp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Location Path Examples</a:t>
            </a:r>
          </a:p>
        </p:txBody>
      </p:sp>
      <p:sp>
        <p:nvSpPr>
          <p:cNvPr id="523268" name="Text Box 4"/>
          <p:cNvSpPr txBox="1">
            <a:spLocks noChangeArrowheads="1"/>
          </p:cNvSpPr>
          <p:nvPr/>
        </p:nvSpPr>
        <p:spPr bwMode="auto">
          <a:xfrm>
            <a:off x="274638" y="1190625"/>
            <a:ext cx="8374062" cy="4981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latin typeface="Courier New" charset="0"/>
              </a:rPr>
              <a:t>&lt;?xml version="1.0" encoding="UTF-8"?&gt; </a:t>
            </a:r>
          </a:p>
          <a:p>
            <a:r>
              <a:rPr lang="en-US" sz="1600" b="1" dirty="0">
                <a:latin typeface="Courier New" charset="0"/>
              </a:rPr>
              <a:t>&lt;catalog </a:t>
            </a:r>
            <a:r>
              <a:rPr lang="en-US" sz="1600" b="1" dirty="0" err="1" smtClean="0">
                <a:latin typeface="Courier New" charset="0"/>
              </a:rPr>
              <a:t>xmlns:jrnl</a:t>
            </a:r>
            <a:r>
              <a:rPr lang="en-US" sz="1600" b="1" dirty="0" smtClean="0">
                <a:latin typeface="Courier New" charset="0"/>
              </a:rPr>
              <a:t>=</a:t>
            </a:r>
            <a:r>
              <a:rPr lang="en-US" sz="1600" b="1" dirty="0">
                <a:latin typeface="Courier New" charset="0"/>
              </a:rPr>
              <a:t>"http://</a:t>
            </a:r>
            <a:r>
              <a:rPr lang="en-US" sz="1600" b="1" dirty="0" err="1">
                <a:latin typeface="Courier New" charset="0"/>
              </a:rPr>
              <a:t>www.apress.com</a:t>
            </a:r>
            <a:r>
              <a:rPr lang="en-US" sz="1600" b="1" dirty="0">
                <a:latin typeface="Courier New" charset="0"/>
              </a:rPr>
              <a:t>/catalog/journal" &gt; </a:t>
            </a:r>
          </a:p>
          <a:p>
            <a:r>
              <a:rPr lang="en-US" sz="1600" b="1" dirty="0">
                <a:latin typeface="Courier New" charset="0"/>
              </a:rPr>
              <a:t>  &lt;</a:t>
            </a:r>
            <a:r>
              <a:rPr lang="en-US" sz="1600" b="1" dirty="0" err="1">
                <a:latin typeface="Courier New" charset="0"/>
              </a:rPr>
              <a:t>jrnl:journal</a:t>
            </a:r>
            <a:r>
              <a:rPr lang="en-US" sz="1600" b="1" dirty="0">
                <a:latin typeface="Courier New" charset="0"/>
              </a:rPr>
              <a:t> title="XML" publisher="IBM </a:t>
            </a:r>
            <a:r>
              <a:rPr lang="en-US" sz="1600" b="1" dirty="0" err="1">
                <a:latin typeface="Courier New" charset="0"/>
              </a:rPr>
              <a:t>developerWorks</a:t>
            </a:r>
            <a:r>
              <a:rPr lang="en-US" sz="1600" b="1" dirty="0">
                <a:latin typeface="Courier New" charset="0"/>
              </a:rPr>
              <a:t>"&gt; </a:t>
            </a:r>
          </a:p>
          <a:p>
            <a:r>
              <a:rPr lang="en-US" sz="1600" b="1" dirty="0">
                <a:latin typeface="Courier New" charset="0"/>
              </a:rPr>
              <a:t>      </a:t>
            </a:r>
            <a:r>
              <a:rPr lang="en-US" sz="1600" b="1" dirty="0">
                <a:solidFill>
                  <a:srgbClr val="0033CC"/>
                </a:solidFill>
                <a:latin typeface="Courier New" charset="0"/>
              </a:rPr>
              <a:t>&lt;article level="Intermediate" date="February-2003"&gt;   </a:t>
            </a:r>
          </a:p>
          <a:p>
            <a:r>
              <a:rPr lang="en-US" sz="1600" b="1" dirty="0">
                <a:solidFill>
                  <a:srgbClr val="0033CC"/>
                </a:solidFill>
                <a:latin typeface="Courier New" charset="0"/>
              </a:rPr>
              <a:t>         &lt;title&gt;Design XML Schemas Using UML&lt;/title&gt; </a:t>
            </a:r>
          </a:p>
          <a:p>
            <a:r>
              <a:rPr lang="en-US" sz="1600" b="1" dirty="0">
                <a:solidFill>
                  <a:srgbClr val="0033CC"/>
                </a:solidFill>
                <a:latin typeface="Courier New" charset="0"/>
              </a:rPr>
              <a:t>         &lt;author&gt;Ayesha Malik&lt;/author&gt;  </a:t>
            </a:r>
          </a:p>
          <a:p>
            <a:r>
              <a:rPr lang="en-US" sz="1600" b="1" dirty="0">
                <a:solidFill>
                  <a:srgbClr val="0033CC"/>
                </a:solidFill>
                <a:latin typeface="Courier New" charset="0"/>
              </a:rPr>
              <a:t>      &lt;/article&gt;</a:t>
            </a:r>
          </a:p>
          <a:p>
            <a:r>
              <a:rPr lang="en-US" sz="1600" b="1" dirty="0">
                <a:latin typeface="Courier New" charset="0"/>
              </a:rPr>
              <a:t>  &lt;/</a:t>
            </a:r>
            <a:r>
              <a:rPr lang="en-US" sz="1600" b="1" dirty="0" err="1">
                <a:latin typeface="Courier New" charset="0"/>
              </a:rPr>
              <a:t>jrnl:journal</a:t>
            </a:r>
            <a:r>
              <a:rPr lang="en-US" sz="1600" b="1" dirty="0">
                <a:latin typeface="Courier New" charset="0"/>
              </a:rPr>
              <a:t>&gt; </a:t>
            </a:r>
          </a:p>
          <a:p>
            <a:r>
              <a:rPr lang="en-US" sz="1600" b="1" dirty="0">
                <a:latin typeface="Courier New" charset="0"/>
              </a:rPr>
              <a:t>  &lt;journal title="Java Technology" publisher="IBM </a:t>
            </a:r>
            <a:r>
              <a:rPr lang="en-US" sz="1600" b="1" dirty="0" err="1">
                <a:latin typeface="Courier New" charset="0"/>
              </a:rPr>
              <a:t>developerWorks</a:t>
            </a:r>
            <a:r>
              <a:rPr lang="en-US" sz="1600" b="1" dirty="0">
                <a:latin typeface="Courier New" charset="0"/>
              </a:rPr>
              <a:t>"&gt; </a:t>
            </a:r>
          </a:p>
          <a:p>
            <a:r>
              <a:rPr lang="en-US" sz="1600" b="1" dirty="0">
                <a:latin typeface="Courier New" charset="0"/>
              </a:rPr>
              <a:t>      </a:t>
            </a:r>
            <a:r>
              <a:rPr lang="en-US" sz="1600" b="1" dirty="0">
                <a:solidFill>
                  <a:srgbClr val="006600"/>
                </a:solidFill>
                <a:latin typeface="Courier New" charset="0"/>
              </a:rPr>
              <a:t>&lt;article level="Advanced" date="January-2004"&gt;   </a:t>
            </a:r>
          </a:p>
          <a:p>
            <a:r>
              <a:rPr lang="en-US" sz="1600" b="1" dirty="0">
                <a:solidFill>
                  <a:srgbClr val="006600"/>
                </a:solidFill>
                <a:latin typeface="Courier New" charset="0"/>
              </a:rPr>
              <a:t>          &lt;title&gt;Design service-oriented architecture    </a:t>
            </a:r>
          </a:p>
          <a:p>
            <a:r>
              <a:rPr lang="en-US" sz="1600" b="1" dirty="0">
                <a:solidFill>
                  <a:srgbClr val="006600"/>
                </a:solidFill>
                <a:latin typeface="Courier New" charset="0"/>
              </a:rPr>
              <a:t>                 frameworks with J2EE technology&lt;/title&gt; </a:t>
            </a:r>
          </a:p>
          <a:p>
            <a:r>
              <a:rPr lang="en-US" sz="1600" b="1" dirty="0">
                <a:solidFill>
                  <a:srgbClr val="006600"/>
                </a:solidFill>
                <a:latin typeface="Courier New" charset="0"/>
              </a:rPr>
              <a:t>          &lt;author&gt;Naveen </a:t>
            </a:r>
            <a:r>
              <a:rPr lang="en-US" sz="1600" b="1" dirty="0" err="1">
                <a:solidFill>
                  <a:srgbClr val="006600"/>
                </a:solidFill>
                <a:latin typeface="Courier New" charset="0"/>
              </a:rPr>
              <a:t>Balani</a:t>
            </a:r>
            <a:r>
              <a:rPr lang="en-US" sz="1600" b="1" dirty="0">
                <a:solidFill>
                  <a:srgbClr val="006600"/>
                </a:solidFill>
                <a:latin typeface="Courier New" charset="0"/>
              </a:rPr>
              <a:t>&lt;/author&gt;  </a:t>
            </a:r>
          </a:p>
          <a:p>
            <a:r>
              <a:rPr lang="en-US" sz="1600" b="1" dirty="0">
                <a:solidFill>
                  <a:srgbClr val="006600"/>
                </a:solidFill>
                <a:latin typeface="Courier New" charset="0"/>
              </a:rPr>
              <a:t>      &lt;/article&gt;</a:t>
            </a:r>
          </a:p>
          <a:p>
            <a:r>
              <a:rPr lang="en-US" sz="1600" b="1" dirty="0">
                <a:latin typeface="Courier New" charset="0"/>
              </a:rPr>
              <a:t>      </a:t>
            </a:r>
            <a:r>
              <a:rPr lang="en-US" sz="1600" b="1" dirty="0">
                <a:solidFill>
                  <a:schemeClr val="folHlink"/>
                </a:solidFill>
                <a:latin typeface="Courier New" charset="0"/>
              </a:rPr>
              <a:t>&lt;article level="Advanced" date="October-2003"&gt;   </a:t>
            </a:r>
          </a:p>
          <a:p>
            <a:r>
              <a:rPr lang="en-US" sz="1600" b="1" dirty="0">
                <a:solidFill>
                  <a:schemeClr val="folHlink"/>
                </a:solidFill>
                <a:latin typeface="Courier New" charset="0"/>
              </a:rPr>
              <a:t>          &lt;</a:t>
            </a:r>
            <a:r>
              <a:rPr lang="en-US" sz="1600" b="1" dirty="0" smtClean="0">
                <a:solidFill>
                  <a:schemeClr val="folHlink"/>
                </a:solidFill>
                <a:latin typeface="Courier New" charset="0"/>
              </a:rPr>
              <a:t>title&gt;Advanced </a:t>
            </a:r>
            <a:r>
              <a:rPr lang="en-US" sz="1600" b="1" dirty="0">
                <a:solidFill>
                  <a:schemeClr val="folHlink"/>
                </a:solidFill>
                <a:latin typeface="Courier New" charset="0"/>
              </a:rPr>
              <a:t>DAO Programming&lt;/title&gt; </a:t>
            </a:r>
          </a:p>
          <a:p>
            <a:r>
              <a:rPr lang="en-US" sz="1600" b="1" dirty="0">
                <a:solidFill>
                  <a:schemeClr val="folHlink"/>
                </a:solidFill>
                <a:latin typeface="Courier New" charset="0"/>
              </a:rPr>
              <a:t>          &lt;author&gt;Sean Sullivan&lt;/author&gt;  </a:t>
            </a:r>
          </a:p>
          <a:p>
            <a:r>
              <a:rPr lang="en-US" sz="1600" b="1" dirty="0">
                <a:solidFill>
                  <a:schemeClr val="folHlink"/>
                </a:solidFill>
                <a:latin typeface="Courier New" charset="0"/>
              </a:rPr>
              <a:t>      &lt;/article&gt;</a:t>
            </a:r>
          </a:p>
          <a:p>
            <a:r>
              <a:rPr lang="en-US" sz="1600" b="1" dirty="0">
                <a:latin typeface="Courier New" charset="0"/>
              </a:rPr>
              <a:t>  &lt;/journal&gt; </a:t>
            </a:r>
          </a:p>
          <a:p>
            <a:r>
              <a:rPr lang="en-US" sz="1600" b="1" dirty="0">
                <a:latin typeface="Courier New" charset="0"/>
              </a:rPr>
              <a:t>&lt;/catalog&gt;</a:t>
            </a:r>
          </a:p>
        </p:txBody>
      </p:sp>
      <p:sp>
        <p:nvSpPr>
          <p:cNvPr id="523269" name="Text Box 5"/>
          <p:cNvSpPr txBox="1">
            <a:spLocks noChangeArrowheads="1"/>
          </p:cNvSpPr>
          <p:nvPr/>
        </p:nvSpPr>
        <p:spPr bwMode="auto">
          <a:xfrm>
            <a:off x="5760707" y="6172170"/>
            <a:ext cx="236475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Pro 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XML Development with Java 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Technology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Ajay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Vohra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and Deepak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Vohra</a:t>
            </a:r>
            <a:endParaRPr lang="en-US" sz="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Apress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2006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5784" y="1051586"/>
            <a:ext cx="1222410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catalog.xml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5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4B95-9855-4643-8100-23CDF1161376}" type="slidenum">
              <a:rPr lang="en-US"/>
              <a:pPr/>
              <a:t>26</a:t>
            </a:fld>
            <a:endParaRPr lang="en-US"/>
          </a:p>
        </p:txBody>
      </p:sp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Path </a:t>
            </a:r>
            <a:r>
              <a:rPr lang="en-US" dirty="0" smtClean="0"/>
              <a:t>Examples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075238"/>
            <a:ext cx="8321675" cy="1096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0033CC"/>
                </a:solidFill>
                <a:latin typeface="Courier New" charset="0"/>
              </a:rPr>
              <a:t>/catalog</a:t>
            </a:r>
            <a:r>
              <a:rPr lang="en-US" sz="2000" dirty="0"/>
              <a:t> returns the entire document tree.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0033CC"/>
                </a:solidFill>
                <a:latin typeface="Courier New" charset="0"/>
              </a:rPr>
              <a:t>/catalog/journal/article</a:t>
            </a:r>
            <a:r>
              <a:rPr lang="en-US" sz="2000" dirty="0"/>
              <a:t> returns all the article nodes.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0033CC"/>
                </a:solidFill>
                <a:latin typeface="Courier New" charset="0"/>
              </a:rPr>
              <a:t>/catalog/journal/*</a:t>
            </a:r>
            <a:r>
              <a:rPr lang="en-US" sz="2000" dirty="0"/>
              <a:t> returns all the child nodes of journal nodes.</a:t>
            </a:r>
          </a:p>
        </p:txBody>
      </p:sp>
      <p:sp>
        <p:nvSpPr>
          <p:cNvPr id="513028" name="Text Box 4"/>
          <p:cNvSpPr txBox="1">
            <a:spLocks noChangeArrowheads="1"/>
          </p:cNvSpPr>
          <p:nvPr/>
        </p:nvSpPr>
        <p:spPr bwMode="auto">
          <a:xfrm>
            <a:off x="1327150" y="1235075"/>
            <a:ext cx="6599884" cy="3785652"/>
          </a:xfrm>
          <a:prstGeom prst="rect">
            <a:avLst/>
          </a:prstGeom>
          <a:solidFill>
            <a:srgbClr val="EAEAEA"/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>
                <a:latin typeface="Courier New"/>
                <a:cs typeface="Courier New"/>
              </a:rPr>
              <a:t>&lt;?xml version="1.0" encoding="UTF-8"?&gt;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&lt;catalog </a:t>
            </a:r>
            <a:r>
              <a:rPr lang="en-US" sz="1200" b="1" dirty="0" err="1">
                <a:latin typeface="Courier New"/>
                <a:cs typeface="Courier New"/>
              </a:rPr>
              <a:t>xmlns:jrnl</a:t>
            </a:r>
            <a:r>
              <a:rPr lang="en-US" sz="1200" b="1" dirty="0">
                <a:latin typeface="Courier New"/>
                <a:cs typeface="Courier New"/>
              </a:rPr>
              <a:t>="http://</a:t>
            </a:r>
            <a:r>
              <a:rPr lang="en-US" sz="1200" b="1" dirty="0" err="1">
                <a:latin typeface="Courier New"/>
                <a:cs typeface="Courier New"/>
              </a:rPr>
              <a:t>www.apress.com</a:t>
            </a:r>
            <a:r>
              <a:rPr lang="en-US" sz="1200" b="1" dirty="0">
                <a:latin typeface="Courier New"/>
                <a:cs typeface="Courier New"/>
              </a:rPr>
              <a:t>/catalog/journal" &gt;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&lt;</a:t>
            </a:r>
            <a:r>
              <a:rPr lang="en-US" sz="1200" b="1" dirty="0" err="1">
                <a:latin typeface="Courier New"/>
                <a:cs typeface="Courier New"/>
              </a:rPr>
              <a:t>jrnl:journal</a:t>
            </a:r>
            <a:r>
              <a:rPr lang="en-US" sz="1200" b="1" dirty="0">
                <a:latin typeface="Courier New"/>
                <a:cs typeface="Courier New"/>
              </a:rPr>
              <a:t> title="XML" publisher="IBM </a:t>
            </a:r>
            <a:r>
              <a:rPr lang="en-US" sz="1200" b="1" dirty="0" err="1">
                <a:latin typeface="Courier New"/>
                <a:cs typeface="Courier New"/>
              </a:rPr>
              <a:t>developerWorks</a:t>
            </a:r>
            <a:r>
              <a:rPr lang="en-US" sz="1200" b="1" dirty="0">
                <a:latin typeface="Courier New"/>
                <a:cs typeface="Courier New"/>
              </a:rPr>
              <a:t>"&gt;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&lt;article level="Intermediate" date="February-2003"&gt;  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    &lt;title&gt;Design XML Schemas Using UML&lt;/title&gt;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    &lt;author&gt;Ayesha Malik&lt;/author&gt; 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&lt;/article&gt;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&lt;/</a:t>
            </a:r>
            <a:r>
              <a:rPr lang="en-US" sz="1200" b="1" dirty="0" err="1">
                <a:latin typeface="Courier New"/>
                <a:cs typeface="Courier New"/>
              </a:rPr>
              <a:t>jrnl:journal</a:t>
            </a:r>
            <a:r>
              <a:rPr lang="en-US" sz="1200" b="1" dirty="0">
                <a:latin typeface="Courier New"/>
                <a:cs typeface="Courier New"/>
              </a:rPr>
              <a:t>&gt;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&lt;journal title="Java Technology" publisher="IBM </a:t>
            </a:r>
            <a:r>
              <a:rPr lang="en-US" sz="1200" b="1" dirty="0" err="1">
                <a:latin typeface="Courier New"/>
                <a:cs typeface="Courier New"/>
              </a:rPr>
              <a:t>developerWorks</a:t>
            </a:r>
            <a:r>
              <a:rPr lang="en-US" sz="1200" b="1" dirty="0">
                <a:latin typeface="Courier New"/>
                <a:cs typeface="Courier New"/>
              </a:rPr>
              <a:t>"&gt;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&lt;article level="Advanced" date="January-2004"&gt;  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    &lt;title&gt;Design service-oriented architecture   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        frameworks with J2EE technology&lt;/title&gt;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    &lt;author&gt;Naveen </a:t>
            </a:r>
            <a:r>
              <a:rPr lang="en-US" sz="1200" b="1" dirty="0" err="1">
                <a:latin typeface="Courier New"/>
                <a:cs typeface="Courier New"/>
              </a:rPr>
              <a:t>Balani</a:t>
            </a:r>
            <a:r>
              <a:rPr lang="en-US" sz="1200" b="1" dirty="0">
                <a:latin typeface="Courier New"/>
                <a:cs typeface="Courier New"/>
              </a:rPr>
              <a:t>&lt;/author&gt; 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&lt;/article&gt;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&lt;article level="Advanced" date="October-2003"&gt;  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    &lt;</a:t>
            </a:r>
            <a:r>
              <a:rPr lang="en-US" sz="1200" b="1" dirty="0" smtClean="0">
                <a:latin typeface="Courier New"/>
                <a:cs typeface="Courier New"/>
              </a:rPr>
              <a:t>title&gt;Advanced </a:t>
            </a:r>
            <a:r>
              <a:rPr lang="en-US" sz="1200" b="1" dirty="0">
                <a:latin typeface="Courier New"/>
                <a:cs typeface="Courier New"/>
              </a:rPr>
              <a:t>DAO Programming&lt;/title&gt;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    &lt;author&gt;Sean Sullivan&lt;/author&gt; 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&lt;/article&gt;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&lt;/journal&gt;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&lt;/catalog&gt;</a:t>
            </a:r>
          </a:p>
        </p:txBody>
      </p:sp>
    </p:spTree>
    <p:extLst>
      <p:ext uri="{BB962C8B-B14F-4D97-AF65-F5344CB8AC3E}">
        <p14:creationId xmlns:p14="http://schemas.microsoft.com/office/powerpoint/2010/main" val="147971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7869-5CD6-3344-9704-026279C47228}" type="slidenum">
              <a:rPr lang="en-US"/>
              <a:pPr/>
              <a:t>27</a:t>
            </a:fld>
            <a:endParaRPr lang="en-US"/>
          </a:p>
        </p:txBody>
      </p:sp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Path </a:t>
            </a:r>
            <a:r>
              <a:rPr lang="en-US" dirty="0" smtClean="0"/>
              <a:t>Examples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075238"/>
            <a:ext cx="8229600" cy="1096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0033CC"/>
                </a:solidFill>
                <a:latin typeface="Courier New" charset="0"/>
              </a:rPr>
              <a:t>//title</a:t>
            </a:r>
            <a:r>
              <a:rPr lang="en-US" sz="2000" dirty="0"/>
              <a:t> returns all title nodes.</a:t>
            </a:r>
          </a:p>
          <a:p>
            <a:pPr lvl="1">
              <a:lnSpc>
                <a:spcPct val="90000"/>
              </a:lnSpc>
            </a:pPr>
            <a:r>
              <a:rPr lang="en-US" sz="2000" b="1" dirty="0">
                <a:solidFill>
                  <a:srgbClr val="0033CC"/>
                </a:solidFill>
                <a:latin typeface="Courier New" charset="0"/>
              </a:rPr>
              <a:t>//</a:t>
            </a:r>
            <a:r>
              <a:rPr lang="en-US" sz="1800" dirty="0"/>
              <a:t> means </a:t>
            </a:r>
            <a:r>
              <a:rPr lang="ja-JP" altLang="en-US" sz="1800" dirty="0">
                <a:latin typeface="Arial"/>
              </a:rPr>
              <a:t>“</a:t>
            </a:r>
            <a:r>
              <a:rPr lang="en-US" sz="1800" dirty="0"/>
              <a:t>all descendants of the root node</a:t>
            </a:r>
            <a:r>
              <a:rPr lang="ja-JP" altLang="en-US" sz="1800" dirty="0">
                <a:latin typeface="Arial"/>
              </a:rPr>
              <a:t>”</a:t>
            </a:r>
            <a:r>
              <a:rPr lang="en-US" sz="18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0033CC"/>
                </a:solidFill>
                <a:latin typeface="Courier New" charset="0"/>
              </a:rPr>
              <a:t>//@date</a:t>
            </a:r>
            <a:r>
              <a:rPr lang="en-US" sz="2000" dirty="0"/>
              <a:t> returns all date attributes.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27150" y="1235075"/>
            <a:ext cx="6599884" cy="3785652"/>
          </a:xfrm>
          <a:prstGeom prst="rect">
            <a:avLst/>
          </a:prstGeom>
          <a:solidFill>
            <a:srgbClr val="EAEAEA"/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>
                <a:latin typeface="Courier New"/>
                <a:cs typeface="Courier New"/>
              </a:rPr>
              <a:t>&lt;?xml version="1.0" encoding="UTF-8"?&gt;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&lt;catalog </a:t>
            </a:r>
            <a:r>
              <a:rPr lang="en-US" sz="1200" b="1" dirty="0" err="1">
                <a:latin typeface="Courier New"/>
                <a:cs typeface="Courier New"/>
              </a:rPr>
              <a:t>xmlns:jrnl</a:t>
            </a:r>
            <a:r>
              <a:rPr lang="en-US" sz="1200" b="1" dirty="0">
                <a:latin typeface="Courier New"/>
                <a:cs typeface="Courier New"/>
              </a:rPr>
              <a:t>="http://</a:t>
            </a:r>
            <a:r>
              <a:rPr lang="en-US" sz="1200" b="1" dirty="0" err="1">
                <a:latin typeface="Courier New"/>
                <a:cs typeface="Courier New"/>
              </a:rPr>
              <a:t>www.apress.com</a:t>
            </a:r>
            <a:r>
              <a:rPr lang="en-US" sz="1200" b="1" dirty="0">
                <a:latin typeface="Courier New"/>
                <a:cs typeface="Courier New"/>
              </a:rPr>
              <a:t>/catalog/journal" &gt;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&lt;</a:t>
            </a:r>
            <a:r>
              <a:rPr lang="en-US" sz="1200" b="1" dirty="0" err="1">
                <a:latin typeface="Courier New"/>
                <a:cs typeface="Courier New"/>
              </a:rPr>
              <a:t>jrnl:journal</a:t>
            </a:r>
            <a:r>
              <a:rPr lang="en-US" sz="1200" b="1" dirty="0">
                <a:latin typeface="Courier New"/>
                <a:cs typeface="Courier New"/>
              </a:rPr>
              <a:t> title="XML" publisher="IBM </a:t>
            </a:r>
            <a:r>
              <a:rPr lang="en-US" sz="1200" b="1" dirty="0" err="1">
                <a:latin typeface="Courier New"/>
                <a:cs typeface="Courier New"/>
              </a:rPr>
              <a:t>developerWorks</a:t>
            </a:r>
            <a:r>
              <a:rPr lang="en-US" sz="1200" b="1" dirty="0">
                <a:latin typeface="Courier New"/>
                <a:cs typeface="Courier New"/>
              </a:rPr>
              <a:t>"&gt;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&lt;article level="Intermediate" date="February-2003"&gt;  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    &lt;title&gt;Design XML Schemas Using UML&lt;/title&gt;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    &lt;author&gt;Ayesha Malik&lt;/author&gt; 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&lt;/article&gt;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&lt;/</a:t>
            </a:r>
            <a:r>
              <a:rPr lang="en-US" sz="1200" b="1" dirty="0" err="1">
                <a:latin typeface="Courier New"/>
                <a:cs typeface="Courier New"/>
              </a:rPr>
              <a:t>jrnl:journal</a:t>
            </a:r>
            <a:r>
              <a:rPr lang="en-US" sz="1200" b="1" dirty="0">
                <a:latin typeface="Courier New"/>
                <a:cs typeface="Courier New"/>
              </a:rPr>
              <a:t>&gt;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&lt;journal title="Java Technology" publisher="IBM </a:t>
            </a:r>
            <a:r>
              <a:rPr lang="en-US" sz="1200" b="1" dirty="0" err="1">
                <a:latin typeface="Courier New"/>
                <a:cs typeface="Courier New"/>
              </a:rPr>
              <a:t>developerWorks</a:t>
            </a:r>
            <a:r>
              <a:rPr lang="en-US" sz="1200" b="1" dirty="0">
                <a:latin typeface="Courier New"/>
                <a:cs typeface="Courier New"/>
              </a:rPr>
              <a:t>"&gt;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&lt;article level="Advanced" date="January-2004"&gt;  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    &lt;title&gt;Design service-oriented architecture   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        frameworks with J2EE technology&lt;/title&gt;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    &lt;author&gt;Naveen </a:t>
            </a:r>
            <a:r>
              <a:rPr lang="en-US" sz="1200" b="1" dirty="0" err="1">
                <a:latin typeface="Courier New"/>
                <a:cs typeface="Courier New"/>
              </a:rPr>
              <a:t>Balani</a:t>
            </a:r>
            <a:r>
              <a:rPr lang="en-US" sz="1200" b="1" dirty="0">
                <a:latin typeface="Courier New"/>
                <a:cs typeface="Courier New"/>
              </a:rPr>
              <a:t>&lt;/author&gt; 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&lt;/article&gt;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&lt;article level="Advanced" date="October-2003"&gt;  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    &lt;</a:t>
            </a:r>
            <a:r>
              <a:rPr lang="en-US" sz="1200" b="1" dirty="0" smtClean="0">
                <a:latin typeface="Courier New"/>
                <a:cs typeface="Courier New"/>
              </a:rPr>
              <a:t>title&gt;Advanced </a:t>
            </a:r>
            <a:r>
              <a:rPr lang="en-US" sz="1200" b="1" dirty="0">
                <a:latin typeface="Courier New"/>
                <a:cs typeface="Courier New"/>
              </a:rPr>
              <a:t>DAO Programming&lt;/title&gt;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    &lt;author&gt;Sean Sullivan&lt;/author&gt; 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&lt;/article&gt;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&lt;/journal&gt;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&lt;/catalog&gt;</a:t>
            </a:r>
          </a:p>
        </p:txBody>
      </p:sp>
    </p:spTree>
    <p:extLst>
      <p:ext uri="{BB962C8B-B14F-4D97-AF65-F5344CB8AC3E}">
        <p14:creationId xmlns:p14="http://schemas.microsoft.com/office/powerpoint/2010/main" val="174234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7242-54EB-104F-943B-A26E449B7616}" type="slidenum">
              <a:rPr lang="en-US"/>
              <a:pPr/>
              <a:t>28</a:t>
            </a:fld>
            <a:endParaRPr lang="en-US"/>
          </a:p>
        </p:txBody>
      </p:sp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Path </a:t>
            </a:r>
            <a:r>
              <a:rPr lang="en-US" dirty="0" smtClean="0"/>
              <a:t>Examples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6" y="4983163"/>
            <a:ext cx="7588846" cy="1006475"/>
          </a:xfrm>
        </p:spPr>
        <p:txBody>
          <a:bodyPr/>
          <a:lstStyle/>
          <a:p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/catalog/journal/article[@level='Advanced']/title</a:t>
            </a:r>
            <a:r>
              <a:rPr lang="en-US" sz="2000" b="1" dirty="0"/>
              <a:t> </a:t>
            </a:r>
          </a:p>
          <a:p>
            <a:pPr lvl="1"/>
            <a:r>
              <a:rPr lang="en-US" sz="1800" dirty="0"/>
              <a:t>Title nodes of all journal articles at the advanced level.</a:t>
            </a:r>
          </a:p>
          <a:p>
            <a:pPr lvl="1"/>
            <a:r>
              <a:rPr lang="en-US" sz="1800" dirty="0"/>
              <a:t>Also: </a:t>
            </a:r>
            <a:endParaRPr lang="en-US" sz="1000" b="1" dirty="0">
              <a:solidFill>
                <a:srgbClr val="0033CC"/>
              </a:solidFill>
              <a:latin typeface="Courier New" charset="0"/>
            </a:endParaRPr>
          </a:p>
        </p:txBody>
      </p:sp>
      <p:sp>
        <p:nvSpPr>
          <p:cNvPr id="515077" name="Text Box 5"/>
          <p:cNvSpPr txBox="1">
            <a:spLocks noChangeArrowheads="1"/>
          </p:cNvSpPr>
          <p:nvPr/>
        </p:nvSpPr>
        <p:spPr bwMode="auto">
          <a:xfrm>
            <a:off x="182563" y="5989292"/>
            <a:ext cx="8747125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300" b="1" dirty="0">
                <a:solidFill>
                  <a:srgbClr val="0033CC"/>
                </a:solidFill>
                <a:latin typeface="Courier New" charset="0"/>
              </a:rPr>
              <a:t>/child::catalog/child::journal/child::article[attribute::level='Advanced']/child::title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327150" y="1235075"/>
            <a:ext cx="6599884" cy="3785652"/>
          </a:xfrm>
          <a:prstGeom prst="rect">
            <a:avLst/>
          </a:prstGeom>
          <a:solidFill>
            <a:srgbClr val="EAEAEA"/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>
                <a:latin typeface="Courier New"/>
                <a:cs typeface="Courier New"/>
              </a:rPr>
              <a:t>&lt;?xml version="1.0" encoding="UTF-8"?&gt;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&lt;catalog </a:t>
            </a:r>
            <a:r>
              <a:rPr lang="en-US" sz="1200" b="1" dirty="0" err="1">
                <a:latin typeface="Courier New"/>
                <a:cs typeface="Courier New"/>
              </a:rPr>
              <a:t>xmlns:jrnl</a:t>
            </a:r>
            <a:r>
              <a:rPr lang="en-US" sz="1200" b="1" dirty="0">
                <a:latin typeface="Courier New"/>
                <a:cs typeface="Courier New"/>
              </a:rPr>
              <a:t>="http://</a:t>
            </a:r>
            <a:r>
              <a:rPr lang="en-US" sz="1200" b="1" dirty="0" err="1">
                <a:latin typeface="Courier New"/>
                <a:cs typeface="Courier New"/>
              </a:rPr>
              <a:t>www.apress.com</a:t>
            </a:r>
            <a:r>
              <a:rPr lang="en-US" sz="1200" b="1" dirty="0">
                <a:latin typeface="Courier New"/>
                <a:cs typeface="Courier New"/>
              </a:rPr>
              <a:t>/catalog/journal" &gt;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&lt;</a:t>
            </a:r>
            <a:r>
              <a:rPr lang="en-US" sz="1200" b="1" dirty="0" err="1">
                <a:latin typeface="Courier New"/>
                <a:cs typeface="Courier New"/>
              </a:rPr>
              <a:t>jrnl:journal</a:t>
            </a:r>
            <a:r>
              <a:rPr lang="en-US" sz="1200" b="1" dirty="0">
                <a:latin typeface="Courier New"/>
                <a:cs typeface="Courier New"/>
              </a:rPr>
              <a:t> title="XML" publisher="IBM </a:t>
            </a:r>
            <a:r>
              <a:rPr lang="en-US" sz="1200" b="1" dirty="0" err="1">
                <a:latin typeface="Courier New"/>
                <a:cs typeface="Courier New"/>
              </a:rPr>
              <a:t>developerWorks</a:t>
            </a:r>
            <a:r>
              <a:rPr lang="en-US" sz="1200" b="1" dirty="0">
                <a:latin typeface="Courier New"/>
                <a:cs typeface="Courier New"/>
              </a:rPr>
              <a:t>"&gt;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&lt;article level="Intermediate" date="February-2003"&gt;  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    &lt;title&gt;Design XML Schemas Using UML&lt;/title&gt;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    &lt;author&gt;Ayesha Malik&lt;/author&gt; 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&lt;/article&gt;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&lt;/</a:t>
            </a:r>
            <a:r>
              <a:rPr lang="en-US" sz="1200" b="1" dirty="0" err="1">
                <a:latin typeface="Courier New"/>
                <a:cs typeface="Courier New"/>
              </a:rPr>
              <a:t>jrnl:journal</a:t>
            </a:r>
            <a:r>
              <a:rPr lang="en-US" sz="1200" b="1" dirty="0">
                <a:latin typeface="Courier New"/>
                <a:cs typeface="Courier New"/>
              </a:rPr>
              <a:t>&gt;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&lt;journal title="Java Technology" publisher="IBM </a:t>
            </a:r>
            <a:r>
              <a:rPr lang="en-US" sz="1200" b="1" dirty="0" err="1">
                <a:latin typeface="Courier New"/>
                <a:cs typeface="Courier New"/>
              </a:rPr>
              <a:t>developerWorks</a:t>
            </a:r>
            <a:r>
              <a:rPr lang="en-US" sz="1200" b="1" dirty="0">
                <a:latin typeface="Courier New"/>
                <a:cs typeface="Courier New"/>
              </a:rPr>
              <a:t>"&gt;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&lt;article level="Advanced" date="January-2004"&gt;  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    &lt;title&gt;Design service-oriented architecture   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        frameworks with J2EE technology&lt;/title&gt;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    &lt;author&gt;Naveen </a:t>
            </a:r>
            <a:r>
              <a:rPr lang="en-US" sz="1200" b="1" dirty="0" err="1">
                <a:latin typeface="Courier New"/>
                <a:cs typeface="Courier New"/>
              </a:rPr>
              <a:t>Balani</a:t>
            </a:r>
            <a:r>
              <a:rPr lang="en-US" sz="1200" b="1" dirty="0">
                <a:latin typeface="Courier New"/>
                <a:cs typeface="Courier New"/>
              </a:rPr>
              <a:t>&lt;/author&gt; 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&lt;/article&gt;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&lt;article level="Advanced" date="October-2003"&gt;  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    &lt;</a:t>
            </a:r>
            <a:r>
              <a:rPr lang="en-US" sz="1200" b="1" dirty="0" smtClean="0">
                <a:latin typeface="Courier New"/>
                <a:cs typeface="Courier New"/>
              </a:rPr>
              <a:t>title&gt;Advanced </a:t>
            </a:r>
            <a:r>
              <a:rPr lang="en-US" sz="1200" b="1" dirty="0">
                <a:latin typeface="Courier New"/>
                <a:cs typeface="Courier New"/>
              </a:rPr>
              <a:t>DAO Programming&lt;/title&gt;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    &lt;author&gt;Sean Sullivan&lt;/author&gt; 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&lt;/article&gt;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&lt;/journal&gt;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&lt;/catalog&gt;</a:t>
            </a:r>
          </a:p>
        </p:txBody>
      </p:sp>
    </p:spTree>
    <p:extLst>
      <p:ext uri="{BB962C8B-B14F-4D97-AF65-F5344CB8AC3E}">
        <p14:creationId xmlns:p14="http://schemas.microsoft.com/office/powerpoint/2010/main" val="55706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6D128-FCC5-F04D-9344-8352D52AC3A8}" type="slidenum">
              <a:rPr lang="en-US"/>
              <a:pPr/>
              <a:t>29</a:t>
            </a:fld>
            <a:endParaRPr lang="en-US"/>
          </a:p>
        </p:txBody>
      </p:sp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Path </a:t>
            </a:r>
            <a:r>
              <a:rPr lang="en-US" dirty="0" smtClean="0"/>
              <a:t>Examples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165725"/>
            <a:ext cx="8504238" cy="10064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2000" b="1" dirty="0" smtClean="0">
                <a:solidFill>
                  <a:srgbClr val="0033CC"/>
                </a:solidFill>
                <a:latin typeface="Courier New" charset="0"/>
              </a:rPr>
              <a:t>/</a:t>
            </a:r>
            <a:r>
              <a:rPr lang="fr-FR" sz="2000" b="1" dirty="0" err="1" smtClean="0">
                <a:solidFill>
                  <a:srgbClr val="0033CC"/>
                </a:solidFill>
                <a:latin typeface="Courier New" charset="0"/>
              </a:rPr>
              <a:t>catalog</a:t>
            </a:r>
            <a:r>
              <a:rPr lang="fr-FR" sz="2000" b="1" dirty="0" smtClean="0">
                <a:solidFill>
                  <a:srgbClr val="0033CC"/>
                </a:solidFill>
                <a:latin typeface="Courier New" charset="0"/>
              </a:rPr>
              <a:t>/journal[@</a:t>
            </a:r>
            <a:r>
              <a:rPr lang="fr-FR" sz="2000" b="1" dirty="0" err="1" smtClean="0">
                <a:solidFill>
                  <a:srgbClr val="0033CC"/>
                </a:solidFill>
                <a:latin typeface="Courier New" charset="0"/>
              </a:rPr>
              <a:t>title</a:t>
            </a:r>
            <a:r>
              <a:rPr lang="fr-FR" sz="2000" b="1" dirty="0" smtClean="0">
                <a:solidFill>
                  <a:srgbClr val="0033CC"/>
                </a:solidFill>
                <a:latin typeface="Courier New" charset="0"/>
              </a:rPr>
              <a:t>='Java </a:t>
            </a:r>
            <a:r>
              <a:rPr lang="fr-FR" sz="2000" b="1" dirty="0" err="1" smtClean="0">
                <a:solidFill>
                  <a:srgbClr val="0033CC"/>
                </a:solidFill>
                <a:latin typeface="Courier New" charset="0"/>
              </a:rPr>
              <a:t>Technology</a:t>
            </a:r>
            <a:r>
              <a:rPr lang="fr-FR" sz="2000" b="1" dirty="0" smtClean="0">
                <a:solidFill>
                  <a:srgbClr val="0033CC"/>
                </a:solidFill>
                <a:latin typeface="Courier New" charset="0"/>
              </a:rPr>
              <a:t>']/article</a:t>
            </a:r>
            <a:endParaRPr lang="en-US" sz="1800" b="1" dirty="0" smtClean="0">
              <a:solidFill>
                <a:srgbClr val="0033CC"/>
              </a:solidFill>
              <a:latin typeface="Courier New" charset="0"/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All </a:t>
            </a:r>
            <a:r>
              <a:rPr lang="en-US" sz="2000" dirty="0"/>
              <a:t>article nodes in journals with title </a:t>
            </a:r>
            <a:r>
              <a:rPr lang="ja-JP" altLang="en-US" sz="2000" dirty="0">
                <a:latin typeface="Arial"/>
              </a:rPr>
              <a:t>“</a:t>
            </a:r>
            <a:r>
              <a:rPr lang="en-US" sz="2000" dirty="0"/>
              <a:t>Java Technology</a:t>
            </a:r>
            <a:r>
              <a:rPr lang="ja-JP" altLang="en-US" sz="2000" dirty="0">
                <a:latin typeface="Arial"/>
              </a:rPr>
              <a:t>”</a:t>
            </a:r>
            <a:r>
              <a:rPr lang="en-US" sz="2000" dirty="0"/>
              <a:t>.</a:t>
            </a:r>
          </a:p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rgbClr val="0033CC"/>
                </a:solidFill>
                <a:latin typeface="Courier New" charset="0"/>
              </a:rPr>
              <a:t>/catalog/journal/article[2]</a:t>
            </a:r>
            <a:endParaRPr lang="en-US" sz="2000" b="1" dirty="0">
              <a:solidFill>
                <a:srgbClr val="0033CC"/>
              </a:solidFill>
              <a:latin typeface="Courier New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27150" y="1235075"/>
            <a:ext cx="6599884" cy="3785652"/>
          </a:xfrm>
          <a:prstGeom prst="rect">
            <a:avLst/>
          </a:prstGeom>
          <a:solidFill>
            <a:srgbClr val="EAEAEA"/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>
                <a:latin typeface="Courier New"/>
                <a:cs typeface="Courier New"/>
              </a:rPr>
              <a:t>&lt;?xml version="1.0" encoding="UTF-8"?&gt;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&lt;catalog </a:t>
            </a:r>
            <a:r>
              <a:rPr lang="en-US" sz="1200" b="1" dirty="0" err="1">
                <a:latin typeface="Courier New"/>
                <a:cs typeface="Courier New"/>
              </a:rPr>
              <a:t>xmlns:jrnl</a:t>
            </a:r>
            <a:r>
              <a:rPr lang="en-US" sz="1200" b="1" dirty="0">
                <a:latin typeface="Courier New"/>
                <a:cs typeface="Courier New"/>
              </a:rPr>
              <a:t>="http://</a:t>
            </a:r>
            <a:r>
              <a:rPr lang="en-US" sz="1200" b="1" dirty="0" err="1">
                <a:latin typeface="Courier New"/>
                <a:cs typeface="Courier New"/>
              </a:rPr>
              <a:t>www.apress.com</a:t>
            </a:r>
            <a:r>
              <a:rPr lang="en-US" sz="1200" b="1" dirty="0">
                <a:latin typeface="Courier New"/>
                <a:cs typeface="Courier New"/>
              </a:rPr>
              <a:t>/catalog/journal" &gt;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&lt;</a:t>
            </a:r>
            <a:r>
              <a:rPr lang="en-US" sz="1200" b="1" dirty="0" err="1">
                <a:latin typeface="Courier New"/>
                <a:cs typeface="Courier New"/>
              </a:rPr>
              <a:t>jrnl:journal</a:t>
            </a:r>
            <a:r>
              <a:rPr lang="en-US" sz="1200" b="1" dirty="0">
                <a:latin typeface="Courier New"/>
                <a:cs typeface="Courier New"/>
              </a:rPr>
              <a:t> title="XML" publisher="IBM </a:t>
            </a:r>
            <a:r>
              <a:rPr lang="en-US" sz="1200" b="1" dirty="0" err="1">
                <a:latin typeface="Courier New"/>
                <a:cs typeface="Courier New"/>
              </a:rPr>
              <a:t>developerWorks</a:t>
            </a:r>
            <a:r>
              <a:rPr lang="en-US" sz="1200" b="1" dirty="0">
                <a:latin typeface="Courier New"/>
                <a:cs typeface="Courier New"/>
              </a:rPr>
              <a:t>"&gt;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&lt;article level="Intermediate" date="February-2003"&gt;  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    &lt;title&gt;Design XML Schemas Using UML&lt;/title&gt;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    &lt;author&gt;Ayesha Malik&lt;/author&gt; 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&lt;/article&gt;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&lt;/</a:t>
            </a:r>
            <a:r>
              <a:rPr lang="en-US" sz="1200" b="1" dirty="0" err="1">
                <a:latin typeface="Courier New"/>
                <a:cs typeface="Courier New"/>
              </a:rPr>
              <a:t>jrnl:journal</a:t>
            </a:r>
            <a:r>
              <a:rPr lang="en-US" sz="1200" b="1" dirty="0">
                <a:latin typeface="Courier New"/>
                <a:cs typeface="Courier New"/>
              </a:rPr>
              <a:t>&gt;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&lt;journal title="Java Technology" publisher="IBM </a:t>
            </a:r>
            <a:r>
              <a:rPr lang="en-US" sz="1200" b="1" dirty="0" err="1">
                <a:latin typeface="Courier New"/>
                <a:cs typeface="Courier New"/>
              </a:rPr>
              <a:t>developerWorks</a:t>
            </a:r>
            <a:r>
              <a:rPr lang="en-US" sz="1200" b="1" dirty="0">
                <a:latin typeface="Courier New"/>
                <a:cs typeface="Courier New"/>
              </a:rPr>
              <a:t>"&gt;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&lt;article level="Advanced" date="January-2004"&gt;  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    &lt;title&gt;Design service-oriented architecture   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        frameworks with J2EE technology&lt;/title&gt;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    &lt;author&gt;Naveen </a:t>
            </a:r>
            <a:r>
              <a:rPr lang="en-US" sz="1200" b="1" dirty="0" err="1">
                <a:latin typeface="Courier New"/>
                <a:cs typeface="Courier New"/>
              </a:rPr>
              <a:t>Balani</a:t>
            </a:r>
            <a:r>
              <a:rPr lang="en-US" sz="1200" b="1" dirty="0">
                <a:latin typeface="Courier New"/>
                <a:cs typeface="Courier New"/>
              </a:rPr>
              <a:t>&lt;/author&gt; 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&lt;/article&gt;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&lt;article level="Advanced" date="October-2003"&gt;  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    &lt;</a:t>
            </a:r>
            <a:r>
              <a:rPr lang="en-US" sz="1200" b="1" dirty="0" smtClean="0">
                <a:latin typeface="Courier New"/>
                <a:cs typeface="Courier New"/>
              </a:rPr>
              <a:t>title&gt;Advanced </a:t>
            </a:r>
            <a:r>
              <a:rPr lang="en-US" sz="1200" b="1" dirty="0">
                <a:latin typeface="Courier New"/>
                <a:cs typeface="Courier New"/>
              </a:rPr>
              <a:t>DAO Programming&lt;/title&gt;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    &lt;author&gt;Sean Sullivan&lt;/author&gt; 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&lt;/article&gt;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&lt;/journal&gt;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&lt;/catalog&gt;</a:t>
            </a:r>
          </a:p>
        </p:txBody>
      </p:sp>
    </p:spTree>
    <p:extLst>
      <p:ext uri="{BB962C8B-B14F-4D97-AF65-F5344CB8AC3E}">
        <p14:creationId xmlns:p14="http://schemas.microsoft.com/office/powerpoint/2010/main" val="178126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Extract, Transform, and Load (ETL</a:t>
            </a:r>
            <a:r>
              <a:rPr lang="en-US" dirty="0" smtClean="0"/>
              <a:t>)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79" y="1212140"/>
            <a:ext cx="7162765" cy="49473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63074" y="5623536"/>
            <a:ext cx="6115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http://www.stonebranch.com/common/images/etl-tipping-</a:t>
            </a:r>
            <a:r>
              <a:rPr lang="en-US" dirty="0" smtClean="0">
                <a:hlinkClick r:id="rId3"/>
              </a:rPr>
              <a:t>point.jpg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0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35C1B-EE33-474C-A5CB-5C73EACEA21C}" type="slidenum">
              <a:rPr lang="en-US"/>
              <a:pPr/>
              <a:t>30</a:t>
            </a:fld>
            <a:endParaRPr lang="en-US"/>
          </a:p>
        </p:txBody>
      </p:sp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Path </a:t>
            </a:r>
            <a:r>
              <a:rPr lang="en-US" dirty="0" smtClean="0"/>
              <a:t>Examples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165725"/>
            <a:ext cx="8504238" cy="10064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1800" b="1" dirty="0">
                <a:solidFill>
                  <a:srgbClr val="0033CC"/>
                </a:solidFill>
                <a:latin typeface="Courier New" charset="0"/>
              </a:rPr>
              <a:t>//article[</a:t>
            </a:r>
            <a:r>
              <a:rPr lang="fr-FR" sz="1800" b="1" dirty="0" err="1">
                <a:solidFill>
                  <a:srgbClr val="0033CC"/>
                </a:solidFill>
                <a:latin typeface="Courier New" charset="0"/>
              </a:rPr>
              <a:t>ancestor</a:t>
            </a:r>
            <a:r>
              <a:rPr lang="fr-FR" sz="1800" b="1" dirty="0">
                <a:solidFill>
                  <a:srgbClr val="0033CC"/>
                </a:solidFill>
                <a:latin typeface="Courier New" charset="0"/>
              </a:rPr>
              <a:t>::journal[@</a:t>
            </a:r>
            <a:r>
              <a:rPr lang="fr-FR" sz="1800" b="1" dirty="0" err="1">
                <a:solidFill>
                  <a:srgbClr val="0033CC"/>
                </a:solidFill>
                <a:latin typeface="Courier New" charset="0"/>
              </a:rPr>
              <a:t>title</a:t>
            </a:r>
            <a:r>
              <a:rPr lang="fr-FR" sz="1800" b="1" dirty="0">
                <a:solidFill>
                  <a:srgbClr val="0033CC"/>
                </a:solidFill>
                <a:latin typeface="Courier New" charset="0"/>
              </a:rPr>
              <a:t>='Java </a:t>
            </a:r>
            <a:r>
              <a:rPr lang="fr-FR" sz="1800" b="1" dirty="0" err="1">
                <a:solidFill>
                  <a:srgbClr val="0033CC"/>
                </a:solidFill>
                <a:latin typeface="Courier New" charset="0"/>
              </a:rPr>
              <a:t>Technology</a:t>
            </a:r>
            <a:r>
              <a:rPr lang="fr-FR" sz="1800" b="1" dirty="0">
                <a:solidFill>
                  <a:srgbClr val="0033CC"/>
                </a:solidFill>
                <a:latin typeface="Courier New" charset="0"/>
              </a:rPr>
              <a:t>']]</a:t>
            </a:r>
            <a:endParaRPr lang="en-US" sz="1800" b="1" dirty="0">
              <a:solidFill>
                <a:srgbClr val="0033CC"/>
              </a:solidFill>
              <a:latin typeface="Courier New" charset="0"/>
            </a:endParaRPr>
          </a:p>
          <a:p>
            <a:pPr lvl="1">
              <a:lnSpc>
                <a:spcPct val="80000"/>
              </a:lnSpc>
            </a:pPr>
            <a:r>
              <a:rPr lang="en-US" sz="2000" dirty="0"/>
              <a:t>All article nodes whose ancestor is a journal </a:t>
            </a:r>
            <a:r>
              <a:rPr lang="en-US" sz="2000" dirty="0" smtClean="0"/>
              <a:t>with the </a:t>
            </a:r>
            <a:br>
              <a:rPr lang="en-US" sz="2000" dirty="0" smtClean="0"/>
            </a:br>
            <a:r>
              <a:rPr lang="en-US" sz="2000" dirty="0" smtClean="0"/>
              <a:t>title </a:t>
            </a:r>
            <a:r>
              <a:rPr lang="en-US" altLang="ja-JP" sz="2000" dirty="0" smtClean="0">
                <a:latin typeface="Arial"/>
              </a:rPr>
              <a:t>“</a:t>
            </a:r>
            <a:r>
              <a:rPr lang="en-US" sz="2000" dirty="0" smtClean="0"/>
              <a:t>Java Technology</a:t>
            </a:r>
            <a:r>
              <a:rPr lang="en-US" altLang="ja-JP" sz="2000" dirty="0" smtClean="0">
                <a:latin typeface="Arial"/>
              </a:rPr>
              <a:t>”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27150" y="1235075"/>
            <a:ext cx="6599884" cy="3785652"/>
          </a:xfrm>
          <a:prstGeom prst="rect">
            <a:avLst/>
          </a:prstGeom>
          <a:solidFill>
            <a:srgbClr val="EAEAEA"/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>
                <a:latin typeface="Courier New"/>
                <a:cs typeface="Courier New"/>
              </a:rPr>
              <a:t>&lt;?xml version="1.0" encoding="UTF-8"?&gt;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&lt;catalog </a:t>
            </a:r>
            <a:r>
              <a:rPr lang="en-US" sz="1200" b="1" dirty="0" err="1">
                <a:latin typeface="Courier New"/>
                <a:cs typeface="Courier New"/>
              </a:rPr>
              <a:t>xmlns:jrnl</a:t>
            </a:r>
            <a:r>
              <a:rPr lang="en-US" sz="1200" b="1" dirty="0">
                <a:latin typeface="Courier New"/>
                <a:cs typeface="Courier New"/>
              </a:rPr>
              <a:t>="http://</a:t>
            </a:r>
            <a:r>
              <a:rPr lang="en-US" sz="1200" b="1" dirty="0" err="1">
                <a:latin typeface="Courier New"/>
                <a:cs typeface="Courier New"/>
              </a:rPr>
              <a:t>www.apress.com</a:t>
            </a:r>
            <a:r>
              <a:rPr lang="en-US" sz="1200" b="1" dirty="0">
                <a:latin typeface="Courier New"/>
                <a:cs typeface="Courier New"/>
              </a:rPr>
              <a:t>/catalog/journal" &gt;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&lt;</a:t>
            </a:r>
            <a:r>
              <a:rPr lang="en-US" sz="1200" b="1" dirty="0" err="1">
                <a:latin typeface="Courier New"/>
                <a:cs typeface="Courier New"/>
              </a:rPr>
              <a:t>jrnl:journal</a:t>
            </a:r>
            <a:r>
              <a:rPr lang="en-US" sz="1200" b="1" dirty="0">
                <a:latin typeface="Courier New"/>
                <a:cs typeface="Courier New"/>
              </a:rPr>
              <a:t> title="XML" publisher="IBM </a:t>
            </a:r>
            <a:r>
              <a:rPr lang="en-US" sz="1200" b="1" dirty="0" err="1">
                <a:latin typeface="Courier New"/>
                <a:cs typeface="Courier New"/>
              </a:rPr>
              <a:t>developerWorks</a:t>
            </a:r>
            <a:r>
              <a:rPr lang="en-US" sz="1200" b="1" dirty="0">
                <a:latin typeface="Courier New"/>
                <a:cs typeface="Courier New"/>
              </a:rPr>
              <a:t>"&gt;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&lt;article level="Intermediate" date="February-2003"&gt;  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    &lt;title&gt;Design XML Schemas Using UML&lt;/title&gt;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    &lt;author&gt;Ayesha Malik&lt;/author&gt; 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&lt;/article&gt;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&lt;/</a:t>
            </a:r>
            <a:r>
              <a:rPr lang="en-US" sz="1200" b="1" dirty="0" err="1">
                <a:latin typeface="Courier New"/>
                <a:cs typeface="Courier New"/>
              </a:rPr>
              <a:t>jrnl:journal</a:t>
            </a:r>
            <a:r>
              <a:rPr lang="en-US" sz="1200" b="1" dirty="0">
                <a:latin typeface="Courier New"/>
                <a:cs typeface="Courier New"/>
              </a:rPr>
              <a:t>&gt;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&lt;journal title="Java Technology" publisher="IBM </a:t>
            </a:r>
            <a:r>
              <a:rPr lang="en-US" sz="1200" b="1" dirty="0" err="1">
                <a:latin typeface="Courier New"/>
                <a:cs typeface="Courier New"/>
              </a:rPr>
              <a:t>developerWorks</a:t>
            </a:r>
            <a:r>
              <a:rPr lang="en-US" sz="1200" b="1" dirty="0">
                <a:latin typeface="Courier New"/>
                <a:cs typeface="Courier New"/>
              </a:rPr>
              <a:t>"&gt;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&lt;article level="Advanced" date="January-2004"&gt;  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    &lt;title&gt;Design service-oriented architecture   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        frameworks with J2EE technology&lt;/title&gt;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    &lt;author&gt;Naveen </a:t>
            </a:r>
            <a:r>
              <a:rPr lang="en-US" sz="1200" b="1" dirty="0" err="1">
                <a:latin typeface="Courier New"/>
                <a:cs typeface="Courier New"/>
              </a:rPr>
              <a:t>Balani</a:t>
            </a:r>
            <a:r>
              <a:rPr lang="en-US" sz="1200" b="1" dirty="0">
                <a:latin typeface="Courier New"/>
                <a:cs typeface="Courier New"/>
              </a:rPr>
              <a:t>&lt;/author&gt; 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&lt;/article&gt;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&lt;article level="Advanced" date="October-2003"&gt;  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    &lt;</a:t>
            </a:r>
            <a:r>
              <a:rPr lang="en-US" sz="1200" b="1" dirty="0" smtClean="0">
                <a:latin typeface="Courier New"/>
                <a:cs typeface="Courier New"/>
              </a:rPr>
              <a:t>title&gt;Advanced </a:t>
            </a:r>
            <a:r>
              <a:rPr lang="en-US" sz="1200" b="1" dirty="0">
                <a:latin typeface="Courier New"/>
                <a:cs typeface="Courier New"/>
              </a:rPr>
              <a:t>DAO Programming&lt;/title&gt;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    &lt;author&gt;Sean Sullivan&lt;/author&gt; 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&lt;/article&gt;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&lt;/journal&gt;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&lt;/catalog&gt;</a:t>
            </a:r>
          </a:p>
        </p:txBody>
      </p:sp>
    </p:spTree>
    <p:extLst>
      <p:ext uri="{BB962C8B-B14F-4D97-AF65-F5344CB8AC3E}">
        <p14:creationId xmlns:p14="http://schemas.microsoft.com/office/powerpoint/2010/main" val="178384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C4F7-5F0F-7649-9060-FD452640783B}" type="slidenum">
              <a:rPr lang="en-US"/>
              <a:pPr/>
              <a:t>31</a:t>
            </a:fld>
            <a:endParaRPr lang="en-US"/>
          </a:p>
        </p:txBody>
      </p:sp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Path </a:t>
            </a:r>
            <a:r>
              <a:rPr lang="en-US" dirty="0" smtClean="0"/>
              <a:t>Examples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3050" y="5075238"/>
            <a:ext cx="8778875" cy="1096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1800" b="1" dirty="0">
                <a:solidFill>
                  <a:srgbClr val="0033CC"/>
                </a:solidFill>
                <a:latin typeface="Courier New" charset="0"/>
              </a:rPr>
              <a:t>//article[</a:t>
            </a:r>
            <a:r>
              <a:rPr lang="fr-FR" sz="1800" b="1" dirty="0" err="1">
                <a:solidFill>
                  <a:srgbClr val="0033CC"/>
                </a:solidFill>
                <a:latin typeface="Courier New" charset="0"/>
              </a:rPr>
              <a:t>preceding</a:t>
            </a:r>
            <a:r>
              <a:rPr lang="fr-FR" sz="1800" b="1" dirty="0">
                <a:solidFill>
                  <a:srgbClr val="0033CC"/>
                </a:solidFill>
                <a:latin typeface="Courier New" charset="0"/>
              </a:rPr>
              <a:t>-sibling::article]</a:t>
            </a:r>
            <a:endParaRPr lang="en-US" sz="1800" b="1" dirty="0">
              <a:solidFill>
                <a:srgbClr val="0033CC"/>
              </a:solidFill>
              <a:latin typeface="Courier New" charset="0"/>
            </a:endParaRPr>
          </a:p>
          <a:p>
            <a:pPr lvl="1">
              <a:lnSpc>
                <a:spcPct val="80000"/>
              </a:lnSpc>
            </a:pPr>
            <a:r>
              <a:rPr lang="en-US" sz="1800" dirty="0"/>
              <a:t>All article nodes that have an earlier (to the left) sibling </a:t>
            </a:r>
            <a:r>
              <a:rPr lang="en-US" sz="1800" dirty="0" smtClean="0"/>
              <a:t>that</a:t>
            </a:r>
            <a:r>
              <a:rPr lang="en-US" sz="1800" dirty="0" smtClean="0">
                <a:latin typeface="Arial"/>
              </a:rPr>
              <a:t>’</a:t>
            </a:r>
            <a:r>
              <a:rPr lang="en-US" sz="1800" dirty="0" smtClean="0"/>
              <a:t>s </a:t>
            </a:r>
            <a:r>
              <a:rPr lang="en-US" sz="1800" dirty="0"/>
              <a:t>an article.</a:t>
            </a:r>
          </a:p>
          <a:p>
            <a:pPr>
              <a:lnSpc>
                <a:spcPct val="80000"/>
              </a:lnSpc>
            </a:pP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//article[following-sibling::article[@date='</a:t>
            </a:r>
            <a:r>
              <a:rPr lang="en-US" sz="1800" b="1" dirty="0" smtClean="0">
                <a:solidFill>
                  <a:srgbClr val="0033CC"/>
                </a:solidFill>
                <a:latin typeface="Courier New" charset="0"/>
              </a:rPr>
              <a:t>October 2003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']]</a:t>
            </a:r>
          </a:p>
          <a:p>
            <a:pPr>
              <a:lnSpc>
                <a:spcPct val="80000"/>
              </a:lnSpc>
            </a:pPr>
            <a:r>
              <a:rPr lang="en-US" sz="1800" b="1" dirty="0" smtClean="0">
                <a:solidFill>
                  <a:srgbClr val="0033CC"/>
                </a:solidFill>
                <a:latin typeface="Courier New" charset="0"/>
              </a:rPr>
              <a:t>//author[. = 'Sean Sullivan']/ancestor::journal</a:t>
            </a:r>
            <a:endParaRPr lang="en-US" sz="1800" b="1" dirty="0">
              <a:solidFill>
                <a:srgbClr val="0033CC"/>
              </a:solidFill>
              <a:latin typeface="Courier New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27150" y="1235075"/>
            <a:ext cx="6599884" cy="3785652"/>
          </a:xfrm>
          <a:prstGeom prst="rect">
            <a:avLst/>
          </a:prstGeom>
          <a:solidFill>
            <a:srgbClr val="EAEAEA"/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>
                <a:latin typeface="Courier New"/>
                <a:cs typeface="Courier New"/>
              </a:rPr>
              <a:t>&lt;?xml version="1.0" encoding="UTF-8"?&gt;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&lt;catalog </a:t>
            </a:r>
            <a:r>
              <a:rPr lang="en-US" sz="1200" b="1" dirty="0" err="1">
                <a:latin typeface="Courier New"/>
                <a:cs typeface="Courier New"/>
              </a:rPr>
              <a:t>xmlns:jrnl</a:t>
            </a:r>
            <a:r>
              <a:rPr lang="en-US" sz="1200" b="1" dirty="0">
                <a:latin typeface="Courier New"/>
                <a:cs typeface="Courier New"/>
              </a:rPr>
              <a:t>="http://</a:t>
            </a:r>
            <a:r>
              <a:rPr lang="en-US" sz="1200" b="1" dirty="0" err="1">
                <a:latin typeface="Courier New"/>
                <a:cs typeface="Courier New"/>
              </a:rPr>
              <a:t>www.apress.com</a:t>
            </a:r>
            <a:r>
              <a:rPr lang="en-US" sz="1200" b="1" dirty="0">
                <a:latin typeface="Courier New"/>
                <a:cs typeface="Courier New"/>
              </a:rPr>
              <a:t>/catalog/journal" &gt;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&lt;</a:t>
            </a:r>
            <a:r>
              <a:rPr lang="en-US" sz="1200" b="1" dirty="0" err="1">
                <a:latin typeface="Courier New"/>
                <a:cs typeface="Courier New"/>
              </a:rPr>
              <a:t>jrnl:journal</a:t>
            </a:r>
            <a:r>
              <a:rPr lang="en-US" sz="1200" b="1" dirty="0">
                <a:latin typeface="Courier New"/>
                <a:cs typeface="Courier New"/>
              </a:rPr>
              <a:t> title="XML" publisher="IBM </a:t>
            </a:r>
            <a:r>
              <a:rPr lang="en-US" sz="1200" b="1" dirty="0" err="1">
                <a:latin typeface="Courier New"/>
                <a:cs typeface="Courier New"/>
              </a:rPr>
              <a:t>developerWorks</a:t>
            </a:r>
            <a:r>
              <a:rPr lang="en-US" sz="1200" b="1" dirty="0">
                <a:latin typeface="Courier New"/>
                <a:cs typeface="Courier New"/>
              </a:rPr>
              <a:t>"&gt;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&lt;article level="Intermediate" date="February-2003"&gt;  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    &lt;title&gt;Design XML Schemas Using UML&lt;/title&gt;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    &lt;author&gt;Ayesha Malik&lt;/author&gt; 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&lt;/article&gt;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&lt;/</a:t>
            </a:r>
            <a:r>
              <a:rPr lang="en-US" sz="1200" b="1" dirty="0" err="1">
                <a:latin typeface="Courier New"/>
                <a:cs typeface="Courier New"/>
              </a:rPr>
              <a:t>jrnl:journal</a:t>
            </a:r>
            <a:r>
              <a:rPr lang="en-US" sz="1200" b="1" dirty="0">
                <a:latin typeface="Courier New"/>
                <a:cs typeface="Courier New"/>
              </a:rPr>
              <a:t>&gt;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&lt;journal title="Java Technology" publisher="IBM </a:t>
            </a:r>
            <a:r>
              <a:rPr lang="en-US" sz="1200" b="1" dirty="0" err="1">
                <a:latin typeface="Courier New"/>
                <a:cs typeface="Courier New"/>
              </a:rPr>
              <a:t>developerWorks</a:t>
            </a:r>
            <a:r>
              <a:rPr lang="en-US" sz="1200" b="1" dirty="0">
                <a:latin typeface="Courier New"/>
                <a:cs typeface="Courier New"/>
              </a:rPr>
              <a:t>"&gt;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&lt;article level="Advanced" date="January-2004"&gt;  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    &lt;title&gt;Design service-oriented architecture   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        frameworks with J2EE technology&lt;/title&gt;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    &lt;author&gt;Naveen </a:t>
            </a:r>
            <a:r>
              <a:rPr lang="en-US" sz="1200" b="1" dirty="0" err="1">
                <a:latin typeface="Courier New"/>
                <a:cs typeface="Courier New"/>
              </a:rPr>
              <a:t>Balani</a:t>
            </a:r>
            <a:r>
              <a:rPr lang="en-US" sz="1200" b="1" dirty="0">
                <a:latin typeface="Courier New"/>
                <a:cs typeface="Courier New"/>
              </a:rPr>
              <a:t>&lt;/author&gt; 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&lt;/article&gt;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&lt;article level="Advanced" date="October-2003"&gt;  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    &lt;</a:t>
            </a:r>
            <a:r>
              <a:rPr lang="en-US" sz="1200" b="1" dirty="0" smtClean="0">
                <a:latin typeface="Courier New"/>
                <a:cs typeface="Courier New"/>
              </a:rPr>
              <a:t>title&gt;Advanced </a:t>
            </a:r>
            <a:r>
              <a:rPr lang="en-US" sz="1200" b="1" dirty="0">
                <a:latin typeface="Courier New"/>
                <a:cs typeface="Courier New"/>
              </a:rPr>
              <a:t>DAO Programming&lt;/title&gt;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    &lt;author&gt;Sean Sullivan&lt;/author&gt; 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    &lt;/article&gt;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    &lt;/journal&gt; </a:t>
            </a:r>
            <a:br>
              <a:rPr lang="en-US" sz="1200" b="1" dirty="0">
                <a:latin typeface="Courier New"/>
                <a:cs typeface="Courier New"/>
              </a:rPr>
            </a:br>
            <a:r>
              <a:rPr lang="en-US" sz="1200" b="1" dirty="0">
                <a:latin typeface="Courier New"/>
                <a:cs typeface="Courier New"/>
              </a:rPr>
              <a:t>&lt;/catalog&gt;</a:t>
            </a:r>
          </a:p>
        </p:txBody>
      </p:sp>
    </p:spTree>
    <p:extLst>
      <p:ext uri="{BB962C8B-B14F-4D97-AF65-F5344CB8AC3E}">
        <p14:creationId xmlns:p14="http://schemas.microsoft.com/office/powerpoint/2010/main" val="214032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EB47D-8E9A-3C42-B8C0-BA3C6B38FA00}" type="slidenum">
              <a:rPr lang="en-US"/>
              <a:pPr/>
              <a:t>32</a:t>
            </a:fld>
            <a:endParaRPr lang="en-US"/>
          </a:p>
        </p:txBody>
      </p:sp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XPath Axes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0033CC"/>
                </a:solidFill>
                <a:latin typeface="Courier New" charset="0"/>
              </a:rPr>
              <a:t>child::</a:t>
            </a:r>
          </a:p>
          <a:p>
            <a:pPr lvl="1"/>
            <a:r>
              <a:rPr lang="en-US" sz="2000" dirty="0"/>
              <a:t>Shorthand: just the element name of the child</a:t>
            </a:r>
          </a:p>
          <a:p>
            <a:r>
              <a:rPr lang="en-US" sz="2400" b="1" dirty="0">
                <a:solidFill>
                  <a:srgbClr val="0033CC"/>
                </a:solidFill>
                <a:latin typeface="Courier New" charset="0"/>
              </a:rPr>
              <a:t>descendant::</a:t>
            </a:r>
          </a:p>
          <a:p>
            <a:pPr lvl="1"/>
            <a:r>
              <a:rPr lang="en-US" sz="2000" dirty="0"/>
              <a:t>Shorthand: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//</a:t>
            </a:r>
          </a:p>
          <a:p>
            <a:r>
              <a:rPr lang="en-US" sz="2400" b="1" dirty="0">
                <a:solidFill>
                  <a:srgbClr val="0033CC"/>
                </a:solidFill>
                <a:latin typeface="Courier New" charset="0"/>
              </a:rPr>
              <a:t>attribute::</a:t>
            </a:r>
          </a:p>
          <a:p>
            <a:pPr lvl="1"/>
            <a:r>
              <a:rPr lang="en-US" sz="2000" dirty="0"/>
              <a:t>Shorthand: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@</a:t>
            </a:r>
          </a:p>
          <a:p>
            <a:r>
              <a:rPr lang="en-US" sz="2400" b="1" dirty="0">
                <a:solidFill>
                  <a:srgbClr val="0033CC"/>
                </a:solidFill>
                <a:latin typeface="Courier New" charset="0"/>
              </a:rPr>
              <a:t>self::</a:t>
            </a:r>
          </a:p>
          <a:p>
            <a:r>
              <a:rPr lang="en-US" sz="2400" b="1" dirty="0">
                <a:solidFill>
                  <a:srgbClr val="0033CC"/>
                </a:solidFill>
                <a:latin typeface="Courier New" charset="0"/>
              </a:rPr>
              <a:t>descendant-or-self::</a:t>
            </a:r>
          </a:p>
          <a:p>
            <a:r>
              <a:rPr lang="en-US" sz="2400" b="1" dirty="0">
                <a:solidFill>
                  <a:srgbClr val="0033CC"/>
                </a:solidFill>
                <a:latin typeface="Courier New" charset="0"/>
              </a:rPr>
              <a:t>following-sibling::</a:t>
            </a:r>
          </a:p>
          <a:p>
            <a:r>
              <a:rPr lang="en-US" sz="2400" b="1" dirty="0">
                <a:solidFill>
                  <a:srgbClr val="0033CC"/>
                </a:solidFill>
                <a:latin typeface="Courier New" charset="0"/>
              </a:rPr>
              <a:t>preceding-sibling::</a:t>
            </a:r>
          </a:p>
          <a:p>
            <a:r>
              <a:rPr lang="en-US" sz="2400" b="1" dirty="0">
                <a:solidFill>
                  <a:srgbClr val="0033CC"/>
                </a:solidFill>
                <a:latin typeface="Courier New" charset="0"/>
              </a:rPr>
              <a:t>following::</a:t>
            </a:r>
          </a:p>
        </p:txBody>
      </p:sp>
      <p:sp>
        <p:nvSpPr>
          <p:cNvPr id="519172" name="Rectangle 4"/>
          <p:cNvSpPr>
            <a:spLocks noChangeArrowheads="1"/>
          </p:cNvSpPr>
          <p:nvPr/>
        </p:nvSpPr>
        <p:spPr bwMode="auto">
          <a:xfrm>
            <a:off x="4938713" y="3886200"/>
            <a:ext cx="4022725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469900" indent="-469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2400" b="1" dirty="0">
                <a:solidFill>
                  <a:srgbClr val="0033CC"/>
                </a:solidFill>
                <a:latin typeface="Courier New" charset="0"/>
              </a:rPr>
              <a:t>parent::</a:t>
            </a:r>
          </a:p>
          <a:p>
            <a:pPr marL="469900" indent="-469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2400" b="1" dirty="0">
                <a:solidFill>
                  <a:srgbClr val="0033CC"/>
                </a:solidFill>
                <a:latin typeface="Courier New" charset="0"/>
              </a:rPr>
              <a:t>ancestor::</a:t>
            </a:r>
          </a:p>
          <a:p>
            <a:pPr marL="469900" indent="-469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2400" b="1" dirty="0">
                <a:solidFill>
                  <a:srgbClr val="0033CC"/>
                </a:solidFill>
                <a:latin typeface="Courier New" charset="0"/>
              </a:rPr>
              <a:t>preceding::</a:t>
            </a:r>
          </a:p>
          <a:p>
            <a:pPr marL="469900" indent="-469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2400" b="1" dirty="0">
                <a:solidFill>
                  <a:srgbClr val="0033CC"/>
                </a:solidFill>
                <a:latin typeface="Courier New" charset="0"/>
              </a:rPr>
              <a:t>ancestor-or-self::</a:t>
            </a:r>
          </a:p>
          <a:p>
            <a:pPr marL="469900" indent="-469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2400" b="1" dirty="0">
                <a:solidFill>
                  <a:srgbClr val="0033CC"/>
                </a:solidFill>
                <a:latin typeface="Courier New" charset="0"/>
              </a:rPr>
              <a:t>namespace::</a:t>
            </a:r>
          </a:p>
        </p:txBody>
      </p:sp>
    </p:spTree>
    <p:extLst>
      <p:ext uri="{BB962C8B-B14F-4D97-AF65-F5344CB8AC3E}">
        <p14:creationId xmlns:p14="http://schemas.microsoft.com/office/powerpoint/2010/main" val="213759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9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9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9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9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9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9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9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9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9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9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D8AB-092B-DB4F-84A2-4D527B2C03DB}" type="slidenum">
              <a:rPr lang="en-US"/>
              <a:pPr/>
              <a:t>33</a:t>
            </a:fld>
            <a:endParaRPr lang="en-US"/>
          </a:p>
        </p:txBody>
      </p:sp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XPath</a:t>
            </a:r>
            <a:r>
              <a:rPr lang="en-US" dirty="0"/>
              <a:t> </a:t>
            </a:r>
            <a:r>
              <a:rPr lang="en-US" dirty="0" smtClean="0"/>
              <a:t>Expressions</a:t>
            </a:r>
            <a:endParaRPr lang="en-US" dirty="0"/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B23C00"/>
                </a:solidFill>
              </a:rPr>
              <a:t>XPath</a:t>
            </a:r>
            <a:r>
              <a:rPr lang="en-US" dirty="0">
                <a:solidFill>
                  <a:srgbClr val="B23C00"/>
                </a:solidFill>
              </a:rPr>
              <a:t> expressions </a:t>
            </a:r>
            <a:r>
              <a:rPr lang="en-US" dirty="0"/>
              <a:t>can also </a:t>
            </a:r>
            <a:r>
              <a:rPr lang="en-US" dirty="0" smtClean="0"/>
              <a:t>include: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arithmetic</a:t>
            </a:r>
          </a:p>
          <a:p>
            <a:pPr lvl="1"/>
            <a:r>
              <a:rPr lang="en-US" dirty="0"/>
              <a:t>comparisons</a:t>
            </a:r>
          </a:p>
          <a:p>
            <a:pPr lvl="1"/>
            <a:r>
              <a:rPr lang="en-US" dirty="0"/>
              <a:t>let (local variables)</a:t>
            </a:r>
          </a:p>
          <a:p>
            <a:pPr lvl="1"/>
            <a:r>
              <a:rPr lang="en-US" dirty="0"/>
              <a:t>if, for, some, every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74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D8AB-092B-DB4F-84A2-4D527B2C03DB}" type="slidenum">
              <a:rPr lang="en-US"/>
              <a:pPr/>
              <a:t>34</a:t>
            </a:fld>
            <a:endParaRPr lang="en-US"/>
          </a:p>
        </p:txBody>
      </p:sp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XPath</a:t>
            </a:r>
            <a:r>
              <a:rPr lang="en-US" dirty="0" smtClean="0"/>
              <a:t> Functions</a:t>
            </a:r>
            <a:endParaRPr lang="en-US" dirty="0"/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B23C00"/>
                </a:solidFill>
              </a:rPr>
              <a:t>XPath</a:t>
            </a:r>
            <a:r>
              <a:rPr lang="en-US" dirty="0">
                <a:solidFill>
                  <a:srgbClr val="B23C00"/>
                </a:solidFill>
              </a:rPr>
              <a:t> functions </a:t>
            </a:r>
            <a:r>
              <a:rPr lang="en-US" dirty="0" smtClean="0"/>
              <a:t>include:</a:t>
            </a:r>
          </a:p>
          <a:p>
            <a:pPr lvl="4"/>
            <a:endParaRPr lang="en-US" dirty="0"/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count()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format-number()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round-number()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substring-before()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substring-after()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contains()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string-length()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translate(</a:t>
            </a:r>
            <a:r>
              <a:rPr lang="en-US" b="1" dirty="0" smtClean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)</a:t>
            </a:r>
            <a:endParaRPr lang="en-US" b="1" dirty="0">
              <a:solidFill>
                <a:srgbClr val="0033CC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62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8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A70E-ACF7-A54F-98FA-AA35D925C88B}" type="slidenum">
              <a:rPr lang="en-US"/>
              <a:pPr/>
              <a:t>36</a:t>
            </a:fld>
            <a:endParaRPr lang="en-US"/>
          </a:p>
        </p:txBody>
      </p:sp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XML Schema</a:t>
            </a:r>
          </a:p>
        </p:txBody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XML Schema Definition (XSD</a:t>
            </a:r>
            <a:r>
              <a:rPr lang="en-US" dirty="0" smtClean="0"/>
              <a:t>).</a:t>
            </a:r>
            <a:endParaRPr lang="en-US" dirty="0"/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Specify the structure of XML data</a:t>
            </a:r>
            <a:r>
              <a:rPr lang="en-US" dirty="0" smtClean="0"/>
              <a:t>.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Application-specific</a:t>
            </a:r>
            <a:r>
              <a:rPr lang="en-US" dirty="0" smtClean="0"/>
              <a:t>.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Replacement for </a:t>
            </a:r>
            <a:r>
              <a:rPr lang="en-US" dirty="0" smtClean="0"/>
              <a:t>Document Type Definition (DTD).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80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5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1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A70E-ACF7-A54F-98FA-AA35D925C88B}" type="slidenum">
              <a:rPr lang="en-US"/>
              <a:pPr/>
              <a:t>37</a:t>
            </a:fld>
            <a:endParaRPr lang="en-US"/>
          </a:p>
        </p:txBody>
      </p:sp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Well-Formed vs. Valid XML</a:t>
            </a:r>
            <a:endParaRPr lang="en-US" dirty="0"/>
          </a:p>
        </p:txBody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An </a:t>
            </a:r>
            <a:r>
              <a:rPr lang="en-US" dirty="0"/>
              <a:t>XML document is </a:t>
            </a:r>
            <a:r>
              <a:rPr lang="en-US" dirty="0">
                <a:solidFill>
                  <a:schemeClr val="folHlink"/>
                </a:solidFill>
              </a:rPr>
              <a:t>well-formed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if it has correct XML syntax.</a:t>
            </a:r>
          </a:p>
          <a:p>
            <a:pPr lvl="4">
              <a:lnSpc>
                <a:spcPct val="90000"/>
              </a:lnSpc>
            </a:pPr>
            <a:r>
              <a:rPr lang="en-US" sz="1050" dirty="0"/>
              <a:t>	</a:t>
            </a:r>
          </a:p>
          <a:p>
            <a:pPr>
              <a:lnSpc>
                <a:spcPct val="90000"/>
              </a:lnSpc>
            </a:pPr>
            <a:r>
              <a:rPr lang="en-US" dirty="0"/>
              <a:t>An XML document is </a:t>
            </a:r>
            <a:r>
              <a:rPr lang="en-US" dirty="0">
                <a:solidFill>
                  <a:schemeClr val="folHlink"/>
                </a:solidFill>
              </a:rPr>
              <a:t>valid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if its contents conform to its schema</a:t>
            </a:r>
            <a:r>
              <a:rPr lang="en-US" dirty="0" smtClean="0"/>
              <a:t>.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The schema specifies what elements </a:t>
            </a:r>
            <a:br>
              <a:rPr lang="en-US" dirty="0"/>
            </a:br>
            <a:r>
              <a:rPr lang="en-US" dirty="0" smtClean="0"/>
              <a:t>and </a:t>
            </a:r>
            <a:r>
              <a:rPr lang="en-US" dirty="0"/>
              <a:t>attributes </a:t>
            </a:r>
            <a:r>
              <a:rPr lang="en-US" dirty="0" smtClean="0"/>
              <a:t>a </a:t>
            </a:r>
            <a:r>
              <a:rPr lang="en-US" dirty="0"/>
              <a:t>valid document must have,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in what order</a:t>
            </a:r>
            <a:r>
              <a:rPr lang="en-US" dirty="0" smtClean="0"/>
              <a:t>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The schema specifies the data type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format </a:t>
            </a:r>
            <a:r>
              <a:rPr lang="en-US" dirty="0" smtClean="0"/>
              <a:t>of </a:t>
            </a:r>
            <a:r>
              <a:rPr lang="en-US" dirty="0"/>
              <a:t>the content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5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5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1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43AAE-4E89-F142-8EF0-F86B6C7DB862}" type="slidenum">
              <a:rPr lang="en-US"/>
              <a:pPr/>
              <a:t>38</a:t>
            </a:fld>
            <a:endParaRPr lang="en-US"/>
          </a:p>
        </p:txBody>
      </p:sp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XML Schema Types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229600" cy="2408238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US"/>
              <a:t>Simple type</a:t>
            </a:r>
          </a:p>
          <a:p>
            <a:pPr marL="928688" lvl="1" indent="-457200">
              <a:lnSpc>
                <a:spcPct val="90000"/>
              </a:lnSpc>
            </a:pPr>
            <a:r>
              <a:rPr lang="en-US"/>
              <a:t>An XML element with only text content.</a:t>
            </a:r>
          </a:p>
          <a:p>
            <a:pPr marL="928688" lvl="1" indent="-457200">
              <a:lnSpc>
                <a:spcPct val="90000"/>
              </a:lnSpc>
            </a:pPr>
            <a:r>
              <a:rPr lang="en-US"/>
              <a:t>No attributes and no child elements.</a:t>
            </a:r>
          </a:p>
          <a:p>
            <a:pPr lvl="4">
              <a:lnSpc>
                <a:spcPct val="90000"/>
              </a:lnSpc>
            </a:pPr>
            <a:endParaRPr lang="en-US"/>
          </a:p>
          <a:p>
            <a:pPr marL="533400" indent="-533400">
              <a:lnSpc>
                <a:spcPct val="90000"/>
              </a:lnSpc>
            </a:pPr>
            <a:r>
              <a:rPr lang="en-US"/>
              <a:t>Complex types</a:t>
            </a:r>
          </a:p>
          <a:p>
            <a:pPr marL="928688" lvl="1" indent="-457200">
              <a:lnSpc>
                <a:spcPct val="90000"/>
              </a:lnSpc>
            </a:pPr>
            <a:r>
              <a:rPr lang="en-US"/>
              <a:t>Four complex types:</a:t>
            </a:r>
          </a:p>
        </p:txBody>
      </p:sp>
      <p:graphicFrame>
        <p:nvGraphicFramePr>
          <p:cNvPr id="526382" name="Group 46"/>
          <p:cNvGraphicFramePr>
            <a:graphicFrameLocks noGrp="1"/>
          </p:cNvGraphicFramePr>
          <p:nvPr>
            <p:ph sz="half" idx="2"/>
          </p:nvPr>
        </p:nvGraphicFramePr>
        <p:xfrm>
          <a:off x="1463675" y="3794125"/>
          <a:ext cx="6126163" cy="1981200"/>
        </p:xfrm>
        <a:graphic>
          <a:graphicData uri="http://schemas.openxmlformats.org/drawingml/2006/table">
            <a:tbl>
              <a:tblPr/>
              <a:tblGrid>
                <a:gridCol w="2035175"/>
                <a:gridCol w="1255713"/>
                <a:gridCol w="1189037"/>
                <a:gridCol w="1646238"/>
              </a:tblGrid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Complex 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Attributes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Children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Text content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Text only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Element only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Empty element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Mixed content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63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6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6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6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3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4A3B4-8A2D-A84F-80EB-EA1739643A7A}" type="slidenum">
              <a:rPr lang="en-US"/>
              <a:pPr/>
              <a:t>39</a:t>
            </a:fld>
            <a:endParaRPr lang="en-US"/>
          </a:p>
        </p:txBody>
      </p:sp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Type Definition</a:t>
            </a:r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36645"/>
            <a:ext cx="8229600" cy="4835525"/>
          </a:xfrm>
        </p:spPr>
        <p:txBody>
          <a:bodyPr/>
          <a:lstStyle/>
          <a:p>
            <a:r>
              <a:rPr lang="en-US" dirty="0" smtClean="0"/>
              <a:t>No attributes and no children.</a:t>
            </a:r>
          </a:p>
          <a:p>
            <a:pPr lvl="1"/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Element: </a:t>
            </a:r>
          </a:p>
          <a:p>
            <a:pPr lvl="6"/>
            <a:endParaRPr lang="en-US" sz="1450" dirty="0"/>
          </a:p>
          <a:p>
            <a:r>
              <a:rPr lang="en-US" dirty="0"/>
              <a:t>Some basic types:</a:t>
            </a:r>
          </a:p>
          <a:p>
            <a:pPr lvl="1"/>
            <a:r>
              <a:rPr lang="en-US" sz="2000" b="1" dirty="0" err="1">
                <a:latin typeface="Courier New" charset="0"/>
              </a:rPr>
              <a:t>xs:string</a:t>
            </a:r>
            <a:endParaRPr lang="en-US" sz="2000" b="1" dirty="0">
              <a:latin typeface="Courier New" charset="0"/>
            </a:endParaRPr>
          </a:p>
          <a:p>
            <a:pPr lvl="1"/>
            <a:r>
              <a:rPr lang="en-US" sz="2000" b="1" dirty="0" err="1">
                <a:latin typeface="Courier New" charset="0"/>
              </a:rPr>
              <a:t>xs:integer</a:t>
            </a:r>
            <a:endParaRPr lang="en-US" sz="2000" b="1" dirty="0">
              <a:latin typeface="Courier New" charset="0"/>
            </a:endParaRPr>
          </a:p>
          <a:p>
            <a:pPr lvl="1"/>
            <a:r>
              <a:rPr lang="en-US" sz="2000" b="1" dirty="0" err="1">
                <a:latin typeface="Courier New" charset="0"/>
              </a:rPr>
              <a:t>xs:decimal</a:t>
            </a:r>
            <a:endParaRPr lang="en-US" sz="2000" b="1" dirty="0">
              <a:latin typeface="Courier New" charset="0"/>
            </a:endParaRPr>
          </a:p>
          <a:p>
            <a:pPr lvl="1"/>
            <a:r>
              <a:rPr lang="en-US" sz="2000" b="1" dirty="0" err="1">
                <a:latin typeface="Courier New" charset="0"/>
              </a:rPr>
              <a:t>xs:boolean</a:t>
            </a:r>
            <a:endParaRPr lang="en-US" sz="2000" b="1" dirty="0">
              <a:latin typeface="Courier New" charset="0"/>
            </a:endParaRPr>
          </a:p>
          <a:p>
            <a:pPr lvl="2"/>
            <a:r>
              <a:rPr lang="en-US" sz="1800" dirty="0"/>
              <a:t>false or true (or: 0 or 1)</a:t>
            </a:r>
          </a:p>
          <a:p>
            <a:pPr lvl="1"/>
            <a:r>
              <a:rPr lang="en-US" sz="2000" b="1" dirty="0" err="1">
                <a:latin typeface="Courier New" charset="0"/>
              </a:rPr>
              <a:t>xs:date</a:t>
            </a:r>
            <a:endParaRPr lang="en-US" sz="2000" b="1" dirty="0">
              <a:latin typeface="Courier New" charset="0"/>
            </a:endParaRPr>
          </a:p>
          <a:p>
            <a:pPr lvl="2"/>
            <a:r>
              <a:rPr lang="en-US" sz="1800" dirty="0"/>
              <a:t>format YYYY-MM-DD</a:t>
            </a:r>
          </a:p>
        </p:txBody>
      </p:sp>
      <p:sp>
        <p:nvSpPr>
          <p:cNvPr id="528388" name="Text Box 4"/>
          <p:cNvSpPr txBox="1">
            <a:spLocks noChangeArrowheads="1"/>
          </p:cNvSpPr>
          <p:nvPr/>
        </p:nvSpPr>
        <p:spPr bwMode="auto">
          <a:xfrm>
            <a:off x="2847365" y="1901429"/>
            <a:ext cx="6006773" cy="369332"/>
          </a:xfrm>
          <a:prstGeom prst="rect">
            <a:avLst/>
          </a:prstGeom>
          <a:solidFill>
            <a:srgbClr val="FFFFCC"/>
          </a:solidFill>
          <a:ln w="9525">
            <a:solidFill>
              <a:srgbClr val="FFCC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latin typeface="Courier New" charset="0"/>
              </a:rPr>
              <a:t>&lt;</a:t>
            </a:r>
            <a:r>
              <a:rPr lang="en-US" sz="1800" b="1" dirty="0" err="1">
                <a:latin typeface="Courier New" charset="0"/>
              </a:rPr>
              <a:t>xs:element</a:t>
            </a:r>
            <a:r>
              <a:rPr lang="en-US" sz="1800" b="1" dirty="0">
                <a:latin typeface="Courier New" charset="0"/>
              </a:rPr>
              <a:t> name="age" type="</a:t>
            </a:r>
            <a:r>
              <a:rPr lang="en-US" sz="1800" b="1" dirty="0" err="1">
                <a:latin typeface="Courier New" charset="0"/>
              </a:rPr>
              <a:t>xs:integer</a:t>
            </a:r>
            <a:r>
              <a:rPr lang="en-US" sz="1800" b="1" dirty="0">
                <a:latin typeface="Courier New" charset="0"/>
              </a:rPr>
              <a:t>"/&gt;</a:t>
            </a:r>
          </a:p>
        </p:txBody>
      </p:sp>
      <p:sp>
        <p:nvSpPr>
          <p:cNvPr id="528389" name="Rectangle 5"/>
          <p:cNvSpPr>
            <a:spLocks noChangeArrowheads="1"/>
          </p:cNvSpPr>
          <p:nvPr/>
        </p:nvSpPr>
        <p:spPr bwMode="auto">
          <a:xfrm>
            <a:off x="4022995" y="3470245"/>
            <a:ext cx="4846638" cy="2610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n"/>
            </a:pPr>
            <a:r>
              <a:rPr lang="en-US" sz="2000" b="1" dirty="0" err="1">
                <a:latin typeface="Courier New" charset="0"/>
              </a:rPr>
              <a:t>xs:time</a:t>
            </a:r>
            <a:endParaRPr lang="en-US" sz="2000" b="1" dirty="0">
              <a:latin typeface="Courier New" charset="0"/>
            </a:endParaRPr>
          </a:p>
          <a:p>
            <a:pPr marL="1377950" lvl="2" indent="-468313"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charset="0"/>
              <a:buChar char="o"/>
            </a:pPr>
            <a:r>
              <a:rPr lang="en-US" dirty="0"/>
              <a:t>format </a:t>
            </a:r>
            <a:r>
              <a:rPr lang="en-US" dirty="0" err="1"/>
              <a:t>hh:mm:ss</a:t>
            </a:r>
            <a:endParaRPr lang="en-US" dirty="0"/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n"/>
            </a:pPr>
            <a:r>
              <a:rPr lang="en-US" sz="2000" b="1" dirty="0" err="1">
                <a:latin typeface="Courier New" charset="0"/>
              </a:rPr>
              <a:t>xs:dateTime</a:t>
            </a:r>
            <a:endParaRPr lang="en-US" sz="2000" b="1" dirty="0">
              <a:latin typeface="Courier New" charset="0"/>
            </a:endParaRPr>
          </a:p>
          <a:p>
            <a:pPr marL="1377950" lvl="2" indent="-468313"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charset="0"/>
              <a:buChar char="o"/>
            </a:pPr>
            <a:r>
              <a:rPr lang="en-US" dirty="0"/>
              <a:t>format </a:t>
            </a:r>
            <a:r>
              <a:rPr lang="en-US" dirty="0" err="1"/>
              <a:t>YYYY-MM-dd</a:t>
            </a:r>
            <a:r>
              <a:rPr lang="en-US" dirty="0" err="1">
                <a:solidFill>
                  <a:schemeClr val="folHlink"/>
                </a:solidFill>
              </a:rPr>
              <a:t>T</a:t>
            </a:r>
            <a:r>
              <a:rPr lang="en-US" dirty="0" err="1"/>
              <a:t>hh:mm:ss</a:t>
            </a:r>
            <a:endParaRPr lang="en-US" dirty="0"/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n"/>
            </a:pPr>
            <a:r>
              <a:rPr lang="en-US" sz="2000" b="1" dirty="0" err="1">
                <a:latin typeface="Courier New" charset="0"/>
              </a:rPr>
              <a:t>xs:anyURI</a:t>
            </a:r>
            <a:endParaRPr lang="en-US" sz="2000" b="1" dirty="0">
              <a:latin typeface="Courier New" charset="0"/>
            </a:endParaRPr>
          </a:p>
        </p:txBody>
      </p:sp>
      <p:grpSp>
        <p:nvGrpSpPr>
          <p:cNvPr id="528392" name="Group 8"/>
          <p:cNvGrpSpPr>
            <a:grpSpLocks/>
          </p:cNvGrpSpPr>
          <p:nvPr/>
        </p:nvGrpSpPr>
        <p:grpSpPr bwMode="auto">
          <a:xfrm>
            <a:off x="6907493" y="4798352"/>
            <a:ext cx="1047750" cy="1008062"/>
            <a:chOff x="4524" y="2390"/>
            <a:chExt cx="660" cy="635"/>
          </a:xfrm>
        </p:grpSpPr>
        <p:sp>
          <p:nvSpPr>
            <p:cNvPr id="528390" name="Text Box 6"/>
            <p:cNvSpPr txBox="1">
              <a:spLocks noChangeArrowheads="1"/>
            </p:cNvSpPr>
            <p:nvPr/>
          </p:nvSpPr>
          <p:spPr bwMode="auto">
            <a:xfrm>
              <a:off x="4524" y="2621"/>
              <a:ext cx="660" cy="40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Note the</a:t>
              </a:r>
            </a:p>
            <a:p>
              <a:pPr algn="ctr"/>
              <a:r>
                <a:rPr lang="en-US">
                  <a:solidFill>
                    <a:srgbClr val="FFFF00"/>
                  </a:solidFill>
                </a:rPr>
                <a:t>T</a:t>
              </a:r>
            </a:p>
          </p:txBody>
        </p:sp>
        <p:sp>
          <p:nvSpPr>
            <p:cNvPr id="528391" name="Line 7"/>
            <p:cNvSpPr>
              <a:spLocks noChangeShapeType="1"/>
            </p:cNvSpPr>
            <p:nvPr/>
          </p:nvSpPr>
          <p:spPr bwMode="auto">
            <a:xfrm flipV="1">
              <a:off x="4838" y="2390"/>
              <a:ext cx="0" cy="231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847366" y="2328156"/>
            <a:ext cx="197682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Courier New" charset="0"/>
                <a:ea typeface="Courier New" charset="0"/>
                <a:cs typeface="Courier New" charset="0"/>
              </a:rPr>
              <a:t>&lt;age&gt;25&lt;/age&gt;</a:t>
            </a:r>
            <a:endParaRPr lang="en-US" sz="1800" b="1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28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8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8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8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8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8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8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8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8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8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8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387" grpId="0" build="p"/>
      <p:bldP spid="5283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Extract, Transform, and Load (ETL)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79" y="1234465"/>
            <a:ext cx="7132242" cy="4674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7318" y="5897853"/>
            <a:ext cx="7073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http://superdevelop.com/wp-content/themes/shopperpress/thumbs/</a:t>
            </a:r>
            <a:r>
              <a:rPr lang="en-US" dirty="0" smtClean="0">
                <a:hlinkClick r:id="rId3"/>
              </a:rPr>
              <a:t>ETL.jpeg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47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FE279-3180-B848-AFF6-F71444FE40AA}" type="slidenum">
              <a:rPr lang="en-US"/>
              <a:pPr/>
              <a:t>40</a:t>
            </a:fld>
            <a:endParaRPr lang="en-US"/>
          </a:p>
        </p:txBody>
      </p:sp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Type </a:t>
            </a:r>
            <a:r>
              <a:rPr lang="en-US" dirty="0" smtClean="0"/>
              <a:t>Definition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Predefined value</a:t>
            </a:r>
          </a:p>
          <a:p>
            <a:pPr lvl="1"/>
            <a:r>
              <a:rPr lang="en-US" dirty="0"/>
              <a:t>Example: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the element is present and has content, </a:t>
            </a:r>
            <a:br>
              <a:rPr lang="en-US" dirty="0"/>
            </a:br>
            <a:r>
              <a:rPr lang="en-US" dirty="0"/>
              <a:t>the content must match the predefined value</a:t>
            </a:r>
            <a:r>
              <a:rPr lang="en-US" dirty="0" smtClean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If the element is present but empty,</a:t>
            </a:r>
            <a:br>
              <a:rPr lang="en-US" dirty="0"/>
            </a:br>
            <a:r>
              <a:rPr lang="en-US" dirty="0"/>
              <a:t>it gets the predefined value</a:t>
            </a:r>
            <a:r>
              <a:rPr lang="en-US" dirty="0" smtClean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If the element is not present, it has no value.</a:t>
            </a:r>
          </a:p>
        </p:txBody>
      </p:sp>
      <p:sp>
        <p:nvSpPr>
          <p:cNvPr id="530437" name="Text Box 5"/>
          <p:cNvSpPr txBox="1">
            <a:spLocks noChangeArrowheads="1"/>
          </p:cNvSpPr>
          <p:nvPr/>
        </p:nvSpPr>
        <p:spPr bwMode="auto">
          <a:xfrm>
            <a:off x="1772502" y="2331732"/>
            <a:ext cx="5725546" cy="646331"/>
          </a:xfrm>
          <a:prstGeom prst="rect">
            <a:avLst/>
          </a:prstGeom>
          <a:solidFill>
            <a:srgbClr val="FFFFCC"/>
          </a:solidFill>
          <a:ln w="9525">
            <a:solidFill>
              <a:srgbClr val="FFCC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latin typeface="Courier New" charset="0"/>
              </a:rPr>
              <a:t>&lt;</a:t>
            </a:r>
            <a:r>
              <a:rPr lang="en-US" sz="1800" b="1" dirty="0" err="1">
                <a:latin typeface="Courier New" charset="0"/>
              </a:rPr>
              <a:t>xs:element</a:t>
            </a:r>
            <a:r>
              <a:rPr lang="en-US" sz="1800" b="1" dirty="0">
                <a:latin typeface="Courier New" charset="0"/>
              </a:rPr>
              <a:t> name="age" type="</a:t>
            </a:r>
            <a:r>
              <a:rPr lang="en-US" sz="1800" b="1" dirty="0" err="1">
                <a:latin typeface="Courier New" charset="0"/>
              </a:rPr>
              <a:t>xs:integer</a:t>
            </a:r>
            <a:r>
              <a:rPr lang="en-US" sz="1800" b="1" dirty="0">
                <a:latin typeface="Courier New" charset="0"/>
              </a:rPr>
              <a:t>"</a:t>
            </a:r>
          </a:p>
          <a:p>
            <a:r>
              <a:rPr lang="en-US" sz="1800" b="1" dirty="0">
                <a:latin typeface="Courier New" charset="0"/>
              </a:rPr>
              <a:t>            fixed="25"/&gt;</a:t>
            </a:r>
          </a:p>
        </p:txBody>
      </p:sp>
    </p:spTree>
    <p:extLst>
      <p:ext uri="{BB962C8B-B14F-4D97-AF65-F5344CB8AC3E}">
        <p14:creationId xmlns:p14="http://schemas.microsoft.com/office/powerpoint/2010/main" val="41153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0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0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0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35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FE279-3180-B848-AFF6-F71444FE40AA}" type="slidenum">
              <a:rPr lang="en-US"/>
              <a:pPr/>
              <a:t>41</a:t>
            </a:fld>
            <a:endParaRPr lang="en-US"/>
          </a:p>
        </p:txBody>
      </p:sp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Type </a:t>
            </a:r>
            <a:r>
              <a:rPr lang="en-US" dirty="0" smtClean="0"/>
              <a:t>Definition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Default value</a:t>
            </a:r>
          </a:p>
          <a:p>
            <a:pPr lvl="1"/>
            <a:r>
              <a:rPr lang="en-US" dirty="0"/>
              <a:t>Example: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/>
              <a:t>If the element is empty or not present,</a:t>
            </a:r>
            <a:br>
              <a:rPr lang="en-US" dirty="0"/>
            </a:br>
            <a:r>
              <a:rPr lang="en-US" dirty="0"/>
              <a:t>it gets the default value</a:t>
            </a:r>
            <a:r>
              <a:rPr lang="en-US" dirty="0" smtClean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If the element is present and has content,</a:t>
            </a:r>
            <a:br>
              <a:rPr lang="en-US" dirty="0"/>
            </a:br>
            <a:r>
              <a:rPr lang="en-US" dirty="0"/>
              <a:t>the content </a:t>
            </a:r>
            <a:r>
              <a:rPr lang="en-US" dirty="0" smtClean="0"/>
              <a:t>that’s </a:t>
            </a:r>
            <a:r>
              <a:rPr lang="en-US" dirty="0"/>
              <a:t>there is used as the value.</a:t>
            </a:r>
          </a:p>
        </p:txBody>
      </p:sp>
      <p:sp>
        <p:nvSpPr>
          <p:cNvPr id="530438" name="Text Box 6"/>
          <p:cNvSpPr txBox="1">
            <a:spLocks noChangeArrowheads="1"/>
          </p:cNvSpPr>
          <p:nvPr/>
        </p:nvSpPr>
        <p:spPr bwMode="auto">
          <a:xfrm>
            <a:off x="1645952" y="2325474"/>
            <a:ext cx="5725546" cy="646331"/>
          </a:xfrm>
          <a:prstGeom prst="rect">
            <a:avLst/>
          </a:prstGeom>
          <a:solidFill>
            <a:srgbClr val="FFFFCC"/>
          </a:solidFill>
          <a:ln w="9525">
            <a:solidFill>
              <a:srgbClr val="FFCC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latin typeface="Courier New" charset="0"/>
              </a:rPr>
              <a:t>&lt;</a:t>
            </a:r>
            <a:r>
              <a:rPr lang="en-US" sz="1800" b="1" dirty="0" err="1">
                <a:latin typeface="Courier New" charset="0"/>
              </a:rPr>
              <a:t>xs:element</a:t>
            </a:r>
            <a:r>
              <a:rPr lang="en-US" sz="1800" b="1" dirty="0">
                <a:latin typeface="Courier New" charset="0"/>
              </a:rPr>
              <a:t> name="age" type="</a:t>
            </a:r>
            <a:r>
              <a:rPr lang="en-US" sz="1800" b="1" dirty="0" err="1">
                <a:latin typeface="Courier New" charset="0"/>
              </a:rPr>
              <a:t>xs:integer</a:t>
            </a:r>
            <a:r>
              <a:rPr lang="en-US" sz="1800" b="1" dirty="0">
                <a:latin typeface="Courier New" charset="0"/>
              </a:rPr>
              <a:t>"</a:t>
            </a:r>
          </a:p>
          <a:p>
            <a:r>
              <a:rPr lang="en-US" sz="1800" b="1" dirty="0">
                <a:latin typeface="Courier New" charset="0"/>
              </a:rPr>
              <a:t>            default="25"/&gt;</a:t>
            </a:r>
          </a:p>
        </p:txBody>
      </p:sp>
    </p:spTree>
    <p:extLst>
      <p:ext uri="{BB962C8B-B14F-4D97-AF65-F5344CB8AC3E}">
        <p14:creationId xmlns:p14="http://schemas.microsoft.com/office/powerpoint/2010/main" val="183120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0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0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3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0DA4-97B2-8943-B3C0-653D468C4252}" type="slidenum">
              <a:rPr lang="en-US"/>
              <a:pPr/>
              <a:t>42</a:t>
            </a:fld>
            <a:endParaRPr lang="en-US"/>
          </a:p>
        </p:txBody>
      </p:sp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Derived Simple Types</a:t>
            </a:r>
          </a:p>
        </p:txBody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4464"/>
            <a:ext cx="8229600" cy="5029145"/>
          </a:xfrm>
        </p:spPr>
        <p:txBody>
          <a:bodyPr/>
          <a:lstStyle/>
          <a:p>
            <a:r>
              <a:rPr lang="en-US" dirty="0" smtClean="0">
                <a:solidFill>
                  <a:schemeClr val="folHlink"/>
                </a:solidFill>
              </a:rPr>
              <a:t>Anonymous </a:t>
            </a:r>
            <a:r>
              <a:rPr lang="en-US" dirty="0">
                <a:solidFill>
                  <a:schemeClr val="folHlink"/>
                </a:solidFill>
              </a:rPr>
              <a:t>custom </a:t>
            </a:r>
            <a:r>
              <a:rPr lang="en-US" dirty="0" smtClean="0">
                <a:solidFill>
                  <a:schemeClr val="folHlink"/>
                </a:solidFill>
              </a:rPr>
              <a:t>type.</a:t>
            </a:r>
            <a:endParaRPr lang="en-US" dirty="0" smtClean="0"/>
          </a:p>
          <a:p>
            <a:pPr lvl="1"/>
            <a:r>
              <a:rPr lang="en-US" dirty="0" smtClean="0"/>
              <a:t>Derive </a:t>
            </a:r>
            <a:r>
              <a:rPr lang="en-US" dirty="0"/>
              <a:t>a custom simple type from a base type.</a:t>
            </a:r>
          </a:p>
          <a:p>
            <a:pPr lvl="1"/>
            <a:r>
              <a:rPr lang="en-US" dirty="0"/>
              <a:t>The type itself has no name.</a:t>
            </a:r>
          </a:p>
          <a:p>
            <a:pPr lvl="1"/>
            <a:r>
              <a:rPr lang="en-US" dirty="0" smtClean="0"/>
              <a:t>Example</a:t>
            </a:r>
            <a:r>
              <a:rPr lang="en-US" dirty="0"/>
              <a:t>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3"/>
            <a:endParaRPr lang="en-US" dirty="0"/>
          </a:p>
          <a:p>
            <a:pPr marL="1828800" lvl="4" indent="0">
              <a:buNone/>
            </a:pPr>
            <a:endParaRPr lang="en-US" sz="1050" dirty="0"/>
          </a:p>
          <a:p>
            <a:r>
              <a:rPr lang="en-US" dirty="0" smtClean="0"/>
              <a:t>It </a:t>
            </a:r>
            <a:r>
              <a:rPr lang="en-US" dirty="0"/>
              <a:t>applies only to the element (birthday)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which it is defined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31460" name="Text Box 4"/>
          <p:cNvSpPr txBox="1">
            <a:spLocks noChangeArrowheads="1"/>
          </p:cNvSpPr>
          <p:nvPr/>
        </p:nvSpPr>
        <p:spPr bwMode="auto">
          <a:xfrm>
            <a:off x="1206348" y="3063244"/>
            <a:ext cx="6840334" cy="2308324"/>
          </a:xfrm>
          <a:prstGeom prst="rect">
            <a:avLst/>
          </a:prstGeom>
          <a:solidFill>
            <a:srgbClr val="FFFFCC"/>
          </a:solidFill>
          <a:ln w="9525">
            <a:solidFill>
              <a:srgbClr val="FFCC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latin typeface="Courier New" charset="0"/>
              </a:rPr>
              <a:t>&lt;</a:t>
            </a:r>
            <a:r>
              <a:rPr lang="en-US" sz="1800" b="1" dirty="0" err="1">
                <a:latin typeface="Courier New" charset="0"/>
              </a:rPr>
              <a:t>xs:element</a:t>
            </a:r>
            <a:r>
              <a:rPr lang="en-US" sz="1800" b="1" dirty="0">
                <a:latin typeface="Courier New" charset="0"/>
              </a:rPr>
              <a:t> name="birthday"</a:t>
            </a:r>
          </a:p>
          <a:p>
            <a:r>
              <a:rPr lang="en-US" sz="1800" b="1" dirty="0">
                <a:latin typeface="Courier New" charset="0"/>
              </a:rPr>
              <a:t>    &lt;</a:t>
            </a:r>
            <a:r>
              <a:rPr lang="en-US" sz="1800" b="1" dirty="0" err="1">
                <a:latin typeface="Courier New" charset="0"/>
              </a:rPr>
              <a:t>xs:simpleType</a:t>
            </a:r>
            <a:r>
              <a:rPr lang="en-US" sz="1800" b="1" dirty="0">
                <a:latin typeface="Courier New" charset="0"/>
              </a:rPr>
              <a:t>&gt;</a:t>
            </a:r>
          </a:p>
          <a:p>
            <a:r>
              <a:rPr lang="en-US" sz="1800" b="1" dirty="0">
                <a:latin typeface="Courier New" charset="0"/>
              </a:rPr>
              <a:t>        </a:t>
            </a:r>
            <a:r>
              <a:rPr lang="en-US" sz="1800" b="1" dirty="0">
                <a:solidFill>
                  <a:schemeClr val="folHlink"/>
                </a:solidFill>
                <a:latin typeface="Courier New" charset="0"/>
              </a:rPr>
              <a:t>&lt;</a:t>
            </a:r>
            <a:r>
              <a:rPr lang="en-US" sz="1800" b="1" dirty="0" err="1">
                <a:solidFill>
                  <a:schemeClr val="folHlink"/>
                </a:solidFill>
                <a:latin typeface="Courier New" charset="0"/>
              </a:rPr>
              <a:t>xs:restriction</a:t>
            </a:r>
            <a:r>
              <a:rPr lang="en-US" sz="1800" b="1" dirty="0">
                <a:solidFill>
                  <a:schemeClr val="folHlink"/>
                </a:solidFill>
                <a:latin typeface="Courier New" charset="0"/>
              </a:rPr>
              <a:t> base="</a:t>
            </a:r>
            <a:r>
              <a:rPr lang="en-US" sz="1800" b="1" dirty="0" err="1">
                <a:solidFill>
                  <a:schemeClr val="folHlink"/>
                </a:solidFill>
                <a:latin typeface="Courier New" charset="0"/>
              </a:rPr>
              <a:t>xs:date</a:t>
            </a:r>
            <a:r>
              <a:rPr lang="en-US" sz="1800" b="1" dirty="0">
                <a:solidFill>
                  <a:schemeClr val="folHlink"/>
                </a:solidFill>
                <a:latin typeface="Courier New" charset="0"/>
              </a:rPr>
              <a:t>"&gt;</a:t>
            </a:r>
          </a:p>
          <a:p>
            <a:r>
              <a:rPr lang="en-US" sz="1800" b="1" dirty="0">
                <a:latin typeface="Courier New" charset="0"/>
              </a:rPr>
              <a:t>            &lt;</a:t>
            </a:r>
            <a:r>
              <a:rPr lang="en-US" sz="1800" b="1" dirty="0" err="1">
                <a:latin typeface="Courier New" charset="0"/>
              </a:rPr>
              <a:t>xs:minInclusive</a:t>
            </a:r>
            <a:r>
              <a:rPr lang="en-US" sz="1800" b="1" dirty="0">
                <a:latin typeface="Courier New" charset="0"/>
              </a:rPr>
              <a:t> value="1900-01-01"&gt;</a:t>
            </a:r>
          </a:p>
          <a:p>
            <a:r>
              <a:rPr lang="en-US" sz="1800" b="1" dirty="0">
                <a:latin typeface="Courier New" charset="0"/>
              </a:rPr>
              <a:t>            &lt;</a:t>
            </a:r>
            <a:r>
              <a:rPr lang="en-US" sz="1800" b="1" dirty="0" err="1">
                <a:latin typeface="Courier New" charset="0"/>
              </a:rPr>
              <a:t>xs:maxInclusive</a:t>
            </a:r>
            <a:r>
              <a:rPr lang="en-US" sz="1800" b="1" dirty="0">
                <a:latin typeface="Courier New" charset="0"/>
              </a:rPr>
              <a:t> value="1999-12-31"&gt;</a:t>
            </a:r>
          </a:p>
          <a:p>
            <a:r>
              <a:rPr lang="en-US" sz="1800" b="1" dirty="0">
                <a:latin typeface="Courier New" charset="0"/>
              </a:rPr>
              <a:t>        </a:t>
            </a:r>
            <a:r>
              <a:rPr lang="en-US" sz="1800" b="1" dirty="0">
                <a:solidFill>
                  <a:schemeClr val="folHlink"/>
                </a:solidFill>
                <a:latin typeface="Courier New" charset="0"/>
              </a:rPr>
              <a:t>&lt;/</a:t>
            </a:r>
            <a:r>
              <a:rPr lang="en-US" sz="1800" b="1" dirty="0" err="1">
                <a:solidFill>
                  <a:schemeClr val="folHlink"/>
                </a:solidFill>
                <a:latin typeface="Courier New" charset="0"/>
              </a:rPr>
              <a:t>xs:restriction</a:t>
            </a:r>
            <a:r>
              <a:rPr lang="en-US" sz="1800" b="1" dirty="0">
                <a:solidFill>
                  <a:schemeClr val="folHlink"/>
                </a:solidFill>
                <a:latin typeface="Courier New" charset="0"/>
              </a:rPr>
              <a:t>&gt;</a:t>
            </a:r>
          </a:p>
          <a:p>
            <a:r>
              <a:rPr lang="en-US" sz="1800" b="1" dirty="0">
                <a:latin typeface="Courier New" charset="0"/>
              </a:rPr>
              <a:t>    &lt;/</a:t>
            </a:r>
            <a:r>
              <a:rPr lang="en-US" sz="1800" b="1" dirty="0" err="1">
                <a:latin typeface="Courier New" charset="0"/>
              </a:rPr>
              <a:t>xs:simpleType</a:t>
            </a:r>
            <a:r>
              <a:rPr lang="en-US" sz="1800" b="1" dirty="0">
                <a:latin typeface="Courier New" charset="0"/>
              </a:rPr>
              <a:t>&gt;</a:t>
            </a:r>
          </a:p>
          <a:p>
            <a:r>
              <a:rPr lang="en-US" sz="1800" b="1" dirty="0">
                <a:latin typeface="Courier New" charset="0"/>
              </a:rPr>
              <a:t>&lt;/</a:t>
            </a:r>
            <a:r>
              <a:rPr lang="en-US" sz="1800" b="1" dirty="0" err="1">
                <a:latin typeface="Courier New" charset="0"/>
              </a:rPr>
              <a:t>xs:element</a:t>
            </a:r>
            <a:r>
              <a:rPr lang="en-US" sz="1800" b="1" dirty="0">
                <a:latin typeface="Courier New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40649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1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59" grpId="0" build="p"/>
      <p:bldP spid="53146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BD25-9341-0B4C-BB0D-4FFE5B556EBF}" type="slidenum">
              <a:rPr lang="en-US"/>
              <a:pPr/>
              <a:t>43</a:t>
            </a:fld>
            <a:endParaRPr lang="en-US"/>
          </a:p>
        </p:txBody>
      </p:sp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Derived Simple </a:t>
            </a:r>
            <a:r>
              <a:rPr lang="en-US" dirty="0" smtClean="0"/>
              <a:t>Types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399"/>
            <a:ext cx="8229600" cy="4876771"/>
          </a:xfrm>
        </p:spPr>
        <p:txBody>
          <a:bodyPr/>
          <a:lstStyle/>
          <a:p>
            <a:r>
              <a:rPr lang="en-US" dirty="0">
                <a:solidFill>
                  <a:schemeClr val="folHlink"/>
                </a:solidFill>
              </a:rPr>
              <a:t>Named custom type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type has a name.</a:t>
            </a:r>
          </a:p>
          <a:p>
            <a:pPr lvl="1"/>
            <a:r>
              <a:rPr lang="en-US" dirty="0"/>
              <a:t>Multiple elements can refer to the type by name.</a:t>
            </a:r>
          </a:p>
          <a:p>
            <a:pPr lvl="1"/>
            <a:r>
              <a:rPr lang="en-US" dirty="0"/>
              <a:t>Example</a:t>
            </a:r>
            <a:r>
              <a:rPr lang="en-US" dirty="0" smtClean="0"/>
              <a:t>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Element: </a:t>
            </a:r>
            <a:endParaRPr lang="en-US" dirty="0"/>
          </a:p>
        </p:txBody>
      </p:sp>
      <p:sp>
        <p:nvSpPr>
          <p:cNvPr id="532484" name="Text Box 4"/>
          <p:cNvSpPr txBox="1">
            <a:spLocks noChangeArrowheads="1"/>
          </p:cNvSpPr>
          <p:nvPr/>
        </p:nvSpPr>
        <p:spPr bwMode="auto">
          <a:xfrm>
            <a:off x="1016617" y="3154683"/>
            <a:ext cx="7110765" cy="2308324"/>
          </a:xfrm>
          <a:prstGeom prst="rect">
            <a:avLst/>
          </a:prstGeom>
          <a:solidFill>
            <a:srgbClr val="FFFFCC"/>
          </a:solidFill>
          <a:ln w="9525">
            <a:solidFill>
              <a:srgbClr val="FFCC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latin typeface="Courier New" charset="0"/>
              </a:rPr>
              <a:t>&lt;</a:t>
            </a:r>
            <a:r>
              <a:rPr lang="en-US" sz="1800" b="1" dirty="0" err="1">
                <a:latin typeface="Courier New" charset="0"/>
              </a:rPr>
              <a:t>xs:simpleType</a:t>
            </a:r>
            <a:r>
              <a:rPr lang="en-US" sz="1800" b="1" dirty="0">
                <a:latin typeface="Courier New" charset="0"/>
              </a:rPr>
              <a:t> </a:t>
            </a:r>
            <a:r>
              <a:rPr lang="en-US" sz="1800" b="1" dirty="0">
                <a:solidFill>
                  <a:schemeClr val="folHlink"/>
                </a:solidFill>
                <a:latin typeface="Courier New" charset="0"/>
              </a:rPr>
              <a:t>name="</a:t>
            </a:r>
            <a:r>
              <a:rPr lang="en-US" sz="1800" b="1" dirty="0" err="1">
                <a:solidFill>
                  <a:schemeClr val="folHlink"/>
                </a:solidFill>
                <a:latin typeface="Courier New" charset="0"/>
              </a:rPr>
              <a:t>birthday_type</a:t>
            </a:r>
            <a:r>
              <a:rPr lang="en-US" sz="1800" b="1" dirty="0">
                <a:solidFill>
                  <a:schemeClr val="folHlink"/>
                </a:solidFill>
                <a:latin typeface="Courier New" charset="0"/>
              </a:rPr>
              <a:t>"</a:t>
            </a:r>
            <a:r>
              <a:rPr lang="en-US" sz="1800" b="1" dirty="0">
                <a:latin typeface="Courier New" charset="0"/>
              </a:rPr>
              <a:t>&gt;</a:t>
            </a:r>
          </a:p>
          <a:p>
            <a:r>
              <a:rPr lang="en-US" sz="1800" b="1" dirty="0">
                <a:latin typeface="Courier New" charset="0"/>
              </a:rPr>
              <a:t>    &lt;</a:t>
            </a:r>
            <a:r>
              <a:rPr lang="en-US" sz="1800" b="1" dirty="0" err="1">
                <a:latin typeface="Courier New" charset="0"/>
              </a:rPr>
              <a:t>xs:restriction</a:t>
            </a:r>
            <a:r>
              <a:rPr lang="en-US" sz="1800" b="1" dirty="0">
                <a:latin typeface="Courier New" charset="0"/>
              </a:rPr>
              <a:t> base="</a:t>
            </a:r>
            <a:r>
              <a:rPr lang="en-US" sz="1800" b="1" dirty="0" err="1">
                <a:latin typeface="Courier New" charset="0"/>
              </a:rPr>
              <a:t>xs:date</a:t>
            </a:r>
            <a:r>
              <a:rPr lang="en-US" sz="1800" b="1" dirty="0">
                <a:latin typeface="Courier New" charset="0"/>
              </a:rPr>
              <a:t>"&gt;</a:t>
            </a:r>
          </a:p>
          <a:p>
            <a:r>
              <a:rPr lang="en-US" sz="1800" b="1" dirty="0">
                <a:latin typeface="Courier New" charset="0"/>
              </a:rPr>
              <a:t>        &lt;</a:t>
            </a:r>
            <a:r>
              <a:rPr lang="en-US" sz="1800" b="1" dirty="0" err="1">
                <a:latin typeface="Courier New" charset="0"/>
              </a:rPr>
              <a:t>xs:minInclusive</a:t>
            </a:r>
            <a:r>
              <a:rPr lang="en-US" sz="1800" b="1" dirty="0">
                <a:latin typeface="Courier New" charset="0"/>
              </a:rPr>
              <a:t> value="1900-01-01"/&gt;</a:t>
            </a:r>
          </a:p>
          <a:p>
            <a:r>
              <a:rPr lang="en-US" sz="1800" b="1" dirty="0">
                <a:latin typeface="Courier New" charset="0"/>
              </a:rPr>
              <a:t>        &lt;</a:t>
            </a:r>
            <a:r>
              <a:rPr lang="en-US" sz="1800" b="1" dirty="0" err="1">
                <a:latin typeface="Courier New" charset="0"/>
              </a:rPr>
              <a:t>xs:maxInclusive</a:t>
            </a:r>
            <a:r>
              <a:rPr lang="en-US" sz="1800" b="1" dirty="0">
                <a:latin typeface="Courier New" charset="0"/>
              </a:rPr>
              <a:t> value="1999-12-31"/&gt;</a:t>
            </a:r>
          </a:p>
          <a:p>
            <a:r>
              <a:rPr lang="en-US" sz="1800" b="1" dirty="0">
                <a:latin typeface="Courier New" charset="0"/>
              </a:rPr>
              <a:t>    &lt;/</a:t>
            </a:r>
            <a:r>
              <a:rPr lang="en-US" sz="1800" b="1" dirty="0" err="1">
                <a:latin typeface="Courier New" charset="0"/>
              </a:rPr>
              <a:t>xs:restriction</a:t>
            </a:r>
            <a:r>
              <a:rPr lang="en-US" sz="1800" b="1" dirty="0">
                <a:latin typeface="Courier New" charset="0"/>
              </a:rPr>
              <a:t>&gt;</a:t>
            </a:r>
          </a:p>
          <a:p>
            <a:r>
              <a:rPr lang="en-US" sz="1800" b="1" dirty="0">
                <a:latin typeface="Courier New" charset="0"/>
              </a:rPr>
              <a:t>&lt;/</a:t>
            </a:r>
            <a:r>
              <a:rPr lang="en-US" sz="1800" b="1" dirty="0" err="1">
                <a:latin typeface="Courier New" charset="0"/>
              </a:rPr>
              <a:t>xs:simpleType</a:t>
            </a:r>
            <a:r>
              <a:rPr lang="en-US" sz="1800" b="1" dirty="0">
                <a:latin typeface="Courier New" charset="0"/>
              </a:rPr>
              <a:t>&gt;</a:t>
            </a:r>
          </a:p>
          <a:p>
            <a:endParaRPr lang="en-US" sz="1800" b="1" dirty="0">
              <a:latin typeface="Courier New" charset="0"/>
            </a:endParaRPr>
          </a:p>
          <a:p>
            <a:r>
              <a:rPr lang="en-US" sz="1800" b="1" dirty="0">
                <a:latin typeface="Courier New" charset="0"/>
              </a:rPr>
              <a:t>&lt;</a:t>
            </a:r>
            <a:r>
              <a:rPr lang="en-US" sz="1800" b="1" dirty="0" err="1">
                <a:latin typeface="Courier New" charset="0"/>
              </a:rPr>
              <a:t>xs:element</a:t>
            </a:r>
            <a:r>
              <a:rPr lang="en-US" sz="1800" b="1" dirty="0">
                <a:latin typeface="Courier New" charset="0"/>
              </a:rPr>
              <a:t> name="birthday" </a:t>
            </a:r>
            <a:r>
              <a:rPr lang="en-US" sz="1800" b="1" dirty="0">
                <a:solidFill>
                  <a:schemeClr val="folHlink"/>
                </a:solidFill>
                <a:latin typeface="Courier New" charset="0"/>
              </a:rPr>
              <a:t>type="</a:t>
            </a:r>
            <a:r>
              <a:rPr lang="en-US" sz="1800" b="1" dirty="0" err="1">
                <a:solidFill>
                  <a:schemeClr val="folHlink"/>
                </a:solidFill>
                <a:latin typeface="Courier New" charset="0"/>
              </a:rPr>
              <a:t>birthday_type</a:t>
            </a:r>
            <a:r>
              <a:rPr lang="en-US" sz="1800" b="1" dirty="0">
                <a:solidFill>
                  <a:schemeClr val="folHlink"/>
                </a:solidFill>
                <a:latin typeface="Courier New" charset="0"/>
              </a:rPr>
              <a:t>"</a:t>
            </a:r>
            <a:r>
              <a:rPr lang="en-US" sz="1800" b="1" dirty="0">
                <a:latin typeface="Courier New" charset="0"/>
              </a:rPr>
              <a:t>/&gt;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3220" y="5615923"/>
            <a:ext cx="4458272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Courier New" charset="0"/>
                <a:ea typeface="Courier New" charset="0"/>
                <a:cs typeface="Courier New" charset="0"/>
              </a:rPr>
              <a:t>&lt;birthday&gt;1963-09-02</a:t>
            </a:r>
            <a:r>
              <a:rPr lang="en-US" sz="1800" b="1" smtClean="0">
                <a:latin typeface="Courier New" charset="0"/>
                <a:ea typeface="Courier New" charset="0"/>
                <a:cs typeface="Courier New" charset="0"/>
              </a:rPr>
              <a:t>&lt;/birthday&gt;</a:t>
            </a:r>
            <a:endParaRPr lang="en-US" sz="1800" b="1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73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2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4" grpId="0" animBg="1"/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4DC7-D235-F64B-89E4-4DD4572EF056}" type="slidenum">
              <a:rPr lang="en-US"/>
              <a:pPr/>
              <a:t>44</a:t>
            </a:fld>
            <a:endParaRPr lang="en-US"/>
          </a:p>
        </p:txBody>
      </p:sp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Derived Simple </a:t>
            </a:r>
            <a:r>
              <a:rPr lang="en-US" dirty="0" smtClean="0"/>
              <a:t>Types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785331"/>
          </a:xfrm>
        </p:spPr>
        <p:txBody>
          <a:bodyPr/>
          <a:lstStyle/>
          <a:p>
            <a:r>
              <a:rPr lang="en-US" dirty="0" smtClean="0"/>
              <a:t>An </a:t>
            </a:r>
            <a:r>
              <a:rPr lang="en-US" dirty="0" smtClean="0">
                <a:solidFill>
                  <a:srgbClr val="B23C00"/>
                </a:solidFill>
              </a:rPr>
              <a:t>enumeration </a:t>
            </a:r>
            <a:r>
              <a:rPr lang="en-US" dirty="0">
                <a:solidFill>
                  <a:srgbClr val="B23C00"/>
                </a:solidFill>
              </a:rPr>
              <a:t>set </a:t>
            </a:r>
            <a:r>
              <a:rPr lang="en-US" dirty="0"/>
              <a:t>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acceptable </a:t>
            </a:r>
            <a:r>
              <a:rPr lang="en-US" dirty="0"/>
              <a:t>content values.</a:t>
            </a:r>
          </a:p>
          <a:p>
            <a:pPr lvl="1"/>
            <a:r>
              <a:rPr lang="en-US" dirty="0"/>
              <a:t>Example</a:t>
            </a:r>
            <a:r>
              <a:rPr lang="en-US" dirty="0" smtClean="0"/>
              <a:t>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Element: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4"/>
            <a:endParaRPr lang="en-US" sz="1050" dirty="0"/>
          </a:p>
          <a:p>
            <a:pPr lvl="4"/>
            <a:endParaRPr lang="en-US" sz="1050" dirty="0"/>
          </a:p>
          <a:p>
            <a:pPr lvl="4"/>
            <a:endParaRPr lang="en-US" sz="1050" dirty="0"/>
          </a:p>
          <a:p>
            <a:pPr lvl="4"/>
            <a:endParaRPr lang="en-US" sz="1050" dirty="0"/>
          </a:p>
        </p:txBody>
      </p:sp>
      <p:sp>
        <p:nvSpPr>
          <p:cNvPr id="533508" name="Text Box 4"/>
          <p:cNvSpPr txBox="1">
            <a:spLocks noChangeArrowheads="1"/>
          </p:cNvSpPr>
          <p:nvPr/>
        </p:nvSpPr>
        <p:spPr bwMode="auto">
          <a:xfrm>
            <a:off x="1371600" y="2788927"/>
            <a:ext cx="6558206" cy="2308324"/>
          </a:xfrm>
          <a:prstGeom prst="rect">
            <a:avLst/>
          </a:prstGeom>
          <a:solidFill>
            <a:srgbClr val="FFFFCC"/>
          </a:solidFill>
          <a:ln w="9525">
            <a:solidFill>
              <a:srgbClr val="FFCC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latin typeface="Courier New" charset="0"/>
              </a:rPr>
              <a:t>&lt;</a:t>
            </a:r>
            <a:r>
              <a:rPr lang="en-US" sz="1800" b="1" dirty="0" err="1">
                <a:latin typeface="Courier New" charset="0"/>
              </a:rPr>
              <a:t>xs:simpleType</a:t>
            </a:r>
            <a:r>
              <a:rPr lang="en-US" sz="1800" b="1" dirty="0">
                <a:latin typeface="Courier New" charset="0"/>
              </a:rPr>
              <a:t> name="</a:t>
            </a:r>
            <a:r>
              <a:rPr lang="en-US" sz="1800" b="1" dirty="0" err="1">
                <a:latin typeface="Courier New" charset="0"/>
              </a:rPr>
              <a:t>gender_type</a:t>
            </a:r>
            <a:r>
              <a:rPr lang="en-US" sz="1800" b="1" dirty="0">
                <a:latin typeface="Courier New" charset="0"/>
              </a:rPr>
              <a:t>"&gt;</a:t>
            </a:r>
          </a:p>
          <a:p>
            <a:r>
              <a:rPr lang="en-US" sz="1800" b="1" dirty="0">
                <a:latin typeface="Courier New" charset="0"/>
              </a:rPr>
              <a:t>    &lt;</a:t>
            </a:r>
            <a:r>
              <a:rPr lang="en-US" sz="1800" b="1" dirty="0" err="1">
                <a:latin typeface="Courier New" charset="0"/>
              </a:rPr>
              <a:t>xs:restriction</a:t>
            </a:r>
            <a:r>
              <a:rPr lang="en-US" sz="1800" b="1" dirty="0">
                <a:latin typeface="Courier New" charset="0"/>
              </a:rPr>
              <a:t> base="</a:t>
            </a:r>
            <a:r>
              <a:rPr lang="en-US" sz="1800" b="1" dirty="0" err="1">
                <a:latin typeface="Courier New" charset="0"/>
              </a:rPr>
              <a:t>xs:string</a:t>
            </a:r>
            <a:r>
              <a:rPr lang="en-US" sz="1800" b="1" dirty="0">
                <a:latin typeface="Courier New" charset="0"/>
              </a:rPr>
              <a:t>"&gt;</a:t>
            </a:r>
          </a:p>
          <a:p>
            <a:r>
              <a:rPr lang="en-US" sz="1800" b="1" dirty="0">
                <a:latin typeface="Courier New" charset="0"/>
              </a:rPr>
              <a:t>        </a:t>
            </a:r>
            <a:r>
              <a:rPr lang="en-US" sz="1800" b="1" dirty="0">
                <a:solidFill>
                  <a:schemeClr val="folHlink"/>
                </a:solidFill>
                <a:latin typeface="Courier New" charset="0"/>
              </a:rPr>
              <a:t>&lt;</a:t>
            </a:r>
            <a:r>
              <a:rPr lang="en-US" sz="1800" b="1" dirty="0" err="1">
                <a:solidFill>
                  <a:schemeClr val="folHlink"/>
                </a:solidFill>
                <a:latin typeface="Courier New" charset="0"/>
              </a:rPr>
              <a:t>xs:enumeration</a:t>
            </a:r>
            <a:r>
              <a:rPr lang="en-US" sz="1800" b="1" dirty="0">
                <a:solidFill>
                  <a:schemeClr val="folHlink"/>
                </a:solidFill>
                <a:latin typeface="Courier New" charset="0"/>
              </a:rPr>
              <a:t> value="male"/&gt;</a:t>
            </a:r>
          </a:p>
          <a:p>
            <a:r>
              <a:rPr lang="en-US" sz="1800" b="1" dirty="0">
                <a:solidFill>
                  <a:schemeClr val="folHlink"/>
                </a:solidFill>
                <a:latin typeface="Courier New" charset="0"/>
              </a:rPr>
              <a:t>        &lt;</a:t>
            </a:r>
            <a:r>
              <a:rPr lang="en-US" sz="1800" b="1" dirty="0" err="1">
                <a:solidFill>
                  <a:schemeClr val="folHlink"/>
                </a:solidFill>
                <a:latin typeface="Courier New" charset="0"/>
              </a:rPr>
              <a:t>xs:enumeration</a:t>
            </a:r>
            <a:r>
              <a:rPr lang="en-US" sz="1800" b="1" dirty="0">
                <a:solidFill>
                  <a:schemeClr val="folHlink"/>
                </a:solidFill>
                <a:latin typeface="Courier New" charset="0"/>
              </a:rPr>
              <a:t> value="female"/&gt;</a:t>
            </a:r>
          </a:p>
          <a:p>
            <a:r>
              <a:rPr lang="en-US" sz="1800" b="1" dirty="0">
                <a:latin typeface="Courier New" charset="0"/>
              </a:rPr>
              <a:t>    &lt;/</a:t>
            </a:r>
            <a:r>
              <a:rPr lang="en-US" sz="1800" b="1" dirty="0" err="1">
                <a:latin typeface="Courier New" charset="0"/>
              </a:rPr>
              <a:t>xs:restriction</a:t>
            </a:r>
            <a:r>
              <a:rPr lang="en-US" sz="1800" b="1" dirty="0">
                <a:latin typeface="Courier New" charset="0"/>
              </a:rPr>
              <a:t>&gt;</a:t>
            </a:r>
          </a:p>
          <a:p>
            <a:r>
              <a:rPr lang="en-US" sz="1800" b="1" dirty="0">
                <a:latin typeface="Courier New" charset="0"/>
              </a:rPr>
              <a:t>&lt;/</a:t>
            </a:r>
            <a:r>
              <a:rPr lang="en-US" sz="1800" b="1" dirty="0" err="1">
                <a:latin typeface="Courier New" charset="0"/>
              </a:rPr>
              <a:t>xs:simpleType</a:t>
            </a:r>
            <a:r>
              <a:rPr lang="en-US" sz="1800" b="1" dirty="0">
                <a:latin typeface="Courier New" charset="0"/>
              </a:rPr>
              <a:t>&gt;</a:t>
            </a:r>
          </a:p>
          <a:p>
            <a:endParaRPr lang="en-US" sz="1800" b="1" dirty="0">
              <a:latin typeface="Courier New" charset="0"/>
            </a:endParaRPr>
          </a:p>
          <a:p>
            <a:r>
              <a:rPr lang="en-US" sz="1800" b="1" dirty="0">
                <a:latin typeface="Courier New" charset="0"/>
              </a:rPr>
              <a:t>&lt;</a:t>
            </a:r>
            <a:r>
              <a:rPr lang="en-US" sz="1800" b="1" dirty="0" err="1">
                <a:latin typeface="Courier New" charset="0"/>
              </a:rPr>
              <a:t>xs:element</a:t>
            </a:r>
            <a:r>
              <a:rPr lang="en-US" sz="1800" b="1" dirty="0">
                <a:latin typeface="Courier New" charset="0"/>
              </a:rPr>
              <a:t> name="gender" type="</a:t>
            </a:r>
            <a:r>
              <a:rPr lang="en-US" sz="1800" b="1" dirty="0" err="1">
                <a:latin typeface="Courier New" charset="0"/>
              </a:rPr>
              <a:t>gender_type</a:t>
            </a:r>
            <a:r>
              <a:rPr lang="en-US" sz="1800" b="1" dirty="0">
                <a:latin typeface="Courier New" charset="0"/>
              </a:rPr>
              <a:t>"/&gt;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4659" y="5404325"/>
            <a:ext cx="335540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smtClean="0">
                <a:latin typeface="Courier New" charset="0"/>
                <a:ea typeface="Courier New" charset="0"/>
                <a:cs typeface="Courier New" charset="0"/>
              </a:rPr>
              <a:t>&lt;gender&gt;female&lt;/gender&gt;</a:t>
            </a:r>
            <a:endParaRPr lang="en-US" sz="1800" b="1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00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3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D8011-1C2D-0A4A-80C1-47594BCC481D}" type="slidenum">
              <a:rPr lang="en-US"/>
              <a:pPr/>
              <a:t>45</a:t>
            </a:fld>
            <a:endParaRPr lang="en-US"/>
          </a:p>
        </p:txBody>
      </p:sp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Derived Simple </a:t>
            </a:r>
            <a:r>
              <a:rPr lang="en-US" dirty="0" smtClean="0"/>
              <a:t>Types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785331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B23C00"/>
                </a:solidFill>
              </a:rPr>
              <a:t>regular expression </a:t>
            </a:r>
            <a:r>
              <a:rPr lang="en-US" dirty="0"/>
              <a:t>pattern.</a:t>
            </a:r>
          </a:p>
          <a:p>
            <a:pPr lvl="1"/>
            <a:r>
              <a:rPr lang="en-US" dirty="0"/>
              <a:t>Example</a:t>
            </a:r>
            <a:r>
              <a:rPr lang="en-US" dirty="0" smtClean="0"/>
              <a:t>:</a:t>
            </a:r>
          </a:p>
          <a:p>
            <a:pPr lvl="1"/>
            <a:endParaRPr lang="en-US" sz="2800" dirty="0"/>
          </a:p>
          <a:p>
            <a:pPr lvl="1"/>
            <a:endParaRPr lang="en-US" sz="2800" dirty="0" smtClean="0"/>
          </a:p>
          <a:p>
            <a:pPr lvl="1"/>
            <a:endParaRPr lang="en-US" sz="2800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sz="2800" dirty="0" smtClean="0"/>
              <a:t>Element:</a:t>
            </a:r>
          </a:p>
          <a:p>
            <a:pPr lvl="6"/>
            <a:r>
              <a:rPr lang="en-US" dirty="0" smtClean="0"/>
              <a:t> </a:t>
            </a:r>
          </a:p>
          <a:p>
            <a:pPr lvl="1"/>
            <a:r>
              <a:rPr lang="en-US" sz="2800" dirty="0" smtClean="0"/>
              <a:t>For Perl-style </a:t>
            </a:r>
            <a:r>
              <a:rPr lang="en-US" sz="2800" dirty="0"/>
              <a:t>regular expressions, see </a:t>
            </a:r>
            <a:r>
              <a:rPr lang="en-US" dirty="0">
                <a:hlinkClick r:id="rId2"/>
              </a:rPr>
              <a:t>https://www.cs.tut.fi/~</a:t>
            </a:r>
            <a:r>
              <a:rPr lang="en-US" dirty="0" smtClean="0">
                <a:hlinkClick r:id="rId2"/>
              </a:rPr>
              <a:t>jkorpela/perl/regexp.html</a:t>
            </a:r>
            <a:r>
              <a:rPr lang="en-US" dirty="0" smtClean="0"/>
              <a:t> </a:t>
            </a:r>
            <a:endParaRPr lang="en-US" sz="2800" dirty="0"/>
          </a:p>
        </p:txBody>
      </p:sp>
      <p:sp>
        <p:nvSpPr>
          <p:cNvPr id="534532" name="Text Box 4"/>
          <p:cNvSpPr txBox="1">
            <a:spLocks noChangeArrowheads="1"/>
          </p:cNvSpPr>
          <p:nvPr/>
        </p:nvSpPr>
        <p:spPr bwMode="auto">
          <a:xfrm>
            <a:off x="1736724" y="2423171"/>
            <a:ext cx="6584275" cy="2031325"/>
          </a:xfrm>
          <a:prstGeom prst="rect">
            <a:avLst/>
          </a:prstGeom>
          <a:solidFill>
            <a:srgbClr val="FFFFCC"/>
          </a:solidFill>
          <a:ln w="9525">
            <a:solidFill>
              <a:srgbClr val="FFCC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b="1" dirty="0">
                <a:latin typeface="Courier New" charset="0"/>
              </a:rPr>
              <a:t>&lt;</a:t>
            </a:r>
            <a:r>
              <a:rPr lang="en-US" sz="1800" b="1" dirty="0" err="1">
                <a:latin typeface="Courier New" charset="0"/>
              </a:rPr>
              <a:t>xs:simpleType</a:t>
            </a:r>
            <a:r>
              <a:rPr lang="en-US" sz="1800" b="1" dirty="0">
                <a:latin typeface="Courier New" charset="0"/>
              </a:rPr>
              <a:t> name="</a:t>
            </a:r>
            <a:r>
              <a:rPr lang="en-US" sz="1800" b="1" dirty="0" err="1">
                <a:latin typeface="Courier New" charset="0"/>
              </a:rPr>
              <a:t>product_code</a:t>
            </a:r>
            <a:r>
              <a:rPr lang="en-US" sz="1800" b="1" dirty="0">
                <a:latin typeface="Courier New" charset="0"/>
              </a:rPr>
              <a:t>"&gt;</a:t>
            </a:r>
          </a:p>
          <a:p>
            <a:r>
              <a:rPr lang="en-US" sz="1800" b="1" dirty="0">
                <a:latin typeface="Courier New" charset="0"/>
              </a:rPr>
              <a:t>    &lt;</a:t>
            </a:r>
            <a:r>
              <a:rPr lang="en-US" sz="1800" b="1" dirty="0" err="1">
                <a:latin typeface="Courier New" charset="0"/>
              </a:rPr>
              <a:t>xs:restriction</a:t>
            </a:r>
            <a:r>
              <a:rPr lang="en-US" sz="1800" b="1" dirty="0">
                <a:latin typeface="Courier New" charset="0"/>
              </a:rPr>
              <a:t> base="</a:t>
            </a:r>
            <a:r>
              <a:rPr lang="en-US" sz="1800" b="1" dirty="0" err="1">
                <a:latin typeface="Courier New" charset="0"/>
              </a:rPr>
              <a:t>xs:string</a:t>
            </a:r>
            <a:r>
              <a:rPr lang="en-US" sz="1800" b="1" dirty="0">
                <a:latin typeface="Courier New" charset="0"/>
              </a:rPr>
              <a:t>"&gt;</a:t>
            </a:r>
          </a:p>
          <a:p>
            <a:r>
              <a:rPr lang="en-US" sz="1800" b="1" dirty="0">
                <a:latin typeface="Courier New" charset="0"/>
              </a:rPr>
              <a:t>        </a:t>
            </a:r>
            <a:r>
              <a:rPr lang="en-US" sz="1800" b="1" dirty="0">
                <a:solidFill>
                  <a:schemeClr val="folHlink"/>
                </a:solidFill>
                <a:latin typeface="Courier New" charset="0"/>
              </a:rPr>
              <a:t>&lt;</a:t>
            </a:r>
            <a:r>
              <a:rPr lang="en-US" sz="1800" b="1" dirty="0" err="1">
                <a:solidFill>
                  <a:schemeClr val="folHlink"/>
                </a:solidFill>
                <a:latin typeface="Courier New" charset="0"/>
              </a:rPr>
              <a:t>xs:pattern</a:t>
            </a:r>
            <a:r>
              <a:rPr lang="en-US" sz="1800" b="1" dirty="0">
                <a:solidFill>
                  <a:schemeClr val="folHlink"/>
                </a:solidFill>
                <a:latin typeface="Courier New" charset="0"/>
              </a:rPr>
              <a:t> value="X_\d{3}"/&gt;</a:t>
            </a:r>
          </a:p>
          <a:p>
            <a:r>
              <a:rPr lang="en-US" sz="1800" b="1" dirty="0">
                <a:latin typeface="Courier New" charset="0"/>
              </a:rPr>
              <a:t>    &lt;/</a:t>
            </a:r>
            <a:r>
              <a:rPr lang="en-US" sz="1800" b="1" dirty="0" err="1">
                <a:latin typeface="Courier New" charset="0"/>
              </a:rPr>
              <a:t>xs:restriction</a:t>
            </a:r>
            <a:r>
              <a:rPr lang="en-US" sz="1800" b="1" dirty="0">
                <a:latin typeface="Courier New" charset="0"/>
              </a:rPr>
              <a:t>&gt;</a:t>
            </a:r>
          </a:p>
          <a:p>
            <a:r>
              <a:rPr lang="en-US" sz="1800" b="1" dirty="0">
                <a:latin typeface="Courier New" charset="0"/>
              </a:rPr>
              <a:t>&lt;/</a:t>
            </a:r>
            <a:r>
              <a:rPr lang="en-US" sz="1800" b="1" dirty="0" err="1">
                <a:latin typeface="Courier New" charset="0"/>
              </a:rPr>
              <a:t>xs:simpleType</a:t>
            </a:r>
            <a:r>
              <a:rPr lang="en-US" sz="1800" b="1" dirty="0" smtClean="0">
                <a:latin typeface="Courier New" charset="0"/>
              </a:rPr>
              <a:t>&gt;</a:t>
            </a:r>
          </a:p>
          <a:p>
            <a:endParaRPr lang="en-US" sz="1800" b="1" dirty="0">
              <a:latin typeface="Courier New" charset="0"/>
            </a:endParaRPr>
          </a:p>
          <a:p>
            <a:r>
              <a:rPr lang="en-US" sz="1800" b="1" dirty="0">
                <a:latin typeface="Courier New" charset="0"/>
              </a:rPr>
              <a:t>&lt;</a:t>
            </a:r>
            <a:r>
              <a:rPr lang="en-US" sz="1800" b="1" dirty="0" err="1">
                <a:latin typeface="Courier New" charset="0"/>
              </a:rPr>
              <a:t>xs:element</a:t>
            </a:r>
            <a:r>
              <a:rPr lang="en-US" sz="1800" b="1" dirty="0">
                <a:latin typeface="Courier New" charset="0"/>
              </a:rPr>
              <a:t> name</a:t>
            </a:r>
            <a:r>
              <a:rPr lang="en-US" sz="1800" b="1" dirty="0" smtClean="0">
                <a:latin typeface="Courier New" charset="0"/>
              </a:rPr>
              <a:t>="code” type="</a:t>
            </a:r>
            <a:r>
              <a:rPr lang="en-US" sz="1800" b="1" dirty="0" err="1" smtClean="0">
                <a:latin typeface="Courier New" charset="0"/>
              </a:rPr>
              <a:t>product_code</a:t>
            </a:r>
            <a:r>
              <a:rPr lang="en-US" sz="1800" b="1" dirty="0" smtClean="0">
                <a:latin typeface="Courier New" charset="0"/>
              </a:rPr>
              <a:t>"/&gt;</a:t>
            </a:r>
            <a:endParaRPr lang="en-US" sz="1800" b="1" dirty="0">
              <a:latin typeface="Courier New" charset="0"/>
            </a:endParaRPr>
          </a:p>
        </p:txBody>
      </p:sp>
      <p:grpSp>
        <p:nvGrpSpPr>
          <p:cNvPr id="534536" name="Group 8"/>
          <p:cNvGrpSpPr>
            <a:grpSpLocks/>
          </p:cNvGrpSpPr>
          <p:nvPr/>
        </p:nvGrpSpPr>
        <p:grpSpPr bwMode="auto">
          <a:xfrm>
            <a:off x="7040563" y="2788927"/>
            <a:ext cx="1646237" cy="835025"/>
            <a:chOff x="4435" y="1634"/>
            <a:chExt cx="1037" cy="526"/>
          </a:xfrm>
        </p:grpSpPr>
        <p:sp>
          <p:nvSpPr>
            <p:cNvPr id="534533" name="Text Box 5"/>
            <p:cNvSpPr txBox="1">
              <a:spLocks noChangeArrowheads="1"/>
            </p:cNvSpPr>
            <p:nvPr/>
          </p:nvSpPr>
          <p:spPr bwMode="auto">
            <a:xfrm>
              <a:off x="4696" y="1634"/>
              <a:ext cx="776" cy="52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FFFF00"/>
                  </a:solidFill>
                </a:rPr>
                <a:t>Perl-style </a:t>
              </a:r>
            </a:p>
            <a:p>
              <a:pPr algn="ctr"/>
              <a:r>
                <a:rPr lang="en-US" sz="1600">
                  <a:solidFill>
                    <a:srgbClr val="FFFF00"/>
                  </a:solidFill>
                </a:rPr>
                <a:t>regular</a:t>
              </a:r>
            </a:p>
            <a:p>
              <a:pPr algn="ctr"/>
              <a:r>
                <a:rPr lang="en-US" sz="1600">
                  <a:solidFill>
                    <a:srgbClr val="FFFF00"/>
                  </a:solidFill>
                </a:rPr>
                <a:t>expression.</a:t>
              </a:r>
            </a:p>
          </p:txBody>
        </p:sp>
        <p:sp>
          <p:nvSpPr>
            <p:cNvPr id="534535" name="Line 7"/>
            <p:cNvSpPr>
              <a:spLocks noChangeShapeType="1"/>
            </p:cNvSpPr>
            <p:nvPr/>
          </p:nvSpPr>
          <p:spPr bwMode="auto">
            <a:xfrm flipH="1">
              <a:off x="4435" y="1872"/>
              <a:ext cx="28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17537" y="4617707"/>
            <a:ext cx="266611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Courier New" charset="0"/>
                <a:ea typeface="Courier New" charset="0"/>
                <a:cs typeface="Courier New" charset="0"/>
              </a:rPr>
              <a:t>&lt;code&gt;X_876&lt;/code&gt;</a:t>
            </a:r>
            <a:endParaRPr lang="en-US" sz="1800" b="1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03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4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4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D11A-DBF5-A14D-8C60-AB58B58DE342}" type="slidenum">
              <a:rPr lang="en-US"/>
              <a:pPr/>
              <a:t>46</a:t>
            </a:fld>
            <a:endParaRPr lang="en-US"/>
          </a:p>
        </p:txBody>
      </p:sp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Derived Simple </a:t>
            </a:r>
            <a:r>
              <a:rPr lang="en-US" dirty="0" smtClean="0"/>
              <a:t>Types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785331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B23C00"/>
                </a:solidFill>
              </a:rPr>
              <a:t>union</a:t>
            </a:r>
            <a:r>
              <a:rPr lang="en-US" dirty="0"/>
              <a:t> type.</a:t>
            </a:r>
          </a:p>
          <a:p>
            <a:pPr lvl="1"/>
            <a:r>
              <a:rPr lang="en-US" dirty="0"/>
              <a:t>Example</a:t>
            </a:r>
            <a:r>
              <a:rPr lang="en-US" dirty="0" smtClean="0"/>
              <a:t>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Elements: 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535556" name="Text Box 4"/>
          <p:cNvSpPr txBox="1">
            <a:spLocks noChangeArrowheads="1"/>
          </p:cNvSpPr>
          <p:nvPr/>
        </p:nvSpPr>
        <p:spPr bwMode="auto">
          <a:xfrm>
            <a:off x="3139709" y="1508781"/>
            <a:ext cx="5821363" cy="3708400"/>
          </a:xfrm>
          <a:prstGeom prst="rect">
            <a:avLst/>
          </a:prstGeom>
          <a:solidFill>
            <a:srgbClr val="FFFFCC"/>
          </a:solidFill>
          <a:ln w="9525">
            <a:solidFill>
              <a:srgbClr val="FFCC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latin typeface="Courier New" charset="0"/>
              </a:rPr>
              <a:t>&lt;</a:t>
            </a:r>
            <a:r>
              <a:rPr lang="en-US" sz="1400" b="1" dirty="0" err="1">
                <a:latin typeface="Courier New" charset="0"/>
              </a:rPr>
              <a:t>xs:simpleType</a:t>
            </a:r>
            <a:r>
              <a:rPr lang="en-US" sz="1400" b="1" dirty="0">
                <a:latin typeface="Courier New" charset="0"/>
              </a:rPr>
              <a:t> name="</a:t>
            </a:r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isbn10</a:t>
            </a:r>
            <a:r>
              <a:rPr lang="en-US" sz="1400" b="1" dirty="0">
                <a:latin typeface="Courier New" charset="0"/>
              </a:rPr>
              <a:t>"&gt;</a:t>
            </a:r>
          </a:p>
          <a:p>
            <a:r>
              <a:rPr lang="en-US" sz="1400" b="1" dirty="0">
                <a:latin typeface="Courier New" charset="0"/>
              </a:rPr>
              <a:t>    &lt;</a:t>
            </a:r>
            <a:r>
              <a:rPr lang="en-US" sz="1400" b="1" dirty="0" err="1">
                <a:latin typeface="Courier New" charset="0"/>
              </a:rPr>
              <a:t>xs:restriction</a:t>
            </a:r>
            <a:r>
              <a:rPr lang="en-US" sz="1400" b="1" dirty="0">
                <a:latin typeface="Courier New" charset="0"/>
              </a:rPr>
              <a:t> base="</a:t>
            </a:r>
            <a:r>
              <a:rPr lang="en-US" sz="1400" b="1" dirty="0" err="1">
                <a:latin typeface="Courier New" charset="0"/>
              </a:rPr>
              <a:t>xs:string</a:t>
            </a:r>
            <a:r>
              <a:rPr lang="en-US" sz="1400" b="1" dirty="0">
                <a:latin typeface="Courier New" charset="0"/>
              </a:rPr>
              <a:t>"&gt;</a:t>
            </a:r>
          </a:p>
          <a:p>
            <a:r>
              <a:rPr lang="en-US" sz="1400" b="1" dirty="0">
                <a:latin typeface="Courier New" charset="0"/>
              </a:rPr>
              <a:t>        &lt;</a:t>
            </a:r>
            <a:r>
              <a:rPr lang="en-US" sz="1400" b="1" dirty="0" err="1">
                <a:latin typeface="Courier New" charset="0"/>
              </a:rPr>
              <a:t>xs:pattern</a:t>
            </a:r>
            <a:r>
              <a:rPr lang="en-US" sz="1400" b="1" dirty="0">
                <a:latin typeface="Courier New" charset="0"/>
              </a:rPr>
              <a:t> value="\d-\d{3}-\d{5}-\d"/&gt;</a:t>
            </a:r>
          </a:p>
          <a:p>
            <a:r>
              <a:rPr lang="en-US" sz="1400" b="1" dirty="0">
                <a:latin typeface="Courier New" charset="0"/>
              </a:rPr>
              <a:t>    &lt;/</a:t>
            </a:r>
            <a:r>
              <a:rPr lang="en-US" sz="1400" b="1" dirty="0" err="1">
                <a:latin typeface="Courier New" charset="0"/>
              </a:rPr>
              <a:t>xs:restriction</a:t>
            </a:r>
            <a:r>
              <a:rPr lang="en-US" sz="1400" b="1" dirty="0">
                <a:latin typeface="Courier New" charset="0"/>
              </a:rPr>
              <a:t>&gt;</a:t>
            </a:r>
          </a:p>
          <a:p>
            <a:r>
              <a:rPr lang="en-US" sz="1400" b="1" dirty="0">
                <a:latin typeface="Courier New" charset="0"/>
              </a:rPr>
              <a:t>&lt;/</a:t>
            </a:r>
            <a:r>
              <a:rPr lang="en-US" sz="1400" b="1" dirty="0" err="1">
                <a:latin typeface="Courier New" charset="0"/>
              </a:rPr>
              <a:t>xs:simpleType</a:t>
            </a:r>
            <a:r>
              <a:rPr lang="en-US" sz="1400" b="1" dirty="0">
                <a:latin typeface="Courier New" charset="0"/>
              </a:rPr>
              <a:t>&gt;</a:t>
            </a:r>
          </a:p>
          <a:p>
            <a:endParaRPr lang="en-US" sz="1400" b="1" dirty="0">
              <a:latin typeface="Courier New" charset="0"/>
            </a:endParaRPr>
          </a:p>
          <a:p>
            <a:r>
              <a:rPr lang="en-US" sz="1400" b="1" dirty="0">
                <a:latin typeface="Courier New" charset="0"/>
              </a:rPr>
              <a:t>&lt;</a:t>
            </a:r>
            <a:r>
              <a:rPr lang="en-US" sz="1400" b="1" dirty="0" err="1">
                <a:latin typeface="Courier New" charset="0"/>
              </a:rPr>
              <a:t>xs:simpleType</a:t>
            </a:r>
            <a:r>
              <a:rPr lang="en-US" sz="1400" b="1" dirty="0">
                <a:latin typeface="Courier New" charset="0"/>
              </a:rPr>
              <a:t> name="</a:t>
            </a:r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isbn13</a:t>
            </a:r>
            <a:r>
              <a:rPr lang="en-US" sz="1400" b="1" dirty="0">
                <a:latin typeface="Courier New" charset="0"/>
              </a:rPr>
              <a:t>"&gt;</a:t>
            </a:r>
          </a:p>
          <a:p>
            <a:r>
              <a:rPr lang="en-US" sz="1400" b="1" dirty="0">
                <a:latin typeface="Courier New" charset="0"/>
              </a:rPr>
              <a:t>    &lt;</a:t>
            </a:r>
            <a:r>
              <a:rPr lang="en-US" sz="1400" b="1" dirty="0" err="1">
                <a:latin typeface="Courier New" charset="0"/>
              </a:rPr>
              <a:t>xs:restriction</a:t>
            </a:r>
            <a:r>
              <a:rPr lang="en-US" sz="1400" b="1" dirty="0">
                <a:latin typeface="Courier New" charset="0"/>
              </a:rPr>
              <a:t> base="</a:t>
            </a:r>
            <a:r>
              <a:rPr lang="en-US" sz="1400" b="1" dirty="0" err="1">
                <a:latin typeface="Courier New" charset="0"/>
              </a:rPr>
              <a:t>xs:string</a:t>
            </a:r>
            <a:r>
              <a:rPr lang="en-US" sz="1400" b="1" dirty="0">
                <a:latin typeface="Courier New" charset="0"/>
              </a:rPr>
              <a:t>"&gt;</a:t>
            </a:r>
          </a:p>
          <a:p>
            <a:r>
              <a:rPr lang="en-US" sz="1400" b="1" dirty="0">
                <a:latin typeface="Courier New" charset="0"/>
              </a:rPr>
              <a:t>        &lt;</a:t>
            </a:r>
            <a:r>
              <a:rPr lang="en-US" sz="1400" b="1" dirty="0" err="1">
                <a:latin typeface="Courier New" charset="0"/>
              </a:rPr>
              <a:t>xs:pattern</a:t>
            </a:r>
            <a:r>
              <a:rPr lang="en-US" sz="1400" b="1" dirty="0">
                <a:latin typeface="Courier New" charset="0"/>
              </a:rPr>
              <a:t> value="\d{3}-\d-\d{3}-\d{5}-\d"/&gt;</a:t>
            </a:r>
          </a:p>
          <a:p>
            <a:r>
              <a:rPr lang="en-US" sz="1400" b="1" dirty="0">
                <a:latin typeface="Courier New" charset="0"/>
              </a:rPr>
              <a:t>    &lt;/</a:t>
            </a:r>
            <a:r>
              <a:rPr lang="en-US" sz="1400" b="1" dirty="0" err="1">
                <a:latin typeface="Courier New" charset="0"/>
              </a:rPr>
              <a:t>xs:restriction</a:t>
            </a:r>
            <a:r>
              <a:rPr lang="en-US" sz="1400" b="1" dirty="0">
                <a:latin typeface="Courier New" charset="0"/>
              </a:rPr>
              <a:t>&gt;</a:t>
            </a:r>
          </a:p>
          <a:p>
            <a:r>
              <a:rPr lang="en-US" sz="1400" b="1" dirty="0">
                <a:latin typeface="Courier New" charset="0"/>
              </a:rPr>
              <a:t>&lt;/</a:t>
            </a:r>
            <a:r>
              <a:rPr lang="en-US" sz="1400" b="1" dirty="0" err="1">
                <a:latin typeface="Courier New" charset="0"/>
              </a:rPr>
              <a:t>xs:simpleType</a:t>
            </a:r>
            <a:r>
              <a:rPr lang="en-US" sz="1400" b="1" dirty="0">
                <a:latin typeface="Courier New" charset="0"/>
              </a:rPr>
              <a:t>&gt;</a:t>
            </a:r>
          </a:p>
          <a:p>
            <a:endParaRPr lang="en-US" sz="1400" b="1" dirty="0">
              <a:latin typeface="Courier New" charset="0"/>
            </a:endParaRPr>
          </a:p>
          <a:p>
            <a:r>
              <a:rPr lang="en-US" sz="1400" b="1" dirty="0">
                <a:latin typeface="Courier New" charset="0"/>
              </a:rPr>
              <a:t>&lt;</a:t>
            </a:r>
            <a:r>
              <a:rPr lang="en-US" sz="1400" b="1" dirty="0" err="1">
                <a:latin typeface="Courier New" charset="0"/>
              </a:rPr>
              <a:t>xs:element</a:t>
            </a:r>
            <a:r>
              <a:rPr lang="en-US" sz="1400" b="1" dirty="0">
                <a:latin typeface="Courier New" charset="0"/>
              </a:rPr>
              <a:t> name="book"&gt;</a:t>
            </a:r>
          </a:p>
          <a:p>
            <a:r>
              <a:rPr lang="en-US" sz="1400" b="1" dirty="0">
                <a:latin typeface="Courier New" charset="0"/>
              </a:rPr>
              <a:t>    &lt;</a:t>
            </a:r>
            <a:r>
              <a:rPr lang="en-US" sz="1400" b="1" dirty="0" err="1">
                <a:latin typeface="Courier New" charset="0"/>
              </a:rPr>
              <a:t>xs:simpleType</a:t>
            </a:r>
            <a:r>
              <a:rPr lang="en-US" sz="1400" b="1" dirty="0">
                <a:latin typeface="Courier New" charset="0"/>
              </a:rPr>
              <a:t>&gt;</a:t>
            </a:r>
          </a:p>
          <a:p>
            <a:r>
              <a:rPr lang="en-US" sz="1400" b="1" dirty="0">
                <a:latin typeface="Courier New" charset="0"/>
              </a:rPr>
              <a:t>        </a:t>
            </a:r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&lt;</a:t>
            </a:r>
            <a:r>
              <a:rPr lang="en-US" sz="1400" b="1" dirty="0" err="1">
                <a:solidFill>
                  <a:schemeClr val="folHlink"/>
                </a:solidFill>
                <a:latin typeface="Courier New" charset="0"/>
              </a:rPr>
              <a:t>xs:union</a:t>
            </a:r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 </a:t>
            </a:r>
            <a:r>
              <a:rPr lang="en-US" sz="1400" b="1" dirty="0" err="1">
                <a:solidFill>
                  <a:schemeClr val="folHlink"/>
                </a:solidFill>
                <a:latin typeface="Courier New" charset="0"/>
              </a:rPr>
              <a:t>memberTypes</a:t>
            </a:r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="isbn10 isbn13"/&gt;</a:t>
            </a:r>
          </a:p>
          <a:p>
            <a:r>
              <a:rPr lang="en-US" sz="1400" b="1" dirty="0">
                <a:latin typeface="Courier New" charset="0"/>
              </a:rPr>
              <a:t>    &lt;/</a:t>
            </a:r>
            <a:r>
              <a:rPr lang="en-US" sz="1400" b="1" dirty="0" err="1">
                <a:latin typeface="Courier New" charset="0"/>
              </a:rPr>
              <a:t>xs:simpleType</a:t>
            </a:r>
            <a:r>
              <a:rPr lang="en-US" sz="1400" b="1" dirty="0">
                <a:latin typeface="Courier New" charset="0"/>
              </a:rPr>
              <a:t>&gt;</a:t>
            </a:r>
          </a:p>
          <a:p>
            <a:r>
              <a:rPr lang="en-US" sz="1400" b="1" dirty="0">
                <a:latin typeface="Courier New" charset="0"/>
              </a:rPr>
              <a:t>&lt;/</a:t>
            </a:r>
            <a:r>
              <a:rPr lang="en-US" sz="1400" b="1" dirty="0" err="1">
                <a:latin typeface="Courier New" charset="0"/>
              </a:rPr>
              <a:t>xs:element</a:t>
            </a:r>
            <a:r>
              <a:rPr lang="en-US" sz="1400" b="1" dirty="0">
                <a:latin typeface="Courier New" charset="0"/>
              </a:rPr>
              <a:t>&gt;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39709" y="5375685"/>
            <a:ext cx="445827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Courier New" charset="0"/>
                <a:ea typeface="Courier New" charset="0"/>
                <a:cs typeface="Courier New" charset="0"/>
              </a:rPr>
              <a:t>&lt;book&gt;0-123-45678-9&lt;/book&gt;</a:t>
            </a: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&lt;</a:t>
            </a:r>
            <a:r>
              <a:rPr lang="en-US" sz="1800" b="1" dirty="0" smtClean="0">
                <a:latin typeface="Courier New" charset="0"/>
                <a:ea typeface="Courier New" charset="0"/>
                <a:cs typeface="Courier New" charset="0"/>
              </a:rPr>
              <a:t>book&gt;012-3-456-789012-3&lt;/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book</a:t>
            </a:r>
            <a:r>
              <a:rPr lang="en-US" sz="1800" b="1" dirty="0" smtClean="0">
                <a:latin typeface="Courier New" charset="0"/>
                <a:ea typeface="Courier New" charset="0"/>
                <a:cs typeface="Courier New" charset="0"/>
              </a:rPr>
              <a:t>&gt;</a:t>
            </a:r>
            <a:endParaRPr lang="en-US" sz="1800" b="1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95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5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5D9E-CEB0-2A44-B8F9-03503094A088}" type="slidenum">
              <a:rPr lang="en-US"/>
              <a:pPr/>
              <a:t>47</a:t>
            </a:fld>
            <a:endParaRPr lang="en-US"/>
          </a:p>
        </p:txBody>
      </p:sp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Derived Simple </a:t>
            </a:r>
            <a:r>
              <a:rPr lang="en-US" dirty="0" smtClean="0"/>
              <a:t>Types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396238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B23C00"/>
                </a:solidFill>
              </a:rPr>
              <a:t>list</a:t>
            </a:r>
            <a:r>
              <a:rPr lang="en-US" dirty="0"/>
              <a:t> type.</a:t>
            </a:r>
          </a:p>
          <a:p>
            <a:pPr lvl="1"/>
            <a:r>
              <a:rPr lang="en-US" dirty="0"/>
              <a:t>Example: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Therefore, in the XML document,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b="1" dirty="0" smtClean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holidays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/>
              <a:t>element </a:t>
            </a:r>
            <a:br>
              <a:rPr lang="en-US" dirty="0"/>
            </a:br>
            <a:r>
              <a:rPr lang="en-US" dirty="0"/>
              <a:t>can have a list of date values:</a:t>
            </a:r>
          </a:p>
        </p:txBody>
      </p:sp>
      <p:sp>
        <p:nvSpPr>
          <p:cNvPr id="529412" name="Text Box 4"/>
          <p:cNvSpPr txBox="1">
            <a:spLocks noChangeArrowheads="1"/>
          </p:cNvSpPr>
          <p:nvPr/>
        </p:nvSpPr>
        <p:spPr bwMode="auto">
          <a:xfrm>
            <a:off x="914440" y="2331732"/>
            <a:ext cx="7250703" cy="1477328"/>
          </a:xfrm>
          <a:prstGeom prst="rect">
            <a:avLst/>
          </a:prstGeom>
          <a:solidFill>
            <a:srgbClr val="FFFFCC"/>
          </a:solidFill>
          <a:ln w="9525">
            <a:solidFill>
              <a:srgbClr val="FFCC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latin typeface="Courier New" charset="0"/>
              </a:rPr>
              <a:t>&lt;</a:t>
            </a:r>
            <a:r>
              <a:rPr lang="en-US" sz="1800" b="1" dirty="0" err="1">
                <a:latin typeface="Courier New" charset="0"/>
              </a:rPr>
              <a:t>xs:simpleType</a:t>
            </a:r>
            <a:r>
              <a:rPr lang="en-US" sz="1800" b="1" dirty="0">
                <a:latin typeface="Courier New" charset="0"/>
              </a:rPr>
              <a:t> name="</a:t>
            </a:r>
            <a:r>
              <a:rPr lang="en-US" sz="1800" b="1" dirty="0" err="1">
                <a:latin typeface="Courier New" charset="0"/>
              </a:rPr>
              <a:t>date_list_type</a:t>
            </a:r>
            <a:r>
              <a:rPr lang="en-US" sz="1800" b="1" dirty="0">
                <a:latin typeface="Courier New" charset="0"/>
              </a:rPr>
              <a:t>"&gt;</a:t>
            </a:r>
          </a:p>
          <a:p>
            <a:r>
              <a:rPr lang="en-US" sz="1800" b="1" dirty="0">
                <a:latin typeface="Courier New" charset="0"/>
              </a:rPr>
              <a:t>    </a:t>
            </a:r>
            <a:r>
              <a:rPr lang="en-US" sz="1800" b="1" dirty="0">
                <a:solidFill>
                  <a:schemeClr val="folHlink"/>
                </a:solidFill>
                <a:latin typeface="Courier New" charset="0"/>
              </a:rPr>
              <a:t>&lt;</a:t>
            </a:r>
            <a:r>
              <a:rPr lang="en-US" sz="1800" b="1" dirty="0" err="1">
                <a:solidFill>
                  <a:schemeClr val="folHlink"/>
                </a:solidFill>
                <a:latin typeface="Courier New" charset="0"/>
              </a:rPr>
              <a:t>xs:list</a:t>
            </a:r>
            <a:r>
              <a:rPr lang="en-US" sz="1800" b="1" dirty="0">
                <a:solidFill>
                  <a:schemeClr val="folHlink"/>
                </a:solidFill>
                <a:latin typeface="Courier New" charset="0"/>
              </a:rPr>
              <a:t> </a:t>
            </a:r>
            <a:r>
              <a:rPr lang="en-US" sz="1800" b="1" dirty="0" err="1">
                <a:solidFill>
                  <a:schemeClr val="folHlink"/>
                </a:solidFill>
                <a:latin typeface="Courier New" charset="0"/>
              </a:rPr>
              <a:t>itemType</a:t>
            </a:r>
            <a:r>
              <a:rPr lang="en-US" sz="1800" b="1" dirty="0">
                <a:solidFill>
                  <a:schemeClr val="folHlink"/>
                </a:solidFill>
                <a:latin typeface="Courier New" charset="0"/>
              </a:rPr>
              <a:t>="</a:t>
            </a:r>
            <a:r>
              <a:rPr lang="en-US" sz="1800" b="1" dirty="0" err="1">
                <a:solidFill>
                  <a:schemeClr val="folHlink"/>
                </a:solidFill>
                <a:latin typeface="Courier New" charset="0"/>
              </a:rPr>
              <a:t>xs:date</a:t>
            </a:r>
            <a:r>
              <a:rPr lang="en-US" sz="1800" b="1" dirty="0">
                <a:solidFill>
                  <a:schemeClr val="folHlink"/>
                </a:solidFill>
                <a:latin typeface="Courier New" charset="0"/>
              </a:rPr>
              <a:t>"/&gt;</a:t>
            </a:r>
          </a:p>
          <a:p>
            <a:r>
              <a:rPr lang="en-US" sz="1800" b="1" dirty="0">
                <a:latin typeface="Courier New" charset="0"/>
              </a:rPr>
              <a:t>&lt;/</a:t>
            </a:r>
            <a:r>
              <a:rPr lang="en-US" sz="1800" b="1" dirty="0" err="1">
                <a:latin typeface="Courier New" charset="0"/>
              </a:rPr>
              <a:t>xs:simpleType</a:t>
            </a:r>
            <a:r>
              <a:rPr lang="en-US" sz="1800" b="1" dirty="0">
                <a:latin typeface="Courier New" charset="0"/>
              </a:rPr>
              <a:t>&gt;</a:t>
            </a:r>
          </a:p>
          <a:p>
            <a:endParaRPr lang="en-US" sz="1800" b="1" dirty="0">
              <a:latin typeface="Courier New" charset="0"/>
            </a:endParaRPr>
          </a:p>
          <a:p>
            <a:r>
              <a:rPr lang="en-US" sz="1800" b="1" dirty="0">
                <a:latin typeface="Courier New" charset="0"/>
              </a:rPr>
              <a:t>&lt;</a:t>
            </a:r>
            <a:r>
              <a:rPr lang="en-US" sz="1800" b="1" dirty="0" err="1">
                <a:latin typeface="Courier New" charset="0"/>
              </a:rPr>
              <a:t>xs:element</a:t>
            </a:r>
            <a:r>
              <a:rPr lang="en-US" sz="1800" b="1" dirty="0">
                <a:latin typeface="Courier New" charset="0"/>
              </a:rPr>
              <a:t> name="holidays" type="</a:t>
            </a:r>
            <a:r>
              <a:rPr lang="en-US" sz="1800" b="1" dirty="0" err="1">
                <a:latin typeface="Courier New" charset="0"/>
              </a:rPr>
              <a:t>date_list_type</a:t>
            </a:r>
            <a:r>
              <a:rPr lang="en-US" sz="1800" b="1" dirty="0">
                <a:latin typeface="Courier New" charset="0"/>
              </a:rPr>
              <a:t>"/&gt;</a:t>
            </a:r>
          </a:p>
        </p:txBody>
      </p:sp>
      <p:sp>
        <p:nvSpPr>
          <p:cNvPr id="529413" name="Text Box 5"/>
          <p:cNvSpPr txBox="1">
            <a:spLocks noChangeArrowheads="1"/>
          </p:cNvSpPr>
          <p:nvPr/>
        </p:nvSpPr>
        <p:spPr bwMode="auto">
          <a:xfrm>
            <a:off x="6197025" y="4069073"/>
            <a:ext cx="2123974" cy="1477328"/>
          </a:xfrm>
          <a:prstGeom prst="rect">
            <a:avLst/>
          </a:prstGeom>
          <a:solidFill>
            <a:srgbClr val="EAEAEA"/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latin typeface="Courier New" charset="0"/>
              </a:rPr>
              <a:t>&lt;holidays&gt;</a:t>
            </a:r>
          </a:p>
          <a:p>
            <a:r>
              <a:rPr lang="en-US" sz="1800" b="1" dirty="0">
                <a:latin typeface="Courier New" charset="0"/>
              </a:rPr>
              <a:t>    2013-01-01</a:t>
            </a:r>
          </a:p>
          <a:p>
            <a:r>
              <a:rPr lang="en-US" sz="1800" b="1" dirty="0">
                <a:latin typeface="Courier New" charset="0"/>
              </a:rPr>
              <a:t>    2013-07-04</a:t>
            </a:r>
          </a:p>
          <a:p>
            <a:r>
              <a:rPr lang="en-US" sz="1800" b="1" dirty="0">
                <a:latin typeface="Courier New" charset="0"/>
              </a:rPr>
              <a:t>    2013-12-25</a:t>
            </a:r>
          </a:p>
          <a:p>
            <a:r>
              <a:rPr lang="en-US" sz="1800" b="1" dirty="0">
                <a:latin typeface="Courier New" charset="0"/>
              </a:rPr>
              <a:t>&lt;/holidays&gt;</a:t>
            </a:r>
          </a:p>
        </p:txBody>
      </p:sp>
    </p:spTree>
    <p:extLst>
      <p:ext uri="{BB962C8B-B14F-4D97-AF65-F5344CB8AC3E}">
        <p14:creationId xmlns:p14="http://schemas.microsoft.com/office/powerpoint/2010/main" val="111362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9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1" grpId="0" build="p"/>
      <p:bldP spid="52941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C265-E02B-D346-9BCA-D0FA8DA09E10}" type="slidenum">
              <a:rPr lang="en-US"/>
              <a:pPr/>
              <a:t>48</a:t>
            </a:fld>
            <a:endParaRPr lang="en-US"/>
          </a:p>
        </p:txBody>
      </p:sp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Complex Types</a:t>
            </a:r>
          </a:p>
        </p:txBody>
      </p:sp>
      <p:sp>
        <p:nvSpPr>
          <p:cNvPr id="536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r>
              <a:rPr lang="en-US" dirty="0"/>
              <a:t>Four complex types:</a:t>
            </a:r>
          </a:p>
        </p:txBody>
      </p:sp>
      <p:graphicFrame>
        <p:nvGraphicFramePr>
          <p:cNvPr id="536735" name="Group 159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1554163" y="2057395"/>
          <a:ext cx="5943600" cy="1828800"/>
        </p:xfrm>
        <a:graphic>
          <a:graphicData uri="http://schemas.openxmlformats.org/drawingml/2006/table">
            <a:tbl>
              <a:tblPr/>
              <a:tblGrid>
                <a:gridCol w="1836737"/>
                <a:gridCol w="1296988"/>
                <a:gridCol w="1187450"/>
                <a:gridCol w="1622425"/>
              </a:tblGrid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Complex 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Attributes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Children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Text content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Text only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Element only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Empty element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Mixed content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197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2118D-B3B0-F74A-8B90-8E60DD702EB8}" type="slidenum">
              <a:rPr lang="en-US"/>
              <a:pPr/>
              <a:t>49</a:t>
            </a:fld>
            <a:endParaRPr lang="en-US"/>
          </a:p>
        </p:txBody>
      </p:sp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Complex Types: Element Only</a:t>
            </a:r>
          </a:p>
        </p:txBody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806" y="1295400"/>
            <a:ext cx="8503827" cy="4784725"/>
          </a:xfrm>
        </p:spPr>
        <p:txBody>
          <a:bodyPr/>
          <a:lstStyle/>
          <a:p>
            <a:r>
              <a:rPr lang="en-US" dirty="0"/>
              <a:t>Attributes and child elements, no text content.</a:t>
            </a:r>
          </a:p>
          <a:p>
            <a:pPr lvl="1"/>
            <a:r>
              <a:rPr lang="en-US" dirty="0"/>
              <a:t>Example: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4"/>
            <a:endParaRPr lang="en-US" sz="1050" b="1" dirty="0">
              <a:solidFill>
                <a:schemeClr val="folHlink"/>
              </a:solidFill>
              <a:latin typeface="Courier New" charset="0"/>
            </a:endParaRPr>
          </a:p>
          <a:p>
            <a:pPr lvl="1"/>
            <a:r>
              <a:rPr lang="en-US" b="1" dirty="0">
                <a:solidFill>
                  <a:schemeClr val="folHlink"/>
                </a:solidFill>
                <a:latin typeface="Courier New" charset="0"/>
              </a:rPr>
              <a:t>&lt;</a:t>
            </a:r>
            <a:r>
              <a:rPr lang="en-US" b="1" dirty="0" err="1">
                <a:solidFill>
                  <a:schemeClr val="folHlink"/>
                </a:solidFill>
                <a:latin typeface="Courier New" charset="0"/>
              </a:rPr>
              <a:t>xs:sequence</a:t>
            </a:r>
            <a:r>
              <a:rPr lang="en-US" b="1" dirty="0">
                <a:solidFill>
                  <a:schemeClr val="folHlink"/>
                </a:solidFill>
                <a:latin typeface="Courier New" charset="0"/>
              </a:rPr>
              <a:t>&gt;</a:t>
            </a:r>
            <a:r>
              <a:rPr lang="en-US" dirty="0"/>
              <a:t> imposes an order on child elements.</a:t>
            </a:r>
          </a:p>
          <a:p>
            <a:pPr lvl="1"/>
            <a:r>
              <a:rPr lang="en-US" b="1" dirty="0">
                <a:solidFill>
                  <a:schemeClr val="folHlink"/>
                </a:solidFill>
                <a:latin typeface="Courier New" charset="0"/>
              </a:rPr>
              <a:t>&lt;</a:t>
            </a:r>
            <a:r>
              <a:rPr lang="en-US" b="1" dirty="0" err="1">
                <a:solidFill>
                  <a:schemeClr val="folHlink"/>
                </a:solidFill>
                <a:latin typeface="Courier New" charset="0"/>
              </a:rPr>
              <a:t>xs:all</a:t>
            </a:r>
            <a:r>
              <a:rPr lang="en-US" b="1" dirty="0">
                <a:solidFill>
                  <a:schemeClr val="folHlink"/>
                </a:solidFill>
                <a:latin typeface="Courier New" charset="0"/>
              </a:rPr>
              <a:t>&gt;</a:t>
            </a:r>
            <a:r>
              <a:rPr lang="en-US" dirty="0"/>
              <a:t> for child elements in any order.</a:t>
            </a:r>
          </a:p>
          <a:p>
            <a:pPr lvl="1"/>
            <a:r>
              <a:rPr lang="en-US" b="1" dirty="0">
                <a:solidFill>
                  <a:schemeClr val="folHlink"/>
                </a:solidFill>
                <a:latin typeface="Courier New" charset="0"/>
              </a:rPr>
              <a:t>&lt;</a:t>
            </a:r>
            <a:r>
              <a:rPr lang="en-US" b="1" dirty="0" err="1">
                <a:solidFill>
                  <a:schemeClr val="folHlink"/>
                </a:solidFill>
                <a:latin typeface="Courier New" charset="0"/>
              </a:rPr>
              <a:t>xs:attribute</a:t>
            </a:r>
            <a:r>
              <a:rPr lang="en-US" b="1" dirty="0">
                <a:solidFill>
                  <a:schemeClr val="folHlink"/>
                </a:solidFill>
                <a:latin typeface="Courier New" charset="0"/>
              </a:rPr>
              <a:t>&gt;</a:t>
            </a:r>
            <a:r>
              <a:rPr lang="en-US" dirty="0"/>
              <a:t> elements come last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46822" name="Text Box 6"/>
          <p:cNvSpPr txBox="1">
            <a:spLocks noChangeArrowheads="1"/>
          </p:cNvSpPr>
          <p:nvPr/>
        </p:nvSpPr>
        <p:spPr bwMode="auto">
          <a:xfrm>
            <a:off x="914440" y="2331732"/>
            <a:ext cx="7391767" cy="2308324"/>
          </a:xfrm>
          <a:prstGeom prst="rect">
            <a:avLst/>
          </a:prstGeom>
          <a:solidFill>
            <a:srgbClr val="FFFFCC"/>
          </a:solidFill>
          <a:ln w="9525">
            <a:solidFill>
              <a:srgbClr val="FFCC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latin typeface="Courier New" charset="0"/>
              </a:rPr>
              <a:t>&lt;</a:t>
            </a:r>
            <a:r>
              <a:rPr lang="en-US" sz="1800" b="1" dirty="0" err="1">
                <a:latin typeface="Courier New" charset="0"/>
              </a:rPr>
              <a:t>xs:complexType</a:t>
            </a:r>
            <a:r>
              <a:rPr lang="en-US" sz="1800" b="1" dirty="0">
                <a:latin typeface="Courier New" charset="0"/>
              </a:rPr>
              <a:t> name="</a:t>
            </a:r>
            <a:r>
              <a:rPr lang="en-US" sz="1800" b="1" dirty="0" err="1">
                <a:latin typeface="Courier New" charset="0"/>
              </a:rPr>
              <a:t>article_type</a:t>
            </a:r>
            <a:r>
              <a:rPr lang="en-US" sz="1800" b="1" dirty="0">
                <a:latin typeface="Courier New" charset="0"/>
              </a:rPr>
              <a:t>"&gt;</a:t>
            </a:r>
          </a:p>
          <a:p>
            <a:r>
              <a:rPr lang="en-US" sz="1800" b="1" dirty="0">
                <a:latin typeface="Courier New" charset="0"/>
              </a:rPr>
              <a:t>   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</a:rPr>
              <a:t>&lt;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</a:rPr>
              <a:t>xs:sequence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</a:rPr>
              <a:t>&gt;</a:t>
            </a:r>
          </a:p>
          <a:p>
            <a:r>
              <a:rPr lang="en-US" sz="1800" b="1" dirty="0">
                <a:latin typeface="Courier New" charset="0"/>
              </a:rPr>
              <a:t>        &lt;</a:t>
            </a:r>
            <a:r>
              <a:rPr lang="en-US" sz="1800" b="1" dirty="0" err="1">
                <a:latin typeface="Courier New" charset="0"/>
              </a:rPr>
              <a:t>xs:element</a:t>
            </a:r>
            <a:r>
              <a:rPr lang="en-US" sz="1800" b="1" dirty="0">
                <a:latin typeface="Courier New" charset="0"/>
              </a:rPr>
              <a:t> name="title" type="</a:t>
            </a:r>
            <a:r>
              <a:rPr lang="en-US" sz="1800" b="1" dirty="0" err="1">
                <a:latin typeface="Courier New" charset="0"/>
              </a:rPr>
              <a:t>xs:string</a:t>
            </a:r>
            <a:r>
              <a:rPr lang="en-US" sz="1800" b="1" dirty="0">
                <a:latin typeface="Courier New" charset="0"/>
              </a:rPr>
              <a:t>"/&gt;</a:t>
            </a:r>
          </a:p>
          <a:p>
            <a:r>
              <a:rPr lang="en-US" sz="1800" b="1" dirty="0">
                <a:latin typeface="Courier New" charset="0"/>
              </a:rPr>
              <a:t>        &lt;</a:t>
            </a:r>
            <a:r>
              <a:rPr lang="en-US" sz="1800" b="1" dirty="0" err="1">
                <a:latin typeface="Courier New" charset="0"/>
              </a:rPr>
              <a:t>xs:element</a:t>
            </a:r>
            <a:r>
              <a:rPr lang="en-US" sz="1800" b="1" dirty="0">
                <a:latin typeface="Courier New" charset="0"/>
              </a:rPr>
              <a:t> name="author" type="</a:t>
            </a:r>
            <a:r>
              <a:rPr lang="en-US" sz="1800" b="1" dirty="0" err="1">
                <a:latin typeface="Courier New" charset="0"/>
              </a:rPr>
              <a:t>xs:string</a:t>
            </a:r>
            <a:r>
              <a:rPr lang="en-US" sz="1800" b="1" dirty="0">
                <a:latin typeface="Courier New" charset="0"/>
              </a:rPr>
              <a:t>"/&gt;</a:t>
            </a:r>
          </a:p>
          <a:p>
            <a:r>
              <a:rPr lang="en-US" sz="1800" b="1" dirty="0">
                <a:latin typeface="Courier New" charset="0"/>
              </a:rPr>
              <a:t>   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</a:rPr>
              <a:t>&lt;/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</a:rPr>
              <a:t>xs:sequence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</a:rPr>
              <a:t>&gt;</a:t>
            </a:r>
          </a:p>
          <a:p>
            <a:r>
              <a:rPr lang="en-US" sz="1800" b="1" dirty="0">
                <a:latin typeface="Courier New" charset="0"/>
              </a:rPr>
              <a:t>    &lt;</a:t>
            </a:r>
            <a:r>
              <a:rPr lang="en-US" sz="1800" b="1" dirty="0" err="1">
                <a:latin typeface="Courier New" charset="0"/>
              </a:rPr>
              <a:t>xs:attribute</a:t>
            </a:r>
            <a:r>
              <a:rPr lang="en-US" sz="1800" b="1" dirty="0">
                <a:latin typeface="Courier New" charset="0"/>
              </a:rPr>
              <a:t> name="date" type="</a:t>
            </a:r>
            <a:r>
              <a:rPr lang="en-US" sz="1800" b="1" dirty="0" err="1">
                <a:latin typeface="Courier New" charset="0"/>
              </a:rPr>
              <a:t>xs:string</a:t>
            </a:r>
            <a:r>
              <a:rPr lang="en-US" sz="1800" b="1" dirty="0">
                <a:latin typeface="Courier New" charset="0"/>
              </a:rPr>
              <a:t>"/&gt;</a:t>
            </a:r>
          </a:p>
          <a:p>
            <a:r>
              <a:rPr lang="en-US" sz="1800" b="1" dirty="0">
                <a:latin typeface="Courier New" charset="0"/>
              </a:rPr>
              <a:t>    &lt;</a:t>
            </a:r>
            <a:r>
              <a:rPr lang="en-US" sz="1800" b="1" dirty="0" err="1">
                <a:latin typeface="Courier New" charset="0"/>
              </a:rPr>
              <a:t>xs:attribute</a:t>
            </a:r>
            <a:r>
              <a:rPr lang="en-US" sz="1800" b="1" dirty="0">
                <a:latin typeface="Courier New" charset="0"/>
              </a:rPr>
              <a:t> name="level" type="</a:t>
            </a:r>
            <a:r>
              <a:rPr lang="en-US" sz="1800" b="1" dirty="0" err="1">
                <a:latin typeface="Courier New" charset="0"/>
              </a:rPr>
              <a:t>xs:string</a:t>
            </a:r>
            <a:r>
              <a:rPr lang="en-US" sz="1800" b="1" dirty="0">
                <a:latin typeface="Courier New" charset="0"/>
              </a:rPr>
              <a:t>"/&gt;</a:t>
            </a:r>
          </a:p>
          <a:p>
            <a:r>
              <a:rPr lang="en-US" sz="1800" b="1" dirty="0">
                <a:latin typeface="Courier New" charset="0"/>
              </a:rPr>
              <a:t>&lt;/</a:t>
            </a:r>
            <a:r>
              <a:rPr lang="en-US" sz="1800" b="1" dirty="0" err="1">
                <a:latin typeface="Courier New" charset="0"/>
              </a:rPr>
              <a:t>xs:complexType</a:t>
            </a:r>
            <a:r>
              <a:rPr lang="en-US" sz="1800" b="1" dirty="0">
                <a:latin typeface="Courier New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63732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6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6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6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Extract, Transform, and Load (ETL)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1447800"/>
            <a:ext cx="7378700" cy="396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25102" y="5565778"/>
            <a:ext cx="5454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http://edpflager.com/wp-content/uploads/2014/05/</a:t>
            </a:r>
            <a:r>
              <a:rPr lang="en-US" dirty="0" smtClean="0">
                <a:hlinkClick r:id="rId3"/>
              </a:rPr>
              <a:t>ETL.png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21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C862-1D16-4F4D-BBD9-84CCABC463D1}" type="slidenum">
              <a:rPr lang="en-US"/>
              <a:pPr/>
              <a:t>50</a:t>
            </a:fld>
            <a:endParaRPr lang="en-US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Types: Element </a:t>
            </a:r>
            <a:r>
              <a:rPr lang="en-US" dirty="0" smtClean="0"/>
              <a:t>Only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r>
              <a:rPr lang="en-US" dirty="0"/>
              <a:t>Choice of child elements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smtClean="0"/>
              <a:t>Either </a:t>
            </a:r>
            <a:r>
              <a:rPr lang="en-US" dirty="0"/>
              <a:t>a social security number, </a:t>
            </a:r>
            <a:br>
              <a:rPr lang="en-US" dirty="0"/>
            </a:br>
            <a:r>
              <a:rPr lang="en-US" dirty="0"/>
              <a:t>or a username followed by a password.</a:t>
            </a:r>
          </a:p>
        </p:txBody>
      </p:sp>
      <p:sp>
        <p:nvSpPr>
          <p:cNvPr id="547844" name="Text Box 4"/>
          <p:cNvSpPr txBox="1">
            <a:spLocks noChangeArrowheads="1"/>
          </p:cNvSpPr>
          <p:nvPr/>
        </p:nvSpPr>
        <p:spPr bwMode="auto">
          <a:xfrm>
            <a:off x="182928" y="1874537"/>
            <a:ext cx="8776762" cy="3416320"/>
          </a:xfrm>
          <a:prstGeom prst="rect">
            <a:avLst/>
          </a:prstGeom>
          <a:solidFill>
            <a:srgbClr val="FFFFCC"/>
          </a:solidFill>
          <a:ln w="9525">
            <a:solidFill>
              <a:srgbClr val="FFCC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latin typeface="Courier New" charset="0"/>
              </a:rPr>
              <a:t>&lt;</a:t>
            </a:r>
            <a:r>
              <a:rPr lang="en-US" sz="1800" b="1" dirty="0" err="1">
                <a:latin typeface="Courier New" charset="0"/>
              </a:rPr>
              <a:t>xs:complexType</a:t>
            </a:r>
            <a:r>
              <a:rPr lang="en-US" sz="1800" b="1" dirty="0">
                <a:latin typeface="Courier New" charset="0"/>
              </a:rPr>
              <a:t>&gt;</a:t>
            </a:r>
          </a:p>
          <a:p>
            <a:r>
              <a:rPr lang="en-US" sz="1800" b="1" dirty="0">
                <a:latin typeface="Courier New" charset="0"/>
              </a:rPr>
              <a:t>    &lt;</a:t>
            </a:r>
            <a:r>
              <a:rPr lang="en-US" sz="1800" b="1" dirty="0" err="1">
                <a:latin typeface="Courier New" charset="0"/>
              </a:rPr>
              <a:t>xs:sequence</a:t>
            </a:r>
            <a:r>
              <a:rPr lang="en-US" sz="1800" b="1" dirty="0">
                <a:latin typeface="Courier New" charset="0"/>
              </a:rPr>
              <a:t>&gt;</a:t>
            </a:r>
          </a:p>
          <a:p>
            <a:r>
              <a:rPr lang="en-US" sz="1800" b="1" dirty="0">
                <a:latin typeface="Courier New" charset="0"/>
              </a:rPr>
              <a:t>       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</a:rPr>
              <a:t>&lt;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</a:rPr>
              <a:t>xs:choice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</a:rPr>
              <a:t>&gt;</a:t>
            </a:r>
          </a:p>
          <a:p>
            <a:r>
              <a:rPr lang="en-US" sz="1800" b="1" dirty="0">
                <a:latin typeface="Courier New" charset="0"/>
              </a:rPr>
              <a:t>            &lt;</a:t>
            </a:r>
            <a:r>
              <a:rPr lang="en-US" sz="1800" b="1" dirty="0" err="1">
                <a:latin typeface="Courier New" charset="0"/>
              </a:rPr>
              <a:t>xs:element</a:t>
            </a:r>
            <a:r>
              <a:rPr lang="en-US" sz="1800" b="1" dirty="0">
                <a:latin typeface="Courier New" charset="0"/>
              </a:rPr>
              <a:t> name="</a:t>
            </a:r>
            <a:r>
              <a:rPr lang="en-US" sz="1800" b="1" dirty="0" err="1">
                <a:latin typeface="Courier New" charset="0"/>
              </a:rPr>
              <a:t>ssn</a:t>
            </a:r>
            <a:r>
              <a:rPr lang="en-US" sz="1800" b="1" dirty="0">
                <a:latin typeface="Courier New" charset="0"/>
              </a:rPr>
              <a:t>" type="</a:t>
            </a:r>
            <a:r>
              <a:rPr lang="en-US" sz="1800" b="1" dirty="0" err="1">
                <a:latin typeface="Courier New" charset="0"/>
              </a:rPr>
              <a:t>xs:string</a:t>
            </a:r>
            <a:r>
              <a:rPr lang="en-US" sz="1800" b="1" dirty="0">
                <a:latin typeface="Courier New" charset="0"/>
              </a:rPr>
              <a:t>"/&gt;</a:t>
            </a:r>
          </a:p>
          <a:p>
            <a:endParaRPr lang="en-US" sz="1800" b="1" dirty="0">
              <a:latin typeface="Courier New" charset="0"/>
            </a:endParaRPr>
          </a:p>
          <a:p>
            <a:r>
              <a:rPr lang="en-US" sz="1800" b="1" dirty="0">
                <a:latin typeface="Courier New" charset="0"/>
              </a:rPr>
              <a:t>            &lt;</a:t>
            </a:r>
            <a:r>
              <a:rPr lang="en-US" sz="1800" b="1" dirty="0" err="1">
                <a:latin typeface="Courier New" charset="0"/>
              </a:rPr>
              <a:t>xs:sequence</a:t>
            </a:r>
            <a:r>
              <a:rPr lang="en-US" sz="1800" b="1" dirty="0">
                <a:latin typeface="Courier New" charset="0"/>
              </a:rPr>
              <a:t>&gt;</a:t>
            </a:r>
          </a:p>
          <a:p>
            <a:r>
              <a:rPr lang="en-US" sz="1800" b="1" dirty="0">
                <a:latin typeface="Courier New" charset="0"/>
              </a:rPr>
              <a:t>                &lt;</a:t>
            </a:r>
            <a:r>
              <a:rPr lang="en-US" sz="1800" b="1" dirty="0" err="1">
                <a:latin typeface="Courier New" charset="0"/>
              </a:rPr>
              <a:t>xs:element</a:t>
            </a:r>
            <a:r>
              <a:rPr lang="en-US" sz="1800" b="1" dirty="0">
                <a:latin typeface="Courier New" charset="0"/>
              </a:rPr>
              <a:t> name="username" type="</a:t>
            </a:r>
            <a:r>
              <a:rPr lang="en-US" sz="1800" b="1" dirty="0" err="1">
                <a:latin typeface="Courier New" charset="0"/>
              </a:rPr>
              <a:t>xs:string</a:t>
            </a:r>
            <a:r>
              <a:rPr lang="en-US" sz="1800" b="1" dirty="0">
                <a:latin typeface="Courier New" charset="0"/>
              </a:rPr>
              <a:t>"/&gt;</a:t>
            </a:r>
          </a:p>
          <a:p>
            <a:r>
              <a:rPr lang="en-US" sz="1800" dirty="0">
                <a:latin typeface="Courier New" charset="0"/>
              </a:rPr>
              <a:t>                </a:t>
            </a:r>
            <a:r>
              <a:rPr lang="en-US" sz="1800" b="1" dirty="0">
                <a:latin typeface="Courier New" charset="0"/>
              </a:rPr>
              <a:t>&lt;</a:t>
            </a:r>
            <a:r>
              <a:rPr lang="en-US" sz="1800" b="1" dirty="0" err="1">
                <a:latin typeface="Courier New" charset="0"/>
              </a:rPr>
              <a:t>xs:element</a:t>
            </a:r>
            <a:r>
              <a:rPr lang="en-US" sz="1800" b="1" dirty="0">
                <a:latin typeface="Courier New" charset="0"/>
              </a:rPr>
              <a:t> name="password" type="</a:t>
            </a:r>
            <a:r>
              <a:rPr lang="en-US" sz="1800" b="1" dirty="0" err="1">
                <a:latin typeface="Courier New" charset="0"/>
              </a:rPr>
              <a:t>xs:string</a:t>
            </a:r>
            <a:r>
              <a:rPr lang="en-US" sz="1800" b="1" dirty="0">
                <a:latin typeface="Courier New" charset="0"/>
              </a:rPr>
              <a:t>"/&gt;</a:t>
            </a:r>
          </a:p>
          <a:p>
            <a:r>
              <a:rPr lang="en-US" sz="1800" b="1" dirty="0">
                <a:latin typeface="Courier New" charset="0"/>
              </a:rPr>
              <a:t>            &lt;/</a:t>
            </a:r>
            <a:r>
              <a:rPr lang="en-US" sz="1800" b="1" dirty="0" err="1">
                <a:latin typeface="Courier New" charset="0"/>
              </a:rPr>
              <a:t>xs:sequence</a:t>
            </a:r>
            <a:r>
              <a:rPr lang="en-US" sz="1800" b="1" dirty="0">
                <a:latin typeface="Courier New" charset="0"/>
              </a:rPr>
              <a:t>&gt;</a:t>
            </a:r>
          </a:p>
          <a:p>
            <a:r>
              <a:rPr lang="en-US" sz="1800" b="1" dirty="0">
                <a:solidFill>
                  <a:srgbClr val="B23C00"/>
                </a:solidFill>
                <a:latin typeface="Courier New" charset="0"/>
              </a:rPr>
              <a:t>        &lt;/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</a:rPr>
              <a:t>xs:choice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</a:rPr>
              <a:t>&gt;</a:t>
            </a:r>
          </a:p>
          <a:p>
            <a:r>
              <a:rPr lang="en-US" sz="1800" b="1" dirty="0">
                <a:latin typeface="Courier New" charset="0"/>
              </a:rPr>
              <a:t>    &lt;/</a:t>
            </a:r>
            <a:r>
              <a:rPr lang="en-US" sz="1800" b="1" dirty="0" err="1">
                <a:latin typeface="Courier New" charset="0"/>
              </a:rPr>
              <a:t>xs:sequence</a:t>
            </a:r>
            <a:r>
              <a:rPr lang="en-US" sz="1800" b="1" dirty="0">
                <a:latin typeface="Courier New" charset="0"/>
              </a:rPr>
              <a:t>&gt;</a:t>
            </a:r>
          </a:p>
          <a:p>
            <a:r>
              <a:rPr lang="en-US" sz="1800" b="1" dirty="0">
                <a:latin typeface="Courier New" charset="0"/>
              </a:rPr>
              <a:t>&lt;/</a:t>
            </a:r>
            <a:r>
              <a:rPr lang="en-US" sz="1800" b="1" dirty="0" err="1">
                <a:latin typeface="Courier New" charset="0"/>
              </a:rPr>
              <a:t>xs:complexType</a:t>
            </a:r>
            <a:r>
              <a:rPr lang="en-US" sz="1800" b="1" dirty="0">
                <a:latin typeface="Courier New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61644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7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84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486B6-F189-C14C-B949-AC9644049157}" type="slidenum">
              <a:rPr lang="en-US"/>
              <a:pPr/>
              <a:t>51</a:t>
            </a:fld>
            <a:endParaRPr lang="en-US"/>
          </a:p>
        </p:txBody>
      </p:sp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Complex Types: Text Only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399"/>
            <a:ext cx="8229600" cy="4968209"/>
          </a:xfrm>
        </p:spPr>
        <p:txBody>
          <a:bodyPr/>
          <a:lstStyle/>
          <a:p>
            <a:r>
              <a:rPr lang="en-US" dirty="0"/>
              <a:t>Attributes and text content, no child elements</a:t>
            </a:r>
            <a:r>
              <a:rPr lang="en-US" dirty="0" smtClean="0"/>
              <a:t>.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4"/>
            <a:endParaRPr lang="en-US" sz="1050" dirty="0"/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this example, an element of type </a:t>
            </a:r>
            <a:r>
              <a:rPr lang="en-US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year_type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 </a:t>
            </a:r>
            <a:r>
              <a:rPr lang="en-US" dirty="0"/>
              <a:t>must have content that is a positive integer. It must also have an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era</a:t>
            </a:r>
            <a:r>
              <a:rPr lang="en-US" dirty="0" smtClean="0"/>
              <a:t> </a:t>
            </a:r>
            <a:r>
              <a:rPr lang="en-US" dirty="0"/>
              <a:t>attribute whose value is a string.</a:t>
            </a:r>
          </a:p>
          <a:p>
            <a:pPr lvl="1"/>
            <a:r>
              <a:rPr lang="en-US" dirty="0"/>
              <a:t>Use </a:t>
            </a:r>
            <a:r>
              <a:rPr lang="en-US" b="1" dirty="0">
                <a:solidFill>
                  <a:schemeClr val="folHlink"/>
                </a:solidFill>
                <a:latin typeface="Courier New" charset="0"/>
              </a:rPr>
              <a:t>&lt;</a:t>
            </a:r>
            <a:r>
              <a:rPr lang="en-US" b="1" dirty="0" err="1">
                <a:solidFill>
                  <a:schemeClr val="folHlink"/>
                </a:solidFill>
                <a:latin typeface="Courier New" charset="0"/>
              </a:rPr>
              <a:t>xs:restriction</a:t>
            </a:r>
            <a:r>
              <a:rPr lang="en-US" b="1" dirty="0">
                <a:solidFill>
                  <a:schemeClr val="folHlink"/>
                </a:solidFill>
                <a:latin typeface="Courier New" charset="0"/>
              </a:rPr>
              <a:t>&gt;</a:t>
            </a:r>
            <a:r>
              <a:rPr lang="en-US" dirty="0"/>
              <a:t> instead of </a:t>
            </a:r>
            <a:r>
              <a:rPr lang="en-US" b="1" dirty="0">
                <a:solidFill>
                  <a:schemeClr val="folHlink"/>
                </a:solidFill>
                <a:latin typeface="Courier New" charset="0"/>
              </a:rPr>
              <a:t>&lt;</a:t>
            </a:r>
            <a:r>
              <a:rPr lang="en-US" b="1" dirty="0" err="1">
                <a:solidFill>
                  <a:schemeClr val="folHlink"/>
                </a:solidFill>
                <a:latin typeface="Courier New" charset="0"/>
              </a:rPr>
              <a:t>xs:extension</a:t>
            </a:r>
            <a:r>
              <a:rPr lang="en-US" b="1" dirty="0">
                <a:solidFill>
                  <a:schemeClr val="folHlink"/>
                </a:solidFill>
                <a:latin typeface="Courier New" charset="0"/>
              </a:rPr>
              <a:t>&gt;</a:t>
            </a:r>
            <a:r>
              <a:rPr lang="en-US" dirty="0"/>
              <a:t> to add restrictions (such as maximum string length) to the base type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48869" name="Text Box 5"/>
          <p:cNvSpPr txBox="1">
            <a:spLocks noChangeArrowheads="1"/>
          </p:cNvSpPr>
          <p:nvPr/>
        </p:nvSpPr>
        <p:spPr bwMode="auto">
          <a:xfrm>
            <a:off x="640123" y="1874537"/>
            <a:ext cx="7803376" cy="2031325"/>
          </a:xfrm>
          <a:prstGeom prst="rect">
            <a:avLst/>
          </a:prstGeom>
          <a:solidFill>
            <a:srgbClr val="FFFFCC"/>
          </a:solidFill>
          <a:ln w="9525">
            <a:solidFill>
              <a:srgbClr val="FFCC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latin typeface="Courier New" charset="0"/>
              </a:rPr>
              <a:t>&lt;</a:t>
            </a:r>
            <a:r>
              <a:rPr lang="en-US" sz="1800" b="1" dirty="0" err="1">
                <a:latin typeface="Courier New" charset="0"/>
              </a:rPr>
              <a:t>xs:complexType</a:t>
            </a:r>
            <a:r>
              <a:rPr lang="en-US" sz="1800" b="1" dirty="0">
                <a:latin typeface="Courier New" charset="0"/>
              </a:rPr>
              <a:t> name="</a:t>
            </a:r>
            <a:r>
              <a:rPr lang="en-US" sz="1800" b="1" dirty="0" err="1">
                <a:solidFill>
                  <a:srgbClr val="0033CC"/>
                </a:solidFill>
                <a:latin typeface="Courier New" charset="0"/>
              </a:rPr>
              <a:t>year_type</a:t>
            </a:r>
            <a:r>
              <a:rPr lang="en-US" sz="1800" b="1" dirty="0">
                <a:latin typeface="Courier New" charset="0"/>
              </a:rPr>
              <a:t>"&gt;</a:t>
            </a:r>
          </a:p>
          <a:p>
            <a:r>
              <a:rPr lang="en-US" sz="1800" b="1" dirty="0">
                <a:solidFill>
                  <a:srgbClr val="B23C00"/>
                </a:solidFill>
                <a:latin typeface="Courier New" charset="0"/>
              </a:rPr>
              <a:t>    &lt;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</a:rPr>
              <a:t>xs:simpleContent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</a:rPr>
              <a:t>&gt;</a:t>
            </a:r>
          </a:p>
          <a:p>
            <a:r>
              <a:rPr lang="en-US" sz="1800" b="1" dirty="0">
                <a:latin typeface="Courier New" charset="0"/>
              </a:rPr>
              <a:t>       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</a:rPr>
              <a:t>&lt;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</a:rPr>
              <a:t>xs:extension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</a:rPr>
              <a:t> </a:t>
            </a:r>
            <a:r>
              <a:rPr lang="en-US" sz="1800" b="1" dirty="0">
                <a:latin typeface="Courier New" charset="0"/>
              </a:rPr>
              <a:t>base="</a:t>
            </a:r>
            <a:r>
              <a:rPr lang="en-US" sz="1800" b="1" dirty="0" err="1">
                <a:latin typeface="Courier New" charset="0"/>
              </a:rPr>
              <a:t>xs:positiveInteger</a:t>
            </a:r>
            <a:r>
              <a:rPr lang="en-US" sz="1800" b="1" dirty="0">
                <a:latin typeface="Courier New" charset="0"/>
              </a:rPr>
              <a:t>"&gt;</a:t>
            </a:r>
          </a:p>
          <a:p>
            <a:r>
              <a:rPr lang="en-US" sz="1800" b="1" dirty="0">
                <a:latin typeface="Courier New" charset="0"/>
              </a:rPr>
              <a:t>            &lt;</a:t>
            </a:r>
            <a:r>
              <a:rPr lang="en-US" sz="1800" b="1" dirty="0" err="1">
                <a:latin typeface="Courier New" charset="0"/>
              </a:rPr>
              <a:t>xs:attribute</a:t>
            </a:r>
            <a:r>
              <a:rPr lang="en-US" sz="1800" b="1" dirty="0">
                <a:latin typeface="Courier New" charset="0"/>
              </a:rPr>
              <a:t> name="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era</a:t>
            </a:r>
            <a:r>
              <a:rPr lang="en-US" sz="1800" b="1" dirty="0">
                <a:latin typeface="Courier New" charset="0"/>
              </a:rPr>
              <a:t>" type="</a:t>
            </a:r>
            <a:r>
              <a:rPr lang="en-US" sz="1800" b="1" dirty="0" err="1">
                <a:latin typeface="Courier New" charset="0"/>
              </a:rPr>
              <a:t>xs:string</a:t>
            </a:r>
            <a:r>
              <a:rPr lang="en-US" sz="1800" b="1" dirty="0">
                <a:latin typeface="Courier New" charset="0"/>
              </a:rPr>
              <a:t>"/&gt;</a:t>
            </a:r>
          </a:p>
          <a:p>
            <a:r>
              <a:rPr lang="en-US" sz="1800" b="1" dirty="0">
                <a:latin typeface="Courier New" charset="0"/>
              </a:rPr>
              <a:t>       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</a:rPr>
              <a:t>&lt;/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</a:rPr>
              <a:t>xs:extension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</a:rPr>
              <a:t>&gt;</a:t>
            </a:r>
          </a:p>
          <a:p>
            <a:r>
              <a:rPr lang="en-US" sz="1800" b="1" dirty="0">
                <a:solidFill>
                  <a:srgbClr val="B23C00"/>
                </a:solidFill>
                <a:latin typeface="Courier New" charset="0"/>
              </a:rPr>
              <a:t>    &lt;/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</a:rPr>
              <a:t>xs:simpleContent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</a:rPr>
              <a:t>&gt;</a:t>
            </a:r>
          </a:p>
          <a:p>
            <a:r>
              <a:rPr lang="en-US" sz="1800" b="1" dirty="0">
                <a:latin typeface="Courier New" charset="0"/>
              </a:rPr>
              <a:t>&lt;/</a:t>
            </a:r>
            <a:r>
              <a:rPr lang="en-US" sz="1800" b="1" dirty="0" err="1">
                <a:latin typeface="Courier New" charset="0"/>
              </a:rPr>
              <a:t>xs:complexType</a:t>
            </a:r>
            <a:r>
              <a:rPr lang="en-US" sz="1800" b="1" dirty="0">
                <a:latin typeface="Courier New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10270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8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8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9CC7-CE54-B94D-B977-41C3782A2A0F}" type="slidenum">
              <a:rPr lang="en-US"/>
              <a:pPr/>
              <a:t>52</a:t>
            </a:fld>
            <a:endParaRPr lang="en-US"/>
          </a:p>
        </p:txBody>
      </p:sp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Complex Types: Empty Element</a:t>
            </a:r>
          </a:p>
        </p:txBody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402088"/>
          </a:xfrm>
        </p:spPr>
        <p:txBody>
          <a:bodyPr/>
          <a:lstStyle/>
          <a:p>
            <a:r>
              <a:rPr lang="en-US" dirty="0"/>
              <a:t>Attributes only, no text content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no child elements.</a:t>
            </a:r>
          </a:p>
          <a:p>
            <a:pPr lvl="1"/>
            <a:r>
              <a:rPr lang="en-US" dirty="0"/>
              <a:t>Example:</a:t>
            </a:r>
          </a:p>
        </p:txBody>
      </p:sp>
      <p:sp>
        <p:nvSpPr>
          <p:cNvPr id="549892" name="Text Box 4"/>
          <p:cNvSpPr txBox="1">
            <a:spLocks noChangeArrowheads="1"/>
          </p:cNvSpPr>
          <p:nvPr/>
        </p:nvSpPr>
        <p:spPr bwMode="auto">
          <a:xfrm>
            <a:off x="365125" y="2787009"/>
            <a:ext cx="8495986" cy="1200329"/>
          </a:xfrm>
          <a:prstGeom prst="rect">
            <a:avLst/>
          </a:prstGeom>
          <a:solidFill>
            <a:srgbClr val="FFFFCC"/>
          </a:solidFill>
          <a:ln w="9525">
            <a:solidFill>
              <a:srgbClr val="FFCC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latin typeface="Courier New" charset="0"/>
              </a:rPr>
              <a:t>&lt;</a:t>
            </a:r>
            <a:r>
              <a:rPr lang="en-US" sz="1800" b="1" dirty="0" err="1">
                <a:latin typeface="Courier New" charset="0"/>
              </a:rPr>
              <a:t>xs:complexType</a:t>
            </a:r>
            <a:r>
              <a:rPr lang="en-US" sz="1800" b="1" dirty="0">
                <a:latin typeface="Courier New" charset="0"/>
              </a:rPr>
              <a:t> name="</a:t>
            </a:r>
            <a:r>
              <a:rPr lang="en-US" sz="1800" b="1" dirty="0" err="1">
                <a:latin typeface="Courier New" charset="0"/>
              </a:rPr>
              <a:t>id_type</a:t>
            </a:r>
            <a:r>
              <a:rPr lang="en-US" sz="1800" b="1" dirty="0">
                <a:latin typeface="Courier New" charset="0"/>
              </a:rPr>
              <a:t>"&gt;</a:t>
            </a:r>
          </a:p>
          <a:p>
            <a:r>
              <a:rPr lang="en-US" sz="1800" b="1" dirty="0">
                <a:latin typeface="Courier New" charset="0"/>
              </a:rPr>
              <a:t>    &lt;</a:t>
            </a:r>
            <a:r>
              <a:rPr lang="en-US" sz="1800" b="1" dirty="0" err="1">
                <a:latin typeface="Courier New" charset="0"/>
              </a:rPr>
              <a:t>xs:attribute</a:t>
            </a:r>
            <a:r>
              <a:rPr lang="en-US" sz="1800" b="1" dirty="0">
                <a:latin typeface="Courier New" charset="0"/>
              </a:rPr>
              <a:t> name="</a:t>
            </a:r>
            <a:r>
              <a:rPr lang="en-US" sz="1800" b="1" dirty="0" err="1">
                <a:latin typeface="Courier New" charset="0"/>
              </a:rPr>
              <a:t>userid</a:t>
            </a:r>
            <a:r>
              <a:rPr lang="en-US" sz="1800" b="1" dirty="0">
                <a:latin typeface="Courier New" charset="0"/>
              </a:rPr>
              <a:t>"  type="</a:t>
            </a:r>
            <a:r>
              <a:rPr lang="en-US" sz="1800" b="1" dirty="0" err="1">
                <a:latin typeface="Courier New" charset="0"/>
              </a:rPr>
              <a:t>xs:positiveInteger</a:t>
            </a:r>
            <a:r>
              <a:rPr lang="en-US" sz="1800" b="1" dirty="0">
                <a:latin typeface="Courier New" charset="0"/>
              </a:rPr>
              <a:t>"/&gt;</a:t>
            </a:r>
          </a:p>
          <a:p>
            <a:r>
              <a:rPr lang="en-US" sz="1800" b="1" dirty="0">
                <a:latin typeface="Courier New" charset="0"/>
              </a:rPr>
              <a:t>    &lt;</a:t>
            </a:r>
            <a:r>
              <a:rPr lang="en-US" sz="1800" b="1" dirty="0" err="1">
                <a:latin typeface="Courier New" charset="0"/>
              </a:rPr>
              <a:t>xs:attribute</a:t>
            </a:r>
            <a:r>
              <a:rPr lang="en-US" sz="1800" b="1" dirty="0">
                <a:latin typeface="Courier New" charset="0"/>
              </a:rPr>
              <a:t> name="passkey" type="</a:t>
            </a:r>
            <a:r>
              <a:rPr lang="en-US" sz="1800" b="1" dirty="0" err="1">
                <a:latin typeface="Courier New" charset="0"/>
              </a:rPr>
              <a:t>xs:string</a:t>
            </a:r>
            <a:r>
              <a:rPr lang="en-US" sz="1800" b="1" dirty="0">
                <a:latin typeface="Courier New" charset="0"/>
              </a:rPr>
              <a:t>"/&gt;</a:t>
            </a:r>
          </a:p>
          <a:p>
            <a:r>
              <a:rPr lang="en-US" sz="1800" b="1" dirty="0">
                <a:latin typeface="Courier New" charset="0"/>
              </a:rPr>
              <a:t>&lt;/</a:t>
            </a:r>
            <a:r>
              <a:rPr lang="en-US" sz="1800" b="1" dirty="0" err="1">
                <a:latin typeface="Courier New" charset="0"/>
              </a:rPr>
              <a:t>xs:complexType</a:t>
            </a:r>
            <a:r>
              <a:rPr lang="en-US" sz="1800" b="1" dirty="0">
                <a:latin typeface="Courier New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41778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24B0-345E-334E-AE8F-917F05BD1CB8}" type="slidenum">
              <a:rPr lang="en-US"/>
              <a:pPr/>
              <a:t>53</a:t>
            </a:fld>
            <a:endParaRPr lang="en-US"/>
          </a:p>
        </p:txBody>
      </p:sp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Complex Types: Mixed Content</a:t>
            </a:r>
          </a:p>
        </p:txBody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67" y="1295400"/>
            <a:ext cx="8503872" cy="4784725"/>
          </a:xfrm>
        </p:spPr>
        <p:txBody>
          <a:bodyPr/>
          <a:lstStyle/>
          <a:p>
            <a:r>
              <a:rPr lang="en-US" dirty="0"/>
              <a:t>Attributes, child elements, and text content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Example: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4"/>
            <a:endParaRPr lang="en-US" sz="1050" dirty="0"/>
          </a:p>
          <a:p>
            <a:pPr lvl="4"/>
            <a:endParaRPr lang="en-US" sz="1050" dirty="0"/>
          </a:p>
          <a:p>
            <a:pPr lvl="1"/>
            <a:r>
              <a:rPr lang="en-US" dirty="0"/>
              <a:t>The elements are interspersed among the text content.</a:t>
            </a:r>
          </a:p>
          <a:p>
            <a:pPr lvl="1"/>
            <a:r>
              <a:rPr lang="en-US" dirty="0"/>
              <a:t>Instead of </a:t>
            </a:r>
            <a:r>
              <a:rPr lang="en-US" b="1" dirty="0">
                <a:solidFill>
                  <a:schemeClr val="folHlink"/>
                </a:solidFill>
                <a:latin typeface="Courier New" charset="0"/>
              </a:rPr>
              <a:t>&lt;</a:t>
            </a:r>
            <a:r>
              <a:rPr lang="en-US" b="1" dirty="0" err="1">
                <a:solidFill>
                  <a:schemeClr val="folHlink"/>
                </a:solidFill>
                <a:latin typeface="Courier New" charset="0"/>
              </a:rPr>
              <a:t>xs:sequence</a:t>
            </a:r>
            <a:r>
              <a:rPr lang="en-US" b="1" dirty="0">
                <a:solidFill>
                  <a:schemeClr val="folHlink"/>
                </a:solidFill>
                <a:latin typeface="Courier New" charset="0"/>
              </a:rPr>
              <a:t>&gt;</a:t>
            </a:r>
            <a:r>
              <a:rPr lang="en-US" dirty="0"/>
              <a:t>, you can also use </a:t>
            </a:r>
            <a:br>
              <a:rPr lang="en-US" dirty="0"/>
            </a:br>
            <a:r>
              <a:rPr lang="en-US" b="1" dirty="0">
                <a:solidFill>
                  <a:schemeClr val="folHlink"/>
                </a:solidFill>
                <a:latin typeface="Courier New" charset="0"/>
              </a:rPr>
              <a:t>&lt;</a:t>
            </a:r>
            <a:r>
              <a:rPr lang="en-US" b="1" dirty="0" err="1">
                <a:solidFill>
                  <a:schemeClr val="folHlink"/>
                </a:solidFill>
                <a:latin typeface="Courier New" charset="0"/>
              </a:rPr>
              <a:t>xs:all</a:t>
            </a:r>
            <a:r>
              <a:rPr lang="en-US" b="1" dirty="0">
                <a:solidFill>
                  <a:schemeClr val="folHlink"/>
                </a:solidFill>
                <a:latin typeface="Courier New" charset="0"/>
              </a:rPr>
              <a:t>&gt;</a:t>
            </a:r>
            <a:r>
              <a:rPr lang="en-US" dirty="0"/>
              <a:t> or </a:t>
            </a:r>
            <a:r>
              <a:rPr lang="en-US" b="1" dirty="0">
                <a:solidFill>
                  <a:schemeClr val="folHlink"/>
                </a:solidFill>
                <a:latin typeface="Courier New" charset="0"/>
              </a:rPr>
              <a:t>&lt;</a:t>
            </a:r>
            <a:r>
              <a:rPr lang="en-US" b="1" dirty="0" err="1">
                <a:solidFill>
                  <a:schemeClr val="folHlink"/>
                </a:solidFill>
                <a:latin typeface="Courier New" charset="0"/>
              </a:rPr>
              <a:t>xs:choice</a:t>
            </a:r>
            <a:r>
              <a:rPr lang="en-US" b="1" dirty="0">
                <a:solidFill>
                  <a:schemeClr val="folHlink"/>
                </a:solidFill>
                <a:latin typeface="Courier New" charset="0"/>
              </a:rPr>
              <a:t>&gt;</a:t>
            </a:r>
            <a:r>
              <a:rPr lang="en-US" dirty="0"/>
              <a:t>.</a:t>
            </a:r>
            <a:endParaRPr lang="en-US" b="1" dirty="0">
              <a:solidFill>
                <a:srgbClr val="0033CC"/>
              </a:solidFill>
              <a:latin typeface="Courier New" charset="0"/>
            </a:endParaRPr>
          </a:p>
        </p:txBody>
      </p:sp>
      <p:sp>
        <p:nvSpPr>
          <p:cNvPr id="550916" name="Text Box 4"/>
          <p:cNvSpPr txBox="1">
            <a:spLocks noChangeArrowheads="1"/>
          </p:cNvSpPr>
          <p:nvPr/>
        </p:nvSpPr>
        <p:spPr bwMode="auto">
          <a:xfrm>
            <a:off x="1006475" y="2236773"/>
            <a:ext cx="7110765" cy="2585323"/>
          </a:xfrm>
          <a:prstGeom prst="rect">
            <a:avLst/>
          </a:prstGeom>
          <a:solidFill>
            <a:srgbClr val="FFFFCC"/>
          </a:solidFill>
          <a:ln w="9525">
            <a:solidFill>
              <a:srgbClr val="FFCC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latin typeface="Courier New" charset="0"/>
              </a:rPr>
              <a:t>&lt;</a:t>
            </a:r>
            <a:r>
              <a:rPr lang="en-US" sz="1800" b="1" dirty="0" err="1">
                <a:latin typeface="Courier New" charset="0"/>
              </a:rPr>
              <a:t>xs:complexType</a:t>
            </a:r>
            <a:r>
              <a:rPr lang="en-US" sz="1800" b="1" dirty="0">
                <a:latin typeface="Courier New" charset="0"/>
              </a:rPr>
              <a:t> name="miscellaneous"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</a:rPr>
              <a:t>mixed="true"</a:t>
            </a:r>
            <a:r>
              <a:rPr lang="en-US" sz="1800" b="1" dirty="0">
                <a:latin typeface="Courier New" charset="0"/>
              </a:rPr>
              <a:t>&gt;</a:t>
            </a:r>
          </a:p>
          <a:p>
            <a:r>
              <a:rPr lang="en-US" sz="1800" b="1" dirty="0">
                <a:latin typeface="Courier New" charset="0"/>
              </a:rPr>
              <a:t>    &lt;</a:t>
            </a:r>
            <a:r>
              <a:rPr lang="en-US" sz="1800" b="1" dirty="0" err="1">
                <a:latin typeface="Courier New" charset="0"/>
              </a:rPr>
              <a:t>xs:sequence</a:t>
            </a:r>
            <a:r>
              <a:rPr lang="en-US" sz="1800" b="1" dirty="0">
                <a:latin typeface="Courier New" charset="0"/>
              </a:rPr>
              <a:t>&gt;</a:t>
            </a:r>
          </a:p>
          <a:p>
            <a:r>
              <a:rPr lang="en-US" sz="1800" b="1" dirty="0">
                <a:latin typeface="Courier New" charset="0"/>
              </a:rPr>
              <a:t>        &lt;</a:t>
            </a:r>
            <a:r>
              <a:rPr lang="en-US" sz="1800" b="1" dirty="0" err="1">
                <a:latin typeface="Courier New" charset="0"/>
              </a:rPr>
              <a:t>xs:element</a:t>
            </a:r>
            <a:r>
              <a:rPr lang="en-US" sz="1800" b="1" dirty="0">
                <a:latin typeface="Courier New" charset="0"/>
              </a:rPr>
              <a:t> ...&gt; ... &lt;/element&gt;</a:t>
            </a:r>
          </a:p>
          <a:p>
            <a:r>
              <a:rPr lang="en-US" sz="1800" b="1" dirty="0">
                <a:latin typeface="Courier New" charset="0"/>
              </a:rPr>
              <a:t>        &lt;</a:t>
            </a:r>
            <a:r>
              <a:rPr lang="en-US" sz="1800" b="1" dirty="0" err="1">
                <a:latin typeface="Courier New" charset="0"/>
              </a:rPr>
              <a:t>xs:element</a:t>
            </a:r>
            <a:r>
              <a:rPr lang="en-US" sz="1800" b="1" dirty="0">
                <a:latin typeface="Courier New" charset="0"/>
              </a:rPr>
              <a:t> ...&gt; ... &lt;/element&gt;</a:t>
            </a:r>
          </a:p>
          <a:p>
            <a:r>
              <a:rPr lang="en-US" sz="1800" b="1" dirty="0">
                <a:latin typeface="Courier New" charset="0"/>
              </a:rPr>
              <a:t>    &lt;/</a:t>
            </a:r>
            <a:r>
              <a:rPr lang="en-US" sz="1800" b="1" dirty="0" err="1">
                <a:latin typeface="Courier New" charset="0"/>
              </a:rPr>
              <a:t>xs:sequence</a:t>
            </a:r>
            <a:r>
              <a:rPr lang="en-US" sz="1800" b="1" dirty="0">
                <a:latin typeface="Courier New" charset="0"/>
              </a:rPr>
              <a:t>&gt;</a:t>
            </a:r>
          </a:p>
          <a:p>
            <a:endParaRPr lang="en-US" sz="1800" b="1" dirty="0">
              <a:latin typeface="Courier New" charset="0"/>
            </a:endParaRPr>
          </a:p>
          <a:p>
            <a:r>
              <a:rPr lang="en-US" sz="1800" b="1" dirty="0">
                <a:latin typeface="Courier New" charset="0"/>
              </a:rPr>
              <a:t>    &lt;</a:t>
            </a:r>
            <a:r>
              <a:rPr lang="en-US" sz="1800" b="1" dirty="0" err="1">
                <a:latin typeface="Courier New" charset="0"/>
              </a:rPr>
              <a:t>xs:attribute</a:t>
            </a:r>
            <a:r>
              <a:rPr lang="en-US" sz="1800" b="1" dirty="0">
                <a:latin typeface="Courier New" charset="0"/>
              </a:rPr>
              <a:t> ... /&gt;</a:t>
            </a:r>
          </a:p>
          <a:p>
            <a:r>
              <a:rPr lang="en-US" sz="1800" b="1" dirty="0">
                <a:latin typeface="Courier New" charset="0"/>
              </a:rPr>
              <a:t>    &lt;</a:t>
            </a:r>
            <a:r>
              <a:rPr lang="en-US" sz="1800" b="1" dirty="0" err="1">
                <a:latin typeface="Courier New" charset="0"/>
              </a:rPr>
              <a:t>xs:attribute</a:t>
            </a:r>
            <a:r>
              <a:rPr lang="en-US" sz="1800" b="1" dirty="0">
                <a:latin typeface="Courier New" charset="0"/>
              </a:rPr>
              <a:t> ... /&gt;</a:t>
            </a:r>
          </a:p>
          <a:p>
            <a:r>
              <a:rPr lang="en-US" sz="1800" b="1" dirty="0">
                <a:latin typeface="Courier New" charset="0"/>
              </a:rPr>
              <a:t>&lt;/</a:t>
            </a:r>
            <a:r>
              <a:rPr lang="en-US" sz="1800" b="1" dirty="0" err="1">
                <a:latin typeface="Courier New" charset="0"/>
              </a:rPr>
              <a:t>xs:complexType</a:t>
            </a:r>
            <a:r>
              <a:rPr lang="en-US" sz="1800" b="1" dirty="0">
                <a:latin typeface="Courier New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58371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0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0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3A12A-D8E5-4B49-BF95-ECCFB84066A1}" type="slidenum">
              <a:rPr lang="en-US"/>
              <a:pPr/>
              <a:t>54</a:t>
            </a:fld>
            <a:endParaRPr lang="en-US"/>
          </a:p>
        </p:txBody>
      </p:sp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Attributes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Attributes are simple type elements</a:t>
            </a:r>
            <a:r>
              <a:rPr lang="en-US" dirty="0" smtClean="0"/>
              <a:t>.</a:t>
            </a:r>
            <a:endParaRPr lang="en-US" sz="2400" dirty="0"/>
          </a:p>
          <a:p>
            <a:pPr lvl="1"/>
            <a:r>
              <a:rPr lang="en-US" dirty="0"/>
              <a:t>Example: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4"/>
            <a:endParaRPr lang="en-US" sz="1050" dirty="0"/>
          </a:p>
          <a:p>
            <a:pPr lvl="4"/>
            <a:endParaRPr lang="en-US" sz="1050" dirty="0"/>
          </a:p>
          <a:p>
            <a:endParaRPr lang="en-US" dirty="0" smtClean="0"/>
          </a:p>
          <a:p>
            <a:r>
              <a:rPr lang="en-US" dirty="0" smtClean="0"/>
              <a:t>Attributes </a:t>
            </a:r>
            <a:r>
              <a:rPr lang="en-US" dirty="0"/>
              <a:t>are optional by default.</a:t>
            </a:r>
          </a:p>
          <a:p>
            <a:pPr lvl="1"/>
            <a:r>
              <a:rPr lang="en-US" dirty="0"/>
              <a:t>Add </a:t>
            </a:r>
            <a:r>
              <a:rPr lang="en-US" b="1" dirty="0">
                <a:solidFill>
                  <a:srgbClr val="B23C00"/>
                </a:solidFill>
                <a:latin typeface="Courier New" charset="0"/>
              </a:rPr>
              <a:t>use="required"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to the attribute definition </a:t>
            </a:r>
            <a:br>
              <a:rPr lang="en-US" dirty="0"/>
            </a:br>
            <a:r>
              <a:rPr lang="en-US" dirty="0"/>
              <a:t>to make the attribute mandatory.</a:t>
            </a:r>
          </a:p>
          <a:p>
            <a:pPr lvl="1"/>
            <a:r>
              <a:rPr lang="en-US" dirty="0"/>
              <a:t>Add </a:t>
            </a:r>
            <a:r>
              <a:rPr lang="en-US" b="1" dirty="0">
                <a:solidFill>
                  <a:srgbClr val="B23C00"/>
                </a:solidFill>
                <a:latin typeface="Courier New" charset="0"/>
              </a:rPr>
              <a:t>use="prohibited"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to prohibit the attribute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51940" name="Text Box 4"/>
          <p:cNvSpPr txBox="1">
            <a:spLocks noChangeArrowheads="1"/>
          </p:cNvSpPr>
          <p:nvPr/>
        </p:nvSpPr>
        <p:spPr bwMode="auto">
          <a:xfrm>
            <a:off x="1006475" y="2331732"/>
            <a:ext cx="7250703" cy="2031325"/>
          </a:xfrm>
          <a:prstGeom prst="rect">
            <a:avLst/>
          </a:prstGeom>
          <a:solidFill>
            <a:srgbClr val="FFFFCC"/>
          </a:solidFill>
          <a:ln w="9525">
            <a:solidFill>
              <a:srgbClr val="FFCC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latin typeface="Courier New" charset="0"/>
              </a:rPr>
              <a:t>&lt;</a:t>
            </a:r>
            <a:r>
              <a:rPr lang="en-US" sz="1800" b="1" dirty="0" err="1">
                <a:latin typeface="Courier New" charset="0"/>
              </a:rPr>
              <a:t>xs:attribute</a:t>
            </a:r>
            <a:r>
              <a:rPr lang="en-US" sz="1800" b="1" dirty="0">
                <a:latin typeface="Courier New" charset="0"/>
              </a:rPr>
              <a:t> name="</a:t>
            </a:r>
            <a:r>
              <a:rPr lang="en-US" sz="1800" b="1" dirty="0" err="1">
                <a:latin typeface="Courier New" charset="0"/>
              </a:rPr>
              <a:t>ssn</a:t>
            </a:r>
            <a:r>
              <a:rPr lang="en-US" sz="1800" b="1" dirty="0">
                <a:latin typeface="Courier New" charset="0"/>
              </a:rPr>
              <a:t>"&gt;</a:t>
            </a:r>
          </a:p>
          <a:p>
            <a:r>
              <a:rPr lang="en-US" sz="1800" b="1" dirty="0">
                <a:latin typeface="Courier New" charset="0"/>
              </a:rPr>
              <a:t>   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</a:rPr>
              <a:t>&lt;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</a:rPr>
              <a:t>xs:simpleType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</a:rPr>
              <a:t>&gt;</a:t>
            </a:r>
          </a:p>
          <a:p>
            <a:r>
              <a:rPr lang="en-US" sz="1800" b="1" dirty="0">
                <a:solidFill>
                  <a:srgbClr val="B23C00"/>
                </a:solidFill>
                <a:latin typeface="Courier New" charset="0"/>
              </a:rPr>
              <a:t>        &lt;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</a:rPr>
              <a:t>xs:restriction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</a:rPr>
              <a:t> base=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</a:rPr>
              <a:t>xs:string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</a:rPr>
              <a:t>&gt;</a:t>
            </a:r>
          </a:p>
          <a:p>
            <a:r>
              <a:rPr lang="en-US" sz="1800" b="1" dirty="0">
                <a:solidFill>
                  <a:srgbClr val="B23C00"/>
                </a:solidFill>
                <a:latin typeface="Courier New" charset="0"/>
              </a:rPr>
              <a:t>            &lt;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</a:rPr>
              <a:t>xs:pattern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</a:rPr>
              <a:t> value="\d{3}-\d{2}-\d{3}"/&gt;</a:t>
            </a:r>
          </a:p>
          <a:p>
            <a:r>
              <a:rPr lang="en-US" sz="1800" b="1" dirty="0">
                <a:solidFill>
                  <a:srgbClr val="B23C00"/>
                </a:solidFill>
                <a:latin typeface="Courier New" charset="0"/>
              </a:rPr>
              <a:t>        &lt;/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</a:rPr>
              <a:t>xs:restriction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</a:rPr>
              <a:t>&gt;</a:t>
            </a:r>
          </a:p>
          <a:p>
            <a:r>
              <a:rPr lang="en-US" sz="1800" b="1" dirty="0">
                <a:solidFill>
                  <a:srgbClr val="B23C00"/>
                </a:solidFill>
                <a:latin typeface="Courier New" charset="0"/>
              </a:rPr>
              <a:t>    &lt;/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</a:rPr>
              <a:t>xs:simpleType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</a:rPr>
              <a:t>&gt;</a:t>
            </a:r>
          </a:p>
          <a:p>
            <a:r>
              <a:rPr lang="en-US" sz="1800" b="1" dirty="0">
                <a:latin typeface="Courier New" charset="0"/>
              </a:rPr>
              <a:t>&lt;/</a:t>
            </a:r>
            <a:r>
              <a:rPr lang="en-US" sz="1800" b="1" dirty="0" err="1">
                <a:latin typeface="Courier New" charset="0"/>
              </a:rPr>
              <a:t>xs:attribute</a:t>
            </a:r>
            <a:r>
              <a:rPr lang="en-US" sz="1800" b="1" dirty="0">
                <a:latin typeface="Courier New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55850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1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1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1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39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7BEE-C30A-774D-AA35-C78557260C44}" type="slidenum">
              <a:rPr lang="en-US"/>
              <a:pPr/>
              <a:t>55</a:t>
            </a:fld>
            <a:endParaRPr lang="en-US"/>
          </a:p>
        </p:txBody>
      </p:sp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XML Document</a:t>
            </a:r>
          </a:p>
        </p:txBody>
      </p:sp>
      <p:sp>
        <p:nvSpPr>
          <p:cNvPr id="541700" name="Text Box 4"/>
          <p:cNvSpPr txBox="1">
            <a:spLocks noChangeArrowheads="1"/>
          </p:cNvSpPr>
          <p:nvPr/>
        </p:nvSpPr>
        <p:spPr bwMode="auto">
          <a:xfrm>
            <a:off x="365806" y="1234464"/>
            <a:ext cx="8701421" cy="5509200"/>
          </a:xfrm>
          <a:prstGeom prst="rect">
            <a:avLst/>
          </a:prstGeom>
          <a:solidFill>
            <a:srgbClr val="EAEAEA"/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latin typeface="Courier New" charset="0"/>
              </a:rPr>
              <a:t>&lt;?xml version="1.0" encoding="UTF-8"?&gt; </a:t>
            </a:r>
          </a:p>
          <a:p>
            <a:r>
              <a:rPr lang="en-US" b="1" dirty="0">
                <a:latin typeface="Courier New" charset="0"/>
              </a:rPr>
              <a:t>&lt;catalog </a:t>
            </a:r>
            <a:r>
              <a:rPr lang="en-US" b="1" dirty="0" err="1">
                <a:latin typeface="Courier New" charset="0"/>
              </a:rPr>
              <a:t>xmlns:xsi</a:t>
            </a:r>
            <a:r>
              <a:rPr lang="en-US" b="1" dirty="0">
                <a:latin typeface="Courier New" charset="0"/>
              </a:rPr>
              <a:t>="http://www.w3.org/2001/</a:t>
            </a:r>
            <a:r>
              <a:rPr lang="en-US" b="1" dirty="0" err="1">
                <a:latin typeface="Courier New" charset="0"/>
              </a:rPr>
              <a:t>XMLSchema</a:t>
            </a:r>
            <a:r>
              <a:rPr lang="en-US" b="1" dirty="0">
                <a:latin typeface="Courier New" charset="0"/>
              </a:rPr>
              <a:t>-instance"  </a:t>
            </a:r>
          </a:p>
          <a:p>
            <a:r>
              <a:rPr lang="en-US" b="1" dirty="0">
                <a:latin typeface="Courier New" charset="0"/>
              </a:rPr>
              <a:t>         </a:t>
            </a:r>
            <a:r>
              <a:rPr lang="en-US" b="1" dirty="0" err="1">
                <a:solidFill>
                  <a:schemeClr val="folHlink"/>
                </a:solidFill>
                <a:latin typeface="Courier New" charset="0"/>
              </a:rPr>
              <a:t>xsi:noNamespaceSchemaLocation</a:t>
            </a:r>
            <a:r>
              <a:rPr lang="en-US" b="1" dirty="0">
                <a:solidFill>
                  <a:schemeClr val="folHlink"/>
                </a:solidFill>
                <a:latin typeface="Courier New" charset="0"/>
              </a:rPr>
              <a:t>="</a:t>
            </a:r>
            <a:r>
              <a:rPr lang="en-US" b="1" dirty="0" err="1">
                <a:solidFill>
                  <a:schemeClr val="folHlink"/>
                </a:solidFill>
                <a:latin typeface="Courier New" charset="0"/>
              </a:rPr>
              <a:t>catalog.xsd</a:t>
            </a:r>
            <a:r>
              <a:rPr lang="en-US" b="1" dirty="0">
                <a:solidFill>
                  <a:schemeClr val="folHlink"/>
                </a:solidFill>
                <a:latin typeface="Courier New" charset="0"/>
              </a:rPr>
              <a:t>"&gt;</a:t>
            </a:r>
            <a:r>
              <a:rPr lang="en-US" b="1" dirty="0">
                <a:latin typeface="Courier New" charset="0"/>
              </a:rPr>
              <a:t> </a:t>
            </a:r>
          </a:p>
          <a:p>
            <a:r>
              <a:rPr lang="en-US" b="1" dirty="0">
                <a:latin typeface="Courier New" charset="0"/>
              </a:rPr>
              <a:t>    &lt;journal title="XML" publisher="IBM </a:t>
            </a:r>
            <a:r>
              <a:rPr lang="en-US" b="1" dirty="0" err="1">
                <a:latin typeface="Courier New" charset="0"/>
              </a:rPr>
              <a:t>developerWorks</a:t>
            </a:r>
            <a:r>
              <a:rPr lang="en-US" b="1" dirty="0">
                <a:latin typeface="Courier New" charset="0"/>
              </a:rPr>
              <a:t>"&gt; </a:t>
            </a:r>
          </a:p>
          <a:p>
            <a:r>
              <a:rPr lang="en-US" b="1" dirty="0">
                <a:latin typeface="Courier New" charset="0"/>
              </a:rPr>
              <a:t>       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&lt;article level="Intermediate" date="February-2003"&gt;   </a:t>
            </a:r>
          </a:p>
          <a:p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            &lt;title&gt;Design XML Schemas Using UML&lt;/title&gt; </a:t>
            </a:r>
          </a:p>
          <a:p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            &lt;author&gt;Ayesha Malik&lt;/author&gt;  </a:t>
            </a:r>
          </a:p>
          <a:p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        &lt;/article&gt;</a:t>
            </a:r>
          </a:p>
          <a:p>
            <a:r>
              <a:rPr lang="en-US" b="1" dirty="0">
                <a:latin typeface="Courier New" charset="0"/>
              </a:rPr>
              <a:t>    &lt;/journal&gt; </a:t>
            </a:r>
          </a:p>
          <a:p>
            <a:r>
              <a:rPr lang="en-US" b="1" dirty="0">
                <a:latin typeface="Courier New" charset="0"/>
              </a:rPr>
              <a:t>    &lt;journal title="Java Technology" publisher="IBM </a:t>
            </a:r>
            <a:r>
              <a:rPr lang="en-US" b="1" dirty="0" err="1">
                <a:latin typeface="Courier New" charset="0"/>
              </a:rPr>
              <a:t>developerWorks</a:t>
            </a:r>
            <a:r>
              <a:rPr lang="en-US" b="1" dirty="0">
                <a:latin typeface="Courier New" charset="0"/>
              </a:rPr>
              <a:t>"&gt; </a:t>
            </a:r>
          </a:p>
          <a:p>
            <a:r>
              <a:rPr lang="en-US" b="1" dirty="0">
                <a:latin typeface="Courier New" charset="0"/>
              </a:rPr>
              <a:t>        </a:t>
            </a:r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&lt;article level="Advanced" date="January-2004"&gt;   </a:t>
            </a:r>
          </a:p>
          <a:p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            &lt;title&gt;Design service-oriented architecture    </a:t>
            </a:r>
          </a:p>
          <a:p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                   frameworks with J2EE technology</a:t>
            </a:r>
          </a:p>
          <a:p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            &lt;/title&gt; </a:t>
            </a:r>
          </a:p>
          <a:p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            &lt;author&gt;Naveen </a:t>
            </a:r>
            <a:r>
              <a:rPr lang="en-US" b="1" dirty="0" err="1">
                <a:solidFill>
                  <a:srgbClr val="006600"/>
                </a:solidFill>
                <a:latin typeface="Courier New" charset="0"/>
              </a:rPr>
              <a:t>Balani</a:t>
            </a:r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&lt;/author&gt;  </a:t>
            </a:r>
          </a:p>
          <a:p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        &lt;/article</a:t>
            </a:r>
            <a:r>
              <a:rPr lang="en-US" b="1" dirty="0">
                <a:latin typeface="Courier New" charset="0"/>
              </a:rPr>
              <a:t>&gt;</a:t>
            </a:r>
          </a:p>
          <a:p>
            <a:r>
              <a:rPr lang="en-US" b="1" dirty="0">
                <a:latin typeface="Courier New" charset="0"/>
              </a:rPr>
              <a:t>        </a:t>
            </a:r>
            <a:r>
              <a:rPr lang="en-US" b="1" dirty="0">
                <a:solidFill>
                  <a:schemeClr val="folHlink"/>
                </a:solidFill>
                <a:latin typeface="Courier New" charset="0"/>
              </a:rPr>
              <a:t>&lt;article level="Advanced" date="October-2003"&gt;   </a:t>
            </a:r>
          </a:p>
          <a:p>
            <a:r>
              <a:rPr lang="en-US" b="1" dirty="0">
                <a:solidFill>
                  <a:schemeClr val="folHlink"/>
                </a:solidFill>
                <a:latin typeface="Courier New" charset="0"/>
              </a:rPr>
              <a:t>            &lt;</a:t>
            </a:r>
            <a:r>
              <a:rPr lang="en-US" b="1" dirty="0" smtClean="0">
                <a:solidFill>
                  <a:schemeClr val="folHlink"/>
                </a:solidFill>
                <a:latin typeface="Courier New" charset="0"/>
              </a:rPr>
              <a:t>title&gt;Advanced </a:t>
            </a:r>
            <a:r>
              <a:rPr lang="en-US" b="1" dirty="0">
                <a:solidFill>
                  <a:schemeClr val="folHlink"/>
                </a:solidFill>
                <a:latin typeface="Courier New" charset="0"/>
              </a:rPr>
              <a:t>DAO Programming&lt;/title&gt; </a:t>
            </a:r>
          </a:p>
          <a:p>
            <a:r>
              <a:rPr lang="en-US" b="1" dirty="0">
                <a:solidFill>
                  <a:schemeClr val="folHlink"/>
                </a:solidFill>
                <a:latin typeface="Courier New" charset="0"/>
              </a:rPr>
              <a:t>            &lt;author&gt;Sean Sullivan &lt;/author&gt;  </a:t>
            </a:r>
          </a:p>
          <a:p>
            <a:r>
              <a:rPr lang="en-US" b="1" dirty="0">
                <a:solidFill>
                  <a:schemeClr val="folHlink"/>
                </a:solidFill>
                <a:latin typeface="Courier New" charset="0"/>
              </a:rPr>
              <a:t>        &lt;/article&gt;</a:t>
            </a:r>
          </a:p>
          <a:p>
            <a:r>
              <a:rPr lang="en-US" b="1" dirty="0">
                <a:latin typeface="Courier New" charset="0"/>
              </a:rPr>
              <a:t>    &lt;/journal&gt; </a:t>
            </a:r>
          </a:p>
          <a:p>
            <a:r>
              <a:rPr lang="en-US" b="1" dirty="0">
                <a:latin typeface="Courier New" charset="0"/>
              </a:rPr>
              <a:t>&lt;/catalog&gt;</a:t>
            </a:r>
          </a:p>
        </p:txBody>
      </p:sp>
      <p:grpSp>
        <p:nvGrpSpPr>
          <p:cNvPr id="541704" name="Group 8"/>
          <p:cNvGrpSpPr>
            <a:grpSpLocks/>
          </p:cNvGrpSpPr>
          <p:nvPr/>
        </p:nvGrpSpPr>
        <p:grpSpPr bwMode="auto">
          <a:xfrm>
            <a:off x="7040848" y="1567829"/>
            <a:ext cx="2047875" cy="581025"/>
            <a:chOff x="4263" y="1023"/>
            <a:chExt cx="1290" cy="366"/>
          </a:xfrm>
        </p:grpSpPr>
        <p:sp>
          <p:nvSpPr>
            <p:cNvPr id="541702" name="Text Box 6"/>
            <p:cNvSpPr txBox="1">
              <a:spLocks noChangeArrowheads="1"/>
            </p:cNvSpPr>
            <p:nvPr/>
          </p:nvSpPr>
          <p:spPr bwMode="auto">
            <a:xfrm>
              <a:off x="4896" y="1023"/>
              <a:ext cx="657" cy="36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FF00"/>
                  </a:solidFill>
                </a:rPr>
                <a:t>Schema </a:t>
              </a:r>
            </a:p>
            <a:p>
              <a:r>
                <a:rPr lang="en-US" sz="1600" dirty="0">
                  <a:solidFill>
                    <a:srgbClr val="FFFF00"/>
                  </a:solidFill>
                </a:rPr>
                <a:t>reference</a:t>
              </a:r>
            </a:p>
          </p:txBody>
        </p:sp>
        <p:sp>
          <p:nvSpPr>
            <p:cNvPr id="541703" name="Line 7"/>
            <p:cNvSpPr>
              <a:spLocks noChangeShapeType="1"/>
            </p:cNvSpPr>
            <p:nvPr/>
          </p:nvSpPr>
          <p:spPr bwMode="auto">
            <a:xfrm flipH="1">
              <a:off x="4263" y="1239"/>
              <a:ext cx="633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760707" y="6172170"/>
            <a:ext cx="236475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Pro 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XML Development with Java 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Technology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Ajay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Vohra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and Deepak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Vohra</a:t>
            </a:r>
            <a:endParaRPr lang="en-US" sz="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Apress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2006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72365" y="1051586"/>
            <a:ext cx="1222410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catalog.xml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3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1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1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FB404-6E62-CD46-AB5E-D60749C595A3}" type="slidenum">
              <a:rPr lang="en-US"/>
              <a:pPr/>
              <a:t>56</a:t>
            </a:fld>
            <a:endParaRPr lang="en-US"/>
          </a:p>
        </p:txBody>
      </p:sp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XML </a:t>
            </a:r>
            <a:r>
              <a:rPr lang="en-US" dirty="0" smtClean="0"/>
              <a:t>Schema</a:t>
            </a:r>
            <a:endParaRPr lang="en-US" b="1" dirty="0">
              <a:latin typeface="Courier New" charset="0"/>
            </a:endParaRPr>
          </a:p>
        </p:txBody>
      </p:sp>
      <p:sp>
        <p:nvSpPr>
          <p:cNvPr id="542724" name="Text Box 4"/>
          <p:cNvSpPr txBox="1">
            <a:spLocks noChangeArrowheads="1"/>
          </p:cNvSpPr>
          <p:nvPr/>
        </p:nvSpPr>
        <p:spPr bwMode="auto">
          <a:xfrm>
            <a:off x="652116" y="1470340"/>
            <a:ext cx="7904728" cy="4247317"/>
          </a:xfrm>
          <a:prstGeom prst="rect">
            <a:avLst/>
          </a:prstGeom>
          <a:solidFill>
            <a:srgbClr val="FFFFCC"/>
          </a:solidFill>
          <a:ln w="9525">
            <a:solidFill>
              <a:srgbClr val="FFCC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latin typeface="Courier New" charset="0"/>
              </a:rPr>
              <a:t>&lt;?xml version="1.0" encoding="utf-8"?&gt;</a:t>
            </a:r>
          </a:p>
          <a:p>
            <a:r>
              <a:rPr lang="en-US" sz="1800" b="1" dirty="0">
                <a:latin typeface="Courier New" charset="0"/>
              </a:rPr>
              <a:t>&lt;</a:t>
            </a:r>
            <a:r>
              <a:rPr lang="en-US" sz="1800" b="1" dirty="0" err="1">
                <a:latin typeface="Courier New" charset="0"/>
              </a:rPr>
              <a:t>xs:schema</a:t>
            </a:r>
            <a:r>
              <a:rPr lang="en-US" sz="1800" b="1" dirty="0">
                <a:latin typeface="Courier New" charset="0"/>
              </a:rPr>
              <a:t> </a:t>
            </a:r>
            <a:r>
              <a:rPr lang="en-US" sz="1800" b="1" dirty="0" err="1">
                <a:latin typeface="Courier New" charset="0"/>
              </a:rPr>
              <a:t>xmlns:xs</a:t>
            </a:r>
            <a:r>
              <a:rPr lang="en-US" sz="1800" b="1" dirty="0">
                <a:latin typeface="Courier New" charset="0"/>
              </a:rPr>
              <a:t>="http://www.w3.org/2001/</a:t>
            </a:r>
            <a:r>
              <a:rPr lang="en-US" sz="1800" b="1" dirty="0" err="1">
                <a:latin typeface="Courier New" charset="0"/>
              </a:rPr>
              <a:t>XMLSchema</a:t>
            </a:r>
            <a:r>
              <a:rPr lang="en-US" sz="1800" b="1" dirty="0" smtClean="0">
                <a:latin typeface="Courier New" charset="0"/>
              </a:rPr>
              <a:t>"&gt;</a:t>
            </a:r>
          </a:p>
          <a:p>
            <a:endParaRPr lang="en-US" sz="1800" b="1" dirty="0">
              <a:latin typeface="Courier New" charset="0"/>
            </a:endParaRPr>
          </a:p>
          <a:p>
            <a:r>
              <a:rPr lang="en-US" sz="1800" b="1" dirty="0">
                <a:latin typeface="Courier New" charset="0"/>
              </a:rPr>
              <a:t>    &lt;</a:t>
            </a:r>
            <a:r>
              <a:rPr lang="en-US" sz="1800" b="1" dirty="0" err="1">
                <a:latin typeface="Courier New" charset="0"/>
              </a:rPr>
              <a:t>xs:complexType</a:t>
            </a:r>
            <a:r>
              <a:rPr lang="en-US" sz="1800" b="1" dirty="0">
                <a:latin typeface="Courier New" charset="0"/>
              </a:rPr>
              <a:t> name="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</a:rPr>
              <a:t>article_type</a:t>
            </a:r>
            <a:r>
              <a:rPr lang="en-US" sz="1800" b="1" dirty="0">
                <a:latin typeface="Courier New" charset="0"/>
              </a:rPr>
              <a:t>"&gt;</a:t>
            </a:r>
          </a:p>
          <a:p>
            <a:r>
              <a:rPr lang="en-US" sz="1800" b="1" dirty="0">
                <a:latin typeface="Courier New" charset="0"/>
              </a:rPr>
              <a:t>        &lt;</a:t>
            </a:r>
            <a:r>
              <a:rPr lang="en-US" sz="1800" b="1" dirty="0" err="1">
                <a:latin typeface="Courier New" charset="0"/>
              </a:rPr>
              <a:t>xs:sequence</a:t>
            </a:r>
            <a:r>
              <a:rPr lang="en-US" sz="1800" b="1" dirty="0">
                <a:latin typeface="Courier New" charset="0"/>
              </a:rPr>
              <a:t>&gt;</a:t>
            </a:r>
          </a:p>
          <a:p>
            <a:r>
              <a:rPr lang="en-US" sz="1800" b="1" dirty="0">
                <a:latin typeface="Courier New" charset="0"/>
              </a:rPr>
              <a:t>            &lt;</a:t>
            </a:r>
            <a:r>
              <a:rPr lang="en-US" sz="1800" b="1" dirty="0" err="1">
                <a:latin typeface="Courier New" charset="0"/>
              </a:rPr>
              <a:t>xs:element</a:t>
            </a:r>
            <a:r>
              <a:rPr lang="en-US" sz="1800" b="1" dirty="0">
                <a:latin typeface="Courier New" charset="0"/>
              </a:rPr>
              <a:t> name="title" type="</a:t>
            </a:r>
            <a:r>
              <a:rPr lang="en-US" sz="1800" b="1" dirty="0" err="1">
                <a:latin typeface="Courier New" charset="0"/>
              </a:rPr>
              <a:t>xs:string</a:t>
            </a:r>
            <a:r>
              <a:rPr lang="en-US" sz="1800" b="1" dirty="0">
                <a:latin typeface="Courier New" charset="0"/>
              </a:rPr>
              <a:t>"/&gt;</a:t>
            </a:r>
          </a:p>
          <a:p>
            <a:r>
              <a:rPr lang="en-US" sz="1800" b="1" dirty="0">
                <a:latin typeface="Courier New" charset="0"/>
              </a:rPr>
              <a:t>            &lt;</a:t>
            </a:r>
            <a:r>
              <a:rPr lang="en-US" sz="1800" b="1" dirty="0" err="1">
                <a:latin typeface="Courier New" charset="0"/>
              </a:rPr>
              <a:t>xs:element</a:t>
            </a:r>
            <a:r>
              <a:rPr lang="en-US" sz="1800" b="1" dirty="0">
                <a:latin typeface="Courier New" charset="0"/>
              </a:rPr>
              <a:t> name="author" type="</a:t>
            </a:r>
            <a:r>
              <a:rPr lang="en-US" sz="1800" b="1" dirty="0" err="1">
                <a:latin typeface="Courier New" charset="0"/>
              </a:rPr>
              <a:t>xs:string</a:t>
            </a:r>
            <a:r>
              <a:rPr lang="en-US" sz="1800" b="1" dirty="0">
                <a:latin typeface="Courier New" charset="0"/>
              </a:rPr>
              <a:t>"/&gt;</a:t>
            </a:r>
          </a:p>
          <a:p>
            <a:r>
              <a:rPr lang="en-US" sz="1800" b="1" dirty="0">
                <a:latin typeface="Courier New" charset="0"/>
              </a:rPr>
              <a:t>        &lt;/</a:t>
            </a:r>
            <a:r>
              <a:rPr lang="en-US" sz="1800" b="1" dirty="0" err="1">
                <a:latin typeface="Courier New" charset="0"/>
              </a:rPr>
              <a:t>xs:sequence</a:t>
            </a:r>
            <a:r>
              <a:rPr lang="en-US" sz="1800" b="1" dirty="0">
                <a:latin typeface="Courier New" charset="0"/>
              </a:rPr>
              <a:t>&gt;</a:t>
            </a:r>
          </a:p>
          <a:p>
            <a:r>
              <a:rPr lang="en-US" sz="1800" b="1" dirty="0">
                <a:latin typeface="Courier New" charset="0"/>
              </a:rPr>
              <a:t>        &lt;</a:t>
            </a:r>
            <a:r>
              <a:rPr lang="en-US" sz="1800" b="1" dirty="0" err="1">
                <a:latin typeface="Courier New" charset="0"/>
              </a:rPr>
              <a:t>xs:attribute</a:t>
            </a:r>
            <a:r>
              <a:rPr lang="en-US" sz="1800" b="1" dirty="0">
                <a:latin typeface="Courier New" charset="0"/>
              </a:rPr>
              <a:t> name="date" type="</a:t>
            </a:r>
            <a:r>
              <a:rPr lang="en-US" sz="1800" b="1" dirty="0" err="1">
                <a:latin typeface="Courier New" charset="0"/>
              </a:rPr>
              <a:t>xs:string</a:t>
            </a:r>
            <a:r>
              <a:rPr lang="en-US" sz="1800" b="1" dirty="0">
                <a:latin typeface="Courier New" charset="0"/>
              </a:rPr>
              <a:t>"/&gt;</a:t>
            </a:r>
          </a:p>
          <a:p>
            <a:r>
              <a:rPr lang="en-US" sz="1800" b="1" dirty="0">
                <a:latin typeface="Courier New" charset="0"/>
              </a:rPr>
              <a:t>        &lt;</a:t>
            </a:r>
            <a:r>
              <a:rPr lang="en-US" sz="1800" b="1" dirty="0" err="1">
                <a:latin typeface="Courier New" charset="0"/>
              </a:rPr>
              <a:t>xs:attribute</a:t>
            </a:r>
            <a:r>
              <a:rPr lang="en-US" sz="1800" b="1" dirty="0">
                <a:latin typeface="Courier New" charset="0"/>
              </a:rPr>
              <a:t> name="level" type="</a:t>
            </a:r>
            <a:r>
              <a:rPr lang="en-US" sz="1800" b="1" dirty="0" err="1">
                <a:latin typeface="Courier New" charset="0"/>
              </a:rPr>
              <a:t>xs:string</a:t>
            </a:r>
            <a:r>
              <a:rPr lang="en-US" sz="1800" b="1" dirty="0">
                <a:latin typeface="Courier New" charset="0"/>
              </a:rPr>
              <a:t>"/&gt;</a:t>
            </a:r>
          </a:p>
          <a:p>
            <a:r>
              <a:rPr lang="en-US" sz="1800" b="1" dirty="0">
                <a:latin typeface="Courier New" charset="0"/>
              </a:rPr>
              <a:t>    &lt;/</a:t>
            </a:r>
            <a:r>
              <a:rPr lang="en-US" sz="1800" b="1" dirty="0" err="1">
                <a:latin typeface="Courier New" charset="0"/>
              </a:rPr>
              <a:t>xs:complexType</a:t>
            </a:r>
            <a:r>
              <a:rPr lang="en-US" sz="1800" b="1" dirty="0">
                <a:latin typeface="Courier New" charset="0"/>
              </a:rPr>
              <a:t>&gt;</a:t>
            </a:r>
          </a:p>
          <a:p>
            <a:r>
              <a:rPr lang="fr-FR" sz="1800" dirty="0">
                <a:latin typeface="Courier New" charset="0"/>
              </a:rPr>
              <a:t> </a:t>
            </a:r>
            <a:endParaRPr lang="fr-FR" sz="1800" b="1" dirty="0">
              <a:latin typeface="Courier New" charset="0"/>
            </a:endParaRPr>
          </a:p>
          <a:p>
            <a:r>
              <a:rPr lang="fr-FR" sz="1800" b="1" dirty="0">
                <a:latin typeface="Courier New" charset="0"/>
              </a:rPr>
              <a:t>    &lt;</a:t>
            </a:r>
            <a:r>
              <a:rPr lang="fr-FR" sz="1800" b="1" dirty="0" err="1">
                <a:latin typeface="Courier New" charset="0"/>
              </a:rPr>
              <a:t>xs:element</a:t>
            </a:r>
            <a:r>
              <a:rPr lang="fr-FR" sz="1800" b="1" dirty="0">
                <a:latin typeface="Courier New" charset="0"/>
              </a:rPr>
              <a:t> </a:t>
            </a:r>
            <a:r>
              <a:rPr lang="fr-FR" sz="1800" b="1" dirty="0" err="1">
                <a:latin typeface="Courier New" charset="0"/>
              </a:rPr>
              <a:t>name</a:t>
            </a:r>
            <a:r>
              <a:rPr lang="fr-FR" sz="1800" b="1" dirty="0">
                <a:latin typeface="Courier New" charset="0"/>
              </a:rPr>
              <a:t>="</a:t>
            </a:r>
            <a:r>
              <a:rPr lang="fr-FR" sz="1800" b="1" dirty="0">
                <a:solidFill>
                  <a:srgbClr val="B23C00"/>
                </a:solidFill>
                <a:latin typeface="Courier New" charset="0"/>
              </a:rPr>
              <a:t>article</a:t>
            </a:r>
            <a:r>
              <a:rPr lang="fr-FR" sz="1800" b="1" dirty="0">
                <a:latin typeface="Courier New" charset="0"/>
              </a:rPr>
              <a:t>" type="</a:t>
            </a:r>
            <a:r>
              <a:rPr lang="fr-FR" sz="1800" b="1" dirty="0" err="1">
                <a:solidFill>
                  <a:schemeClr val="folHlink"/>
                </a:solidFill>
                <a:latin typeface="Courier New" charset="0"/>
              </a:rPr>
              <a:t>article_type</a:t>
            </a:r>
            <a:r>
              <a:rPr lang="fr-FR" sz="1800" b="1" dirty="0">
                <a:latin typeface="Courier New" charset="0"/>
              </a:rPr>
              <a:t>"/&gt;</a:t>
            </a:r>
            <a:endParaRPr lang="en-US" sz="1800" b="1" dirty="0">
              <a:latin typeface="Courier New" charset="0"/>
            </a:endParaRPr>
          </a:p>
          <a:p>
            <a:r>
              <a:rPr lang="en-US" sz="1800" b="1" dirty="0">
                <a:latin typeface="Courier New" charset="0"/>
              </a:rPr>
              <a:t>    ...</a:t>
            </a:r>
          </a:p>
          <a:p>
            <a:r>
              <a:rPr lang="en-US" sz="1800" b="1" dirty="0">
                <a:latin typeface="Courier New" charset="0"/>
              </a:rPr>
              <a:t>&lt;/</a:t>
            </a:r>
            <a:r>
              <a:rPr lang="en-US" sz="1800" b="1" dirty="0" err="1">
                <a:latin typeface="Courier New" charset="0"/>
              </a:rPr>
              <a:t>xs:schema</a:t>
            </a:r>
            <a:r>
              <a:rPr lang="en-US" sz="1800" b="1" dirty="0">
                <a:latin typeface="Courier New" charset="0"/>
              </a:rPr>
              <a:t>&gt;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760707" y="6172170"/>
            <a:ext cx="236475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Pro 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XML Development with Java 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Technology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Ajay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Vohra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and Deepak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Vohra</a:t>
            </a:r>
            <a:endParaRPr lang="en-US" sz="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Apress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2006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64145" y="1325903"/>
            <a:ext cx="1222610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catalog.xsd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26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C92D-CC97-8243-BD84-AEF41D0B95F4}" type="slidenum">
              <a:rPr lang="en-US"/>
              <a:pPr/>
              <a:t>57</a:t>
            </a:fld>
            <a:endParaRPr lang="en-US"/>
          </a:p>
        </p:txBody>
      </p:sp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XML </a:t>
            </a:r>
            <a:r>
              <a:rPr lang="en-US" dirty="0" smtClean="0"/>
              <a:t>Schema</a:t>
            </a:r>
            <a:r>
              <a:rPr lang="en-US" i="1" dirty="0" smtClean="0"/>
              <a:t>, cont’d</a:t>
            </a:r>
            <a:endParaRPr lang="en-US" b="1" i="1" dirty="0">
              <a:latin typeface="Courier New" charset="0"/>
            </a:endParaRPr>
          </a:p>
        </p:txBody>
      </p:sp>
      <p:sp>
        <p:nvSpPr>
          <p:cNvPr id="544771" name="Text Box 3"/>
          <p:cNvSpPr txBox="1">
            <a:spLocks noChangeArrowheads="1"/>
          </p:cNvSpPr>
          <p:nvPr/>
        </p:nvSpPr>
        <p:spPr bwMode="auto">
          <a:xfrm>
            <a:off x="233936" y="1341438"/>
            <a:ext cx="8635697" cy="4801315"/>
          </a:xfrm>
          <a:prstGeom prst="rect">
            <a:avLst/>
          </a:prstGeom>
          <a:solidFill>
            <a:srgbClr val="FFFFCC"/>
          </a:solidFill>
          <a:ln w="9525">
            <a:solidFill>
              <a:srgbClr val="FFCC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latin typeface="Courier New" charset="0"/>
              </a:rPr>
              <a:t>&lt;?xml version="1.0" encoding="utf-8"?&gt;</a:t>
            </a:r>
          </a:p>
          <a:p>
            <a:r>
              <a:rPr lang="en-US" sz="1800" b="1" dirty="0">
                <a:latin typeface="Courier New" charset="0"/>
              </a:rPr>
              <a:t>&lt;</a:t>
            </a:r>
            <a:r>
              <a:rPr lang="en-US" sz="1800" b="1" dirty="0" err="1">
                <a:latin typeface="Courier New" charset="0"/>
              </a:rPr>
              <a:t>xs:schema</a:t>
            </a:r>
            <a:r>
              <a:rPr lang="en-US" sz="1800" b="1" dirty="0">
                <a:latin typeface="Courier New" charset="0"/>
              </a:rPr>
              <a:t> </a:t>
            </a:r>
            <a:r>
              <a:rPr lang="en-US" sz="1800" b="1" dirty="0" err="1">
                <a:latin typeface="Courier New" charset="0"/>
              </a:rPr>
              <a:t>xmlns:xs</a:t>
            </a:r>
            <a:r>
              <a:rPr lang="en-US" sz="1800" b="1" dirty="0">
                <a:latin typeface="Courier New" charset="0"/>
              </a:rPr>
              <a:t>="http://www.w3.org/2001/</a:t>
            </a:r>
            <a:r>
              <a:rPr lang="en-US" sz="1800" b="1" dirty="0" err="1">
                <a:latin typeface="Courier New" charset="0"/>
              </a:rPr>
              <a:t>XMLSchema</a:t>
            </a:r>
            <a:r>
              <a:rPr lang="en-US" sz="1800" b="1" dirty="0">
                <a:latin typeface="Courier New" charset="0"/>
              </a:rPr>
              <a:t>"&gt;</a:t>
            </a:r>
          </a:p>
          <a:p>
            <a:r>
              <a:rPr lang="en-US" sz="1800" b="1" dirty="0">
                <a:latin typeface="Courier New" charset="0"/>
              </a:rPr>
              <a:t>    ...</a:t>
            </a:r>
            <a:endParaRPr lang="fr-FR" sz="1800" b="1" dirty="0">
              <a:latin typeface="Courier New" charset="0"/>
            </a:endParaRPr>
          </a:p>
          <a:p>
            <a:r>
              <a:rPr lang="fr-FR" sz="1800" b="1" dirty="0">
                <a:latin typeface="Courier New" charset="0"/>
              </a:rPr>
              <a:t>    &lt;</a:t>
            </a:r>
            <a:r>
              <a:rPr lang="fr-FR" sz="1800" b="1" dirty="0" err="1">
                <a:latin typeface="Courier New" charset="0"/>
              </a:rPr>
              <a:t>xs:element</a:t>
            </a:r>
            <a:r>
              <a:rPr lang="fr-FR" sz="1800" b="1" dirty="0">
                <a:latin typeface="Courier New" charset="0"/>
              </a:rPr>
              <a:t> </a:t>
            </a:r>
            <a:r>
              <a:rPr lang="fr-FR" sz="1800" b="1" dirty="0" err="1">
                <a:latin typeface="Courier New" charset="0"/>
              </a:rPr>
              <a:t>name</a:t>
            </a:r>
            <a:r>
              <a:rPr lang="fr-FR" sz="1800" b="1" dirty="0">
                <a:latin typeface="Courier New" charset="0"/>
              </a:rPr>
              <a:t>=</a:t>
            </a:r>
            <a:r>
              <a:rPr lang="fr-FR" sz="1800" b="1" dirty="0">
                <a:solidFill>
                  <a:srgbClr val="B23C00"/>
                </a:solidFill>
                <a:latin typeface="Courier New" charset="0"/>
              </a:rPr>
              <a:t>"</a:t>
            </a:r>
            <a:r>
              <a:rPr lang="fr-FR" sz="1800" b="1" dirty="0">
                <a:solidFill>
                  <a:srgbClr val="00B050"/>
                </a:solidFill>
                <a:latin typeface="Courier New" charset="0"/>
              </a:rPr>
              <a:t>article</a:t>
            </a:r>
            <a:r>
              <a:rPr lang="fr-FR" sz="1800" b="1" dirty="0">
                <a:solidFill>
                  <a:srgbClr val="B23C00"/>
                </a:solidFill>
                <a:latin typeface="Courier New" charset="0"/>
              </a:rPr>
              <a:t>" </a:t>
            </a:r>
            <a:r>
              <a:rPr lang="fr-FR" sz="1800" b="1" dirty="0">
                <a:latin typeface="Courier New" charset="0"/>
              </a:rPr>
              <a:t>type="</a:t>
            </a:r>
            <a:r>
              <a:rPr lang="fr-FR" sz="1800" b="1" dirty="0" err="1">
                <a:latin typeface="Courier New" charset="0"/>
              </a:rPr>
              <a:t>article_type</a:t>
            </a:r>
            <a:r>
              <a:rPr lang="fr-FR" sz="1800" b="1" dirty="0">
                <a:latin typeface="Courier New" charset="0"/>
              </a:rPr>
              <a:t>"/&gt;</a:t>
            </a:r>
            <a:endParaRPr lang="en-US" sz="1800" b="1" dirty="0">
              <a:latin typeface="Courier New" charset="0"/>
            </a:endParaRPr>
          </a:p>
          <a:p>
            <a:r>
              <a:rPr lang="en-US" sz="1800" dirty="0">
                <a:latin typeface="Courier New" charset="0"/>
              </a:rPr>
              <a:t> </a:t>
            </a:r>
            <a:endParaRPr lang="en-US" sz="1800" b="1" dirty="0">
              <a:latin typeface="Courier New" charset="0"/>
            </a:endParaRPr>
          </a:p>
          <a:p>
            <a:r>
              <a:rPr lang="en-US" sz="1800" b="1" dirty="0">
                <a:latin typeface="Courier New" charset="0"/>
              </a:rPr>
              <a:t>    &lt;</a:t>
            </a:r>
            <a:r>
              <a:rPr lang="en-US" sz="1800" b="1" dirty="0" err="1">
                <a:latin typeface="Courier New" charset="0"/>
              </a:rPr>
              <a:t>xs:complexType</a:t>
            </a:r>
            <a:r>
              <a:rPr lang="en-US" sz="1800" b="1" dirty="0">
                <a:latin typeface="Courier New" charset="0"/>
              </a:rPr>
              <a:t> name="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</a:rPr>
              <a:t>journal_type</a:t>
            </a:r>
            <a:r>
              <a:rPr lang="en-US" sz="1800" b="1" dirty="0">
                <a:latin typeface="Courier New" charset="0"/>
              </a:rPr>
              <a:t>"&gt;</a:t>
            </a:r>
          </a:p>
          <a:p>
            <a:r>
              <a:rPr lang="en-US" sz="1800" b="1" dirty="0">
                <a:latin typeface="Courier New" charset="0"/>
              </a:rPr>
              <a:t>        &lt;</a:t>
            </a:r>
            <a:r>
              <a:rPr lang="en-US" sz="1800" b="1" dirty="0" err="1">
                <a:latin typeface="Courier New" charset="0"/>
              </a:rPr>
              <a:t>xs:sequence</a:t>
            </a:r>
            <a:r>
              <a:rPr lang="en-US" sz="1800" b="1" dirty="0">
                <a:latin typeface="Courier New" charset="0"/>
              </a:rPr>
              <a:t>&gt;</a:t>
            </a:r>
          </a:p>
          <a:p>
            <a:r>
              <a:rPr lang="en-US" sz="1800" b="1" dirty="0">
                <a:latin typeface="Courier New" charset="0"/>
              </a:rPr>
              <a:t>            &lt;</a:t>
            </a:r>
            <a:r>
              <a:rPr lang="en-US" sz="1800" b="1" dirty="0" err="1">
                <a:latin typeface="Courier New" charset="0"/>
              </a:rPr>
              <a:t>xs:element</a:t>
            </a:r>
            <a:r>
              <a:rPr lang="en-US" sz="1800" b="1" dirty="0">
                <a:latin typeface="Courier New" charset="0"/>
              </a:rPr>
              <a:t> </a:t>
            </a:r>
            <a:r>
              <a:rPr lang="en-US" sz="1800" b="1" dirty="0">
                <a:solidFill>
                  <a:srgbClr val="00B050"/>
                </a:solidFill>
                <a:latin typeface="Courier New" charset="0"/>
              </a:rPr>
              <a:t>ref="article" </a:t>
            </a:r>
            <a:r>
              <a:rPr lang="en-US" sz="1800" b="1" dirty="0" err="1">
                <a:latin typeface="Courier New" charset="0"/>
              </a:rPr>
              <a:t>minOccurs</a:t>
            </a:r>
            <a:r>
              <a:rPr lang="en-US" sz="1800" b="1" dirty="0">
                <a:latin typeface="Courier New" charset="0"/>
              </a:rPr>
              <a:t>="0" </a:t>
            </a:r>
          </a:p>
          <a:p>
            <a:r>
              <a:rPr lang="en-US" sz="1800" b="1" dirty="0">
                <a:latin typeface="Courier New" charset="0"/>
              </a:rPr>
              <a:t>                                      </a:t>
            </a:r>
            <a:r>
              <a:rPr lang="en-US" sz="1800" b="1" dirty="0" err="1">
                <a:latin typeface="Courier New" charset="0"/>
              </a:rPr>
              <a:t>maxOccurs</a:t>
            </a:r>
            <a:r>
              <a:rPr lang="en-US" sz="1800" b="1" dirty="0">
                <a:latin typeface="Courier New" charset="0"/>
              </a:rPr>
              <a:t>="unbounded"/&gt;</a:t>
            </a:r>
          </a:p>
          <a:p>
            <a:r>
              <a:rPr lang="en-US" sz="1800" b="1" dirty="0">
                <a:latin typeface="Courier New" charset="0"/>
              </a:rPr>
              <a:t>        &lt;/</a:t>
            </a:r>
            <a:r>
              <a:rPr lang="en-US" sz="1800" b="1" dirty="0" err="1">
                <a:latin typeface="Courier New" charset="0"/>
              </a:rPr>
              <a:t>xs:sequence</a:t>
            </a:r>
            <a:r>
              <a:rPr lang="en-US" sz="1800" b="1" dirty="0">
                <a:latin typeface="Courier New" charset="0"/>
              </a:rPr>
              <a:t>&gt;</a:t>
            </a:r>
          </a:p>
          <a:p>
            <a:r>
              <a:rPr lang="en-US" sz="1800" b="1" dirty="0">
                <a:latin typeface="Courier New" charset="0"/>
              </a:rPr>
              <a:t>        &lt;</a:t>
            </a:r>
            <a:r>
              <a:rPr lang="en-US" sz="1800" b="1" dirty="0" err="1">
                <a:latin typeface="Courier New" charset="0"/>
              </a:rPr>
              <a:t>xs:attribute</a:t>
            </a:r>
            <a:r>
              <a:rPr lang="en-US" sz="1800" b="1" dirty="0">
                <a:latin typeface="Courier New" charset="0"/>
              </a:rPr>
              <a:t> name="title" type="</a:t>
            </a:r>
            <a:r>
              <a:rPr lang="en-US" sz="1800" b="1" dirty="0" err="1">
                <a:latin typeface="Courier New" charset="0"/>
              </a:rPr>
              <a:t>xs:string</a:t>
            </a:r>
            <a:r>
              <a:rPr lang="en-US" sz="1800" b="1" dirty="0">
                <a:latin typeface="Courier New" charset="0"/>
              </a:rPr>
              <a:t>"/&gt;</a:t>
            </a:r>
          </a:p>
          <a:p>
            <a:r>
              <a:rPr lang="en-US" sz="1800" b="1" dirty="0">
                <a:latin typeface="Courier New" charset="0"/>
              </a:rPr>
              <a:t>        &lt;</a:t>
            </a:r>
            <a:r>
              <a:rPr lang="en-US" sz="1800" b="1" dirty="0" err="1">
                <a:latin typeface="Courier New" charset="0"/>
              </a:rPr>
              <a:t>xs:attribute</a:t>
            </a:r>
            <a:r>
              <a:rPr lang="en-US" sz="1800" b="1" dirty="0">
                <a:latin typeface="Courier New" charset="0"/>
              </a:rPr>
              <a:t> name="publisher" type="</a:t>
            </a:r>
            <a:r>
              <a:rPr lang="en-US" sz="1800" b="1" dirty="0" err="1">
                <a:latin typeface="Courier New" charset="0"/>
              </a:rPr>
              <a:t>xs:string</a:t>
            </a:r>
            <a:r>
              <a:rPr lang="en-US" sz="1800" b="1" dirty="0">
                <a:latin typeface="Courier New" charset="0"/>
              </a:rPr>
              <a:t>"/&gt;</a:t>
            </a:r>
          </a:p>
          <a:p>
            <a:r>
              <a:rPr lang="en-US" sz="1800" b="1" dirty="0">
                <a:latin typeface="Courier New" charset="0"/>
              </a:rPr>
              <a:t>    &lt;/</a:t>
            </a:r>
            <a:r>
              <a:rPr lang="en-US" sz="1800" b="1" dirty="0" err="1">
                <a:latin typeface="Courier New" charset="0"/>
              </a:rPr>
              <a:t>xs:complexType</a:t>
            </a:r>
            <a:r>
              <a:rPr lang="en-US" sz="1800" b="1" dirty="0">
                <a:latin typeface="Courier New" charset="0"/>
              </a:rPr>
              <a:t>&gt;</a:t>
            </a:r>
          </a:p>
          <a:p>
            <a:endParaRPr lang="en-US" sz="1800" b="1" dirty="0">
              <a:latin typeface="Courier New" charset="0"/>
            </a:endParaRPr>
          </a:p>
          <a:p>
            <a:r>
              <a:rPr lang="en-US" sz="1800" b="1" dirty="0">
                <a:latin typeface="Courier New" charset="0"/>
              </a:rPr>
              <a:t>    &lt;</a:t>
            </a:r>
            <a:r>
              <a:rPr lang="en-US" sz="1800" b="1" dirty="0" err="1">
                <a:latin typeface="Courier New" charset="0"/>
              </a:rPr>
              <a:t>xs:element</a:t>
            </a:r>
            <a:r>
              <a:rPr lang="en-US" sz="1800" b="1" dirty="0">
                <a:latin typeface="Courier New" charset="0"/>
              </a:rPr>
              <a:t> name="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</a:rPr>
              <a:t>journal</a:t>
            </a:r>
            <a:r>
              <a:rPr lang="en-US" sz="1800" b="1" dirty="0">
                <a:latin typeface="Courier New" charset="0"/>
              </a:rPr>
              <a:t>" type="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</a:rPr>
              <a:t>journal_type</a:t>
            </a:r>
            <a:r>
              <a:rPr lang="en-US" sz="1800" b="1" dirty="0">
                <a:latin typeface="Courier New" charset="0"/>
              </a:rPr>
              <a:t>"/&gt;</a:t>
            </a:r>
          </a:p>
          <a:p>
            <a:r>
              <a:rPr lang="en-US" sz="1800" b="1" dirty="0">
                <a:latin typeface="Courier New" charset="0"/>
              </a:rPr>
              <a:t>    ...</a:t>
            </a:r>
          </a:p>
          <a:p>
            <a:r>
              <a:rPr lang="en-US" sz="1800" b="1" dirty="0">
                <a:latin typeface="Courier New" charset="0"/>
              </a:rPr>
              <a:t>&lt;/</a:t>
            </a:r>
            <a:r>
              <a:rPr lang="en-US" sz="1800" b="1" dirty="0" err="1">
                <a:latin typeface="Courier New" charset="0"/>
              </a:rPr>
              <a:t>xs:schema</a:t>
            </a:r>
            <a:r>
              <a:rPr lang="en-US" sz="1800" b="1" dirty="0">
                <a:latin typeface="Courier New" charset="0"/>
              </a:rPr>
              <a:t>&gt;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38462" y="1234464"/>
            <a:ext cx="1222610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catalog.xsd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760707" y="6172170"/>
            <a:ext cx="236475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Pro 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XML Development with Java 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Technology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Ajay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Vohra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and Deepak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Vohra</a:t>
            </a:r>
            <a:endParaRPr lang="en-US" sz="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Apress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2006</a:t>
            </a:r>
          </a:p>
        </p:txBody>
      </p:sp>
    </p:spTree>
    <p:extLst>
      <p:ext uri="{BB962C8B-B14F-4D97-AF65-F5344CB8AC3E}">
        <p14:creationId xmlns:p14="http://schemas.microsoft.com/office/powerpoint/2010/main" val="122048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1352-9F3C-FF4F-BD09-BB603ED31F3A}" type="slidenum">
              <a:rPr lang="en-US"/>
              <a:pPr/>
              <a:t>58</a:t>
            </a:fld>
            <a:endParaRPr lang="en-US"/>
          </a:p>
        </p:txBody>
      </p:sp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XML Schema</a:t>
            </a:r>
          </a:p>
        </p:txBody>
      </p:sp>
      <p:sp>
        <p:nvSpPr>
          <p:cNvPr id="556036" name="Text Box 4"/>
          <p:cNvSpPr txBox="1">
            <a:spLocks noChangeArrowheads="1"/>
          </p:cNvSpPr>
          <p:nvPr/>
        </p:nvSpPr>
        <p:spPr bwMode="auto">
          <a:xfrm>
            <a:off x="274367" y="1508781"/>
            <a:ext cx="8595266" cy="3693319"/>
          </a:xfrm>
          <a:prstGeom prst="rect">
            <a:avLst/>
          </a:prstGeom>
          <a:solidFill>
            <a:srgbClr val="FFFFCC"/>
          </a:solidFill>
          <a:ln w="9525">
            <a:solidFill>
              <a:srgbClr val="FFCC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b="1" dirty="0">
                <a:latin typeface="Courier New" charset="0"/>
              </a:rPr>
              <a:t>&lt;</a:t>
            </a:r>
            <a:r>
              <a:rPr lang="en-US" sz="1800" b="1" dirty="0" err="1">
                <a:latin typeface="Courier New" charset="0"/>
              </a:rPr>
              <a:t>xs:schema</a:t>
            </a:r>
            <a:r>
              <a:rPr lang="en-US" sz="1800" b="1" dirty="0">
                <a:latin typeface="Courier New" charset="0"/>
              </a:rPr>
              <a:t> </a:t>
            </a:r>
            <a:r>
              <a:rPr lang="en-US" sz="1800" b="1" dirty="0" err="1">
                <a:latin typeface="Courier New" charset="0"/>
              </a:rPr>
              <a:t>xmlns:xs</a:t>
            </a:r>
            <a:r>
              <a:rPr lang="en-US" sz="1800" b="1" dirty="0">
                <a:latin typeface="Courier New" charset="0"/>
              </a:rPr>
              <a:t>="http://www.w3.org/2001/</a:t>
            </a:r>
            <a:r>
              <a:rPr lang="en-US" sz="1800" b="1" dirty="0" err="1">
                <a:latin typeface="Courier New" charset="0"/>
              </a:rPr>
              <a:t>XMLSchema</a:t>
            </a:r>
            <a:r>
              <a:rPr lang="en-US" sz="1800" b="1" dirty="0" smtClean="0">
                <a:latin typeface="Courier New" charset="0"/>
              </a:rPr>
              <a:t>"&gt;</a:t>
            </a:r>
          </a:p>
          <a:p>
            <a:r>
              <a:rPr lang="en-US" sz="1800" b="1" dirty="0">
                <a:latin typeface="Courier New" charset="0"/>
              </a:rPr>
              <a:t> </a:t>
            </a:r>
            <a:r>
              <a:rPr lang="en-US" sz="1800" b="1" dirty="0" smtClean="0">
                <a:latin typeface="Courier New" charset="0"/>
              </a:rPr>
              <a:t>   ...</a:t>
            </a:r>
            <a:endParaRPr lang="en-US" sz="1800" b="1" dirty="0">
              <a:latin typeface="Courier New" charset="0"/>
            </a:endParaRPr>
          </a:p>
          <a:p>
            <a:r>
              <a:rPr lang="en-US" sz="1800" b="1" dirty="0" smtClean="0">
                <a:latin typeface="Courier New" charset="0"/>
              </a:rPr>
              <a:t>    &lt;</a:t>
            </a:r>
            <a:r>
              <a:rPr lang="en-US" sz="1800" b="1" dirty="0" err="1">
                <a:latin typeface="Courier New" charset="0"/>
              </a:rPr>
              <a:t>xs:element</a:t>
            </a:r>
            <a:r>
              <a:rPr lang="en-US" sz="1800" b="1" dirty="0">
                <a:latin typeface="Courier New" charset="0"/>
              </a:rPr>
              <a:t> name="</a:t>
            </a:r>
            <a:r>
              <a:rPr lang="en-US" sz="1800" b="1" dirty="0">
                <a:solidFill>
                  <a:srgbClr val="00B050"/>
                </a:solidFill>
                <a:latin typeface="Courier New" charset="0"/>
              </a:rPr>
              <a:t>journal</a:t>
            </a:r>
            <a:r>
              <a:rPr lang="en-US" sz="1800" b="1" dirty="0">
                <a:latin typeface="Courier New" charset="0"/>
              </a:rPr>
              <a:t>" type="</a:t>
            </a:r>
            <a:r>
              <a:rPr lang="en-US" sz="1800" b="1" dirty="0" err="1">
                <a:latin typeface="Courier New" charset="0"/>
              </a:rPr>
              <a:t>journal_type</a:t>
            </a:r>
            <a:r>
              <a:rPr lang="en-US" sz="1800" b="1" dirty="0">
                <a:latin typeface="Courier New" charset="0"/>
              </a:rPr>
              <a:t>"/&gt;</a:t>
            </a:r>
          </a:p>
          <a:p>
            <a:r>
              <a:rPr lang="en-US" sz="1800" b="1" dirty="0">
                <a:latin typeface="Courier New" charset="0"/>
              </a:rPr>
              <a:t>    </a:t>
            </a:r>
          </a:p>
          <a:p>
            <a:r>
              <a:rPr lang="en-US" sz="1800" b="1" dirty="0">
                <a:latin typeface="Courier New" charset="0"/>
              </a:rPr>
              <a:t>    &lt;</a:t>
            </a:r>
            <a:r>
              <a:rPr lang="en-US" sz="1800" b="1" dirty="0" err="1">
                <a:latin typeface="Courier New" charset="0"/>
              </a:rPr>
              <a:t>xs:complexType</a:t>
            </a:r>
            <a:r>
              <a:rPr lang="en-US" sz="1800" b="1" dirty="0">
                <a:latin typeface="Courier New" charset="0"/>
              </a:rPr>
              <a:t> name="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</a:rPr>
              <a:t>catalog_type</a:t>
            </a:r>
            <a:r>
              <a:rPr lang="en-US" sz="1800" b="1" dirty="0">
                <a:latin typeface="Courier New" charset="0"/>
              </a:rPr>
              <a:t>"&gt;</a:t>
            </a:r>
          </a:p>
          <a:p>
            <a:r>
              <a:rPr lang="en-US" sz="1800" b="1" dirty="0">
                <a:latin typeface="Courier New" charset="0"/>
              </a:rPr>
              <a:t>        &lt;</a:t>
            </a:r>
            <a:r>
              <a:rPr lang="en-US" sz="1800" b="1" dirty="0" err="1">
                <a:latin typeface="Courier New" charset="0"/>
              </a:rPr>
              <a:t>xs:sequence</a:t>
            </a:r>
            <a:r>
              <a:rPr lang="en-US" sz="1800" b="1" dirty="0">
                <a:latin typeface="Courier New" charset="0"/>
              </a:rPr>
              <a:t>&gt;</a:t>
            </a:r>
          </a:p>
          <a:p>
            <a:r>
              <a:rPr lang="en-US" sz="1800" b="1" dirty="0">
                <a:latin typeface="Courier New" charset="0"/>
              </a:rPr>
              <a:t>            &lt;</a:t>
            </a:r>
            <a:r>
              <a:rPr lang="en-US" sz="1800" b="1" dirty="0" err="1">
                <a:latin typeface="Courier New" charset="0"/>
              </a:rPr>
              <a:t>xs:element</a:t>
            </a:r>
            <a:r>
              <a:rPr lang="en-US" sz="1800" b="1" dirty="0">
                <a:latin typeface="Courier New" charset="0"/>
              </a:rPr>
              <a:t> </a:t>
            </a:r>
            <a:r>
              <a:rPr lang="en-US" sz="1800" b="1" dirty="0">
                <a:solidFill>
                  <a:srgbClr val="00B050"/>
                </a:solidFill>
                <a:latin typeface="Courier New" charset="0"/>
              </a:rPr>
              <a:t>ref="journal" </a:t>
            </a:r>
            <a:r>
              <a:rPr lang="en-US" sz="1800" b="1" dirty="0" err="1">
                <a:latin typeface="Courier New" charset="0"/>
              </a:rPr>
              <a:t>minOccurs</a:t>
            </a:r>
            <a:r>
              <a:rPr lang="en-US" sz="1800" b="1" dirty="0">
                <a:latin typeface="Courier New" charset="0"/>
              </a:rPr>
              <a:t>="0" </a:t>
            </a:r>
          </a:p>
          <a:p>
            <a:r>
              <a:rPr lang="en-US" sz="1800" b="1" dirty="0">
                <a:latin typeface="Courier New" charset="0"/>
              </a:rPr>
              <a:t>                                      </a:t>
            </a:r>
            <a:r>
              <a:rPr lang="en-US" sz="1800" b="1" dirty="0" err="1">
                <a:latin typeface="Courier New" charset="0"/>
              </a:rPr>
              <a:t>maxOccurs</a:t>
            </a:r>
            <a:r>
              <a:rPr lang="en-US" sz="1800" b="1" dirty="0">
                <a:latin typeface="Courier New" charset="0"/>
              </a:rPr>
              <a:t>="unbounded"/&gt;</a:t>
            </a:r>
          </a:p>
          <a:p>
            <a:r>
              <a:rPr lang="en-US" sz="1800" b="1" dirty="0">
                <a:latin typeface="Courier New" charset="0"/>
              </a:rPr>
              <a:t>        &lt;/</a:t>
            </a:r>
            <a:r>
              <a:rPr lang="en-US" sz="1800" b="1" dirty="0" err="1">
                <a:latin typeface="Courier New" charset="0"/>
              </a:rPr>
              <a:t>xs:sequence</a:t>
            </a:r>
            <a:r>
              <a:rPr lang="en-US" sz="1800" b="1" dirty="0">
                <a:latin typeface="Courier New" charset="0"/>
              </a:rPr>
              <a:t>&gt;</a:t>
            </a:r>
          </a:p>
          <a:p>
            <a:r>
              <a:rPr lang="en-US" sz="1800" b="1" dirty="0">
                <a:latin typeface="Courier New" charset="0"/>
              </a:rPr>
              <a:t>    &lt;/</a:t>
            </a:r>
            <a:r>
              <a:rPr lang="en-US" sz="1800" b="1" dirty="0" err="1">
                <a:latin typeface="Courier New" charset="0"/>
              </a:rPr>
              <a:t>xs:complexType</a:t>
            </a:r>
            <a:r>
              <a:rPr lang="en-US" sz="1800" b="1" dirty="0">
                <a:latin typeface="Courier New" charset="0"/>
              </a:rPr>
              <a:t>&gt;  </a:t>
            </a:r>
            <a:endParaRPr lang="en-US" sz="1800" b="1" dirty="0" smtClean="0">
              <a:latin typeface="Courier New" charset="0"/>
            </a:endParaRPr>
          </a:p>
          <a:p>
            <a:r>
              <a:rPr lang="en-US" sz="1800" b="1" dirty="0" smtClean="0">
                <a:latin typeface="Courier New" charset="0"/>
              </a:rPr>
              <a:t>  </a:t>
            </a:r>
            <a:endParaRPr lang="en-US" sz="1800" b="1" dirty="0">
              <a:latin typeface="Courier New" charset="0"/>
            </a:endParaRPr>
          </a:p>
          <a:p>
            <a:r>
              <a:rPr lang="en-US" sz="1800" b="1" dirty="0">
                <a:latin typeface="Courier New" charset="0"/>
              </a:rPr>
              <a:t>    &lt;</a:t>
            </a:r>
            <a:r>
              <a:rPr lang="en-US" sz="1800" b="1" dirty="0" err="1">
                <a:latin typeface="Courier New" charset="0"/>
              </a:rPr>
              <a:t>xs:element</a:t>
            </a:r>
            <a:r>
              <a:rPr lang="en-US" sz="1800" b="1" dirty="0">
                <a:latin typeface="Courier New" charset="0"/>
              </a:rPr>
              <a:t> name="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</a:rPr>
              <a:t>catalog</a:t>
            </a:r>
            <a:r>
              <a:rPr lang="en-US" sz="1800" b="1" dirty="0">
                <a:latin typeface="Courier New" charset="0"/>
              </a:rPr>
              <a:t>" type="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</a:rPr>
              <a:t>catalog_type</a:t>
            </a:r>
            <a:r>
              <a:rPr lang="en-US" sz="1800" b="1" dirty="0">
                <a:latin typeface="Courier New" charset="0"/>
              </a:rPr>
              <a:t>"/&gt;</a:t>
            </a:r>
          </a:p>
          <a:p>
            <a:r>
              <a:rPr lang="en-US" sz="1800" b="1" dirty="0">
                <a:latin typeface="Courier New" charset="0"/>
              </a:rPr>
              <a:t>&lt;/</a:t>
            </a:r>
            <a:r>
              <a:rPr lang="en-US" sz="1800" b="1" dirty="0" err="1">
                <a:latin typeface="Courier New" charset="0"/>
              </a:rPr>
              <a:t>xs:schema</a:t>
            </a:r>
            <a:r>
              <a:rPr lang="en-US" sz="1800" b="1" dirty="0">
                <a:latin typeface="Courier New" charset="0"/>
              </a:rPr>
              <a:t>&gt;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760707" y="6243935"/>
            <a:ext cx="236475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Pro 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XML Development with Java 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Technology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Ajay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Vohra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and Deepak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Vohra</a:t>
            </a:r>
            <a:endParaRPr lang="en-US" sz="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Apress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2006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38462" y="1234464"/>
            <a:ext cx="1222610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catalog.xsd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2957" y="5437082"/>
            <a:ext cx="3298086" cy="369332"/>
          </a:xfrm>
          <a:prstGeom prst="rect">
            <a:avLst/>
          </a:prstGeom>
          <a:noFill/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B23C00"/>
                </a:solidFill>
              </a:rPr>
              <a:t>Was the XML document valid?</a:t>
            </a:r>
            <a:endParaRPr lang="en-US" sz="1800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84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C662-2313-CE45-8AFD-269ACE87453C}" type="slidenum">
              <a:rPr lang="en-US"/>
              <a:pPr/>
              <a:t>59</a:t>
            </a:fld>
            <a:endParaRPr lang="en-US"/>
          </a:p>
        </p:txBody>
      </p:sp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XQuery 1.0</a:t>
            </a:r>
          </a:p>
        </p:txBody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A </a:t>
            </a:r>
            <a:r>
              <a:rPr lang="en-US" sz="2800" dirty="0">
                <a:solidFill>
                  <a:srgbClr val="B23C00"/>
                </a:solidFill>
              </a:rPr>
              <a:t>query language </a:t>
            </a:r>
            <a:r>
              <a:rPr lang="en-US" sz="2800" dirty="0"/>
              <a:t>used to:</a:t>
            </a:r>
          </a:p>
          <a:p>
            <a:pPr lvl="1"/>
            <a:r>
              <a:rPr lang="en-US" sz="2400" dirty="0">
                <a:solidFill>
                  <a:srgbClr val="B23C00"/>
                </a:solidFill>
              </a:rPr>
              <a:t>Select </a:t>
            </a:r>
            <a:r>
              <a:rPr lang="en-US" sz="2400" dirty="0"/>
              <a:t>content from an XML data source.</a:t>
            </a:r>
          </a:p>
          <a:p>
            <a:pPr lvl="1"/>
            <a:r>
              <a:rPr lang="en-US" sz="2400" dirty="0">
                <a:solidFill>
                  <a:srgbClr val="B23C00"/>
                </a:solidFill>
              </a:rPr>
              <a:t>Transform </a:t>
            </a:r>
            <a:r>
              <a:rPr lang="en-US" sz="2400" dirty="0"/>
              <a:t>the content.</a:t>
            </a:r>
          </a:p>
          <a:p>
            <a:pPr lvl="1"/>
            <a:r>
              <a:rPr lang="en-US" sz="2400" dirty="0">
                <a:solidFill>
                  <a:srgbClr val="B23C00"/>
                </a:solidFill>
              </a:rPr>
              <a:t>Return </a:t>
            </a:r>
            <a:r>
              <a:rPr lang="en-US" sz="2400" dirty="0"/>
              <a:t>the content in some format (XML, HTML, ...).</a:t>
            </a:r>
          </a:p>
          <a:p>
            <a:pPr lvl="1"/>
            <a:r>
              <a:rPr lang="en-US" sz="2400" dirty="0"/>
              <a:t>Uses </a:t>
            </a:r>
            <a:r>
              <a:rPr lang="en-US" sz="2400" dirty="0" err="1"/>
              <a:t>XPath</a:t>
            </a:r>
            <a:r>
              <a:rPr lang="en-US" sz="2400" dirty="0"/>
              <a:t> expressions.</a:t>
            </a:r>
          </a:p>
          <a:p>
            <a:pPr lvl="4"/>
            <a:endParaRPr lang="en-US" sz="1200" dirty="0"/>
          </a:p>
          <a:p>
            <a:r>
              <a:rPr lang="en-US" sz="2800" dirty="0"/>
              <a:t>Analogous to SQL for </a:t>
            </a:r>
            <a:br>
              <a:rPr lang="en-US" sz="2800" dirty="0"/>
            </a:br>
            <a:r>
              <a:rPr lang="en-US" sz="2800" dirty="0"/>
              <a:t>relational database tables.</a:t>
            </a:r>
          </a:p>
          <a:p>
            <a:pPr lvl="4"/>
            <a:endParaRPr lang="en-US" sz="1200" dirty="0"/>
          </a:p>
          <a:p>
            <a:r>
              <a:rPr lang="en-US" sz="2800" dirty="0"/>
              <a:t>Compact and easy to learn.</a:t>
            </a:r>
          </a:p>
          <a:p>
            <a:pPr lvl="1"/>
            <a:r>
              <a:rPr lang="en-US" sz="2400" dirty="0"/>
              <a:t>Does </a:t>
            </a:r>
            <a:r>
              <a:rPr lang="en-US" sz="2400" u="sng" dirty="0"/>
              <a:t>not</a:t>
            </a:r>
            <a:r>
              <a:rPr lang="en-US" sz="2400" dirty="0"/>
              <a:t> use the XML syntax.</a:t>
            </a:r>
          </a:p>
        </p:txBody>
      </p:sp>
    </p:spTree>
    <p:extLst>
      <p:ext uri="{BB962C8B-B14F-4D97-AF65-F5344CB8AC3E}">
        <p14:creationId xmlns:p14="http://schemas.microsoft.com/office/powerpoint/2010/main" val="5648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1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1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1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15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DE71-1457-7A4F-9159-8267DE7E42FE}" type="slidenum">
              <a:rPr lang="en-US"/>
              <a:pPr/>
              <a:t>6</a:t>
            </a:fld>
            <a:endParaRPr lang="en-US"/>
          </a:p>
        </p:txBody>
      </p:sp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XML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B23C00"/>
                </a:solidFill>
              </a:rPr>
              <a:t>Extensible Markup Language (XML)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is an industry standard to</a:t>
            </a:r>
            <a:r>
              <a:rPr lang="en-US" dirty="0" smtClean="0"/>
              <a:t>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Store information.</a:t>
            </a:r>
          </a:p>
          <a:p>
            <a:pPr lvl="1"/>
            <a:r>
              <a:rPr lang="en-US" dirty="0"/>
              <a:t>Describe the structure of that information.</a:t>
            </a:r>
          </a:p>
          <a:p>
            <a:pPr lvl="1"/>
            <a:r>
              <a:rPr lang="en-US" dirty="0"/>
              <a:t>Exchange the information among different applications in a programming language-independent way.</a:t>
            </a:r>
          </a:p>
          <a:p>
            <a:pPr lvl="6"/>
            <a:endParaRPr lang="en-US" dirty="0"/>
          </a:p>
          <a:p>
            <a:r>
              <a:rPr lang="en-US" dirty="0">
                <a:solidFill>
                  <a:srgbClr val="B23300"/>
                </a:solidFill>
              </a:rPr>
              <a:t>Not all data comes from relational databases</a:t>
            </a:r>
            <a:r>
              <a:rPr lang="en-US" dirty="0" smtClean="0">
                <a:solidFill>
                  <a:srgbClr val="B23300"/>
                </a:solidFill>
              </a:rPr>
              <a:t>!</a:t>
            </a:r>
          </a:p>
          <a:p>
            <a:pPr lvl="1"/>
            <a:r>
              <a:rPr lang="en-US" dirty="0"/>
              <a:t>XML data is “semi-structured”.</a:t>
            </a:r>
          </a:p>
          <a:p>
            <a:pPr lvl="1"/>
            <a:r>
              <a:rPr lang="en-US" dirty="0"/>
              <a:t>Self-describing: No rigid schema.</a:t>
            </a:r>
          </a:p>
          <a:p>
            <a:pPr>
              <a:buFont typeface="Wingdings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94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1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1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5875-40BA-EC45-A438-F94A31D3B186}" type="slidenum">
              <a:rPr lang="en-US"/>
              <a:pPr/>
              <a:t>60</a:t>
            </a:fld>
            <a:endParaRPr lang="en-US"/>
          </a:p>
        </p:txBody>
      </p:sp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XQuery</a:t>
            </a:r>
          </a:p>
        </p:txBody>
      </p:sp>
      <p:sp>
        <p:nvSpPr>
          <p:cNvPr id="575492" name="Text Box 4"/>
          <p:cNvSpPr txBox="1">
            <a:spLocks noChangeArrowheads="1"/>
          </p:cNvSpPr>
          <p:nvPr/>
        </p:nvSpPr>
        <p:spPr bwMode="auto">
          <a:xfrm>
            <a:off x="798513" y="1430338"/>
            <a:ext cx="7595349" cy="4616648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latin typeface="Courier New" charset="0"/>
              </a:rPr>
              <a:t>&lt;?xml version="1.0" encoding="UTF-8"?&gt; </a:t>
            </a:r>
          </a:p>
          <a:p>
            <a:r>
              <a:rPr lang="en-US" sz="1400" b="1" dirty="0">
                <a:latin typeface="Courier New" charset="0"/>
              </a:rPr>
              <a:t>&lt;catalog </a:t>
            </a:r>
            <a:r>
              <a:rPr lang="en-US" sz="1400" b="1" dirty="0" err="1">
                <a:solidFill>
                  <a:schemeClr val="folHlink"/>
                </a:solidFill>
                <a:latin typeface="Courier New" charset="0"/>
              </a:rPr>
              <a:t>xsi:noNamespaceSchemaLocation</a:t>
            </a:r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="</a:t>
            </a:r>
            <a:r>
              <a:rPr lang="en-US" sz="1400" b="1" dirty="0" err="1">
                <a:solidFill>
                  <a:schemeClr val="folHlink"/>
                </a:solidFill>
                <a:latin typeface="Courier New" charset="0"/>
              </a:rPr>
              <a:t>catalog.xsd</a:t>
            </a:r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"&gt;</a:t>
            </a:r>
            <a:r>
              <a:rPr lang="en-US" sz="1400" b="1" dirty="0">
                <a:latin typeface="Courier New" charset="0"/>
              </a:rPr>
              <a:t> </a:t>
            </a:r>
          </a:p>
          <a:p>
            <a:r>
              <a:rPr lang="en-US" sz="1400" b="1" dirty="0">
                <a:latin typeface="Courier New" charset="0"/>
              </a:rPr>
              <a:t>    &lt;journal title="XML" publisher="IBM </a:t>
            </a:r>
            <a:r>
              <a:rPr lang="en-US" sz="1400" b="1" dirty="0" err="1">
                <a:latin typeface="Courier New" charset="0"/>
              </a:rPr>
              <a:t>developerWorks</a:t>
            </a:r>
            <a:r>
              <a:rPr lang="en-US" sz="1400" b="1" dirty="0">
                <a:latin typeface="Courier New" charset="0"/>
              </a:rPr>
              <a:t>"&gt; </a:t>
            </a:r>
          </a:p>
          <a:p>
            <a:r>
              <a:rPr lang="en-US" sz="1400" b="1" dirty="0">
                <a:latin typeface="Courier New" charset="0"/>
              </a:rPr>
              <a:t>        </a:t>
            </a:r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&lt;article level="Intermediate" date="February-2003"&gt;   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        &lt;title&gt;Design XML Schemas Using UML&lt;/title&gt; 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        &lt;author&gt;Ayesha Malik&lt;/author&gt;  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    &lt;/article&gt;</a:t>
            </a:r>
          </a:p>
          <a:p>
            <a:r>
              <a:rPr lang="en-US" sz="1400" b="1" dirty="0">
                <a:latin typeface="Courier New" charset="0"/>
              </a:rPr>
              <a:t>    &lt;/journal&gt; </a:t>
            </a:r>
          </a:p>
          <a:p>
            <a:r>
              <a:rPr lang="en-US" sz="1400" b="1" dirty="0">
                <a:latin typeface="Courier New" charset="0"/>
              </a:rPr>
              <a:t>    &lt;journal title="Java Technology" publisher="IBM </a:t>
            </a:r>
            <a:r>
              <a:rPr lang="en-US" sz="1400" b="1" dirty="0" err="1">
                <a:latin typeface="Courier New" charset="0"/>
              </a:rPr>
              <a:t>developerWorks</a:t>
            </a:r>
            <a:r>
              <a:rPr lang="en-US" sz="1400" b="1" dirty="0">
                <a:latin typeface="Courier New" charset="0"/>
              </a:rPr>
              <a:t>"&gt; </a:t>
            </a:r>
          </a:p>
          <a:p>
            <a:r>
              <a:rPr lang="en-US" sz="1400" b="1" dirty="0">
                <a:latin typeface="Courier New" charset="0"/>
              </a:rPr>
              <a:t>        </a:t>
            </a:r>
            <a:r>
              <a:rPr lang="en-US" sz="1400" b="1" dirty="0">
                <a:solidFill>
                  <a:srgbClr val="006600"/>
                </a:solidFill>
                <a:latin typeface="Courier New" charset="0"/>
              </a:rPr>
              <a:t>&lt;article level="Advanced" date="January-2004"&gt;   </a:t>
            </a:r>
          </a:p>
          <a:p>
            <a:r>
              <a:rPr lang="en-US" sz="1400" b="1" dirty="0">
                <a:solidFill>
                  <a:srgbClr val="006600"/>
                </a:solidFill>
                <a:latin typeface="Courier New" charset="0"/>
              </a:rPr>
              <a:t>            &lt;title&gt;Design service-oriented architecture    </a:t>
            </a:r>
          </a:p>
          <a:p>
            <a:r>
              <a:rPr lang="en-US" sz="1400" b="1" dirty="0">
                <a:solidFill>
                  <a:srgbClr val="006600"/>
                </a:solidFill>
                <a:latin typeface="Courier New" charset="0"/>
              </a:rPr>
              <a:t>                   frameworks with J2EE technology</a:t>
            </a:r>
          </a:p>
          <a:p>
            <a:r>
              <a:rPr lang="en-US" sz="1400" b="1" dirty="0">
                <a:solidFill>
                  <a:srgbClr val="006600"/>
                </a:solidFill>
                <a:latin typeface="Courier New" charset="0"/>
              </a:rPr>
              <a:t>            &lt;/title&gt; </a:t>
            </a:r>
          </a:p>
          <a:p>
            <a:r>
              <a:rPr lang="en-US" sz="1400" b="1" dirty="0">
                <a:solidFill>
                  <a:srgbClr val="006600"/>
                </a:solidFill>
                <a:latin typeface="Courier New" charset="0"/>
              </a:rPr>
              <a:t>            &lt;author&gt;Naveen </a:t>
            </a:r>
            <a:r>
              <a:rPr lang="en-US" sz="1400" b="1" dirty="0" err="1">
                <a:solidFill>
                  <a:srgbClr val="006600"/>
                </a:solidFill>
                <a:latin typeface="Courier New" charset="0"/>
              </a:rPr>
              <a:t>Balani</a:t>
            </a:r>
            <a:r>
              <a:rPr lang="en-US" sz="1400" b="1" dirty="0">
                <a:solidFill>
                  <a:srgbClr val="006600"/>
                </a:solidFill>
                <a:latin typeface="Courier New" charset="0"/>
              </a:rPr>
              <a:t>&lt;/author&gt;  </a:t>
            </a:r>
          </a:p>
          <a:p>
            <a:r>
              <a:rPr lang="en-US" sz="1400" b="1" dirty="0">
                <a:solidFill>
                  <a:srgbClr val="006600"/>
                </a:solidFill>
                <a:latin typeface="Courier New" charset="0"/>
              </a:rPr>
              <a:t>        &lt;/article</a:t>
            </a:r>
            <a:r>
              <a:rPr lang="en-US" sz="1400" b="1" dirty="0">
                <a:latin typeface="Courier New" charset="0"/>
              </a:rPr>
              <a:t>&gt;</a:t>
            </a:r>
          </a:p>
          <a:p>
            <a:r>
              <a:rPr lang="en-US" sz="1400" b="1" dirty="0">
                <a:latin typeface="Courier New" charset="0"/>
              </a:rPr>
              <a:t>        </a:t>
            </a:r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&lt;article level="Advanced" date="October-2003"&gt;   </a:t>
            </a:r>
          </a:p>
          <a:p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            &lt;</a:t>
            </a:r>
            <a:r>
              <a:rPr lang="en-US" sz="1400" b="1" dirty="0" smtClean="0">
                <a:solidFill>
                  <a:schemeClr val="folHlink"/>
                </a:solidFill>
                <a:latin typeface="Courier New" charset="0"/>
              </a:rPr>
              <a:t>title&gt;Advanced </a:t>
            </a:r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DAO Programming&lt;/title&gt; </a:t>
            </a:r>
          </a:p>
          <a:p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            &lt;author&gt;Sean Sullivan &lt;/author&gt;  </a:t>
            </a:r>
          </a:p>
          <a:p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        &lt;/article&gt;</a:t>
            </a:r>
          </a:p>
          <a:p>
            <a:r>
              <a:rPr lang="en-US" sz="1400" b="1" dirty="0">
                <a:latin typeface="Courier New" charset="0"/>
              </a:rPr>
              <a:t>    &lt;/journal&gt; </a:t>
            </a:r>
          </a:p>
          <a:p>
            <a:r>
              <a:rPr lang="en-US" sz="1400" b="1" dirty="0">
                <a:latin typeface="Courier New" charset="0"/>
              </a:rPr>
              <a:t>&lt;/catalog&gt;</a:t>
            </a:r>
          </a:p>
        </p:txBody>
      </p:sp>
      <p:sp>
        <p:nvSpPr>
          <p:cNvPr id="575494" name="Text Box 6"/>
          <p:cNvSpPr txBox="1">
            <a:spLocks noChangeArrowheads="1"/>
          </p:cNvSpPr>
          <p:nvPr/>
        </p:nvSpPr>
        <p:spPr bwMode="auto">
          <a:xfrm>
            <a:off x="7223125" y="1235075"/>
            <a:ext cx="1222410" cy="338554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catalog.xml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4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E1C7-2417-FF43-AC45-B993319EBFDC}" type="slidenum">
              <a:rPr lang="en-US"/>
              <a:pPr/>
              <a:t>61</a:t>
            </a:fld>
            <a:endParaRPr lang="en-US"/>
          </a:p>
        </p:txBody>
      </p:sp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XQuery Scripts</a:t>
            </a:r>
          </a:p>
        </p:txBody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4464"/>
            <a:ext cx="8229600" cy="4937736"/>
          </a:xfrm>
        </p:spPr>
        <p:txBody>
          <a:bodyPr/>
          <a:lstStyle/>
          <a:p>
            <a:r>
              <a:rPr lang="en-US" dirty="0"/>
              <a:t>XQuery queries are kept in script files</a:t>
            </a:r>
            <a:r>
              <a:rPr lang="en-US" dirty="0" smtClean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Convention: Use the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.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xql</a:t>
            </a:r>
            <a:r>
              <a:rPr lang="en-US" dirty="0"/>
              <a:t> suffix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the file name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2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E1C7-2417-FF43-AC45-B993319EBFDC}" type="slidenum">
              <a:rPr lang="en-US"/>
              <a:pPr/>
              <a:t>62</a:t>
            </a:fld>
            <a:endParaRPr lang="en-US"/>
          </a:p>
        </p:txBody>
      </p:sp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XQuery </a:t>
            </a:r>
            <a:r>
              <a:rPr lang="en-US" dirty="0" smtClean="0"/>
              <a:t>Script Examples</a:t>
            </a:r>
            <a:endParaRPr lang="en-US" dirty="0"/>
          </a:p>
        </p:txBody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4464"/>
            <a:ext cx="8229600" cy="4937736"/>
          </a:xfrm>
        </p:spPr>
        <p:txBody>
          <a:bodyPr/>
          <a:lstStyle/>
          <a:p>
            <a:r>
              <a:rPr lang="en-US" dirty="0" smtClean="0"/>
              <a:t>Return </a:t>
            </a:r>
            <a:r>
              <a:rPr lang="en-US" dirty="0"/>
              <a:t>the entire node tree from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catalog.xml</a:t>
            </a:r>
            <a:r>
              <a:rPr lang="en-US" dirty="0"/>
              <a:t>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The first line is mandatory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(and </a:t>
            </a:r>
            <a:r>
              <a:rPr lang="en-US" dirty="0" smtClean="0"/>
              <a:t>won</a:t>
            </a:r>
            <a:r>
              <a:rPr lang="en-US" altLang="ja-JP" dirty="0" smtClean="0">
                <a:latin typeface="Arial"/>
              </a:rPr>
              <a:t>’</a:t>
            </a:r>
            <a:r>
              <a:rPr lang="en-US" dirty="0" smtClean="0"/>
              <a:t>t </a:t>
            </a:r>
            <a:r>
              <a:rPr lang="en-US" dirty="0"/>
              <a:t>be shown in subsequent examples)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62180" name="Text Box 4"/>
          <p:cNvSpPr txBox="1">
            <a:spLocks noChangeArrowheads="1"/>
          </p:cNvSpPr>
          <p:nvPr/>
        </p:nvSpPr>
        <p:spPr bwMode="auto">
          <a:xfrm>
            <a:off x="2560342" y="2331732"/>
            <a:ext cx="3093628" cy="92333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 err="1">
                <a:latin typeface="Courier New" charset="0"/>
              </a:rPr>
              <a:t>xquery</a:t>
            </a:r>
            <a:r>
              <a:rPr lang="en-US" sz="1800" b="1" dirty="0">
                <a:latin typeface="Courier New" charset="0"/>
              </a:rPr>
              <a:t> version "1.0";</a:t>
            </a:r>
          </a:p>
          <a:p>
            <a:endParaRPr lang="en-US" sz="1800" b="1" dirty="0">
              <a:latin typeface="Courier New" charset="0"/>
            </a:endParaRPr>
          </a:p>
          <a:p>
            <a:r>
              <a:rPr lang="en-US" sz="1800" b="1" dirty="0">
                <a:latin typeface="Courier New" charset="0"/>
              </a:rPr>
              <a:t>doc("</a:t>
            </a:r>
            <a:r>
              <a:rPr lang="en-US" sz="1800" b="1" dirty="0" err="1">
                <a:latin typeface="Courier New" charset="0"/>
              </a:rPr>
              <a:t>catalog.xml</a:t>
            </a:r>
            <a:r>
              <a:rPr lang="en-US" sz="1800" b="1" dirty="0">
                <a:latin typeface="Courier New" charset="0"/>
              </a:rPr>
              <a:t>")</a:t>
            </a:r>
          </a:p>
        </p:txBody>
      </p:sp>
      <p:sp>
        <p:nvSpPr>
          <p:cNvPr id="562181" name="Text Box 5"/>
          <p:cNvSpPr txBox="1">
            <a:spLocks noChangeArrowheads="1"/>
          </p:cNvSpPr>
          <p:nvPr/>
        </p:nvSpPr>
        <p:spPr bwMode="auto">
          <a:xfrm>
            <a:off x="2560342" y="4069073"/>
            <a:ext cx="3093628" cy="369332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charset="0"/>
              </a:rPr>
              <a:t>xquery version "1.0";</a:t>
            </a:r>
          </a:p>
        </p:txBody>
      </p:sp>
    </p:spTree>
    <p:extLst>
      <p:ext uri="{BB962C8B-B14F-4D97-AF65-F5344CB8AC3E}">
        <p14:creationId xmlns:p14="http://schemas.microsoft.com/office/powerpoint/2010/main" val="154315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2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2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179" grpId="0" build="p"/>
      <p:bldP spid="56218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B68B-6539-B847-B966-51A433D9030A}" type="slidenum">
              <a:rPr lang="en-US"/>
              <a:pPr/>
              <a:t>63</a:t>
            </a:fld>
            <a:endParaRPr lang="en-US"/>
          </a:p>
        </p:txBody>
      </p:sp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XQuery Script </a:t>
            </a:r>
            <a:r>
              <a:rPr lang="en-US" dirty="0" smtClean="0"/>
              <a:t>Examples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784725"/>
          </a:xfrm>
        </p:spPr>
        <p:txBody>
          <a:bodyPr/>
          <a:lstStyle/>
          <a:p>
            <a:r>
              <a:rPr lang="en-US" dirty="0" smtClean="0"/>
              <a:t>Return </a:t>
            </a:r>
            <a:r>
              <a:rPr lang="en-US" dirty="0"/>
              <a:t>only the articles.</a:t>
            </a:r>
          </a:p>
          <a:p>
            <a:pPr lvl="1"/>
            <a:endParaRPr lang="en-US" dirty="0"/>
          </a:p>
          <a:p>
            <a:pPr marL="1828800" lvl="4" indent="0">
              <a:buNone/>
            </a:pPr>
            <a:endParaRPr lang="en-US" dirty="0"/>
          </a:p>
          <a:p>
            <a:pPr lvl="5"/>
            <a:endParaRPr lang="en-US" dirty="0" smtClean="0"/>
          </a:p>
          <a:p>
            <a:r>
              <a:rPr lang="en-US" dirty="0" smtClean="0"/>
              <a:t>Return </a:t>
            </a:r>
            <a:r>
              <a:rPr lang="en-US" dirty="0"/>
              <a:t>articles whose titles </a:t>
            </a:r>
            <a:br>
              <a:rPr lang="en-US" dirty="0"/>
            </a:br>
            <a:r>
              <a:rPr lang="en-US" dirty="0" smtClean="0"/>
              <a:t>contain </a:t>
            </a:r>
            <a:r>
              <a:rPr lang="en-US" dirty="0"/>
              <a:t>the word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Design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marL="471487" lvl="1" indent="0">
              <a:buNone/>
            </a:pPr>
            <a:endParaRPr lang="en-US" dirty="0"/>
          </a:p>
          <a:p>
            <a:r>
              <a:rPr lang="en-US" dirty="0"/>
              <a:t>Return the articles that were written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the year 2003.</a:t>
            </a:r>
          </a:p>
        </p:txBody>
      </p:sp>
      <p:sp>
        <p:nvSpPr>
          <p:cNvPr id="564228" name="Text Box 4"/>
          <p:cNvSpPr txBox="1">
            <a:spLocks noChangeArrowheads="1"/>
          </p:cNvSpPr>
          <p:nvPr/>
        </p:nvSpPr>
        <p:spPr bwMode="auto">
          <a:xfrm>
            <a:off x="3214050" y="1874537"/>
            <a:ext cx="2678062" cy="646331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>
                <a:latin typeface="Courier New" charset="0"/>
              </a:rPr>
              <a:t>doc("</a:t>
            </a:r>
            <a:r>
              <a:rPr lang="en-US" sz="1800" b="1" dirty="0" err="1">
                <a:latin typeface="Courier New" charset="0"/>
              </a:rPr>
              <a:t>catalog.xml</a:t>
            </a:r>
            <a:r>
              <a:rPr lang="en-US" sz="1800" b="1" dirty="0">
                <a:latin typeface="Courier New" charset="0"/>
              </a:rPr>
              <a:t>")</a:t>
            </a:r>
          </a:p>
          <a:p>
            <a:r>
              <a:rPr lang="en-US" sz="1800" b="1" dirty="0">
                <a:latin typeface="Courier New" charset="0"/>
              </a:rPr>
              <a:t>//article</a:t>
            </a:r>
          </a:p>
        </p:txBody>
      </p:sp>
      <p:sp>
        <p:nvSpPr>
          <p:cNvPr id="564229" name="Text Box 5"/>
          <p:cNvSpPr txBox="1">
            <a:spLocks noChangeArrowheads="1"/>
          </p:cNvSpPr>
          <p:nvPr/>
        </p:nvSpPr>
        <p:spPr bwMode="auto">
          <a:xfrm>
            <a:off x="1828830" y="3703317"/>
            <a:ext cx="5448502" cy="646331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>
                <a:latin typeface="Courier New" charset="0"/>
              </a:rPr>
              <a:t>doc("</a:t>
            </a:r>
            <a:r>
              <a:rPr lang="en-US" sz="1800" b="1" dirty="0" err="1">
                <a:latin typeface="Courier New" charset="0"/>
              </a:rPr>
              <a:t>catalog.xml</a:t>
            </a:r>
            <a:r>
              <a:rPr lang="en-US" sz="1800" b="1" dirty="0">
                <a:latin typeface="Courier New" charset="0"/>
              </a:rPr>
              <a:t>")</a:t>
            </a:r>
          </a:p>
          <a:p>
            <a:r>
              <a:rPr lang="en-US" sz="1800" b="1" dirty="0">
                <a:latin typeface="Courier New" charset="0"/>
              </a:rPr>
              <a:t>//article/title[contains(., "Design")]</a:t>
            </a:r>
          </a:p>
        </p:txBody>
      </p:sp>
      <p:sp>
        <p:nvSpPr>
          <p:cNvPr id="564230" name="Text Box 6"/>
          <p:cNvSpPr txBox="1">
            <a:spLocks noChangeArrowheads="1"/>
          </p:cNvSpPr>
          <p:nvPr/>
        </p:nvSpPr>
        <p:spPr bwMode="auto">
          <a:xfrm>
            <a:off x="2105874" y="5532097"/>
            <a:ext cx="4894414" cy="646331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>
                <a:latin typeface="Courier New" charset="0"/>
              </a:rPr>
              <a:t>doc("</a:t>
            </a:r>
            <a:r>
              <a:rPr lang="en-US" sz="1800" b="1" dirty="0" err="1">
                <a:latin typeface="Courier New" charset="0"/>
              </a:rPr>
              <a:t>catalog.xml</a:t>
            </a:r>
            <a:r>
              <a:rPr lang="en-US" sz="1800" b="1" dirty="0">
                <a:latin typeface="Courier New" charset="0"/>
              </a:rPr>
              <a:t>")</a:t>
            </a:r>
          </a:p>
          <a:p>
            <a:r>
              <a:rPr lang="en-US" sz="1800" b="1" dirty="0">
                <a:latin typeface="Courier New" charset="0"/>
              </a:rPr>
              <a:t>//article[contains(@date, "2003")]</a:t>
            </a:r>
          </a:p>
        </p:txBody>
      </p:sp>
    </p:spTree>
    <p:extLst>
      <p:ext uri="{BB962C8B-B14F-4D97-AF65-F5344CB8AC3E}">
        <p14:creationId xmlns:p14="http://schemas.microsoft.com/office/powerpoint/2010/main" val="63776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4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4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4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4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27" grpId="0" build="p"/>
      <p:bldP spid="564229" grpId="0" animBg="1"/>
      <p:bldP spid="56423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8CC5-609E-294B-9AA1-DB7FF3B06066}" type="slidenum">
              <a:rPr lang="en-US"/>
              <a:pPr/>
              <a:t>64</a:t>
            </a:fld>
            <a:endParaRPr lang="en-US"/>
          </a:p>
        </p:txBody>
      </p:sp>
      <p:sp>
        <p:nvSpPr>
          <p:cNvPr id="563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FLWOR Expressions</a:t>
            </a:r>
          </a:p>
        </p:txBody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770"/>
          </a:xfrm>
        </p:spPr>
        <p:txBody>
          <a:bodyPr/>
          <a:lstStyle/>
          <a:p>
            <a:r>
              <a:rPr lang="en-US" dirty="0"/>
              <a:t>Pronounced </a:t>
            </a:r>
            <a:r>
              <a:rPr lang="en-US" altLang="ja-JP" dirty="0" smtClean="0">
                <a:latin typeface="Arial"/>
              </a:rPr>
              <a:t>“</a:t>
            </a:r>
            <a:r>
              <a:rPr lang="en-US" dirty="0" smtClean="0"/>
              <a:t>flower</a:t>
            </a:r>
            <a:r>
              <a:rPr lang="en-US" altLang="ja-JP" dirty="0" smtClean="0">
                <a:latin typeface="Arial"/>
              </a:rPr>
              <a:t>”</a:t>
            </a:r>
            <a:r>
              <a:rPr lang="en-US" dirty="0" smtClean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XQuery expressions can </a:t>
            </a:r>
            <a:r>
              <a:rPr lang="en-US" dirty="0" smtClean="0"/>
              <a:t>contain:</a:t>
            </a:r>
          </a:p>
          <a:p>
            <a:pPr lvl="4"/>
            <a:endParaRPr lang="en-US" dirty="0"/>
          </a:p>
          <a:p>
            <a:pPr lvl="1"/>
            <a:r>
              <a:rPr lang="en-US" dirty="0">
                <a:solidFill>
                  <a:schemeClr val="folHlink"/>
                </a:solidFill>
              </a:rPr>
              <a:t>F</a:t>
            </a:r>
            <a:r>
              <a:rPr lang="en-US" dirty="0"/>
              <a:t>or (loops)</a:t>
            </a:r>
          </a:p>
          <a:p>
            <a:pPr lvl="1"/>
            <a:r>
              <a:rPr lang="en-US" dirty="0">
                <a:solidFill>
                  <a:schemeClr val="folHlink"/>
                </a:solidFill>
              </a:rPr>
              <a:t>L</a:t>
            </a:r>
            <a:r>
              <a:rPr lang="en-US" dirty="0"/>
              <a:t>et (local variables)</a:t>
            </a:r>
          </a:p>
          <a:p>
            <a:pPr lvl="1"/>
            <a:r>
              <a:rPr lang="en-US" dirty="0">
                <a:solidFill>
                  <a:schemeClr val="folHlink"/>
                </a:solidFill>
              </a:rPr>
              <a:t>W</a:t>
            </a:r>
            <a:r>
              <a:rPr lang="en-US" dirty="0"/>
              <a:t>here</a:t>
            </a:r>
          </a:p>
          <a:p>
            <a:pPr lvl="1"/>
            <a:r>
              <a:rPr lang="en-US" dirty="0">
                <a:solidFill>
                  <a:schemeClr val="folHlink"/>
                </a:solidFill>
              </a:rPr>
              <a:t>O</a:t>
            </a:r>
            <a:r>
              <a:rPr lang="en-US" dirty="0"/>
              <a:t>rder</a:t>
            </a:r>
          </a:p>
          <a:p>
            <a:pPr lvl="1"/>
            <a:r>
              <a:rPr lang="en-US" dirty="0">
                <a:solidFill>
                  <a:schemeClr val="folHlink"/>
                </a:solidFill>
              </a:rPr>
              <a:t>R</a:t>
            </a:r>
            <a:r>
              <a:rPr lang="en-US" dirty="0"/>
              <a:t>eturn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47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3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3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3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3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03" grpId="0" uiExpand="1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8CC5-609E-294B-9AA1-DB7FF3B06066}" type="slidenum">
              <a:rPr lang="en-US"/>
              <a:pPr/>
              <a:t>65</a:t>
            </a:fld>
            <a:endParaRPr lang="en-US"/>
          </a:p>
        </p:txBody>
      </p:sp>
      <p:sp>
        <p:nvSpPr>
          <p:cNvPr id="563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FLWOR </a:t>
            </a:r>
            <a:r>
              <a:rPr lang="en-US" dirty="0" smtClean="0"/>
              <a:t>Expression Examples</a:t>
            </a:r>
            <a:endParaRPr lang="en-US" dirty="0"/>
          </a:p>
        </p:txBody>
      </p:sp>
      <p:grpSp>
        <p:nvGrpSpPr>
          <p:cNvPr id="563208" name="Group 8"/>
          <p:cNvGrpSpPr>
            <a:grpSpLocks/>
          </p:cNvGrpSpPr>
          <p:nvPr/>
        </p:nvGrpSpPr>
        <p:grpSpPr bwMode="auto">
          <a:xfrm>
            <a:off x="2011708" y="1417346"/>
            <a:ext cx="4937125" cy="2770190"/>
            <a:chOff x="1671" y="2102"/>
            <a:chExt cx="3110" cy="1745"/>
          </a:xfrm>
        </p:grpSpPr>
        <p:sp>
          <p:nvSpPr>
            <p:cNvPr id="563204" name="Text Box 4"/>
            <p:cNvSpPr txBox="1">
              <a:spLocks noChangeArrowheads="1"/>
            </p:cNvSpPr>
            <p:nvPr/>
          </p:nvSpPr>
          <p:spPr bwMode="auto">
            <a:xfrm>
              <a:off x="1671" y="2218"/>
              <a:ext cx="2995" cy="1629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 b="1" dirty="0">
                  <a:solidFill>
                    <a:srgbClr val="B23C00"/>
                  </a:solidFill>
                  <a:latin typeface="Courier New" charset="0"/>
                </a:rPr>
                <a:t>for </a:t>
              </a:r>
              <a:r>
                <a:rPr lang="en-US" sz="1800" b="1" dirty="0">
                  <a:latin typeface="Courier New" charset="0"/>
                </a:rPr>
                <a:t>$art in</a:t>
              </a:r>
            </a:p>
            <a:p>
              <a:r>
                <a:rPr lang="en-US" sz="1800" b="1" dirty="0">
                  <a:latin typeface="Courier New" charset="0"/>
                </a:rPr>
                <a:t>    doc("</a:t>
              </a:r>
              <a:r>
                <a:rPr lang="en-US" sz="1800" b="1" dirty="0" err="1">
                  <a:latin typeface="Courier New" charset="0"/>
                </a:rPr>
                <a:t>catalog.xml</a:t>
              </a:r>
              <a:r>
                <a:rPr lang="en-US" sz="1800" b="1" dirty="0">
                  <a:latin typeface="Courier New" charset="0"/>
                </a:rPr>
                <a:t>")</a:t>
              </a:r>
            </a:p>
            <a:p>
              <a:r>
                <a:rPr lang="en-US" sz="1800" b="1" dirty="0">
                  <a:latin typeface="Courier New" charset="0"/>
                </a:rPr>
                <a:t>    //article</a:t>
              </a:r>
            </a:p>
            <a:p>
              <a:r>
                <a:rPr lang="en-US" sz="1800" b="1" dirty="0">
                  <a:latin typeface="Courier New" charset="0"/>
                </a:rPr>
                <a:t>	</a:t>
              </a:r>
            </a:p>
            <a:p>
              <a:r>
                <a:rPr lang="en-US" sz="1800" b="1" dirty="0">
                  <a:solidFill>
                    <a:srgbClr val="B23C00"/>
                  </a:solidFill>
                  <a:latin typeface="Courier New" charset="0"/>
                </a:rPr>
                <a:t>where</a:t>
              </a:r>
            </a:p>
            <a:p>
              <a:r>
                <a:rPr lang="en-US" sz="1800" b="1" dirty="0">
                  <a:latin typeface="Courier New" charset="0"/>
                </a:rPr>
                <a:t>    contains($art/@date, "2003")</a:t>
              </a:r>
            </a:p>
            <a:p>
              <a:r>
                <a:rPr lang="en-US" sz="1800" b="1" dirty="0">
                  <a:latin typeface="Courier New" charset="0"/>
                </a:rPr>
                <a:t>		</a:t>
              </a:r>
            </a:p>
            <a:p>
              <a:r>
                <a:rPr lang="en-US" sz="1800" b="1" dirty="0">
                  <a:solidFill>
                    <a:srgbClr val="B23C00"/>
                  </a:solidFill>
                  <a:latin typeface="Courier New" charset="0"/>
                </a:rPr>
                <a:t>return </a:t>
              </a:r>
            </a:p>
            <a:p>
              <a:r>
                <a:rPr lang="en-US" sz="1800" b="1" dirty="0">
                  <a:latin typeface="Courier New" charset="0"/>
                </a:rPr>
                <a:t>    $art</a:t>
              </a:r>
            </a:p>
          </p:txBody>
        </p:sp>
        <p:sp>
          <p:nvSpPr>
            <p:cNvPr id="563206" name="Text Box 6"/>
            <p:cNvSpPr txBox="1">
              <a:spLocks noChangeArrowheads="1"/>
            </p:cNvSpPr>
            <p:nvPr/>
          </p:nvSpPr>
          <p:spPr bwMode="auto">
            <a:xfrm>
              <a:off x="3769" y="2102"/>
              <a:ext cx="1012" cy="231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00"/>
                  </a:solidFill>
                </a:rPr>
                <a:t>example-1.xql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418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9B83B-1DBF-3741-B1F3-C277224D3CF4}" type="slidenum">
              <a:rPr lang="en-US"/>
              <a:pPr/>
              <a:t>66</a:t>
            </a:fld>
            <a:endParaRPr lang="en-US"/>
          </a:p>
        </p:txBody>
      </p:sp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FLWOR Expression </a:t>
            </a:r>
            <a:r>
              <a:rPr lang="en-US" dirty="0" smtClean="0"/>
              <a:t>Examples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565252" name="Text Box 4"/>
          <p:cNvSpPr txBox="1">
            <a:spLocks noChangeArrowheads="1"/>
          </p:cNvSpPr>
          <p:nvPr/>
        </p:nvSpPr>
        <p:spPr bwMode="auto">
          <a:xfrm>
            <a:off x="2468563" y="1508466"/>
            <a:ext cx="4201804" cy="4247317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>
                <a:latin typeface="Courier New" charset="0"/>
              </a:rPr>
              <a:t>for $art in</a:t>
            </a:r>
          </a:p>
          <a:p>
            <a:r>
              <a:rPr lang="en-US" sz="1800" b="1" dirty="0">
                <a:latin typeface="Courier New" charset="0"/>
              </a:rPr>
              <a:t>    doc("</a:t>
            </a:r>
            <a:r>
              <a:rPr lang="en-US" sz="1800" b="1" dirty="0" err="1">
                <a:latin typeface="Courier New" charset="0"/>
              </a:rPr>
              <a:t>catalog.xml</a:t>
            </a:r>
            <a:r>
              <a:rPr lang="en-US" sz="1800" b="1" dirty="0">
                <a:latin typeface="Courier New" charset="0"/>
              </a:rPr>
              <a:t>")</a:t>
            </a:r>
          </a:p>
          <a:p>
            <a:r>
              <a:rPr lang="en-US" sz="1800" b="1" dirty="0">
                <a:latin typeface="Courier New" charset="0"/>
              </a:rPr>
              <a:t>    //article</a:t>
            </a:r>
          </a:p>
          <a:p>
            <a:r>
              <a:rPr lang="en-US" sz="1800" b="1" dirty="0">
                <a:latin typeface="Courier New" charset="0"/>
              </a:rPr>
              <a:t>	</a:t>
            </a:r>
          </a:p>
          <a:p>
            <a:r>
              <a:rPr lang="en-US" sz="1800" b="1" dirty="0">
                <a:solidFill>
                  <a:srgbClr val="B23C00"/>
                </a:solidFill>
                <a:latin typeface="Courier New" charset="0"/>
              </a:rPr>
              <a:t>let </a:t>
            </a:r>
          </a:p>
          <a:p>
            <a:r>
              <a:rPr lang="en-US" sz="1800" b="1" dirty="0">
                <a:solidFill>
                  <a:srgbClr val="B23C00"/>
                </a:solidFill>
                <a:latin typeface="Courier New" charset="0"/>
              </a:rPr>
              <a:t>    $d := $art/@date</a:t>
            </a:r>
          </a:p>
          <a:p>
            <a:r>
              <a:rPr lang="en-US" sz="1800" b="1" dirty="0">
                <a:latin typeface="Courier New" charset="0"/>
              </a:rPr>
              <a:t>	</a:t>
            </a:r>
          </a:p>
          <a:p>
            <a:r>
              <a:rPr lang="en-US" sz="1800" b="1" dirty="0">
                <a:latin typeface="Courier New" charset="0"/>
              </a:rPr>
              <a:t>where</a:t>
            </a:r>
          </a:p>
          <a:p>
            <a:r>
              <a:rPr lang="en-US" sz="1800" b="1" dirty="0">
                <a:latin typeface="Courier New" charset="0"/>
              </a:rPr>
              <a:t>    contains($d, "2003")</a:t>
            </a:r>
          </a:p>
          <a:p>
            <a:r>
              <a:rPr lang="en-US" sz="1800" b="1" dirty="0">
                <a:latin typeface="Courier New" charset="0"/>
              </a:rPr>
              <a:t>	</a:t>
            </a:r>
          </a:p>
          <a:p>
            <a:r>
              <a:rPr lang="en-US" sz="1800" b="1" dirty="0">
                <a:solidFill>
                  <a:srgbClr val="B23C00"/>
                </a:solidFill>
                <a:latin typeface="Courier New" charset="0"/>
              </a:rPr>
              <a:t>order by</a:t>
            </a:r>
          </a:p>
          <a:p>
            <a:r>
              <a:rPr lang="en-US" sz="1800" b="1" dirty="0">
                <a:solidFill>
                  <a:srgbClr val="B23C00"/>
                </a:solidFill>
                <a:latin typeface="Courier New" charset="0"/>
              </a:rPr>
              <a:t>    $art/title</a:t>
            </a:r>
          </a:p>
          <a:p>
            <a:r>
              <a:rPr lang="en-US" sz="1800" b="1" dirty="0">
                <a:solidFill>
                  <a:srgbClr val="B23C00"/>
                </a:solidFill>
                <a:latin typeface="Courier New" charset="0"/>
              </a:rPr>
              <a:t>	</a:t>
            </a:r>
          </a:p>
          <a:p>
            <a:r>
              <a:rPr lang="en-US" sz="1800" b="1" dirty="0">
                <a:latin typeface="Courier New" charset="0"/>
              </a:rPr>
              <a:t>return </a:t>
            </a:r>
          </a:p>
          <a:p>
            <a:r>
              <a:rPr lang="en-US" sz="1800" b="1" dirty="0">
                <a:latin typeface="Courier New" charset="0"/>
              </a:rPr>
              <a:t>    </a:t>
            </a:r>
            <a:r>
              <a:rPr lang="en-US" sz="1800" b="1" dirty="0">
                <a:solidFill>
                  <a:srgbClr val="CC3300"/>
                </a:solidFill>
                <a:latin typeface="Courier New" charset="0"/>
              </a:rPr>
              <a:t>(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$art/title</a:t>
            </a:r>
            <a:r>
              <a:rPr lang="en-US" sz="1800" b="1" dirty="0">
                <a:solidFill>
                  <a:srgbClr val="CC3300"/>
                </a:solidFill>
                <a:latin typeface="Courier New" charset="0"/>
              </a:rPr>
              <a:t>,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 $art/author</a:t>
            </a:r>
            <a:r>
              <a:rPr lang="en-US" sz="1800" b="1" dirty="0">
                <a:solidFill>
                  <a:srgbClr val="CC3300"/>
                </a:solidFill>
                <a:latin typeface="Courier New" charset="0"/>
              </a:rPr>
              <a:t>)</a:t>
            </a:r>
          </a:p>
        </p:txBody>
      </p:sp>
      <p:sp>
        <p:nvSpPr>
          <p:cNvPr id="565253" name="Text Box 5"/>
          <p:cNvSpPr txBox="1">
            <a:spLocks noChangeArrowheads="1"/>
          </p:cNvSpPr>
          <p:nvPr/>
        </p:nvSpPr>
        <p:spPr bwMode="auto">
          <a:xfrm>
            <a:off x="5159375" y="1325903"/>
            <a:ext cx="1606550" cy="366713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example-2.xql</a:t>
            </a:r>
          </a:p>
        </p:txBody>
      </p:sp>
      <p:sp>
        <p:nvSpPr>
          <p:cNvPr id="565254" name="Text Box 6"/>
          <p:cNvSpPr txBox="1">
            <a:spLocks noChangeArrowheads="1"/>
          </p:cNvSpPr>
          <p:nvPr/>
        </p:nvSpPr>
        <p:spPr bwMode="auto">
          <a:xfrm>
            <a:off x="3200400" y="2562566"/>
            <a:ext cx="1254125" cy="33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B23C00"/>
                </a:solidFill>
              </a:rPr>
              <a:t>Note the </a:t>
            </a:r>
            <a:r>
              <a:rPr lang="en-US" sz="1600" b="1">
                <a:solidFill>
                  <a:srgbClr val="B23C00"/>
                </a:solidFill>
                <a:latin typeface="Courier New" charset="0"/>
              </a:rPr>
              <a:t>:=</a:t>
            </a:r>
          </a:p>
        </p:txBody>
      </p:sp>
      <p:sp>
        <p:nvSpPr>
          <p:cNvPr id="565255" name="Text Box 7"/>
          <p:cNvSpPr txBox="1">
            <a:spLocks noChangeArrowheads="1"/>
          </p:cNvSpPr>
          <p:nvPr/>
        </p:nvSpPr>
        <p:spPr bwMode="auto">
          <a:xfrm>
            <a:off x="4754563" y="4523128"/>
            <a:ext cx="3303587" cy="825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B23C00"/>
                </a:solidFill>
              </a:rPr>
              <a:t>Note the parentheses and comma!</a:t>
            </a:r>
          </a:p>
          <a:p>
            <a:r>
              <a:rPr lang="en-US" sz="1600" dirty="0">
                <a:solidFill>
                  <a:srgbClr val="B23C00"/>
                </a:solidFill>
              </a:rPr>
              <a:t>A </a:t>
            </a:r>
            <a:r>
              <a:rPr lang="en-US" sz="1600" b="1" dirty="0">
                <a:solidFill>
                  <a:srgbClr val="0033CC"/>
                </a:solidFill>
                <a:latin typeface="Courier New" charset="0"/>
              </a:rPr>
              <a:t>return</a:t>
            </a:r>
            <a:r>
              <a:rPr lang="en-US" sz="1600" dirty="0">
                <a:solidFill>
                  <a:srgbClr val="0033CC"/>
                </a:solidFill>
              </a:rPr>
              <a:t> </a:t>
            </a:r>
            <a:r>
              <a:rPr lang="en-US" sz="1600" dirty="0">
                <a:solidFill>
                  <a:srgbClr val="B23C00"/>
                </a:solidFill>
              </a:rPr>
              <a:t>clause can return</a:t>
            </a:r>
          </a:p>
          <a:p>
            <a:r>
              <a:rPr lang="en-US" sz="1600" dirty="0">
                <a:solidFill>
                  <a:srgbClr val="B23C00"/>
                </a:solidFill>
              </a:rPr>
              <a:t>only one expression.</a:t>
            </a:r>
          </a:p>
        </p:txBody>
      </p:sp>
    </p:spTree>
    <p:extLst>
      <p:ext uri="{BB962C8B-B14F-4D97-AF65-F5344CB8AC3E}">
        <p14:creationId xmlns:p14="http://schemas.microsoft.com/office/powerpoint/2010/main" val="63676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5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5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5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5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54" grpId="0" animBg="1"/>
      <p:bldP spid="56525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279F-48E7-6E4B-92B3-D4BCD27FD55C}" type="slidenum">
              <a:rPr lang="en-US"/>
              <a:pPr/>
              <a:t>67</a:t>
            </a:fld>
            <a:endParaRPr lang="en-US"/>
          </a:p>
        </p:txBody>
      </p:sp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FLWOR Expression Examples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566276" name="Text Box 4"/>
          <p:cNvSpPr txBox="1">
            <a:spLocks noChangeArrowheads="1"/>
          </p:cNvSpPr>
          <p:nvPr/>
        </p:nvSpPr>
        <p:spPr bwMode="auto">
          <a:xfrm>
            <a:off x="1047750" y="1417638"/>
            <a:ext cx="6784975" cy="473710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B23C00"/>
                </a:solidFill>
                <a:latin typeface="Courier New" charset="0"/>
              </a:rPr>
              <a:t>&lt;references&gt;</a:t>
            </a:r>
          </a:p>
          <a:p>
            <a:r>
              <a:rPr lang="en-US" sz="1600" b="1" dirty="0">
                <a:solidFill>
                  <a:srgbClr val="B23C00"/>
                </a:solidFill>
                <a:latin typeface="Courier New" charset="0"/>
              </a:rPr>
              <a:t>{</a:t>
            </a:r>
          </a:p>
          <a:p>
            <a:r>
              <a:rPr lang="en-US" sz="1600" b="1" dirty="0">
                <a:latin typeface="Courier New" charset="0"/>
              </a:rPr>
              <a:t>    for $art in</a:t>
            </a:r>
          </a:p>
          <a:p>
            <a:r>
              <a:rPr lang="en-US" sz="1600" b="1" dirty="0">
                <a:latin typeface="Courier New" charset="0"/>
              </a:rPr>
              <a:t>        doc("</a:t>
            </a:r>
            <a:r>
              <a:rPr lang="en-US" sz="1600" b="1" dirty="0" err="1">
                <a:latin typeface="Courier New" charset="0"/>
              </a:rPr>
              <a:t>catalog.xml</a:t>
            </a:r>
            <a:r>
              <a:rPr lang="en-US" sz="1600" b="1" dirty="0">
                <a:latin typeface="Courier New" charset="0"/>
              </a:rPr>
              <a:t>")</a:t>
            </a:r>
          </a:p>
          <a:p>
            <a:r>
              <a:rPr lang="en-US" sz="1600" b="1" dirty="0">
                <a:latin typeface="Courier New" charset="0"/>
              </a:rPr>
              <a:t>        //article</a:t>
            </a:r>
          </a:p>
          <a:p>
            <a:r>
              <a:rPr lang="en-US" sz="1600" b="1" dirty="0">
                <a:latin typeface="Courier New" charset="0"/>
              </a:rPr>
              <a:t>        </a:t>
            </a:r>
          </a:p>
          <a:p>
            <a:r>
              <a:rPr lang="en-US" sz="1600" b="1" dirty="0">
                <a:latin typeface="Courier New" charset="0"/>
              </a:rPr>
              <a:t>    let </a:t>
            </a:r>
          </a:p>
          <a:p>
            <a:r>
              <a:rPr lang="en-US" sz="1600" b="1" dirty="0">
                <a:latin typeface="Courier New" charset="0"/>
              </a:rPr>
              <a:t>        $d := $art/@date</a:t>
            </a:r>
          </a:p>
          <a:p>
            <a:r>
              <a:rPr lang="en-US" sz="1600" b="1" dirty="0">
                <a:latin typeface="Courier New" charset="0"/>
              </a:rPr>
              <a:t>        </a:t>
            </a:r>
          </a:p>
          <a:p>
            <a:r>
              <a:rPr lang="en-US" sz="1600" b="1" dirty="0">
                <a:latin typeface="Courier New" charset="0"/>
              </a:rPr>
              <a:t>    where</a:t>
            </a:r>
          </a:p>
          <a:p>
            <a:r>
              <a:rPr lang="en-US" sz="1600" b="1" dirty="0">
                <a:latin typeface="Courier New" charset="0"/>
              </a:rPr>
              <a:t>        contains($d, "2003")</a:t>
            </a:r>
          </a:p>
          <a:p>
            <a:r>
              <a:rPr lang="en-US" sz="1600" b="1" dirty="0">
                <a:latin typeface="Courier New" charset="0"/>
              </a:rPr>
              <a:t>        </a:t>
            </a:r>
          </a:p>
          <a:p>
            <a:r>
              <a:rPr lang="en-US" sz="1600" b="1" dirty="0">
                <a:latin typeface="Courier New" charset="0"/>
              </a:rPr>
              <a:t>    order by</a:t>
            </a:r>
          </a:p>
          <a:p>
            <a:r>
              <a:rPr lang="en-US" sz="1600" b="1" dirty="0">
                <a:latin typeface="Courier New" charset="0"/>
              </a:rPr>
              <a:t>        $art/title</a:t>
            </a:r>
          </a:p>
          <a:p>
            <a:r>
              <a:rPr lang="en-US" sz="1600" b="1" dirty="0">
                <a:latin typeface="Courier New" charset="0"/>
              </a:rPr>
              <a:t>        </a:t>
            </a:r>
          </a:p>
          <a:p>
            <a:r>
              <a:rPr lang="en-US" sz="1600" b="1" dirty="0">
                <a:latin typeface="Courier New" charset="0"/>
              </a:rPr>
              <a:t>    return </a:t>
            </a:r>
          </a:p>
          <a:p>
            <a:r>
              <a:rPr lang="en-US" sz="1600" b="1" dirty="0">
                <a:latin typeface="Courier New" charset="0"/>
              </a:rPr>
              <a:t>        </a:t>
            </a:r>
            <a:r>
              <a:rPr lang="en-US" sz="1600" b="1" dirty="0">
                <a:solidFill>
                  <a:srgbClr val="0033CC"/>
                </a:solidFill>
                <a:latin typeface="Courier New" charset="0"/>
              </a:rPr>
              <a:t>&lt;article&gt; </a:t>
            </a:r>
            <a:r>
              <a:rPr lang="en-US" sz="1600" b="1" dirty="0">
                <a:solidFill>
                  <a:srgbClr val="B23C00"/>
                </a:solidFill>
                <a:latin typeface="Courier New" charset="0"/>
              </a:rPr>
              <a:t>{</a:t>
            </a:r>
            <a:r>
              <a:rPr lang="en-US" sz="1600" b="1" dirty="0">
                <a:solidFill>
                  <a:srgbClr val="0033CC"/>
                </a:solidFill>
                <a:latin typeface="Courier New" charset="0"/>
              </a:rPr>
              <a:t>$art/title</a:t>
            </a:r>
            <a:r>
              <a:rPr lang="en-US" sz="1600" b="1" dirty="0">
                <a:solidFill>
                  <a:srgbClr val="B23C00"/>
                </a:solidFill>
                <a:latin typeface="Courier New" charset="0"/>
              </a:rPr>
              <a:t>,</a:t>
            </a:r>
            <a:r>
              <a:rPr lang="en-US" sz="1600" b="1" dirty="0">
                <a:solidFill>
                  <a:srgbClr val="0033CC"/>
                </a:solidFill>
                <a:latin typeface="Courier New" charset="0"/>
              </a:rPr>
              <a:t> $art/author</a:t>
            </a:r>
            <a:r>
              <a:rPr lang="en-US" sz="1600" b="1" dirty="0">
                <a:solidFill>
                  <a:srgbClr val="B23C00"/>
                </a:solidFill>
                <a:latin typeface="Courier New" charset="0"/>
              </a:rPr>
              <a:t>}</a:t>
            </a:r>
            <a:r>
              <a:rPr lang="en-US" sz="1600" b="1" dirty="0">
                <a:solidFill>
                  <a:srgbClr val="0033CC"/>
                </a:solidFill>
                <a:latin typeface="Courier New" charset="0"/>
              </a:rPr>
              <a:t> &lt;/article&gt;</a:t>
            </a:r>
          </a:p>
          <a:p>
            <a:r>
              <a:rPr lang="en-US" sz="1600" b="1" dirty="0">
                <a:solidFill>
                  <a:srgbClr val="B23C00"/>
                </a:solidFill>
                <a:latin typeface="Courier New" charset="0"/>
              </a:rPr>
              <a:t>}</a:t>
            </a:r>
          </a:p>
          <a:p>
            <a:r>
              <a:rPr lang="en-US" sz="1600" b="1" dirty="0">
                <a:solidFill>
                  <a:srgbClr val="B23C00"/>
                </a:solidFill>
                <a:latin typeface="Courier New" charset="0"/>
              </a:rPr>
              <a:t>&lt;/references&gt;</a:t>
            </a:r>
          </a:p>
        </p:txBody>
      </p:sp>
      <p:sp>
        <p:nvSpPr>
          <p:cNvPr id="566277" name="Text Box 5"/>
          <p:cNvSpPr txBox="1">
            <a:spLocks noChangeArrowheads="1"/>
          </p:cNvSpPr>
          <p:nvPr/>
        </p:nvSpPr>
        <p:spPr bwMode="auto">
          <a:xfrm>
            <a:off x="6492218" y="1235075"/>
            <a:ext cx="1463025" cy="338554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example-3.xql</a:t>
            </a:r>
          </a:p>
        </p:txBody>
      </p:sp>
      <p:sp>
        <p:nvSpPr>
          <p:cNvPr id="566279" name="Text Box 7"/>
          <p:cNvSpPr txBox="1">
            <a:spLocks noChangeArrowheads="1"/>
          </p:cNvSpPr>
          <p:nvPr/>
        </p:nvSpPr>
        <p:spPr bwMode="auto">
          <a:xfrm>
            <a:off x="3017838" y="4983163"/>
            <a:ext cx="3621087" cy="336550"/>
          </a:xfrm>
          <a:prstGeom prst="rect">
            <a:avLst/>
          </a:prstGeom>
          <a:solidFill>
            <a:srgbClr val="FFFFC2"/>
          </a:solidFill>
          <a:ln>
            <a:solidFill>
              <a:srgbClr val="B23C00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B23C00"/>
                </a:solidFill>
              </a:rPr>
              <a:t>Note the curly braces and the comma!</a:t>
            </a:r>
          </a:p>
        </p:txBody>
      </p:sp>
    </p:spTree>
    <p:extLst>
      <p:ext uri="{BB962C8B-B14F-4D97-AF65-F5344CB8AC3E}">
        <p14:creationId xmlns:p14="http://schemas.microsoft.com/office/powerpoint/2010/main" val="113600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6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6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279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D2FF-40B4-3846-B248-6C9E1D41F472}" type="slidenum">
              <a:rPr lang="en-US"/>
              <a:pPr/>
              <a:t>68</a:t>
            </a:fld>
            <a:endParaRPr lang="en-US"/>
          </a:p>
        </p:txBody>
      </p:sp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FLWOR Expression Examples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568324" name="Text Box 4"/>
          <p:cNvSpPr txBox="1">
            <a:spLocks noChangeArrowheads="1"/>
          </p:cNvSpPr>
          <p:nvPr/>
        </p:nvSpPr>
        <p:spPr bwMode="auto">
          <a:xfrm>
            <a:off x="955675" y="1588106"/>
            <a:ext cx="7273925" cy="4492625"/>
          </a:xfrm>
          <a:prstGeom prst="rect">
            <a:avLst/>
          </a:prstGeom>
          <a:solidFill>
            <a:srgbClr val="EAEAEA"/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latin typeface="Courier New" charset="0"/>
              </a:rPr>
              <a:t>&lt;directory </a:t>
            </a:r>
            <a:r>
              <a:rPr lang="en-US" sz="1600" b="1" dirty="0" err="1">
                <a:latin typeface="Courier New" charset="0"/>
              </a:rPr>
              <a:t>xsi:noNamespaceSchemaLocation</a:t>
            </a:r>
            <a:r>
              <a:rPr lang="en-US" sz="1600" b="1" dirty="0">
                <a:latin typeface="Courier New" charset="0"/>
              </a:rPr>
              <a:t>="</a:t>
            </a:r>
            <a:r>
              <a:rPr lang="en-US" sz="1600" b="1" dirty="0" err="1">
                <a:solidFill>
                  <a:srgbClr val="CC3300"/>
                </a:solidFill>
                <a:latin typeface="Courier New" charset="0"/>
              </a:rPr>
              <a:t>directory.xsd</a:t>
            </a:r>
            <a:r>
              <a:rPr lang="en-US" sz="1600" b="1" dirty="0">
                <a:latin typeface="Courier New" charset="0"/>
              </a:rPr>
              <a:t>"&gt; </a:t>
            </a:r>
          </a:p>
          <a:p>
            <a:r>
              <a:rPr lang="en-US" sz="1600" b="1" dirty="0">
                <a:latin typeface="Courier New" charset="0"/>
              </a:rPr>
              <a:t>    </a:t>
            </a:r>
            <a:r>
              <a:rPr lang="en-US" sz="1600" b="1" dirty="0">
                <a:solidFill>
                  <a:srgbClr val="0033CC"/>
                </a:solidFill>
                <a:latin typeface="Courier New" charset="0"/>
              </a:rPr>
              <a:t>&lt;person gender="male"&gt;</a:t>
            </a:r>
          </a:p>
          <a:p>
            <a:r>
              <a:rPr lang="en-US" sz="1600" b="1" dirty="0">
                <a:solidFill>
                  <a:srgbClr val="0033CC"/>
                </a:solidFill>
                <a:latin typeface="Courier New" charset="0"/>
              </a:rPr>
              <a:t>        &lt;name&gt;Ayesha Malik&lt;/name&gt;</a:t>
            </a:r>
          </a:p>
          <a:p>
            <a:r>
              <a:rPr lang="en-US" sz="1600" b="1" dirty="0">
                <a:solidFill>
                  <a:srgbClr val="0033CC"/>
                </a:solidFill>
                <a:latin typeface="Courier New" charset="0"/>
              </a:rPr>
              <a:t>        &lt;email&gt;</a:t>
            </a:r>
            <a:r>
              <a:rPr lang="en-US" sz="1600" b="1" dirty="0" err="1">
                <a:solidFill>
                  <a:srgbClr val="0033CC"/>
                </a:solidFill>
                <a:latin typeface="Courier New" charset="0"/>
              </a:rPr>
              <a:t>amalik@sjsu.edu</a:t>
            </a:r>
            <a:r>
              <a:rPr lang="en-US" sz="1600" b="1" dirty="0">
                <a:solidFill>
                  <a:srgbClr val="0033CC"/>
                </a:solidFill>
                <a:latin typeface="Courier New" charset="0"/>
              </a:rPr>
              <a:t>&lt;/email&gt;</a:t>
            </a:r>
          </a:p>
          <a:p>
            <a:r>
              <a:rPr lang="en-US" sz="1600" b="1" dirty="0">
                <a:solidFill>
                  <a:srgbClr val="0033CC"/>
                </a:solidFill>
                <a:latin typeface="Courier New" charset="0"/>
              </a:rPr>
              <a:t>    &lt;/person&gt;</a:t>
            </a:r>
            <a:r>
              <a:rPr lang="en-US" sz="1600" b="1" dirty="0">
                <a:latin typeface="Courier New" charset="0"/>
              </a:rPr>
              <a:t>   </a:t>
            </a:r>
          </a:p>
          <a:p>
            <a:r>
              <a:rPr lang="en-US" sz="1600" b="1" dirty="0">
                <a:solidFill>
                  <a:srgbClr val="CC3300"/>
                </a:solidFill>
                <a:latin typeface="Courier New" charset="0"/>
              </a:rPr>
              <a:t>    &lt;person gender="male"&gt;</a:t>
            </a:r>
          </a:p>
          <a:p>
            <a:r>
              <a:rPr lang="en-US" sz="1600" b="1" dirty="0">
                <a:solidFill>
                  <a:srgbClr val="CC3300"/>
                </a:solidFill>
                <a:latin typeface="Courier New" charset="0"/>
              </a:rPr>
              <a:t>        &lt;name&gt;Sean Sullivan&lt;/name&gt;</a:t>
            </a:r>
          </a:p>
          <a:p>
            <a:r>
              <a:rPr lang="en-US" sz="1600" b="1" dirty="0">
                <a:solidFill>
                  <a:srgbClr val="CC3300"/>
                </a:solidFill>
                <a:latin typeface="Courier New" charset="0"/>
              </a:rPr>
              <a:t>        &lt;email&gt;</a:t>
            </a:r>
            <a:r>
              <a:rPr lang="en-US" sz="1600" b="1" dirty="0" err="1">
                <a:solidFill>
                  <a:srgbClr val="CC3300"/>
                </a:solidFill>
                <a:latin typeface="Courier New" charset="0"/>
              </a:rPr>
              <a:t>ssullivan@mac.com</a:t>
            </a:r>
            <a:r>
              <a:rPr lang="en-US" sz="1600" b="1" dirty="0">
                <a:solidFill>
                  <a:srgbClr val="CC3300"/>
                </a:solidFill>
                <a:latin typeface="Courier New" charset="0"/>
              </a:rPr>
              <a:t>&lt;/email&gt;</a:t>
            </a:r>
          </a:p>
          <a:p>
            <a:r>
              <a:rPr lang="en-US" sz="1600" b="1" dirty="0">
                <a:solidFill>
                  <a:srgbClr val="CC3300"/>
                </a:solidFill>
                <a:latin typeface="Courier New" charset="0"/>
              </a:rPr>
              <a:t>    &lt;/person&gt; </a:t>
            </a:r>
          </a:p>
          <a:p>
            <a:r>
              <a:rPr lang="en-US" sz="1600" b="1" dirty="0">
                <a:solidFill>
                  <a:srgbClr val="006600"/>
                </a:solidFill>
                <a:latin typeface="Courier New" charset="0"/>
              </a:rPr>
              <a:t>    &lt;person gender="female"&gt;</a:t>
            </a:r>
          </a:p>
          <a:p>
            <a:r>
              <a:rPr lang="en-US" sz="1600" b="1" dirty="0">
                <a:solidFill>
                  <a:srgbClr val="006600"/>
                </a:solidFill>
                <a:latin typeface="Courier New" charset="0"/>
              </a:rPr>
              <a:t>        &lt;name&gt;Mary Jane&lt;/name&gt;</a:t>
            </a:r>
          </a:p>
          <a:p>
            <a:r>
              <a:rPr lang="en-US" sz="1600" b="1" dirty="0">
                <a:solidFill>
                  <a:srgbClr val="006600"/>
                </a:solidFill>
                <a:latin typeface="Courier New" charset="0"/>
              </a:rPr>
              <a:t>        &lt;email&gt;</a:t>
            </a:r>
            <a:r>
              <a:rPr lang="en-US" sz="1600" b="1" dirty="0" err="1">
                <a:solidFill>
                  <a:srgbClr val="006600"/>
                </a:solidFill>
                <a:latin typeface="Courier New" charset="0"/>
              </a:rPr>
              <a:t>mjane@google.com</a:t>
            </a:r>
            <a:r>
              <a:rPr lang="en-US" sz="1600" b="1" dirty="0">
                <a:solidFill>
                  <a:srgbClr val="006600"/>
                </a:solidFill>
                <a:latin typeface="Courier New" charset="0"/>
              </a:rPr>
              <a:t>&lt;/email&gt;</a:t>
            </a:r>
          </a:p>
          <a:p>
            <a:r>
              <a:rPr lang="en-US" sz="1600" b="1" dirty="0">
                <a:solidFill>
                  <a:srgbClr val="006600"/>
                </a:solidFill>
                <a:latin typeface="Courier New" charset="0"/>
              </a:rPr>
              <a:t>    &lt;/person&gt; </a:t>
            </a:r>
          </a:p>
          <a:p>
            <a:r>
              <a:rPr lang="en-US" sz="1600" b="1" dirty="0">
                <a:solidFill>
                  <a:srgbClr val="6600FF"/>
                </a:solidFill>
                <a:latin typeface="Courier New" charset="0"/>
              </a:rPr>
              <a:t>    &lt;person gender="male"&gt;</a:t>
            </a:r>
          </a:p>
          <a:p>
            <a:r>
              <a:rPr lang="en-US" sz="1600" b="1" dirty="0">
                <a:solidFill>
                  <a:srgbClr val="6600FF"/>
                </a:solidFill>
                <a:latin typeface="Courier New" charset="0"/>
              </a:rPr>
              <a:t>        &lt;name&gt;Naveen </a:t>
            </a:r>
            <a:r>
              <a:rPr lang="en-US" sz="1600" b="1" dirty="0" err="1">
                <a:solidFill>
                  <a:srgbClr val="6600FF"/>
                </a:solidFill>
                <a:latin typeface="Courier New" charset="0"/>
              </a:rPr>
              <a:t>Balani</a:t>
            </a:r>
            <a:r>
              <a:rPr lang="en-US" sz="1600" b="1" dirty="0">
                <a:solidFill>
                  <a:srgbClr val="6600FF"/>
                </a:solidFill>
                <a:latin typeface="Courier New" charset="0"/>
              </a:rPr>
              <a:t>&lt;/name&gt;</a:t>
            </a:r>
          </a:p>
          <a:p>
            <a:r>
              <a:rPr lang="en-US" sz="1600" b="1" dirty="0">
                <a:solidFill>
                  <a:srgbClr val="6600FF"/>
                </a:solidFill>
                <a:latin typeface="Courier New" charset="0"/>
              </a:rPr>
              <a:t>        &lt;email&gt;</a:t>
            </a:r>
            <a:r>
              <a:rPr lang="en-US" sz="1600" b="1" dirty="0" err="1">
                <a:solidFill>
                  <a:srgbClr val="6600FF"/>
                </a:solidFill>
                <a:latin typeface="Courier New" charset="0"/>
              </a:rPr>
              <a:t>nbalani@yahoo.com</a:t>
            </a:r>
            <a:r>
              <a:rPr lang="en-US" sz="1600" b="1" dirty="0">
                <a:solidFill>
                  <a:srgbClr val="6600FF"/>
                </a:solidFill>
                <a:latin typeface="Courier New" charset="0"/>
              </a:rPr>
              <a:t>&lt;/email&gt;</a:t>
            </a:r>
          </a:p>
          <a:p>
            <a:r>
              <a:rPr lang="en-US" sz="1600" b="1" dirty="0">
                <a:solidFill>
                  <a:srgbClr val="6600FF"/>
                </a:solidFill>
                <a:latin typeface="Courier New" charset="0"/>
              </a:rPr>
              <a:t>    &lt;/person&gt;</a:t>
            </a:r>
          </a:p>
          <a:p>
            <a:r>
              <a:rPr lang="en-US" sz="1600" b="1" dirty="0">
                <a:latin typeface="Courier New" charset="0"/>
              </a:rPr>
              <a:t>&lt;/directory&gt;</a:t>
            </a:r>
          </a:p>
        </p:txBody>
      </p:sp>
      <p:sp>
        <p:nvSpPr>
          <p:cNvPr id="568325" name="Text Box 5"/>
          <p:cNvSpPr txBox="1">
            <a:spLocks noChangeArrowheads="1"/>
          </p:cNvSpPr>
          <p:nvPr/>
        </p:nvSpPr>
        <p:spPr bwMode="auto">
          <a:xfrm>
            <a:off x="6949414" y="1325903"/>
            <a:ext cx="1370924" cy="338554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directory.xml</a:t>
            </a:r>
          </a:p>
        </p:txBody>
      </p:sp>
    </p:spTree>
    <p:extLst>
      <p:ext uri="{BB962C8B-B14F-4D97-AF65-F5344CB8AC3E}">
        <p14:creationId xmlns:p14="http://schemas.microsoft.com/office/powerpoint/2010/main" val="170365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46F74-3A28-7647-88D9-F821EA8674BF}" type="slidenum">
              <a:rPr lang="en-US"/>
              <a:pPr/>
              <a:t>69</a:t>
            </a:fld>
            <a:endParaRPr lang="en-US"/>
          </a:p>
        </p:txBody>
      </p:sp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70372" name="Text Box 4"/>
          <p:cNvSpPr txBox="1">
            <a:spLocks noChangeArrowheads="1"/>
          </p:cNvSpPr>
          <p:nvPr/>
        </p:nvSpPr>
        <p:spPr bwMode="auto">
          <a:xfrm>
            <a:off x="1280196" y="411513"/>
            <a:ext cx="6565900" cy="5835650"/>
          </a:xfrm>
          <a:prstGeom prst="rect">
            <a:avLst/>
          </a:prstGeom>
          <a:solidFill>
            <a:srgbClr val="FFFFCC"/>
          </a:solidFill>
          <a:ln w="9525">
            <a:solidFill>
              <a:srgbClr val="FFCC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latin typeface="Courier New" charset="0"/>
              </a:rPr>
              <a:t>&lt;</a:t>
            </a:r>
            <a:r>
              <a:rPr lang="en-US" sz="1400" b="1" dirty="0" err="1">
                <a:latin typeface="Courier New" charset="0"/>
              </a:rPr>
              <a:t>xs:schema</a:t>
            </a:r>
            <a:r>
              <a:rPr lang="en-US" sz="1400" b="1" dirty="0">
                <a:latin typeface="Courier New" charset="0"/>
              </a:rPr>
              <a:t> </a:t>
            </a:r>
            <a:r>
              <a:rPr lang="en-US" sz="1400" b="1" dirty="0" err="1">
                <a:latin typeface="Courier New" charset="0"/>
              </a:rPr>
              <a:t>xmlns:xs</a:t>
            </a:r>
            <a:r>
              <a:rPr lang="en-US" sz="1400" b="1" dirty="0">
                <a:latin typeface="Courier New" charset="0"/>
              </a:rPr>
              <a:t>="http://www.w3.org/2001/</a:t>
            </a:r>
            <a:r>
              <a:rPr lang="en-US" sz="1400" b="1" dirty="0" err="1">
                <a:latin typeface="Courier New" charset="0"/>
              </a:rPr>
              <a:t>XMLSchema</a:t>
            </a:r>
            <a:r>
              <a:rPr lang="en-US" sz="1400" b="1" dirty="0">
                <a:latin typeface="Courier New" charset="0"/>
              </a:rPr>
              <a:t>"&gt;</a:t>
            </a:r>
          </a:p>
          <a:p>
            <a:r>
              <a:rPr lang="en-US" sz="1400" b="1" dirty="0">
                <a:latin typeface="Courier New" charset="0"/>
              </a:rPr>
              <a:t>    </a:t>
            </a:r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&lt;</a:t>
            </a:r>
            <a:r>
              <a:rPr lang="en-US" sz="1400" b="1" dirty="0" err="1">
                <a:solidFill>
                  <a:srgbClr val="0033CC"/>
                </a:solidFill>
                <a:latin typeface="Courier New" charset="0"/>
              </a:rPr>
              <a:t>xs:complexType</a:t>
            </a:r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name="</a:t>
            </a:r>
            <a:r>
              <a:rPr lang="en-US" sz="1400" b="1" dirty="0" err="1">
                <a:solidFill>
                  <a:srgbClr val="0033CC"/>
                </a:solidFill>
                <a:latin typeface="Courier New" charset="0"/>
              </a:rPr>
              <a:t>person_type</a:t>
            </a:r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"&gt;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    &lt;</a:t>
            </a:r>
            <a:r>
              <a:rPr lang="en-US" sz="1400" b="1" dirty="0" err="1">
                <a:solidFill>
                  <a:srgbClr val="0033CC"/>
                </a:solidFill>
                <a:latin typeface="Courier New" charset="0"/>
              </a:rPr>
              <a:t>xs:sequence</a:t>
            </a:r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&gt;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        &lt;</a:t>
            </a:r>
            <a:r>
              <a:rPr lang="en-US" sz="1400" b="1" dirty="0" err="1">
                <a:solidFill>
                  <a:srgbClr val="0033CC"/>
                </a:solidFill>
                <a:latin typeface="Courier New" charset="0"/>
              </a:rPr>
              <a:t>xs:element</a:t>
            </a:r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name="name"  type="</a:t>
            </a:r>
            <a:r>
              <a:rPr lang="en-US" sz="1400" b="1" dirty="0" err="1">
                <a:solidFill>
                  <a:srgbClr val="0033CC"/>
                </a:solidFill>
                <a:latin typeface="Courier New" charset="0"/>
              </a:rPr>
              <a:t>xs:string</a:t>
            </a:r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"/&gt;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        &lt;</a:t>
            </a:r>
            <a:r>
              <a:rPr lang="en-US" sz="1400" b="1" dirty="0" err="1">
                <a:solidFill>
                  <a:srgbClr val="0033CC"/>
                </a:solidFill>
                <a:latin typeface="Courier New" charset="0"/>
              </a:rPr>
              <a:t>xs:element</a:t>
            </a:r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name="email" type="</a:t>
            </a:r>
            <a:r>
              <a:rPr lang="en-US" sz="1400" b="1" dirty="0" err="1">
                <a:solidFill>
                  <a:srgbClr val="0033CC"/>
                </a:solidFill>
                <a:latin typeface="Courier New" charset="0"/>
              </a:rPr>
              <a:t>xs:string</a:t>
            </a:r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"/&gt;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    &lt;/</a:t>
            </a:r>
            <a:r>
              <a:rPr lang="en-US" sz="1400" b="1" dirty="0" err="1">
                <a:solidFill>
                  <a:srgbClr val="0033CC"/>
                </a:solidFill>
                <a:latin typeface="Courier New" charset="0"/>
              </a:rPr>
              <a:t>xs:sequence</a:t>
            </a:r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&gt;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    &lt;</a:t>
            </a:r>
            <a:r>
              <a:rPr lang="en-US" sz="1400" b="1" dirty="0" err="1">
                <a:solidFill>
                  <a:srgbClr val="0033CC"/>
                </a:solidFill>
                <a:latin typeface="Courier New" charset="0"/>
              </a:rPr>
              <a:t>xs:attribute</a:t>
            </a:r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name="gender"&gt;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        &lt;</a:t>
            </a:r>
            <a:r>
              <a:rPr lang="en-US" sz="1400" b="1" dirty="0" err="1">
                <a:solidFill>
                  <a:srgbClr val="0033CC"/>
                </a:solidFill>
                <a:latin typeface="Courier New" charset="0"/>
              </a:rPr>
              <a:t>xs:simpleType</a:t>
            </a:r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&gt;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            &lt;</a:t>
            </a:r>
            <a:r>
              <a:rPr lang="en-US" sz="1400" b="1" dirty="0" err="1">
                <a:solidFill>
                  <a:srgbClr val="0033CC"/>
                </a:solidFill>
                <a:latin typeface="Courier New" charset="0"/>
              </a:rPr>
              <a:t>xs:restriction</a:t>
            </a:r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base="</a:t>
            </a:r>
            <a:r>
              <a:rPr lang="en-US" sz="1400" b="1" dirty="0" err="1">
                <a:solidFill>
                  <a:srgbClr val="0033CC"/>
                </a:solidFill>
                <a:latin typeface="Courier New" charset="0"/>
              </a:rPr>
              <a:t>xs:string</a:t>
            </a:r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"&gt;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                &lt;</a:t>
            </a:r>
            <a:r>
              <a:rPr lang="en-US" sz="1400" b="1" dirty="0" err="1">
                <a:solidFill>
                  <a:srgbClr val="0033CC"/>
                </a:solidFill>
                <a:latin typeface="Courier New" charset="0"/>
              </a:rPr>
              <a:t>xs:enumeration</a:t>
            </a:r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value="male"/&gt;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                &lt;</a:t>
            </a:r>
            <a:r>
              <a:rPr lang="en-US" sz="1400" b="1" dirty="0" err="1">
                <a:solidFill>
                  <a:srgbClr val="0033CC"/>
                </a:solidFill>
                <a:latin typeface="Courier New" charset="0"/>
              </a:rPr>
              <a:t>xs:enumeration</a:t>
            </a:r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value="female"/&gt;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            &lt;/</a:t>
            </a:r>
            <a:r>
              <a:rPr lang="en-US" sz="1400" b="1" dirty="0" err="1">
                <a:solidFill>
                  <a:srgbClr val="0033CC"/>
                </a:solidFill>
                <a:latin typeface="Courier New" charset="0"/>
              </a:rPr>
              <a:t>xs:restriction</a:t>
            </a:r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&gt;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        &lt;/</a:t>
            </a:r>
            <a:r>
              <a:rPr lang="en-US" sz="1400" b="1" dirty="0" err="1">
                <a:solidFill>
                  <a:srgbClr val="0033CC"/>
                </a:solidFill>
                <a:latin typeface="Courier New" charset="0"/>
              </a:rPr>
              <a:t>xs:simpleType</a:t>
            </a:r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&gt;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    &lt;/</a:t>
            </a:r>
            <a:r>
              <a:rPr lang="en-US" sz="1400" b="1" dirty="0" err="1">
                <a:solidFill>
                  <a:srgbClr val="0033CC"/>
                </a:solidFill>
                <a:latin typeface="Courier New" charset="0"/>
              </a:rPr>
              <a:t>xs:attribute</a:t>
            </a:r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&gt;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&lt;/</a:t>
            </a:r>
            <a:r>
              <a:rPr lang="en-US" sz="1400" b="1" dirty="0" err="1">
                <a:solidFill>
                  <a:srgbClr val="0033CC"/>
                </a:solidFill>
                <a:latin typeface="Courier New" charset="0"/>
              </a:rPr>
              <a:t>xs:complexType</a:t>
            </a:r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&gt;</a:t>
            </a:r>
          </a:p>
          <a:p>
            <a:endParaRPr lang="en-US" sz="1400" b="1" dirty="0">
              <a:solidFill>
                <a:srgbClr val="0033CC"/>
              </a:solidFill>
              <a:latin typeface="Courier New" charset="0"/>
            </a:endParaRPr>
          </a:p>
          <a:p>
            <a:r>
              <a:rPr lang="en-US" sz="1400" b="1" dirty="0">
                <a:latin typeface="Courier New" charset="0"/>
              </a:rPr>
              <a:t>    &lt;</a:t>
            </a:r>
            <a:r>
              <a:rPr lang="en-US" sz="1400" b="1" dirty="0" err="1">
                <a:latin typeface="Courier New" charset="0"/>
              </a:rPr>
              <a:t>xs:element</a:t>
            </a:r>
            <a:r>
              <a:rPr lang="en-US" sz="1400" b="1" dirty="0">
                <a:latin typeface="Courier New" charset="0"/>
              </a:rPr>
              <a:t> name="person" type="</a:t>
            </a:r>
            <a:r>
              <a:rPr lang="en-US" sz="1400" b="1" dirty="0" err="1">
                <a:latin typeface="Courier New" charset="0"/>
              </a:rPr>
              <a:t>person_type</a:t>
            </a:r>
            <a:r>
              <a:rPr lang="en-US" sz="1400" b="1" dirty="0">
                <a:latin typeface="Courier New" charset="0"/>
              </a:rPr>
              <a:t>"/&gt;</a:t>
            </a:r>
          </a:p>
          <a:p>
            <a:endParaRPr lang="en-US" sz="1400" b="1" dirty="0">
              <a:latin typeface="Courier New" charset="0"/>
            </a:endParaRPr>
          </a:p>
          <a:p>
            <a:r>
              <a:rPr lang="en-US" sz="1400" b="1" dirty="0">
                <a:latin typeface="Courier New" charset="0"/>
              </a:rPr>
              <a:t>    </a:t>
            </a:r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&lt;</a:t>
            </a:r>
            <a:r>
              <a:rPr lang="en-US" sz="1400" b="1" dirty="0" err="1">
                <a:solidFill>
                  <a:schemeClr val="folHlink"/>
                </a:solidFill>
                <a:latin typeface="Courier New" charset="0"/>
              </a:rPr>
              <a:t>xs:complexType</a:t>
            </a:r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 name="</a:t>
            </a:r>
            <a:r>
              <a:rPr lang="en-US" sz="1400" b="1" dirty="0" err="1">
                <a:solidFill>
                  <a:schemeClr val="folHlink"/>
                </a:solidFill>
                <a:latin typeface="Courier New" charset="0"/>
              </a:rPr>
              <a:t>directory_type</a:t>
            </a:r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"&gt;</a:t>
            </a:r>
          </a:p>
          <a:p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        &lt;</a:t>
            </a:r>
            <a:r>
              <a:rPr lang="en-US" sz="1400" b="1" dirty="0" err="1">
                <a:solidFill>
                  <a:schemeClr val="folHlink"/>
                </a:solidFill>
                <a:latin typeface="Courier New" charset="0"/>
              </a:rPr>
              <a:t>xs:sequence</a:t>
            </a:r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&gt;</a:t>
            </a:r>
          </a:p>
          <a:p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            &lt;</a:t>
            </a:r>
            <a:r>
              <a:rPr lang="en-US" sz="1400" b="1" dirty="0" err="1">
                <a:solidFill>
                  <a:schemeClr val="folHlink"/>
                </a:solidFill>
                <a:latin typeface="Courier New" charset="0"/>
              </a:rPr>
              <a:t>xs:element</a:t>
            </a:r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 ref="person" </a:t>
            </a:r>
            <a:r>
              <a:rPr lang="en-US" sz="1400" b="1" dirty="0" err="1">
                <a:solidFill>
                  <a:schemeClr val="folHlink"/>
                </a:solidFill>
                <a:latin typeface="Courier New" charset="0"/>
              </a:rPr>
              <a:t>minOccurs</a:t>
            </a:r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="0" </a:t>
            </a:r>
          </a:p>
          <a:p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                                     </a:t>
            </a:r>
            <a:r>
              <a:rPr lang="en-US" sz="1400" b="1" dirty="0" err="1">
                <a:solidFill>
                  <a:schemeClr val="folHlink"/>
                </a:solidFill>
                <a:latin typeface="Courier New" charset="0"/>
              </a:rPr>
              <a:t>maxOccurs</a:t>
            </a:r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="unbounded"/&gt;</a:t>
            </a:r>
          </a:p>
          <a:p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        &lt;/</a:t>
            </a:r>
            <a:r>
              <a:rPr lang="en-US" sz="1400" b="1" dirty="0" err="1">
                <a:solidFill>
                  <a:schemeClr val="folHlink"/>
                </a:solidFill>
                <a:latin typeface="Courier New" charset="0"/>
              </a:rPr>
              <a:t>xs:sequence</a:t>
            </a:r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&gt;</a:t>
            </a:r>
          </a:p>
          <a:p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    &lt;/</a:t>
            </a:r>
            <a:r>
              <a:rPr lang="en-US" sz="1400" b="1" dirty="0" err="1">
                <a:solidFill>
                  <a:schemeClr val="folHlink"/>
                </a:solidFill>
                <a:latin typeface="Courier New" charset="0"/>
              </a:rPr>
              <a:t>xs:complexType</a:t>
            </a:r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&gt;</a:t>
            </a:r>
          </a:p>
          <a:p>
            <a:endParaRPr lang="en-US" sz="1400" b="1" dirty="0">
              <a:solidFill>
                <a:schemeClr val="folHlink"/>
              </a:solidFill>
              <a:latin typeface="Courier New" charset="0"/>
            </a:endParaRPr>
          </a:p>
          <a:p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    </a:t>
            </a:r>
            <a:r>
              <a:rPr lang="en-US" sz="1400" b="1" dirty="0">
                <a:latin typeface="Courier New" charset="0"/>
              </a:rPr>
              <a:t>&lt;</a:t>
            </a:r>
            <a:r>
              <a:rPr lang="en-US" sz="1400" b="1" dirty="0" err="1">
                <a:latin typeface="Courier New" charset="0"/>
              </a:rPr>
              <a:t>xs:element</a:t>
            </a:r>
            <a:r>
              <a:rPr lang="en-US" sz="1400" b="1" dirty="0">
                <a:latin typeface="Courier New" charset="0"/>
              </a:rPr>
              <a:t> name="directory" type="</a:t>
            </a:r>
            <a:r>
              <a:rPr lang="en-US" sz="1400" b="1" dirty="0" err="1">
                <a:latin typeface="Courier New" charset="0"/>
              </a:rPr>
              <a:t>directory_type</a:t>
            </a:r>
            <a:r>
              <a:rPr lang="en-US" sz="1400" b="1" dirty="0">
                <a:latin typeface="Courier New" charset="0"/>
              </a:rPr>
              <a:t>"/&gt;</a:t>
            </a:r>
          </a:p>
          <a:p>
            <a:r>
              <a:rPr lang="en-US" sz="1400" b="1" dirty="0">
                <a:latin typeface="Courier New" charset="0"/>
              </a:rPr>
              <a:t>&lt;/</a:t>
            </a:r>
            <a:r>
              <a:rPr lang="en-US" sz="1400" b="1" dirty="0" err="1">
                <a:latin typeface="Courier New" charset="0"/>
              </a:rPr>
              <a:t>xs:schema</a:t>
            </a:r>
            <a:r>
              <a:rPr lang="en-US" sz="1400" b="1" dirty="0">
                <a:latin typeface="Courier New" charset="0"/>
              </a:rPr>
              <a:t>&gt;</a:t>
            </a:r>
          </a:p>
        </p:txBody>
      </p:sp>
      <p:sp>
        <p:nvSpPr>
          <p:cNvPr id="570373" name="Text Box 5"/>
          <p:cNvSpPr txBox="1">
            <a:spLocks noChangeArrowheads="1"/>
          </p:cNvSpPr>
          <p:nvPr/>
        </p:nvSpPr>
        <p:spPr bwMode="auto">
          <a:xfrm>
            <a:off x="6675097" y="6172170"/>
            <a:ext cx="1371244" cy="338554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directory.xsd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74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2838-6210-204A-8E55-A33B743D5EEA}" type="slidenum">
              <a:rPr lang="en-US"/>
              <a:pPr/>
              <a:t>7</a:t>
            </a:fld>
            <a:endParaRPr lang="en-US"/>
          </a:p>
        </p:txBody>
      </p:sp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XML Components</a:t>
            </a:r>
          </a:p>
        </p:txBody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059363"/>
          </a:xfrm>
        </p:spPr>
        <p:txBody>
          <a:bodyPr/>
          <a:lstStyle/>
          <a:p>
            <a:r>
              <a:rPr lang="en-US" dirty="0"/>
              <a:t>An XML element has 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opening </a:t>
            </a:r>
            <a:r>
              <a:rPr lang="en-US" dirty="0"/>
              <a:t>and a closing tag: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The closing tag is mandatory.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An </a:t>
            </a:r>
            <a:r>
              <a:rPr lang="en-US" dirty="0"/>
              <a:t>XML element may be nested in another element (child elements):</a:t>
            </a:r>
            <a:br>
              <a:rPr lang="en-US" dirty="0"/>
            </a:br>
            <a:endParaRPr lang="en-US" dirty="0"/>
          </a:p>
          <a:p>
            <a:endParaRPr lang="en-US" sz="2400" b="1" dirty="0">
              <a:solidFill>
                <a:srgbClr val="0033CC"/>
              </a:solidFill>
              <a:latin typeface="Courier New" charset="0"/>
            </a:endParaRPr>
          </a:p>
          <a:p>
            <a:pPr lvl="4"/>
            <a:endParaRPr lang="en-US" sz="1000" b="1" dirty="0">
              <a:solidFill>
                <a:srgbClr val="0033CC"/>
              </a:solidFill>
              <a:latin typeface="Courier New" charset="0"/>
            </a:endParaRPr>
          </a:p>
          <a:p>
            <a:endParaRPr lang="en-US" sz="2400" dirty="0"/>
          </a:p>
        </p:txBody>
      </p:sp>
      <p:sp>
        <p:nvSpPr>
          <p:cNvPr id="493572" name="Text Box 4"/>
          <p:cNvSpPr txBox="1">
            <a:spLocks noChangeArrowheads="1"/>
          </p:cNvSpPr>
          <p:nvPr/>
        </p:nvSpPr>
        <p:spPr bwMode="auto">
          <a:xfrm>
            <a:off x="6528231" y="1325903"/>
            <a:ext cx="1985565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solidFill>
                  <a:srgbClr val="B23C00"/>
                </a:solidFill>
              </a:rPr>
              <a:t>XML documents </a:t>
            </a:r>
          </a:p>
          <a:p>
            <a:pPr algn="ctr"/>
            <a:r>
              <a:rPr lang="en-US" sz="1800" dirty="0">
                <a:solidFill>
                  <a:srgbClr val="B23C00"/>
                </a:solidFill>
              </a:rPr>
              <a:t>that obey all </a:t>
            </a:r>
          </a:p>
          <a:p>
            <a:pPr algn="ctr"/>
            <a:r>
              <a:rPr lang="en-US" sz="1800" dirty="0">
                <a:solidFill>
                  <a:srgbClr val="B23C00"/>
                </a:solidFill>
              </a:rPr>
              <a:t>the syntax rules</a:t>
            </a:r>
          </a:p>
          <a:p>
            <a:pPr algn="ctr"/>
            <a:r>
              <a:rPr lang="en-US" sz="1800" dirty="0">
                <a:solidFill>
                  <a:srgbClr val="B23C00"/>
                </a:solidFill>
              </a:rPr>
              <a:t>are </a:t>
            </a:r>
            <a:r>
              <a:rPr lang="en-US" sz="1800" dirty="0" smtClean="0">
                <a:solidFill>
                  <a:srgbClr val="B23C00"/>
                </a:solidFill>
                <a:latin typeface="Arial"/>
              </a:rPr>
              <a:t>“</a:t>
            </a:r>
            <a:r>
              <a:rPr lang="en-US" sz="1800" dirty="0" smtClean="0">
                <a:solidFill>
                  <a:srgbClr val="B23C00"/>
                </a:solidFill>
              </a:rPr>
              <a:t>well formed</a:t>
            </a:r>
            <a:r>
              <a:rPr lang="en-US" sz="1800" dirty="0" smtClean="0">
                <a:solidFill>
                  <a:srgbClr val="B23C00"/>
                </a:solidFill>
                <a:latin typeface="Arial"/>
              </a:rPr>
              <a:t>”</a:t>
            </a:r>
            <a:r>
              <a:rPr lang="en-US" sz="1800" dirty="0" smtClean="0">
                <a:solidFill>
                  <a:srgbClr val="B23C00"/>
                </a:solidFill>
              </a:rPr>
              <a:t>.</a:t>
            </a:r>
            <a:endParaRPr lang="en-US" sz="1800" dirty="0">
              <a:solidFill>
                <a:srgbClr val="B23C00"/>
              </a:solidFill>
            </a:endParaRPr>
          </a:p>
        </p:txBody>
      </p:sp>
      <p:sp>
        <p:nvSpPr>
          <p:cNvPr id="493573" name="Text Box 5"/>
          <p:cNvSpPr txBox="1">
            <a:spLocks noChangeArrowheads="1"/>
          </p:cNvSpPr>
          <p:nvPr/>
        </p:nvSpPr>
        <p:spPr bwMode="auto">
          <a:xfrm>
            <a:off x="3200400" y="2239337"/>
            <a:ext cx="268535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&lt;book&gt; ... &lt;/book&gt;</a:t>
            </a:r>
          </a:p>
        </p:txBody>
      </p:sp>
      <p:sp>
        <p:nvSpPr>
          <p:cNvPr id="493575" name="Text Box 7"/>
          <p:cNvSpPr txBox="1">
            <a:spLocks noChangeArrowheads="1"/>
          </p:cNvSpPr>
          <p:nvPr/>
        </p:nvSpPr>
        <p:spPr bwMode="auto">
          <a:xfrm>
            <a:off x="2835275" y="4432911"/>
            <a:ext cx="3509194" cy="1200329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&lt;book&gt;</a:t>
            </a:r>
            <a:br>
              <a:rPr lang="en-US" sz="1800" b="1" dirty="0">
                <a:solidFill>
                  <a:srgbClr val="0033CC"/>
                </a:solidFill>
                <a:latin typeface="Courier New" charset="0"/>
              </a:rPr>
            </a:b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  &lt;title&gt; ... &lt;/title&gt;</a:t>
            </a:r>
            <a:br>
              <a:rPr lang="en-US" sz="1800" b="1" dirty="0">
                <a:solidFill>
                  <a:srgbClr val="0033CC"/>
                </a:solidFill>
                <a:latin typeface="Courier New" charset="0"/>
              </a:rPr>
            </a:b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  &lt;author&gt; ... &lt;/author&gt;</a:t>
            </a:r>
            <a:br>
              <a:rPr lang="en-US" sz="1800" b="1" dirty="0">
                <a:solidFill>
                  <a:srgbClr val="0033CC"/>
                </a:solidFill>
                <a:latin typeface="Courier New" charset="0"/>
              </a:rPr>
            </a:b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&lt;/book&gt;</a:t>
            </a:r>
          </a:p>
        </p:txBody>
      </p:sp>
    </p:spTree>
    <p:extLst>
      <p:ext uri="{BB962C8B-B14F-4D97-AF65-F5344CB8AC3E}">
        <p14:creationId xmlns:p14="http://schemas.microsoft.com/office/powerpoint/2010/main" val="29024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3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571" grpId="0" build="p"/>
      <p:bldP spid="493572" grpId="0" animBg="1"/>
      <p:bldP spid="49357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F72E8-2922-6643-927B-4D901008BA8D}" type="slidenum">
              <a:rPr lang="en-US"/>
              <a:pPr/>
              <a:t>70</a:t>
            </a:fld>
            <a:endParaRPr lang="en-US"/>
          </a:p>
        </p:txBody>
      </p:sp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FLWOR Expression Examples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567300" name="Text Box 4"/>
          <p:cNvSpPr txBox="1">
            <a:spLocks noChangeArrowheads="1"/>
          </p:cNvSpPr>
          <p:nvPr/>
        </p:nvSpPr>
        <p:spPr bwMode="auto">
          <a:xfrm>
            <a:off x="2926098" y="1304121"/>
            <a:ext cx="5378395" cy="5401479"/>
          </a:xfrm>
          <a:prstGeom prst="rect">
            <a:avLst/>
          </a:prstGeom>
          <a:solidFill>
            <a:srgbClr val="EAEAEA"/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>
                <a:latin typeface="Courier New" charset="0"/>
              </a:rPr>
              <a:t>&lt;people&gt;</a:t>
            </a:r>
          </a:p>
          <a:p>
            <a:r>
              <a:rPr lang="en-US" sz="1500" b="1" dirty="0">
                <a:latin typeface="Courier New" charset="0"/>
              </a:rPr>
              <a:t>{</a:t>
            </a:r>
          </a:p>
          <a:p>
            <a:r>
              <a:rPr lang="en-US" sz="1500" b="1" dirty="0">
                <a:latin typeface="Courier New" charset="0"/>
              </a:rPr>
              <a:t>    for $person in </a:t>
            </a:r>
            <a:endParaRPr lang="en-US" sz="1500" b="1" dirty="0" smtClean="0">
              <a:latin typeface="Courier New" charset="0"/>
            </a:endParaRPr>
          </a:p>
          <a:p>
            <a:r>
              <a:rPr lang="en-US" sz="1500" b="1" dirty="0">
                <a:latin typeface="Courier New" charset="0"/>
              </a:rPr>
              <a:t> </a:t>
            </a:r>
            <a:r>
              <a:rPr lang="en-US" sz="1500" b="1" dirty="0" smtClean="0">
                <a:latin typeface="Courier New" charset="0"/>
              </a:rPr>
              <a:t>       doc</a:t>
            </a:r>
            <a:r>
              <a:rPr lang="en-US" sz="1500" b="1" dirty="0">
                <a:latin typeface="Courier New" charset="0"/>
              </a:rPr>
              <a:t>("</a:t>
            </a:r>
            <a:r>
              <a:rPr lang="en-US" sz="1500" b="1" dirty="0" err="1">
                <a:latin typeface="Courier New" charset="0"/>
              </a:rPr>
              <a:t>directory.xml</a:t>
            </a:r>
            <a:r>
              <a:rPr lang="en-US" sz="1500" b="1" dirty="0">
                <a:latin typeface="Courier New" charset="0"/>
              </a:rPr>
              <a:t>")</a:t>
            </a:r>
          </a:p>
          <a:p>
            <a:r>
              <a:rPr lang="en-US" sz="1500" b="1" dirty="0">
                <a:latin typeface="Courier New" charset="0"/>
              </a:rPr>
              <a:t>    </a:t>
            </a:r>
            <a:r>
              <a:rPr lang="en-US" sz="1500" b="1" dirty="0" smtClean="0">
                <a:latin typeface="Courier New" charset="0"/>
              </a:rPr>
              <a:t>    //</a:t>
            </a:r>
            <a:r>
              <a:rPr lang="en-US" sz="1500" b="1" dirty="0">
                <a:latin typeface="Courier New" charset="0"/>
              </a:rPr>
              <a:t>person</a:t>
            </a:r>
          </a:p>
          <a:p>
            <a:r>
              <a:rPr lang="en-US" sz="1500" b="1" dirty="0">
                <a:latin typeface="Courier New" charset="0"/>
              </a:rPr>
              <a:t>    </a:t>
            </a:r>
          </a:p>
          <a:p>
            <a:r>
              <a:rPr lang="en-US" sz="1500" b="1" dirty="0">
                <a:latin typeface="Courier New" charset="0"/>
              </a:rPr>
              <a:t>    return (</a:t>
            </a:r>
          </a:p>
          <a:p>
            <a:r>
              <a:rPr lang="en-US" sz="1500" b="1" dirty="0">
                <a:latin typeface="Courier New" charset="0"/>
              </a:rPr>
              <a:t>        &lt;individual&gt;</a:t>
            </a:r>
          </a:p>
          <a:p>
            <a:r>
              <a:rPr lang="en-US" sz="1500" b="1" dirty="0">
                <a:latin typeface="Courier New" charset="0"/>
              </a:rPr>
              <a:t>        {</a:t>
            </a:r>
          </a:p>
          <a:p>
            <a:r>
              <a:rPr lang="en-US" sz="1500" b="1" dirty="0">
                <a:latin typeface="Courier New" charset="0"/>
              </a:rPr>
              <a:t>            &lt;title&gt;</a:t>
            </a:r>
          </a:p>
          <a:p>
            <a:r>
              <a:rPr lang="en-US" sz="1500" b="1" dirty="0">
                <a:latin typeface="Courier New" charset="0"/>
              </a:rPr>
              <a:t>            {</a:t>
            </a:r>
          </a:p>
          <a:p>
            <a:r>
              <a:rPr lang="en-US" sz="1500" b="1" dirty="0">
                <a:latin typeface="Courier New" charset="0"/>
              </a:rPr>
              <a:t>                </a:t>
            </a:r>
            <a:r>
              <a:rPr lang="en-US" sz="1500" b="1" dirty="0">
                <a:solidFill>
                  <a:srgbClr val="B23C00"/>
                </a:solidFill>
                <a:latin typeface="Courier New" charset="0"/>
              </a:rPr>
              <a:t>if ($person/@gender = "male")</a:t>
            </a:r>
          </a:p>
          <a:p>
            <a:r>
              <a:rPr lang="en-US" sz="1500" b="1" dirty="0">
                <a:solidFill>
                  <a:srgbClr val="B23C00"/>
                </a:solidFill>
                <a:latin typeface="Courier New" charset="0"/>
              </a:rPr>
              <a:t>                then "Mr."</a:t>
            </a:r>
          </a:p>
          <a:p>
            <a:r>
              <a:rPr lang="en-US" sz="1500" b="1" dirty="0">
                <a:solidFill>
                  <a:srgbClr val="B23C00"/>
                </a:solidFill>
                <a:latin typeface="Courier New" charset="0"/>
              </a:rPr>
              <a:t>                else "Ms."</a:t>
            </a:r>
          </a:p>
          <a:p>
            <a:r>
              <a:rPr lang="en-US" sz="1500" b="1" dirty="0">
                <a:latin typeface="Courier New" charset="0"/>
              </a:rPr>
              <a:t>            }</a:t>
            </a:r>
          </a:p>
          <a:p>
            <a:r>
              <a:rPr lang="en-US" sz="1500" b="1" dirty="0">
                <a:latin typeface="Courier New" charset="0"/>
              </a:rPr>
              <a:t>            &lt;/title&gt;</a:t>
            </a:r>
          </a:p>
          <a:p>
            <a:r>
              <a:rPr lang="en-US" sz="1500" b="1" dirty="0">
                <a:latin typeface="Courier New" charset="0"/>
              </a:rPr>
              <a:t>            </a:t>
            </a:r>
            <a:r>
              <a:rPr lang="en-US" sz="1500" b="1" dirty="0">
                <a:solidFill>
                  <a:srgbClr val="B23C00"/>
                </a:solidFill>
                <a:latin typeface="Courier New" charset="0"/>
              </a:rPr>
              <a:t>,</a:t>
            </a:r>
          </a:p>
          <a:p>
            <a:r>
              <a:rPr lang="en-US" sz="1500" b="1" dirty="0">
                <a:latin typeface="Courier New" charset="0"/>
              </a:rPr>
              <a:t>            $person/name</a:t>
            </a:r>
          </a:p>
          <a:p>
            <a:r>
              <a:rPr lang="en-US" sz="1500" b="1" dirty="0">
                <a:latin typeface="Courier New" charset="0"/>
              </a:rPr>
              <a:t>        }</a:t>
            </a:r>
          </a:p>
          <a:p>
            <a:r>
              <a:rPr lang="en-US" sz="1500" b="1" dirty="0">
                <a:latin typeface="Courier New" charset="0"/>
              </a:rPr>
              <a:t>        &lt;/individual&gt;</a:t>
            </a:r>
          </a:p>
          <a:p>
            <a:r>
              <a:rPr lang="en-US" sz="1500" b="1" dirty="0">
                <a:latin typeface="Courier New" charset="0"/>
              </a:rPr>
              <a:t>    )</a:t>
            </a:r>
          </a:p>
          <a:p>
            <a:r>
              <a:rPr lang="en-US" sz="1500" b="1" dirty="0">
                <a:latin typeface="Courier New" charset="0"/>
              </a:rPr>
              <a:t>}</a:t>
            </a:r>
          </a:p>
          <a:p>
            <a:r>
              <a:rPr lang="en-US" sz="1500" b="1" dirty="0">
                <a:latin typeface="Courier New" charset="0"/>
              </a:rPr>
              <a:t>&lt;/people&gt;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20269" y="4983463"/>
            <a:ext cx="2377414" cy="338554"/>
            <a:chOff x="274367" y="4881542"/>
            <a:chExt cx="2377414" cy="338554"/>
          </a:xfrm>
          <a:solidFill>
            <a:srgbClr val="FFFFC2"/>
          </a:solidFill>
        </p:grpSpPr>
        <p:sp>
          <p:nvSpPr>
            <p:cNvPr id="567301" name="Text Box 5"/>
            <p:cNvSpPr txBox="1">
              <a:spLocks noChangeArrowheads="1"/>
            </p:cNvSpPr>
            <p:nvPr/>
          </p:nvSpPr>
          <p:spPr bwMode="auto">
            <a:xfrm>
              <a:off x="274367" y="4881542"/>
              <a:ext cx="1746993" cy="338554"/>
            </a:xfrm>
            <a:prstGeom prst="rect">
              <a:avLst/>
            </a:prstGeom>
            <a:grpFill/>
            <a:ln w="9525">
              <a:solidFill>
                <a:srgbClr val="B23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B23C00"/>
                  </a:solidFill>
                </a:rPr>
                <a:t>Note the comma!</a:t>
              </a:r>
            </a:p>
          </p:txBody>
        </p:sp>
        <p:sp>
          <p:nvSpPr>
            <p:cNvPr id="567302" name="Line 6"/>
            <p:cNvSpPr>
              <a:spLocks noChangeShapeType="1"/>
            </p:cNvSpPr>
            <p:nvPr/>
          </p:nvSpPr>
          <p:spPr bwMode="auto">
            <a:xfrm>
              <a:off x="2011708" y="5064105"/>
              <a:ext cx="640073" cy="0"/>
            </a:xfrm>
            <a:prstGeom prst="line">
              <a:avLst/>
            </a:prstGeom>
            <a:grpFill/>
            <a:ln w="38100">
              <a:solidFill>
                <a:srgbClr val="B23C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B23C00"/>
                </a:solidFill>
              </a:endParaRPr>
            </a:p>
          </p:txBody>
        </p:sp>
      </p:grpSp>
      <p:sp>
        <p:nvSpPr>
          <p:cNvPr id="567305" name="Text Box 9"/>
          <p:cNvSpPr txBox="1">
            <a:spLocks noChangeArrowheads="1"/>
          </p:cNvSpPr>
          <p:nvPr/>
        </p:nvSpPr>
        <p:spPr bwMode="auto">
          <a:xfrm>
            <a:off x="6949414" y="1234464"/>
            <a:ext cx="1498209" cy="338554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example-4.xql</a:t>
            </a:r>
          </a:p>
        </p:txBody>
      </p:sp>
    </p:spTree>
    <p:extLst>
      <p:ext uri="{BB962C8B-B14F-4D97-AF65-F5344CB8AC3E}">
        <p14:creationId xmlns:p14="http://schemas.microsoft.com/office/powerpoint/2010/main" val="25962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E2F9-3E01-A349-9B82-A3A42F1DAD53}" type="slidenum">
              <a:rPr lang="en-US"/>
              <a:pPr/>
              <a:t>71</a:t>
            </a:fld>
            <a:endParaRPr lang="en-US"/>
          </a:p>
        </p:txBody>
      </p:sp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FLWOR Expression Examples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569348" name="Text Box 4"/>
          <p:cNvSpPr txBox="1">
            <a:spLocks noChangeArrowheads="1"/>
          </p:cNvSpPr>
          <p:nvPr/>
        </p:nvSpPr>
        <p:spPr bwMode="auto">
          <a:xfrm>
            <a:off x="1097318" y="1344613"/>
            <a:ext cx="5171458" cy="5355313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B23C00"/>
                </a:solidFill>
                <a:latin typeface="Courier New" charset="0"/>
              </a:rPr>
              <a:t>for $art in</a:t>
            </a:r>
          </a:p>
          <a:p>
            <a:r>
              <a:rPr lang="en-US" sz="1800" b="1" dirty="0">
                <a:solidFill>
                  <a:srgbClr val="B23C00"/>
                </a:solidFill>
                <a:latin typeface="Courier New" charset="0"/>
              </a:rPr>
              <a:t>    doc("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</a:rPr>
              <a:t>catalog.xml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</a:rPr>
              <a:t>")</a:t>
            </a:r>
          </a:p>
          <a:p>
            <a:r>
              <a:rPr lang="en-US" sz="1800" b="1" dirty="0">
                <a:solidFill>
                  <a:srgbClr val="B23C00"/>
                </a:solidFill>
                <a:latin typeface="Courier New" charset="0"/>
              </a:rPr>
              <a:t>    //article</a:t>
            </a:r>
          </a:p>
          <a:p>
            <a:r>
              <a:rPr lang="en-US" sz="1800" b="1" dirty="0">
                <a:solidFill>
                  <a:srgbClr val="B23C00"/>
                </a:solidFill>
                <a:latin typeface="Courier New" charset="0"/>
              </a:rPr>
              <a:t>    </a:t>
            </a:r>
          </a:p>
          <a:p>
            <a:r>
              <a:rPr lang="en-US" sz="1800" b="1" dirty="0">
                <a:solidFill>
                  <a:srgbClr val="B23C00"/>
                </a:solidFill>
                <a:latin typeface="Courier New" charset="0"/>
              </a:rPr>
              <a:t>for $per in</a:t>
            </a:r>
          </a:p>
          <a:p>
            <a:r>
              <a:rPr lang="en-US" sz="1800" b="1" dirty="0">
                <a:solidFill>
                  <a:srgbClr val="B23C00"/>
                </a:solidFill>
                <a:latin typeface="Courier New" charset="0"/>
              </a:rPr>
              <a:t>    doc("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</a:rPr>
              <a:t>directory.xml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</a:rPr>
              <a:t>")</a:t>
            </a:r>
          </a:p>
          <a:p>
            <a:r>
              <a:rPr lang="en-US" sz="1800" b="1" dirty="0">
                <a:solidFill>
                  <a:srgbClr val="B23C00"/>
                </a:solidFill>
                <a:latin typeface="Courier New" charset="0"/>
              </a:rPr>
              <a:t>    //person</a:t>
            </a:r>
          </a:p>
          <a:p>
            <a:r>
              <a:rPr lang="en-US" sz="1800" b="1" dirty="0">
                <a:solidFill>
                  <a:srgbClr val="B23C00"/>
                </a:solidFill>
                <a:latin typeface="Courier New" charset="0"/>
              </a:rPr>
              <a:t>    </a:t>
            </a:r>
          </a:p>
          <a:p>
            <a:r>
              <a:rPr lang="en-US" sz="1800" b="1" dirty="0">
                <a:latin typeface="Courier New" charset="0"/>
              </a:rPr>
              <a:t>let </a:t>
            </a:r>
          </a:p>
          <a:p>
            <a:r>
              <a:rPr lang="en-US" sz="1800" b="1" dirty="0">
                <a:latin typeface="Courier New" charset="0"/>
              </a:rPr>
              <a:t>    $</a:t>
            </a:r>
            <a:r>
              <a:rPr lang="en-US" sz="1800" b="1" dirty="0" err="1">
                <a:latin typeface="Courier New" charset="0"/>
              </a:rPr>
              <a:t>addr</a:t>
            </a:r>
            <a:r>
              <a:rPr lang="en-US" sz="1800" b="1" dirty="0">
                <a:latin typeface="Courier New" charset="0"/>
              </a:rPr>
              <a:t> := $per/email</a:t>
            </a:r>
          </a:p>
          <a:p>
            <a:r>
              <a:rPr lang="en-US" sz="1800" b="1" dirty="0">
                <a:latin typeface="Courier New" charset="0"/>
              </a:rPr>
              <a:t>    </a:t>
            </a:r>
          </a:p>
          <a:p>
            <a:r>
              <a:rPr lang="en-US" sz="1800" b="1" dirty="0">
                <a:latin typeface="Courier New" charset="0"/>
              </a:rPr>
              <a:t>where</a:t>
            </a:r>
          </a:p>
          <a:p>
            <a:r>
              <a:rPr lang="en-US" sz="1800" b="1" dirty="0">
                <a:latin typeface="Courier New" charset="0"/>
              </a:rPr>
              <a:t>   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</a:rPr>
              <a:t>$art/author = $per/name</a:t>
            </a:r>
          </a:p>
          <a:p>
            <a:r>
              <a:rPr lang="en-US" sz="1800" b="1" dirty="0">
                <a:latin typeface="Courier New" charset="0"/>
              </a:rPr>
              <a:t>    </a:t>
            </a:r>
          </a:p>
          <a:p>
            <a:r>
              <a:rPr lang="en-US" sz="1800" b="1" dirty="0">
                <a:latin typeface="Courier New" charset="0"/>
              </a:rPr>
              <a:t>order by</a:t>
            </a:r>
          </a:p>
          <a:p>
            <a:r>
              <a:rPr lang="en-US" sz="1800" b="1" dirty="0">
                <a:latin typeface="Courier New" charset="0"/>
              </a:rPr>
              <a:t>    $art/title</a:t>
            </a:r>
          </a:p>
          <a:p>
            <a:r>
              <a:rPr lang="en-US" sz="1800" b="1" dirty="0">
                <a:latin typeface="Courier New" charset="0"/>
              </a:rPr>
              <a:t>    </a:t>
            </a:r>
          </a:p>
          <a:p>
            <a:r>
              <a:rPr lang="en-US" sz="1800" b="1" dirty="0">
                <a:latin typeface="Courier New" charset="0"/>
              </a:rPr>
              <a:t>return </a:t>
            </a:r>
          </a:p>
          <a:p>
            <a:r>
              <a:rPr lang="en-US" sz="1800" b="1" dirty="0">
                <a:latin typeface="Courier New" charset="0"/>
              </a:rPr>
              <a:t>    ($art/title, $art/author, $</a:t>
            </a:r>
            <a:r>
              <a:rPr lang="en-US" sz="1800" b="1" dirty="0" err="1">
                <a:latin typeface="Courier New" charset="0"/>
              </a:rPr>
              <a:t>addr</a:t>
            </a:r>
            <a:r>
              <a:rPr lang="en-US" sz="1800" b="1" dirty="0">
                <a:latin typeface="Courier New" charset="0"/>
              </a:rPr>
              <a:t>)</a:t>
            </a:r>
          </a:p>
        </p:txBody>
      </p:sp>
      <p:grpSp>
        <p:nvGrpSpPr>
          <p:cNvPr id="569354" name="Group 10"/>
          <p:cNvGrpSpPr>
            <a:grpSpLocks/>
          </p:cNvGrpSpPr>
          <p:nvPr/>
        </p:nvGrpSpPr>
        <p:grpSpPr bwMode="auto">
          <a:xfrm>
            <a:off x="5029195" y="4526268"/>
            <a:ext cx="2427288" cy="584200"/>
            <a:chOff x="3757" y="2526"/>
            <a:chExt cx="1529" cy="36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69349" name="Text Box 5"/>
            <p:cNvSpPr txBox="1">
              <a:spLocks noChangeArrowheads="1"/>
            </p:cNvSpPr>
            <p:nvPr/>
          </p:nvSpPr>
          <p:spPr bwMode="auto">
            <a:xfrm>
              <a:off x="4205" y="2526"/>
              <a:ext cx="1081" cy="368"/>
            </a:xfrm>
            <a:prstGeom prst="rect">
              <a:avLst/>
            </a:prstGeom>
            <a:grpFill/>
            <a:ln w="9525">
              <a:solidFill>
                <a:srgbClr val="B23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B23C00"/>
                  </a:solidFill>
                </a:rPr>
                <a:t>A join of two</a:t>
              </a:r>
            </a:p>
            <a:p>
              <a:r>
                <a:rPr lang="en-US">
                  <a:solidFill>
                    <a:srgbClr val="B23C00"/>
                  </a:solidFill>
                </a:rPr>
                <a:t>XML documents!</a:t>
              </a:r>
            </a:p>
          </p:txBody>
        </p:sp>
        <p:sp>
          <p:nvSpPr>
            <p:cNvPr id="569350" name="Line 6"/>
            <p:cNvSpPr>
              <a:spLocks noChangeShapeType="1"/>
            </p:cNvSpPr>
            <p:nvPr/>
          </p:nvSpPr>
          <p:spPr bwMode="auto">
            <a:xfrm flipH="1">
              <a:off x="3757" y="2757"/>
              <a:ext cx="448" cy="0"/>
            </a:xfrm>
            <a:prstGeom prst="line">
              <a:avLst/>
            </a:prstGeom>
            <a:grpFill/>
            <a:ln w="38100">
              <a:solidFill>
                <a:srgbClr val="B23C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B23C00"/>
                </a:solidFill>
              </a:endParaRPr>
            </a:p>
          </p:txBody>
        </p:sp>
      </p:grpSp>
      <p:sp>
        <p:nvSpPr>
          <p:cNvPr id="569352" name="Text Box 8"/>
          <p:cNvSpPr txBox="1">
            <a:spLocks noChangeArrowheads="1"/>
          </p:cNvSpPr>
          <p:nvPr/>
        </p:nvSpPr>
        <p:spPr bwMode="auto">
          <a:xfrm>
            <a:off x="4937756" y="1234464"/>
            <a:ext cx="1606550" cy="366713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example-5.xql</a:t>
            </a:r>
          </a:p>
        </p:txBody>
      </p:sp>
    </p:spTree>
    <p:extLst>
      <p:ext uri="{BB962C8B-B14F-4D97-AF65-F5344CB8AC3E}">
        <p14:creationId xmlns:p14="http://schemas.microsoft.com/office/powerpoint/2010/main" val="192645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9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9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E348-CF2B-404B-B6E5-6EBCEE86F52D}" type="slidenum">
              <a:rPr lang="en-US"/>
              <a:pPr/>
              <a:t>72</a:t>
            </a:fld>
            <a:endParaRPr lang="en-US"/>
          </a:p>
        </p:txBody>
      </p:sp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71396" name="Text Box 4"/>
          <p:cNvSpPr txBox="1">
            <a:spLocks noChangeArrowheads="1"/>
          </p:cNvSpPr>
          <p:nvPr/>
        </p:nvSpPr>
        <p:spPr bwMode="auto">
          <a:xfrm>
            <a:off x="1112978" y="411513"/>
            <a:ext cx="6071851" cy="6370974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sz="1700" b="1" dirty="0">
                <a:solidFill>
                  <a:srgbClr val="B23C00"/>
                </a:solidFill>
                <a:latin typeface="Courier New" charset="0"/>
              </a:rPr>
              <a:t>&lt;references&gt;</a:t>
            </a:r>
          </a:p>
          <a:p>
            <a:r>
              <a:rPr lang="en-US" sz="1700" b="1" dirty="0">
                <a:solidFill>
                  <a:srgbClr val="B23C00"/>
                </a:solidFill>
                <a:latin typeface="Courier New" charset="0"/>
              </a:rPr>
              <a:t>{</a:t>
            </a:r>
          </a:p>
          <a:p>
            <a:r>
              <a:rPr lang="en-US" sz="1700" b="1" dirty="0">
                <a:latin typeface="Courier New" charset="0"/>
              </a:rPr>
              <a:t>    for $art in</a:t>
            </a:r>
          </a:p>
          <a:p>
            <a:r>
              <a:rPr lang="en-US" sz="1700" b="1" dirty="0">
                <a:latin typeface="Courier New" charset="0"/>
              </a:rPr>
              <a:t>        doc("</a:t>
            </a:r>
            <a:r>
              <a:rPr lang="en-US" sz="1700" b="1" dirty="0" err="1">
                <a:latin typeface="Courier New" charset="0"/>
              </a:rPr>
              <a:t>catalog.xml</a:t>
            </a:r>
            <a:r>
              <a:rPr lang="en-US" sz="1700" b="1" dirty="0">
                <a:latin typeface="Courier New" charset="0"/>
              </a:rPr>
              <a:t>")</a:t>
            </a:r>
          </a:p>
          <a:p>
            <a:r>
              <a:rPr lang="en-US" sz="1700" b="1" dirty="0">
                <a:latin typeface="Courier New" charset="0"/>
              </a:rPr>
              <a:t>        //article</a:t>
            </a:r>
          </a:p>
          <a:p>
            <a:r>
              <a:rPr lang="en-US" sz="1700" b="1" dirty="0">
                <a:latin typeface="Courier New" charset="0"/>
              </a:rPr>
              <a:t>        </a:t>
            </a:r>
          </a:p>
          <a:p>
            <a:r>
              <a:rPr lang="en-US" sz="1700" b="1" dirty="0">
                <a:latin typeface="Courier New" charset="0"/>
              </a:rPr>
              <a:t>    for $per in</a:t>
            </a:r>
          </a:p>
          <a:p>
            <a:r>
              <a:rPr lang="en-US" sz="1700" b="1" dirty="0">
                <a:latin typeface="Courier New" charset="0"/>
              </a:rPr>
              <a:t>        doc("</a:t>
            </a:r>
            <a:r>
              <a:rPr lang="en-US" sz="1700" b="1" dirty="0" err="1">
                <a:latin typeface="Courier New" charset="0"/>
              </a:rPr>
              <a:t>directory.xml</a:t>
            </a:r>
            <a:r>
              <a:rPr lang="en-US" sz="1700" b="1" dirty="0">
                <a:latin typeface="Courier New" charset="0"/>
              </a:rPr>
              <a:t>")</a:t>
            </a:r>
          </a:p>
          <a:p>
            <a:r>
              <a:rPr lang="en-US" sz="1700" b="1" dirty="0">
                <a:latin typeface="Courier New" charset="0"/>
              </a:rPr>
              <a:t>        //person</a:t>
            </a:r>
          </a:p>
          <a:p>
            <a:r>
              <a:rPr lang="en-US" sz="1700" b="1" dirty="0">
                <a:latin typeface="Courier New" charset="0"/>
              </a:rPr>
              <a:t>        </a:t>
            </a:r>
          </a:p>
          <a:p>
            <a:r>
              <a:rPr lang="en-US" sz="1700" b="1" dirty="0">
                <a:latin typeface="Courier New" charset="0"/>
              </a:rPr>
              <a:t>    let $</a:t>
            </a:r>
            <a:r>
              <a:rPr lang="en-US" sz="1700" b="1" dirty="0" err="1">
                <a:latin typeface="Courier New" charset="0"/>
              </a:rPr>
              <a:t>addr</a:t>
            </a:r>
            <a:r>
              <a:rPr lang="en-US" sz="1700" b="1" dirty="0">
                <a:latin typeface="Courier New" charset="0"/>
              </a:rPr>
              <a:t> := $per/email</a:t>
            </a:r>
          </a:p>
          <a:p>
            <a:r>
              <a:rPr lang="en-US" sz="1700" b="1" dirty="0">
                <a:latin typeface="Courier New" charset="0"/>
              </a:rPr>
              <a:t>        </a:t>
            </a:r>
          </a:p>
          <a:p>
            <a:r>
              <a:rPr lang="en-US" sz="1700" b="1" dirty="0">
                <a:latin typeface="Courier New" charset="0"/>
              </a:rPr>
              <a:t>    where $art/author = $per/name</a:t>
            </a:r>
          </a:p>
          <a:p>
            <a:r>
              <a:rPr lang="en-US" sz="1700" b="1" dirty="0">
                <a:latin typeface="Courier New" charset="0"/>
              </a:rPr>
              <a:t>       </a:t>
            </a:r>
          </a:p>
          <a:p>
            <a:r>
              <a:rPr lang="en-US" sz="1700" b="1" dirty="0">
                <a:latin typeface="Courier New" charset="0"/>
              </a:rPr>
              <a:t>    order by $art/title</a:t>
            </a:r>
          </a:p>
          <a:p>
            <a:r>
              <a:rPr lang="en-US" sz="1700" b="1" dirty="0">
                <a:latin typeface="Courier New" charset="0"/>
              </a:rPr>
              <a:t>        </a:t>
            </a:r>
          </a:p>
          <a:p>
            <a:r>
              <a:rPr lang="en-US" sz="1700" b="1" dirty="0">
                <a:latin typeface="Courier New" charset="0"/>
              </a:rPr>
              <a:t>    return</a:t>
            </a:r>
          </a:p>
          <a:p>
            <a:r>
              <a:rPr lang="en-US" sz="1700" b="1" dirty="0">
                <a:latin typeface="Courier New" charset="0"/>
              </a:rPr>
              <a:t>        </a:t>
            </a:r>
            <a:r>
              <a:rPr lang="en-US" sz="1700" b="1" dirty="0">
                <a:solidFill>
                  <a:srgbClr val="B23C00"/>
                </a:solidFill>
                <a:latin typeface="Courier New" charset="0"/>
              </a:rPr>
              <a:t>&lt;article&gt;</a:t>
            </a:r>
          </a:p>
          <a:p>
            <a:r>
              <a:rPr lang="en-US" sz="1700" b="1" dirty="0">
                <a:solidFill>
                  <a:srgbClr val="B23C00"/>
                </a:solidFill>
                <a:latin typeface="Courier New" charset="0"/>
              </a:rPr>
              <a:t>        { </a:t>
            </a:r>
          </a:p>
          <a:p>
            <a:r>
              <a:rPr lang="en-US" sz="1700" b="1" dirty="0">
                <a:latin typeface="Courier New" charset="0"/>
              </a:rPr>
              <a:t>            ($art/title, $art/author, $</a:t>
            </a:r>
            <a:r>
              <a:rPr lang="en-US" sz="1700" b="1" dirty="0" err="1">
                <a:latin typeface="Courier New" charset="0"/>
              </a:rPr>
              <a:t>addr</a:t>
            </a:r>
            <a:r>
              <a:rPr lang="en-US" sz="1700" b="1" dirty="0">
                <a:latin typeface="Courier New" charset="0"/>
              </a:rPr>
              <a:t> )</a:t>
            </a:r>
          </a:p>
          <a:p>
            <a:r>
              <a:rPr lang="en-US" sz="1700" b="1" dirty="0">
                <a:latin typeface="Courier New" charset="0"/>
              </a:rPr>
              <a:t>        </a:t>
            </a:r>
            <a:r>
              <a:rPr lang="en-US" sz="1700" b="1" dirty="0">
                <a:solidFill>
                  <a:srgbClr val="B23C00"/>
                </a:solidFill>
                <a:latin typeface="Courier New" charset="0"/>
              </a:rPr>
              <a:t>}        </a:t>
            </a:r>
          </a:p>
          <a:p>
            <a:r>
              <a:rPr lang="en-US" sz="1700" b="1" dirty="0">
                <a:solidFill>
                  <a:srgbClr val="B23C00"/>
                </a:solidFill>
                <a:latin typeface="Courier New" charset="0"/>
              </a:rPr>
              <a:t>        &lt;/article&gt;</a:t>
            </a:r>
          </a:p>
          <a:p>
            <a:r>
              <a:rPr lang="en-US" sz="1700" b="1" dirty="0">
                <a:solidFill>
                  <a:srgbClr val="B23C00"/>
                </a:solidFill>
                <a:latin typeface="Courier New" charset="0"/>
              </a:rPr>
              <a:t>}</a:t>
            </a:r>
          </a:p>
          <a:p>
            <a:r>
              <a:rPr lang="en-US" sz="1700" b="1" dirty="0">
                <a:solidFill>
                  <a:srgbClr val="B23C00"/>
                </a:solidFill>
                <a:latin typeface="Courier New" charset="0"/>
              </a:rPr>
              <a:t>&lt;/references&gt;</a:t>
            </a:r>
          </a:p>
        </p:txBody>
      </p:sp>
      <p:sp>
        <p:nvSpPr>
          <p:cNvPr id="571397" name="Text Box 5"/>
          <p:cNvSpPr txBox="1">
            <a:spLocks noChangeArrowheads="1"/>
          </p:cNvSpPr>
          <p:nvPr/>
        </p:nvSpPr>
        <p:spPr bwMode="auto">
          <a:xfrm>
            <a:off x="5852146" y="320074"/>
            <a:ext cx="1463329" cy="338554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example-6.xql</a:t>
            </a:r>
          </a:p>
        </p:txBody>
      </p:sp>
    </p:spTree>
    <p:extLst>
      <p:ext uri="{BB962C8B-B14F-4D97-AF65-F5344CB8AC3E}">
        <p14:creationId xmlns:p14="http://schemas.microsoft.com/office/powerpoint/2010/main" val="34914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B92F-4374-8940-B95E-26870626F9BE}" type="slidenum">
              <a:rPr lang="en-US"/>
              <a:pPr/>
              <a:t>73</a:t>
            </a:fld>
            <a:endParaRPr lang="en-US"/>
          </a:p>
        </p:txBody>
      </p:sp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User-Defined Functions in XQuery</a:t>
            </a:r>
          </a:p>
        </p:txBody>
      </p:sp>
      <p:sp>
        <p:nvSpPr>
          <p:cNvPr id="572421" name="Text Box 5"/>
          <p:cNvSpPr txBox="1">
            <a:spLocks noChangeArrowheads="1"/>
          </p:cNvSpPr>
          <p:nvPr/>
        </p:nvSpPr>
        <p:spPr bwMode="auto">
          <a:xfrm>
            <a:off x="1371600" y="1874838"/>
            <a:ext cx="6556678" cy="2862323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>
                <a:latin typeface="Courier New" charset="0"/>
              </a:rPr>
              <a:t>declare function 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</a:rPr>
              <a:t>local:</a:t>
            </a:r>
            <a:r>
              <a:rPr lang="en-US" sz="1800" b="1" dirty="0" err="1">
                <a:latin typeface="Courier New" charset="0"/>
              </a:rPr>
              <a:t>splitter</a:t>
            </a:r>
            <a:r>
              <a:rPr lang="en-US" sz="1800" b="1" dirty="0">
                <a:latin typeface="Courier New" charset="0"/>
              </a:rPr>
              <a:t>($name)</a:t>
            </a:r>
          </a:p>
          <a:p>
            <a:r>
              <a:rPr lang="en-US" sz="1800" b="1" dirty="0">
                <a:latin typeface="Courier New" charset="0"/>
              </a:rPr>
              <a:t>{</a:t>
            </a:r>
          </a:p>
          <a:p>
            <a:r>
              <a:rPr lang="en-US" sz="1800" b="1" dirty="0">
                <a:latin typeface="Courier New" charset="0"/>
              </a:rPr>
              <a:t>    let $first := 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substring-before</a:t>
            </a:r>
            <a:r>
              <a:rPr lang="en-US" sz="1800" b="1" dirty="0">
                <a:latin typeface="Courier New" charset="0"/>
              </a:rPr>
              <a:t>($name, ' ')</a:t>
            </a:r>
          </a:p>
          <a:p>
            <a:r>
              <a:rPr lang="en-US" sz="1800" b="1" dirty="0">
                <a:latin typeface="Courier New" charset="0"/>
              </a:rPr>
              <a:t>    let $last  := 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substring-after</a:t>
            </a:r>
            <a:r>
              <a:rPr lang="en-US" sz="1800" b="1" dirty="0">
                <a:latin typeface="Courier New" charset="0"/>
              </a:rPr>
              <a:t> ($name, ' ')</a:t>
            </a:r>
          </a:p>
          <a:p>
            <a:r>
              <a:rPr lang="en-US" sz="1800" b="1" dirty="0">
                <a:latin typeface="Courier New" charset="0"/>
              </a:rPr>
              <a:t>    </a:t>
            </a:r>
          </a:p>
          <a:p>
            <a:r>
              <a:rPr lang="en-US" sz="1800" b="1" dirty="0">
                <a:latin typeface="Courier New" charset="0"/>
              </a:rPr>
              <a:t>    return (</a:t>
            </a:r>
          </a:p>
          <a:p>
            <a:r>
              <a:rPr lang="en-US" sz="1800" b="1" dirty="0">
                <a:latin typeface="Courier New" charset="0"/>
              </a:rPr>
              <a:t>        &lt;first&gt; {$first} &lt;/first&gt;,</a:t>
            </a:r>
          </a:p>
          <a:p>
            <a:r>
              <a:rPr lang="en-US" sz="1800" b="1" dirty="0">
                <a:latin typeface="Courier New" charset="0"/>
              </a:rPr>
              <a:t>        &lt;last&gt;  {$last}  &lt;/last&gt;</a:t>
            </a:r>
          </a:p>
          <a:p>
            <a:r>
              <a:rPr lang="en-US" sz="1800" b="1" dirty="0">
                <a:latin typeface="Courier New" charset="0"/>
              </a:rPr>
              <a:t>    )</a:t>
            </a:r>
          </a:p>
          <a:p>
            <a:r>
              <a:rPr lang="en-US" sz="1800" b="1" dirty="0">
                <a:latin typeface="Courier New" charset="0"/>
              </a:rPr>
              <a:t>};</a:t>
            </a:r>
          </a:p>
        </p:txBody>
      </p:sp>
      <p:grpSp>
        <p:nvGrpSpPr>
          <p:cNvPr id="572427" name="Group 11"/>
          <p:cNvGrpSpPr>
            <a:grpSpLocks/>
          </p:cNvGrpSpPr>
          <p:nvPr/>
        </p:nvGrpSpPr>
        <p:grpSpPr bwMode="auto">
          <a:xfrm>
            <a:off x="1220788" y="4708525"/>
            <a:ext cx="892175" cy="833438"/>
            <a:chOff x="691" y="2966"/>
            <a:chExt cx="562" cy="525"/>
          </a:xfrm>
        </p:grpSpPr>
        <p:sp>
          <p:nvSpPr>
            <p:cNvPr id="572423" name="Text Box 7"/>
            <p:cNvSpPr txBox="1">
              <a:spLocks noChangeArrowheads="1"/>
            </p:cNvSpPr>
            <p:nvPr/>
          </p:nvSpPr>
          <p:spPr bwMode="auto">
            <a:xfrm>
              <a:off x="691" y="3254"/>
              <a:ext cx="562" cy="23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NOTE!</a:t>
              </a:r>
            </a:p>
          </p:txBody>
        </p:sp>
        <p:sp>
          <p:nvSpPr>
            <p:cNvPr id="572424" name="Line 8"/>
            <p:cNvSpPr>
              <a:spLocks noChangeShapeType="1"/>
            </p:cNvSpPr>
            <p:nvPr/>
          </p:nvSpPr>
          <p:spPr bwMode="auto">
            <a:xfrm>
              <a:off x="979" y="3254"/>
              <a:ext cx="0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2426" name="Line 10"/>
            <p:cNvSpPr>
              <a:spLocks noChangeShapeType="1"/>
            </p:cNvSpPr>
            <p:nvPr/>
          </p:nvSpPr>
          <p:spPr bwMode="auto">
            <a:xfrm flipV="1">
              <a:off x="979" y="2966"/>
              <a:ext cx="0" cy="288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2432" name="Group 16"/>
          <p:cNvGrpSpPr>
            <a:grpSpLocks/>
          </p:cNvGrpSpPr>
          <p:nvPr/>
        </p:nvGrpSpPr>
        <p:grpSpPr bwMode="auto">
          <a:xfrm>
            <a:off x="5578475" y="3886200"/>
            <a:ext cx="892175" cy="1655763"/>
            <a:chOff x="3514" y="2448"/>
            <a:chExt cx="562" cy="1043"/>
          </a:xfrm>
        </p:grpSpPr>
        <p:sp>
          <p:nvSpPr>
            <p:cNvPr id="572429" name="Text Box 13"/>
            <p:cNvSpPr txBox="1">
              <a:spLocks noChangeArrowheads="1"/>
            </p:cNvSpPr>
            <p:nvPr/>
          </p:nvSpPr>
          <p:spPr bwMode="auto">
            <a:xfrm>
              <a:off x="3514" y="3254"/>
              <a:ext cx="562" cy="23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NOTE!</a:t>
              </a:r>
            </a:p>
          </p:txBody>
        </p:sp>
        <p:sp>
          <p:nvSpPr>
            <p:cNvPr id="572430" name="Line 14"/>
            <p:cNvSpPr>
              <a:spLocks noChangeShapeType="1"/>
            </p:cNvSpPr>
            <p:nvPr/>
          </p:nvSpPr>
          <p:spPr bwMode="auto">
            <a:xfrm>
              <a:off x="3802" y="3254"/>
              <a:ext cx="0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2431" name="Line 15"/>
            <p:cNvSpPr>
              <a:spLocks noChangeShapeType="1"/>
            </p:cNvSpPr>
            <p:nvPr/>
          </p:nvSpPr>
          <p:spPr bwMode="auto">
            <a:xfrm flipV="1">
              <a:off x="3802" y="2448"/>
              <a:ext cx="0" cy="806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2433" name="Text Box 17"/>
          <p:cNvSpPr txBox="1">
            <a:spLocks noChangeArrowheads="1"/>
          </p:cNvSpPr>
          <p:nvPr/>
        </p:nvSpPr>
        <p:spPr bwMode="auto">
          <a:xfrm>
            <a:off x="3657600" y="3063875"/>
            <a:ext cx="2624138" cy="336550"/>
          </a:xfrm>
          <a:prstGeom prst="rect">
            <a:avLst/>
          </a:prstGeom>
          <a:solidFill>
            <a:srgbClr val="FFFFC2"/>
          </a:solidFill>
          <a:ln>
            <a:solidFill>
              <a:srgbClr val="0033CC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33CC"/>
                </a:solidFill>
              </a:rPr>
              <a:t>Standard XQuery functions</a:t>
            </a:r>
          </a:p>
        </p:txBody>
      </p:sp>
      <p:sp>
        <p:nvSpPr>
          <p:cNvPr id="572434" name="Text Box 18"/>
          <p:cNvSpPr txBox="1">
            <a:spLocks noChangeArrowheads="1"/>
          </p:cNvSpPr>
          <p:nvPr/>
        </p:nvSpPr>
        <p:spPr bwMode="auto">
          <a:xfrm>
            <a:off x="2589213" y="1308100"/>
            <a:ext cx="3629025" cy="581025"/>
          </a:xfrm>
          <a:prstGeom prst="rect">
            <a:avLst/>
          </a:prstGeom>
          <a:solidFill>
            <a:srgbClr val="FFFFC2"/>
          </a:solidFill>
          <a:ln>
            <a:solidFill>
              <a:srgbClr val="B23C00"/>
            </a:solidFill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B23C00"/>
                </a:solidFill>
              </a:rPr>
              <a:t>Use the </a:t>
            </a:r>
            <a:r>
              <a:rPr lang="en-US" sz="1600" b="1" dirty="0">
                <a:solidFill>
                  <a:srgbClr val="0033CC"/>
                </a:solidFill>
                <a:latin typeface="Courier New" charset="0"/>
              </a:rPr>
              <a:t>local</a:t>
            </a:r>
            <a:r>
              <a:rPr lang="en-US" sz="1600" dirty="0">
                <a:solidFill>
                  <a:srgbClr val="0033CC"/>
                </a:solidFill>
              </a:rPr>
              <a:t> </a:t>
            </a:r>
            <a:r>
              <a:rPr lang="en-US" sz="1600" dirty="0">
                <a:solidFill>
                  <a:srgbClr val="B23C00"/>
                </a:solidFill>
              </a:rPr>
              <a:t>namespace to prevent</a:t>
            </a:r>
          </a:p>
          <a:p>
            <a:pPr algn="ctr"/>
            <a:r>
              <a:rPr lang="en-US" sz="1600" dirty="0">
                <a:solidFill>
                  <a:srgbClr val="B23C00"/>
                </a:solidFill>
              </a:rPr>
              <a:t>name clashes with standard functions.</a:t>
            </a:r>
          </a:p>
        </p:txBody>
      </p:sp>
    </p:spTree>
    <p:extLst>
      <p:ext uri="{BB962C8B-B14F-4D97-AF65-F5344CB8AC3E}">
        <p14:creationId xmlns:p14="http://schemas.microsoft.com/office/powerpoint/2010/main" val="119257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2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2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2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2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2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2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2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2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33" grpId="0" animBg="1"/>
      <p:bldP spid="57243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C9A6-23E5-D445-B4E5-5B9F74FB6CC6}" type="slidenum">
              <a:rPr lang="en-US"/>
              <a:pPr/>
              <a:t>74</a:t>
            </a:fld>
            <a:endParaRPr lang="en-US"/>
          </a:p>
        </p:txBody>
      </p:sp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User-Defined Functions in </a:t>
            </a:r>
            <a:r>
              <a:rPr lang="en-US" dirty="0" err="1" smtClean="0"/>
              <a:t>Xquery</a:t>
            </a:r>
            <a:r>
              <a:rPr lang="en-US" dirty="0" smtClean="0"/>
              <a:t>, cont’d</a:t>
            </a:r>
            <a:endParaRPr lang="en-US" dirty="0"/>
          </a:p>
        </p:txBody>
      </p:sp>
      <p:sp>
        <p:nvSpPr>
          <p:cNvPr id="573444" name="Text Box 4"/>
          <p:cNvSpPr txBox="1">
            <a:spLocks noChangeArrowheads="1"/>
          </p:cNvSpPr>
          <p:nvPr/>
        </p:nvSpPr>
        <p:spPr bwMode="auto">
          <a:xfrm>
            <a:off x="365806" y="441269"/>
            <a:ext cx="8165072" cy="6370974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sz="1700" b="1" dirty="0">
                <a:latin typeface="Courier New" charset="0"/>
              </a:rPr>
              <a:t>&lt;references&gt;</a:t>
            </a:r>
          </a:p>
          <a:p>
            <a:r>
              <a:rPr lang="en-US" sz="1700" b="1" dirty="0">
                <a:latin typeface="Courier New" charset="0"/>
              </a:rPr>
              <a:t>{</a:t>
            </a:r>
          </a:p>
          <a:p>
            <a:r>
              <a:rPr lang="en-US" sz="1700" b="1" dirty="0">
                <a:latin typeface="Courier New" charset="0"/>
              </a:rPr>
              <a:t>    for $art in</a:t>
            </a:r>
          </a:p>
          <a:p>
            <a:r>
              <a:rPr lang="en-US" sz="1700" b="1" dirty="0">
                <a:latin typeface="Courier New" charset="0"/>
              </a:rPr>
              <a:t>        doc("</a:t>
            </a:r>
            <a:r>
              <a:rPr lang="en-US" sz="1700" b="1" dirty="0" err="1">
                <a:latin typeface="Courier New" charset="0"/>
              </a:rPr>
              <a:t>catalog.xml</a:t>
            </a:r>
            <a:r>
              <a:rPr lang="en-US" sz="1700" b="1" dirty="0">
                <a:latin typeface="Courier New" charset="0"/>
              </a:rPr>
              <a:t>")</a:t>
            </a:r>
          </a:p>
          <a:p>
            <a:r>
              <a:rPr lang="en-US" sz="1700" b="1" dirty="0">
                <a:latin typeface="Courier New" charset="0"/>
              </a:rPr>
              <a:t>        //article</a:t>
            </a:r>
          </a:p>
          <a:p>
            <a:r>
              <a:rPr lang="en-US" sz="1700" b="1" dirty="0">
                <a:latin typeface="Courier New" charset="0"/>
              </a:rPr>
              <a:t>        </a:t>
            </a:r>
          </a:p>
          <a:p>
            <a:r>
              <a:rPr lang="en-US" sz="1700" b="1" dirty="0">
                <a:latin typeface="Courier New" charset="0"/>
              </a:rPr>
              <a:t>    for $per in</a:t>
            </a:r>
          </a:p>
          <a:p>
            <a:r>
              <a:rPr lang="en-US" sz="1700" b="1" dirty="0">
                <a:latin typeface="Courier New" charset="0"/>
              </a:rPr>
              <a:t>        doc("G:\</a:t>
            </a:r>
            <a:r>
              <a:rPr lang="en-US" sz="1700" b="1" dirty="0" err="1">
                <a:latin typeface="Courier New" charset="0"/>
              </a:rPr>
              <a:t>Altova</a:t>
            </a:r>
            <a:r>
              <a:rPr lang="en-US" sz="1700" b="1" dirty="0">
                <a:latin typeface="Courier New" charset="0"/>
              </a:rPr>
              <a:t>\Projects\</a:t>
            </a:r>
            <a:r>
              <a:rPr lang="en-US" sz="1700" b="1" dirty="0" err="1">
                <a:latin typeface="Courier New" charset="0"/>
              </a:rPr>
              <a:t>directory.xml</a:t>
            </a:r>
            <a:r>
              <a:rPr lang="en-US" sz="1700" b="1" dirty="0">
                <a:latin typeface="Courier New" charset="0"/>
              </a:rPr>
              <a:t>")</a:t>
            </a:r>
          </a:p>
          <a:p>
            <a:r>
              <a:rPr lang="en-US" sz="1700" b="1" dirty="0">
                <a:latin typeface="Courier New" charset="0"/>
              </a:rPr>
              <a:t>        //person</a:t>
            </a:r>
          </a:p>
          <a:p>
            <a:r>
              <a:rPr lang="en-US" sz="1700" b="1" dirty="0">
                <a:latin typeface="Courier New" charset="0"/>
              </a:rPr>
              <a:t>        </a:t>
            </a:r>
          </a:p>
          <a:p>
            <a:r>
              <a:rPr lang="en-US" sz="1700" b="1" dirty="0">
                <a:latin typeface="Courier New" charset="0"/>
              </a:rPr>
              <a:t>    let $</a:t>
            </a:r>
            <a:r>
              <a:rPr lang="en-US" sz="1700" b="1" dirty="0" err="1">
                <a:latin typeface="Courier New" charset="0"/>
              </a:rPr>
              <a:t>addr</a:t>
            </a:r>
            <a:r>
              <a:rPr lang="en-US" sz="1700" b="1" dirty="0">
                <a:latin typeface="Courier New" charset="0"/>
              </a:rPr>
              <a:t> := $per/email</a:t>
            </a:r>
          </a:p>
          <a:p>
            <a:r>
              <a:rPr lang="en-US" sz="1700" b="1" dirty="0">
                <a:latin typeface="Courier New" charset="0"/>
              </a:rPr>
              <a:t>        </a:t>
            </a:r>
          </a:p>
          <a:p>
            <a:r>
              <a:rPr lang="en-US" sz="1700" b="1" dirty="0">
                <a:latin typeface="Courier New" charset="0"/>
              </a:rPr>
              <a:t>    where $art/author = $per/name</a:t>
            </a:r>
          </a:p>
          <a:p>
            <a:r>
              <a:rPr lang="en-US" sz="1700" b="1" dirty="0">
                <a:latin typeface="Courier New" charset="0"/>
              </a:rPr>
              <a:t>        </a:t>
            </a:r>
          </a:p>
          <a:p>
            <a:r>
              <a:rPr lang="en-US" sz="1700" b="1" dirty="0">
                <a:latin typeface="Courier New" charset="0"/>
              </a:rPr>
              <a:t>    order by $art/title</a:t>
            </a:r>
          </a:p>
          <a:p>
            <a:r>
              <a:rPr lang="en-US" sz="1700" b="1" dirty="0">
                <a:latin typeface="Courier New" charset="0"/>
              </a:rPr>
              <a:t>        </a:t>
            </a:r>
          </a:p>
          <a:p>
            <a:r>
              <a:rPr lang="en-US" sz="1700" b="1" dirty="0">
                <a:latin typeface="Courier New" charset="0"/>
              </a:rPr>
              <a:t>    return</a:t>
            </a:r>
          </a:p>
          <a:p>
            <a:r>
              <a:rPr lang="en-US" sz="1700" b="1" dirty="0">
                <a:latin typeface="Courier New" charset="0"/>
              </a:rPr>
              <a:t>        &lt;article&gt;</a:t>
            </a:r>
          </a:p>
          <a:p>
            <a:r>
              <a:rPr lang="en-US" sz="1700" b="1" dirty="0">
                <a:latin typeface="Courier New" charset="0"/>
              </a:rPr>
              <a:t>        { </a:t>
            </a:r>
          </a:p>
          <a:p>
            <a:r>
              <a:rPr lang="en-US" sz="1700" b="1" dirty="0">
                <a:latin typeface="Courier New" charset="0"/>
              </a:rPr>
              <a:t>            ($art/title, </a:t>
            </a:r>
            <a:r>
              <a:rPr lang="en-US" sz="1700" b="1" dirty="0" err="1">
                <a:solidFill>
                  <a:srgbClr val="B23C00"/>
                </a:solidFill>
                <a:latin typeface="Courier New" charset="0"/>
              </a:rPr>
              <a:t>local:splitter</a:t>
            </a:r>
            <a:r>
              <a:rPr lang="en-US" sz="1700" b="1" dirty="0">
                <a:solidFill>
                  <a:srgbClr val="B23C00"/>
                </a:solidFill>
                <a:latin typeface="Courier New" charset="0"/>
              </a:rPr>
              <a:t>($art/author)</a:t>
            </a:r>
            <a:r>
              <a:rPr lang="en-US" sz="1700" b="1" dirty="0">
                <a:latin typeface="Courier New" charset="0"/>
              </a:rPr>
              <a:t>, $</a:t>
            </a:r>
            <a:r>
              <a:rPr lang="en-US" sz="1700" b="1" dirty="0" err="1">
                <a:latin typeface="Courier New" charset="0"/>
              </a:rPr>
              <a:t>addr</a:t>
            </a:r>
            <a:r>
              <a:rPr lang="en-US" sz="1700" b="1" dirty="0">
                <a:latin typeface="Courier New" charset="0"/>
              </a:rPr>
              <a:t> )</a:t>
            </a:r>
          </a:p>
          <a:p>
            <a:r>
              <a:rPr lang="en-US" sz="1700" b="1" dirty="0">
                <a:latin typeface="Courier New" charset="0"/>
              </a:rPr>
              <a:t>        }        </a:t>
            </a:r>
          </a:p>
          <a:p>
            <a:r>
              <a:rPr lang="en-US" sz="1700" b="1" dirty="0">
                <a:latin typeface="Courier New" charset="0"/>
              </a:rPr>
              <a:t>        &lt;/article&gt;</a:t>
            </a:r>
          </a:p>
          <a:p>
            <a:r>
              <a:rPr lang="en-US" sz="1700" b="1" dirty="0">
                <a:latin typeface="Courier New" charset="0"/>
              </a:rPr>
              <a:t>}</a:t>
            </a:r>
          </a:p>
          <a:p>
            <a:r>
              <a:rPr lang="en-US" sz="1700" b="1" dirty="0">
                <a:latin typeface="Courier New" charset="0"/>
              </a:rPr>
              <a:t>&lt;/references&gt;</a:t>
            </a:r>
          </a:p>
        </p:txBody>
      </p:sp>
      <p:sp>
        <p:nvSpPr>
          <p:cNvPr id="573446" name="Text Box 6"/>
          <p:cNvSpPr txBox="1">
            <a:spLocks noChangeArrowheads="1"/>
          </p:cNvSpPr>
          <p:nvPr/>
        </p:nvSpPr>
        <p:spPr bwMode="auto">
          <a:xfrm>
            <a:off x="7132292" y="320074"/>
            <a:ext cx="1515111" cy="338554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example-7.xql</a:t>
            </a:r>
          </a:p>
        </p:txBody>
      </p:sp>
    </p:spTree>
    <p:extLst>
      <p:ext uri="{BB962C8B-B14F-4D97-AF65-F5344CB8AC3E}">
        <p14:creationId xmlns:p14="http://schemas.microsoft.com/office/powerpoint/2010/main" val="113262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27ED-1C05-C141-ADF8-B9F6A4619082}" type="slidenum">
              <a:rPr lang="en-US"/>
              <a:pPr/>
              <a:t>75</a:t>
            </a:fld>
            <a:endParaRPr lang="en-US"/>
          </a:p>
        </p:txBody>
      </p:sp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XML and Relational Databases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785331"/>
          </a:xfrm>
        </p:spPr>
        <p:txBody>
          <a:bodyPr/>
          <a:lstStyle/>
          <a:p>
            <a:r>
              <a:rPr lang="en-US" dirty="0"/>
              <a:t>Modern RDBM systems provide XML support.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MySQL, see </a:t>
            </a:r>
            <a:r>
              <a:rPr lang="en-US" sz="2400" dirty="0">
                <a:hlinkClick r:id="rId2"/>
              </a:rPr>
              <a:t>https://dev.mysql.com/doc/refman/5.5/en/load-xml.html</a:t>
            </a:r>
            <a:r>
              <a:rPr lang="en-US" sz="32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30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27ED-1C05-C141-ADF8-B9F6A4619082}" type="slidenum">
              <a:rPr lang="en-US"/>
              <a:pPr/>
              <a:t>76</a:t>
            </a:fld>
            <a:endParaRPr lang="en-US"/>
          </a:p>
        </p:txBody>
      </p:sp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XML and Relational </a:t>
            </a:r>
            <a:r>
              <a:rPr lang="en-US" dirty="0" smtClean="0"/>
              <a:t>Databases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576516" name="Text Box 4"/>
          <p:cNvSpPr txBox="1">
            <a:spLocks noChangeArrowheads="1"/>
          </p:cNvSpPr>
          <p:nvPr/>
        </p:nvSpPr>
        <p:spPr bwMode="auto">
          <a:xfrm>
            <a:off x="274367" y="1234464"/>
            <a:ext cx="8688377" cy="5586144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sz="1700" b="1" dirty="0" err="1" smtClean="0">
                <a:latin typeface="Courier New" charset="0"/>
              </a:rPr>
              <a:t>mysql</a:t>
            </a:r>
            <a:r>
              <a:rPr lang="en-US" sz="1700" b="1" dirty="0" smtClean="0">
                <a:latin typeface="Courier New" charset="0"/>
              </a:rPr>
              <a:t> </a:t>
            </a:r>
            <a:r>
              <a:rPr lang="en-US" sz="1700" b="1" dirty="0">
                <a:latin typeface="Courier New" charset="0"/>
              </a:rPr>
              <a:t>-u root -</a:t>
            </a:r>
            <a:r>
              <a:rPr lang="en-US" sz="1700" b="1" dirty="0" err="1">
                <a:latin typeface="Courier New" charset="0"/>
              </a:rPr>
              <a:t>psesame</a:t>
            </a:r>
            <a:r>
              <a:rPr lang="en-US" sz="1700" b="1" dirty="0">
                <a:latin typeface="Courier New" charset="0"/>
              </a:rPr>
              <a:t> </a:t>
            </a:r>
            <a:r>
              <a:rPr lang="en-US" sz="1700" b="1" dirty="0">
                <a:solidFill>
                  <a:srgbClr val="B23C00"/>
                </a:solidFill>
                <a:latin typeface="Courier New" charset="0"/>
              </a:rPr>
              <a:t>--xml </a:t>
            </a:r>
            <a:r>
              <a:rPr lang="en-US" sz="1700" b="1" dirty="0">
                <a:latin typeface="Courier New" charset="0"/>
              </a:rPr>
              <a:t>school</a:t>
            </a:r>
          </a:p>
          <a:p>
            <a:endParaRPr lang="en-US" sz="1700" b="1" dirty="0">
              <a:latin typeface="Courier New" charset="0"/>
            </a:endParaRPr>
          </a:p>
          <a:p>
            <a:r>
              <a:rPr lang="en-US" sz="1700" b="1" dirty="0" err="1">
                <a:latin typeface="Courier New" charset="0"/>
              </a:rPr>
              <a:t>mysql</a:t>
            </a:r>
            <a:r>
              <a:rPr lang="en-US" sz="1700" b="1" dirty="0">
                <a:latin typeface="Courier New" charset="0"/>
              </a:rPr>
              <a:t>&gt; select * from class;</a:t>
            </a:r>
          </a:p>
          <a:p>
            <a:r>
              <a:rPr lang="en-US" sz="1700" b="1" dirty="0">
                <a:latin typeface="Courier New" charset="0"/>
              </a:rPr>
              <a:t>&lt;?xml version="1.0"?&gt;</a:t>
            </a:r>
          </a:p>
          <a:p>
            <a:endParaRPr lang="en-US" sz="1700" b="1" dirty="0">
              <a:latin typeface="Courier New" charset="0"/>
            </a:endParaRPr>
          </a:p>
          <a:p>
            <a:r>
              <a:rPr lang="en-US" sz="1700" b="1" dirty="0">
                <a:latin typeface="Courier New" charset="0"/>
              </a:rPr>
              <a:t>&lt;</a:t>
            </a:r>
            <a:r>
              <a:rPr lang="en-US" sz="1700" b="1" dirty="0" err="1">
                <a:latin typeface="Courier New" charset="0"/>
              </a:rPr>
              <a:t>resultset</a:t>
            </a:r>
            <a:r>
              <a:rPr lang="en-US" sz="1700" b="1" dirty="0">
                <a:latin typeface="Courier New" charset="0"/>
              </a:rPr>
              <a:t> statement="select * from class" </a:t>
            </a:r>
            <a:br>
              <a:rPr lang="en-US" sz="1700" b="1" dirty="0">
                <a:latin typeface="Courier New" charset="0"/>
              </a:rPr>
            </a:br>
            <a:r>
              <a:rPr lang="en-US" sz="1700" b="1" dirty="0">
                <a:latin typeface="Courier New" charset="0"/>
              </a:rPr>
              <a:t>           </a:t>
            </a:r>
            <a:r>
              <a:rPr lang="en-US" sz="1700" b="1" dirty="0" err="1">
                <a:latin typeface="Courier New" charset="0"/>
              </a:rPr>
              <a:t>xmlns:xsi</a:t>
            </a:r>
            <a:r>
              <a:rPr lang="en-US" sz="1700" b="1" dirty="0">
                <a:latin typeface="Courier New" charset="0"/>
              </a:rPr>
              <a:t>="http://www.w3.org/2001/</a:t>
            </a:r>
            <a:r>
              <a:rPr lang="en-US" sz="1700" b="1" dirty="0" err="1">
                <a:latin typeface="Courier New" charset="0"/>
              </a:rPr>
              <a:t>XMLSchema</a:t>
            </a:r>
            <a:r>
              <a:rPr lang="en-US" sz="1700" b="1" dirty="0">
                <a:latin typeface="Courier New" charset="0"/>
              </a:rPr>
              <a:t>-instance"&gt;</a:t>
            </a:r>
          </a:p>
          <a:p>
            <a:r>
              <a:rPr lang="en-US" sz="1700" b="1" dirty="0">
                <a:latin typeface="Courier New" charset="0"/>
              </a:rPr>
              <a:t>  &lt;row&gt;</a:t>
            </a:r>
          </a:p>
          <a:p>
            <a:r>
              <a:rPr lang="en-US" sz="1700" b="1" dirty="0">
                <a:latin typeface="Courier New" charset="0"/>
              </a:rPr>
              <a:t>        &lt;field name="code"&gt;908&lt;/field&gt;</a:t>
            </a:r>
          </a:p>
          <a:p>
            <a:r>
              <a:rPr lang="en-US" sz="1700" b="1" dirty="0">
                <a:latin typeface="Courier New" charset="0"/>
              </a:rPr>
              <a:t>        &lt;field name="</a:t>
            </a:r>
            <a:r>
              <a:rPr lang="en-US" sz="1700" b="1" dirty="0" err="1">
                <a:latin typeface="Courier New" charset="0"/>
              </a:rPr>
              <a:t>teacher_id</a:t>
            </a:r>
            <a:r>
              <a:rPr lang="en-US" sz="1700" b="1" dirty="0">
                <a:latin typeface="Courier New" charset="0"/>
              </a:rPr>
              <a:t>"&gt;7008&lt;/field&gt;</a:t>
            </a:r>
          </a:p>
          <a:p>
            <a:r>
              <a:rPr lang="en-US" sz="1700" b="1" dirty="0">
                <a:latin typeface="Courier New" charset="0"/>
              </a:rPr>
              <a:t>        &lt;field name="subject"&gt;Data structures&lt;/field&gt;</a:t>
            </a:r>
          </a:p>
          <a:p>
            <a:r>
              <a:rPr lang="en-US" sz="1700" b="1" dirty="0">
                <a:latin typeface="Courier New" charset="0"/>
              </a:rPr>
              <a:t>        &lt;field name="room"&gt;114&lt;/field&gt;</a:t>
            </a:r>
          </a:p>
          <a:p>
            <a:r>
              <a:rPr lang="en-US" sz="1700" b="1" dirty="0">
                <a:latin typeface="Courier New" charset="0"/>
              </a:rPr>
              <a:t>  &lt;/row&gt;</a:t>
            </a:r>
          </a:p>
          <a:p>
            <a:endParaRPr lang="en-US" sz="1700" b="1" dirty="0">
              <a:latin typeface="Courier New" charset="0"/>
            </a:endParaRPr>
          </a:p>
          <a:p>
            <a:r>
              <a:rPr lang="en-US" sz="1700" b="1" dirty="0">
                <a:latin typeface="Courier New" charset="0"/>
              </a:rPr>
              <a:t>  &lt;row&gt;</a:t>
            </a:r>
          </a:p>
          <a:p>
            <a:r>
              <a:rPr lang="en-US" sz="1700" b="1" dirty="0">
                <a:latin typeface="Courier New" charset="0"/>
              </a:rPr>
              <a:t>        &lt;field name="code"&gt;926&lt;/field&gt;</a:t>
            </a:r>
          </a:p>
          <a:p>
            <a:r>
              <a:rPr lang="en-US" sz="1700" b="1" dirty="0">
                <a:latin typeface="Courier New" charset="0"/>
              </a:rPr>
              <a:t>        &lt;field name="</a:t>
            </a:r>
            <a:r>
              <a:rPr lang="en-US" sz="1700" b="1" dirty="0" err="1">
                <a:latin typeface="Courier New" charset="0"/>
              </a:rPr>
              <a:t>teacher_id</a:t>
            </a:r>
            <a:r>
              <a:rPr lang="en-US" sz="1700" b="1" dirty="0">
                <a:latin typeface="Courier New" charset="0"/>
              </a:rPr>
              <a:t>"&gt;7003&lt;/field&gt;</a:t>
            </a:r>
          </a:p>
          <a:p>
            <a:r>
              <a:rPr lang="en-US" sz="1700" b="1" dirty="0">
                <a:latin typeface="Courier New" charset="0"/>
              </a:rPr>
              <a:t>        &lt;field name="subject"&gt;Java programming&lt;/field&gt;</a:t>
            </a:r>
          </a:p>
          <a:p>
            <a:r>
              <a:rPr lang="en-US" sz="1700" b="1" dirty="0">
                <a:latin typeface="Courier New" charset="0"/>
              </a:rPr>
              <a:t>        &lt;field name="room"&gt;101&lt;/field&gt;</a:t>
            </a:r>
          </a:p>
          <a:p>
            <a:r>
              <a:rPr lang="en-US" sz="1700" b="1" dirty="0">
                <a:latin typeface="Courier New" charset="0"/>
              </a:rPr>
              <a:t>  &lt;/row&gt;</a:t>
            </a:r>
          </a:p>
          <a:p>
            <a:r>
              <a:rPr lang="en-US" sz="1700" b="1" dirty="0">
                <a:latin typeface="Courier New" charset="0"/>
              </a:rPr>
              <a:t>&lt;/</a:t>
            </a:r>
            <a:r>
              <a:rPr lang="en-US" sz="1700" b="1" dirty="0" err="1">
                <a:latin typeface="Courier New" charset="0"/>
              </a:rPr>
              <a:t>resultset</a:t>
            </a:r>
            <a:r>
              <a:rPr lang="en-US" sz="1700" b="1" dirty="0">
                <a:latin typeface="Courier New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3152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8497-7F5B-DF49-A0CB-1AF97975E587}" type="slidenum">
              <a:rPr lang="en-US"/>
              <a:pPr/>
              <a:t>77</a:t>
            </a:fld>
            <a:endParaRPr lang="en-US"/>
          </a:p>
        </p:txBody>
      </p:sp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XML and Relational </a:t>
            </a:r>
            <a:r>
              <a:rPr lang="en-US" dirty="0" smtClean="0"/>
              <a:t>Databases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784725"/>
          </a:xfrm>
        </p:spPr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Native XML support </a:t>
            </a:r>
            <a:r>
              <a:rPr lang="en-US" dirty="0"/>
              <a:t>allows you to load and fetch </a:t>
            </a:r>
            <a:r>
              <a:rPr lang="en-US" dirty="0" smtClean="0"/>
              <a:t>XML </a:t>
            </a:r>
            <a:r>
              <a:rPr lang="en-US" dirty="0"/>
              <a:t>data directly into and out of a relational database.</a:t>
            </a:r>
          </a:p>
          <a:p>
            <a:pPr lvl="4"/>
            <a:endParaRPr lang="en-US" dirty="0"/>
          </a:p>
          <a:p>
            <a:r>
              <a:rPr lang="en-US" dirty="0"/>
              <a:t>XQuery can directly query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relational </a:t>
            </a:r>
            <a:r>
              <a:rPr lang="en-US" dirty="0"/>
              <a:t>database tables.</a:t>
            </a:r>
          </a:p>
          <a:p>
            <a:pPr lvl="1"/>
            <a:r>
              <a:rPr lang="en-US" dirty="0"/>
              <a:t>If database </a:t>
            </a:r>
            <a:r>
              <a:rPr lang="en-US" i="1" dirty="0"/>
              <a:t>school</a:t>
            </a:r>
            <a:r>
              <a:rPr lang="en-US" dirty="0"/>
              <a:t> contains table </a:t>
            </a:r>
            <a:r>
              <a:rPr lang="en-US" i="1" dirty="0"/>
              <a:t>Teacher </a:t>
            </a:r>
            <a:r>
              <a:rPr lang="en-US" dirty="0"/>
              <a:t>:</a:t>
            </a:r>
          </a:p>
          <a:p>
            <a:pPr lvl="1"/>
            <a:endParaRPr lang="en-US" dirty="0"/>
          </a:p>
          <a:p>
            <a:pPr lvl="4"/>
            <a:endParaRPr lang="en-US" dirty="0"/>
          </a:p>
          <a:p>
            <a:pPr lvl="1"/>
            <a:r>
              <a:rPr lang="en-US" dirty="0"/>
              <a:t>However, the XQuery standard (as of version 1.0) </a:t>
            </a:r>
            <a:br>
              <a:rPr lang="en-US" dirty="0"/>
            </a:br>
            <a:r>
              <a:rPr lang="en-US" dirty="0" smtClean="0"/>
              <a:t>doesn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t </a:t>
            </a:r>
            <a:r>
              <a:rPr lang="en-US" dirty="0"/>
              <a:t>specify how to make a connection to a database.</a:t>
            </a:r>
          </a:p>
          <a:p>
            <a:pPr lvl="4"/>
            <a:endParaRPr lang="en-US" dirty="0"/>
          </a:p>
        </p:txBody>
      </p:sp>
      <p:sp>
        <p:nvSpPr>
          <p:cNvPr id="577540" name="Text Box 4"/>
          <p:cNvSpPr txBox="1">
            <a:spLocks noChangeArrowheads="1"/>
          </p:cNvSpPr>
          <p:nvPr/>
        </p:nvSpPr>
        <p:spPr bwMode="auto">
          <a:xfrm>
            <a:off x="1444625" y="4342434"/>
            <a:ext cx="6418156" cy="36933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latin typeface="Courier New" charset="0"/>
              </a:rPr>
              <a:t>let $teachers :=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</a:rPr>
              <a:t>collection</a:t>
            </a:r>
            <a:r>
              <a:rPr lang="en-US" sz="1800" b="1" dirty="0">
                <a:latin typeface="Courier New" charset="0"/>
              </a:rPr>
              <a:t>("</a:t>
            </a:r>
            <a:r>
              <a:rPr lang="en-US" sz="1800" b="1" dirty="0" err="1">
                <a:latin typeface="Courier New" charset="0"/>
              </a:rPr>
              <a:t>school.Teacher</a:t>
            </a:r>
            <a:r>
              <a:rPr lang="en-US" sz="1800" b="1" dirty="0">
                <a:latin typeface="Courier New" charset="0"/>
              </a:rPr>
              <a:t>")</a:t>
            </a:r>
          </a:p>
        </p:txBody>
      </p:sp>
    </p:spTree>
    <p:extLst>
      <p:ext uri="{BB962C8B-B14F-4D97-AF65-F5344CB8AC3E}">
        <p14:creationId xmlns:p14="http://schemas.microsoft.com/office/powerpoint/2010/main" val="206936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7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7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7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539" grpId="0" build="p"/>
      <p:bldP spid="577540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Assignment #8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XML data files and their XML schemas, XPath expressions, and XQuery FLWOR expressions.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Use the Oxygen XML editor, or a similar tool.</a:t>
            </a:r>
          </a:p>
          <a:p>
            <a:pPr lvl="4"/>
            <a:endParaRPr lang="en-US" dirty="0" smtClean="0"/>
          </a:p>
          <a:p>
            <a:r>
              <a:rPr lang="en-US" dirty="0"/>
              <a:t>See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</a:t>
            </a:r>
            <a:r>
              <a:rPr lang="en-US" sz="1800" dirty="0" smtClean="0">
                <a:hlinkClick r:id="rId2"/>
              </a:rPr>
              <a:t>www.cs.sjsu.edu</a:t>
            </a:r>
            <a:r>
              <a:rPr lang="en-US" sz="1800" dirty="0">
                <a:hlinkClick r:id="rId2"/>
              </a:rPr>
              <a:t>/~</a:t>
            </a:r>
            <a:r>
              <a:rPr lang="en-US" sz="1800" dirty="0" smtClean="0">
                <a:hlinkClick r:id="rId2"/>
              </a:rPr>
              <a:t>mak/CMPE226/assignments/8/Assignment8.pdf</a:t>
            </a:r>
            <a:r>
              <a:rPr lang="en-US" sz="1800" dirty="0" smtClean="0"/>
              <a:t> </a:t>
            </a:r>
          </a:p>
          <a:p>
            <a:pPr lvl="4"/>
            <a:endParaRPr lang="en-US" dirty="0"/>
          </a:p>
          <a:p>
            <a:r>
              <a:rPr lang="en-US" dirty="0" smtClean="0"/>
              <a:t>Due Tuesday, </a:t>
            </a:r>
            <a:r>
              <a:rPr lang="en-US" dirty="0" smtClean="0"/>
              <a:t>April 25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8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232B6-BC84-8348-8F8D-55C8C24648CA}" type="slidenum">
              <a:rPr lang="en-US"/>
              <a:pPr/>
              <a:t>79</a:t>
            </a:fld>
            <a:endParaRPr lang="en-US"/>
          </a:p>
        </p:txBody>
      </p:sp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XSLT</a:t>
            </a:r>
          </a:p>
        </p:txBody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XSL = </a:t>
            </a:r>
            <a:r>
              <a:rPr lang="en-US" dirty="0">
                <a:solidFill>
                  <a:srgbClr val="B23C00"/>
                </a:solidFill>
              </a:rPr>
              <a:t>Extensible </a:t>
            </a:r>
            <a:r>
              <a:rPr lang="en-US" dirty="0" err="1">
                <a:solidFill>
                  <a:srgbClr val="B23C00"/>
                </a:solidFill>
              </a:rPr>
              <a:t>Stylesheet</a:t>
            </a:r>
            <a:r>
              <a:rPr lang="en-US" dirty="0">
                <a:solidFill>
                  <a:srgbClr val="B23C00"/>
                </a:solidFill>
              </a:rPr>
              <a:t> Language </a:t>
            </a:r>
          </a:p>
          <a:p>
            <a:r>
              <a:rPr lang="en-US" dirty="0"/>
              <a:t>T = </a:t>
            </a:r>
            <a:r>
              <a:rPr lang="en-US" dirty="0">
                <a:solidFill>
                  <a:srgbClr val="B23C00"/>
                </a:solidFill>
              </a:rPr>
              <a:t>Transformations</a:t>
            </a:r>
          </a:p>
          <a:p>
            <a:pPr lvl="4"/>
            <a:endParaRPr lang="en-US" dirty="0"/>
          </a:p>
          <a:p>
            <a:r>
              <a:rPr lang="en-US" dirty="0"/>
              <a:t>Transform an XML document to another form</a:t>
            </a:r>
            <a:r>
              <a:rPr lang="en-US" dirty="0" smtClean="0"/>
              <a:t>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another XML document</a:t>
            </a:r>
          </a:p>
          <a:p>
            <a:pPr lvl="1"/>
            <a:r>
              <a:rPr lang="en-US" dirty="0"/>
              <a:t>HTML</a:t>
            </a:r>
          </a:p>
          <a:p>
            <a:pPr lvl="1"/>
            <a:r>
              <a:rPr lang="en-US" dirty="0"/>
              <a:t>plain text</a:t>
            </a:r>
          </a:p>
          <a:p>
            <a:pPr lvl="4"/>
            <a:endParaRPr lang="en-US" dirty="0"/>
          </a:p>
          <a:p>
            <a:r>
              <a:rPr lang="en-US" dirty="0"/>
              <a:t>Uses </a:t>
            </a:r>
            <a:r>
              <a:rPr lang="en-US" dirty="0" err="1"/>
              <a:t>XPath</a:t>
            </a:r>
            <a:r>
              <a:rPr lang="en-US" dirty="0"/>
              <a:t> expressions.</a:t>
            </a:r>
          </a:p>
        </p:txBody>
      </p:sp>
    </p:spTree>
    <p:extLst>
      <p:ext uri="{BB962C8B-B14F-4D97-AF65-F5344CB8AC3E}">
        <p14:creationId xmlns:p14="http://schemas.microsoft.com/office/powerpoint/2010/main" val="138411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8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8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8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8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8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2838-6210-204A-8E55-A33B743D5EEA}" type="slidenum">
              <a:rPr lang="en-US"/>
              <a:pPr/>
              <a:t>8</a:t>
            </a:fld>
            <a:endParaRPr lang="en-US"/>
          </a:p>
        </p:txBody>
      </p:sp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XML </a:t>
            </a:r>
            <a:r>
              <a:rPr lang="en-US" dirty="0" smtClean="0"/>
              <a:t>Components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4464"/>
            <a:ext cx="8229600" cy="5120299"/>
          </a:xfrm>
        </p:spPr>
        <p:txBody>
          <a:bodyPr/>
          <a:lstStyle/>
          <a:p>
            <a:r>
              <a:rPr lang="en-US" dirty="0" smtClean="0"/>
              <a:t>An </a:t>
            </a:r>
            <a:r>
              <a:rPr lang="en-US" dirty="0"/>
              <a:t>XML element may have content:</a:t>
            </a:r>
            <a:br>
              <a:rPr lang="en-US" dirty="0"/>
            </a:br>
            <a:endParaRPr lang="en-US" b="1" dirty="0">
              <a:solidFill>
                <a:srgbClr val="0033CC"/>
              </a:solidFill>
              <a:latin typeface="Courier New" charset="0"/>
            </a:endParaRPr>
          </a:p>
          <a:p>
            <a:pPr lvl="1"/>
            <a:endParaRPr lang="en-US" dirty="0"/>
          </a:p>
          <a:p>
            <a:pPr lvl="1"/>
            <a:r>
              <a:rPr lang="en-US" dirty="0"/>
              <a:t>An element can have both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content </a:t>
            </a:r>
            <a:r>
              <a:rPr lang="en-US" dirty="0"/>
              <a:t>and child elements</a:t>
            </a:r>
            <a:r>
              <a:rPr lang="en-US" dirty="0" smtClean="0"/>
              <a:t>.</a:t>
            </a:r>
          </a:p>
          <a:p>
            <a:pPr lvl="5"/>
            <a:endParaRPr lang="en-US" dirty="0" smtClean="0"/>
          </a:p>
          <a:p>
            <a:r>
              <a:rPr lang="en-US" dirty="0"/>
              <a:t>An XML element may have </a:t>
            </a:r>
            <a:r>
              <a:rPr lang="en-US" dirty="0" smtClean="0"/>
              <a:t>attributes.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dirty="0"/>
              <a:t>Attribute values must be </a:t>
            </a:r>
            <a:r>
              <a:rPr lang="en-US" dirty="0" smtClean="0"/>
              <a:t>quoted: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Attribute </a:t>
            </a:r>
            <a:r>
              <a:rPr lang="en-US" dirty="0"/>
              <a:t>names must be unique within an element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93576" name="Text Box 8"/>
          <p:cNvSpPr txBox="1">
            <a:spLocks noChangeArrowheads="1"/>
          </p:cNvSpPr>
          <p:nvPr/>
        </p:nvSpPr>
        <p:spPr bwMode="auto">
          <a:xfrm>
            <a:off x="2011708" y="1868279"/>
            <a:ext cx="5173211" cy="646331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&lt;title&gt;</a:t>
            </a:r>
            <a:r>
              <a:rPr lang="en-US" sz="1800" b="1" dirty="0">
                <a:solidFill>
                  <a:schemeClr val="folHlink"/>
                </a:solidFill>
                <a:latin typeface="Courier New" charset="0"/>
              </a:rPr>
              <a:t>Macbeth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&lt;/title&gt;</a:t>
            </a:r>
            <a:br>
              <a:rPr lang="en-US" sz="1800" b="1" dirty="0">
                <a:solidFill>
                  <a:srgbClr val="0033CC"/>
                </a:solidFill>
                <a:latin typeface="Courier New" charset="0"/>
              </a:rPr>
            </a:b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&lt;author&gt;</a:t>
            </a:r>
            <a:r>
              <a:rPr lang="en-US" sz="1800" b="1" dirty="0">
                <a:solidFill>
                  <a:schemeClr val="folHlink"/>
                </a:solidFill>
                <a:latin typeface="Courier New" charset="0"/>
              </a:rPr>
              <a:t>William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 </a:t>
            </a:r>
            <a:r>
              <a:rPr lang="en-US" sz="1800" b="1" dirty="0">
                <a:solidFill>
                  <a:schemeClr val="folHlink"/>
                </a:solidFill>
                <a:latin typeface="Courier New" charset="0"/>
              </a:rPr>
              <a:t>Shakespeare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&lt;/author&gt;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89075" y="4617707"/>
            <a:ext cx="6279634" cy="1200329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33CC"/>
                </a:solidFill>
                <a:latin typeface="Courier New" charset="0"/>
              </a:rPr>
              <a:t>&lt;title </a:t>
            </a:r>
            <a:r>
              <a:rPr lang="en-US" sz="1800" b="1">
                <a:solidFill>
                  <a:schemeClr val="folHlink"/>
                </a:solidFill>
                <a:latin typeface="Courier New" charset="0"/>
              </a:rPr>
              <a:t>language</a:t>
            </a:r>
            <a:r>
              <a:rPr lang="en-US" sz="1800" b="1">
                <a:solidFill>
                  <a:srgbClr val="0033CC"/>
                </a:solidFill>
                <a:latin typeface="Courier New" charset="0"/>
              </a:rPr>
              <a:t>="English"&gt; Macbeth&lt;/title&gt;</a:t>
            </a:r>
            <a:br>
              <a:rPr lang="en-US" sz="1800" b="1">
                <a:solidFill>
                  <a:srgbClr val="0033CC"/>
                </a:solidFill>
                <a:latin typeface="Courier New" charset="0"/>
              </a:rPr>
            </a:br>
            <a:r>
              <a:rPr lang="en-US" sz="1800" b="1">
                <a:solidFill>
                  <a:srgbClr val="0033CC"/>
                </a:solidFill>
                <a:latin typeface="Courier New" charset="0"/>
              </a:rPr>
              <a:t>&lt;author </a:t>
            </a:r>
            <a:r>
              <a:rPr lang="en-US" sz="1800" b="1">
                <a:solidFill>
                  <a:schemeClr val="folHlink"/>
                </a:solidFill>
                <a:latin typeface="Courier New" charset="0"/>
              </a:rPr>
              <a:t>nationality</a:t>
            </a:r>
            <a:r>
              <a:rPr lang="en-US" sz="1800" b="1">
                <a:solidFill>
                  <a:srgbClr val="0033CC"/>
                </a:solidFill>
                <a:latin typeface="Courier New" charset="0"/>
              </a:rPr>
              <a:t>="British" </a:t>
            </a:r>
            <a:r>
              <a:rPr lang="en-US" sz="1800" b="1">
                <a:solidFill>
                  <a:schemeClr val="folHlink"/>
                </a:solidFill>
                <a:latin typeface="Courier New" charset="0"/>
              </a:rPr>
              <a:t>gender</a:t>
            </a:r>
            <a:r>
              <a:rPr lang="en-US" sz="1800" b="1">
                <a:solidFill>
                  <a:srgbClr val="0033CC"/>
                </a:solidFill>
                <a:latin typeface="Courier New" charset="0"/>
              </a:rPr>
              <a:t>="male"&gt;</a:t>
            </a:r>
            <a:br>
              <a:rPr lang="en-US" sz="1800" b="1">
                <a:solidFill>
                  <a:srgbClr val="0033CC"/>
                </a:solidFill>
                <a:latin typeface="Courier New" charset="0"/>
              </a:rPr>
            </a:br>
            <a:r>
              <a:rPr lang="en-US" sz="1800" b="1">
                <a:solidFill>
                  <a:srgbClr val="0033CC"/>
                </a:solidFill>
                <a:latin typeface="Courier New" charset="0"/>
              </a:rPr>
              <a:t>  William Shakespeare</a:t>
            </a:r>
            <a:br>
              <a:rPr lang="en-US" sz="1800" b="1">
                <a:solidFill>
                  <a:srgbClr val="0033CC"/>
                </a:solidFill>
                <a:latin typeface="Courier New" charset="0"/>
              </a:rPr>
            </a:br>
            <a:r>
              <a:rPr lang="en-US" sz="1800" b="1">
                <a:solidFill>
                  <a:srgbClr val="0033CC"/>
                </a:solidFill>
                <a:latin typeface="Courier New" charset="0"/>
              </a:rPr>
              <a:t>&lt;/author&gt;</a:t>
            </a:r>
          </a:p>
        </p:txBody>
      </p:sp>
    </p:spTree>
    <p:extLst>
      <p:ext uri="{BB962C8B-B14F-4D97-AF65-F5344CB8AC3E}">
        <p14:creationId xmlns:p14="http://schemas.microsoft.com/office/powerpoint/2010/main" val="122984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3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3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571" grpId="0" build="p"/>
      <p:bldP spid="9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EB4EA-3AE2-9A4C-9480-15B390AB5581}" type="slidenum">
              <a:rPr lang="en-US"/>
              <a:pPr/>
              <a:t>80</a:t>
            </a:fld>
            <a:endParaRPr lang="en-US"/>
          </a:p>
        </p:txBody>
      </p:sp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XSLT Examples</a:t>
            </a:r>
            <a:endParaRPr lang="en-US" dirty="0"/>
          </a:p>
        </p:txBody>
      </p:sp>
      <p:sp>
        <p:nvSpPr>
          <p:cNvPr id="579588" name="Text Box 4"/>
          <p:cNvSpPr txBox="1">
            <a:spLocks noChangeArrowheads="1"/>
          </p:cNvSpPr>
          <p:nvPr/>
        </p:nvSpPr>
        <p:spPr bwMode="auto">
          <a:xfrm>
            <a:off x="549275" y="1235075"/>
            <a:ext cx="7948613" cy="498475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latin typeface="Courier New" charset="0"/>
              </a:rPr>
              <a:t>&lt;?xml version="1.0" encoding="UTF-8"?&gt; </a:t>
            </a:r>
          </a:p>
          <a:p>
            <a:endParaRPr lang="en-US" sz="1400" b="1" dirty="0">
              <a:latin typeface="Courier New" charset="0"/>
            </a:endParaRPr>
          </a:p>
          <a:p>
            <a:r>
              <a:rPr lang="en-US" sz="1400" b="1" dirty="0">
                <a:latin typeface="Courier New" charset="0"/>
              </a:rPr>
              <a:t>&lt;catalog </a:t>
            </a:r>
            <a:r>
              <a:rPr lang="en-US" sz="1400" b="1" dirty="0" err="1">
                <a:latin typeface="Courier New" charset="0"/>
              </a:rPr>
              <a:t>xmlns:xsi</a:t>
            </a:r>
            <a:r>
              <a:rPr lang="en-US" sz="1400" b="1" dirty="0">
                <a:latin typeface="Courier New" charset="0"/>
              </a:rPr>
              <a:t>="http://www.w3.org/2001/</a:t>
            </a:r>
            <a:r>
              <a:rPr lang="en-US" sz="1400" b="1" dirty="0" err="1">
                <a:latin typeface="Courier New" charset="0"/>
              </a:rPr>
              <a:t>XMLSchema</a:t>
            </a:r>
            <a:r>
              <a:rPr lang="en-US" sz="1400" b="1" dirty="0">
                <a:latin typeface="Courier New" charset="0"/>
              </a:rPr>
              <a:t>-instance"</a:t>
            </a:r>
          </a:p>
          <a:p>
            <a:r>
              <a:rPr lang="en-US" sz="1400" b="1" dirty="0">
                <a:latin typeface="Courier New" charset="0"/>
              </a:rPr>
              <a:t>         </a:t>
            </a:r>
            <a:r>
              <a:rPr lang="en-US" sz="1400" b="1" dirty="0" err="1">
                <a:latin typeface="Courier New" charset="0"/>
              </a:rPr>
              <a:t>xsi:noNamespaceSchemaLocation</a:t>
            </a:r>
            <a:r>
              <a:rPr lang="en-US" sz="1400" b="1" dirty="0">
                <a:latin typeface="Courier New" charset="0"/>
              </a:rPr>
              <a:t>="</a:t>
            </a:r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catalog2.xsd</a:t>
            </a:r>
            <a:r>
              <a:rPr lang="en-US" sz="1400" b="1" dirty="0">
                <a:latin typeface="Courier New" charset="0"/>
              </a:rPr>
              <a:t>"&gt; </a:t>
            </a:r>
          </a:p>
          <a:p>
            <a:r>
              <a:rPr lang="en-US" sz="1400" b="1" dirty="0">
                <a:latin typeface="Courier New" charset="0"/>
              </a:rPr>
              <a:t>    &lt;journal title="XML" publisher="IBM </a:t>
            </a:r>
            <a:r>
              <a:rPr lang="en-US" sz="1400" b="1" dirty="0" err="1">
                <a:latin typeface="Courier New" charset="0"/>
              </a:rPr>
              <a:t>developerWorks</a:t>
            </a:r>
            <a:r>
              <a:rPr lang="en-US" sz="1400" b="1" dirty="0">
                <a:latin typeface="Courier New" charset="0"/>
              </a:rPr>
              <a:t>"&gt; </a:t>
            </a:r>
          </a:p>
          <a:p>
            <a:r>
              <a:rPr lang="en-US" sz="1400" b="1" dirty="0">
                <a:latin typeface="Courier New" charset="0"/>
              </a:rPr>
              <a:t>        &lt;article level="Intermediate" date="February 2003"&gt;   </a:t>
            </a:r>
          </a:p>
          <a:p>
            <a:r>
              <a:rPr lang="en-US" sz="1400" b="1" dirty="0">
                <a:latin typeface="Courier New" charset="0"/>
              </a:rPr>
              <a:t>            &lt;title&gt;Design XML Schemas Using UML&lt;/title&gt; </a:t>
            </a:r>
          </a:p>
          <a:p>
            <a:r>
              <a:rPr lang="en-US" sz="1400" b="1" dirty="0">
                <a:latin typeface="Courier New" charset="0"/>
              </a:rPr>
              <a:t>            &lt;author </a:t>
            </a:r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gender="female" degree="M.S."</a:t>
            </a:r>
            <a:r>
              <a:rPr lang="en-US" sz="1400" b="1" dirty="0">
                <a:latin typeface="Courier New" charset="0"/>
              </a:rPr>
              <a:t>&gt;Ayesha Malik&lt;/author&gt;  </a:t>
            </a:r>
          </a:p>
          <a:p>
            <a:r>
              <a:rPr lang="en-US" sz="1400" b="1" dirty="0">
                <a:latin typeface="Courier New" charset="0"/>
              </a:rPr>
              <a:t>        &lt;/article&gt;</a:t>
            </a:r>
          </a:p>
          <a:p>
            <a:r>
              <a:rPr lang="en-US" sz="1400" b="1" dirty="0">
                <a:latin typeface="Courier New" charset="0"/>
              </a:rPr>
              <a:t>    &lt;/journal&gt; </a:t>
            </a:r>
          </a:p>
          <a:p>
            <a:r>
              <a:rPr lang="en-US" sz="1400" b="1" dirty="0">
                <a:latin typeface="Courier New" charset="0"/>
              </a:rPr>
              <a:t>    &lt;journal title="Java Technology" publisher="IBM </a:t>
            </a:r>
            <a:r>
              <a:rPr lang="en-US" sz="1400" b="1" dirty="0" err="1">
                <a:latin typeface="Courier New" charset="0"/>
              </a:rPr>
              <a:t>developerWorks</a:t>
            </a:r>
            <a:r>
              <a:rPr lang="en-US" sz="1400" b="1" dirty="0">
                <a:latin typeface="Courier New" charset="0"/>
              </a:rPr>
              <a:t>"&gt; </a:t>
            </a:r>
          </a:p>
          <a:p>
            <a:r>
              <a:rPr lang="en-US" sz="1400" b="1" dirty="0">
                <a:latin typeface="Courier New" charset="0"/>
              </a:rPr>
              <a:t>        &lt;article level="Advanced" date="January 2004"&gt;   </a:t>
            </a:r>
          </a:p>
          <a:p>
            <a:r>
              <a:rPr lang="en-US" sz="1400" b="1" dirty="0">
                <a:latin typeface="Courier New" charset="0"/>
              </a:rPr>
              <a:t>            &lt;title&gt;Design service-oriented architecture    </a:t>
            </a:r>
          </a:p>
          <a:p>
            <a:r>
              <a:rPr lang="en-US" sz="1400" b="1" dirty="0">
                <a:latin typeface="Courier New" charset="0"/>
              </a:rPr>
              <a:t>                   frameworks with J2EE technology</a:t>
            </a:r>
          </a:p>
          <a:p>
            <a:r>
              <a:rPr lang="en-US" sz="1400" b="1" dirty="0">
                <a:latin typeface="Courier New" charset="0"/>
              </a:rPr>
              <a:t>            &lt;/title&gt; </a:t>
            </a:r>
          </a:p>
          <a:p>
            <a:r>
              <a:rPr lang="en-US" sz="1400" b="1" dirty="0">
                <a:latin typeface="Courier New" charset="0"/>
              </a:rPr>
              <a:t>            &lt;author </a:t>
            </a:r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gender="male" degree="Ph.D."</a:t>
            </a:r>
            <a:r>
              <a:rPr lang="en-US" sz="1400" b="1" dirty="0">
                <a:latin typeface="Courier New" charset="0"/>
              </a:rPr>
              <a:t>&gt;Naveen </a:t>
            </a:r>
            <a:r>
              <a:rPr lang="en-US" sz="1400" b="1" dirty="0" err="1">
                <a:latin typeface="Courier New" charset="0"/>
              </a:rPr>
              <a:t>Balani</a:t>
            </a:r>
            <a:r>
              <a:rPr lang="en-US" sz="1400" b="1" dirty="0">
                <a:latin typeface="Courier New" charset="0"/>
              </a:rPr>
              <a:t>&lt;/author&gt;  </a:t>
            </a:r>
          </a:p>
          <a:p>
            <a:r>
              <a:rPr lang="en-US" sz="1400" b="1" dirty="0">
                <a:latin typeface="Courier New" charset="0"/>
              </a:rPr>
              <a:t>        &lt;/article&gt;</a:t>
            </a:r>
          </a:p>
          <a:p>
            <a:r>
              <a:rPr lang="en-US" sz="1400" b="1" dirty="0">
                <a:latin typeface="Courier New" charset="0"/>
              </a:rPr>
              <a:t>        &lt;article level="Advanced" date="October 2003"&gt;   </a:t>
            </a:r>
          </a:p>
          <a:p>
            <a:r>
              <a:rPr lang="en-US" sz="1400" b="1" dirty="0">
                <a:latin typeface="Courier New" charset="0"/>
              </a:rPr>
              <a:t>            &lt;title&gt;Advanced DAO Programming&lt;/title&gt; </a:t>
            </a:r>
          </a:p>
          <a:p>
            <a:r>
              <a:rPr lang="en-US" sz="1400" b="1" dirty="0">
                <a:latin typeface="Courier New" charset="0"/>
              </a:rPr>
              <a:t>            &lt;author </a:t>
            </a:r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gender="male"</a:t>
            </a:r>
            <a:r>
              <a:rPr lang="en-US" sz="1400" b="1" dirty="0">
                <a:latin typeface="Courier New" charset="0"/>
              </a:rPr>
              <a:t>&gt;Sean Sullivan&lt;/author&gt;  </a:t>
            </a:r>
          </a:p>
          <a:p>
            <a:r>
              <a:rPr lang="en-US" sz="1400" b="1" dirty="0">
                <a:latin typeface="Courier New" charset="0"/>
              </a:rPr>
              <a:t>        &lt;/article&gt;</a:t>
            </a:r>
          </a:p>
          <a:p>
            <a:r>
              <a:rPr lang="en-US" sz="1400" b="1" dirty="0">
                <a:latin typeface="Courier New" charset="0"/>
              </a:rPr>
              <a:t>    &lt;/journal&gt; </a:t>
            </a:r>
          </a:p>
          <a:p>
            <a:r>
              <a:rPr lang="en-US" sz="1400" b="1" dirty="0">
                <a:latin typeface="Courier New" charset="0"/>
              </a:rPr>
              <a:t>&lt;/catalog&gt;</a:t>
            </a:r>
          </a:p>
        </p:txBody>
      </p:sp>
      <p:sp>
        <p:nvSpPr>
          <p:cNvPr id="579589" name="Text Box 5"/>
          <p:cNvSpPr txBox="1">
            <a:spLocks noChangeArrowheads="1"/>
          </p:cNvSpPr>
          <p:nvPr/>
        </p:nvSpPr>
        <p:spPr bwMode="auto">
          <a:xfrm>
            <a:off x="7315170" y="1078788"/>
            <a:ext cx="1336524" cy="338554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catalog2.</a:t>
            </a:r>
            <a:r>
              <a:rPr lang="en-US" dirty="0">
                <a:solidFill>
                  <a:srgbClr val="FFFF00"/>
                </a:solidFill>
              </a:rPr>
              <a:t>xml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760707" y="6263609"/>
            <a:ext cx="236475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Pro 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XML Development with Java 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Technology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Ajay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Vohra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and Deepak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Vohra</a:t>
            </a:r>
            <a:endParaRPr lang="en-US" sz="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Apress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2006</a:t>
            </a:r>
          </a:p>
        </p:txBody>
      </p:sp>
    </p:spTree>
    <p:extLst>
      <p:ext uri="{BB962C8B-B14F-4D97-AF65-F5344CB8AC3E}">
        <p14:creationId xmlns:p14="http://schemas.microsoft.com/office/powerpoint/2010/main" val="121713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4D7C-0AA5-4842-952B-2054A6A5BBFB}" type="slidenum">
              <a:rPr lang="en-US"/>
              <a:pPr/>
              <a:t>81</a:t>
            </a:fld>
            <a:endParaRPr lang="en-US"/>
          </a:p>
        </p:txBody>
      </p:sp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XSLT </a:t>
            </a:r>
            <a:r>
              <a:rPr lang="en-US" dirty="0" smtClean="0"/>
              <a:t>Examples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580612" name="Text Box 4"/>
          <p:cNvSpPr txBox="1">
            <a:spLocks noChangeArrowheads="1"/>
          </p:cNvSpPr>
          <p:nvPr/>
        </p:nvSpPr>
        <p:spPr bwMode="auto">
          <a:xfrm>
            <a:off x="1049338" y="1243013"/>
            <a:ext cx="6997700" cy="5386387"/>
          </a:xfrm>
          <a:prstGeom prst="rect">
            <a:avLst/>
          </a:prstGeom>
          <a:solidFill>
            <a:srgbClr val="FFFFCC"/>
          </a:solidFill>
          <a:ln w="9525">
            <a:solidFill>
              <a:srgbClr val="FFCC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>
                <a:latin typeface="Courier New" charset="0"/>
              </a:rPr>
              <a:t>&lt;</a:t>
            </a:r>
            <a:r>
              <a:rPr lang="en-US" sz="1200" b="1" dirty="0" err="1">
                <a:latin typeface="Courier New" charset="0"/>
              </a:rPr>
              <a:t>xs:schema</a:t>
            </a:r>
            <a:r>
              <a:rPr lang="en-US" sz="1200" b="1" dirty="0">
                <a:latin typeface="Courier New" charset="0"/>
              </a:rPr>
              <a:t> </a:t>
            </a:r>
            <a:r>
              <a:rPr lang="en-US" sz="1200" b="1" dirty="0" err="1">
                <a:latin typeface="Courier New" charset="0"/>
              </a:rPr>
              <a:t>xmlns:xs</a:t>
            </a:r>
            <a:r>
              <a:rPr lang="en-US" sz="1200" b="1" dirty="0">
                <a:latin typeface="Courier New" charset="0"/>
              </a:rPr>
              <a:t>="http://www.w3.org/2001/</a:t>
            </a:r>
            <a:r>
              <a:rPr lang="en-US" sz="1200" b="1" dirty="0" err="1">
                <a:latin typeface="Courier New" charset="0"/>
              </a:rPr>
              <a:t>XMLSchema</a:t>
            </a:r>
            <a:r>
              <a:rPr lang="en-US" sz="1200" b="1" dirty="0">
                <a:latin typeface="Courier New" charset="0"/>
              </a:rPr>
              <a:t>"&gt;</a:t>
            </a:r>
          </a:p>
          <a:p>
            <a:r>
              <a:rPr lang="en-US" sz="1200" b="1" dirty="0">
                <a:latin typeface="Courier New" charset="0"/>
              </a:rPr>
              <a:t>    &lt;</a:t>
            </a:r>
            <a:r>
              <a:rPr lang="en-US" sz="1200" b="1" dirty="0" err="1">
                <a:latin typeface="Courier New" charset="0"/>
              </a:rPr>
              <a:t>xs:complexType</a:t>
            </a:r>
            <a:r>
              <a:rPr lang="en-US" sz="1200" b="1" dirty="0">
                <a:latin typeface="Courier New" charset="0"/>
              </a:rPr>
              <a:t> name="</a:t>
            </a:r>
            <a:r>
              <a:rPr lang="en-US" sz="1200" b="1" dirty="0" err="1">
                <a:latin typeface="Courier New" charset="0"/>
              </a:rPr>
              <a:t>article_type</a:t>
            </a:r>
            <a:r>
              <a:rPr lang="en-US" sz="1200" b="1" dirty="0">
                <a:latin typeface="Courier New" charset="0"/>
              </a:rPr>
              <a:t>"&gt;</a:t>
            </a:r>
          </a:p>
          <a:p>
            <a:r>
              <a:rPr lang="en-US" sz="1200" b="1" dirty="0">
                <a:latin typeface="Courier New" charset="0"/>
              </a:rPr>
              <a:t>        &lt;</a:t>
            </a:r>
            <a:r>
              <a:rPr lang="en-US" sz="1200" b="1" dirty="0" err="1">
                <a:latin typeface="Courier New" charset="0"/>
              </a:rPr>
              <a:t>xs:sequence</a:t>
            </a:r>
            <a:r>
              <a:rPr lang="en-US" sz="1200" b="1" dirty="0">
                <a:latin typeface="Courier New" charset="0"/>
              </a:rPr>
              <a:t>&gt;</a:t>
            </a:r>
          </a:p>
          <a:p>
            <a:r>
              <a:rPr lang="en-US" sz="1200" b="1" dirty="0">
                <a:latin typeface="Courier New" charset="0"/>
              </a:rPr>
              <a:t>            &lt;</a:t>
            </a:r>
            <a:r>
              <a:rPr lang="en-US" sz="1200" b="1" dirty="0" err="1">
                <a:latin typeface="Courier New" charset="0"/>
              </a:rPr>
              <a:t>xs:element</a:t>
            </a:r>
            <a:r>
              <a:rPr lang="en-US" sz="1200" b="1" dirty="0">
                <a:latin typeface="Courier New" charset="0"/>
              </a:rPr>
              <a:t> name="title" type="</a:t>
            </a:r>
            <a:r>
              <a:rPr lang="en-US" sz="1200" b="1" dirty="0" err="1">
                <a:latin typeface="Courier New" charset="0"/>
              </a:rPr>
              <a:t>xs:string</a:t>
            </a:r>
            <a:r>
              <a:rPr lang="en-US" sz="1200" b="1" dirty="0">
                <a:latin typeface="Courier New" charset="0"/>
              </a:rPr>
              <a:t>"/&gt;</a:t>
            </a:r>
          </a:p>
          <a:p>
            <a:r>
              <a:rPr lang="en-US" sz="1200" b="1" dirty="0">
                <a:latin typeface="Courier New" charset="0"/>
              </a:rPr>
              <a:t>            &lt;</a:t>
            </a:r>
            <a:r>
              <a:rPr lang="en-US" sz="1200" b="1" dirty="0" err="1">
                <a:latin typeface="Courier New" charset="0"/>
              </a:rPr>
              <a:t>xs:element</a:t>
            </a:r>
            <a:r>
              <a:rPr lang="en-US" sz="1200" b="1" dirty="0">
                <a:latin typeface="Courier New" charset="0"/>
              </a:rPr>
              <a:t> name="author"&gt;</a:t>
            </a:r>
          </a:p>
          <a:p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                &lt;</a:t>
            </a:r>
            <a:r>
              <a:rPr lang="en-US" sz="1200" b="1" dirty="0" err="1">
                <a:solidFill>
                  <a:schemeClr val="folHlink"/>
                </a:solidFill>
                <a:latin typeface="Courier New" charset="0"/>
              </a:rPr>
              <a:t>xs:complexType</a:t>
            </a:r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&gt;</a:t>
            </a:r>
          </a:p>
          <a:p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                    &lt;</a:t>
            </a:r>
            <a:r>
              <a:rPr lang="en-US" sz="1200" b="1" dirty="0" err="1">
                <a:solidFill>
                  <a:schemeClr val="folHlink"/>
                </a:solidFill>
                <a:latin typeface="Courier New" charset="0"/>
              </a:rPr>
              <a:t>xs:simpleContent</a:t>
            </a:r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&gt;</a:t>
            </a:r>
          </a:p>
          <a:p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                        &lt;</a:t>
            </a:r>
            <a:r>
              <a:rPr lang="en-US" sz="1200" b="1" dirty="0" err="1">
                <a:solidFill>
                  <a:schemeClr val="folHlink"/>
                </a:solidFill>
                <a:latin typeface="Courier New" charset="0"/>
              </a:rPr>
              <a:t>xs:extension</a:t>
            </a:r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 base="</a:t>
            </a:r>
            <a:r>
              <a:rPr lang="en-US" sz="1200" b="1" dirty="0" err="1">
                <a:solidFill>
                  <a:schemeClr val="folHlink"/>
                </a:solidFill>
                <a:latin typeface="Courier New" charset="0"/>
              </a:rPr>
              <a:t>xs:string</a:t>
            </a:r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"&gt;</a:t>
            </a:r>
          </a:p>
          <a:p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                           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&lt;</a:t>
            </a:r>
            <a:r>
              <a:rPr lang="en-US" sz="1200" b="1" dirty="0" err="1">
                <a:solidFill>
                  <a:srgbClr val="0033CC"/>
                </a:solidFill>
                <a:latin typeface="Courier New" charset="0"/>
              </a:rPr>
              <a:t>xs:attribute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name="degree" type="</a:t>
            </a:r>
            <a:r>
              <a:rPr lang="en-US" sz="1200" b="1" dirty="0" err="1">
                <a:solidFill>
                  <a:srgbClr val="0033CC"/>
                </a:solidFill>
                <a:latin typeface="Courier New" charset="0"/>
              </a:rPr>
              <a:t>xs:string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"/&gt;</a:t>
            </a:r>
          </a:p>
          <a:p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                           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&lt;</a:t>
            </a:r>
            <a:r>
              <a:rPr lang="en-US" sz="1200" b="1" dirty="0" err="1">
                <a:solidFill>
                  <a:srgbClr val="0033CC"/>
                </a:solidFill>
                <a:latin typeface="Courier New" charset="0"/>
              </a:rPr>
              <a:t>xs:attribute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name="gender"&gt;</a:t>
            </a:r>
          </a:p>
          <a:p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                               &lt;</a:t>
            </a:r>
            <a:r>
              <a:rPr lang="en-US" sz="1200" b="1" dirty="0" err="1">
                <a:solidFill>
                  <a:srgbClr val="0033CC"/>
                </a:solidFill>
                <a:latin typeface="Courier New" charset="0"/>
              </a:rPr>
              <a:t>xs:simpleType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&gt;</a:t>
            </a:r>
          </a:p>
          <a:p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                                   &lt;</a:t>
            </a:r>
            <a:r>
              <a:rPr lang="en-US" sz="1200" b="1" dirty="0" err="1">
                <a:solidFill>
                  <a:srgbClr val="0033CC"/>
                </a:solidFill>
                <a:latin typeface="Courier New" charset="0"/>
              </a:rPr>
              <a:t>xs:restriction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base="</a:t>
            </a:r>
            <a:r>
              <a:rPr lang="en-US" sz="1200" b="1" dirty="0" err="1">
                <a:solidFill>
                  <a:srgbClr val="0033CC"/>
                </a:solidFill>
                <a:latin typeface="Courier New" charset="0"/>
              </a:rPr>
              <a:t>xs:string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"&gt;</a:t>
            </a:r>
          </a:p>
          <a:p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                                       &lt;</a:t>
            </a:r>
            <a:r>
              <a:rPr lang="en-US" sz="1200" b="1" dirty="0" err="1">
                <a:solidFill>
                  <a:srgbClr val="0033CC"/>
                </a:solidFill>
                <a:latin typeface="Courier New" charset="0"/>
              </a:rPr>
              <a:t>xs:enumeration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value="male"/&gt;</a:t>
            </a:r>
          </a:p>
          <a:p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                                       &lt;</a:t>
            </a:r>
            <a:r>
              <a:rPr lang="en-US" sz="1200" b="1" dirty="0" err="1">
                <a:solidFill>
                  <a:srgbClr val="0033CC"/>
                </a:solidFill>
                <a:latin typeface="Courier New" charset="0"/>
              </a:rPr>
              <a:t>xs:enumeration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value="female"/&gt;</a:t>
            </a:r>
          </a:p>
          <a:p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                                   &lt;/</a:t>
            </a:r>
            <a:r>
              <a:rPr lang="en-US" sz="1200" b="1" dirty="0" err="1">
                <a:solidFill>
                  <a:srgbClr val="0033CC"/>
                </a:solidFill>
                <a:latin typeface="Courier New" charset="0"/>
              </a:rPr>
              <a:t>xs:restriction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&gt;</a:t>
            </a:r>
          </a:p>
          <a:p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                               &lt;/</a:t>
            </a:r>
            <a:r>
              <a:rPr lang="en-US" sz="1200" b="1" dirty="0" err="1">
                <a:solidFill>
                  <a:srgbClr val="0033CC"/>
                </a:solidFill>
                <a:latin typeface="Courier New" charset="0"/>
              </a:rPr>
              <a:t>xs:simpleType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&gt;</a:t>
            </a:r>
          </a:p>
          <a:p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                           &lt;/</a:t>
            </a:r>
            <a:r>
              <a:rPr lang="en-US" sz="1200" b="1" dirty="0" err="1">
                <a:solidFill>
                  <a:srgbClr val="0033CC"/>
                </a:solidFill>
                <a:latin typeface="Courier New" charset="0"/>
              </a:rPr>
              <a:t>xs:attribute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&gt;</a:t>
            </a:r>
          </a:p>
          <a:p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                        &lt;/</a:t>
            </a:r>
            <a:r>
              <a:rPr lang="en-US" sz="1200" b="1" dirty="0" err="1">
                <a:solidFill>
                  <a:schemeClr val="folHlink"/>
                </a:solidFill>
                <a:latin typeface="Courier New" charset="0"/>
              </a:rPr>
              <a:t>xs:extension</a:t>
            </a:r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&gt;</a:t>
            </a:r>
          </a:p>
          <a:p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                    &lt;/</a:t>
            </a:r>
            <a:r>
              <a:rPr lang="en-US" sz="1200" b="1" dirty="0" err="1">
                <a:solidFill>
                  <a:schemeClr val="folHlink"/>
                </a:solidFill>
                <a:latin typeface="Courier New" charset="0"/>
              </a:rPr>
              <a:t>xs:simpleContent</a:t>
            </a:r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&gt;</a:t>
            </a:r>
          </a:p>
          <a:p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                &lt;/</a:t>
            </a:r>
            <a:r>
              <a:rPr lang="en-US" sz="1200" b="1" dirty="0" err="1">
                <a:solidFill>
                  <a:schemeClr val="folHlink"/>
                </a:solidFill>
                <a:latin typeface="Courier New" charset="0"/>
              </a:rPr>
              <a:t>xs:complexType</a:t>
            </a:r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&gt;</a:t>
            </a:r>
          </a:p>
          <a:p>
            <a:r>
              <a:rPr lang="en-US" sz="1200" b="1" dirty="0">
                <a:latin typeface="Courier New" charset="0"/>
              </a:rPr>
              <a:t>            &lt;/</a:t>
            </a:r>
            <a:r>
              <a:rPr lang="en-US" sz="1200" b="1" dirty="0" err="1">
                <a:latin typeface="Courier New" charset="0"/>
              </a:rPr>
              <a:t>xs:element</a:t>
            </a:r>
            <a:r>
              <a:rPr lang="en-US" sz="1200" b="1" dirty="0">
                <a:latin typeface="Courier New" charset="0"/>
              </a:rPr>
              <a:t>&gt;</a:t>
            </a:r>
          </a:p>
          <a:p>
            <a:r>
              <a:rPr lang="en-US" sz="1200" b="1" dirty="0">
                <a:latin typeface="Courier New" charset="0"/>
              </a:rPr>
              <a:t>        &lt;/</a:t>
            </a:r>
            <a:r>
              <a:rPr lang="en-US" sz="1200" b="1" dirty="0" err="1">
                <a:latin typeface="Courier New" charset="0"/>
              </a:rPr>
              <a:t>xs:sequence</a:t>
            </a:r>
            <a:r>
              <a:rPr lang="en-US" sz="1200" b="1" dirty="0">
                <a:latin typeface="Courier New" charset="0"/>
              </a:rPr>
              <a:t>&gt;</a:t>
            </a:r>
          </a:p>
          <a:p>
            <a:r>
              <a:rPr lang="en-US" sz="1200" b="1" dirty="0">
                <a:latin typeface="Courier New" charset="0"/>
              </a:rPr>
              <a:t>        &lt;</a:t>
            </a:r>
            <a:r>
              <a:rPr lang="en-US" sz="1200" b="1" dirty="0" err="1">
                <a:latin typeface="Courier New" charset="0"/>
              </a:rPr>
              <a:t>xs:attribute</a:t>
            </a:r>
            <a:r>
              <a:rPr lang="en-US" sz="1200" b="1" dirty="0">
                <a:latin typeface="Courier New" charset="0"/>
              </a:rPr>
              <a:t> name="date" type="</a:t>
            </a:r>
            <a:r>
              <a:rPr lang="en-US" sz="1200" b="1" dirty="0" err="1">
                <a:latin typeface="Courier New" charset="0"/>
              </a:rPr>
              <a:t>xs:string</a:t>
            </a:r>
            <a:r>
              <a:rPr lang="en-US" sz="1200" b="1" dirty="0">
                <a:latin typeface="Courier New" charset="0"/>
              </a:rPr>
              <a:t>"/&gt;</a:t>
            </a:r>
          </a:p>
          <a:p>
            <a:r>
              <a:rPr lang="en-US" sz="1200" b="1" dirty="0">
                <a:latin typeface="Courier New" charset="0"/>
              </a:rPr>
              <a:t>        &lt;</a:t>
            </a:r>
            <a:r>
              <a:rPr lang="en-US" sz="1200" b="1" dirty="0" err="1">
                <a:latin typeface="Courier New" charset="0"/>
              </a:rPr>
              <a:t>xs:attribute</a:t>
            </a:r>
            <a:r>
              <a:rPr lang="en-US" sz="1200" b="1" dirty="0">
                <a:latin typeface="Courier New" charset="0"/>
              </a:rPr>
              <a:t> name="level" type="</a:t>
            </a:r>
            <a:r>
              <a:rPr lang="en-US" sz="1200" b="1" dirty="0" err="1">
                <a:latin typeface="Courier New" charset="0"/>
              </a:rPr>
              <a:t>xs:string</a:t>
            </a:r>
            <a:r>
              <a:rPr lang="en-US" sz="1200" b="1" dirty="0">
                <a:latin typeface="Courier New" charset="0"/>
              </a:rPr>
              <a:t>"/&gt;</a:t>
            </a:r>
          </a:p>
          <a:p>
            <a:r>
              <a:rPr lang="en-US" sz="1200" b="1" dirty="0">
                <a:latin typeface="Courier New" charset="0"/>
              </a:rPr>
              <a:t>    &lt;/</a:t>
            </a:r>
            <a:r>
              <a:rPr lang="en-US" sz="1200" b="1" dirty="0" err="1">
                <a:latin typeface="Courier New" charset="0"/>
              </a:rPr>
              <a:t>xs:complexType</a:t>
            </a:r>
            <a:r>
              <a:rPr lang="en-US" sz="1200" b="1" dirty="0">
                <a:latin typeface="Courier New" charset="0"/>
              </a:rPr>
              <a:t>&gt;</a:t>
            </a:r>
          </a:p>
          <a:p>
            <a:r>
              <a:rPr lang="en-US" sz="1200" b="1" dirty="0">
                <a:latin typeface="Courier New" charset="0"/>
              </a:rPr>
              <a:t>    &lt;</a:t>
            </a:r>
            <a:r>
              <a:rPr lang="en-US" sz="1200" b="1" dirty="0" err="1">
                <a:latin typeface="Courier New" charset="0"/>
              </a:rPr>
              <a:t>xs:element</a:t>
            </a:r>
            <a:r>
              <a:rPr lang="en-US" sz="1200" b="1" dirty="0">
                <a:latin typeface="Courier New" charset="0"/>
              </a:rPr>
              <a:t> name="article" type="</a:t>
            </a:r>
            <a:r>
              <a:rPr lang="en-US" sz="1200" b="1" dirty="0" err="1">
                <a:latin typeface="Courier New" charset="0"/>
              </a:rPr>
              <a:t>article_type</a:t>
            </a:r>
            <a:r>
              <a:rPr lang="en-US" sz="1200" b="1" dirty="0">
                <a:latin typeface="Courier New" charset="0"/>
              </a:rPr>
              <a:t>"/&gt;</a:t>
            </a:r>
          </a:p>
          <a:p>
            <a:r>
              <a:rPr lang="en-US" sz="1200" b="1" dirty="0">
                <a:latin typeface="Courier New" charset="0"/>
              </a:rPr>
              <a:t>    </a:t>
            </a:r>
          </a:p>
          <a:p>
            <a:r>
              <a:rPr lang="en-US" sz="1200" b="1" dirty="0">
                <a:latin typeface="Courier New" charset="0"/>
              </a:rPr>
              <a:t>    ...</a:t>
            </a:r>
          </a:p>
          <a:p>
            <a:r>
              <a:rPr lang="en-US" sz="1200" b="1" dirty="0">
                <a:latin typeface="Courier New" charset="0"/>
              </a:rPr>
              <a:t>&lt;/</a:t>
            </a:r>
            <a:r>
              <a:rPr lang="en-US" sz="1200" b="1" dirty="0" err="1">
                <a:latin typeface="Courier New" charset="0"/>
              </a:rPr>
              <a:t>xs:schema</a:t>
            </a:r>
            <a:r>
              <a:rPr lang="en-US" sz="1200" b="1" dirty="0">
                <a:latin typeface="Courier New" charset="0"/>
              </a:rPr>
              <a:t>&gt;</a:t>
            </a:r>
          </a:p>
        </p:txBody>
      </p:sp>
      <p:sp>
        <p:nvSpPr>
          <p:cNvPr id="580613" name="Text Box 5"/>
          <p:cNvSpPr txBox="1">
            <a:spLocks noChangeArrowheads="1"/>
          </p:cNvSpPr>
          <p:nvPr/>
        </p:nvSpPr>
        <p:spPr bwMode="auto">
          <a:xfrm>
            <a:off x="6858000" y="1417638"/>
            <a:ext cx="1466850" cy="366712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catalog2.xsd</a:t>
            </a:r>
          </a:p>
        </p:txBody>
      </p:sp>
    </p:spTree>
    <p:extLst>
      <p:ext uri="{BB962C8B-B14F-4D97-AF65-F5344CB8AC3E}">
        <p14:creationId xmlns:p14="http://schemas.microsoft.com/office/powerpoint/2010/main" val="157208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0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0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06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061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061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061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06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06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06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06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06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06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06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06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06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5A6A-A32F-844B-B724-EEDB56F6799F}" type="slidenum">
              <a:rPr lang="en-US"/>
              <a:pPr/>
              <a:t>82</a:t>
            </a:fld>
            <a:endParaRPr lang="en-US"/>
          </a:p>
        </p:txBody>
      </p:sp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XSLT Examples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582661" name="Text Box 5"/>
          <p:cNvSpPr txBox="1">
            <a:spLocks noChangeArrowheads="1"/>
          </p:cNvSpPr>
          <p:nvPr/>
        </p:nvSpPr>
        <p:spPr bwMode="auto">
          <a:xfrm>
            <a:off x="274367" y="1235075"/>
            <a:ext cx="8107355" cy="5447644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sz="1450" b="1" dirty="0">
                <a:latin typeface="Courier New" charset="0"/>
              </a:rPr>
              <a:t>&lt;?xml version="1.0" encoding="UTF-8"?&gt; </a:t>
            </a:r>
          </a:p>
          <a:p>
            <a:r>
              <a:rPr lang="en-US" sz="1450" b="1" dirty="0">
                <a:solidFill>
                  <a:srgbClr val="B23C00"/>
                </a:solidFill>
                <a:latin typeface="Courier New" charset="0"/>
              </a:rPr>
              <a:t>&lt;?xml-</a:t>
            </a:r>
            <a:r>
              <a:rPr lang="en-US" sz="1450" b="1" dirty="0" err="1">
                <a:solidFill>
                  <a:srgbClr val="B23C00"/>
                </a:solidFill>
                <a:latin typeface="Courier New" charset="0"/>
              </a:rPr>
              <a:t>stylesheet</a:t>
            </a:r>
            <a:r>
              <a:rPr lang="en-US" sz="1450" b="1" dirty="0">
                <a:solidFill>
                  <a:srgbClr val="B23C00"/>
                </a:solidFill>
                <a:latin typeface="Courier New" charset="0"/>
              </a:rPr>
              <a:t> type="text/</a:t>
            </a:r>
            <a:r>
              <a:rPr lang="en-US" sz="1450" b="1" dirty="0" err="1">
                <a:solidFill>
                  <a:srgbClr val="B23C00"/>
                </a:solidFill>
                <a:latin typeface="Courier New" charset="0"/>
              </a:rPr>
              <a:t>xsl</a:t>
            </a:r>
            <a:r>
              <a:rPr lang="en-US" sz="1450" b="1" dirty="0">
                <a:solidFill>
                  <a:srgbClr val="B23C00"/>
                </a:solidFill>
                <a:latin typeface="Courier New" charset="0"/>
              </a:rPr>
              <a:t>" </a:t>
            </a:r>
            <a:r>
              <a:rPr lang="en-US" sz="1450" b="1" dirty="0" err="1">
                <a:solidFill>
                  <a:srgbClr val="B23C00"/>
                </a:solidFill>
                <a:latin typeface="Courier New" charset="0"/>
              </a:rPr>
              <a:t>href</a:t>
            </a:r>
            <a:r>
              <a:rPr lang="en-US" sz="1450" b="1" dirty="0">
                <a:solidFill>
                  <a:srgbClr val="B23C00"/>
                </a:solidFill>
                <a:latin typeface="Courier New" charset="0"/>
              </a:rPr>
              <a:t>="example-7.xsl"?&gt;</a:t>
            </a:r>
          </a:p>
          <a:p>
            <a:endParaRPr lang="en-US" sz="1450" b="1" dirty="0">
              <a:solidFill>
                <a:schemeClr val="folHlink"/>
              </a:solidFill>
              <a:latin typeface="Courier New" charset="0"/>
            </a:endParaRPr>
          </a:p>
          <a:p>
            <a:r>
              <a:rPr lang="en-US" sz="1450" b="1" dirty="0">
                <a:latin typeface="Courier New" charset="0"/>
              </a:rPr>
              <a:t>&lt;catalog </a:t>
            </a:r>
            <a:r>
              <a:rPr lang="en-US" sz="1450" b="1" dirty="0" err="1">
                <a:latin typeface="Courier New" charset="0"/>
              </a:rPr>
              <a:t>xmlns:xsi</a:t>
            </a:r>
            <a:r>
              <a:rPr lang="en-US" sz="1450" b="1" dirty="0">
                <a:latin typeface="Courier New" charset="0"/>
              </a:rPr>
              <a:t>="http://www.w3.org/2001/</a:t>
            </a:r>
            <a:r>
              <a:rPr lang="en-US" sz="1450" b="1" dirty="0" err="1">
                <a:latin typeface="Courier New" charset="0"/>
              </a:rPr>
              <a:t>XMLSchema</a:t>
            </a:r>
            <a:r>
              <a:rPr lang="en-US" sz="1450" b="1" dirty="0">
                <a:latin typeface="Courier New" charset="0"/>
              </a:rPr>
              <a:t>-instance"</a:t>
            </a:r>
          </a:p>
          <a:p>
            <a:r>
              <a:rPr lang="en-US" sz="1450" b="1" dirty="0">
                <a:latin typeface="Courier New" charset="0"/>
              </a:rPr>
              <a:t>         </a:t>
            </a:r>
            <a:r>
              <a:rPr lang="en-US" sz="1450" b="1" dirty="0" err="1">
                <a:latin typeface="Courier New" charset="0"/>
              </a:rPr>
              <a:t>xsi:noNamespaceSchemaLocation</a:t>
            </a:r>
            <a:r>
              <a:rPr lang="en-US" sz="1450" b="1" dirty="0">
                <a:latin typeface="Courier New" charset="0"/>
              </a:rPr>
              <a:t>="catalog2.xsd"&gt; </a:t>
            </a:r>
          </a:p>
          <a:p>
            <a:r>
              <a:rPr lang="en-US" sz="1450" b="1" dirty="0">
                <a:latin typeface="Courier New" charset="0"/>
              </a:rPr>
              <a:t>    &lt;journal title="XML" publisher="IBM </a:t>
            </a:r>
            <a:r>
              <a:rPr lang="en-US" sz="1450" b="1" dirty="0" err="1">
                <a:latin typeface="Courier New" charset="0"/>
              </a:rPr>
              <a:t>developerWorks</a:t>
            </a:r>
            <a:r>
              <a:rPr lang="en-US" sz="1450" b="1" dirty="0">
                <a:latin typeface="Courier New" charset="0"/>
              </a:rPr>
              <a:t>"&gt; </a:t>
            </a:r>
          </a:p>
          <a:p>
            <a:r>
              <a:rPr lang="en-US" sz="1450" b="1" dirty="0">
                <a:latin typeface="Courier New" charset="0"/>
              </a:rPr>
              <a:t>        &lt;article level="Intermediate" date="February 2003"&gt;   </a:t>
            </a:r>
          </a:p>
          <a:p>
            <a:r>
              <a:rPr lang="en-US" sz="1450" b="1" dirty="0">
                <a:latin typeface="Courier New" charset="0"/>
              </a:rPr>
              <a:t>            &lt;title&gt;Design XML Schemas Using UML&lt;/title&gt; </a:t>
            </a:r>
          </a:p>
          <a:p>
            <a:r>
              <a:rPr lang="en-US" sz="1450" b="1" dirty="0">
                <a:latin typeface="Courier New" charset="0"/>
              </a:rPr>
              <a:t>            &lt;author gender="female" degree="M.S."&gt;Ayesha Malik&lt;/author&gt;  </a:t>
            </a:r>
          </a:p>
          <a:p>
            <a:r>
              <a:rPr lang="en-US" sz="1450" b="1" dirty="0">
                <a:latin typeface="Courier New" charset="0"/>
              </a:rPr>
              <a:t>        &lt;/article&gt;</a:t>
            </a:r>
          </a:p>
          <a:p>
            <a:r>
              <a:rPr lang="en-US" sz="1450" b="1" dirty="0">
                <a:latin typeface="Courier New" charset="0"/>
              </a:rPr>
              <a:t>    &lt;/journal&gt; </a:t>
            </a:r>
          </a:p>
          <a:p>
            <a:r>
              <a:rPr lang="en-US" sz="1450" b="1" dirty="0">
                <a:latin typeface="Courier New" charset="0"/>
              </a:rPr>
              <a:t>    &lt;journal title="Java Technology" publisher="IBM </a:t>
            </a:r>
            <a:r>
              <a:rPr lang="en-US" sz="1450" b="1" dirty="0" err="1">
                <a:latin typeface="Courier New" charset="0"/>
              </a:rPr>
              <a:t>developerWorks</a:t>
            </a:r>
            <a:r>
              <a:rPr lang="en-US" sz="1450" b="1" dirty="0">
                <a:latin typeface="Courier New" charset="0"/>
              </a:rPr>
              <a:t>"&gt; </a:t>
            </a:r>
          </a:p>
          <a:p>
            <a:r>
              <a:rPr lang="en-US" sz="1450" b="1" dirty="0">
                <a:latin typeface="Courier New" charset="0"/>
              </a:rPr>
              <a:t>        &lt;article level="Advanced" date="January 2004"&gt;   </a:t>
            </a:r>
          </a:p>
          <a:p>
            <a:r>
              <a:rPr lang="en-US" sz="1450" b="1" dirty="0">
                <a:latin typeface="Courier New" charset="0"/>
              </a:rPr>
              <a:t>            &lt;title&gt;Design service-oriented architecture    </a:t>
            </a:r>
          </a:p>
          <a:p>
            <a:r>
              <a:rPr lang="en-US" sz="1450" b="1" dirty="0">
                <a:latin typeface="Courier New" charset="0"/>
              </a:rPr>
              <a:t>                   frameworks with J2EE technology</a:t>
            </a:r>
          </a:p>
          <a:p>
            <a:r>
              <a:rPr lang="en-US" sz="1450" b="1" dirty="0">
                <a:latin typeface="Courier New" charset="0"/>
              </a:rPr>
              <a:t>            &lt;/title&gt; </a:t>
            </a:r>
          </a:p>
          <a:p>
            <a:r>
              <a:rPr lang="en-US" sz="1450" b="1" dirty="0">
                <a:latin typeface="Courier New" charset="0"/>
              </a:rPr>
              <a:t>            &lt;author gender="male" degree="Ph.D."&gt;Naveen </a:t>
            </a:r>
            <a:r>
              <a:rPr lang="en-US" sz="1450" b="1" dirty="0" err="1">
                <a:latin typeface="Courier New" charset="0"/>
              </a:rPr>
              <a:t>Balani</a:t>
            </a:r>
            <a:r>
              <a:rPr lang="en-US" sz="1450" b="1" dirty="0">
                <a:latin typeface="Courier New" charset="0"/>
              </a:rPr>
              <a:t>&lt;/author&gt;  </a:t>
            </a:r>
          </a:p>
          <a:p>
            <a:r>
              <a:rPr lang="en-US" sz="1450" b="1" dirty="0">
                <a:latin typeface="Courier New" charset="0"/>
              </a:rPr>
              <a:t>        &lt;/article&gt;</a:t>
            </a:r>
          </a:p>
          <a:p>
            <a:r>
              <a:rPr lang="en-US" sz="1450" b="1" dirty="0">
                <a:latin typeface="Courier New" charset="0"/>
              </a:rPr>
              <a:t>        &lt;article level="Advanced" date="October 2003"&gt;   </a:t>
            </a:r>
          </a:p>
          <a:p>
            <a:r>
              <a:rPr lang="en-US" sz="1450" b="1" dirty="0">
                <a:latin typeface="Courier New" charset="0"/>
              </a:rPr>
              <a:t>            &lt;title&gt;Advanced DAO Programming&lt;/title&gt; </a:t>
            </a:r>
          </a:p>
          <a:p>
            <a:r>
              <a:rPr lang="en-US" sz="1450" b="1" dirty="0">
                <a:latin typeface="Courier New" charset="0"/>
              </a:rPr>
              <a:t>            &lt;author gender="male"&gt;Sean Sullivan&lt;/author&gt;  </a:t>
            </a:r>
          </a:p>
          <a:p>
            <a:r>
              <a:rPr lang="en-US" sz="1450" b="1" dirty="0">
                <a:latin typeface="Courier New" charset="0"/>
              </a:rPr>
              <a:t>        &lt;/article&gt;</a:t>
            </a:r>
          </a:p>
          <a:p>
            <a:r>
              <a:rPr lang="en-US" sz="1450" b="1" dirty="0">
                <a:latin typeface="Courier New" charset="0"/>
              </a:rPr>
              <a:t>    &lt;/journal&gt; </a:t>
            </a:r>
          </a:p>
          <a:p>
            <a:r>
              <a:rPr lang="en-US" sz="1450" b="1" dirty="0">
                <a:latin typeface="Courier New" charset="0"/>
              </a:rPr>
              <a:t>&lt;/catalog&gt;</a:t>
            </a:r>
          </a:p>
        </p:txBody>
      </p:sp>
      <p:sp>
        <p:nvSpPr>
          <p:cNvPr id="582662" name="Text Box 6"/>
          <p:cNvSpPr txBox="1">
            <a:spLocks noChangeArrowheads="1"/>
          </p:cNvSpPr>
          <p:nvPr/>
        </p:nvSpPr>
        <p:spPr bwMode="auto">
          <a:xfrm>
            <a:off x="6673850" y="1444625"/>
            <a:ext cx="1881232" cy="307777"/>
          </a:xfrm>
          <a:prstGeom prst="rect">
            <a:avLst/>
          </a:prstGeom>
          <a:solidFill>
            <a:srgbClr val="FFFFC2"/>
          </a:solidFill>
          <a:ln>
            <a:solidFill>
              <a:srgbClr val="B23C00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B23C00"/>
                </a:solidFill>
              </a:rPr>
              <a:t>Style sheet reference</a:t>
            </a:r>
          </a:p>
        </p:txBody>
      </p:sp>
    </p:spTree>
    <p:extLst>
      <p:ext uri="{BB962C8B-B14F-4D97-AF65-F5344CB8AC3E}">
        <p14:creationId xmlns:p14="http://schemas.microsoft.com/office/powerpoint/2010/main" val="161044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5CC2-6D4C-484C-8C96-2075170A39F7}" type="slidenum">
              <a:rPr lang="en-US"/>
              <a:pPr/>
              <a:t>83</a:t>
            </a:fld>
            <a:endParaRPr lang="en-US"/>
          </a:p>
        </p:txBody>
      </p:sp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XSLT Examples</a:t>
            </a:r>
            <a:r>
              <a:rPr lang="en-US" i="1" dirty="0"/>
              <a:t>, cont’d</a:t>
            </a:r>
            <a:endParaRPr lang="en-US" b="1" dirty="0">
              <a:latin typeface="Courier New" charset="0"/>
            </a:endParaRPr>
          </a:p>
        </p:txBody>
      </p:sp>
      <p:sp>
        <p:nvSpPr>
          <p:cNvPr id="583684" name="Text Box 4"/>
          <p:cNvSpPr txBox="1">
            <a:spLocks noChangeArrowheads="1"/>
          </p:cNvSpPr>
          <p:nvPr/>
        </p:nvSpPr>
        <p:spPr bwMode="auto">
          <a:xfrm>
            <a:off x="274638" y="1521431"/>
            <a:ext cx="8586787" cy="45593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latin typeface="Courier New" charset="0"/>
              </a:rPr>
              <a:t>&lt;</a:t>
            </a:r>
            <a:r>
              <a:rPr lang="en-US" sz="1400" b="1" dirty="0" err="1">
                <a:latin typeface="Courier New" charset="0"/>
              </a:rPr>
              <a:t>xsl:stylesheet</a:t>
            </a:r>
            <a:r>
              <a:rPr lang="en-US" sz="1400" b="1" dirty="0">
                <a:latin typeface="Courier New" charset="0"/>
              </a:rPr>
              <a:t> </a:t>
            </a:r>
            <a:r>
              <a:rPr lang="en-US" sz="1400" b="1" dirty="0" err="1">
                <a:latin typeface="Courier New" charset="0"/>
              </a:rPr>
              <a:t>xmlns:xsl</a:t>
            </a:r>
            <a:r>
              <a:rPr lang="en-US" sz="1400" b="1" dirty="0">
                <a:latin typeface="Courier New" charset="0"/>
              </a:rPr>
              <a:t>="http://www.w3.org/1999/XSL/Transform" version="1.0"&gt;</a:t>
            </a:r>
          </a:p>
          <a:p>
            <a:r>
              <a:rPr lang="en-US" sz="1400" b="1" dirty="0">
                <a:latin typeface="Courier New" charset="0"/>
              </a:rPr>
              <a:t>    &lt;</a:t>
            </a:r>
            <a:r>
              <a:rPr lang="en-US" sz="1400" b="1" dirty="0" err="1">
                <a:latin typeface="Courier New" charset="0"/>
              </a:rPr>
              <a:t>xsl:output</a:t>
            </a:r>
            <a:r>
              <a:rPr lang="en-US" sz="1400" b="1" dirty="0">
                <a:latin typeface="Courier New" charset="0"/>
              </a:rPr>
              <a:t> method="html"/&gt;</a:t>
            </a:r>
          </a:p>
          <a:p>
            <a:r>
              <a:rPr lang="en-US" sz="1400" b="1" dirty="0">
                <a:latin typeface="Courier New" charset="0"/>
              </a:rPr>
              <a:t>    </a:t>
            </a:r>
          </a:p>
          <a:p>
            <a:r>
              <a:rPr lang="en-US" sz="1400" b="1" dirty="0">
                <a:latin typeface="Courier New" charset="0"/>
              </a:rPr>
              <a:t>    </a:t>
            </a:r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&lt;</a:t>
            </a:r>
            <a:r>
              <a:rPr lang="en-US" sz="1400" b="1" dirty="0" err="1">
                <a:solidFill>
                  <a:schemeClr val="folHlink"/>
                </a:solidFill>
                <a:latin typeface="Courier New" charset="0"/>
              </a:rPr>
              <a:t>xsl:template</a:t>
            </a:r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 match="/"&gt;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    &lt;html&gt;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        &lt;head&gt;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            &lt;title&gt;catalog2.xsl&lt;/title&gt;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        &lt;/head&gt;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        &lt;body&gt;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            &lt;h1&gt;Articles&lt;/h1&gt;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            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            &lt;table border="1"&gt;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                &lt;</a:t>
            </a:r>
            <a:r>
              <a:rPr lang="en-US" sz="1400" b="1" dirty="0" err="1">
                <a:solidFill>
                  <a:srgbClr val="0033CC"/>
                </a:solidFill>
                <a:latin typeface="Courier New" charset="0"/>
              </a:rPr>
              <a:t>tr</a:t>
            </a:r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&gt;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                    &lt;</a:t>
            </a:r>
            <a:r>
              <a:rPr lang="en-US" sz="1400" b="1" dirty="0" err="1">
                <a:solidFill>
                  <a:srgbClr val="0033CC"/>
                </a:solidFill>
                <a:latin typeface="Courier New" charset="0"/>
              </a:rPr>
              <a:t>th</a:t>
            </a:r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&gt;Article&lt;/</a:t>
            </a:r>
            <a:r>
              <a:rPr lang="en-US" sz="1400" b="1" dirty="0" err="1">
                <a:solidFill>
                  <a:srgbClr val="0033CC"/>
                </a:solidFill>
                <a:latin typeface="Courier New" charset="0"/>
              </a:rPr>
              <a:t>th</a:t>
            </a:r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&gt;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                    &lt;</a:t>
            </a:r>
            <a:r>
              <a:rPr lang="en-US" sz="1400" b="1" dirty="0" err="1">
                <a:solidFill>
                  <a:srgbClr val="0033CC"/>
                </a:solidFill>
                <a:latin typeface="Courier New" charset="0"/>
              </a:rPr>
              <a:t>th</a:t>
            </a:r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&gt;Author&lt;/</a:t>
            </a:r>
            <a:r>
              <a:rPr lang="en-US" sz="1400" b="1" dirty="0" err="1">
                <a:solidFill>
                  <a:srgbClr val="0033CC"/>
                </a:solidFill>
                <a:latin typeface="Courier New" charset="0"/>
              </a:rPr>
              <a:t>th</a:t>
            </a:r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&gt;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                &lt;/</a:t>
            </a:r>
            <a:r>
              <a:rPr lang="en-US" sz="1400" b="1" dirty="0" err="1">
                <a:solidFill>
                  <a:srgbClr val="0033CC"/>
                </a:solidFill>
                <a:latin typeface="Courier New" charset="0"/>
              </a:rPr>
              <a:t>tr</a:t>
            </a:r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&gt;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            &lt;/table&gt;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        &lt;/body&gt;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    &lt;/html&gt;</a:t>
            </a:r>
          </a:p>
          <a:p>
            <a:r>
              <a:rPr lang="en-US" sz="1400" b="1" dirty="0">
                <a:latin typeface="Courier New" charset="0"/>
              </a:rPr>
              <a:t>    </a:t>
            </a:r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&lt;/</a:t>
            </a:r>
            <a:r>
              <a:rPr lang="en-US" sz="1400" b="1" dirty="0" err="1">
                <a:solidFill>
                  <a:schemeClr val="folHlink"/>
                </a:solidFill>
                <a:latin typeface="Courier New" charset="0"/>
              </a:rPr>
              <a:t>xsl:template</a:t>
            </a:r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&gt;</a:t>
            </a:r>
          </a:p>
          <a:p>
            <a:r>
              <a:rPr lang="en-US" sz="1400" b="1" dirty="0">
                <a:latin typeface="Courier New" charset="0"/>
              </a:rPr>
              <a:t>&lt;/</a:t>
            </a:r>
            <a:r>
              <a:rPr lang="en-US" sz="1400" b="1" dirty="0" err="1">
                <a:latin typeface="Courier New" charset="0"/>
              </a:rPr>
              <a:t>xsl:stylesheet</a:t>
            </a:r>
            <a:r>
              <a:rPr lang="en-US" sz="1400" b="1" dirty="0">
                <a:latin typeface="Courier New" charset="0"/>
              </a:rPr>
              <a:t>&gt;</a:t>
            </a:r>
          </a:p>
        </p:txBody>
      </p:sp>
      <p:sp>
        <p:nvSpPr>
          <p:cNvPr id="583685" name="Text Box 5"/>
          <p:cNvSpPr txBox="1">
            <a:spLocks noChangeArrowheads="1"/>
          </p:cNvSpPr>
          <p:nvPr/>
        </p:nvSpPr>
        <p:spPr bwMode="auto">
          <a:xfrm>
            <a:off x="3475038" y="2176056"/>
            <a:ext cx="3560991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B23C00"/>
                </a:solidFill>
              </a:rPr>
              <a:t>Make the root node the current node.</a:t>
            </a:r>
          </a:p>
        </p:txBody>
      </p:sp>
      <p:sp>
        <p:nvSpPr>
          <p:cNvPr id="583686" name="Text Box 6"/>
          <p:cNvSpPr txBox="1">
            <a:spLocks noChangeArrowheads="1"/>
          </p:cNvSpPr>
          <p:nvPr/>
        </p:nvSpPr>
        <p:spPr bwMode="auto">
          <a:xfrm>
            <a:off x="640123" y="3703317"/>
            <a:ext cx="963725" cy="5847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33CC"/>
                </a:solidFill>
              </a:rPr>
              <a:t>HTML to</a:t>
            </a:r>
          </a:p>
          <a:p>
            <a:pPr algn="ctr"/>
            <a:r>
              <a:rPr lang="en-US">
                <a:solidFill>
                  <a:srgbClr val="0033CC"/>
                </a:solidFill>
              </a:rPr>
              <a:t>output.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98048" y="1234464"/>
            <a:ext cx="1450437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example-1.xsl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35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368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3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3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3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36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36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36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36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836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368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8368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368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368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8368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368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368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8368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83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83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85" grpId="0" animBg="1"/>
      <p:bldP spid="583686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B252-128C-1F45-8F44-A22048665EFB}" type="slidenum">
              <a:rPr lang="en-US"/>
              <a:pPr/>
              <a:t>84</a:t>
            </a:fld>
            <a:endParaRPr lang="en-US"/>
          </a:p>
        </p:txBody>
      </p:sp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Current Node</a:t>
            </a:r>
          </a:p>
        </p:txBody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the XSLT processor works through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 </a:t>
            </a:r>
            <a:r>
              <a:rPr lang="en-US" dirty="0"/>
              <a:t>XML document, the </a:t>
            </a:r>
            <a:r>
              <a:rPr lang="en-US" dirty="0">
                <a:solidFill>
                  <a:srgbClr val="B23C00"/>
                </a:solidFill>
              </a:rPr>
              <a:t>current node </a:t>
            </a:r>
            <a:r>
              <a:rPr lang="en-US" dirty="0" smtClean="0">
                <a:solidFill>
                  <a:srgbClr val="B23C00"/>
                </a:solidFill>
              </a:rPr>
              <a:t/>
            </a:r>
            <a:br>
              <a:rPr lang="en-US" dirty="0" smtClean="0">
                <a:solidFill>
                  <a:srgbClr val="B23C00"/>
                </a:solidFill>
              </a:rPr>
            </a:br>
            <a:r>
              <a:rPr lang="en-US" dirty="0" smtClean="0"/>
              <a:t>is </a:t>
            </a:r>
            <a:r>
              <a:rPr lang="en-US" dirty="0"/>
              <a:t>the node it is processing.</a:t>
            </a:r>
          </a:p>
          <a:p>
            <a:pPr lvl="4"/>
            <a:endParaRPr lang="en-US" dirty="0" smtClean="0"/>
          </a:p>
          <a:p>
            <a:r>
              <a:rPr lang="en-US" dirty="0" err="1" smtClean="0"/>
              <a:t>XPath</a:t>
            </a:r>
            <a:r>
              <a:rPr lang="en-US" dirty="0" smtClean="0"/>
              <a:t> </a:t>
            </a:r>
            <a:r>
              <a:rPr lang="en-US" dirty="0"/>
              <a:t>expressions can be relative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the current node.</a:t>
            </a:r>
          </a:p>
          <a:p>
            <a:pPr lvl="4"/>
            <a:endParaRPr lang="en-US" dirty="0"/>
          </a:p>
          <a:p>
            <a:r>
              <a:rPr lang="en-US" dirty="0"/>
              <a:t>By default, the current node is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node matched </a:t>
            </a:r>
            <a:r>
              <a:rPr lang="en-US" dirty="0"/>
              <a:t>by the current template.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93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2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2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899" grpId="0" uiExpand="1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B252-128C-1F45-8F44-A22048665EFB}" type="slidenum">
              <a:rPr lang="en-US"/>
              <a:pPr/>
              <a:t>85</a:t>
            </a:fld>
            <a:endParaRPr lang="en-US"/>
          </a:p>
        </p:txBody>
      </p:sp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Current </a:t>
            </a:r>
            <a:r>
              <a:rPr lang="en-US" dirty="0" smtClean="0"/>
              <a:t>Node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While </a:t>
            </a:r>
            <a:r>
              <a:rPr lang="en-US" dirty="0"/>
              <a:t>executing an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xsl:for-each</a:t>
            </a:r>
            <a:r>
              <a:rPr lang="en-US" dirty="0"/>
              <a:t> instruction,</a:t>
            </a:r>
            <a:br>
              <a:rPr lang="en-US" dirty="0"/>
            </a:br>
            <a:r>
              <a:rPr lang="en-US" dirty="0"/>
              <a:t>the current node changes during each iteration</a:t>
            </a:r>
            <a:br>
              <a:rPr lang="en-US" dirty="0"/>
            </a:br>
            <a:r>
              <a:rPr lang="en-US" dirty="0"/>
              <a:t>to the next node that matches the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select</a:t>
            </a:r>
            <a:r>
              <a:rPr lang="en-US" dirty="0"/>
              <a:t> attribute</a:t>
            </a:r>
            <a:r>
              <a:rPr lang="en-US" dirty="0" smtClean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Upon completion of the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xsl:for-each</a:t>
            </a:r>
            <a:r>
              <a:rPr lang="en-US" dirty="0"/>
              <a:t> </a:t>
            </a:r>
            <a:r>
              <a:rPr lang="en-US" dirty="0" smtClean="0"/>
              <a:t>instruction, the </a:t>
            </a:r>
            <a:r>
              <a:rPr lang="en-US" dirty="0"/>
              <a:t>current node reverts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</a:t>
            </a:r>
            <a:r>
              <a:rPr lang="en-US" dirty="0"/>
              <a:t>it was before the instruction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37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834F-4152-C842-B879-4E2ED82812E3}" type="slidenum">
              <a:rPr lang="en-US"/>
              <a:pPr/>
              <a:t>86</a:t>
            </a:fld>
            <a:endParaRPr lang="en-US"/>
          </a:p>
        </p:txBody>
      </p:sp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XSLT Examples</a:t>
            </a:r>
            <a:r>
              <a:rPr lang="en-US" i="1" dirty="0"/>
              <a:t>, cont’d</a:t>
            </a:r>
            <a:endParaRPr lang="en-US" b="1" dirty="0">
              <a:latin typeface="Courier New" charset="0"/>
            </a:endParaRPr>
          </a:p>
        </p:txBody>
      </p:sp>
      <p:sp>
        <p:nvSpPr>
          <p:cNvPr id="584708" name="Text Box 4"/>
          <p:cNvSpPr txBox="1">
            <a:spLocks noChangeArrowheads="1"/>
          </p:cNvSpPr>
          <p:nvPr/>
        </p:nvSpPr>
        <p:spPr bwMode="auto">
          <a:xfrm>
            <a:off x="274638" y="1279525"/>
            <a:ext cx="8696073" cy="5478422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latin typeface="Courier New" charset="0"/>
              </a:rPr>
              <a:t>&lt;</a:t>
            </a:r>
            <a:r>
              <a:rPr lang="en-US" sz="1400" b="1" dirty="0" err="1">
                <a:latin typeface="Courier New" charset="0"/>
              </a:rPr>
              <a:t>xsl:stylesheet</a:t>
            </a:r>
            <a:r>
              <a:rPr lang="en-US" sz="1400" b="1" dirty="0">
                <a:latin typeface="Courier New" charset="0"/>
              </a:rPr>
              <a:t> </a:t>
            </a:r>
            <a:r>
              <a:rPr lang="en-US" sz="1400" b="1" dirty="0" err="1">
                <a:latin typeface="Courier New" charset="0"/>
              </a:rPr>
              <a:t>xmlns:xsl</a:t>
            </a:r>
            <a:r>
              <a:rPr lang="en-US" sz="1400" b="1" dirty="0">
                <a:latin typeface="Courier New" charset="0"/>
              </a:rPr>
              <a:t>="http://www.w3.org/1999/XSL/Transform" version="1.0"&gt;</a:t>
            </a:r>
          </a:p>
          <a:p>
            <a:r>
              <a:rPr lang="en-US" sz="1400" b="1" dirty="0">
                <a:latin typeface="Courier New" charset="0"/>
              </a:rPr>
              <a:t>    ...</a:t>
            </a:r>
          </a:p>
          <a:p>
            <a:r>
              <a:rPr lang="en-US" sz="1400" b="1" dirty="0">
                <a:latin typeface="Courier New" charset="0"/>
              </a:rPr>
              <a:t>    </a:t>
            </a:r>
            <a:r>
              <a:rPr lang="en-US" sz="1400" b="1" dirty="0">
                <a:solidFill>
                  <a:srgbClr val="B23C00"/>
                </a:solidFill>
                <a:latin typeface="Courier New" charset="0"/>
              </a:rPr>
              <a:t>&lt;</a:t>
            </a:r>
            <a:r>
              <a:rPr lang="en-US" sz="1400" b="1" dirty="0" err="1">
                <a:solidFill>
                  <a:srgbClr val="B23C00"/>
                </a:solidFill>
                <a:latin typeface="Courier New" charset="0"/>
              </a:rPr>
              <a:t>xsl:template</a:t>
            </a:r>
            <a:r>
              <a:rPr lang="en-US" sz="1400" b="1" dirty="0">
                <a:solidFill>
                  <a:srgbClr val="B23C00"/>
                </a:solidFill>
                <a:latin typeface="Courier New" charset="0"/>
              </a:rPr>
              <a:t> match="/"&gt;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    &lt;html&gt;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        ...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        &lt;body&gt;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            &lt;h1&gt;Articles&lt;/h1&gt;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            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            &lt;table border="1"&gt;</a:t>
            </a:r>
          </a:p>
          <a:p>
            <a:r>
              <a:rPr lang="en-US" sz="1400" b="1" dirty="0">
                <a:latin typeface="Courier New" charset="0"/>
              </a:rPr>
              <a:t>                    ...</a:t>
            </a:r>
          </a:p>
          <a:p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                    &lt;</a:t>
            </a:r>
            <a:r>
              <a:rPr lang="en-US" sz="1400" b="1" dirty="0" err="1">
                <a:solidFill>
                  <a:schemeClr val="folHlink"/>
                </a:solidFill>
                <a:latin typeface="Courier New" charset="0"/>
              </a:rPr>
              <a:t>xsl:for-each</a:t>
            </a:r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 select="catalog/journal/article"&gt;</a:t>
            </a:r>
          </a:p>
          <a:p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                        </a:t>
            </a:r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&lt;</a:t>
            </a:r>
            <a:r>
              <a:rPr lang="en-US" sz="1400" b="1" dirty="0" err="1">
                <a:solidFill>
                  <a:srgbClr val="0033CC"/>
                </a:solidFill>
                <a:latin typeface="Courier New" charset="0"/>
              </a:rPr>
              <a:t>tr</a:t>
            </a:r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&gt;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                        &lt;td&gt;</a:t>
            </a:r>
          </a:p>
          <a:p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                                &lt;</a:t>
            </a:r>
            <a:r>
              <a:rPr lang="en-US" sz="1400" b="1" dirty="0" err="1">
                <a:solidFill>
                  <a:schemeClr val="folHlink"/>
                </a:solidFill>
                <a:latin typeface="Courier New" charset="0"/>
              </a:rPr>
              <a:t>xsl:value-of</a:t>
            </a:r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 select="title"/&gt;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                        &lt;/td&gt;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                        &lt;td&gt;</a:t>
            </a:r>
          </a:p>
          <a:p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                                &lt;</a:t>
            </a:r>
            <a:r>
              <a:rPr lang="en-US" sz="1400" b="1" dirty="0" err="1">
                <a:solidFill>
                  <a:schemeClr val="folHlink"/>
                </a:solidFill>
                <a:latin typeface="Courier New" charset="0"/>
              </a:rPr>
              <a:t>xsl:value-of</a:t>
            </a:r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 select="author"/&gt;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                        &lt;/td&gt;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                    &lt;/</a:t>
            </a:r>
            <a:r>
              <a:rPr lang="en-US" sz="1400" b="1" dirty="0" err="1">
                <a:solidFill>
                  <a:srgbClr val="0033CC"/>
                </a:solidFill>
                <a:latin typeface="Courier New" charset="0"/>
              </a:rPr>
              <a:t>tr</a:t>
            </a:r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&gt;</a:t>
            </a:r>
          </a:p>
          <a:p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                    &lt;/</a:t>
            </a:r>
            <a:r>
              <a:rPr lang="en-US" sz="1400" b="1" dirty="0" err="1">
                <a:solidFill>
                  <a:schemeClr val="folHlink"/>
                </a:solidFill>
                <a:latin typeface="Courier New" charset="0"/>
              </a:rPr>
              <a:t>xsl:for-each</a:t>
            </a:r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&gt;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            &lt;/table&gt;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        &lt;/body&gt;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    &lt;/html&gt;</a:t>
            </a:r>
          </a:p>
          <a:p>
            <a:r>
              <a:rPr lang="en-US" sz="1400" b="1" dirty="0">
                <a:latin typeface="Courier New" charset="0"/>
              </a:rPr>
              <a:t>    &lt;/</a:t>
            </a:r>
            <a:r>
              <a:rPr lang="en-US" sz="1400" b="1" dirty="0" err="1">
                <a:latin typeface="Courier New" charset="0"/>
              </a:rPr>
              <a:t>xsl:template</a:t>
            </a:r>
            <a:r>
              <a:rPr lang="en-US" sz="1400" b="1" dirty="0">
                <a:latin typeface="Courier New" charset="0"/>
              </a:rPr>
              <a:t>&gt;</a:t>
            </a:r>
          </a:p>
          <a:p>
            <a:r>
              <a:rPr lang="en-US" sz="1400" b="1" dirty="0">
                <a:latin typeface="Courier New" charset="0"/>
              </a:rPr>
              <a:t>&lt;/</a:t>
            </a:r>
            <a:r>
              <a:rPr lang="en-US" sz="1400" b="1" dirty="0" err="1">
                <a:latin typeface="Courier New" charset="0"/>
              </a:rPr>
              <a:t>xsl:stylesheet</a:t>
            </a:r>
            <a:r>
              <a:rPr lang="en-US" sz="1400" b="1" dirty="0">
                <a:latin typeface="Courier New" charset="0"/>
              </a:rPr>
              <a:t>&gt;</a:t>
            </a:r>
          </a:p>
        </p:txBody>
      </p:sp>
      <p:sp>
        <p:nvSpPr>
          <p:cNvPr id="584709" name="Text Box 5"/>
          <p:cNvSpPr txBox="1">
            <a:spLocks noChangeArrowheads="1"/>
          </p:cNvSpPr>
          <p:nvPr/>
        </p:nvSpPr>
        <p:spPr bwMode="auto">
          <a:xfrm>
            <a:off x="4480561" y="2880366"/>
            <a:ext cx="2625539" cy="584776"/>
          </a:xfrm>
          <a:prstGeom prst="rect">
            <a:avLst/>
          </a:prstGeom>
          <a:solidFill>
            <a:srgbClr val="FFFFC2"/>
          </a:solidFill>
          <a:ln>
            <a:solidFill>
              <a:srgbClr val="B23C00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B23C00"/>
                </a:solidFill>
              </a:rPr>
              <a:t>Each article node in turn </a:t>
            </a:r>
            <a:endParaRPr lang="en-US" dirty="0" smtClean="0">
              <a:solidFill>
                <a:srgbClr val="B23C00"/>
              </a:solidFill>
            </a:endParaRPr>
          </a:p>
          <a:p>
            <a:r>
              <a:rPr lang="en-US" dirty="0" smtClean="0">
                <a:solidFill>
                  <a:srgbClr val="B23C00"/>
                </a:solidFill>
              </a:rPr>
              <a:t>becomes </a:t>
            </a:r>
            <a:r>
              <a:rPr lang="en-US" dirty="0">
                <a:solidFill>
                  <a:srgbClr val="B23C00"/>
                </a:solidFill>
              </a:rPr>
              <a:t>the current node.</a:t>
            </a:r>
          </a:p>
        </p:txBody>
      </p:sp>
      <p:sp>
        <p:nvSpPr>
          <p:cNvPr id="584710" name="Text Box 6"/>
          <p:cNvSpPr txBox="1">
            <a:spLocks noChangeArrowheads="1"/>
          </p:cNvSpPr>
          <p:nvPr/>
        </p:nvSpPr>
        <p:spPr bwMode="auto">
          <a:xfrm>
            <a:off x="3474732" y="1749638"/>
            <a:ext cx="3565400" cy="338554"/>
          </a:xfrm>
          <a:prstGeom prst="rect">
            <a:avLst/>
          </a:prstGeom>
          <a:solidFill>
            <a:srgbClr val="FFFFC2"/>
          </a:solidFill>
          <a:ln>
            <a:solidFill>
              <a:srgbClr val="B23C00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B23C00"/>
                </a:solidFill>
              </a:rPr>
              <a:t>Make </a:t>
            </a:r>
            <a:r>
              <a:rPr lang="en-US" dirty="0">
                <a:solidFill>
                  <a:srgbClr val="B23C00"/>
                </a:solidFill>
              </a:rPr>
              <a:t>the </a:t>
            </a:r>
            <a:r>
              <a:rPr lang="en-US" dirty="0" smtClean="0">
                <a:solidFill>
                  <a:srgbClr val="B23C00"/>
                </a:solidFill>
              </a:rPr>
              <a:t>root node the current node</a:t>
            </a:r>
            <a:r>
              <a:rPr lang="en-US" dirty="0">
                <a:solidFill>
                  <a:srgbClr val="B23C00"/>
                </a:solidFill>
              </a:rPr>
              <a:t>.</a:t>
            </a:r>
          </a:p>
        </p:txBody>
      </p:sp>
      <p:sp>
        <p:nvSpPr>
          <p:cNvPr id="584711" name="Text Box 7"/>
          <p:cNvSpPr txBox="1">
            <a:spLocks noChangeArrowheads="1"/>
          </p:cNvSpPr>
          <p:nvPr/>
        </p:nvSpPr>
        <p:spPr bwMode="auto">
          <a:xfrm>
            <a:off x="4297683" y="5257780"/>
            <a:ext cx="3914453" cy="584776"/>
          </a:xfrm>
          <a:prstGeom prst="rect">
            <a:avLst/>
          </a:prstGeom>
          <a:solidFill>
            <a:srgbClr val="FFFFC2"/>
          </a:solidFill>
          <a:ln>
            <a:solidFill>
              <a:srgbClr val="B23C00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B23C00"/>
                </a:solidFill>
              </a:rPr>
              <a:t>After the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for each </a:t>
            </a:r>
            <a:r>
              <a:rPr lang="en-US" dirty="0">
                <a:solidFill>
                  <a:srgbClr val="B23C00"/>
                </a:solidFill>
              </a:rPr>
              <a:t>loop is done,</a:t>
            </a:r>
          </a:p>
          <a:p>
            <a:r>
              <a:rPr lang="en-US" dirty="0">
                <a:solidFill>
                  <a:srgbClr val="B23C00"/>
                </a:solidFill>
              </a:rPr>
              <a:t>the current node reverts to the root node.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98048" y="960147"/>
            <a:ext cx="1450437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example-2.xsl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0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4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4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47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47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470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470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470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470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470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470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470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470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84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4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84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84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09" grpId="0" animBg="1"/>
      <p:bldP spid="584710" grpId="0" animBg="1"/>
      <p:bldP spid="584711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E0B87-8F06-3A4B-A0FA-9A81D105AAE1}" type="slidenum">
              <a:rPr lang="en-US"/>
              <a:pPr/>
              <a:t>87</a:t>
            </a:fld>
            <a:endParaRPr lang="en-US"/>
          </a:p>
        </p:txBody>
      </p:sp>
      <p:sp>
        <p:nvSpPr>
          <p:cNvPr id="585732" name="Text Box 4"/>
          <p:cNvSpPr txBox="1">
            <a:spLocks noChangeArrowheads="1"/>
          </p:cNvSpPr>
          <p:nvPr/>
        </p:nvSpPr>
        <p:spPr bwMode="auto">
          <a:xfrm>
            <a:off x="173560" y="811496"/>
            <a:ext cx="8696073" cy="5909308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latin typeface="Courier New" charset="0"/>
              </a:rPr>
              <a:t>&lt;</a:t>
            </a:r>
            <a:r>
              <a:rPr lang="en-US" sz="1400" b="1" dirty="0" err="1">
                <a:latin typeface="Courier New" charset="0"/>
              </a:rPr>
              <a:t>xsl:stylesheet</a:t>
            </a:r>
            <a:r>
              <a:rPr lang="en-US" sz="1400" b="1" dirty="0">
                <a:latin typeface="Courier New" charset="0"/>
              </a:rPr>
              <a:t> </a:t>
            </a:r>
            <a:r>
              <a:rPr lang="en-US" sz="1400" b="1" dirty="0" err="1">
                <a:latin typeface="Courier New" charset="0"/>
              </a:rPr>
              <a:t>xmlns:xsl</a:t>
            </a:r>
            <a:r>
              <a:rPr lang="en-US" sz="1400" b="1" dirty="0">
                <a:latin typeface="Courier New" charset="0"/>
              </a:rPr>
              <a:t>="http://www.w3.org/1999/XSL/Transform" version="1.0"&gt;</a:t>
            </a:r>
          </a:p>
          <a:p>
            <a:r>
              <a:rPr lang="en-US" sz="1400" b="1" dirty="0">
                <a:latin typeface="Courier New" charset="0"/>
              </a:rPr>
              <a:t>    ...</a:t>
            </a:r>
          </a:p>
          <a:p>
            <a:r>
              <a:rPr lang="en-US" sz="1400" b="1" dirty="0">
                <a:latin typeface="Courier New" charset="0"/>
              </a:rPr>
              <a:t>    &lt;</a:t>
            </a:r>
            <a:r>
              <a:rPr lang="en-US" sz="1400" b="1" dirty="0" err="1">
                <a:latin typeface="Courier New" charset="0"/>
              </a:rPr>
              <a:t>xsl:template</a:t>
            </a:r>
            <a:r>
              <a:rPr lang="en-US" sz="1400" b="1" dirty="0">
                <a:latin typeface="Courier New" charset="0"/>
              </a:rPr>
              <a:t> match="/"&gt;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    &lt;html&gt;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        ...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        &lt;body&gt;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            &lt;h1&gt;Articles&lt;/h1&gt;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            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            &lt;table border="1"&gt;</a:t>
            </a:r>
          </a:p>
          <a:p>
            <a:r>
              <a:rPr lang="en-US" sz="1400" b="1" dirty="0">
                <a:latin typeface="Courier New" charset="0"/>
              </a:rPr>
              <a:t>                    ...</a:t>
            </a:r>
          </a:p>
          <a:p>
            <a:r>
              <a:rPr lang="en-US" sz="1400" b="1" dirty="0">
                <a:latin typeface="Courier New" charset="0"/>
              </a:rPr>
              <a:t>                    &lt;</a:t>
            </a:r>
            <a:r>
              <a:rPr lang="en-US" sz="1400" b="1" dirty="0" err="1">
                <a:latin typeface="Courier New" charset="0"/>
              </a:rPr>
              <a:t>xsl:for-each</a:t>
            </a:r>
            <a:r>
              <a:rPr lang="en-US" sz="1400" b="1" dirty="0">
                <a:latin typeface="Courier New" charset="0"/>
              </a:rPr>
              <a:t> select="catalog/journal/article"&gt;</a:t>
            </a:r>
          </a:p>
          <a:p>
            <a:r>
              <a:rPr lang="en-US" sz="1400" dirty="0">
                <a:solidFill>
                  <a:schemeClr val="folHlink"/>
                </a:solidFill>
                <a:latin typeface="Courier New" charset="0"/>
              </a:rPr>
              <a:t>                        </a:t>
            </a:r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&lt;</a:t>
            </a:r>
            <a:r>
              <a:rPr lang="en-US" sz="1400" b="1" dirty="0" err="1">
                <a:solidFill>
                  <a:schemeClr val="folHlink"/>
                </a:solidFill>
                <a:latin typeface="Courier New" charset="0"/>
              </a:rPr>
              <a:t>xsl:sort</a:t>
            </a:r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 select="title" order="ascending" </a:t>
            </a:r>
          </a:p>
          <a:p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                                                 data-type="text"/&gt;</a:t>
            </a:r>
          </a:p>
          <a:p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                        </a:t>
            </a:r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&lt;</a:t>
            </a:r>
            <a:r>
              <a:rPr lang="en-US" sz="1400" b="1" dirty="0" err="1">
                <a:solidFill>
                  <a:srgbClr val="0033CC"/>
                </a:solidFill>
                <a:latin typeface="Courier New" charset="0"/>
              </a:rPr>
              <a:t>tr</a:t>
            </a:r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&gt;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                        &lt;td&gt;</a:t>
            </a:r>
          </a:p>
          <a:p>
            <a:r>
              <a:rPr lang="en-US" sz="1400" b="1" dirty="0">
                <a:latin typeface="Courier New" charset="0"/>
              </a:rPr>
              <a:t>                                &lt;</a:t>
            </a:r>
            <a:r>
              <a:rPr lang="en-US" sz="1400" b="1" dirty="0" err="1">
                <a:latin typeface="Courier New" charset="0"/>
              </a:rPr>
              <a:t>xsl:value-of</a:t>
            </a:r>
            <a:r>
              <a:rPr lang="en-US" sz="1400" b="1" dirty="0">
                <a:latin typeface="Courier New" charset="0"/>
              </a:rPr>
              <a:t> select="title"/&gt;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                        &lt;/td&gt;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                        &lt;td&gt;</a:t>
            </a:r>
          </a:p>
          <a:p>
            <a:r>
              <a:rPr lang="en-US" sz="1400" b="1" dirty="0">
                <a:latin typeface="Courier New" charset="0"/>
              </a:rPr>
              <a:t>                                &lt;</a:t>
            </a:r>
            <a:r>
              <a:rPr lang="en-US" sz="1400" b="1" dirty="0" err="1">
                <a:latin typeface="Courier New" charset="0"/>
              </a:rPr>
              <a:t>xsl:value-of</a:t>
            </a:r>
            <a:r>
              <a:rPr lang="en-US" sz="1400" b="1" dirty="0">
                <a:latin typeface="Courier New" charset="0"/>
              </a:rPr>
              <a:t> select="author"/&gt;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                        &lt;/td&gt;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                    &lt;/</a:t>
            </a:r>
            <a:r>
              <a:rPr lang="en-US" sz="1400" b="1" dirty="0" err="1">
                <a:solidFill>
                  <a:srgbClr val="0033CC"/>
                </a:solidFill>
                <a:latin typeface="Courier New" charset="0"/>
              </a:rPr>
              <a:t>tr</a:t>
            </a:r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&gt;</a:t>
            </a:r>
          </a:p>
          <a:p>
            <a:r>
              <a:rPr lang="en-US" sz="1400" b="1" dirty="0">
                <a:latin typeface="Courier New" charset="0"/>
              </a:rPr>
              <a:t>                    &lt;/</a:t>
            </a:r>
            <a:r>
              <a:rPr lang="en-US" sz="1400" b="1" dirty="0" err="1">
                <a:latin typeface="Courier New" charset="0"/>
              </a:rPr>
              <a:t>xsl:for-each</a:t>
            </a:r>
            <a:r>
              <a:rPr lang="en-US" sz="1400" b="1" dirty="0">
                <a:latin typeface="Courier New" charset="0"/>
              </a:rPr>
              <a:t>&gt;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            &lt;/table&gt;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        &lt;/body&gt;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    &lt;/html&gt;</a:t>
            </a:r>
          </a:p>
          <a:p>
            <a:r>
              <a:rPr lang="en-US" sz="1400" b="1" dirty="0">
                <a:latin typeface="Courier New" charset="0"/>
              </a:rPr>
              <a:t>    &lt;/</a:t>
            </a:r>
            <a:r>
              <a:rPr lang="en-US" sz="1400" b="1" dirty="0" err="1">
                <a:latin typeface="Courier New" charset="0"/>
              </a:rPr>
              <a:t>xsl:template</a:t>
            </a:r>
            <a:r>
              <a:rPr lang="en-US" sz="1400" b="1" dirty="0">
                <a:latin typeface="Courier New" charset="0"/>
              </a:rPr>
              <a:t>&gt;</a:t>
            </a:r>
          </a:p>
          <a:p>
            <a:r>
              <a:rPr lang="en-US" sz="1400" b="1" dirty="0">
                <a:latin typeface="Courier New" charset="0"/>
              </a:rPr>
              <a:t>&lt;/</a:t>
            </a:r>
            <a:r>
              <a:rPr lang="en-US" sz="1400" b="1" dirty="0" err="1">
                <a:latin typeface="Courier New" charset="0"/>
              </a:rPr>
              <a:t>xsl:stylesheet</a:t>
            </a:r>
            <a:r>
              <a:rPr lang="en-US" sz="1400" b="1" dirty="0">
                <a:latin typeface="Courier New" charset="0"/>
              </a:rPr>
              <a:t>&gt;</a:t>
            </a:r>
          </a:p>
        </p:txBody>
      </p:sp>
      <p:sp>
        <p:nvSpPr>
          <p:cNvPr id="585733" name="Text Box 5"/>
          <p:cNvSpPr txBox="1">
            <a:spLocks noChangeArrowheads="1"/>
          </p:cNvSpPr>
          <p:nvPr/>
        </p:nvSpPr>
        <p:spPr bwMode="auto">
          <a:xfrm>
            <a:off x="7498048" y="3246122"/>
            <a:ext cx="1267995" cy="338554"/>
          </a:xfrm>
          <a:prstGeom prst="rect">
            <a:avLst/>
          </a:prstGeom>
          <a:solidFill>
            <a:srgbClr val="FFFFC2"/>
          </a:solidFill>
          <a:ln>
            <a:solidFill>
              <a:srgbClr val="B23C00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B23C00"/>
                </a:solidFill>
              </a:rPr>
              <a:t>Sort by title.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89487" y="502952"/>
            <a:ext cx="1450437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example-3.xsl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49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57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57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5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5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3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858-001C-5748-9084-DCD5166B66C6}" type="slidenum">
              <a:rPr lang="en-US"/>
              <a:pPr/>
              <a:t>88</a:t>
            </a:fld>
            <a:endParaRPr lang="en-US"/>
          </a:p>
        </p:txBody>
      </p:sp>
      <p:sp>
        <p:nvSpPr>
          <p:cNvPr id="586756" name="Text Box 4"/>
          <p:cNvSpPr txBox="1">
            <a:spLocks noChangeArrowheads="1"/>
          </p:cNvSpPr>
          <p:nvPr/>
        </p:nvSpPr>
        <p:spPr bwMode="auto">
          <a:xfrm>
            <a:off x="182928" y="594391"/>
            <a:ext cx="8696073" cy="6124752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latin typeface="Courier New" charset="0"/>
              </a:rPr>
              <a:t>&lt;</a:t>
            </a:r>
            <a:r>
              <a:rPr lang="en-US" sz="1400" b="1" dirty="0" err="1">
                <a:latin typeface="Courier New" charset="0"/>
              </a:rPr>
              <a:t>xsl:stylesheet</a:t>
            </a:r>
            <a:r>
              <a:rPr lang="en-US" sz="1400" b="1" dirty="0">
                <a:latin typeface="Courier New" charset="0"/>
              </a:rPr>
              <a:t> </a:t>
            </a:r>
            <a:r>
              <a:rPr lang="en-US" sz="1400" b="1" dirty="0" err="1">
                <a:latin typeface="Courier New" charset="0"/>
              </a:rPr>
              <a:t>xmlns:xsl</a:t>
            </a:r>
            <a:r>
              <a:rPr lang="en-US" sz="1400" b="1" dirty="0">
                <a:latin typeface="Courier New" charset="0"/>
              </a:rPr>
              <a:t>="http://www.w3.org/1999/XSL/Transform" version="1.0"&gt;</a:t>
            </a:r>
          </a:p>
          <a:p>
            <a:r>
              <a:rPr lang="en-US" sz="1400" b="1" dirty="0">
                <a:latin typeface="Courier New" charset="0"/>
              </a:rPr>
              <a:t>    ...</a:t>
            </a:r>
          </a:p>
          <a:p>
            <a:r>
              <a:rPr lang="en-US" sz="1400" b="1" dirty="0">
                <a:latin typeface="Courier New" charset="0"/>
              </a:rPr>
              <a:t>    &lt;</a:t>
            </a:r>
            <a:r>
              <a:rPr lang="en-US" sz="1400" b="1" dirty="0" err="1">
                <a:latin typeface="Courier New" charset="0"/>
              </a:rPr>
              <a:t>xsl:template</a:t>
            </a:r>
            <a:r>
              <a:rPr lang="en-US" sz="1400" b="1" dirty="0">
                <a:latin typeface="Courier New" charset="0"/>
              </a:rPr>
              <a:t> match="/"&gt;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    &lt;html&gt;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        ...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                    &lt;</a:t>
            </a:r>
            <a:r>
              <a:rPr lang="en-US" sz="1400" b="1" dirty="0" err="1">
                <a:solidFill>
                  <a:srgbClr val="0033CC"/>
                </a:solidFill>
                <a:latin typeface="Courier New" charset="0"/>
              </a:rPr>
              <a:t>tr</a:t>
            </a:r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&gt;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                        &lt;td&gt;</a:t>
            </a:r>
          </a:p>
          <a:p>
            <a:r>
              <a:rPr lang="en-US" sz="1400" b="1" dirty="0">
                <a:latin typeface="Courier New" charset="0"/>
              </a:rPr>
              <a:t>                                &lt;</a:t>
            </a:r>
            <a:r>
              <a:rPr lang="en-US" sz="1400" b="1" dirty="0" err="1">
                <a:latin typeface="Courier New" charset="0"/>
              </a:rPr>
              <a:t>xsl:value-of</a:t>
            </a:r>
            <a:r>
              <a:rPr lang="en-US" sz="1400" b="1" dirty="0">
                <a:latin typeface="Courier New" charset="0"/>
              </a:rPr>
              <a:t> select="title"/&gt;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                        &lt;/td&gt;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                        &lt;td&gt;</a:t>
            </a:r>
          </a:p>
          <a:p>
            <a:r>
              <a:rPr lang="en-US" sz="1400" dirty="0">
                <a:solidFill>
                  <a:schemeClr val="folHlink"/>
                </a:solidFill>
                <a:latin typeface="Courier New" charset="0"/>
              </a:rPr>
              <a:t>                                </a:t>
            </a:r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&lt;</a:t>
            </a:r>
            <a:r>
              <a:rPr lang="en-US" sz="1400" b="1" dirty="0" err="1">
                <a:solidFill>
                  <a:schemeClr val="folHlink"/>
                </a:solidFill>
                <a:latin typeface="Courier New" charset="0"/>
              </a:rPr>
              <a:t>xsl:choose</a:t>
            </a:r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&gt;</a:t>
            </a:r>
          </a:p>
          <a:p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                                    &lt;</a:t>
            </a:r>
            <a:r>
              <a:rPr lang="en-US" sz="1400" b="1" dirty="0" err="1">
                <a:solidFill>
                  <a:schemeClr val="folHlink"/>
                </a:solidFill>
                <a:latin typeface="Courier New" charset="0"/>
              </a:rPr>
              <a:t>xsl:when</a:t>
            </a:r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 test="author[@degree = 'Ph.D.']"&gt;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                                    Dr.</a:t>
            </a:r>
          </a:p>
          <a:p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                                    &lt;/</a:t>
            </a:r>
            <a:r>
              <a:rPr lang="en-US" sz="1400" b="1" dirty="0" err="1">
                <a:solidFill>
                  <a:schemeClr val="folHlink"/>
                </a:solidFill>
                <a:latin typeface="Courier New" charset="0"/>
              </a:rPr>
              <a:t>xsl:when</a:t>
            </a:r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&gt;</a:t>
            </a:r>
          </a:p>
          <a:p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                                    &lt;</a:t>
            </a:r>
            <a:r>
              <a:rPr lang="en-US" sz="1400" b="1" dirty="0" err="1">
                <a:solidFill>
                  <a:schemeClr val="folHlink"/>
                </a:solidFill>
                <a:latin typeface="Courier New" charset="0"/>
              </a:rPr>
              <a:t>xsl:when</a:t>
            </a:r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 test="author[@gender = 'male']"&gt;</a:t>
            </a:r>
          </a:p>
          <a:p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                                        </a:t>
            </a:r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Mr.</a:t>
            </a:r>
          </a:p>
          <a:p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                                    &lt;/</a:t>
            </a:r>
            <a:r>
              <a:rPr lang="en-US" sz="1400" b="1" dirty="0" err="1">
                <a:solidFill>
                  <a:schemeClr val="folHlink"/>
                </a:solidFill>
                <a:latin typeface="Courier New" charset="0"/>
              </a:rPr>
              <a:t>xsl:when</a:t>
            </a:r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&gt;</a:t>
            </a:r>
          </a:p>
          <a:p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                                    &lt;</a:t>
            </a:r>
            <a:r>
              <a:rPr lang="en-US" sz="1400" b="1" dirty="0" err="1">
                <a:solidFill>
                  <a:schemeClr val="folHlink"/>
                </a:solidFill>
                <a:latin typeface="Courier New" charset="0"/>
              </a:rPr>
              <a:t>xsl:otherwise</a:t>
            </a:r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&gt;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                                    Ms.</a:t>
            </a:r>
          </a:p>
          <a:p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                                    &lt;/</a:t>
            </a:r>
            <a:r>
              <a:rPr lang="en-US" sz="1400" b="1" dirty="0" err="1">
                <a:solidFill>
                  <a:schemeClr val="folHlink"/>
                </a:solidFill>
                <a:latin typeface="Courier New" charset="0"/>
              </a:rPr>
              <a:t>xsl:otherwise</a:t>
            </a:r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&gt;</a:t>
            </a:r>
          </a:p>
          <a:p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                                &lt;/</a:t>
            </a:r>
            <a:r>
              <a:rPr lang="en-US" sz="1400" b="1" dirty="0" err="1">
                <a:solidFill>
                  <a:schemeClr val="folHlink"/>
                </a:solidFill>
                <a:latin typeface="Courier New" charset="0"/>
              </a:rPr>
              <a:t>xsl:choose</a:t>
            </a:r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&gt;</a:t>
            </a:r>
          </a:p>
          <a:p>
            <a:r>
              <a:rPr lang="en-US" sz="1400" b="1" dirty="0">
                <a:latin typeface="Courier New" charset="0"/>
              </a:rPr>
              <a:t>                                &lt;</a:t>
            </a:r>
            <a:r>
              <a:rPr lang="en-US" sz="1400" b="1" dirty="0" err="1">
                <a:latin typeface="Courier New" charset="0"/>
              </a:rPr>
              <a:t>xsl:apply-templates</a:t>
            </a:r>
            <a:r>
              <a:rPr lang="en-US" sz="1400" b="1" dirty="0">
                <a:latin typeface="Courier New" charset="0"/>
              </a:rPr>
              <a:t> select="author"/&gt;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                        &lt;/td&gt;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                    &lt;/</a:t>
            </a:r>
            <a:r>
              <a:rPr lang="en-US" sz="1400" b="1" dirty="0" err="1">
                <a:solidFill>
                  <a:srgbClr val="0033CC"/>
                </a:solidFill>
                <a:latin typeface="Courier New" charset="0"/>
              </a:rPr>
              <a:t>tr</a:t>
            </a:r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&gt;</a:t>
            </a:r>
          </a:p>
          <a:p>
            <a:r>
              <a:rPr lang="en-US" sz="1400" b="1" dirty="0">
                <a:latin typeface="Courier New" charset="0"/>
              </a:rPr>
              <a:t>            ...</a:t>
            </a:r>
            <a:endParaRPr lang="en-US" sz="1400" b="1" dirty="0">
              <a:solidFill>
                <a:srgbClr val="0033CC"/>
              </a:solidFill>
              <a:latin typeface="Courier New" charset="0"/>
            </a:endParaRP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    &lt;/html&gt;</a:t>
            </a:r>
          </a:p>
          <a:p>
            <a:r>
              <a:rPr lang="en-US" sz="1400" b="1" dirty="0">
                <a:latin typeface="Courier New" charset="0"/>
              </a:rPr>
              <a:t>    &lt;/</a:t>
            </a:r>
            <a:r>
              <a:rPr lang="en-US" sz="1400" b="1" dirty="0" err="1">
                <a:latin typeface="Courier New" charset="0"/>
              </a:rPr>
              <a:t>xsl:template</a:t>
            </a:r>
            <a:r>
              <a:rPr lang="en-US" sz="1400" b="1" dirty="0">
                <a:latin typeface="Courier New" charset="0"/>
              </a:rPr>
              <a:t>&gt;</a:t>
            </a:r>
          </a:p>
          <a:p>
            <a:r>
              <a:rPr lang="en-US" sz="1400" b="1" dirty="0">
                <a:latin typeface="Courier New" charset="0"/>
              </a:rPr>
              <a:t>&lt;/</a:t>
            </a:r>
            <a:r>
              <a:rPr lang="en-US" sz="1400" b="1" dirty="0" err="1">
                <a:latin typeface="Courier New" charset="0"/>
              </a:rPr>
              <a:t>xsl:stylesheet</a:t>
            </a:r>
            <a:r>
              <a:rPr lang="en-US" sz="1400" b="1" dirty="0">
                <a:latin typeface="Courier New" charset="0"/>
              </a:rPr>
              <a:t>&gt;</a:t>
            </a:r>
          </a:p>
        </p:txBody>
      </p:sp>
      <p:sp>
        <p:nvSpPr>
          <p:cNvPr id="586757" name="Text Box 5"/>
          <p:cNvSpPr txBox="1">
            <a:spLocks noChangeArrowheads="1"/>
          </p:cNvSpPr>
          <p:nvPr/>
        </p:nvSpPr>
        <p:spPr bwMode="auto">
          <a:xfrm>
            <a:off x="731562" y="3728731"/>
            <a:ext cx="3108881" cy="523220"/>
          </a:xfrm>
          <a:prstGeom prst="rect">
            <a:avLst/>
          </a:prstGeom>
          <a:solidFill>
            <a:srgbClr val="FFFFC2"/>
          </a:solidFill>
          <a:ln>
            <a:solidFill>
              <a:srgbClr val="B23C00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B23C00"/>
                </a:solidFill>
              </a:rPr>
              <a:t>Test the conditions in the given order</a:t>
            </a:r>
          </a:p>
          <a:p>
            <a:r>
              <a:rPr lang="en-US" sz="1400">
                <a:solidFill>
                  <a:srgbClr val="B23C00"/>
                </a:solidFill>
              </a:rPr>
              <a:t>until the first one evaluates to true.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02074" y="320074"/>
            <a:ext cx="1450437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example-4.xsl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3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67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67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675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675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675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675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675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675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675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675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675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6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6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757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7221-1D6B-F64F-80E1-F73A02F397F8}" type="slidenum">
              <a:rPr lang="en-US"/>
              <a:pPr/>
              <a:t>89</a:t>
            </a:fld>
            <a:endParaRPr lang="en-US"/>
          </a:p>
        </p:txBody>
      </p:sp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XSLT Examples</a:t>
            </a:r>
            <a:r>
              <a:rPr lang="en-US" i="1" dirty="0"/>
              <a:t>, cont’d</a:t>
            </a:r>
            <a:endParaRPr lang="en-US" b="1" dirty="0">
              <a:latin typeface="Courier New" charset="0"/>
            </a:endParaRPr>
          </a:p>
        </p:txBody>
      </p:sp>
      <p:sp>
        <p:nvSpPr>
          <p:cNvPr id="587780" name="Text Box 4"/>
          <p:cNvSpPr txBox="1">
            <a:spLocks noChangeArrowheads="1"/>
          </p:cNvSpPr>
          <p:nvPr/>
        </p:nvSpPr>
        <p:spPr bwMode="auto">
          <a:xfrm>
            <a:off x="274638" y="1301750"/>
            <a:ext cx="8655050" cy="5386388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>
                <a:latin typeface="Courier New" charset="0"/>
              </a:rPr>
              <a:t>&lt;</a:t>
            </a:r>
            <a:r>
              <a:rPr lang="en-US" sz="1200" b="1" dirty="0" err="1">
                <a:latin typeface="Courier New" charset="0"/>
              </a:rPr>
              <a:t>xsl:stylesheet</a:t>
            </a:r>
            <a:r>
              <a:rPr lang="en-US" sz="1200" b="1" dirty="0">
                <a:latin typeface="Courier New" charset="0"/>
              </a:rPr>
              <a:t> </a:t>
            </a:r>
            <a:r>
              <a:rPr lang="en-US" sz="1200" b="1" dirty="0" err="1">
                <a:latin typeface="Courier New" charset="0"/>
              </a:rPr>
              <a:t>xmlns:xsl</a:t>
            </a:r>
            <a:r>
              <a:rPr lang="en-US" sz="1200" b="1" dirty="0">
                <a:latin typeface="Courier New" charset="0"/>
              </a:rPr>
              <a:t>="http://www.w3.org/1999/XSL/Transform" version="1.0"&gt;</a:t>
            </a:r>
          </a:p>
          <a:p>
            <a:r>
              <a:rPr lang="en-US" sz="1200" b="1" dirty="0">
                <a:latin typeface="Courier New" charset="0"/>
              </a:rPr>
              <a:t>    ...</a:t>
            </a:r>
          </a:p>
          <a:p>
            <a:r>
              <a:rPr lang="en-US" sz="1200" b="1" dirty="0">
                <a:latin typeface="Courier New" charset="0"/>
              </a:rPr>
              <a:t>    &lt;</a:t>
            </a:r>
            <a:r>
              <a:rPr lang="en-US" sz="1200" b="1" dirty="0" err="1">
                <a:latin typeface="Courier New" charset="0"/>
              </a:rPr>
              <a:t>xsl:template</a:t>
            </a:r>
            <a:r>
              <a:rPr lang="en-US" sz="1200" b="1" dirty="0">
                <a:latin typeface="Courier New" charset="0"/>
              </a:rPr>
              <a:t> match="/"&gt;</a:t>
            </a:r>
          </a:p>
          <a:p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       &lt;html&gt;</a:t>
            </a:r>
          </a:p>
          <a:p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           ...</a:t>
            </a:r>
          </a:p>
          <a:p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           &lt;body&gt;</a:t>
            </a:r>
          </a:p>
          <a:p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               ...</a:t>
            </a:r>
          </a:p>
          <a:p>
            <a:endParaRPr lang="en-US" sz="1200" b="1" dirty="0">
              <a:latin typeface="Courier New" charset="0"/>
            </a:endParaRPr>
          </a:p>
          <a:p>
            <a:r>
              <a:rPr lang="en-US" sz="1200" b="1" dirty="0">
                <a:latin typeface="Courier New" charset="0"/>
              </a:rPr>
              <a:t>               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&lt;h1&gt;Summary&lt;/h1&gt;</a:t>
            </a:r>
          </a:p>
          <a:p>
            <a:r>
              <a:rPr lang="en-US" sz="1200" b="1" dirty="0">
                <a:latin typeface="Courier New" charset="0"/>
              </a:rPr>
              <a:t>                </a:t>
            </a:r>
          </a:p>
          <a:p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                &lt;</a:t>
            </a:r>
            <a:r>
              <a:rPr lang="en-US" sz="1200" b="1" dirty="0" err="1">
                <a:solidFill>
                  <a:schemeClr val="folHlink"/>
                </a:solidFill>
                <a:latin typeface="Courier New" charset="0"/>
              </a:rPr>
              <a:t>xsl:for-each</a:t>
            </a:r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 select="catalog/journal"&gt;</a:t>
            </a:r>
          </a:p>
          <a:p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                   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&lt;p&gt;</a:t>
            </a:r>
          </a:p>
          <a:p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                       In journal &lt;strong&gt;</a:t>
            </a:r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&lt;</a:t>
            </a:r>
            <a:r>
              <a:rPr lang="en-US" sz="1200" b="1" dirty="0" err="1">
                <a:solidFill>
                  <a:schemeClr val="folHlink"/>
                </a:solidFill>
                <a:latin typeface="Courier New" charset="0"/>
              </a:rPr>
              <a:t>xsl:value-of</a:t>
            </a:r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 select="@title"/&gt;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&lt;/strong&gt;,</a:t>
            </a:r>
          </a:p>
          <a:p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                       published by &lt;</a:t>
            </a:r>
            <a:r>
              <a:rPr lang="en-US" sz="1200" b="1" dirty="0" err="1">
                <a:solidFill>
                  <a:srgbClr val="0033CC"/>
                </a:solidFill>
                <a:latin typeface="Courier New" charset="0"/>
              </a:rPr>
              <a:t>em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&gt;</a:t>
            </a:r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&lt;</a:t>
            </a:r>
            <a:r>
              <a:rPr lang="en-US" sz="1200" b="1" dirty="0" err="1">
                <a:solidFill>
                  <a:schemeClr val="folHlink"/>
                </a:solidFill>
                <a:latin typeface="Courier New" charset="0"/>
              </a:rPr>
              <a:t>xsl:value-of</a:t>
            </a:r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 select="@publisher"/&gt;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&lt;/</a:t>
            </a:r>
            <a:r>
              <a:rPr lang="en-US" sz="1200" b="1" dirty="0" err="1">
                <a:solidFill>
                  <a:srgbClr val="0033CC"/>
                </a:solidFill>
                <a:latin typeface="Courier New" charset="0"/>
              </a:rPr>
              <a:t>em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&gt;, includes:</a:t>
            </a:r>
          </a:p>
          <a:p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                       &lt;</a:t>
            </a:r>
            <a:r>
              <a:rPr lang="en-US" sz="1200" b="1" dirty="0" err="1">
                <a:solidFill>
                  <a:srgbClr val="0033CC"/>
                </a:solidFill>
                <a:latin typeface="Courier New" charset="0"/>
              </a:rPr>
              <a:t>ul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&gt;</a:t>
            </a:r>
          </a:p>
          <a:p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                        &lt;</a:t>
            </a:r>
            <a:r>
              <a:rPr lang="en-US" sz="1200" b="1" dirty="0" err="1">
                <a:solidFill>
                  <a:schemeClr val="folHlink"/>
                </a:solidFill>
                <a:latin typeface="Courier New" charset="0"/>
              </a:rPr>
              <a:t>xsl:for-each</a:t>
            </a:r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 select="article"&gt;</a:t>
            </a:r>
          </a:p>
          <a:p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                           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&lt;li&gt;</a:t>
            </a:r>
          </a:p>
          <a:p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                                &lt;</a:t>
            </a:r>
            <a:r>
              <a:rPr lang="en-US" sz="1200" b="1" dirty="0" err="1">
                <a:solidFill>
                  <a:schemeClr val="folHlink"/>
                </a:solidFill>
                <a:latin typeface="Courier New" charset="0"/>
              </a:rPr>
              <a:t>xsl:value-of</a:t>
            </a:r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 select="author"/&gt;</a:t>
            </a:r>
          </a:p>
          <a:p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                               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wrote the article "</a:t>
            </a:r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&lt;</a:t>
            </a:r>
            <a:r>
              <a:rPr lang="en-US" sz="1200" b="1" dirty="0" err="1">
                <a:solidFill>
                  <a:schemeClr val="folHlink"/>
                </a:solidFill>
                <a:latin typeface="Courier New" charset="0"/>
              </a:rPr>
              <a:t>xsl:value-of</a:t>
            </a:r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 select="title"/&gt;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"</a:t>
            </a:r>
          </a:p>
          <a:p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                               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dated</a:t>
            </a:r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 &lt;</a:t>
            </a:r>
            <a:r>
              <a:rPr lang="en-US" sz="1200" b="1" dirty="0" err="1">
                <a:solidFill>
                  <a:schemeClr val="folHlink"/>
                </a:solidFill>
                <a:latin typeface="Courier New" charset="0"/>
              </a:rPr>
              <a:t>xsl:value-of</a:t>
            </a:r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 select="@date"/&gt;</a:t>
            </a:r>
          </a:p>
          <a:p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                           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&lt;/li&gt;</a:t>
            </a:r>
          </a:p>
          <a:p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                        &lt;/</a:t>
            </a:r>
            <a:r>
              <a:rPr lang="en-US" sz="1200" b="1" dirty="0" err="1">
                <a:solidFill>
                  <a:schemeClr val="folHlink"/>
                </a:solidFill>
                <a:latin typeface="Courier New" charset="0"/>
              </a:rPr>
              <a:t>xsl:for-each</a:t>
            </a:r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&gt;</a:t>
            </a:r>
          </a:p>
          <a:p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                       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&lt;/</a:t>
            </a:r>
            <a:r>
              <a:rPr lang="en-US" sz="1200" b="1" dirty="0" err="1">
                <a:solidFill>
                  <a:srgbClr val="0033CC"/>
                </a:solidFill>
                <a:latin typeface="Courier New" charset="0"/>
              </a:rPr>
              <a:t>ul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&gt;</a:t>
            </a:r>
          </a:p>
          <a:p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                   &lt;/p&gt;</a:t>
            </a:r>
          </a:p>
          <a:p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                &lt;/</a:t>
            </a:r>
            <a:r>
              <a:rPr lang="en-US" sz="1200" b="1" dirty="0" err="1">
                <a:solidFill>
                  <a:schemeClr val="folHlink"/>
                </a:solidFill>
                <a:latin typeface="Courier New" charset="0"/>
              </a:rPr>
              <a:t>xsl:for-each</a:t>
            </a:r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&gt;</a:t>
            </a:r>
          </a:p>
          <a:p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           &lt;/body&gt;</a:t>
            </a:r>
          </a:p>
          <a:p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       &lt;/html&gt;</a:t>
            </a:r>
          </a:p>
          <a:p>
            <a:r>
              <a:rPr lang="en-US" sz="1200" b="1" dirty="0">
                <a:latin typeface="Courier New" charset="0"/>
              </a:rPr>
              <a:t>    &lt;/</a:t>
            </a:r>
            <a:r>
              <a:rPr lang="en-US" sz="1200" b="1" dirty="0" err="1">
                <a:latin typeface="Courier New" charset="0"/>
              </a:rPr>
              <a:t>xsl:template</a:t>
            </a:r>
            <a:r>
              <a:rPr lang="en-US" sz="1200" b="1" dirty="0">
                <a:latin typeface="Courier New" charset="0"/>
              </a:rPr>
              <a:t>&gt;</a:t>
            </a:r>
          </a:p>
          <a:p>
            <a:r>
              <a:rPr lang="en-US" sz="1200" b="1" dirty="0">
                <a:latin typeface="Courier New" charset="0"/>
              </a:rPr>
              <a:t>&lt;/</a:t>
            </a:r>
            <a:r>
              <a:rPr lang="en-US" sz="1200" b="1" dirty="0" err="1">
                <a:latin typeface="Courier New" charset="0"/>
              </a:rPr>
              <a:t>xsl:stylesheet</a:t>
            </a:r>
            <a:r>
              <a:rPr lang="en-US" sz="1200" b="1" dirty="0">
                <a:latin typeface="Courier New" charset="0"/>
              </a:rPr>
              <a:t>&gt;</a:t>
            </a:r>
          </a:p>
        </p:txBody>
      </p:sp>
      <p:sp>
        <p:nvSpPr>
          <p:cNvPr id="587782" name="Text Box 6"/>
          <p:cNvSpPr txBox="1">
            <a:spLocks noChangeArrowheads="1"/>
          </p:cNvSpPr>
          <p:nvPr/>
        </p:nvSpPr>
        <p:spPr bwMode="auto">
          <a:xfrm>
            <a:off x="356201" y="4343400"/>
            <a:ext cx="2203836" cy="738664"/>
          </a:xfrm>
          <a:prstGeom prst="rect">
            <a:avLst/>
          </a:prstGeom>
          <a:solidFill>
            <a:srgbClr val="FFFFC2"/>
          </a:solidFill>
          <a:ln>
            <a:solidFill>
              <a:srgbClr val="0033CC"/>
            </a:solidFill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0033CC"/>
                </a:solidFill>
              </a:rPr>
              <a:t>Within an XSL document,</a:t>
            </a:r>
          </a:p>
          <a:p>
            <a:pPr algn="ctr"/>
            <a:r>
              <a:rPr lang="en-US" sz="1400">
                <a:solidFill>
                  <a:srgbClr val="0033CC"/>
                </a:solidFill>
              </a:rPr>
              <a:t>all HTML code</a:t>
            </a:r>
          </a:p>
          <a:p>
            <a:pPr algn="ctr"/>
            <a:r>
              <a:rPr lang="en-US" sz="1400">
                <a:solidFill>
                  <a:srgbClr val="0033CC"/>
                </a:solidFill>
              </a:rPr>
              <a:t>must be well-formed.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89487" y="1051586"/>
            <a:ext cx="1450437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example-5.xsl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03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77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77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77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77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77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778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778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778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778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778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778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778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778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778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0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7780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0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7780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0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7780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87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87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78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80629-658C-B440-95B7-87CC01DE1533}" type="slidenum">
              <a:rPr lang="en-US"/>
              <a:pPr/>
              <a:t>9</a:t>
            </a:fld>
            <a:endParaRPr lang="en-US"/>
          </a:p>
        </p:txBody>
      </p:sp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XML </a:t>
            </a:r>
            <a:r>
              <a:rPr lang="en-US" dirty="0" smtClean="0"/>
              <a:t>Components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empty element has no content </a:t>
            </a:r>
            <a:br>
              <a:rPr lang="en-US" dirty="0"/>
            </a:br>
            <a:r>
              <a:rPr lang="en-US" dirty="0"/>
              <a:t>and no child elements.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An empty element can be </a:t>
            </a:r>
            <a:r>
              <a:rPr lang="ja-JP" altLang="en-US" dirty="0"/>
              <a:t>“</a:t>
            </a:r>
            <a:r>
              <a:rPr lang="en-US" dirty="0"/>
              <a:t>self closed</a:t>
            </a:r>
            <a:r>
              <a:rPr lang="ja-JP" altLang="en-US" dirty="0"/>
              <a:t>”</a:t>
            </a:r>
            <a:r>
              <a:rPr lang="en-US" dirty="0" smtClean="0"/>
              <a:t>.</a:t>
            </a:r>
          </a:p>
          <a:p>
            <a:pPr lvl="4"/>
            <a:endParaRPr lang="en-US" dirty="0"/>
          </a:p>
          <a:p>
            <a:r>
              <a:rPr lang="en-US" dirty="0" smtClean="0"/>
              <a:t>Comments:</a:t>
            </a:r>
            <a:endParaRPr lang="en-US" dirty="0"/>
          </a:p>
        </p:txBody>
      </p:sp>
      <p:sp>
        <p:nvSpPr>
          <p:cNvPr id="494597" name="Text Box 5"/>
          <p:cNvSpPr txBox="1">
            <a:spLocks noChangeArrowheads="1"/>
          </p:cNvSpPr>
          <p:nvPr/>
        </p:nvSpPr>
        <p:spPr bwMode="auto">
          <a:xfrm>
            <a:off x="2894013" y="2331732"/>
            <a:ext cx="3377848" cy="646331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&lt;</a:t>
            </a:r>
            <a:r>
              <a:rPr lang="en-US" sz="1800" b="1" dirty="0" err="1">
                <a:solidFill>
                  <a:srgbClr val="0033CC"/>
                </a:solidFill>
                <a:latin typeface="Courier New" charset="0"/>
              </a:rPr>
              <a:t>ebook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&gt;&lt;/</a:t>
            </a:r>
            <a:r>
              <a:rPr lang="en-US" sz="1800" b="1" dirty="0" err="1">
                <a:solidFill>
                  <a:srgbClr val="0033CC"/>
                </a:solidFill>
                <a:latin typeface="Courier New" charset="0"/>
              </a:rPr>
              <a:t>ebook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&gt;</a:t>
            </a:r>
            <a:br>
              <a:rPr lang="en-US" sz="1800" b="1" dirty="0">
                <a:solidFill>
                  <a:srgbClr val="0033CC"/>
                </a:solidFill>
                <a:latin typeface="Courier New" charset="0"/>
              </a:rPr>
            </a:b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&lt;printed pages="256" /&gt;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108976" y="4343390"/>
            <a:ext cx="2816584" cy="369332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33CC"/>
                </a:solidFill>
                <a:latin typeface="Courier New" charset="0"/>
              </a:rPr>
              <a:t>&lt;!--comment text--&gt;</a:t>
            </a:r>
          </a:p>
        </p:txBody>
      </p:sp>
    </p:spTree>
    <p:extLst>
      <p:ext uri="{BB962C8B-B14F-4D97-AF65-F5344CB8AC3E}">
        <p14:creationId xmlns:p14="http://schemas.microsoft.com/office/powerpoint/2010/main" val="53783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4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595" grpId="0" build="p"/>
      <p:bldP spid="9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F797E-2262-ED4B-AA87-B4924838E44C}" type="slidenum">
              <a:rPr lang="en-US"/>
              <a:pPr/>
              <a:t>90</a:t>
            </a:fld>
            <a:endParaRPr lang="en-US"/>
          </a:p>
        </p:txBody>
      </p:sp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XSLT Examples</a:t>
            </a:r>
            <a:r>
              <a:rPr lang="en-US" i="1" dirty="0"/>
              <a:t>, cont’d</a:t>
            </a:r>
            <a:endParaRPr lang="en-US" b="1" dirty="0">
              <a:latin typeface="Courier New" charset="0"/>
            </a:endParaRPr>
          </a:p>
        </p:txBody>
      </p:sp>
      <p:sp>
        <p:nvSpPr>
          <p:cNvPr id="588804" name="Text Box 4"/>
          <p:cNvSpPr txBox="1">
            <a:spLocks noChangeArrowheads="1"/>
          </p:cNvSpPr>
          <p:nvPr/>
        </p:nvSpPr>
        <p:spPr bwMode="auto">
          <a:xfrm>
            <a:off x="365125" y="1301750"/>
            <a:ext cx="7918450" cy="5386388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latin typeface="Courier New" charset="0"/>
              </a:rPr>
              <a:t>&lt;xsl:stylesheet xmlns:xsl="http://www.w3.org/1999/XSL/Transform" version="1.0"&gt;</a:t>
            </a:r>
          </a:p>
          <a:p>
            <a:r>
              <a:rPr lang="en-US" sz="1200" b="1">
                <a:latin typeface="Courier New" charset="0"/>
              </a:rPr>
              <a:t>    ...</a:t>
            </a:r>
          </a:p>
          <a:p>
            <a:r>
              <a:rPr lang="en-US" sz="1200" b="1">
                <a:latin typeface="Courier New" charset="0"/>
              </a:rPr>
              <a:t>    &lt;xsl:template match="/"&gt;</a:t>
            </a:r>
          </a:p>
          <a:p>
            <a:r>
              <a:rPr lang="en-US" sz="1200" b="1">
                <a:solidFill>
                  <a:srgbClr val="0033CC"/>
                </a:solidFill>
                <a:latin typeface="Courier New" charset="0"/>
              </a:rPr>
              <a:t>        &lt;html&gt;</a:t>
            </a:r>
          </a:p>
          <a:p>
            <a:r>
              <a:rPr lang="en-US" sz="1200" b="1">
                <a:solidFill>
                  <a:srgbClr val="0033CC"/>
                </a:solidFill>
                <a:latin typeface="Courier New" charset="0"/>
              </a:rPr>
              <a:t>            ...</a:t>
            </a:r>
          </a:p>
          <a:p>
            <a:r>
              <a:rPr lang="en-US" sz="1200" b="1">
                <a:solidFill>
                  <a:srgbClr val="0033CC"/>
                </a:solidFill>
                <a:latin typeface="Courier New" charset="0"/>
              </a:rPr>
              <a:t>            &lt;body&gt;</a:t>
            </a:r>
          </a:p>
          <a:p>
            <a:r>
              <a:rPr lang="en-US" sz="1200" b="1">
                <a:solidFill>
                  <a:srgbClr val="0033CC"/>
                </a:solidFill>
                <a:latin typeface="Courier New" charset="0"/>
              </a:rPr>
              <a:t>                ...</a:t>
            </a:r>
          </a:p>
          <a:p>
            <a:r>
              <a:rPr lang="en-US" sz="1200" b="1">
                <a:latin typeface="Courier New" charset="0"/>
              </a:rPr>
              <a:t>                </a:t>
            </a:r>
          </a:p>
          <a:p>
            <a:r>
              <a:rPr lang="en-US" sz="1200" b="1">
                <a:solidFill>
                  <a:schemeClr val="folHlink"/>
                </a:solidFill>
                <a:latin typeface="Courier New" charset="0"/>
              </a:rPr>
              <a:t>                </a:t>
            </a:r>
            <a:r>
              <a:rPr lang="en-US" sz="1200" b="1">
                <a:latin typeface="Courier New" charset="0"/>
              </a:rPr>
              <a:t>&lt;xsl:for-each select="catalog/journal"&gt;</a:t>
            </a:r>
          </a:p>
          <a:p>
            <a:r>
              <a:rPr lang="en-US" sz="1200" b="1">
                <a:solidFill>
                  <a:schemeClr val="folHlink"/>
                </a:solidFill>
                <a:latin typeface="Courier New" charset="0"/>
              </a:rPr>
              <a:t>                    </a:t>
            </a:r>
            <a:r>
              <a:rPr lang="en-US" sz="1200" b="1">
                <a:solidFill>
                  <a:srgbClr val="0033CC"/>
                </a:solidFill>
                <a:latin typeface="Courier New" charset="0"/>
              </a:rPr>
              <a:t>&lt;p&gt;</a:t>
            </a:r>
          </a:p>
          <a:p>
            <a:r>
              <a:rPr lang="en-US" sz="1200" b="1">
                <a:solidFill>
                  <a:srgbClr val="0033CC"/>
                </a:solidFill>
                <a:latin typeface="Courier New" charset="0"/>
              </a:rPr>
              <a:t>                        In journal &lt;strong&gt;</a:t>
            </a:r>
            <a:r>
              <a:rPr lang="en-US" sz="1200" b="1">
                <a:latin typeface="Courier New" charset="0"/>
              </a:rPr>
              <a:t>&lt;xsl:value-of select="@title"/&gt;</a:t>
            </a:r>
            <a:r>
              <a:rPr lang="en-US" sz="1200" b="1">
                <a:solidFill>
                  <a:srgbClr val="0033CC"/>
                </a:solidFill>
                <a:latin typeface="Courier New" charset="0"/>
              </a:rPr>
              <a:t>&lt;/strong&gt;,</a:t>
            </a:r>
          </a:p>
          <a:p>
            <a:r>
              <a:rPr lang="en-US" sz="1200" b="1">
                <a:solidFill>
                  <a:srgbClr val="0033CC"/>
                </a:solidFill>
                <a:latin typeface="Courier New" charset="0"/>
              </a:rPr>
              <a:t>                        published by &lt;em&gt;</a:t>
            </a:r>
            <a:r>
              <a:rPr lang="en-US" sz="1200" b="1">
                <a:latin typeface="Courier New" charset="0"/>
              </a:rPr>
              <a:t>&lt;xsl:value-of select="@publisher"/&gt;</a:t>
            </a:r>
            <a:r>
              <a:rPr lang="en-US" sz="1200" b="1">
                <a:solidFill>
                  <a:srgbClr val="0033CC"/>
                </a:solidFill>
                <a:latin typeface="Courier New" charset="0"/>
              </a:rPr>
              <a:t>&lt;/em&gt;,</a:t>
            </a:r>
          </a:p>
          <a:p>
            <a:r>
              <a:rPr lang="en-US" sz="1200" b="1">
                <a:solidFill>
                  <a:srgbClr val="0033CC"/>
                </a:solidFill>
                <a:latin typeface="Courier New" charset="0"/>
              </a:rPr>
              <a:t>                        includes</a:t>
            </a:r>
            <a:r>
              <a:rPr lang="en-US" sz="1200">
                <a:latin typeface="Courier New" charset="0"/>
              </a:rPr>
              <a:t> </a:t>
            </a:r>
            <a:r>
              <a:rPr lang="en-US" sz="1200" b="1">
                <a:solidFill>
                  <a:schemeClr val="folHlink"/>
                </a:solidFill>
                <a:latin typeface="Courier New" charset="0"/>
              </a:rPr>
              <a:t>&lt;xsl:value-of select="count(article)"/&gt;</a:t>
            </a:r>
          </a:p>
          <a:p>
            <a:r>
              <a:rPr lang="en-US" sz="1200" b="1">
                <a:latin typeface="Courier New" charset="0"/>
              </a:rPr>
              <a:t>		    </a:t>
            </a:r>
            <a:r>
              <a:rPr lang="en-US" sz="1200" b="1">
                <a:solidFill>
                  <a:srgbClr val="0033CC"/>
                </a:solidFill>
                <a:latin typeface="Courier New" charset="0"/>
              </a:rPr>
              <a:t>article</a:t>
            </a:r>
            <a:r>
              <a:rPr lang="en-US" sz="1200" b="1">
                <a:solidFill>
                  <a:schemeClr val="folHlink"/>
                </a:solidFill>
                <a:latin typeface="Courier New" charset="0"/>
              </a:rPr>
              <a:t>&lt;xsl:if test="count(article) &gt; 1"&gt;</a:t>
            </a:r>
            <a:r>
              <a:rPr lang="en-US" sz="1200" b="1">
                <a:solidFill>
                  <a:srgbClr val="0033CC"/>
                </a:solidFill>
                <a:latin typeface="Courier New" charset="0"/>
              </a:rPr>
              <a:t>s</a:t>
            </a:r>
            <a:r>
              <a:rPr lang="en-US" sz="1200" b="1">
                <a:solidFill>
                  <a:schemeClr val="folHlink"/>
                </a:solidFill>
                <a:latin typeface="Courier New" charset="0"/>
              </a:rPr>
              <a:t>&lt;/xsl:if&gt;</a:t>
            </a:r>
          </a:p>
          <a:p>
            <a:r>
              <a:rPr lang="en-US" sz="1200" b="1">
                <a:solidFill>
                  <a:srgbClr val="0033CC"/>
                </a:solidFill>
                <a:latin typeface="Courier New" charset="0"/>
              </a:rPr>
              <a:t>                        &lt;ul&gt;</a:t>
            </a:r>
          </a:p>
          <a:p>
            <a:r>
              <a:rPr lang="en-US" sz="1200" b="1">
                <a:solidFill>
                  <a:schemeClr val="folHlink"/>
                </a:solidFill>
                <a:latin typeface="Courier New" charset="0"/>
              </a:rPr>
              <a:t>                        </a:t>
            </a:r>
            <a:r>
              <a:rPr lang="en-US" sz="1200" b="1">
                <a:latin typeface="Courier New" charset="0"/>
              </a:rPr>
              <a:t>&lt;xsl:for-each select="article"&gt;</a:t>
            </a:r>
          </a:p>
          <a:p>
            <a:r>
              <a:rPr lang="en-US" sz="1200" b="1">
                <a:solidFill>
                  <a:schemeClr val="folHlink"/>
                </a:solidFill>
                <a:latin typeface="Courier New" charset="0"/>
              </a:rPr>
              <a:t>                            </a:t>
            </a:r>
            <a:r>
              <a:rPr lang="en-US" sz="1200" b="1">
                <a:solidFill>
                  <a:srgbClr val="0033CC"/>
                </a:solidFill>
                <a:latin typeface="Courier New" charset="0"/>
              </a:rPr>
              <a:t>&lt;li&gt;</a:t>
            </a:r>
          </a:p>
          <a:p>
            <a:r>
              <a:rPr lang="en-US" sz="1200" b="1">
                <a:latin typeface="Courier New" charset="0"/>
              </a:rPr>
              <a:t>                                &lt;xsl:value-of select="author"/&gt;</a:t>
            </a:r>
          </a:p>
          <a:p>
            <a:r>
              <a:rPr lang="en-US" sz="1200" b="1">
                <a:solidFill>
                  <a:schemeClr val="folHlink"/>
                </a:solidFill>
                <a:latin typeface="Courier New" charset="0"/>
              </a:rPr>
              <a:t>                                </a:t>
            </a:r>
            <a:r>
              <a:rPr lang="en-US" sz="1200" b="1">
                <a:solidFill>
                  <a:srgbClr val="0033CC"/>
                </a:solidFill>
                <a:latin typeface="Courier New" charset="0"/>
              </a:rPr>
              <a:t>wrote the article "</a:t>
            </a:r>
            <a:r>
              <a:rPr lang="en-US" sz="1200" b="1">
                <a:latin typeface="Courier New" charset="0"/>
              </a:rPr>
              <a:t>&lt;xsl:value-of select="title"/&gt;</a:t>
            </a:r>
            <a:r>
              <a:rPr lang="en-US" sz="1200" b="1">
                <a:solidFill>
                  <a:srgbClr val="0033CC"/>
                </a:solidFill>
                <a:latin typeface="Courier New" charset="0"/>
              </a:rPr>
              <a:t>"</a:t>
            </a:r>
          </a:p>
          <a:p>
            <a:r>
              <a:rPr lang="en-US" sz="1200" b="1">
                <a:solidFill>
                  <a:schemeClr val="folHlink"/>
                </a:solidFill>
                <a:latin typeface="Courier New" charset="0"/>
              </a:rPr>
              <a:t>                                </a:t>
            </a:r>
            <a:r>
              <a:rPr lang="en-US" sz="1200" b="1">
                <a:solidFill>
                  <a:srgbClr val="0033CC"/>
                </a:solidFill>
                <a:latin typeface="Courier New" charset="0"/>
              </a:rPr>
              <a:t>dated</a:t>
            </a:r>
            <a:r>
              <a:rPr lang="en-US" sz="1200" b="1">
                <a:solidFill>
                  <a:schemeClr val="folHlink"/>
                </a:solidFill>
                <a:latin typeface="Courier New" charset="0"/>
              </a:rPr>
              <a:t> </a:t>
            </a:r>
            <a:r>
              <a:rPr lang="en-US" sz="1200" b="1">
                <a:latin typeface="Courier New" charset="0"/>
              </a:rPr>
              <a:t>&lt;xsl:value-of select="@date"/&gt;</a:t>
            </a:r>
          </a:p>
          <a:p>
            <a:r>
              <a:rPr lang="en-US" sz="1200" b="1">
                <a:solidFill>
                  <a:schemeClr val="folHlink"/>
                </a:solidFill>
                <a:latin typeface="Courier New" charset="0"/>
              </a:rPr>
              <a:t>                            </a:t>
            </a:r>
            <a:r>
              <a:rPr lang="en-US" sz="1200" b="1">
                <a:solidFill>
                  <a:srgbClr val="0033CC"/>
                </a:solidFill>
                <a:latin typeface="Courier New" charset="0"/>
              </a:rPr>
              <a:t>&lt;/li&gt;</a:t>
            </a:r>
          </a:p>
          <a:p>
            <a:r>
              <a:rPr lang="en-US" sz="1200" b="1">
                <a:latin typeface="Courier New" charset="0"/>
              </a:rPr>
              <a:t>                        &lt;/xsl:for-each&gt;</a:t>
            </a:r>
          </a:p>
          <a:p>
            <a:r>
              <a:rPr lang="en-US" sz="1200" b="1">
                <a:solidFill>
                  <a:schemeClr val="folHlink"/>
                </a:solidFill>
                <a:latin typeface="Courier New" charset="0"/>
              </a:rPr>
              <a:t>                        </a:t>
            </a:r>
            <a:r>
              <a:rPr lang="en-US" sz="1200" b="1">
                <a:solidFill>
                  <a:srgbClr val="0033CC"/>
                </a:solidFill>
                <a:latin typeface="Courier New" charset="0"/>
              </a:rPr>
              <a:t>&lt;/ul&gt;</a:t>
            </a:r>
          </a:p>
          <a:p>
            <a:r>
              <a:rPr lang="en-US" sz="1200" b="1">
                <a:solidFill>
                  <a:srgbClr val="0033CC"/>
                </a:solidFill>
                <a:latin typeface="Courier New" charset="0"/>
              </a:rPr>
              <a:t>                    &lt;/p&gt;</a:t>
            </a:r>
          </a:p>
          <a:p>
            <a:r>
              <a:rPr lang="en-US" sz="1200" b="1">
                <a:latin typeface="Courier New" charset="0"/>
              </a:rPr>
              <a:t>                &lt;/xsl:for-each&gt;</a:t>
            </a:r>
          </a:p>
          <a:p>
            <a:r>
              <a:rPr lang="en-US" sz="1200" b="1">
                <a:solidFill>
                  <a:srgbClr val="0033CC"/>
                </a:solidFill>
                <a:latin typeface="Courier New" charset="0"/>
              </a:rPr>
              <a:t>            &lt;/body&gt;</a:t>
            </a:r>
          </a:p>
          <a:p>
            <a:r>
              <a:rPr lang="en-US" sz="1200" b="1">
                <a:solidFill>
                  <a:srgbClr val="0033CC"/>
                </a:solidFill>
                <a:latin typeface="Courier New" charset="0"/>
              </a:rPr>
              <a:t>        &lt;/html&gt;</a:t>
            </a:r>
          </a:p>
          <a:p>
            <a:r>
              <a:rPr lang="en-US" sz="1200" b="1">
                <a:latin typeface="Courier New" charset="0"/>
              </a:rPr>
              <a:t>    &lt;/xsl:template&gt;</a:t>
            </a:r>
          </a:p>
          <a:p>
            <a:r>
              <a:rPr lang="en-US" sz="1200" b="1">
                <a:latin typeface="Courier New" charset="0"/>
              </a:rPr>
              <a:t>&lt;/xsl:stylesheet&gt;</a:t>
            </a:r>
          </a:p>
        </p:txBody>
      </p:sp>
      <p:sp>
        <p:nvSpPr>
          <p:cNvPr id="588805" name="Text Box 5"/>
          <p:cNvSpPr txBox="1">
            <a:spLocks noChangeArrowheads="1"/>
          </p:cNvSpPr>
          <p:nvPr/>
        </p:nvSpPr>
        <p:spPr bwMode="auto">
          <a:xfrm>
            <a:off x="7406609" y="3611878"/>
            <a:ext cx="1489110" cy="338554"/>
          </a:xfrm>
          <a:prstGeom prst="rect">
            <a:avLst/>
          </a:prstGeom>
          <a:solidFill>
            <a:srgbClr val="FFFFC2"/>
          </a:solidFill>
          <a:ln>
            <a:solidFill>
              <a:srgbClr val="B23C00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B23C00"/>
                </a:solidFill>
              </a:rPr>
              <a:t>No </a:t>
            </a:r>
            <a:r>
              <a:rPr lang="en-US" altLang="ja-JP" dirty="0" smtClean="0">
                <a:solidFill>
                  <a:srgbClr val="B23C00"/>
                </a:solidFill>
                <a:latin typeface="Arial"/>
              </a:rPr>
              <a:t>“</a:t>
            </a:r>
            <a:r>
              <a:rPr lang="en-US" dirty="0" smtClean="0">
                <a:solidFill>
                  <a:srgbClr val="B23C00"/>
                </a:solidFill>
              </a:rPr>
              <a:t>else</a:t>
            </a:r>
            <a:r>
              <a:rPr lang="en-US" altLang="ja-JP" dirty="0" smtClean="0">
                <a:solidFill>
                  <a:srgbClr val="B23C00"/>
                </a:solidFill>
                <a:latin typeface="Arial"/>
              </a:rPr>
              <a:t>”</a:t>
            </a:r>
            <a:r>
              <a:rPr lang="en-US" dirty="0" smtClean="0">
                <a:solidFill>
                  <a:srgbClr val="B23C00"/>
                </a:solidFill>
              </a:rPr>
              <a:t> </a:t>
            </a:r>
            <a:r>
              <a:rPr lang="en-US" dirty="0">
                <a:solidFill>
                  <a:srgbClr val="B23C00"/>
                </a:solidFill>
              </a:rPr>
              <a:t>part.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40853" y="987349"/>
            <a:ext cx="1450437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example-6.xsl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68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880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880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8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8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05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BFFA6-60A3-6540-9944-A89F2439DA34}" type="slidenum">
              <a:rPr lang="en-US"/>
              <a:pPr/>
              <a:t>91</a:t>
            </a:fld>
            <a:endParaRPr lang="en-US"/>
          </a:p>
        </p:txBody>
      </p:sp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XSLT Examples</a:t>
            </a:r>
            <a:r>
              <a:rPr lang="en-US" i="1" dirty="0"/>
              <a:t>, cont’d</a:t>
            </a:r>
            <a:endParaRPr lang="en-US" b="1" dirty="0">
              <a:latin typeface="Courier New" charset="0"/>
            </a:endParaRPr>
          </a:p>
        </p:txBody>
      </p:sp>
      <p:sp>
        <p:nvSpPr>
          <p:cNvPr id="589828" name="Text Box 4"/>
          <p:cNvSpPr txBox="1">
            <a:spLocks noChangeArrowheads="1"/>
          </p:cNvSpPr>
          <p:nvPr/>
        </p:nvSpPr>
        <p:spPr bwMode="auto">
          <a:xfrm>
            <a:off x="274638" y="1279525"/>
            <a:ext cx="8586787" cy="45593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latin typeface="Courier New" charset="0"/>
              </a:rPr>
              <a:t>&lt;</a:t>
            </a:r>
            <a:r>
              <a:rPr lang="en-US" sz="1400" b="1" dirty="0" err="1">
                <a:latin typeface="Courier New" charset="0"/>
              </a:rPr>
              <a:t>xsl:stylesheet</a:t>
            </a:r>
            <a:r>
              <a:rPr lang="en-US" sz="1400" b="1" dirty="0">
                <a:latin typeface="Courier New" charset="0"/>
              </a:rPr>
              <a:t> </a:t>
            </a:r>
            <a:r>
              <a:rPr lang="en-US" sz="1400" b="1" dirty="0" err="1">
                <a:latin typeface="Courier New" charset="0"/>
              </a:rPr>
              <a:t>xmlns:xsl</a:t>
            </a:r>
            <a:r>
              <a:rPr lang="en-US" sz="1400" b="1" dirty="0">
                <a:latin typeface="Courier New" charset="0"/>
              </a:rPr>
              <a:t>="http://www.w3.org/1999/XSL/Transform" version="1.0"&gt;</a:t>
            </a:r>
          </a:p>
          <a:p>
            <a:r>
              <a:rPr lang="en-US" sz="1400" b="1" dirty="0">
                <a:latin typeface="Courier New" charset="0"/>
              </a:rPr>
              <a:t>    ...</a:t>
            </a:r>
          </a:p>
          <a:p>
            <a:r>
              <a:rPr lang="en-US" sz="1400" b="1" dirty="0">
                <a:latin typeface="Courier New" charset="0"/>
              </a:rPr>
              <a:t>    &lt;</a:t>
            </a:r>
            <a:r>
              <a:rPr lang="en-US" sz="1400" b="1" dirty="0" err="1">
                <a:latin typeface="Courier New" charset="0"/>
              </a:rPr>
              <a:t>xsl:template</a:t>
            </a:r>
            <a:r>
              <a:rPr lang="en-US" sz="1400" b="1" dirty="0">
                <a:latin typeface="Courier New" charset="0"/>
              </a:rPr>
              <a:t> match="/"&gt;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    ...</a:t>
            </a:r>
          </a:p>
          <a:p>
            <a:r>
              <a:rPr lang="en-US" sz="1400" b="1" dirty="0">
                <a:latin typeface="Courier New" charset="0"/>
              </a:rPr>
              <a:t>    &lt;/</a:t>
            </a:r>
            <a:r>
              <a:rPr lang="en-US" sz="1400" b="1" dirty="0" err="1">
                <a:latin typeface="Courier New" charset="0"/>
              </a:rPr>
              <a:t>xsl:template</a:t>
            </a:r>
            <a:r>
              <a:rPr lang="en-US" sz="1400" b="1" dirty="0">
                <a:latin typeface="Courier New" charset="0"/>
              </a:rPr>
              <a:t>&gt;</a:t>
            </a:r>
          </a:p>
          <a:p>
            <a:endParaRPr lang="en-US" sz="1400" b="1" dirty="0">
              <a:latin typeface="Courier New" charset="0"/>
            </a:endParaRPr>
          </a:p>
          <a:p>
            <a:r>
              <a:rPr lang="en-US" sz="1400" dirty="0">
                <a:solidFill>
                  <a:schemeClr val="folHlink"/>
                </a:solidFill>
                <a:latin typeface="Courier New" charset="0"/>
              </a:rPr>
              <a:t>    </a:t>
            </a:r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&lt;</a:t>
            </a:r>
            <a:r>
              <a:rPr lang="en-US" sz="1400" b="1" dirty="0" err="1">
                <a:solidFill>
                  <a:schemeClr val="folHlink"/>
                </a:solidFill>
                <a:latin typeface="Courier New" charset="0"/>
              </a:rPr>
              <a:t>xsl:template</a:t>
            </a:r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 match="author"&gt;</a:t>
            </a:r>
          </a:p>
          <a:p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        &lt;</a:t>
            </a:r>
            <a:r>
              <a:rPr lang="en-US" sz="1400" b="1" dirty="0" err="1">
                <a:solidFill>
                  <a:schemeClr val="folHlink"/>
                </a:solidFill>
                <a:latin typeface="Courier New" charset="0"/>
              </a:rPr>
              <a:t>xsl:choose</a:t>
            </a:r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&gt;</a:t>
            </a:r>
          </a:p>
          <a:p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            &lt;</a:t>
            </a:r>
            <a:r>
              <a:rPr lang="en-US" sz="1400" b="1" dirty="0" err="1">
                <a:solidFill>
                  <a:schemeClr val="folHlink"/>
                </a:solidFill>
                <a:latin typeface="Courier New" charset="0"/>
              </a:rPr>
              <a:t>xsl:when</a:t>
            </a:r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 test="@degree = 'Ph.D.'"&gt;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            Dr.</a:t>
            </a:r>
          </a:p>
          <a:p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            &lt;/</a:t>
            </a:r>
            <a:r>
              <a:rPr lang="en-US" sz="1400" b="1" dirty="0" err="1">
                <a:solidFill>
                  <a:schemeClr val="folHlink"/>
                </a:solidFill>
                <a:latin typeface="Courier New" charset="0"/>
              </a:rPr>
              <a:t>xsl:when</a:t>
            </a:r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&gt;</a:t>
            </a:r>
          </a:p>
          <a:p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            &lt;</a:t>
            </a:r>
            <a:r>
              <a:rPr lang="en-US" sz="1400" b="1" dirty="0" err="1">
                <a:solidFill>
                  <a:schemeClr val="folHlink"/>
                </a:solidFill>
                <a:latin typeface="Courier New" charset="0"/>
              </a:rPr>
              <a:t>xsl:when</a:t>
            </a:r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 test="@gender = 'male'"&gt;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            Mr.</a:t>
            </a:r>
          </a:p>
          <a:p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            &lt;/</a:t>
            </a:r>
            <a:r>
              <a:rPr lang="en-US" sz="1400" b="1" dirty="0" err="1">
                <a:solidFill>
                  <a:schemeClr val="folHlink"/>
                </a:solidFill>
                <a:latin typeface="Courier New" charset="0"/>
              </a:rPr>
              <a:t>xsl:when</a:t>
            </a:r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&gt;</a:t>
            </a:r>
          </a:p>
          <a:p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            &lt;</a:t>
            </a:r>
            <a:r>
              <a:rPr lang="en-US" sz="1400" b="1" dirty="0" err="1">
                <a:solidFill>
                  <a:schemeClr val="folHlink"/>
                </a:solidFill>
                <a:latin typeface="Courier New" charset="0"/>
              </a:rPr>
              <a:t>xsl:otherwise</a:t>
            </a:r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&gt;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               Ms.</a:t>
            </a:r>
          </a:p>
          <a:p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            &lt;/</a:t>
            </a:r>
            <a:r>
              <a:rPr lang="en-US" sz="1400" b="1" dirty="0" err="1">
                <a:solidFill>
                  <a:schemeClr val="folHlink"/>
                </a:solidFill>
                <a:latin typeface="Courier New" charset="0"/>
              </a:rPr>
              <a:t>xsl:otherwise</a:t>
            </a:r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&gt;</a:t>
            </a:r>
          </a:p>
          <a:p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        &lt;/</a:t>
            </a:r>
            <a:r>
              <a:rPr lang="en-US" sz="1400" b="1" dirty="0" err="1">
                <a:solidFill>
                  <a:schemeClr val="folHlink"/>
                </a:solidFill>
                <a:latin typeface="Courier New" charset="0"/>
              </a:rPr>
              <a:t>xsl:choose</a:t>
            </a:r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&gt;</a:t>
            </a:r>
          </a:p>
          <a:p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        </a:t>
            </a:r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&lt;</a:t>
            </a:r>
            <a:r>
              <a:rPr lang="en-US" sz="1400" b="1" dirty="0" err="1">
                <a:solidFill>
                  <a:srgbClr val="0033CC"/>
                </a:solidFill>
                <a:latin typeface="Courier New" charset="0"/>
              </a:rPr>
              <a:t>xsl:value-of</a:t>
            </a:r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 select="."/&gt;</a:t>
            </a:r>
          </a:p>
          <a:p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    &lt;/</a:t>
            </a:r>
            <a:r>
              <a:rPr lang="en-US" sz="1400" b="1" dirty="0" err="1">
                <a:solidFill>
                  <a:schemeClr val="folHlink"/>
                </a:solidFill>
                <a:latin typeface="Courier New" charset="0"/>
              </a:rPr>
              <a:t>xsl:template</a:t>
            </a:r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&gt;</a:t>
            </a:r>
          </a:p>
          <a:p>
            <a:r>
              <a:rPr lang="en-US" sz="1400" b="1" dirty="0">
                <a:latin typeface="Courier New" charset="0"/>
              </a:rPr>
              <a:t>&lt;/</a:t>
            </a:r>
            <a:r>
              <a:rPr lang="en-US" sz="1400" b="1" dirty="0" err="1">
                <a:latin typeface="Courier New" charset="0"/>
              </a:rPr>
              <a:t>xsl:stylesheet</a:t>
            </a:r>
            <a:r>
              <a:rPr lang="en-US" sz="1400" b="1" dirty="0">
                <a:latin typeface="Courier New" charset="0"/>
              </a:rPr>
              <a:t>&gt;</a:t>
            </a:r>
          </a:p>
        </p:txBody>
      </p:sp>
      <p:sp>
        <p:nvSpPr>
          <p:cNvPr id="589829" name="Text Box 5"/>
          <p:cNvSpPr txBox="1">
            <a:spLocks noChangeArrowheads="1"/>
          </p:cNvSpPr>
          <p:nvPr/>
        </p:nvSpPr>
        <p:spPr bwMode="auto">
          <a:xfrm>
            <a:off x="4006358" y="2387029"/>
            <a:ext cx="3857446" cy="584776"/>
          </a:xfrm>
          <a:prstGeom prst="rect">
            <a:avLst/>
          </a:prstGeom>
          <a:solidFill>
            <a:srgbClr val="FFFFC2"/>
          </a:solidFill>
          <a:ln>
            <a:solidFill>
              <a:srgbClr val="B23C00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B23C00"/>
                </a:solidFill>
              </a:rPr>
              <a:t>In this template, the default current </a:t>
            </a:r>
            <a:r>
              <a:rPr lang="en-US" dirty="0" smtClean="0">
                <a:solidFill>
                  <a:srgbClr val="B23C00"/>
                </a:solidFill>
              </a:rPr>
              <a:t>node</a:t>
            </a:r>
          </a:p>
          <a:p>
            <a:r>
              <a:rPr lang="en-US" dirty="0" smtClean="0">
                <a:solidFill>
                  <a:srgbClr val="B23C00"/>
                </a:solidFill>
              </a:rPr>
              <a:t> </a:t>
            </a:r>
            <a:r>
              <a:rPr lang="en-US" dirty="0">
                <a:solidFill>
                  <a:srgbClr val="B23C00"/>
                </a:solidFill>
              </a:rPr>
              <a:t>is an author node.</a:t>
            </a:r>
          </a:p>
        </p:txBody>
      </p:sp>
      <p:sp>
        <p:nvSpPr>
          <p:cNvPr id="589830" name="Text Box 6"/>
          <p:cNvSpPr txBox="1">
            <a:spLocks noChangeArrowheads="1"/>
          </p:cNvSpPr>
          <p:nvPr/>
        </p:nvSpPr>
        <p:spPr bwMode="auto">
          <a:xfrm>
            <a:off x="5800632" y="3521075"/>
            <a:ext cx="1849785" cy="830997"/>
          </a:xfrm>
          <a:prstGeom prst="rect">
            <a:avLst/>
          </a:prstGeom>
          <a:solidFill>
            <a:srgbClr val="FFFFC2"/>
          </a:solidFill>
          <a:ln>
            <a:solidFill>
              <a:srgbClr val="B23C00"/>
            </a:solidFill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B23C00"/>
                </a:solidFill>
              </a:rPr>
              <a:t>An XSL template</a:t>
            </a:r>
          </a:p>
          <a:p>
            <a:pPr algn="ctr"/>
            <a:r>
              <a:rPr lang="en-US" dirty="0">
                <a:solidFill>
                  <a:srgbClr val="B23C00"/>
                </a:solidFill>
              </a:rPr>
              <a:t>is like a procedure</a:t>
            </a:r>
          </a:p>
          <a:p>
            <a:pPr algn="ctr"/>
            <a:r>
              <a:rPr lang="en-US" dirty="0">
                <a:solidFill>
                  <a:srgbClr val="B23C00"/>
                </a:solidFill>
              </a:rPr>
              <a:t>that you can </a:t>
            </a:r>
            <a:r>
              <a:rPr lang="en-US" altLang="ja-JP" dirty="0" smtClean="0">
                <a:solidFill>
                  <a:srgbClr val="B23C00"/>
                </a:solidFill>
                <a:latin typeface="Arial"/>
              </a:rPr>
              <a:t>“</a:t>
            </a:r>
            <a:r>
              <a:rPr lang="en-US" dirty="0" smtClean="0">
                <a:solidFill>
                  <a:srgbClr val="B23C00"/>
                </a:solidFill>
              </a:rPr>
              <a:t>call</a:t>
            </a:r>
            <a:r>
              <a:rPr lang="en-US" dirty="0" smtClean="0">
                <a:solidFill>
                  <a:srgbClr val="B23C00"/>
                </a:solidFill>
                <a:latin typeface="Arial"/>
              </a:rPr>
              <a:t>”</a:t>
            </a:r>
            <a:r>
              <a:rPr lang="en-US" dirty="0" smtClean="0">
                <a:solidFill>
                  <a:srgbClr val="B23C00"/>
                </a:solidFill>
              </a:rPr>
              <a:t>.</a:t>
            </a:r>
            <a:endParaRPr lang="en-US" dirty="0">
              <a:solidFill>
                <a:srgbClr val="B23C00"/>
              </a:solidFill>
            </a:endParaRPr>
          </a:p>
        </p:txBody>
      </p:sp>
      <p:sp>
        <p:nvSpPr>
          <p:cNvPr id="589831" name="Text Box 7"/>
          <p:cNvSpPr txBox="1">
            <a:spLocks noChangeArrowheads="1"/>
          </p:cNvSpPr>
          <p:nvPr/>
        </p:nvSpPr>
        <p:spPr bwMode="auto">
          <a:xfrm>
            <a:off x="4114805" y="4983163"/>
            <a:ext cx="3435456" cy="584776"/>
          </a:xfrm>
          <a:prstGeom prst="rect">
            <a:avLst/>
          </a:prstGeom>
          <a:solidFill>
            <a:srgbClr val="FFFFC2"/>
          </a:solidFill>
          <a:ln>
            <a:solidFill>
              <a:srgbClr val="B23C00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B23C00"/>
                </a:solidFill>
              </a:rPr>
              <a:t>The text content of the current node</a:t>
            </a:r>
            <a:br>
              <a:rPr lang="en-US">
                <a:solidFill>
                  <a:srgbClr val="B23C00"/>
                </a:solidFill>
              </a:rPr>
            </a:br>
            <a:r>
              <a:rPr lang="en-US">
                <a:solidFill>
                  <a:srgbClr val="B23C00"/>
                </a:solidFill>
              </a:rPr>
              <a:t>(i.e, the author</a:t>
            </a:r>
            <a:r>
              <a:rPr lang="ja-JP" altLang="en-US">
                <a:solidFill>
                  <a:srgbClr val="B23C00"/>
                </a:solidFill>
                <a:latin typeface="Arial"/>
              </a:rPr>
              <a:t>’</a:t>
            </a:r>
            <a:r>
              <a:rPr lang="en-US">
                <a:solidFill>
                  <a:srgbClr val="B23C00"/>
                </a:solidFill>
              </a:rPr>
              <a:t>s name).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98048" y="960147"/>
            <a:ext cx="1450437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example-7.xsl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81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98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98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98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98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98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98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98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98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98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982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982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982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982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982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89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89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89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89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89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89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29" grpId="0" animBg="1"/>
      <p:bldP spid="589830" grpId="0" animBg="1"/>
      <p:bldP spid="589831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DC78C-8A43-9744-A6C6-A330772DEFB4}" type="slidenum">
              <a:rPr lang="en-US"/>
              <a:pPr/>
              <a:t>92</a:t>
            </a:fld>
            <a:endParaRPr lang="en-US"/>
          </a:p>
        </p:txBody>
      </p:sp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XSLT Examples</a:t>
            </a:r>
            <a:r>
              <a:rPr lang="en-US" i="1" dirty="0"/>
              <a:t>, cont’d</a:t>
            </a:r>
            <a:endParaRPr lang="en-US" b="1" dirty="0">
              <a:latin typeface="Courier New" charset="0"/>
            </a:endParaRPr>
          </a:p>
        </p:txBody>
      </p:sp>
      <p:sp>
        <p:nvSpPr>
          <p:cNvPr id="590852" name="Text Box 4"/>
          <p:cNvSpPr txBox="1">
            <a:spLocks noChangeArrowheads="1"/>
          </p:cNvSpPr>
          <p:nvPr/>
        </p:nvSpPr>
        <p:spPr bwMode="auto">
          <a:xfrm>
            <a:off x="365806" y="1235075"/>
            <a:ext cx="7458075" cy="556895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>
                <a:latin typeface="Courier New" charset="0"/>
              </a:rPr>
              <a:t>&lt;</a:t>
            </a:r>
            <a:r>
              <a:rPr lang="en-US" sz="1200" b="1" dirty="0" err="1">
                <a:latin typeface="Courier New" charset="0"/>
              </a:rPr>
              <a:t>xsl:stylesheet</a:t>
            </a:r>
            <a:r>
              <a:rPr lang="en-US" sz="1200" b="1" dirty="0">
                <a:latin typeface="Courier New" charset="0"/>
              </a:rPr>
              <a:t> </a:t>
            </a:r>
            <a:r>
              <a:rPr lang="en-US" sz="1200" b="1" dirty="0" err="1">
                <a:latin typeface="Courier New" charset="0"/>
              </a:rPr>
              <a:t>xmlns:xsl</a:t>
            </a:r>
            <a:r>
              <a:rPr lang="en-US" sz="1200" b="1" dirty="0">
                <a:latin typeface="Courier New" charset="0"/>
              </a:rPr>
              <a:t>="http://www.w3.org/1999/XSL/Transform" version="1.0"&gt;</a:t>
            </a:r>
          </a:p>
          <a:p>
            <a:r>
              <a:rPr lang="en-US" sz="1200" b="1" dirty="0">
                <a:latin typeface="Courier New" charset="0"/>
              </a:rPr>
              <a:t>    ...</a:t>
            </a:r>
          </a:p>
          <a:p>
            <a:r>
              <a:rPr lang="en-US" sz="1200" b="1" dirty="0">
                <a:latin typeface="Courier New" charset="0"/>
              </a:rPr>
              <a:t>    &lt;</a:t>
            </a:r>
            <a:r>
              <a:rPr lang="en-US" sz="1200" b="1" dirty="0" err="1">
                <a:latin typeface="Courier New" charset="0"/>
              </a:rPr>
              <a:t>xsl:template</a:t>
            </a:r>
            <a:r>
              <a:rPr lang="en-US" sz="1200" b="1" dirty="0">
                <a:latin typeface="Courier New" charset="0"/>
              </a:rPr>
              <a:t> match="/"&gt;</a:t>
            </a:r>
          </a:p>
          <a:p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       &lt;html&gt;</a:t>
            </a:r>
          </a:p>
          <a:p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           ...</a:t>
            </a:r>
          </a:p>
          <a:p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           &lt;body&gt;</a:t>
            </a:r>
          </a:p>
          <a:p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               &lt;h1&gt;Articles&lt;/h1&gt;</a:t>
            </a:r>
          </a:p>
          <a:p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               </a:t>
            </a:r>
          </a:p>
          <a:p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               &lt;table border="1"&gt;</a:t>
            </a:r>
          </a:p>
          <a:p>
            <a:r>
              <a:rPr lang="en-US" sz="1200" b="1" dirty="0">
                <a:latin typeface="Courier New" charset="0"/>
              </a:rPr>
              <a:t>                    ...</a:t>
            </a:r>
          </a:p>
          <a:p>
            <a:r>
              <a:rPr lang="en-US" sz="1200" b="1" dirty="0">
                <a:latin typeface="Courier New" charset="0"/>
              </a:rPr>
              <a:t>                    &lt;</a:t>
            </a:r>
            <a:r>
              <a:rPr lang="en-US" sz="1200" b="1" dirty="0" err="1">
                <a:latin typeface="Courier New" charset="0"/>
              </a:rPr>
              <a:t>xsl:for-each</a:t>
            </a:r>
            <a:r>
              <a:rPr lang="en-US" sz="1200" b="1" dirty="0">
                <a:latin typeface="Courier New" charset="0"/>
              </a:rPr>
              <a:t> select="catalog/journal/article"&gt;</a:t>
            </a:r>
          </a:p>
          <a:p>
            <a:r>
              <a:rPr lang="en-US" sz="1200" b="1" dirty="0">
                <a:latin typeface="Courier New" charset="0"/>
              </a:rPr>
              <a:t>                        ...</a:t>
            </a:r>
          </a:p>
          <a:p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                       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&lt;</a:t>
            </a:r>
            <a:r>
              <a:rPr lang="en-US" sz="1200" b="1" dirty="0" err="1">
                <a:solidFill>
                  <a:srgbClr val="0033CC"/>
                </a:solidFill>
                <a:latin typeface="Courier New" charset="0"/>
              </a:rPr>
              <a:t>tr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&gt;</a:t>
            </a:r>
          </a:p>
          <a:p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                           &lt;td&gt;</a:t>
            </a:r>
          </a:p>
          <a:p>
            <a:r>
              <a:rPr lang="en-US" sz="1200" b="1" dirty="0">
                <a:latin typeface="Courier New" charset="0"/>
              </a:rPr>
              <a:t>                                &lt;</a:t>
            </a:r>
            <a:r>
              <a:rPr lang="en-US" sz="1200" b="1" dirty="0" err="1">
                <a:latin typeface="Courier New" charset="0"/>
              </a:rPr>
              <a:t>xsl:value-of</a:t>
            </a:r>
            <a:r>
              <a:rPr lang="en-US" sz="1200" b="1" dirty="0">
                <a:latin typeface="Courier New" charset="0"/>
              </a:rPr>
              <a:t> select="title"/&gt;</a:t>
            </a:r>
          </a:p>
          <a:p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                           &lt;/td&gt;</a:t>
            </a:r>
          </a:p>
          <a:p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                           &lt;td&gt;</a:t>
            </a:r>
          </a:p>
          <a:p>
            <a:r>
              <a:rPr lang="en-US" sz="1200" b="1" dirty="0">
                <a:latin typeface="Courier New" charset="0"/>
              </a:rPr>
              <a:t>                                </a:t>
            </a:r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&lt;</a:t>
            </a:r>
            <a:r>
              <a:rPr lang="en-US" sz="1200" b="1" dirty="0" err="1">
                <a:solidFill>
                  <a:schemeClr val="folHlink"/>
                </a:solidFill>
                <a:latin typeface="Courier New" charset="0"/>
              </a:rPr>
              <a:t>xsl:apply-templates</a:t>
            </a:r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 select="author"/&gt;</a:t>
            </a:r>
          </a:p>
          <a:p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                           &lt;/td&gt;</a:t>
            </a:r>
          </a:p>
          <a:p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                       &lt;/</a:t>
            </a:r>
            <a:r>
              <a:rPr lang="en-US" sz="1200" b="1" dirty="0" err="1">
                <a:solidFill>
                  <a:srgbClr val="0033CC"/>
                </a:solidFill>
                <a:latin typeface="Courier New" charset="0"/>
              </a:rPr>
              <a:t>tr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&gt;</a:t>
            </a:r>
          </a:p>
          <a:p>
            <a:r>
              <a:rPr lang="en-US" sz="1200" b="1" dirty="0">
                <a:latin typeface="Courier New" charset="0"/>
              </a:rPr>
              <a:t>                    &lt;/</a:t>
            </a:r>
            <a:r>
              <a:rPr lang="en-US" sz="1200" b="1" dirty="0" err="1">
                <a:latin typeface="Courier New" charset="0"/>
              </a:rPr>
              <a:t>xsl:for-each</a:t>
            </a:r>
            <a:r>
              <a:rPr lang="en-US" sz="1200" b="1" dirty="0">
                <a:latin typeface="Courier New" charset="0"/>
              </a:rPr>
              <a:t>&gt;</a:t>
            </a:r>
          </a:p>
          <a:p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               &lt;/table&gt;</a:t>
            </a:r>
          </a:p>
          <a:p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           &lt;/body&gt;</a:t>
            </a:r>
          </a:p>
          <a:p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       &lt;/html&gt;</a:t>
            </a:r>
          </a:p>
          <a:p>
            <a:r>
              <a:rPr lang="en-US" sz="1200" b="1" dirty="0">
                <a:latin typeface="Courier New" charset="0"/>
              </a:rPr>
              <a:t>    &lt;/</a:t>
            </a:r>
            <a:r>
              <a:rPr lang="en-US" sz="1200" b="1" dirty="0" err="1">
                <a:latin typeface="Courier New" charset="0"/>
              </a:rPr>
              <a:t>xsl:template</a:t>
            </a:r>
            <a:r>
              <a:rPr lang="en-US" sz="1200" b="1" dirty="0">
                <a:latin typeface="Courier New" charset="0"/>
              </a:rPr>
              <a:t>&gt;</a:t>
            </a:r>
          </a:p>
          <a:p>
            <a:endParaRPr lang="en-US" sz="1200" b="1" dirty="0">
              <a:latin typeface="Courier New" charset="0"/>
            </a:endParaRPr>
          </a:p>
          <a:p>
            <a:r>
              <a:rPr lang="en-US" sz="1200" b="1" dirty="0">
                <a:latin typeface="Courier New" charset="0"/>
              </a:rPr>
              <a:t>    </a:t>
            </a:r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&lt;</a:t>
            </a:r>
            <a:r>
              <a:rPr lang="en-US" sz="1200" b="1" dirty="0" err="1">
                <a:solidFill>
                  <a:schemeClr val="folHlink"/>
                </a:solidFill>
                <a:latin typeface="Courier New" charset="0"/>
              </a:rPr>
              <a:t>xsl:template</a:t>
            </a:r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 match="author"&gt;</a:t>
            </a:r>
          </a:p>
          <a:p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        ...</a:t>
            </a:r>
          </a:p>
          <a:p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    &lt;/</a:t>
            </a:r>
            <a:r>
              <a:rPr lang="en-US" sz="1200" b="1" dirty="0" err="1">
                <a:solidFill>
                  <a:schemeClr val="folHlink"/>
                </a:solidFill>
                <a:latin typeface="Courier New" charset="0"/>
              </a:rPr>
              <a:t>xsl:template</a:t>
            </a:r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&gt;</a:t>
            </a:r>
          </a:p>
          <a:p>
            <a:r>
              <a:rPr lang="en-US" sz="1200" b="1" dirty="0">
                <a:latin typeface="Courier New" charset="0"/>
              </a:rPr>
              <a:t>&lt;/</a:t>
            </a:r>
            <a:r>
              <a:rPr lang="en-US" sz="1200" b="1" dirty="0" err="1">
                <a:latin typeface="Courier New" charset="0"/>
              </a:rPr>
              <a:t>xsl:stylesheet</a:t>
            </a:r>
            <a:r>
              <a:rPr lang="en-US" sz="1200" b="1" dirty="0">
                <a:latin typeface="Courier New" charset="0"/>
              </a:rPr>
              <a:t>&gt;</a:t>
            </a:r>
          </a:p>
        </p:txBody>
      </p:sp>
      <p:sp>
        <p:nvSpPr>
          <p:cNvPr id="590853" name="Text Box 5"/>
          <p:cNvSpPr txBox="1">
            <a:spLocks noChangeArrowheads="1"/>
          </p:cNvSpPr>
          <p:nvPr/>
        </p:nvSpPr>
        <p:spPr bwMode="auto">
          <a:xfrm>
            <a:off x="4023366" y="4643121"/>
            <a:ext cx="2511625" cy="584776"/>
          </a:xfrm>
          <a:prstGeom prst="rect">
            <a:avLst/>
          </a:prstGeom>
          <a:solidFill>
            <a:srgbClr val="FFFFC2"/>
          </a:solidFill>
          <a:ln w="9525">
            <a:solidFill>
              <a:srgbClr val="B23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B23C00"/>
                </a:solidFill>
                <a:latin typeface="Arial"/>
              </a:rPr>
              <a:t>“</a:t>
            </a:r>
            <a:r>
              <a:rPr lang="en-US" dirty="0" smtClean="0">
                <a:solidFill>
                  <a:srgbClr val="B23C00"/>
                </a:solidFill>
              </a:rPr>
              <a:t>Call” </a:t>
            </a:r>
            <a:r>
              <a:rPr lang="en-US" dirty="0">
                <a:solidFill>
                  <a:srgbClr val="B23C00"/>
                </a:solidFill>
              </a:rPr>
              <a:t>the template that</a:t>
            </a:r>
          </a:p>
          <a:p>
            <a:r>
              <a:rPr lang="en-US" dirty="0">
                <a:solidFill>
                  <a:srgbClr val="B23C00"/>
                </a:solidFill>
              </a:rPr>
              <a:t>matches the author node.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3658" y="960147"/>
            <a:ext cx="1450437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example-7.xsl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12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085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0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0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53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5EE07-5AF5-4345-928F-9B5BF3913D53}" type="slidenum">
              <a:rPr lang="en-US"/>
              <a:pPr/>
              <a:t>93</a:t>
            </a:fld>
            <a:endParaRPr lang="en-US"/>
          </a:p>
        </p:txBody>
      </p:sp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XSLT Examples</a:t>
            </a:r>
            <a:r>
              <a:rPr lang="en-US" i="1" dirty="0"/>
              <a:t>, cont’d</a:t>
            </a:r>
            <a:endParaRPr lang="en-US" b="1" dirty="0">
              <a:latin typeface="Courier New" charset="0"/>
            </a:endParaRPr>
          </a:p>
        </p:txBody>
      </p:sp>
      <p:sp>
        <p:nvSpPr>
          <p:cNvPr id="591876" name="Text Box 4"/>
          <p:cNvSpPr txBox="1">
            <a:spLocks noChangeArrowheads="1"/>
          </p:cNvSpPr>
          <p:nvPr/>
        </p:nvSpPr>
        <p:spPr bwMode="auto">
          <a:xfrm>
            <a:off x="365806" y="1235075"/>
            <a:ext cx="7918450" cy="556895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>
                <a:latin typeface="Courier New" charset="0"/>
              </a:rPr>
              <a:t>&lt;</a:t>
            </a:r>
            <a:r>
              <a:rPr lang="en-US" sz="1200" b="1" dirty="0" err="1">
                <a:latin typeface="Courier New" charset="0"/>
              </a:rPr>
              <a:t>xsl:stylesheet</a:t>
            </a:r>
            <a:r>
              <a:rPr lang="en-US" sz="1200" b="1" dirty="0">
                <a:latin typeface="Courier New" charset="0"/>
              </a:rPr>
              <a:t> </a:t>
            </a:r>
            <a:r>
              <a:rPr lang="en-US" sz="1200" b="1" dirty="0" err="1">
                <a:latin typeface="Courier New" charset="0"/>
              </a:rPr>
              <a:t>xmlns:xsl</a:t>
            </a:r>
            <a:r>
              <a:rPr lang="en-US" sz="1200" b="1" dirty="0">
                <a:latin typeface="Courier New" charset="0"/>
              </a:rPr>
              <a:t>="http://www.w3.org/1999/XSL/Transform" version="1.0"&gt;</a:t>
            </a:r>
          </a:p>
          <a:p>
            <a:r>
              <a:rPr lang="en-US" sz="1200" b="1" dirty="0">
                <a:latin typeface="Courier New" charset="0"/>
              </a:rPr>
              <a:t>    ...</a:t>
            </a:r>
          </a:p>
          <a:p>
            <a:r>
              <a:rPr lang="en-US" sz="1200" b="1" dirty="0">
                <a:latin typeface="Courier New" charset="0"/>
              </a:rPr>
              <a:t>    &lt;</a:t>
            </a:r>
            <a:r>
              <a:rPr lang="en-US" sz="1200" b="1" dirty="0" err="1">
                <a:latin typeface="Courier New" charset="0"/>
              </a:rPr>
              <a:t>xsl:template</a:t>
            </a:r>
            <a:r>
              <a:rPr lang="en-US" sz="1200" b="1" dirty="0">
                <a:latin typeface="Courier New" charset="0"/>
              </a:rPr>
              <a:t> match="/"&gt;</a:t>
            </a:r>
          </a:p>
          <a:p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       &lt;html&gt;</a:t>
            </a:r>
          </a:p>
          <a:p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           ...</a:t>
            </a:r>
          </a:p>
          <a:p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           &lt;body&gt;</a:t>
            </a:r>
          </a:p>
          <a:p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               ...</a:t>
            </a:r>
          </a:p>
          <a:p>
            <a:r>
              <a:rPr lang="en-US" sz="1200" b="1" dirty="0">
                <a:latin typeface="Courier New" charset="0"/>
              </a:rPr>
              <a:t>                &lt;</a:t>
            </a:r>
            <a:r>
              <a:rPr lang="en-US" sz="1200" b="1" dirty="0" err="1">
                <a:latin typeface="Courier New" charset="0"/>
              </a:rPr>
              <a:t>xsl:for-each</a:t>
            </a:r>
            <a:r>
              <a:rPr lang="en-US" sz="1200" b="1" dirty="0">
                <a:latin typeface="Courier New" charset="0"/>
              </a:rPr>
              <a:t> select="catalog/journal"&gt;</a:t>
            </a:r>
          </a:p>
          <a:p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                   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&lt;p&gt;</a:t>
            </a:r>
          </a:p>
          <a:p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                       In journal &lt;strong&gt;</a:t>
            </a:r>
            <a:r>
              <a:rPr lang="en-US" sz="1200" b="1" dirty="0">
                <a:latin typeface="Courier New" charset="0"/>
              </a:rPr>
              <a:t>&lt;</a:t>
            </a:r>
            <a:r>
              <a:rPr lang="en-US" sz="1200" b="1" dirty="0" err="1">
                <a:latin typeface="Courier New" charset="0"/>
              </a:rPr>
              <a:t>xsl:value-of</a:t>
            </a:r>
            <a:r>
              <a:rPr lang="en-US" sz="1200" b="1" dirty="0">
                <a:latin typeface="Courier New" charset="0"/>
              </a:rPr>
              <a:t> select="@title"/&gt;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&lt;/strong&gt;,</a:t>
            </a:r>
          </a:p>
          <a:p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                       ...</a:t>
            </a:r>
            <a:endParaRPr lang="en-US" sz="1200" b="1" dirty="0">
              <a:latin typeface="Courier New" charset="0"/>
            </a:endParaRPr>
          </a:p>
          <a:p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                       &lt;</a:t>
            </a:r>
            <a:r>
              <a:rPr lang="en-US" sz="1200" b="1" dirty="0" err="1">
                <a:solidFill>
                  <a:srgbClr val="0033CC"/>
                </a:solidFill>
                <a:latin typeface="Courier New" charset="0"/>
              </a:rPr>
              <a:t>ul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&gt;</a:t>
            </a:r>
          </a:p>
          <a:p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                        </a:t>
            </a:r>
            <a:r>
              <a:rPr lang="en-US" sz="1200" b="1" dirty="0">
                <a:latin typeface="Courier New" charset="0"/>
              </a:rPr>
              <a:t>&lt;</a:t>
            </a:r>
            <a:r>
              <a:rPr lang="en-US" sz="1200" b="1" dirty="0" err="1">
                <a:latin typeface="Courier New" charset="0"/>
              </a:rPr>
              <a:t>xsl:for-each</a:t>
            </a:r>
            <a:r>
              <a:rPr lang="en-US" sz="1200" b="1" dirty="0">
                <a:latin typeface="Courier New" charset="0"/>
              </a:rPr>
              <a:t> select="article"&gt;</a:t>
            </a:r>
          </a:p>
          <a:p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                           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&lt;li&gt;</a:t>
            </a:r>
          </a:p>
          <a:p>
            <a:r>
              <a:rPr lang="en-US" sz="1200" b="1" dirty="0">
                <a:latin typeface="Courier New" charset="0"/>
              </a:rPr>
              <a:t>                                </a:t>
            </a:r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&lt;</a:t>
            </a:r>
            <a:r>
              <a:rPr lang="en-US" sz="1200" b="1" dirty="0" err="1">
                <a:solidFill>
                  <a:schemeClr val="folHlink"/>
                </a:solidFill>
                <a:latin typeface="Courier New" charset="0"/>
              </a:rPr>
              <a:t>xsl:apply-templates</a:t>
            </a:r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 select="author"/&gt;</a:t>
            </a:r>
          </a:p>
          <a:p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                               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wrote the article "</a:t>
            </a:r>
            <a:r>
              <a:rPr lang="en-US" sz="1200" b="1" dirty="0">
                <a:latin typeface="Courier New" charset="0"/>
              </a:rPr>
              <a:t>&lt;</a:t>
            </a:r>
            <a:r>
              <a:rPr lang="en-US" sz="1200" b="1" dirty="0" err="1">
                <a:latin typeface="Courier New" charset="0"/>
              </a:rPr>
              <a:t>xsl:value-of</a:t>
            </a:r>
            <a:r>
              <a:rPr lang="en-US" sz="1200" b="1" dirty="0">
                <a:latin typeface="Courier New" charset="0"/>
              </a:rPr>
              <a:t> select="title"/&gt;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"</a:t>
            </a:r>
          </a:p>
          <a:p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                               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dated</a:t>
            </a:r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 </a:t>
            </a:r>
            <a:r>
              <a:rPr lang="en-US" sz="1200" b="1" dirty="0">
                <a:latin typeface="Courier New" charset="0"/>
              </a:rPr>
              <a:t>&lt;</a:t>
            </a:r>
            <a:r>
              <a:rPr lang="en-US" sz="1200" b="1" dirty="0" err="1">
                <a:latin typeface="Courier New" charset="0"/>
              </a:rPr>
              <a:t>xsl:value-of</a:t>
            </a:r>
            <a:r>
              <a:rPr lang="en-US" sz="1200" b="1" dirty="0">
                <a:latin typeface="Courier New" charset="0"/>
              </a:rPr>
              <a:t> select="@date"/&gt;</a:t>
            </a:r>
          </a:p>
          <a:p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                           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&lt;/li&gt;</a:t>
            </a:r>
          </a:p>
          <a:p>
            <a:r>
              <a:rPr lang="en-US" sz="1200" b="1" dirty="0">
                <a:latin typeface="Courier New" charset="0"/>
              </a:rPr>
              <a:t>                        &lt;/</a:t>
            </a:r>
            <a:r>
              <a:rPr lang="en-US" sz="1200" b="1" dirty="0" err="1">
                <a:latin typeface="Courier New" charset="0"/>
              </a:rPr>
              <a:t>xsl:for-each</a:t>
            </a:r>
            <a:r>
              <a:rPr lang="en-US" sz="1200" b="1" dirty="0">
                <a:latin typeface="Courier New" charset="0"/>
              </a:rPr>
              <a:t>&gt;</a:t>
            </a:r>
          </a:p>
          <a:p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                       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&lt;/</a:t>
            </a:r>
            <a:r>
              <a:rPr lang="en-US" sz="1200" b="1" dirty="0" err="1">
                <a:solidFill>
                  <a:srgbClr val="0033CC"/>
                </a:solidFill>
                <a:latin typeface="Courier New" charset="0"/>
              </a:rPr>
              <a:t>ul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&gt;</a:t>
            </a:r>
          </a:p>
          <a:p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                   &lt;/p&gt;</a:t>
            </a:r>
          </a:p>
          <a:p>
            <a:r>
              <a:rPr lang="en-US" sz="1200" b="1" dirty="0">
                <a:latin typeface="Courier New" charset="0"/>
              </a:rPr>
              <a:t>                &lt;/</a:t>
            </a:r>
            <a:r>
              <a:rPr lang="en-US" sz="1200" b="1" dirty="0" err="1">
                <a:latin typeface="Courier New" charset="0"/>
              </a:rPr>
              <a:t>xsl:for-each</a:t>
            </a:r>
            <a:r>
              <a:rPr lang="en-US" sz="1200" b="1" dirty="0">
                <a:latin typeface="Courier New" charset="0"/>
              </a:rPr>
              <a:t>&gt;</a:t>
            </a:r>
          </a:p>
          <a:p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           &lt;/body&gt;</a:t>
            </a:r>
          </a:p>
          <a:p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        &lt;/html&gt;</a:t>
            </a:r>
          </a:p>
          <a:p>
            <a:r>
              <a:rPr lang="en-US" sz="1200" b="1" dirty="0">
                <a:latin typeface="Courier New" charset="0"/>
              </a:rPr>
              <a:t>    &lt;/</a:t>
            </a:r>
            <a:r>
              <a:rPr lang="en-US" sz="1200" b="1" dirty="0" err="1">
                <a:latin typeface="Courier New" charset="0"/>
              </a:rPr>
              <a:t>xsl:template</a:t>
            </a:r>
            <a:r>
              <a:rPr lang="en-US" sz="1200" b="1" dirty="0">
                <a:latin typeface="Courier New" charset="0"/>
              </a:rPr>
              <a:t>&gt;</a:t>
            </a:r>
          </a:p>
          <a:p>
            <a:endParaRPr lang="en-US" sz="1200" b="1" dirty="0">
              <a:latin typeface="Courier New" charset="0"/>
            </a:endParaRPr>
          </a:p>
          <a:p>
            <a:r>
              <a:rPr lang="en-US" sz="1200" b="1" dirty="0">
                <a:latin typeface="Courier New" charset="0"/>
              </a:rPr>
              <a:t>    </a:t>
            </a:r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&lt;</a:t>
            </a:r>
            <a:r>
              <a:rPr lang="en-US" sz="1200" b="1" dirty="0" err="1">
                <a:solidFill>
                  <a:schemeClr val="folHlink"/>
                </a:solidFill>
                <a:latin typeface="Courier New" charset="0"/>
              </a:rPr>
              <a:t>xsl:template</a:t>
            </a:r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 match="author"&gt; </a:t>
            </a:r>
          </a:p>
          <a:p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        ... </a:t>
            </a:r>
          </a:p>
          <a:p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    &lt;/</a:t>
            </a:r>
            <a:r>
              <a:rPr lang="en-US" sz="1200" b="1" dirty="0" err="1">
                <a:solidFill>
                  <a:schemeClr val="folHlink"/>
                </a:solidFill>
                <a:latin typeface="Courier New" charset="0"/>
              </a:rPr>
              <a:t>xsl:template</a:t>
            </a:r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&gt;</a:t>
            </a:r>
          </a:p>
          <a:p>
            <a:r>
              <a:rPr lang="en-US" sz="1200" b="1" dirty="0">
                <a:latin typeface="Courier New" charset="0"/>
              </a:rPr>
              <a:t>&lt;/</a:t>
            </a:r>
            <a:r>
              <a:rPr lang="en-US" sz="1200" b="1" dirty="0" err="1">
                <a:latin typeface="Courier New" charset="0"/>
              </a:rPr>
              <a:t>xsl:stylesheet</a:t>
            </a:r>
            <a:r>
              <a:rPr lang="en-US" sz="1200" b="1" dirty="0">
                <a:latin typeface="Courier New" charset="0"/>
              </a:rPr>
              <a:t>&gt;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49414" y="960147"/>
            <a:ext cx="1450437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example-7.xsl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05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187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54763</TotalTime>
  <Words>5996</Words>
  <Application>Microsoft Macintosh PowerPoint</Application>
  <PresentationFormat>On-screen Show (4:3)</PresentationFormat>
  <Paragraphs>1532</Paragraphs>
  <Slides>93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99" baseType="lpstr">
      <vt:lpstr>Courier New</vt:lpstr>
      <vt:lpstr>ＭＳ Ｐゴシック</vt:lpstr>
      <vt:lpstr>Times New Roman</vt:lpstr>
      <vt:lpstr>Wingdings</vt:lpstr>
      <vt:lpstr>Arial</vt:lpstr>
      <vt:lpstr>Quadrant</vt:lpstr>
      <vt:lpstr>CMPE 226 Database Systems April 18 Class Meeting</vt:lpstr>
      <vt:lpstr>Extract, Transform, and Load (ETL)</vt:lpstr>
      <vt:lpstr>Extract, Transform, and Load (ETL), cont’d</vt:lpstr>
      <vt:lpstr>Extract, Transform, and Load (ETL), cont’d</vt:lpstr>
      <vt:lpstr>Extract, Transform, and Load (ETL), cont’d</vt:lpstr>
      <vt:lpstr>XML</vt:lpstr>
      <vt:lpstr>XML Components</vt:lpstr>
      <vt:lpstr>XML Components, cont’d</vt:lpstr>
      <vt:lpstr>XML Components, cont’d</vt:lpstr>
      <vt:lpstr>XML Components, cont’d</vt:lpstr>
      <vt:lpstr>XML Namespaces</vt:lpstr>
      <vt:lpstr>XML Namespaces, cont’d</vt:lpstr>
      <vt:lpstr>XML Namespaces, cont’d</vt:lpstr>
      <vt:lpstr>XML Namespaces, cont’d</vt:lpstr>
      <vt:lpstr>XML Namespaces, cont’d</vt:lpstr>
      <vt:lpstr>XML Namespaces, cont’d</vt:lpstr>
      <vt:lpstr>Common XML Tools</vt:lpstr>
      <vt:lpstr>Common XML Tools, cont’d</vt:lpstr>
      <vt:lpstr>Common XML Tools, cont’d</vt:lpstr>
      <vt:lpstr>Commercial XML Editors</vt:lpstr>
      <vt:lpstr>Eclipse XML Plugins</vt:lpstr>
      <vt:lpstr>NetBeans XML Plugins</vt:lpstr>
      <vt:lpstr>XPath</vt:lpstr>
      <vt:lpstr>Location Paths</vt:lpstr>
      <vt:lpstr>Location Path Examples</vt:lpstr>
      <vt:lpstr>Location Path Examples, cont’d</vt:lpstr>
      <vt:lpstr>Location Path Examples, cont’d</vt:lpstr>
      <vt:lpstr>Location Path Examples, cont’d</vt:lpstr>
      <vt:lpstr>Location Path Examples, cont’d</vt:lpstr>
      <vt:lpstr>Location Path Examples, cont’d</vt:lpstr>
      <vt:lpstr>Location Path Examples, cont’d</vt:lpstr>
      <vt:lpstr>XPath Axes</vt:lpstr>
      <vt:lpstr>XPath Expressions</vt:lpstr>
      <vt:lpstr>XPath Functions</vt:lpstr>
      <vt:lpstr>Break</vt:lpstr>
      <vt:lpstr>XML Schema</vt:lpstr>
      <vt:lpstr>Well-Formed vs. Valid XML</vt:lpstr>
      <vt:lpstr>XML Schema Types</vt:lpstr>
      <vt:lpstr>Simple Type Definition</vt:lpstr>
      <vt:lpstr>Simple Type Definition, cont’d</vt:lpstr>
      <vt:lpstr>Simple Type Definition, cont’d</vt:lpstr>
      <vt:lpstr>Derived Simple Types</vt:lpstr>
      <vt:lpstr>Derived Simple Types, cont’d</vt:lpstr>
      <vt:lpstr>Derived Simple Types, cont’d</vt:lpstr>
      <vt:lpstr>Derived Simple Types, cont’d</vt:lpstr>
      <vt:lpstr>Derived Simple Types, cont’d</vt:lpstr>
      <vt:lpstr>Derived Simple Types, cont’d</vt:lpstr>
      <vt:lpstr>Complex Types</vt:lpstr>
      <vt:lpstr>Complex Types: Element Only</vt:lpstr>
      <vt:lpstr>Complex Types: Element Only, cont’d</vt:lpstr>
      <vt:lpstr>Complex Types: Text Only</vt:lpstr>
      <vt:lpstr>Complex Types: Empty Element</vt:lpstr>
      <vt:lpstr>Complex Types: Mixed Content</vt:lpstr>
      <vt:lpstr>Attributes</vt:lpstr>
      <vt:lpstr>Sample XML Document</vt:lpstr>
      <vt:lpstr>Sample XML Schema</vt:lpstr>
      <vt:lpstr>Sample XML Schema, cont’d</vt:lpstr>
      <vt:lpstr>Complete XML Schema</vt:lpstr>
      <vt:lpstr>XQuery 1.0</vt:lpstr>
      <vt:lpstr>XQuery</vt:lpstr>
      <vt:lpstr>XQuery Scripts</vt:lpstr>
      <vt:lpstr>XQuery Script Examples</vt:lpstr>
      <vt:lpstr>XQuery Script Examples, cont’d</vt:lpstr>
      <vt:lpstr>FLWOR Expressions</vt:lpstr>
      <vt:lpstr>FLWOR Expression Examples</vt:lpstr>
      <vt:lpstr>FLWOR Expression Examples, cont’d</vt:lpstr>
      <vt:lpstr>FLWOR Expression Examples, cont’d</vt:lpstr>
      <vt:lpstr>FLWOR Expression Examples, cont’d</vt:lpstr>
      <vt:lpstr>PowerPoint Presentation</vt:lpstr>
      <vt:lpstr>FLWOR Expression Examples, cont’d</vt:lpstr>
      <vt:lpstr>FLWOR Expression Examples, cont’d</vt:lpstr>
      <vt:lpstr>PowerPoint Presentation</vt:lpstr>
      <vt:lpstr>User-Defined Functions in XQuery</vt:lpstr>
      <vt:lpstr>User-Defined Functions in Xquery, cont’d</vt:lpstr>
      <vt:lpstr>XML and Relational Databases</vt:lpstr>
      <vt:lpstr>XML and Relational Databases, cont’d</vt:lpstr>
      <vt:lpstr>XML and Relational Databases, cont’d</vt:lpstr>
      <vt:lpstr>Assignment #8</vt:lpstr>
      <vt:lpstr>XSLT</vt:lpstr>
      <vt:lpstr>XSLT Examples</vt:lpstr>
      <vt:lpstr>XSLT Examples, cont’d</vt:lpstr>
      <vt:lpstr>XSLT Examples, cont’d</vt:lpstr>
      <vt:lpstr>XSLT Examples, cont’d</vt:lpstr>
      <vt:lpstr>The Current Node</vt:lpstr>
      <vt:lpstr>The Current Node, cont’d</vt:lpstr>
      <vt:lpstr>XSLT Examples, cont’d</vt:lpstr>
      <vt:lpstr>PowerPoint Presentation</vt:lpstr>
      <vt:lpstr>PowerPoint Presentation</vt:lpstr>
      <vt:lpstr>XSLT Examples, cont’d</vt:lpstr>
      <vt:lpstr>XSLT Examples, cont’d</vt:lpstr>
      <vt:lpstr>XSLT Examples, cont’d</vt:lpstr>
      <vt:lpstr>XSLT Examples, cont’d</vt:lpstr>
      <vt:lpstr>XSLT Examples, cont’d</vt:lpstr>
    </vt:vector>
  </TitlesOfParts>
  <Manager/>
  <Company>San Jose State University</Company>
  <LinksUpToDate>false</LinksUpToDate>
  <SharedDoc>false</SharedDoc>
  <HyperlinkBase/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46B: Introduction to Data Structures</dc:title>
  <dc:subject/>
  <dc:creator>Ronald Mak</dc:creator>
  <cp:keywords/>
  <dc:description/>
  <cp:lastModifiedBy>Ronald Mak</cp:lastModifiedBy>
  <cp:revision>784</cp:revision>
  <dcterms:created xsi:type="dcterms:W3CDTF">2008-01-12T03:52:55Z</dcterms:created>
  <dcterms:modified xsi:type="dcterms:W3CDTF">2017-04-18T10:11:50Z</dcterms:modified>
  <cp:category/>
</cp:coreProperties>
</file>