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9" r:id="rId1"/>
  </p:sldMasterIdLst>
  <p:notesMasterIdLst>
    <p:notesMasterId r:id="rId89"/>
  </p:notesMasterIdLst>
  <p:handoutMasterIdLst>
    <p:handoutMasterId r:id="rId90"/>
  </p:handoutMasterIdLst>
  <p:sldIdLst>
    <p:sldId id="256" r:id="rId2"/>
    <p:sldId id="328" r:id="rId3"/>
    <p:sldId id="329" r:id="rId4"/>
    <p:sldId id="330" r:id="rId5"/>
    <p:sldId id="332" r:id="rId6"/>
    <p:sldId id="333" r:id="rId7"/>
    <p:sldId id="334" r:id="rId8"/>
    <p:sldId id="335" r:id="rId9"/>
    <p:sldId id="336" r:id="rId10"/>
    <p:sldId id="337" r:id="rId11"/>
    <p:sldId id="338" r:id="rId12"/>
    <p:sldId id="340" r:id="rId13"/>
    <p:sldId id="341" r:id="rId14"/>
    <p:sldId id="339" r:id="rId15"/>
    <p:sldId id="342" r:id="rId16"/>
    <p:sldId id="343" r:id="rId17"/>
    <p:sldId id="313" r:id="rId18"/>
    <p:sldId id="314" r:id="rId19"/>
    <p:sldId id="257" r:id="rId20"/>
    <p:sldId id="258" r:id="rId21"/>
    <p:sldId id="259" r:id="rId22"/>
    <p:sldId id="261" r:id="rId23"/>
    <p:sldId id="262" r:id="rId24"/>
    <p:sldId id="264" r:id="rId25"/>
    <p:sldId id="265" r:id="rId26"/>
    <p:sldId id="266" r:id="rId27"/>
    <p:sldId id="267" r:id="rId28"/>
    <p:sldId id="268" r:id="rId29"/>
    <p:sldId id="269" r:id="rId30"/>
    <p:sldId id="263" r:id="rId31"/>
    <p:sldId id="270" r:id="rId32"/>
    <p:sldId id="260" r:id="rId33"/>
    <p:sldId id="271" r:id="rId34"/>
    <p:sldId id="272" r:id="rId35"/>
    <p:sldId id="273" r:id="rId36"/>
    <p:sldId id="274" r:id="rId37"/>
    <p:sldId id="275" r:id="rId38"/>
    <p:sldId id="276" r:id="rId39"/>
    <p:sldId id="277" r:id="rId40"/>
    <p:sldId id="278" r:id="rId41"/>
    <p:sldId id="279" r:id="rId42"/>
    <p:sldId id="344" r:id="rId43"/>
    <p:sldId id="282" r:id="rId44"/>
    <p:sldId id="280" r:id="rId45"/>
    <p:sldId id="281" r:id="rId46"/>
    <p:sldId id="283" r:id="rId47"/>
    <p:sldId id="284" r:id="rId48"/>
    <p:sldId id="285" r:id="rId49"/>
    <p:sldId id="345" r:id="rId50"/>
    <p:sldId id="286" r:id="rId51"/>
    <p:sldId id="287" r:id="rId52"/>
    <p:sldId id="288" r:id="rId53"/>
    <p:sldId id="289" r:id="rId54"/>
    <p:sldId id="291" r:id="rId55"/>
    <p:sldId id="292" r:id="rId56"/>
    <p:sldId id="294" r:id="rId57"/>
    <p:sldId id="293" r:id="rId58"/>
    <p:sldId id="295" r:id="rId59"/>
    <p:sldId id="296" r:id="rId60"/>
    <p:sldId id="297" r:id="rId61"/>
    <p:sldId id="299" r:id="rId62"/>
    <p:sldId id="298" r:id="rId63"/>
    <p:sldId id="300" r:id="rId64"/>
    <p:sldId id="301" r:id="rId65"/>
    <p:sldId id="302" r:id="rId66"/>
    <p:sldId id="303" r:id="rId67"/>
    <p:sldId id="304" r:id="rId68"/>
    <p:sldId id="305" r:id="rId69"/>
    <p:sldId id="306" r:id="rId70"/>
    <p:sldId id="307" r:id="rId71"/>
    <p:sldId id="309" r:id="rId72"/>
    <p:sldId id="308" r:id="rId73"/>
    <p:sldId id="310" r:id="rId74"/>
    <p:sldId id="311" r:id="rId75"/>
    <p:sldId id="315" r:id="rId76"/>
    <p:sldId id="316" r:id="rId77"/>
    <p:sldId id="317" r:id="rId78"/>
    <p:sldId id="318" r:id="rId79"/>
    <p:sldId id="319" r:id="rId80"/>
    <p:sldId id="320" r:id="rId81"/>
    <p:sldId id="321" r:id="rId82"/>
    <p:sldId id="322" r:id="rId83"/>
    <p:sldId id="323" r:id="rId84"/>
    <p:sldId id="324" r:id="rId85"/>
    <p:sldId id="326" r:id="rId86"/>
    <p:sldId id="312" r:id="rId87"/>
    <p:sldId id="327" r:id="rId88"/>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16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16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16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1600" kern="1200">
        <a:solidFill>
          <a:schemeClr val="tx1"/>
        </a:solidFill>
        <a:latin typeface="Arial" charset="0"/>
        <a:ea typeface="ＭＳ Ｐゴシック" charset="0"/>
        <a:cs typeface="+mn-cs"/>
      </a:defRPr>
    </a:lvl5pPr>
    <a:lvl6pPr marL="2286000" algn="l" defTabSz="457200" rtl="0" eaLnBrk="1" latinLnBrk="0" hangingPunct="1">
      <a:defRPr sz="1600" kern="1200">
        <a:solidFill>
          <a:schemeClr val="tx1"/>
        </a:solidFill>
        <a:latin typeface="Arial" charset="0"/>
        <a:ea typeface="ＭＳ Ｐゴシック" charset="0"/>
        <a:cs typeface="+mn-cs"/>
      </a:defRPr>
    </a:lvl6pPr>
    <a:lvl7pPr marL="2743200" algn="l" defTabSz="457200" rtl="0" eaLnBrk="1" latinLnBrk="0" hangingPunct="1">
      <a:defRPr sz="1600" kern="1200">
        <a:solidFill>
          <a:schemeClr val="tx1"/>
        </a:solidFill>
        <a:latin typeface="Arial" charset="0"/>
        <a:ea typeface="ＭＳ Ｐゴシック" charset="0"/>
        <a:cs typeface="+mn-cs"/>
      </a:defRPr>
    </a:lvl7pPr>
    <a:lvl8pPr marL="3200400" algn="l" defTabSz="457200" rtl="0" eaLnBrk="1" latinLnBrk="0" hangingPunct="1">
      <a:defRPr sz="1600" kern="1200">
        <a:solidFill>
          <a:schemeClr val="tx1"/>
        </a:solidFill>
        <a:latin typeface="Arial" charset="0"/>
        <a:ea typeface="ＭＳ Ｐゴシック" charset="0"/>
        <a:cs typeface="+mn-cs"/>
      </a:defRPr>
    </a:lvl8pPr>
    <a:lvl9pPr marL="3657600" algn="l" defTabSz="457200" rtl="0" eaLnBrk="1" latinLnBrk="0" hangingPunct="1">
      <a:defRPr sz="16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2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3C00"/>
    <a:srgbClr val="E1F5FF"/>
    <a:srgbClr val="C6DEFF"/>
    <a:srgbClr val="A12A03"/>
    <a:srgbClr val="66CCFF"/>
    <a:srgbClr val="A40000"/>
    <a:srgbClr val="0033CC"/>
    <a:srgbClr val="CC99FF"/>
    <a:srgbClr val="99FF66"/>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069" autoAdjust="0"/>
    <p:restoredTop sz="98450" autoAdjust="0"/>
  </p:normalViewPr>
  <p:slideViewPr>
    <p:cSldViewPr>
      <p:cViewPr varScale="1">
        <p:scale>
          <a:sx n="127" d="100"/>
          <a:sy n="127" d="100"/>
        </p:scale>
        <p:origin x="200" y="984"/>
      </p:cViewPr>
      <p:guideLst>
        <p:guide orient="horz" pos="2160"/>
        <p:guide pos="2822"/>
      </p:guideLst>
    </p:cSldViewPr>
  </p:slideViewPr>
  <p:notesTextViewPr>
    <p:cViewPr>
      <p:scale>
        <a:sx n="100" d="100"/>
        <a:sy n="100" d="100"/>
      </p:scale>
      <p:origin x="0" y="0"/>
    </p:cViewPr>
  </p:notesTextViewPr>
  <p:sorterViewPr>
    <p:cViewPr>
      <p:scale>
        <a:sx n="200" d="100"/>
        <a:sy n="200" d="100"/>
      </p:scale>
      <p:origin x="0" y="0"/>
    </p:cViewPr>
  </p:sorterViewPr>
  <p:gridSpacing cx="91439" cy="91439"/>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handoutMaster" Target="handoutMasters/handoutMaster1.xml"/><Relationship Id="rId91" Type="http://schemas.openxmlformats.org/officeDocument/2006/relationships/presProps" Target="presProps.xml"/><Relationship Id="rId92" Type="http://schemas.openxmlformats.org/officeDocument/2006/relationships/viewProps" Target="viewProps.xml"/><Relationship Id="rId93" Type="http://schemas.openxmlformats.org/officeDocument/2006/relationships/theme" Target="theme/theme1.xml"/><Relationship Id="rId94"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172681-C581-F644-AAF5-C092E01AA013}" type="datetimeFigureOut">
              <a:rPr lang="en-US" smtClean="0"/>
              <a:t>4/4/17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A581D9-7090-374C-A542-C325CF1D3FFC}" type="slidenum">
              <a:rPr lang="en-US" smtClean="0"/>
              <a:t>‹#›</a:t>
            </a:fld>
            <a:endParaRPr lang="en-US"/>
          </a:p>
        </p:txBody>
      </p:sp>
    </p:spTree>
    <p:extLst>
      <p:ext uri="{BB962C8B-B14F-4D97-AF65-F5344CB8AC3E}">
        <p14:creationId xmlns:p14="http://schemas.microsoft.com/office/powerpoint/2010/main" val="22572006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32771" name="Rectangle 3"/>
          <p:cNvSpPr>
            <a:spLocks noGrp="1" noChangeArrowheads="1"/>
          </p:cNvSpPr>
          <p:nvPr>
            <p:ph type="dt" idx="1"/>
          </p:nvPr>
        </p:nvSpPr>
        <p:spPr bwMode="auto">
          <a:xfrm>
            <a:off x="3884613" y="0"/>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5164504C-A0F5-524D-82C6-1B8158989AE1}" type="slidenum">
              <a:rPr lang="en-US"/>
              <a:pPr/>
              <a:t>‹#›</a:t>
            </a:fld>
            <a:endParaRPr lang="en-US"/>
          </a:p>
        </p:txBody>
      </p:sp>
    </p:spTree>
    <p:extLst>
      <p:ext uri="{BB962C8B-B14F-4D97-AF65-F5344CB8AC3E}">
        <p14:creationId xmlns:p14="http://schemas.microsoft.com/office/powerpoint/2010/main" val="2181768727"/>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164504C-A0F5-524D-82C6-1B8158989AE1}" type="slidenum">
              <a:rPr lang="en-US" smtClean="0"/>
              <a:pPr/>
              <a:t>2</a:t>
            </a:fld>
            <a:endParaRPr lang="en-US"/>
          </a:p>
        </p:txBody>
      </p:sp>
    </p:spTree>
    <p:extLst>
      <p:ext uri="{BB962C8B-B14F-4D97-AF65-F5344CB8AC3E}">
        <p14:creationId xmlns:p14="http://schemas.microsoft.com/office/powerpoint/2010/main" val="1616680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81000" y="990600"/>
            <a:ext cx="76200" cy="5105400"/>
          </a:xfrm>
          <a:prstGeom prst="rect">
            <a:avLst/>
          </a:prstGeom>
          <a:solidFill>
            <a:schemeClr val="bg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30723" name="Rectangle 3"/>
          <p:cNvSpPr>
            <a:spLocks noGrp="1" noChangeArrowheads="1"/>
          </p:cNvSpPr>
          <p:nvPr>
            <p:ph type="ctrTitle"/>
          </p:nvPr>
        </p:nvSpPr>
        <p:spPr>
          <a:xfrm>
            <a:off x="762000" y="1371600"/>
            <a:ext cx="7696200" cy="2057400"/>
          </a:xfrm>
        </p:spPr>
        <p:txBody>
          <a:bodyPr/>
          <a:lstStyle>
            <a:lvl1pPr>
              <a:defRPr sz="4000"/>
            </a:lvl1pPr>
          </a:lstStyle>
          <a:p>
            <a:pPr lvl="0"/>
            <a:r>
              <a:rPr lang="en-US" noProof="0" smtClean="0"/>
              <a:t>Click to edit Master title style</a:t>
            </a:r>
          </a:p>
        </p:txBody>
      </p:sp>
      <p:sp>
        <p:nvSpPr>
          <p:cNvPr id="30724" name="Rectangle 4"/>
          <p:cNvSpPr>
            <a:spLocks noGrp="1" noChangeArrowheads="1"/>
          </p:cNvSpPr>
          <p:nvPr>
            <p:ph type="subTitle" idx="1"/>
          </p:nvPr>
        </p:nvSpPr>
        <p:spPr>
          <a:xfrm>
            <a:off x="762000" y="3765550"/>
            <a:ext cx="7696200" cy="2057400"/>
          </a:xfrm>
        </p:spPr>
        <p:txBody>
          <a:bodyPr/>
          <a:lstStyle>
            <a:lvl1pPr marL="0" indent="0">
              <a:buFont typeface="Wingdings" charset="0"/>
              <a:buNone/>
              <a:defRPr sz="2400"/>
            </a:lvl1pPr>
          </a:lstStyle>
          <a:p>
            <a:pPr lvl="0"/>
            <a:r>
              <a:rPr lang="en-US" noProof="0" smtClean="0"/>
              <a:t>Click to edit Master subtitle style</a:t>
            </a:r>
          </a:p>
        </p:txBody>
      </p:sp>
      <p:grpSp>
        <p:nvGrpSpPr>
          <p:cNvPr id="30728" name="Group 8"/>
          <p:cNvGrpSpPr>
            <a:grpSpLocks/>
          </p:cNvGrpSpPr>
          <p:nvPr/>
        </p:nvGrpSpPr>
        <p:grpSpPr bwMode="auto">
          <a:xfrm>
            <a:off x="381000" y="304800"/>
            <a:ext cx="8391525" cy="5791200"/>
            <a:chOff x="240" y="192"/>
            <a:chExt cx="5286" cy="3648"/>
          </a:xfrm>
        </p:grpSpPr>
        <p:sp>
          <p:nvSpPr>
            <p:cNvPr id="30729"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wrap="none" anchor="ctr"/>
            <a:lstStyle/>
            <a:p>
              <a:pPr algn="ctr" eaLnBrk="1" hangingPunct="1"/>
              <a:endParaRPr lang="en-US" sz="2400">
                <a:latin typeface="Times New Roman" charset="0"/>
              </a:endParaRPr>
            </a:p>
          </p:txBody>
        </p:sp>
        <p:sp>
          <p:nvSpPr>
            <p:cNvPr id="30730"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30731"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wrap="none" anchor="ctr"/>
            <a:lstStyle/>
            <a:p>
              <a:pPr algn="ctr" eaLnBrk="1" hangingPunct="1"/>
              <a:endParaRPr lang="en-US" sz="2400">
                <a:latin typeface="Times New Roman" charset="0"/>
              </a:endParaRPr>
            </a:p>
          </p:txBody>
        </p:sp>
        <p:sp>
          <p:nvSpPr>
            <p:cNvPr id="30732"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30733" name="Line 13"/>
            <p:cNvSpPr>
              <a:spLocks noChangeShapeType="1"/>
            </p:cNvSpPr>
            <p:nvPr/>
          </p:nvSpPr>
          <p:spPr bwMode="auto">
            <a:xfrm flipH="1">
              <a:off x="480" y="2256"/>
              <a:ext cx="4848"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0734"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5E4F0376-0E54-9843-B673-E00D6670E830}" type="slidenum">
              <a:rPr lang="en-US"/>
              <a:pPr/>
              <a:t>‹#›</a:t>
            </a:fld>
            <a:endParaRPr lang="en-US"/>
          </a:p>
        </p:txBody>
      </p:sp>
    </p:spTree>
    <p:extLst>
      <p:ext uri="{BB962C8B-B14F-4D97-AF65-F5344CB8AC3E}">
        <p14:creationId xmlns:p14="http://schemas.microsoft.com/office/powerpoint/2010/main" val="22777534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411163"/>
            <a:ext cx="8229600" cy="655637"/>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9699" name="Rectangle 3"/>
          <p:cNvSpPr>
            <a:spLocks noGrp="1" noChangeArrowheads="1"/>
          </p:cNvSpPr>
          <p:nvPr>
            <p:ph type="body" idx="1"/>
          </p:nvPr>
        </p:nvSpPr>
        <p:spPr bwMode="auto">
          <a:xfrm>
            <a:off x="457200" y="1295400"/>
            <a:ext cx="8229600" cy="4835525"/>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702" name="Rectangle 6"/>
          <p:cNvSpPr>
            <a:spLocks noGrp="1" noChangeArrowheads="1"/>
          </p:cNvSpPr>
          <p:nvPr>
            <p:ph type="sldNum" sz="quarter" idx="4"/>
          </p:nvPr>
        </p:nvSpPr>
        <p:spPr bwMode="auto">
          <a:xfrm>
            <a:off x="6781800" y="6248400"/>
            <a:ext cx="19050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2BDC82CD-30B2-1348-96D0-860A277DEA53}" type="slidenum">
              <a:rPr lang="en-US"/>
              <a:pPr/>
              <a:t>‹#›</a:t>
            </a:fld>
            <a:endParaRPr lang="en-US"/>
          </a:p>
        </p:txBody>
      </p:sp>
      <p:grpSp>
        <p:nvGrpSpPr>
          <p:cNvPr id="29703" name="Group 7"/>
          <p:cNvGrpSpPr>
            <a:grpSpLocks/>
          </p:cNvGrpSpPr>
          <p:nvPr/>
        </p:nvGrpSpPr>
        <p:grpSpPr bwMode="auto">
          <a:xfrm>
            <a:off x="228600" y="0"/>
            <a:ext cx="8686800" cy="1143000"/>
            <a:chOff x="176" y="96"/>
            <a:chExt cx="5472" cy="1008"/>
          </a:xfrm>
        </p:grpSpPr>
        <p:sp>
          <p:nvSpPr>
            <p:cNvPr id="29704" name="Line 8"/>
            <p:cNvSpPr>
              <a:spLocks noChangeShapeType="1"/>
            </p:cNvSpPr>
            <p:nvPr/>
          </p:nvSpPr>
          <p:spPr bwMode="auto">
            <a:xfrm flipH="1">
              <a:off x="288" y="1104"/>
              <a:ext cx="5232"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9705"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29706"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29707"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29708"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grpSp>
      <p:pic>
        <p:nvPicPr>
          <p:cNvPr id="29709" name="Picture 13" descr="SJSU-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6713" y="6172200"/>
            <a:ext cx="639762" cy="6064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userDrawn="1"/>
        </p:nvSpPr>
        <p:spPr>
          <a:xfrm>
            <a:off x="1097318" y="6263609"/>
            <a:ext cx="1809961" cy="400110"/>
          </a:xfrm>
          <a:prstGeom prst="rect">
            <a:avLst/>
          </a:prstGeom>
          <a:noFill/>
        </p:spPr>
        <p:txBody>
          <a:bodyPr wrap="none" rtlCol="0">
            <a:spAutoFit/>
          </a:bodyPr>
          <a:lstStyle/>
          <a:p>
            <a:r>
              <a:rPr lang="en-US" sz="1000" dirty="0" smtClean="0"/>
              <a:t>Computer</a:t>
            </a:r>
            <a:r>
              <a:rPr lang="en-US" sz="1000" baseline="0" dirty="0" smtClean="0"/>
              <a:t> Engineering Dept.</a:t>
            </a:r>
          </a:p>
          <a:p>
            <a:r>
              <a:rPr lang="en-US" sz="1000" baseline="0" dirty="0" smtClean="0"/>
              <a:t>Spring 2017: April 4</a:t>
            </a:r>
            <a:endParaRPr lang="en-US" sz="1000" dirty="0"/>
          </a:p>
        </p:txBody>
      </p:sp>
      <p:sp>
        <p:nvSpPr>
          <p:cNvPr id="15" name="TextBox 14"/>
          <p:cNvSpPr txBox="1"/>
          <p:nvPr userDrawn="1"/>
        </p:nvSpPr>
        <p:spPr>
          <a:xfrm>
            <a:off x="3734858" y="6263609"/>
            <a:ext cx="1952290" cy="400110"/>
          </a:xfrm>
          <a:prstGeom prst="rect">
            <a:avLst/>
          </a:prstGeom>
          <a:noFill/>
        </p:spPr>
        <p:txBody>
          <a:bodyPr wrap="none" rtlCol="0">
            <a:spAutoFit/>
          </a:bodyPr>
          <a:lstStyle/>
          <a:p>
            <a:pPr algn="ctr"/>
            <a:r>
              <a:rPr lang="en-US" sz="1000" dirty="0" smtClean="0"/>
              <a:t>CMPE 226: </a:t>
            </a:r>
            <a:r>
              <a:rPr lang="en-US" sz="1000" baseline="0" dirty="0" smtClean="0"/>
              <a:t>Database Systems</a:t>
            </a:r>
            <a:br>
              <a:rPr lang="en-US" sz="1000" baseline="0" dirty="0" smtClean="0"/>
            </a:br>
            <a:r>
              <a:rPr lang="en-US" sz="1000" baseline="0" dirty="0" smtClean="0"/>
              <a:t>© R. Mak</a:t>
            </a:r>
            <a:endParaRPr lang="en-US" sz="1000"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Lst>
  <p:timing>
    <p:tnLst>
      <p:par>
        <p:cTn id="1" dur="indefinite" restart="never" nodeType="tmRoot"/>
      </p:par>
    </p:tnLst>
  </p:timing>
  <p:hf hdr="0" ftr="0" dt="0"/>
  <p:txStyles>
    <p:titleStyle>
      <a:lvl1pPr algn="ctr" rtl="0" fontAlgn="base">
        <a:spcBef>
          <a:spcPct val="0"/>
        </a:spcBef>
        <a:spcAft>
          <a:spcPct val="0"/>
        </a:spcAft>
        <a:defRPr sz="3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charset="0"/>
          <a:ea typeface="ＭＳ Ｐゴシック" charset="0"/>
        </a:defRPr>
      </a:lvl2pPr>
      <a:lvl3pPr algn="ctr" rtl="0" fontAlgn="base">
        <a:spcBef>
          <a:spcPct val="0"/>
        </a:spcBef>
        <a:spcAft>
          <a:spcPct val="0"/>
        </a:spcAft>
        <a:defRPr sz="3200">
          <a:solidFill>
            <a:schemeClr val="tx2"/>
          </a:solidFill>
          <a:latin typeface="Arial" charset="0"/>
          <a:ea typeface="ＭＳ Ｐゴシック" charset="0"/>
        </a:defRPr>
      </a:lvl3pPr>
      <a:lvl4pPr algn="ctr" rtl="0" fontAlgn="base">
        <a:spcBef>
          <a:spcPct val="0"/>
        </a:spcBef>
        <a:spcAft>
          <a:spcPct val="0"/>
        </a:spcAft>
        <a:defRPr sz="3200">
          <a:solidFill>
            <a:schemeClr val="tx2"/>
          </a:solidFill>
          <a:latin typeface="Arial" charset="0"/>
          <a:ea typeface="ＭＳ Ｐゴシック" charset="0"/>
        </a:defRPr>
      </a:lvl4pPr>
      <a:lvl5pPr algn="ctr" rtl="0" fontAlgn="base">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ea typeface="ＭＳ Ｐゴシック" charset="0"/>
        </a:defRPr>
      </a:lvl6pPr>
      <a:lvl7pPr marL="914400" algn="ctr" rtl="0" fontAlgn="base">
        <a:spcBef>
          <a:spcPct val="0"/>
        </a:spcBef>
        <a:spcAft>
          <a:spcPct val="0"/>
        </a:spcAft>
        <a:defRPr sz="3200">
          <a:solidFill>
            <a:schemeClr val="tx2"/>
          </a:solidFill>
          <a:latin typeface="Arial" charset="0"/>
          <a:ea typeface="ＭＳ Ｐゴシック" charset="0"/>
        </a:defRPr>
      </a:lvl7pPr>
      <a:lvl8pPr marL="1371600" algn="ctr" rtl="0" fontAlgn="base">
        <a:spcBef>
          <a:spcPct val="0"/>
        </a:spcBef>
        <a:spcAft>
          <a:spcPct val="0"/>
        </a:spcAft>
        <a:defRPr sz="3200">
          <a:solidFill>
            <a:schemeClr val="tx2"/>
          </a:solidFill>
          <a:latin typeface="Arial" charset="0"/>
          <a:ea typeface="ＭＳ Ｐゴシック" charset="0"/>
        </a:defRPr>
      </a:lvl8pPr>
      <a:lvl9pPr marL="1828800" algn="ctr" rtl="0" fontAlgn="base">
        <a:spcBef>
          <a:spcPct val="0"/>
        </a:spcBef>
        <a:spcAft>
          <a:spcPct val="0"/>
        </a:spcAft>
        <a:defRPr sz="3200">
          <a:solidFill>
            <a:schemeClr val="tx2"/>
          </a:solidFill>
          <a:latin typeface="Arial" charset="0"/>
          <a:ea typeface="ＭＳ Ｐゴシック" charset="0"/>
        </a:defRPr>
      </a:lvl9pPr>
    </p:titleStyle>
    <p:bodyStyle>
      <a:lvl1pPr marL="469900" indent="-469900" algn="l" rtl="0" fontAlgn="base">
        <a:spcBef>
          <a:spcPct val="20000"/>
        </a:spcBef>
        <a:spcAft>
          <a:spcPct val="0"/>
        </a:spcAft>
        <a:buClr>
          <a:schemeClr val="bg2"/>
        </a:buClr>
        <a:buSzPct val="70000"/>
        <a:buFont typeface="Wingdings" charset="0"/>
        <a:buChar char="o"/>
        <a:defRPr sz="28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charset="0"/>
        <a:buChar char="n"/>
        <a:defRPr sz="2400">
          <a:solidFill>
            <a:schemeClr val="tx1"/>
          </a:solidFill>
          <a:latin typeface="+mn-lt"/>
          <a:ea typeface="+mn-ea"/>
        </a:defRPr>
      </a:lvl2pPr>
      <a:lvl3pPr marL="1377950" indent="-468313" algn="l" rtl="0" fontAlgn="base">
        <a:spcBef>
          <a:spcPct val="20000"/>
        </a:spcBef>
        <a:spcAft>
          <a:spcPct val="0"/>
        </a:spcAft>
        <a:buClr>
          <a:schemeClr val="bg2"/>
        </a:buClr>
        <a:buSzPct val="65000"/>
        <a:buFont typeface="Wingdings" charset="0"/>
        <a:buChar char="o"/>
        <a:defRPr sz="2000">
          <a:solidFill>
            <a:schemeClr val="tx1"/>
          </a:solidFill>
          <a:latin typeface="+mn-lt"/>
          <a:ea typeface="+mn-ea"/>
        </a:defRPr>
      </a:lvl3pPr>
      <a:lvl4pPr marL="1827213" indent="-438150" algn="l" rtl="0" fontAlgn="base">
        <a:spcBef>
          <a:spcPct val="20000"/>
        </a:spcBef>
        <a:spcAft>
          <a:spcPct val="0"/>
        </a:spcAft>
        <a:buClr>
          <a:schemeClr val="accent2"/>
        </a:buClr>
        <a:buSzPct val="75000"/>
        <a:buFont typeface="Wingdings" charset="0"/>
        <a:buChar char="n"/>
        <a:defRPr sz="1600">
          <a:solidFill>
            <a:schemeClr val="tx1"/>
          </a:solidFill>
          <a:latin typeface="+mn-lt"/>
          <a:ea typeface="+mn-ea"/>
        </a:defRPr>
      </a:lvl4pPr>
      <a:lvl5pPr marL="2297113" indent="-468313" algn="l" rtl="0" fontAlgn="base">
        <a:spcBef>
          <a:spcPct val="20000"/>
        </a:spcBef>
        <a:spcAft>
          <a:spcPct val="0"/>
        </a:spcAft>
        <a:buClr>
          <a:schemeClr val="accent1"/>
        </a:buClr>
        <a:buSzPct val="50000"/>
        <a:buFont typeface="Wingdings" charset="0"/>
        <a:buChar char="o"/>
        <a:defRPr sz="1200">
          <a:solidFill>
            <a:schemeClr val="tx1"/>
          </a:solidFill>
          <a:latin typeface="+mn-lt"/>
          <a:ea typeface="+mn-ea"/>
        </a:defRPr>
      </a:lvl5pPr>
      <a:lvl6pPr marL="2754313" indent="-468313" algn="l" rtl="0" fontAlgn="base">
        <a:spcBef>
          <a:spcPct val="20000"/>
        </a:spcBef>
        <a:spcAft>
          <a:spcPct val="0"/>
        </a:spcAft>
        <a:buClr>
          <a:schemeClr val="accent1"/>
        </a:buClr>
        <a:buSzPct val="50000"/>
        <a:buFont typeface="Wingdings" charset="0"/>
        <a:buChar char="o"/>
        <a:defRPr sz="1200">
          <a:solidFill>
            <a:schemeClr val="tx1"/>
          </a:solidFill>
          <a:latin typeface="+mn-lt"/>
          <a:ea typeface="+mn-ea"/>
        </a:defRPr>
      </a:lvl6pPr>
      <a:lvl7pPr marL="3211513" indent="-468313" algn="l" rtl="0" fontAlgn="base">
        <a:spcBef>
          <a:spcPct val="20000"/>
        </a:spcBef>
        <a:spcAft>
          <a:spcPct val="0"/>
        </a:spcAft>
        <a:buClr>
          <a:schemeClr val="accent1"/>
        </a:buClr>
        <a:buSzPct val="50000"/>
        <a:buFont typeface="Wingdings" charset="0"/>
        <a:buChar char="o"/>
        <a:defRPr sz="1200">
          <a:solidFill>
            <a:schemeClr val="tx1"/>
          </a:solidFill>
          <a:latin typeface="+mn-lt"/>
          <a:ea typeface="+mn-ea"/>
        </a:defRPr>
      </a:lvl7pPr>
      <a:lvl8pPr marL="3668713" indent="-468313" algn="l" rtl="0" fontAlgn="base">
        <a:spcBef>
          <a:spcPct val="20000"/>
        </a:spcBef>
        <a:spcAft>
          <a:spcPct val="0"/>
        </a:spcAft>
        <a:buClr>
          <a:schemeClr val="accent1"/>
        </a:buClr>
        <a:buSzPct val="50000"/>
        <a:buFont typeface="Wingdings" charset="0"/>
        <a:buChar char="o"/>
        <a:defRPr sz="1200">
          <a:solidFill>
            <a:schemeClr val="tx1"/>
          </a:solidFill>
          <a:latin typeface="+mn-lt"/>
          <a:ea typeface="+mn-ea"/>
        </a:defRPr>
      </a:lvl8pPr>
      <a:lvl9pPr marL="4125913" indent="-468313" algn="l" rtl="0" fontAlgn="base">
        <a:spcBef>
          <a:spcPct val="20000"/>
        </a:spcBef>
        <a:spcAft>
          <a:spcPct val="0"/>
        </a:spcAft>
        <a:buClr>
          <a:schemeClr val="accent1"/>
        </a:buClr>
        <a:buSzPct val="50000"/>
        <a:buFont typeface="Wingdings" charset="0"/>
        <a:buChar char="o"/>
        <a:defRPr sz="12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hyperlink" Target="http://www.cs.sjsu.edu/~ma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s61.cs.sjsu.edu/CS235Projects/"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2400" dirty="0" smtClean="0"/>
              <a:t>CMPE 226</a:t>
            </a:r>
            <a:r>
              <a:rPr lang="en-US" sz="3200" dirty="0"/>
              <a:t/>
            </a:r>
            <a:br>
              <a:rPr lang="en-US" sz="3200" dirty="0"/>
            </a:br>
            <a:r>
              <a:rPr lang="en-US" dirty="0" smtClean="0"/>
              <a:t>Database Systems</a:t>
            </a:r>
            <a:r>
              <a:rPr lang="en-US" sz="3600" dirty="0"/>
              <a:t/>
            </a:r>
            <a:br>
              <a:rPr lang="en-US" sz="3600" dirty="0"/>
            </a:br>
            <a:r>
              <a:rPr lang="en-US" sz="2400" dirty="0" smtClean="0"/>
              <a:t>April 4 Class </a:t>
            </a:r>
            <a:r>
              <a:rPr lang="en-US" sz="2400" dirty="0"/>
              <a:t>Meeting</a:t>
            </a:r>
          </a:p>
        </p:txBody>
      </p:sp>
      <p:sp>
        <p:nvSpPr>
          <p:cNvPr id="2051" name="Rectangle 3"/>
          <p:cNvSpPr>
            <a:spLocks noGrp="1" noChangeArrowheads="1"/>
          </p:cNvSpPr>
          <p:nvPr>
            <p:ph type="subTitle" idx="1"/>
          </p:nvPr>
        </p:nvSpPr>
        <p:spPr/>
        <p:txBody>
          <a:bodyPr/>
          <a:lstStyle/>
          <a:p>
            <a:pPr algn="ctr">
              <a:lnSpc>
                <a:spcPct val="90000"/>
              </a:lnSpc>
            </a:pPr>
            <a:r>
              <a:rPr lang="en-US" dirty="0"/>
              <a:t>Department of Computer </a:t>
            </a:r>
            <a:r>
              <a:rPr lang="en-US" dirty="0" smtClean="0"/>
              <a:t>Engineering</a:t>
            </a:r>
            <a:r>
              <a:rPr lang="en-US" dirty="0"/>
              <a:t/>
            </a:r>
            <a:br>
              <a:rPr lang="en-US" dirty="0"/>
            </a:br>
            <a:r>
              <a:rPr lang="en-US" dirty="0"/>
              <a:t>San Jose State University</a:t>
            </a:r>
            <a:br>
              <a:rPr lang="en-US" dirty="0"/>
            </a:br>
            <a:r>
              <a:rPr lang="en-US" sz="1200" dirty="0"/>
              <a:t/>
            </a:r>
            <a:br>
              <a:rPr lang="en-US" sz="1200" dirty="0"/>
            </a:br>
            <a:r>
              <a:rPr lang="en-US" dirty="0" smtClean="0"/>
              <a:t>Spring 2017</a:t>
            </a:r>
            <a:r>
              <a:rPr lang="en-US" dirty="0"/>
              <a:t/>
            </a:r>
            <a:br>
              <a:rPr lang="en-US" dirty="0"/>
            </a:br>
            <a:r>
              <a:rPr lang="en-US" dirty="0"/>
              <a:t>Instructor: Ron Mak</a:t>
            </a:r>
          </a:p>
          <a:p>
            <a:pPr algn="ctr">
              <a:lnSpc>
                <a:spcPct val="90000"/>
              </a:lnSpc>
            </a:pPr>
            <a:r>
              <a:rPr lang="en-US" dirty="0">
                <a:hlinkClick r:id="rId2"/>
              </a:rPr>
              <a:t>www.cs.sjsu.edu/~mak</a:t>
            </a:r>
            <a:endParaRPr lang="en-US" dirty="0"/>
          </a:p>
        </p:txBody>
      </p:sp>
      <p:pic>
        <p:nvPicPr>
          <p:cNvPr id="2053" name="Picture 5" descr="sjsu_log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2638" y="4591050"/>
            <a:ext cx="1096962" cy="1031875"/>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descr="Screen Shot 2015-08-23 at 4.03.0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40" y="4434828"/>
            <a:ext cx="1013781" cy="137158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Midterm Solutions: Question </a:t>
            </a:r>
            <a:r>
              <a:rPr lang="en-US" dirty="0" smtClean="0"/>
              <a:t>5.a</a:t>
            </a:r>
            <a:endParaRPr lang="en-US" dirty="0"/>
          </a:p>
        </p:txBody>
      </p:sp>
      <p:sp>
        <p:nvSpPr>
          <p:cNvPr id="3" name="Content Placeholder 2"/>
          <p:cNvSpPr>
            <a:spLocks noGrp="1"/>
          </p:cNvSpPr>
          <p:nvPr>
            <p:ph idx="1"/>
          </p:nvPr>
        </p:nvSpPr>
        <p:spPr>
          <a:xfrm>
            <a:off x="495695" y="3886196"/>
            <a:ext cx="8229600" cy="1005828"/>
          </a:xfrm>
        </p:spPr>
        <p:txBody>
          <a:bodyPr/>
          <a:lstStyle/>
          <a:p>
            <a:r>
              <a:rPr lang="en-US" dirty="0"/>
              <a:t>Display the </a:t>
            </a:r>
            <a:r>
              <a:rPr lang="en-US" dirty="0" err="1"/>
              <a:t>ProductID</a:t>
            </a:r>
            <a:r>
              <a:rPr lang="en-US" dirty="0"/>
              <a:t> and </a:t>
            </a:r>
            <a:r>
              <a:rPr lang="en-US" dirty="0" err="1"/>
              <a:t>ProductName</a:t>
            </a:r>
            <a:r>
              <a:rPr lang="en-US" dirty="0"/>
              <a:t> of the cheapest product </a:t>
            </a:r>
            <a:r>
              <a:rPr lang="en-US" u="sng" dirty="0" smtClean="0"/>
              <a:t>without</a:t>
            </a:r>
            <a:r>
              <a:rPr lang="en-US" dirty="0" smtClean="0"/>
              <a:t> </a:t>
            </a:r>
            <a:r>
              <a:rPr lang="en-US" dirty="0"/>
              <a:t>using a nested query.</a:t>
            </a:r>
            <a:r>
              <a:rPr lang="en-US" dirty="0"/>
              <a:t> </a:t>
            </a:r>
          </a:p>
        </p:txBody>
      </p:sp>
      <p:sp>
        <p:nvSpPr>
          <p:cNvPr id="4" name="Slide Number Placeholder 3"/>
          <p:cNvSpPr>
            <a:spLocks noGrp="1"/>
          </p:cNvSpPr>
          <p:nvPr>
            <p:ph type="sldNum" sz="quarter" idx="12"/>
          </p:nvPr>
        </p:nvSpPr>
        <p:spPr/>
        <p:txBody>
          <a:bodyPr/>
          <a:lstStyle/>
          <a:p>
            <a:fld id="{5E4F0376-0E54-9843-B673-E00D6670E830}" type="slidenum">
              <a:rPr lang="en-US" smtClean="0"/>
              <a:pPr/>
              <a:t>10</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263149" y="1325903"/>
            <a:ext cx="4617702" cy="2449839"/>
          </a:xfrm>
          <a:prstGeom prst="rect">
            <a:avLst/>
          </a:prstGeom>
          <a:noFill/>
          <a:ln>
            <a:noFill/>
          </a:ln>
        </p:spPr>
      </p:pic>
      <p:sp>
        <p:nvSpPr>
          <p:cNvPr id="7" name="Text Box 8"/>
          <p:cNvSpPr txBox="1"/>
          <p:nvPr/>
        </p:nvSpPr>
        <p:spPr>
          <a:xfrm>
            <a:off x="2522422" y="4981864"/>
            <a:ext cx="4176146" cy="1176695"/>
          </a:xfrm>
          <a:prstGeom prst="rect">
            <a:avLst/>
          </a:prstGeom>
          <a:solidFill>
            <a:schemeClr val="bg1">
              <a:lumMod val="95000"/>
            </a:schemeClr>
          </a:solidFill>
          <a:ln>
            <a:solidFill>
              <a:schemeClr val="bg1">
                <a:lumMod val="75000"/>
              </a:schemeClr>
            </a:solid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800" b="1">
                <a:effectLst/>
                <a:latin typeface="Courier New" charset="0"/>
                <a:ea typeface="Calibri" charset="0"/>
                <a:cs typeface="Times New Roman" charset="0"/>
              </a:rPr>
              <a:t>SELECT productid, productname</a:t>
            </a:r>
            <a:endParaRPr lang="en-US" sz="1800">
              <a:effectLst/>
              <a:ea typeface="Calibri" charset="0"/>
              <a:cs typeface="Times New Roman" charset="0"/>
            </a:endParaRPr>
          </a:p>
          <a:p>
            <a:pPr marL="0" marR="0">
              <a:spcBef>
                <a:spcPts val="0"/>
              </a:spcBef>
              <a:spcAft>
                <a:spcPts val="0"/>
              </a:spcAft>
            </a:pPr>
            <a:r>
              <a:rPr lang="en-US" sz="1800" b="1">
                <a:effectLst/>
                <a:latin typeface="Courier New" charset="0"/>
                <a:ea typeface="Calibri" charset="0"/>
                <a:cs typeface="Times New Roman" charset="0"/>
              </a:rPr>
              <a:t>FROM product</a:t>
            </a:r>
            <a:endParaRPr lang="en-US" sz="1800">
              <a:effectLst/>
              <a:ea typeface="Calibri" charset="0"/>
              <a:cs typeface="Times New Roman" charset="0"/>
            </a:endParaRPr>
          </a:p>
          <a:p>
            <a:pPr marL="0" marR="0">
              <a:spcBef>
                <a:spcPts val="0"/>
              </a:spcBef>
              <a:spcAft>
                <a:spcPts val="0"/>
              </a:spcAft>
            </a:pPr>
            <a:r>
              <a:rPr lang="en-US" sz="1800" b="1">
                <a:effectLst/>
                <a:latin typeface="Courier New" charset="0"/>
                <a:ea typeface="Calibri" charset="0"/>
                <a:cs typeface="Times New Roman" charset="0"/>
              </a:rPr>
              <a:t>ORDER BY productprice</a:t>
            </a:r>
            <a:br>
              <a:rPr lang="en-US" sz="1800" b="1">
                <a:effectLst/>
                <a:latin typeface="Courier New" charset="0"/>
                <a:ea typeface="Calibri" charset="0"/>
                <a:cs typeface="Times New Roman" charset="0"/>
              </a:rPr>
            </a:br>
            <a:r>
              <a:rPr lang="en-US" sz="1800" b="1">
                <a:effectLst/>
                <a:latin typeface="Courier New" charset="0"/>
                <a:ea typeface="Calibri" charset="0"/>
                <a:cs typeface="Times New Roman" charset="0"/>
              </a:rPr>
              <a:t>LIMIT 1;</a:t>
            </a:r>
            <a:endParaRPr lang="en-US" sz="1800">
              <a:effectLst/>
              <a:ea typeface="Calibri" charset="0"/>
              <a:cs typeface="Times New Roman" charset="0"/>
            </a:endParaRPr>
          </a:p>
        </p:txBody>
      </p:sp>
    </p:spTree>
    <p:extLst>
      <p:ext uri="{BB962C8B-B14F-4D97-AF65-F5344CB8AC3E}">
        <p14:creationId xmlns:p14="http://schemas.microsoft.com/office/powerpoint/2010/main" val="129233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Midterm Solutions: Question </a:t>
            </a:r>
            <a:r>
              <a:rPr lang="en-US" dirty="0" smtClean="0"/>
              <a:t>5.b</a:t>
            </a:r>
            <a:endParaRPr lang="en-US" dirty="0"/>
          </a:p>
        </p:txBody>
      </p:sp>
      <p:sp>
        <p:nvSpPr>
          <p:cNvPr id="3" name="Content Placeholder 2"/>
          <p:cNvSpPr>
            <a:spLocks noGrp="1"/>
          </p:cNvSpPr>
          <p:nvPr>
            <p:ph idx="1"/>
          </p:nvPr>
        </p:nvSpPr>
        <p:spPr>
          <a:xfrm>
            <a:off x="495695" y="3886196"/>
            <a:ext cx="8229600" cy="640072"/>
          </a:xfrm>
        </p:spPr>
        <p:txBody>
          <a:bodyPr/>
          <a:lstStyle/>
          <a:p>
            <a:r>
              <a:rPr lang="en-US"/>
              <a:t>Repeat the above task </a:t>
            </a:r>
            <a:r>
              <a:rPr lang="en-US" u="sng"/>
              <a:t>with</a:t>
            </a:r>
            <a:r>
              <a:rPr lang="en-US"/>
              <a:t> a nested </a:t>
            </a:r>
            <a:r>
              <a:rPr lang="en-US"/>
              <a:t>query</a:t>
            </a:r>
            <a:r>
              <a:rPr lang="en-US" smtClean="0"/>
              <a:t>. </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11</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263149" y="1325903"/>
            <a:ext cx="4617702" cy="2449839"/>
          </a:xfrm>
          <a:prstGeom prst="rect">
            <a:avLst/>
          </a:prstGeom>
          <a:noFill/>
          <a:ln>
            <a:noFill/>
          </a:ln>
        </p:spPr>
      </p:pic>
      <p:sp>
        <p:nvSpPr>
          <p:cNvPr id="8" name="Text Box 7"/>
          <p:cNvSpPr txBox="1"/>
          <p:nvPr/>
        </p:nvSpPr>
        <p:spPr>
          <a:xfrm>
            <a:off x="1325915" y="4636722"/>
            <a:ext cx="6492169" cy="1257295"/>
          </a:xfrm>
          <a:prstGeom prst="rect">
            <a:avLst/>
          </a:prstGeom>
          <a:solidFill>
            <a:schemeClr val="bg1">
              <a:lumMod val="95000"/>
            </a:schemeClr>
          </a:solidFill>
          <a:ln>
            <a:solidFill>
              <a:schemeClr val="bg1">
                <a:lumMod val="75000"/>
              </a:schemeClr>
            </a:solid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800" b="1">
                <a:effectLst/>
                <a:latin typeface="Courier New" charset="0"/>
                <a:ea typeface="Calibri" charset="0"/>
                <a:cs typeface="Times New Roman" charset="0"/>
              </a:rPr>
              <a:t>SELECT productid, productname</a:t>
            </a:r>
            <a:endParaRPr lang="en-US" sz="1800">
              <a:effectLst/>
              <a:ea typeface="Calibri" charset="0"/>
              <a:cs typeface="Times New Roman" charset="0"/>
            </a:endParaRPr>
          </a:p>
          <a:p>
            <a:pPr marL="0" marR="0">
              <a:spcBef>
                <a:spcPts val="0"/>
              </a:spcBef>
              <a:spcAft>
                <a:spcPts val="0"/>
              </a:spcAft>
            </a:pPr>
            <a:r>
              <a:rPr lang="en-US" sz="1800" b="1">
                <a:effectLst/>
                <a:latin typeface="Courier New" charset="0"/>
                <a:ea typeface="Calibri" charset="0"/>
                <a:cs typeface="Times New Roman" charset="0"/>
              </a:rPr>
              <a:t>FROM product</a:t>
            </a:r>
            <a:endParaRPr lang="en-US" sz="1800">
              <a:effectLst/>
              <a:ea typeface="Calibri" charset="0"/>
              <a:cs typeface="Times New Roman" charset="0"/>
            </a:endParaRPr>
          </a:p>
          <a:p>
            <a:pPr marL="0" marR="0">
              <a:spcBef>
                <a:spcPts val="0"/>
              </a:spcBef>
              <a:spcAft>
                <a:spcPts val="0"/>
              </a:spcAft>
            </a:pPr>
            <a:r>
              <a:rPr lang="en-US" sz="1800" b="1">
                <a:effectLst/>
                <a:latin typeface="Courier New" charset="0"/>
                <a:ea typeface="Calibri" charset="0"/>
                <a:cs typeface="Times New Roman" charset="0"/>
              </a:rPr>
              <a:t>WHERE productprice = (SELECT MIN(productprice)</a:t>
            </a:r>
            <a:endParaRPr lang="en-US" sz="1800">
              <a:effectLst/>
              <a:ea typeface="Calibri" charset="0"/>
              <a:cs typeface="Times New Roman" charset="0"/>
            </a:endParaRPr>
          </a:p>
          <a:p>
            <a:pPr marL="0" marR="0">
              <a:spcBef>
                <a:spcPts val="0"/>
              </a:spcBef>
              <a:spcAft>
                <a:spcPts val="0"/>
              </a:spcAft>
            </a:pPr>
            <a:r>
              <a:rPr lang="en-US" sz="1800" b="1">
                <a:effectLst/>
                <a:latin typeface="Courier New" charset="0"/>
                <a:ea typeface="Calibri" charset="0"/>
                <a:cs typeface="Times New Roman" charset="0"/>
              </a:rPr>
              <a:t>                      FROM product);</a:t>
            </a:r>
            <a:endParaRPr lang="en-US" sz="1800">
              <a:effectLst/>
              <a:ea typeface="Calibri" charset="0"/>
              <a:cs typeface="Times New Roman" charset="0"/>
            </a:endParaRPr>
          </a:p>
        </p:txBody>
      </p:sp>
    </p:spTree>
    <p:extLst>
      <p:ext uri="{BB962C8B-B14F-4D97-AF65-F5344CB8AC3E}">
        <p14:creationId xmlns:p14="http://schemas.microsoft.com/office/powerpoint/2010/main" val="211311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Midterm Solutions: Question </a:t>
            </a:r>
            <a:r>
              <a:rPr lang="en-US" dirty="0" smtClean="0"/>
              <a:t>5.c</a:t>
            </a:r>
            <a:endParaRPr lang="en-US" dirty="0"/>
          </a:p>
        </p:txBody>
      </p:sp>
      <p:sp>
        <p:nvSpPr>
          <p:cNvPr id="3" name="Content Placeholder 2"/>
          <p:cNvSpPr>
            <a:spLocks noGrp="1"/>
          </p:cNvSpPr>
          <p:nvPr>
            <p:ph idx="1"/>
          </p:nvPr>
        </p:nvSpPr>
        <p:spPr>
          <a:xfrm>
            <a:off x="495695" y="3886196"/>
            <a:ext cx="8229600" cy="640072"/>
          </a:xfrm>
        </p:spPr>
        <p:txBody>
          <a:bodyPr/>
          <a:lstStyle/>
          <a:p>
            <a:r>
              <a:rPr lang="en-US" dirty="0"/>
              <a:t>Display the </a:t>
            </a:r>
            <a:r>
              <a:rPr lang="en-US" dirty="0" err="1"/>
              <a:t>ProductID</a:t>
            </a:r>
            <a:r>
              <a:rPr lang="en-US" dirty="0"/>
              <a:t>, </a:t>
            </a:r>
            <a:r>
              <a:rPr lang="en-US" dirty="0" err="1"/>
              <a:t>ProductName</a:t>
            </a:r>
            <a:r>
              <a:rPr lang="en-US" dirty="0"/>
              <a:t>, and </a:t>
            </a:r>
            <a:r>
              <a:rPr lang="en-US" dirty="0" err="1"/>
              <a:t>VendorName</a:t>
            </a:r>
            <a:r>
              <a:rPr lang="en-US" dirty="0"/>
              <a:t> for products whose price is below the average price of all products</a:t>
            </a:r>
            <a:r>
              <a:rPr lang="en-US" dirty="0"/>
              <a:t> </a:t>
            </a:r>
          </a:p>
        </p:txBody>
      </p:sp>
      <p:sp>
        <p:nvSpPr>
          <p:cNvPr id="4" name="Slide Number Placeholder 3"/>
          <p:cNvSpPr>
            <a:spLocks noGrp="1"/>
          </p:cNvSpPr>
          <p:nvPr>
            <p:ph type="sldNum" sz="quarter" idx="12"/>
          </p:nvPr>
        </p:nvSpPr>
        <p:spPr/>
        <p:txBody>
          <a:bodyPr/>
          <a:lstStyle/>
          <a:p>
            <a:fld id="{5E4F0376-0E54-9843-B673-E00D6670E830}" type="slidenum">
              <a:rPr lang="en-US" smtClean="0"/>
              <a:pPr/>
              <a:t>12</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263149" y="1325903"/>
            <a:ext cx="4617702" cy="2449839"/>
          </a:xfrm>
          <a:prstGeom prst="rect">
            <a:avLst/>
          </a:prstGeom>
          <a:noFill/>
          <a:ln>
            <a:noFill/>
          </a:ln>
        </p:spPr>
      </p:pic>
      <p:sp>
        <p:nvSpPr>
          <p:cNvPr id="8" name="Text Box 7"/>
          <p:cNvSpPr txBox="1"/>
          <p:nvPr/>
        </p:nvSpPr>
        <p:spPr>
          <a:xfrm>
            <a:off x="1188757" y="5272984"/>
            <a:ext cx="6766486" cy="1447820"/>
          </a:xfrm>
          <a:prstGeom prst="rect">
            <a:avLst/>
          </a:prstGeom>
          <a:solidFill>
            <a:schemeClr val="bg1">
              <a:lumMod val="95000"/>
            </a:schemeClr>
          </a:solidFill>
          <a:ln>
            <a:solidFill>
              <a:schemeClr val="bg1">
                <a:lumMod val="75000"/>
              </a:schemeClr>
            </a:solid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r>
              <a:rPr lang="en-US" sz="1800" b="1" dirty="0">
                <a:latin typeface="Courier New" charset="0"/>
                <a:ea typeface="Courier New" charset="0"/>
                <a:cs typeface="Courier New" charset="0"/>
              </a:rPr>
              <a:t>SELECT </a:t>
            </a:r>
            <a:r>
              <a:rPr lang="en-US" sz="1800" b="1" dirty="0" err="1">
                <a:latin typeface="Courier New" charset="0"/>
                <a:ea typeface="Courier New" charset="0"/>
                <a:cs typeface="Courier New" charset="0"/>
              </a:rPr>
              <a:t>p.productid</a:t>
            </a:r>
            <a:r>
              <a:rPr lang="en-US" sz="1800" b="1" dirty="0">
                <a:latin typeface="Courier New" charset="0"/>
                <a:ea typeface="Courier New" charset="0"/>
                <a:cs typeface="Courier New" charset="0"/>
              </a:rPr>
              <a:t>, </a:t>
            </a:r>
            <a:r>
              <a:rPr lang="en-US" sz="1800" b="1" dirty="0" err="1">
                <a:latin typeface="Courier New" charset="0"/>
                <a:ea typeface="Courier New" charset="0"/>
                <a:cs typeface="Courier New" charset="0"/>
              </a:rPr>
              <a:t>p.productname</a:t>
            </a:r>
            <a:r>
              <a:rPr lang="en-US" sz="1800" b="1" dirty="0">
                <a:latin typeface="Courier New" charset="0"/>
                <a:ea typeface="Courier New" charset="0"/>
                <a:cs typeface="Courier New" charset="0"/>
              </a:rPr>
              <a:t>, </a:t>
            </a:r>
            <a:r>
              <a:rPr lang="en-US" sz="1800" b="1" dirty="0" err="1">
                <a:latin typeface="Courier New" charset="0"/>
                <a:ea typeface="Courier New" charset="0"/>
                <a:cs typeface="Courier New" charset="0"/>
              </a:rPr>
              <a:t>v.vendorname</a:t>
            </a:r>
            <a:endParaRPr lang="en-US" sz="1800" b="1" dirty="0">
              <a:latin typeface="Courier New" charset="0"/>
              <a:ea typeface="Courier New" charset="0"/>
              <a:cs typeface="Courier New" charset="0"/>
            </a:endParaRPr>
          </a:p>
          <a:p>
            <a:r>
              <a:rPr lang="en-US" sz="1800" b="1" dirty="0">
                <a:latin typeface="Courier New" charset="0"/>
                <a:ea typeface="Courier New" charset="0"/>
                <a:cs typeface="Courier New" charset="0"/>
              </a:rPr>
              <a:t>FROM product p, vendor v</a:t>
            </a:r>
          </a:p>
          <a:p>
            <a:r>
              <a:rPr lang="en-US" sz="1800" b="1" dirty="0">
                <a:latin typeface="Courier New" charset="0"/>
                <a:ea typeface="Courier New" charset="0"/>
                <a:cs typeface="Courier New" charset="0"/>
              </a:rPr>
              <a:t>WHERE </a:t>
            </a:r>
            <a:r>
              <a:rPr lang="en-US" sz="1800" b="1" dirty="0" err="1">
                <a:latin typeface="Courier New" charset="0"/>
                <a:ea typeface="Courier New" charset="0"/>
                <a:cs typeface="Courier New" charset="0"/>
              </a:rPr>
              <a:t>p.vendorid</a:t>
            </a:r>
            <a:r>
              <a:rPr lang="en-US" sz="1800" b="1" dirty="0">
                <a:latin typeface="Courier New" charset="0"/>
                <a:ea typeface="Courier New" charset="0"/>
                <a:cs typeface="Courier New" charset="0"/>
              </a:rPr>
              <a:t> = </a:t>
            </a:r>
            <a:r>
              <a:rPr lang="en-US" sz="1800" b="1" dirty="0" err="1">
                <a:latin typeface="Courier New" charset="0"/>
                <a:ea typeface="Courier New" charset="0"/>
                <a:cs typeface="Courier New" charset="0"/>
              </a:rPr>
              <a:t>v.vendorid</a:t>
            </a:r>
            <a:endParaRPr lang="en-US" sz="1800" b="1" dirty="0">
              <a:latin typeface="Courier New" charset="0"/>
              <a:ea typeface="Courier New" charset="0"/>
              <a:cs typeface="Courier New" charset="0"/>
            </a:endParaRPr>
          </a:p>
          <a:p>
            <a:r>
              <a:rPr lang="en-US" sz="1800" b="1" dirty="0">
                <a:latin typeface="Courier New" charset="0"/>
                <a:ea typeface="Courier New" charset="0"/>
                <a:cs typeface="Courier New" charset="0"/>
              </a:rPr>
              <a:t>AND </a:t>
            </a:r>
            <a:r>
              <a:rPr lang="en-US" sz="1800" b="1" dirty="0" err="1">
                <a:latin typeface="Courier New" charset="0"/>
                <a:ea typeface="Courier New" charset="0"/>
                <a:cs typeface="Courier New" charset="0"/>
              </a:rPr>
              <a:t>productprice</a:t>
            </a:r>
            <a:r>
              <a:rPr lang="en-US" sz="1800" b="1" dirty="0">
                <a:latin typeface="Courier New" charset="0"/>
                <a:ea typeface="Courier New" charset="0"/>
                <a:cs typeface="Courier New" charset="0"/>
              </a:rPr>
              <a:t> &lt; (SELECT AVG(</a:t>
            </a:r>
            <a:r>
              <a:rPr lang="en-US" sz="1800" b="1" dirty="0" err="1">
                <a:latin typeface="Courier New" charset="0"/>
                <a:ea typeface="Courier New" charset="0"/>
                <a:cs typeface="Courier New" charset="0"/>
              </a:rPr>
              <a:t>productprice</a:t>
            </a:r>
            <a:r>
              <a:rPr lang="en-US" sz="1800" b="1" dirty="0">
                <a:latin typeface="Courier New" charset="0"/>
                <a:ea typeface="Courier New" charset="0"/>
                <a:cs typeface="Courier New" charset="0"/>
              </a:rPr>
              <a:t>)</a:t>
            </a:r>
          </a:p>
          <a:p>
            <a:r>
              <a:rPr lang="en-US" sz="1800" b="1" dirty="0">
                <a:latin typeface="Courier New" charset="0"/>
                <a:ea typeface="Courier New" charset="0"/>
                <a:cs typeface="Courier New" charset="0"/>
              </a:rPr>
              <a:t>                    FROM product);</a:t>
            </a:r>
          </a:p>
        </p:txBody>
      </p:sp>
    </p:spTree>
    <p:extLst>
      <p:ext uri="{BB962C8B-B14F-4D97-AF65-F5344CB8AC3E}">
        <p14:creationId xmlns:p14="http://schemas.microsoft.com/office/powerpoint/2010/main" val="116356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Midterm Solutions: Question </a:t>
            </a:r>
            <a:r>
              <a:rPr lang="en-US" dirty="0" smtClean="0"/>
              <a:t>5.d</a:t>
            </a:r>
            <a:endParaRPr lang="en-US" dirty="0"/>
          </a:p>
        </p:txBody>
      </p:sp>
      <p:sp>
        <p:nvSpPr>
          <p:cNvPr id="3" name="Content Placeholder 2"/>
          <p:cNvSpPr>
            <a:spLocks noGrp="1"/>
          </p:cNvSpPr>
          <p:nvPr>
            <p:ph idx="1"/>
          </p:nvPr>
        </p:nvSpPr>
        <p:spPr>
          <a:xfrm>
            <a:off x="495695" y="3977635"/>
            <a:ext cx="8373938" cy="822950"/>
          </a:xfrm>
        </p:spPr>
        <p:txBody>
          <a:bodyPr/>
          <a:lstStyle/>
          <a:p>
            <a:r>
              <a:rPr lang="en-US" sz="2400" dirty="0"/>
              <a:t>Display the </a:t>
            </a:r>
            <a:r>
              <a:rPr lang="en-US" sz="2400" dirty="0" err="1"/>
              <a:t>ProductID</a:t>
            </a:r>
            <a:r>
              <a:rPr lang="en-US" sz="2400" dirty="0"/>
              <a:t> for the product that has been </a:t>
            </a:r>
            <a:r>
              <a:rPr lang="en-US" sz="2400" dirty="0" smtClean="0"/>
              <a:t>sold the </a:t>
            </a:r>
            <a:r>
              <a:rPr lang="en-US" sz="2400" dirty="0"/>
              <a:t>most (i.e., that has been sold in the highest quantity).</a:t>
            </a:r>
            <a:r>
              <a:rPr lang="en-US" sz="2400" dirty="0"/>
              <a:t> </a:t>
            </a:r>
            <a:r>
              <a:rPr lang="en-US" sz="2400" dirty="0" smtClean="0"/>
              <a:t> </a:t>
            </a:r>
            <a:endParaRPr lang="en-US" sz="2400"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13</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263149" y="1325903"/>
            <a:ext cx="4617702" cy="2449839"/>
          </a:xfrm>
          <a:prstGeom prst="rect">
            <a:avLst/>
          </a:prstGeom>
          <a:noFill/>
          <a:ln>
            <a:noFill/>
          </a:ln>
        </p:spPr>
      </p:pic>
      <p:sp>
        <p:nvSpPr>
          <p:cNvPr id="8" name="Text Box 7"/>
          <p:cNvSpPr txBox="1"/>
          <p:nvPr/>
        </p:nvSpPr>
        <p:spPr>
          <a:xfrm>
            <a:off x="1162262" y="5059698"/>
            <a:ext cx="7040803" cy="1645902"/>
          </a:xfrm>
          <a:prstGeom prst="rect">
            <a:avLst/>
          </a:prstGeom>
          <a:solidFill>
            <a:schemeClr val="bg1">
              <a:lumMod val="95000"/>
            </a:schemeClr>
          </a:solidFill>
          <a:ln>
            <a:solidFill>
              <a:schemeClr val="bg1">
                <a:lumMod val="75000"/>
              </a:schemeClr>
            </a:solid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r>
              <a:rPr lang="en-US" sz="1800" b="1" dirty="0">
                <a:latin typeface="Courier New" charset="0"/>
                <a:ea typeface="Courier New" charset="0"/>
                <a:cs typeface="Courier New" charset="0"/>
              </a:rPr>
              <a:t>SELECT </a:t>
            </a:r>
            <a:r>
              <a:rPr lang="en-US" sz="1800" b="1" dirty="0" err="1">
                <a:latin typeface="Courier New" charset="0"/>
                <a:ea typeface="Courier New" charset="0"/>
                <a:cs typeface="Courier New" charset="0"/>
              </a:rPr>
              <a:t>productid</a:t>
            </a:r>
            <a:endParaRPr lang="en-US" sz="1800" b="1" dirty="0">
              <a:latin typeface="Courier New" charset="0"/>
              <a:ea typeface="Courier New" charset="0"/>
              <a:cs typeface="Courier New" charset="0"/>
            </a:endParaRPr>
          </a:p>
          <a:p>
            <a:r>
              <a:rPr lang="en-US" sz="1800" b="1" dirty="0">
                <a:latin typeface="Courier New" charset="0"/>
                <a:ea typeface="Courier New" charset="0"/>
                <a:cs typeface="Courier New" charset="0"/>
              </a:rPr>
              <a:t>FROM </a:t>
            </a:r>
            <a:r>
              <a:rPr lang="en-US" sz="1800" b="1" dirty="0" err="1">
                <a:latin typeface="Courier New" charset="0"/>
                <a:ea typeface="Courier New" charset="0"/>
                <a:cs typeface="Courier New" charset="0"/>
              </a:rPr>
              <a:t>soldvia</a:t>
            </a:r>
            <a:endParaRPr lang="en-US" sz="1800" b="1" dirty="0">
              <a:latin typeface="Courier New" charset="0"/>
              <a:ea typeface="Courier New" charset="0"/>
              <a:cs typeface="Courier New" charset="0"/>
            </a:endParaRPr>
          </a:p>
          <a:p>
            <a:r>
              <a:rPr lang="en-US" sz="1800" b="1" dirty="0">
                <a:latin typeface="Courier New" charset="0"/>
                <a:ea typeface="Courier New" charset="0"/>
                <a:cs typeface="Courier New" charset="0"/>
              </a:rPr>
              <a:t>GROUP BY </a:t>
            </a:r>
            <a:r>
              <a:rPr lang="en-US" sz="1800" b="1" dirty="0" err="1">
                <a:latin typeface="Courier New" charset="0"/>
                <a:ea typeface="Courier New" charset="0"/>
                <a:cs typeface="Courier New" charset="0"/>
              </a:rPr>
              <a:t>productid</a:t>
            </a:r>
            <a:endParaRPr lang="en-US" sz="1800" b="1" dirty="0">
              <a:latin typeface="Courier New" charset="0"/>
              <a:ea typeface="Courier New" charset="0"/>
              <a:cs typeface="Courier New" charset="0"/>
            </a:endParaRPr>
          </a:p>
          <a:p>
            <a:r>
              <a:rPr lang="en-US" sz="1800" b="1" dirty="0">
                <a:latin typeface="Courier New" charset="0"/>
                <a:ea typeface="Courier New" charset="0"/>
                <a:cs typeface="Courier New" charset="0"/>
              </a:rPr>
              <a:t>HAVING SUM(</a:t>
            </a:r>
            <a:r>
              <a:rPr lang="en-US" sz="1800" b="1" dirty="0" err="1">
                <a:latin typeface="Courier New" charset="0"/>
                <a:ea typeface="Courier New" charset="0"/>
                <a:cs typeface="Courier New" charset="0"/>
              </a:rPr>
              <a:t>noofitems</a:t>
            </a:r>
            <a:r>
              <a:rPr lang="en-US" sz="1800" b="1" dirty="0">
                <a:latin typeface="Courier New" charset="0"/>
                <a:ea typeface="Courier New" charset="0"/>
                <a:cs typeface="Courier New" charset="0"/>
              </a:rPr>
              <a:t>) = (SELECT MAX(SUM(</a:t>
            </a:r>
            <a:r>
              <a:rPr lang="en-US" sz="1800" b="1" dirty="0" err="1">
                <a:latin typeface="Courier New" charset="0"/>
                <a:ea typeface="Courier New" charset="0"/>
                <a:cs typeface="Courier New" charset="0"/>
              </a:rPr>
              <a:t>noofitems</a:t>
            </a:r>
            <a:r>
              <a:rPr lang="en-US" sz="1800" b="1" dirty="0">
                <a:latin typeface="Courier New" charset="0"/>
                <a:ea typeface="Courier New" charset="0"/>
                <a:cs typeface="Courier New" charset="0"/>
              </a:rPr>
              <a:t>))</a:t>
            </a:r>
          </a:p>
          <a:p>
            <a:r>
              <a:rPr lang="en-US" sz="1800" b="1" dirty="0">
                <a:latin typeface="Courier New" charset="0"/>
                <a:ea typeface="Courier New" charset="0"/>
                <a:cs typeface="Courier New" charset="0"/>
              </a:rPr>
              <a:t>                         FROM </a:t>
            </a:r>
            <a:r>
              <a:rPr lang="en-US" sz="1800" b="1" dirty="0" err="1">
                <a:latin typeface="Courier New" charset="0"/>
                <a:ea typeface="Courier New" charset="0"/>
                <a:cs typeface="Courier New" charset="0"/>
              </a:rPr>
              <a:t>soldvia</a:t>
            </a:r>
            <a:endParaRPr lang="en-US" sz="1800" b="1" dirty="0">
              <a:latin typeface="Courier New" charset="0"/>
              <a:ea typeface="Courier New" charset="0"/>
              <a:cs typeface="Courier New" charset="0"/>
            </a:endParaRPr>
          </a:p>
          <a:p>
            <a:r>
              <a:rPr lang="en-US" sz="1800" b="1" dirty="0">
                <a:latin typeface="Courier New" charset="0"/>
                <a:ea typeface="Courier New" charset="0"/>
                <a:cs typeface="Courier New" charset="0"/>
              </a:rPr>
              <a:t>                         GROUP BY </a:t>
            </a:r>
            <a:r>
              <a:rPr lang="en-US" sz="1800" b="1" dirty="0" err="1">
                <a:latin typeface="Courier New" charset="0"/>
                <a:ea typeface="Courier New" charset="0"/>
                <a:cs typeface="Courier New" charset="0"/>
              </a:rPr>
              <a:t>productid</a:t>
            </a:r>
            <a:r>
              <a:rPr lang="en-US" sz="1800" b="1" dirty="0">
                <a:latin typeface="Courier New" charset="0"/>
                <a:ea typeface="Courier New" charset="0"/>
                <a:cs typeface="Courier New" charset="0"/>
              </a:rPr>
              <a:t>);</a:t>
            </a:r>
          </a:p>
        </p:txBody>
      </p:sp>
    </p:spTree>
    <p:extLst>
      <p:ext uri="{BB962C8B-B14F-4D97-AF65-F5344CB8AC3E}">
        <p14:creationId xmlns:p14="http://schemas.microsoft.com/office/powerpoint/2010/main" val="75145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Midterm Solutions: Question </a:t>
            </a:r>
            <a:r>
              <a:rPr lang="en-US" dirty="0" smtClean="0"/>
              <a:t>5.e</a:t>
            </a:r>
            <a:endParaRPr lang="en-US" dirty="0"/>
          </a:p>
        </p:txBody>
      </p:sp>
      <p:sp>
        <p:nvSpPr>
          <p:cNvPr id="3" name="Content Placeholder 2"/>
          <p:cNvSpPr>
            <a:spLocks noGrp="1"/>
          </p:cNvSpPr>
          <p:nvPr>
            <p:ph idx="1"/>
          </p:nvPr>
        </p:nvSpPr>
        <p:spPr>
          <a:xfrm>
            <a:off x="495695" y="1325903"/>
            <a:ext cx="8229600" cy="914395"/>
          </a:xfrm>
        </p:spPr>
        <p:txBody>
          <a:bodyPr/>
          <a:lstStyle/>
          <a:p>
            <a:r>
              <a:rPr lang="en-US" sz="2400"/>
              <a:t>The following query retrieves each product that has more than three items sold within all sales transactions:</a:t>
            </a:r>
            <a:r>
              <a:rPr lang="en-US" sz="2400"/>
              <a:t> </a:t>
            </a:r>
            <a:endParaRPr lang="en-US" sz="2400"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14</a:t>
            </a:fld>
            <a:endParaRPr lang="en-US"/>
          </a:p>
        </p:txBody>
      </p:sp>
      <p:sp>
        <p:nvSpPr>
          <p:cNvPr id="7" name="Content Placeholder 2"/>
          <p:cNvSpPr txBox="1">
            <a:spLocks/>
          </p:cNvSpPr>
          <p:nvPr/>
        </p:nvSpPr>
        <p:spPr bwMode="auto">
          <a:xfrm>
            <a:off x="495695" y="3977634"/>
            <a:ext cx="8229600" cy="914395"/>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469900" indent="-469900" algn="l" rtl="0" fontAlgn="base">
              <a:spcBef>
                <a:spcPct val="20000"/>
              </a:spcBef>
              <a:spcAft>
                <a:spcPct val="0"/>
              </a:spcAft>
              <a:buClr>
                <a:schemeClr val="bg2"/>
              </a:buClr>
              <a:buSzPct val="70000"/>
              <a:buFont typeface="Wingdings" charset="0"/>
              <a:buChar char="o"/>
              <a:defRPr sz="28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charset="0"/>
              <a:buChar char="n"/>
              <a:defRPr sz="2400">
                <a:solidFill>
                  <a:schemeClr val="tx1"/>
                </a:solidFill>
                <a:latin typeface="+mn-lt"/>
                <a:ea typeface="+mn-ea"/>
              </a:defRPr>
            </a:lvl2pPr>
            <a:lvl3pPr marL="1377950" indent="-468313" algn="l" rtl="0" fontAlgn="base">
              <a:spcBef>
                <a:spcPct val="20000"/>
              </a:spcBef>
              <a:spcAft>
                <a:spcPct val="0"/>
              </a:spcAft>
              <a:buClr>
                <a:schemeClr val="bg2"/>
              </a:buClr>
              <a:buSzPct val="65000"/>
              <a:buFont typeface="Wingdings" charset="0"/>
              <a:buChar char="o"/>
              <a:defRPr sz="2000">
                <a:solidFill>
                  <a:schemeClr val="tx1"/>
                </a:solidFill>
                <a:latin typeface="+mn-lt"/>
                <a:ea typeface="+mn-ea"/>
              </a:defRPr>
            </a:lvl3pPr>
            <a:lvl4pPr marL="1827213" indent="-438150" algn="l" rtl="0" fontAlgn="base">
              <a:spcBef>
                <a:spcPct val="20000"/>
              </a:spcBef>
              <a:spcAft>
                <a:spcPct val="0"/>
              </a:spcAft>
              <a:buClr>
                <a:schemeClr val="accent2"/>
              </a:buClr>
              <a:buSzPct val="75000"/>
              <a:buFont typeface="Wingdings" charset="0"/>
              <a:buChar char="n"/>
              <a:defRPr sz="1600">
                <a:solidFill>
                  <a:schemeClr val="tx1"/>
                </a:solidFill>
                <a:latin typeface="+mn-lt"/>
                <a:ea typeface="+mn-ea"/>
              </a:defRPr>
            </a:lvl4pPr>
            <a:lvl5pPr marL="2297113" indent="-468313" algn="l" rtl="0" fontAlgn="base">
              <a:spcBef>
                <a:spcPct val="20000"/>
              </a:spcBef>
              <a:spcAft>
                <a:spcPct val="0"/>
              </a:spcAft>
              <a:buClr>
                <a:schemeClr val="accent1"/>
              </a:buClr>
              <a:buSzPct val="50000"/>
              <a:buFont typeface="Wingdings" charset="0"/>
              <a:buChar char="o"/>
              <a:defRPr sz="1200">
                <a:solidFill>
                  <a:schemeClr val="tx1"/>
                </a:solidFill>
                <a:latin typeface="+mn-lt"/>
                <a:ea typeface="+mn-ea"/>
              </a:defRPr>
            </a:lvl5pPr>
            <a:lvl6pPr marL="2754313" indent="-468313" algn="l" rtl="0" fontAlgn="base">
              <a:spcBef>
                <a:spcPct val="20000"/>
              </a:spcBef>
              <a:spcAft>
                <a:spcPct val="0"/>
              </a:spcAft>
              <a:buClr>
                <a:schemeClr val="accent1"/>
              </a:buClr>
              <a:buSzPct val="50000"/>
              <a:buFont typeface="Wingdings" charset="0"/>
              <a:buChar char="o"/>
              <a:defRPr sz="1200">
                <a:solidFill>
                  <a:schemeClr val="tx1"/>
                </a:solidFill>
                <a:latin typeface="+mn-lt"/>
                <a:ea typeface="+mn-ea"/>
              </a:defRPr>
            </a:lvl6pPr>
            <a:lvl7pPr marL="3211513" indent="-468313" algn="l" rtl="0" fontAlgn="base">
              <a:spcBef>
                <a:spcPct val="20000"/>
              </a:spcBef>
              <a:spcAft>
                <a:spcPct val="0"/>
              </a:spcAft>
              <a:buClr>
                <a:schemeClr val="accent1"/>
              </a:buClr>
              <a:buSzPct val="50000"/>
              <a:buFont typeface="Wingdings" charset="0"/>
              <a:buChar char="o"/>
              <a:defRPr sz="1200">
                <a:solidFill>
                  <a:schemeClr val="tx1"/>
                </a:solidFill>
                <a:latin typeface="+mn-lt"/>
                <a:ea typeface="+mn-ea"/>
              </a:defRPr>
            </a:lvl7pPr>
            <a:lvl8pPr marL="3668713" indent="-468313" algn="l" rtl="0" fontAlgn="base">
              <a:spcBef>
                <a:spcPct val="20000"/>
              </a:spcBef>
              <a:spcAft>
                <a:spcPct val="0"/>
              </a:spcAft>
              <a:buClr>
                <a:schemeClr val="accent1"/>
              </a:buClr>
              <a:buSzPct val="50000"/>
              <a:buFont typeface="Wingdings" charset="0"/>
              <a:buChar char="o"/>
              <a:defRPr sz="1200">
                <a:solidFill>
                  <a:schemeClr val="tx1"/>
                </a:solidFill>
                <a:latin typeface="+mn-lt"/>
                <a:ea typeface="+mn-ea"/>
              </a:defRPr>
            </a:lvl8pPr>
            <a:lvl9pPr marL="4125913" indent="-468313" algn="l" rtl="0" fontAlgn="base">
              <a:spcBef>
                <a:spcPct val="20000"/>
              </a:spcBef>
              <a:spcAft>
                <a:spcPct val="0"/>
              </a:spcAft>
              <a:buClr>
                <a:schemeClr val="accent1"/>
              </a:buClr>
              <a:buSzPct val="50000"/>
              <a:buFont typeface="Wingdings" charset="0"/>
              <a:buChar char="o"/>
              <a:defRPr sz="1200">
                <a:solidFill>
                  <a:schemeClr val="tx1"/>
                </a:solidFill>
                <a:latin typeface="+mn-lt"/>
                <a:ea typeface="+mn-ea"/>
              </a:defRPr>
            </a:lvl9pPr>
          </a:lstStyle>
          <a:p>
            <a:pPr eaLnBrk="1" hangingPunct="1"/>
            <a:r>
              <a:rPr lang="en-US" sz="2400" dirty="0"/>
              <a:t>Rewrite it </a:t>
            </a:r>
            <a:r>
              <a:rPr lang="en-US" sz="2400" u="sng" dirty="0"/>
              <a:t>without</a:t>
            </a:r>
            <a:r>
              <a:rPr lang="en-US" sz="2400" dirty="0"/>
              <a:t> using a nested query </a:t>
            </a:r>
            <a:r>
              <a:rPr lang="en-US" sz="2400" dirty="0" smtClean="0"/>
              <a:t/>
            </a:r>
            <a:br>
              <a:rPr lang="en-US" sz="2400" dirty="0" smtClean="0"/>
            </a:br>
            <a:r>
              <a:rPr lang="en-US" sz="2400" dirty="0" smtClean="0"/>
              <a:t>but </a:t>
            </a:r>
            <a:r>
              <a:rPr lang="en-US" sz="2400" dirty="0"/>
              <a:t>instead with a </a:t>
            </a:r>
            <a:r>
              <a:rPr lang="en-US" sz="2400" dirty="0" smtClean="0"/>
              <a:t>join</a:t>
            </a:r>
            <a:r>
              <a:rPr lang="en-US" sz="2400" kern="0" dirty="0" smtClean="0"/>
              <a:t>: </a:t>
            </a:r>
            <a:endParaRPr lang="en-US" sz="2400" kern="0" dirty="0"/>
          </a:p>
        </p:txBody>
      </p:sp>
      <p:sp>
        <p:nvSpPr>
          <p:cNvPr id="9" name="Text Box 14"/>
          <p:cNvSpPr txBox="1"/>
          <p:nvPr/>
        </p:nvSpPr>
        <p:spPr>
          <a:xfrm>
            <a:off x="1737389" y="2240298"/>
            <a:ext cx="5943535" cy="1554463"/>
          </a:xfrm>
          <a:prstGeom prst="rect">
            <a:avLst/>
          </a:prstGeom>
          <a:solidFill>
            <a:schemeClr val="bg1">
              <a:lumMod val="95000"/>
            </a:schemeClr>
          </a:solidFill>
          <a:ln>
            <a:solidFill>
              <a:schemeClr val="bg1">
                <a:lumMod val="75000"/>
              </a:schemeClr>
            </a:solid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b="1" dirty="0">
                <a:effectLst/>
                <a:latin typeface="Courier New" charset="0"/>
                <a:ea typeface="Calibri" charset="0"/>
                <a:cs typeface="Times New Roman" charset="0"/>
              </a:rPr>
              <a:t>SELECT </a:t>
            </a:r>
            <a:r>
              <a:rPr lang="en-US" b="1" dirty="0" err="1">
                <a:effectLst/>
                <a:latin typeface="Courier New" charset="0"/>
                <a:ea typeface="Calibri" charset="0"/>
                <a:cs typeface="Times New Roman" charset="0"/>
              </a:rPr>
              <a:t>productid</a:t>
            </a:r>
            <a:r>
              <a:rPr lang="en-US" b="1" dirty="0">
                <a:effectLst/>
                <a:latin typeface="Courier New" charset="0"/>
                <a:ea typeface="Calibri" charset="0"/>
                <a:cs typeface="Times New Roman" charset="0"/>
              </a:rPr>
              <a:t>, </a:t>
            </a:r>
            <a:r>
              <a:rPr lang="en-US" b="1" dirty="0" err="1">
                <a:effectLst/>
                <a:latin typeface="Courier New" charset="0"/>
                <a:ea typeface="Calibri" charset="0"/>
                <a:cs typeface="Times New Roman" charset="0"/>
              </a:rPr>
              <a:t>productname</a:t>
            </a:r>
            <a:r>
              <a:rPr lang="en-US" b="1" dirty="0">
                <a:effectLst/>
                <a:latin typeface="Courier New" charset="0"/>
                <a:ea typeface="Calibri" charset="0"/>
                <a:cs typeface="Times New Roman" charset="0"/>
              </a:rPr>
              <a:t>, </a:t>
            </a:r>
            <a:r>
              <a:rPr lang="en-US" b="1" dirty="0" err="1">
                <a:effectLst/>
                <a:latin typeface="Courier New" charset="0"/>
                <a:ea typeface="Calibri" charset="0"/>
                <a:cs typeface="Times New Roman" charset="0"/>
              </a:rPr>
              <a:t>productprice</a:t>
            </a:r>
            <a:endParaRPr lang="en-US" sz="1800" dirty="0">
              <a:effectLst/>
              <a:ea typeface="Calibri" charset="0"/>
              <a:cs typeface="Times New Roman" charset="0"/>
            </a:endParaRPr>
          </a:p>
          <a:p>
            <a:pPr marL="0" marR="0">
              <a:spcBef>
                <a:spcPts val="0"/>
              </a:spcBef>
              <a:spcAft>
                <a:spcPts val="0"/>
              </a:spcAft>
            </a:pPr>
            <a:r>
              <a:rPr lang="en-US" b="1" dirty="0">
                <a:effectLst/>
                <a:latin typeface="Courier New" charset="0"/>
                <a:ea typeface="Calibri" charset="0"/>
                <a:cs typeface="Times New Roman" charset="0"/>
              </a:rPr>
              <a:t>FROM product</a:t>
            </a:r>
            <a:endParaRPr lang="en-US" sz="1800" dirty="0">
              <a:effectLst/>
              <a:ea typeface="Calibri" charset="0"/>
              <a:cs typeface="Times New Roman" charset="0"/>
            </a:endParaRPr>
          </a:p>
          <a:p>
            <a:pPr marL="0" marR="0">
              <a:spcBef>
                <a:spcPts val="0"/>
              </a:spcBef>
              <a:spcAft>
                <a:spcPts val="0"/>
              </a:spcAft>
            </a:pPr>
            <a:r>
              <a:rPr lang="en-US" b="1" dirty="0">
                <a:effectLst/>
                <a:latin typeface="Courier New" charset="0"/>
                <a:ea typeface="Calibri" charset="0"/>
                <a:cs typeface="Times New Roman" charset="0"/>
              </a:rPr>
              <a:t>WHERE </a:t>
            </a:r>
            <a:r>
              <a:rPr lang="en-US" b="1" dirty="0" err="1">
                <a:effectLst/>
                <a:latin typeface="Courier New" charset="0"/>
                <a:ea typeface="Calibri" charset="0"/>
                <a:cs typeface="Times New Roman" charset="0"/>
              </a:rPr>
              <a:t>productid</a:t>
            </a:r>
            <a:r>
              <a:rPr lang="en-US" b="1" dirty="0">
                <a:effectLst/>
                <a:latin typeface="Courier New" charset="0"/>
                <a:ea typeface="Calibri" charset="0"/>
                <a:cs typeface="Times New Roman" charset="0"/>
              </a:rPr>
              <a:t> IN (SELECT </a:t>
            </a:r>
            <a:r>
              <a:rPr lang="en-US" b="1" dirty="0" err="1">
                <a:effectLst/>
                <a:latin typeface="Courier New" charset="0"/>
                <a:ea typeface="Calibri" charset="0"/>
                <a:cs typeface="Times New Roman" charset="0"/>
              </a:rPr>
              <a:t>productid</a:t>
            </a:r>
            <a:endParaRPr lang="en-US" sz="1800" dirty="0">
              <a:effectLst/>
              <a:ea typeface="Calibri" charset="0"/>
              <a:cs typeface="Times New Roman" charset="0"/>
            </a:endParaRPr>
          </a:p>
          <a:p>
            <a:pPr marL="0" marR="0">
              <a:spcBef>
                <a:spcPts val="0"/>
              </a:spcBef>
              <a:spcAft>
                <a:spcPts val="0"/>
              </a:spcAft>
            </a:pPr>
            <a:r>
              <a:rPr lang="en-US" b="1" dirty="0">
                <a:effectLst/>
                <a:latin typeface="Courier New" charset="0"/>
                <a:ea typeface="Calibri" charset="0"/>
                <a:cs typeface="Times New Roman" charset="0"/>
              </a:rPr>
              <a:t>                    FROM </a:t>
            </a:r>
            <a:r>
              <a:rPr lang="en-US" b="1" dirty="0" err="1">
                <a:effectLst/>
                <a:latin typeface="Courier New" charset="0"/>
                <a:ea typeface="Calibri" charset="0"/>
                <a:cs typeface="Times New Roman" charset="0"/>
              </a:rPr>
              <a:t>soldvia</a:t>
            </a:r>
            <a:endParaRPr lang="en-US" sz="1800" dirty="0">
              <a:effectLst/>
              <a:ea typeface="Calibri" charset="0"/>
              <a:cs typeface="Times New Roman" charset="0"/>
            </a:endParaRPr>
          </a:p>
          <a:p>
            <a:pPr marL="0" marR="0">
              <a:spcBef>
                <a:spcPts val="0"/>
              </a:spcBef>
              <a:spcAft>
                <a:spcPts val="0"/>
              </a:spcAft>
            </a:pPr>
            <a:r>
              <a:rPr lang="en-US" b="1" dirty="0">
                <a:effectLst/>
                <a:latin typeface="Courier New" charset="0"/>
                <a:ea typeface="Calibri" charset="0"/>
                <a:cs typeface="Times New Roman" charset="0"/>
              </a:rPr>
              <a:t>                    GROUP BY </a:t>
            </a:r>
            <a:r>
              <a:rPr lang="en-US" b="1" dirty="0" err="1">
                <a:effectLst/>
                <a:latin typeface="Courier New" charset="0"/>
                <a:ea typeface="Calibri" charset="0"/>
                <a:cs typeface="Times New Roman" charset="0"/>
              </a:rPr>
              <a:t>productid</a:t>
            </a:r>
            <a:endParaRPr lang="en-US" sz="1800" dirty="0">
              <a:effectLst/>
              <a:ea typeface="Calibri" charset="0"/>
              <a:cs typeface="Times New Roman" charset="0"/>
            </a:endParaRPr>
          </a:p>
          <a:p>
            <a:pPr marL="0" marR="0">
              <a:spcBef>
                <a:spcPts val="0"/>
              </a:spcBef>
              <a:spcAft>
                <a:spcPts val="0"/>
              </a:spcAft>
            </a:pPr>
            <a:r>
              <a:rPr lang="en-US" b="1" dirty="0">
                <a:effectLst/>
                <a:latin typeface="Courier New" charset="0"/>
                <a:ea typeface="Calibri" charset="0"/>
                <a:cs typeface="Times New Roman" charset="0"/>
              </a:rPr>
              <a:t>                    HAVING SUM(</a:t>
            </a:r>
            <a:r>
              <a:rPr lang="en-US" b="1" dirty="0" err="1">
                <a:effectLst/>
                <a:latin typeface="Courier New" charset="0"/>
                <a:ea typeface="Calibri" charset="0"/>
                <a:cs typeface="Times New Roman" charset="0"/>
              </a:rPr>
              <a:t>noofitems</a:t>
            </a:r>
            <a:r>
              <a:rPr lang="en-US" b="1" dirty="0">
                <a:effectLst/>
                <a:latin typeface="Courier New" charset="0"/>
                <a:ea typeface="Calibri" charset="0"/>
                <a:cs typeface="Times New Roman" charset="0"/>
              </a:rPr>
              <a:t>) &gt; 3);</a:t>
            </a:r>
            <a:endParaRPr lang="en-US" sz="1800" dirty="0">
              <a:effectLst/>
              <a:ea typeface="Calibri" charset="0"/>
              <a:cs typeface="Times New Roman" charset="0"/>
            </a:endParaRPr>
          </a:p>
        </p:txBody>
      </p:sp>
      <p:sp>
        <p:nvSpPr>
          <p:cNvPr id="12" name="Text Box 12"/>
          <p:cNvSpPr txBox="1"/>
          <p:nvPr/>
        </p:nvSpPr>
        <p:spPr>
          <a:xfrm>
            <a:off x="1737389" y="4884816"/>
            <a:ext cx="6400732" cy="1363584"/>
          </a:xfrm>
          <a:prstGeom prst="rect">
            <a:avLst/>
          </a:prstGeom>
          <a:solidFill>
            <a:schemeClr val="bg1">
              <a:lumMod val="95000"/>
            </a:schemeClr>
          </a:solidFill>
          <a:ln>
            <a:solidFill>
              <a:schemeClr val="bg1">
                <a:lumMod val="75000"/>
              </a:schemeClr>
            </a:solid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indent="0">
              <a:spcBef>
                <a:spcPts val="0"/>
              </a:spcBef>
              <a:spcAft>
                <a:spcPts val="0"/>
              </a:spcAft>
              <a:tabLst>
                <a:tab pos="628650" algn="ctr"/>
              </a:tabLst>
            </a:pPr>
            <a:r>
              <a:rPr lang="en-US" b="1" dirty="0">
                <a:effectLst/>
                <a:latin typeface="Courier New" charset="0"/>
                <a:ea typeface="Calibri" charset="0"/>
                <a:cs typeface="Times New Roman" charset="0"/>
              </a:rPr>
              <a:t>SELECT </a:t>
            </a:r>
            <a:r>
              <a:rPr lang="en-US" b="1" dirty="0" err="1">
                <a:effectLst/>
                <a:latin typeface="Courier New" charset="0"/>
                <a:ea typeface="Calibri" charset="0"/>
                <a:cs typeface="Times New Roman" charset="0"/>
              </a:rPr>
              <a:t>p.productid</a:t>
            </a:r>
            <a:r>
              <a:rPr lang="en-US" b="1" dirty="0">
                <a:effectLst/>
                <a:latin typeface="Courier New" charset="0"/>
                <a:ea typeface="Calibri" charset="0"/>
                <a:cs typeface="Times New Roman" charset="0"/>
              </a:rPr>
              <a:t>, </a:t>
            </a:r>
            <a:r>
              <a:rPr lang="en-US" b="1" dirty="0" err="1">
                <a:effectLst/>
                <a:latin typeface="Courier New" charset="0"/>
                <a:ea typeface="Calibri" charset="0"/>
                <a:cs typeface="Times New Roman" charset="0"/>
              </a:rPr>
              <a:t>productname</a:t>
            </a:r>
            <a:r>
              <a:rPr lang="en-US" b="1" dirty="0">
                <a:effectLst/>
                <a:latin typeface="Courier New" charset="0"/>
                <a:ea typeface="Calibri" charset="0"/>
                <a:cs typeface="Times New Roman" charset="0"/>
              </a:rPr>
              <a:t>, </a:t>
            </a:r>
            <a:r>
              <a:rPr lang="en-US" b="1" dirty="0" err="1">
                <a:effectLst/>
                <a:latin typeface="Courier New" charset="0"/>
                <a:ea typeface="Calibri" charset="0"/>
                <a:cs typeface="Times New Roman" charset="0"/>
              </a:rPr>
              <a:t>productprice</a:t>
            </a:r>
            <a:endParaRPr lang="en-US" dirty="0">
              <a:effectLst/>
              <a:ea typeface="Calibri" charset="0"/>
              <a:cs typeface="Times New Roman" charset="0"/>
            </a:endParaRPr>
          </a:p>
          <a:p>
            <a:pPr marL="0" marR="0" indent="0">
              <a:spcBef>
                <a:spcPts val="0"/>
              </a:spcBef>
              <a:spcAft>
                <a:spcPts val="0"/>
              </a:spcAft>
              <a:tabLst>
                <a:tab pos="628650" algn="ctr"/>
              </a:tabLst>
            </a:pPr>
            <a:r>
              <a:rPr lang="en-US" b="1" dirty="0">
                <a:effectLst/>
                <a:latin typeface="Courier New" charset="0"/>
                <a:ea typeface="Calibri" charset="0"/>
                <a:cs typeface="Times New Roman" charset="0"/>
              </a:rPr>
              <a:t>FROM product p, </a:t>
            </a:r>
            <a:r>
              <a:rPr lang="en-US" b="1" dirty="0" err="1">
                <a:effectLst/>
                <a:latin typeface="Courier New" charset="0"/>
                <a:ea typeface="Calibri" charset="0"/>
                <a:cs typeface="Times New Roman" charset="0"/>
              </a:rPr>
              <a:t>soldvia</a:t>
            </a:r>
            <a:r>
              <a:rPr lang="en-US" b="1" dirty="0">
                <a:effectLst/>
                <a:latin typeface="Courier New" charset="0"/>
                <a:ea typeface="Calibri" charset="0"/>
                <a:cs typeface="Times New Roman" charset="0"/>
              </a:rPr>
              <a:t> s</a:t>
            </a:r>
            <a:endParaRPr lang="en-US" dirty="0">
              <a:effectLst/>
              <a:ea typeface="Calibri" charset="0"/>
              <a:cs typeface="Times New Roman" charset="0"/>
            </a:endParaRPr>
          </a:p>
          <a:p>
            <a:pPr marL="0" marR="0" indent="0">
              <a:spcBef>
                <a:spcPts val="0"/>
              </a:spcBef>
              <a:spcAft>
                <a:spcPts val="0"/>
              </a:spcAft>
              <a:tabLst>
                <a:tab pos="628650" algn="ctr"/>
              </a:tabLst>
            </a:pPr>
            <a:r>
              <a:rPr lang="en-US" b="1" dirty="0">
                <a:effectLst/>
                <a:latin typeface="Courier New" charset="0"/>
                <a:ea typeface="Calibri" charset="0"/>
                <a:cs typeface="Times New Roman" charset="0"/>
              </a:rPr>
              <a:t>WHERE </a:t>
            </a:r>
            <a:r>
              <a:rPr lang="en-US" b="1" dirty="0" err="1">
                <a:effectLst/>
                <a:latin typeface="Courier New" charset="0"/>
                <a:ea typeface="Calibri" charset="0"/>
                <a:cs typeface="Times New Roman" charset="0"/>
              </a:rPr>
              <a:t>p.productid</a:t>
            </a:r>
            <a:r>
              <a:rPr lang="en-US" b="1" dirty="0">
                <a:effectLst/>
                <a:latin typeface="Courier New" charset="0"/>
                <a:ea typeface="Calibri" charset="0"/>
                <a:cs typeface="Times New Roman" charset="0"/>
              </a:rPr>
              <a:t> = </a:t>
            </a:r>
            <a:r>
              <a:rPr lang="en-US" b="1" dirty="0" err="1">
                <a:effectLst/>
                <a:latin typeface="Courier New" charset="0"/>
                <a:ea typeface="Calibri" charset="0"/>
                <a:cs typeface="Times New Roman" charset="0"/>
              </a:rPr>
              <a:t>s.productid</a:t>
            </a:r>
            <a:endParaRPr lang="en-US" dirty="0">
              <a:effectLst/>
              <a:ea typeface="Calibri" charset="0"/>
              <a:cs typeface="Times New Roman" charset="0"/>
            </a:endParaRPr>
          </a:p>
          <a:p>
            <a:pPr marL="0" marR="0" indent="0">
              <a:spcBef>
                <a:spcPts val="0"/>
              </a:spcBef>
              <a:spcAft>
                <a:spcPts val="0"/>
              </a:spcAft>
              <a:tabLst>
                <a:tab pos="628650" algn="ctr"/>
              </a:tabLst>
            </a:pPr>
            <a:r>
              <a:rPr lang="en-US" b="1" dirty="0">
                <a:effectLst/>
                <a:latin typeface="Courier New" charset="0"/>
                <a:ea typeface="Calibri" charset="0"/>
                <a:cs typeface="Times New Roman" charset="0"/>
              </a:rPr>
              <a:t>GROUP BY </a:t>
            </a:r>
            <a:r>
              <a:rPr lang="en-US" b="1" dirty="0" err="1">
                <a:effectLst/>
                <a:latin typeface="Courier New" charset="0"/>
                <a:ea typeface="Calibri" charset="0"/>
                <a:cs typeface="Times New Roman" charset="0"/>
              </a:rPr>
              <a:t>p.productid</a:t>
            </a:r>
            <a:r>
              <a:rPr lang="en-US" b="1" dirty="0">
                <a:effectLst/>
                <a:latin typeface="Courier New" charset="0"/>
                <a:ea typeface="Calibri" charset="0"/>
                <a:cs typeface="Times New Roman" charset="0"/>
              </a:rPr>
              <a:t>, </a:t>
            </a:r>
            <a:r>
              <a:rPr lang="en-US" b="1" dirty="0" err="1">
                <a:effectLst/>
                <a:latin typeface="Courier New" charset="0"/>
                <a:ea typeface="Calibri" charset="0"/>
                <a:cs typeface="Times New Roman" charset="0"/>
              </a:rPr>
              <a:t>p.productname</a:t>
            </a:r>
            <a:r>
              <a:rPr lang="en-US" b="1" dirty="0">
                <a:effectLst/>
                <a:latin typeface="Courier New" charset="0"/>
                <a:ea typeface="Calibri" charset="0"/>
                <a:cs typeface="Times New Roman" charset="0"/>
              </a:rPr>
              <a:t>, </a:t>
            </a:r>
            <a:r>
              <a:rPr lang="en-US" b="1" dirty="0" err="1">
                <a:effectLst/>
                <a:latin typeface="Courier New" charset="0"/>
                <a:ea typeface="Calibri" charset="0"/>
                <a:cs typeface="Times New Roman" charset="0"/>
              </a:rPr>
              <a:t>p.productprice</a:t>
            </a:r>
            <a:endParaRPr lang="en-US" dirty="0">
              <a:effectLst/>
              <a:ea typeface="Calibri" charset="0"/>
              <a:cs typeface="Times New Roman" charset="0"/>
            </a:endParaRPr>
          </a:p>
          <a:p>
            <a:pPr marL="0" marR="0">
              <a:spcBef>
                <a:spcPts val="0"/>
              </a:spcBef>
              <a:spcAft>
                <a:spcPts val="0"/>
              </a:spcAft>
            </a:pPr>
            <a:r>
              <a:rPr lang="en-US" b="1" dirty="0">
                <a:effectLst/>
                <a:latin typeface="Courier New" charset="0"/>
                <a:ea typeface="Calibri" charset="0"/>
                <a:cs typeface="Times New Roman" charset="0"/>
              </a:rPr>
              <a:t>HAVING SUM(</a:t>
            </a:r>
            <a:r>
              <a:rPr lang="en-US" b="1" dirty="0" err="1">
                <a:effectLst/>
                <a:latin typeface="Courier New" charset="0"/>
                <a:ea typeface="Calibri" charset="0"/>
                <a:cs typeface="Times New Roman" charset="0"/>
              </a:rPr>
              <a:t>s.noofitems</a:t>
            </a:r>
            <a:r>
              <a:rPr lang="en-US" b="1" dirty="0">
                <a:effectLst/>
                <a:latin typeface="Courier New" charset="0"/>
                <a:ea typeface="Calibri" charset="0"/>
                <a:cs typeface="Times New Roman" charset="0"/>
              </a:rPr>
              <a:t>) &gt; 3;</a:t>
            </a:r>
            <a:endParaRPr lang="en-US" dirty="0">
              <a:effectLst/>
              <a:ea typeface="Calibri" charset="0"/>
              <a:cs typeface="Times New Roman" charset="0"/>
            </a:endParaRPr>
          </a:p>
        </p:txBody>
      </p:sp>
    </p:spTree>
    <p:extLst>
      <p:ext uri="{BB962C8B-B14F-4D97-AF65-F5344CB8AC3E}">
        <p14:creationId xmlns:p14="http://schemas.microsoft.com/office/powerpoint/2010/main" val="57601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Midterm Solutions: </a:t>
            </a:r>
            <a:r>
              <a:rPr lang="en-US" dirty="0" smtClean="0"/>
              <a:t>Question 6.a</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15</a:t>
            </a:fld>
            <a:endParaRPr lang="en-US"/>
          </a:p>
        </p:txBody>
      </p:sp>
      <p:pic>
        <p:nvPicPr>
          <p:cNvPr id="5" name="Picture 4" descr="Macintosh SSD:Users:rmak:Desktop:Screen Shot 2017-03-24 at 1.53.19 AM.png"/>
          <p:cNvPicPr/>
          <p:nvPr/>
        </p:nvPicPr>
        <p:blipFill>
          <a:blip r:embed="rId2">
            <a:extLst>
              <a:ext uri="{28A0092B-C50C-407E-A947-70E740481C1C}">
                <a14:useLocalDpi xmlns:a14="http://schemas.microsoft.com/office/drawing/2010/main" val="0"/>
              </a:ext>
            </a:extLst>
          </a:blip>
          <a:srcRect/>
          <a:stretch>
            <a:fillRect/>
          </a:stretch>
        </p:blipFill>
        <p:spPr bwMode="auto">
          <a:xfrm>
            <a:off x="1188757" y="1325903"/>
            <a:ext cx="6857925" cy="5379697"/>
          </a:xfrm>
          <a:prstGeom prst="rect">
            <a:avLst/>
          </a:prstGeom>
          <a:noFill/>
          <a:ln>
            <a:noFill/>
          </a:ln>
        </p:spPr>
      </p:pic>
    </p:spTree>
    <p:extLst>
      <p:ext uri="{BB962C8B-B14F-4D97-AF65-F5344CB8AC3E}">
        <p14:creationId xmlns:p14="http://schemas.microsoft.com/office/powerpoint/2010/main" val="685202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Midterm Solutions: Question </a:t>
            </a:r>
            <a:r>
              <a:rPr lang="en-US" dirty="0" smtClean="0"/>
              <a:t>6.b</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16</a:t>
            </a:fld>
            <a:endParaRPr lang="en-US"/>
          </a:p>
        </p:txBody>
      </p:sp>
      <p:pic>
        <p:nvPicPr>
          <p:cNvPr id="6" name="Picture 5" descr="Macintosh SSD:Users:rmak:Desktop:Screen Shot 2017-03-24 at 2.04.24 AM.png"/>
          <p:cNvPicPr/>
          <p:nvPr/>
        </p:nvPicPr>
        <p:blipFill>
          <a:blip r:embed="rId2">
            <a:extLst>
              <a:ext uri="{28A0092B-C50C-407E-A947-70E740481C1C}">
                <a14:useLocalDpi xmlns:a14="http://schemas.microsoft.com/office/drawing/2010/main" val="0"/>
              </a:ext>
            </a:extLst>
          </a:blip>
          <a:srcRect/>
          <a:stretch>
            <a:fillRect/>
          </a:stretch>
        </p:blipFill>
        <p:spPr bwMode="auto">
          <a:xfrm>
            <a:off x="1005879" y="1508781"/>
            <a:ext cx="7132242" cy="2468853"/>
          </a:xfrm>
          <a:prstGeom prst="rect">
            <a:avLst/>
          </a:prstGeom>
          <a:noFill/>
          <a:ln>
            <a:noFill/>
          </a:ln>
        </p:spPr>
      </p:pic>
    </p:spTree>
    <p:extLst>
      <p:ext uri="{BB962C8B-B14F-4D97-AF65-F5344CB8AC3E}">
        <p14:creationId xmlns:p14="http://schemas.microsoft.com/office/powerpoint/2010/main" val="17751929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 Deluge</a:t>
            </a:r>
            <a:endParaRPr lang="en-US" dirty="0"/>
          </a:p>
        </p:txBody>
      </p:sp>
      <p:sp>
        <p:nvSpPr>
          <p:cNvPr id="3" name="Content Placeholder 2"/>
          <p:cNvSpPr>
            <a:spLocks noGrp="1"/>
          </p:cNvSpPr>
          <p:nvPr>
            <p:ph idx="1"/>
          </p:nvPr>
        </p:nvSpPr>
        <p:spPr/>
        <p:txBody>
          <a:bodyPr/>
          <a:lstStyle/>
          <a:p>
            <a:r>
              <a:rPr lang="en-US" dirty="0" smtClean="0"/>
              <a:t>90% of all the data ever created</a:t>
            </a:r>
            <a:br>
              <a:rPr lang="en-US" dirty="0" smtClean="0"/>
            </a:br>
            <a:r>
              <a:rPr lang="en-US" dirty="0" smtClean="0"/>
              <a:t>was created in the past two years.</a:t>
            </a:r>
          </a:p>
          <a:p>
            <a:pPr lvl="4"/>
            <a:endParaRPr lang="en-US" dirty="0" smtClean="0"/>
          </a:p>
          <a:p>
            <a:r>
              <a:rPr lang="en-US" dirty="0" smtClean="0"/>
              <a:t>2.5 quintillion bytes of data per day</a:t>
            </a:r>
            <a:br>
              <a:rPr lang="en-US" dirty="0" smtClean="0"/>
            </a:br>
            <a:r>
              <a:rPr lang="en-US" dirty="0" smtClean="0"/>
              <a:t>is being created.</a:t>
            </a:r>
          </a:p>
          <a:p>
            <a:pPr lvl="1"/>
            <a:r>
              <a:rPr lang="en-US" dirty="0" smtClean="0"/>
              <a:t>2.5 x 10</a:t>
            </a:r>
            <a:r>
              <a:rPr lang="en-US" baseline="30000" dirty="0" smtClean="0"/>
              <a:t>18</a:t>
            </a:r>
          </a:p>
          <a:p>
            <a:pPr lvl="4"/>
            <a:endParaRPr lang="en-US" dirty="0" smtClean="0"/>
          </a:p>
          <a:p>
            <a:r>
              <a:rPr lang="en-US" dirty="0" smtClean="0"/>
              <a:t>80% of the data is “dark data”</a:t>
            </a:r>
          </a:p>
          <a:p>
            <a:pPr lvl="1"/>
            <a:r>
              <a:rPr lang="en-US" dirty="0" smtClean="0"/>
              <a:t>i.e., unstructured data</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17</a:t>
            </a:fld>
            <a:endParaRPr lang="en-US"/>
          </a:p>
        </p:txBody>
      </p:sp>
    </p:spTree>
    <p:extLst>
      <p:ext uri="{BB962C8B-B14F-4D97-AF65-F5344CB8AC3E}">
        <p14:creationId xmlns:p14="http://schemas.microsoft.com/office/powerpoint/2010/main" val="29966066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Transformation</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18</a:t>
            </a:fld>
            <a:endParaRPr lang="en-US"/>
          </a:p>
        </p:txBody>
      </p:sp>
      <p:sp>
        <p:nvSpPr>
          <p:cNvPr id="5" name="TextBox 4"/>
          <p:cNvSpPr txBox="1"/>
          <p:nvPr/>
        </p:nvSpPr>
        <p:spPr>
          <a:xfrm>
            <a:off x="4206450" y="2023061"/>
            <a:ext cx="726431" cy="400110"/>
          </a:xfrm>
          <a:prstGeom prst="rect">
            <a:avLst/>
          </a:prstGeom>
          <a:solidFill>
            <a:srgbClr val="E1F5FF"/>
          </a:solidFill>
          <a:ln>
            <a:solidFill>
              <a:srgbClr val="0033CC"/>
            </a:solidFill>
          </a:ln>
        </p:spPr>
        <p:txBody>
          <a:bodyPr wrap="none" rtlCol="0">
            <a:spAutoFit/>
          </a:bodyPr>
          <a:lstStyle/>
          <a:p>
            <a:r>
              <a:rPr lang="en-US" sz="2000" dirty="0" smtClean="0">
                <a:solidFill>
                  <a:srgbClr val="0033CC"/>
                </a:solidFill>
              </a:rPr>
              <a:t>Data</a:t>
            </a:r>
            <a:endParaRPr lang="en-US" sz="2000" dirty="0">
              <a:solidFill>
                <a:srgbClr val="0033CC"/>
              </a:solidFill>
            </a:endParaRPr>
          </a:p>
        </p:txBody>
      </p:sp>
      <p:sp>
        <p:nvSpPr>
          <p:cNvPr id="6" name="TextBox 5"/>
          <p:cNvSpPr txBox="1"/>
          <p:nvPr/>
        </p:nvSpPr>
        <p:spPr>
          <a:xfrm>
            <a:off x="3835818" y="3150809"/>
            <a:ext cx="1467694" cy="400110"/>
          </a:xfrm>
          <a:prstGeom prst="rect">
            <a:avLst/>
          </a:prstGeom>
          <a:solidFill>
            <a:schemeClr val="accent1">
              <a:lumMod val="20000"/>
              <a:lumOff val="80000"/>
            </a:schemeClr>
          </a:solidFill>
          <a:ln>
            <a:solidFill>
              <a:srgbClr val="A12A03"/>
            </a:solidFill>
          </a:ln>
        </p:spPr>
        <p:txBody>
          <a:bodyPr wrap="none" rtlCol="0">
            <a:spAutoFit/>
          </a:bodyPr>
          <a:lstStyle/>
          <a:p>
            <a:r>
              <a:rPr lang="en-US" sz="2000" dirty="0" smtClean="0">
                <a:solidFill>
                  <a:srgbClr val="A12A03"/>
                </a:solidFill>
              </a:rPr>
              <a:t>Information</a:t>
            </a:r>
            <a:endParaRPr lang="en-US" sz="2000" dirty="0">
              <a:solidFill>
                <a:srgbClr val="A12A03"/>
              </a:solidFill>
            </a:endParaRPr>
          </a:p>
        </p:txBody>
      </p:sp>
      <p:sp>
        <p:nvSpPr>
          <p:cNvPr id="7" name="TextBox 6"/>
          <p:cNvSpPr txBox="1"/>
          <p:nvPr/>
        </p:nvSpPr>
        <p:spPr>
          <a:xfrm>
            <a:off x="3842769" y="4278557"/>
            <a:ext cx="1453793" cy="400110"/>
          </a:xfrm>
          <a:prstGeom prst="rect">
            <a:avLst/>
          </a:prstGeom>
          <a:solidFill>
            <a:srgbClr val="FFFFC2"/>
          </a:solidFill>
          <a:ln>
            <a:solidFill>
              <a:srgbClr val="008000"/>
            </a:solidFill>
          </a:ln>
        </p:spPr>
        <p:txBody>
          <a:bodyPr wrap="none" rtlCol="0">
            <a:spAutoFit/>
          </a:bodyPr>
          <a:lstStyle/>
          <a:p>
            <a:r>
              <a:rPr lang="en-US" sz="2000" dirty="0" smtClean="0">
                <a:solidFill>
                  <a:srgbClr val="008000"/>
                </a:solidFill>
              </a:rPr>
              <a:t>Knowledge</a:t>
            </a:r>
            <a:endParaRPr lang="en-US" sz="2000" dirty="0">
              <a:solidFill>
                <a:srgbClr val="008000"/>
              </a:solidFill>
            </a:endParaRPr>
          </a:p>
        </p:txBody>
      </p:sp>
      <p:sp>
        <p:nvSpPr>
          <p:cNvPr id="8" name="TextBox 7"/>
          <p:cNvSpPr txBox="1"/>
          <p:nvPr/>
        </p:nvSpPr>
        <p:spPr>
          <a:xfrm>
            <a:off x="4014215" y="5406304"/>
            <a:ext cx="1110901" cy="400110"/>
          </a:xfrm>
          <a:prstGeom prst="rect">
            <a:avLst/>
          </a:prstGeom>
          <a:solidFill>
            <a:schemeClr val="tx2">
              <a:lumMod val="10000"/>
              <a:lumOff val="90000"/>
            </a:schemeClr>
          </a:solidFill>
          <a:ln>
            <a:solidFill>
              <a:srgbClr val="800000"/>
            </a:solidFill>
          </a:ln>
        </p:spPr>
        <p:txBody>
          <a:bodyPr wrap="none" rtlCol="0">
            <a:spAutoFit/>
          </a:bodyPr>
          <a:lstStyle/>
          <a:p>
            <a:r>
              <a:rPr lang="en-US" sz="2000" dirty="0" smtClean="0">
                <a:solidFill>
                  <a:srgbClr val="800000"/>
                </a:solidFill>
              </a:rPr>
              <a:t>Wisdom</a:t>
            </a:r>
            <a:endParaRPr lang="en-US" sz="2000" dirty="0">
              <a:solidFill>
                <a:srgbClr val="800000"/>
              </a:solidFill>
            </a:endParaRPr>
          </a:p>
        </p:txBody>
      </p:sp>
      <p:grpSp>
        <p:nvGrpSpPr>
          <p:cNvPr id="18" name="Group 17"/>
          <p:cNvGrpSpPr/>
          <p:nvPr/>
        </p:nvGrpSpPr>
        <p:grpSpPr>
          <a:xfrm>
            <a:off x="4569666" y="1325903"/>
            <a:ext cx="1510146" cy="697158"/>
            <a:chOff x="4569666" y="1325903"/>
            <a:chExt cx="1510146" cy="697158"/>
          </a:xfrm>
        </p:grpSpPr>
        <p:cxnSp>
          <p:nvCxnSpPr>
            <p:cNvPr id="10" name="Straight Arrow Connector 9"/>
            <p:cNvCxnSpPr>
              <a:endCxn id="5" idx="0"/>
            </p:cNvCxnSpPr>
            <p:nvPr/>
          </p:nvCxnSpPr>
          <p:spPr bwMode="auto">
            <a:xfrm flipH="1">
              <a:off x="4569666" y="1325903"/>
              <a:ext cx="2334" cy="697158"/>
            </a:xfrm>
            <a:prstGeom prst="straightConnector1">
              <a:avLst/>
            </a:prstGeom>
            <a:solidFill>
              <a:schemeClr val="accent1"/>
            </a:solidFill>
            <a:ln w="38100" cap="flat" cmpd="sng" algn="ctr">
              <a:solidFill>
                <a:srgbClr val="0033CC"/>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4" name="TextBox 13"/>
            <p:cNvSpPr txBox="1"/>
            <p:nvPr/>
          </p:nvSpPr>
          <p:spPr>
            <a:xfrm>
              <a:off x="4663439" y="1417342"/>
              <a:ext cx="1416373" cy="338554"/>
            </a:xfrm>
            <a:prstGeom prst="rect">
              <a:avLst/>
            </a:prstGeom>
            <a:noFill/>
          </p:spPr>
          <p:txBody>
            <a:bodyPr wrap="none" rtlCol="0">
              <a:spAutoFit/>
            </a:bodyPr>
            <a:lstStyle/>
            <a:p>
              <a:r>
                <a:rPr lang="en-US" dirty="0" smtClean="0"/>
                <a:t>collect values</a:t>
              </a:r>
              <a:endParaRPr lang="en-US" dirty="0"/>
            </a:p>
          </p:txBody>
        </p:sp>
      </p:grpSp>
      <p:grpSp>
        <p:nvGrpSpPr>
          <p:cNvPr id="19" name="Group 18"/>
          <p:cNvGrpSpPr/>
          <p:nvPr/>
        </p:nvGrpSpPr>
        <p:grpSpPr>
          <a:xfrm>
            <a:off x="4569666" y="2423171"/>
            <a:ext cx="1533290" cy="697158"/>
            <a:chOff x="4569666" y="2423171"/>
            <a:chExt cx="1533290" cy="697158"/>
          </a:xfrm>
        </p:grpSpPr>
        <p:cxnSp>
          <p:nvCxnSpPr>
            <p:cNvPr id="11" name="Straight Arrow Connector 10"/>
            <p:cNvCxnSpPr/>
            <p:nvPr/>
          </p:nvCxnSpPr>
          <p:spPr bwMode="auto">
            <a:xfrm flipH="1">
              <a:off x="4569666" y="2423171"/>
              <a:ext cx="2334" cy="697158"/>
            </a:xfrm>
            <a:prstGeom prst="straightConnector1">
              <a:avLst/>
            </a:prstGeom>
            <a:solidFill>
              <a:schemeClr val="accent1"/>
            </a:solidFill>
            <a:ln w="38100" cap="flat" cmpd="sng" algn="ctr">
              <a:solidFill>
                <a:srgbClr val="0033CC"/>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5" name="TextBox 14"/>
            <p:cNvSpPr txBox="1"/>
            <p:nvPr/>
          </p:nvSpPr>
          <p:spPr>
            <a:xfrm>
              <a:off x="4663439" y="2514610"/>
              <a:ext cx="1439517" cy="338554"/>
            </a:xfrm>
            <a:prstGeom prst="rect">
              <a:avLst/>
            </a:prstGeom>
            <a:noFill/>
          </p:spPr>
          <p:txBody>
            <a:bodyPr wrap="none" rtlCol="0">
              <a:spAutoFit/>
            </a:bodyPr>
            <a:lstStyle/>
            <a:p>
              <a:r>
                <a:rPr lang="en-US" dirty="0" smtClean="0"/>
                <a:t>add metadata</a:t>
              </a:r>
              <a:endParaRPr lang="en-US" dirty="0"/>
            </a:p>
          </p:txBody>
        </p:sp>
      </p:grpSp>
      <p:grpSp>
        <p:nvGrpSpPr>
          <p:cNvPr id="20" name="Group 19"/>
          <p:cNvGrpSpPr/>
          <p:nvPr/>
        </p:nvGrpSpPr>
        <p:grpSpPr>
          <a:xfrm>
            <a:off x="4569666" y="3611878"/>
            <a:ext cx="1339326" cy="697158"/>
            <a:chOff x="4569666" y="3611878"/>
            <a:chExt cx="1339326" cy="697158"/>
          </a:xfrm>
        </p:grpSpPr>
        <p:cxnSp>
          <p:nvCxnSpPr>
            <p:cNvPr id="12" name="Straight Arrow Connector 11"/>
            <p:cNvCxnSpPr/>
            <p:nvPr/>
          </p:nvCxnSpPr>
          <p:spPr bwMode="auto">
            <a:xfrm flipH="1">
              <a:off x="4569666" y="3611878"/>
              <a:ext cx="2334" cy="697158"/>
            </a:xfrm>
            <a:prstGeom prst="straightConnector1">
              <a:avLst/>
            </a:prstGeom>
            <a:solidFill>
              <a:schemeClr val="accent1"/>
            </a:solidFill>
            <a:ln w="38100" cap="flat" cmpd="sng" algn="ctr">
              <a:solidFill>
                <a:srgbClr val="0033CC"/>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6" name="TextBox 15"/>
            <p:cNvSpPr txBox="1"/>
            <p:nvPr/>
          </p:nvSpPr>
          <p:spPr>
            <a:xfrm>
              <a:off x="4663439" y="3703317"/>
              <a:ext cx="1245553" cy="338554"/>
            </a:xfrm>
            <a:prstGeom prst="rect">
              <a:avLst/>
            </a:prstGeom>
            <a:noFill/>
          </p:spPr>
          <p:txBody>
            <a:bodyPr wrap="none" rtlCol="0">
              <a:spAutoFit/>
            </a:bodyPr>
            <a:lstStyle/>
            <a:p>
              <a:r>
                <a:rPr lang="en-US" dirty="0" smtClean="0"/>
                <a:t>add context</a:t>
              </a:r>
              <a:endParaRPr lang="en-US" dirty="0"/>
            </a:p>
          </p:txBody>
        </p:sp>
      </p:grpSp>
      <p:grpSp>
        <p:nvGrpSpPr>
          <p:cNvPr id="21" name="Group 20"/>
          <p:cNvGrpSpPr/>
          <p:nvPr/>
        </p:nvGrpSpPr>
        <p:grpSpPr>
          <a:xfrm>
            <a:off x="4569666" y="4709146"/>
            <a:ext cx="1270898" cy="697158"/>
            <a:chOff x="4569666" y="4709146"/>
            <a:chExt cx="1270898" cy="697158"/>
          </a:xfrm>
        </p:grpSpPr>
        <p:cxnSp>
          <p:nvCxnSpPr>
            <p:cNvPr id="13" name="Straight Arrow Connector 12"/>
            <p:cNvCxnSpPr/>
            <p:nvPr/>
          </p:nvCxnSpPr>
          <p:spPr bwMode="auto">
            <a:xfrm flipH="1">
              <a:off x="4569666" y="4709146"/>
              <a:ext cx="2334" cy="697158"/>
            </a:xfrm>
            <a:prstGeom prst="straightConnector1">
              <a:avLst/>
            </a:prstGeom>
            <a:solidFill>
              <a:schemeClr val="accent1"/>
            </a:solidFill>
            <a:ln w="38100" cap="flat" cmpd="sng" algn="ctr">
              <a:solidFill>
                <a:srgbClr val="0033CC"/>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7" name="TextBox 16"/>
            <p:cNvSpPr txBox="1"/>
            <p:nvPr/>
          </p:nvSpPr>
          <p:spPr>
            <a:xfrm>
              <a:off x="4663439" y="4800585"/>
              <a:ext cx="1177125" cy="338554"/>
            </a:xfrm>
            <a:prstGeom prst="rect">
              <a:avLst/>
            </a:prstGeom>
            <a:noFill/>
          </p:spPr>
          <p:txBody>
            <a:bodyPr wrap="none" rtlCol="0">
              <a:spAutoFit/>
            </a:bodyPr>
            <a:lstStyle/>
            <a:p>
              <a:r>
                <a:rPr lang="en-US" dirty="0" smtClean="0"/>
                <a:t>add insight</a:t>
              </a:r>
              <a:endParaRPr lang="en-US" dirty="0"/>
            </a:p>
          </p:txBody>
        </p:sp>
      </p:grpSp>
      <p:grpSp>
        <p:nvGrpSpPr>
          <p:cNvPr id="25" name="Group 24"/>
          <p:cNvGrpSpPr/>
          <p:nvPr/>
        </p:nvGrpSpPr>
        <p:grpSpPr>
          <a:xfrm>
            <a:off x="1005879" y="1965976"/>
            <a:ext cx="2707497" cy="1737341"/>
            <a:chOff x="767235" y="1965976"/>
            <a:chExt cx="2707497" cy="1737341"/>
          </a:xfrm>
        </p:grpSpPr>
        <p:sp>
          <p:nvSpPr>
            <p:cNvPr id="23" name="Left Brace 22"/>
            <p:cNvSpPr/>
            <p:nvPr/>
          </p:nvSpPr>
          <p:spPr bwMode="auto">
            <a:xfrm>
              <a:off x="2926098" y="1965976"/>
              <a:ext cx="548634" cy="1737341"/>
            </a:xfrm>
            <a:prstGeom prst="leftBrace">
              <a:avLst/>
            </a:prstGeom>
            <a:noFill/>
            <a:ln w="381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24" name="TextBox 23"/>
            <p:cNvSpPr txBox="1"/>
            <p:nvPr/>
          </p:nvSpPr>
          <p:spPr>
            <a:xfrm>
              <a:off x="767235" y="2514610"/>
              <a:ext cx="2173354" cy="646331"/>
            </a:xfrm>
            <a:prstGeom prst="rect">
              <a:avLst/>
            </a:prstGeom>
            <a:noFill/>
          </p:spPr>
          <p:txBody>
            <a:bodyPr wrap="none" rtlCol="0">
              <a:spAutoFit/>
            </a:bodyPr>
            <a:lstStyle/>
            <a:p>
              <a:pPr algn="r"/>
              <a:r>
                <a:rPr lang="en-US" sz="1800" dirty="0" smtClean="0"/>
                <a:t>Often together</a:t>
              </a:r>
            </a:p>
            <a:p>
              <a:pPr algn="r"/>
              <a:r>
                <a:rPr lang="en-US" sz="1800" dirty="0" smtClean="0"/>
                <a:t>simply called “data”</a:t>
              </a:r>
              <a:endParaRPr lang="en-US" sz="1800" dirty="0"/>
            </a:p>
          </p:txBody>
        </p:sp>
      </p:grpSp>
    </p:spTree>
    <p:extLst>
      <p:ext uri="{BB962C8B-B14F-4D97-AF65-F5344CB8AC3E}">
        <p14:creationId xmlns:p14="http://schemas.microsoft.com/office/powerpoint/2010/main" val="195077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0-#ppt_w/2"/>
                                          </p:val>
                                        </p:tav>
                                        <p:tav tm="100000">
                                          <p:val>
                                            <p:strVal val="#ppt_x"/>
                                          </p:val>
                                        </p:tav>
                                      </p:tavLst>
                                    </p:anim>
                                    <p:anim calcmode="lin" valueType="num">
                                      <p:cBhvr additive="base">
                                        <p:cTn id="32"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Data</a:t>
            </a:r>
            <a:endParaRPr lang="en-US" dirty="0"/>
          </a:p>
        </p:txBody>
      </p:sp>
      <p:sp>
        <p:nvSpPr>
          <p:cNvPr id="3" name="Content Placeholder 2"/>
          <p:cNvSpPr>
            <a:spLocks noGrp="1"/>
          </p:cNvSpPr>
          <p:nvPr>
            <p:ph idx="1"/>
          </p:nvPr>
        </p:nvSpPr>
        <p:spPr/>
        <p:txBody>
          <a:bodyPr/>
          <a:lstStyle/>
          <a:p>
            <a:r>
              <a:rPr lang="en-US" dirty="0" smtClean="0"/>
              <a:t>Support a company’s </a:t>
            </a:r>
            <a:r>
              <a:rPr lang="en-US" dirty="0" smtClean="0">
                <a:solidFill>
                  <a:srgbClr val="B23C00"/>
                </a:solidFill>
              </a:rPr>
              <a:t>day-to-day operations</a:t>
            </a:r>
            <a:r>
              <a:rPr lang="en-US" dirty="0" smtClean="0"/>
              <a:t>.</a:t>
            </a:r>
          </a:p>
          <a:p>
            <a:pPr lvl="1"/>
            <a:r>
              <a:rPr lang="en-US" dirty="0" smtClean="0"/>
              <a:t>A company can have multiple </a:t>
            </a:r>
            <a:br>
              <a:rPr lang="en-US" dirty="0" smtClean="0"/>
            </a:br>
            <a:r>
              <a:rPr lang="en-US" dirty="0" smtClean="0"/>
              <a:t>operational data sources.</a:t>
            </a:r>
          </a:p>
          <a:p>
            <a:pPr lvl="4"/>
            <a:endParaRPr lang="en-US" dirty="0" smtClean="0"/>
          </a:p>
          <a:p>
            <a:r>
              <a:rPr lang="en-US" dirty="0" smtClean="0"/>
              <a:t>Contains operational information.</a:t>
            </a:r>
          </a:p>
          <a:p>
            <a:pPr lvl="1"/>
            <a:r>
              <a:rPr lang="en-US" dirty="0" smtClean="0"/>
              <a:t>AKA transactional information.</a:t>
            </a:r>
          </a:p>
          <a:p>
            <a:pPr lvl="5"/>
            <a:endParaRPr lang="en-US" dirty="0" smtClean="0"/>
          </a:p>
          <a:p>
            <a:r>
              <a:rPr lang="en-US" dirty="0" smtClean="0"/>
              <a:t>Example operational data:</a:t>
            </a:r>
          </a:p>
          <a:p>
            <a:pPr lvl="1"/>
            <a:r>
              <a:rPr lang="en-US" dirty="0" smtClean="0"/>
              <a:t>sales transactions</a:t>
            </a:r>
          </a:p>
          <a:p>
            <a:pPr lvl="1"/>
            <a:r>
              <a:rPr lang="en-US" dirty="0" smtClean="0"/>
              <a:t>ATM withdrawals</a:t>
            </a:r>
          </a:p>
          <a:p>
            <a:pPr lvl="1"/>
            <a:r>
              <a:rPr lang="en-US" dirty="0" smtClean="0"/>
              <a:t>airline ticket purchases</a:t>
            </a:r>
          </a:p>
        </p:txBody>
      </p:sp>
      <p:sp>
        <p:nvSpPr>
          <p:cNvPr id="4" name="Slide Number Placeholder 3"/>
          <p:cNvSpPr>
            <a:spLocks noGrp="1"/>
          </p:cNvSpPr>
          <p:nvPr>
            <p:ph type="sldNum" sz="quarter" idx="12"/>
          </p:nvPr>
        </p:nvSpPr>
        <p:spPr/>
        <p:txBody>
          <a:bodyPr/>
          <a:lstStyle/>
          <a:p>
            <a:fld id="{5E4F0376-0E54-9843-B673-E00D6670E830}" type="slidenum">
              <a:rPr lang="en-US" smtClean="0"/>
              <a:pPr/>
              <a:t>19</a:t>
            </a:fld>
            <a:endParaRPr lang="en-US"/>
          </a:p>
        </p:txBody>
      </p:sp>
    </p:spTree>
    <p:extLst>
      <p:ext uri="{BB962C8B-B14F-4D97-AF65-F5344CB8AC3E}">
        <p14:creationId xmlns:p14="http://schemas.microsoft.com/office/powerpoint/2010/main" val="111272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fade">
                                      <p:cBhvr>
                                        <p:cTn id="1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Midterm Stats</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831048785"/>
              </p:ext>
            </p:extLst>
          </p:nvPr>
        </p:nvGraphicFramePr>
        <p:xfrm>
          <a:off x="3383293" y="1600220"/>
          <a:ext cx="2377414" cy="1463025"/>
        </p:xfrm>
        <a:graphic>
          <a:graphicData uri="http://schemas.openxmlformats.org/drawingml/2006/table">
            <a:tbl>
              <a:tblPr>
                <a:tableStyleId>{5C22544A-7EE6-4342-B048-85BDC9FD1C3A}</a:tableStyleId>
              </a:tblPr>
              <a:tblGrid>
                <a:gridCol w="1440856"/>
                <a:gridCol w="936558"/>
              </a:tblGrid>
              <a:tr h="487675">
                <a:tc>
                  <a:txBody>
                    <a:bodyPr/>
                    <a:lstStyle/>
                    <a:p>
                      <a:pPr algn="r" fontAlgn="b"/>
                      <a:r>
                        <a:rPr lang="en-US" sz="2800" u="none" strike="noStrike" dirty="0">
                          <a:effectLst/>
                        </a:rPr>
                        <a:t>median</a:t>
                      </a:r>
                      <a:endParaRPr lang="en-US" sz="2800" b="1" i="0" u="none" strike="noStrike" dirty="0">
                        <a:solidFill>
                          <a:srgbClr val="000000"/>
                        </a:solidFill>
                        <a:effectLst/>
                        <a:latin typeface="Calibri" charset="0"/>
                      </a:endParaRPr>
                    </a:p>
                  </a:txBody>
                  <a:tcPr marL="12700" marR="12700" marT="12700" marB="0" anchor="b"/>
                </a:tc>
                <a:tc>
                  <a:txBody>
                    <a:bodyPr/>
                    <a:lstStyle/>
                    <a:p>
                      <a:pPr algn="r" fontAlgn="b"/>
                      <a:r>
                        <a:rPr lang="hr-HR" sz="2800" u="none" strike="noStrike">
                          <a:effectLst/>
                        </a:rPr>
                        <a:t>86.0</a:t>
                      </a:r>
                      <a:endParaRPr lang="hr-HR" sz="2800" b="1" i="0" u="none" strike="noStrike">
                        <a:solidFill>
                          <a:srgbClr val="000000"/>
                        </a:solidFill>
                        <a:effectLst/>
                        <a:latin typeface="Calibri" charset="0"/>
                      </a:endParaRPr>
                    </a:p>
                  </a:txBody>
                  <a:tcPr marL="12700" marR="12700" marT="12700" marB="0" anchor="b"/>
                </a:tc>
              </a:tr>
              <a:tr h="487675">
                <a:tc>
                  <a:txBody>
                    <a:bodyPr/>
                    <a:lstStyle/>
                    <a:p>
                      <a:pPr algn="r" fontAlgn="b"/>
                      <a:r>
                        <a:rPr lang="en-US" sz="2800" u="none" strike="noStrike" dirty="0">
                          <a:effectLst/>
                        </a:rPr>
                        <a:t>average</a:t>
                      </a:r>
                      <a:endParaRPr lang="en-US" sz="2800" b="1" i="0" u="none" strike="noStrike" dirty="0">
                        <a:solidFill>
                          <a:srgbClr val="000000"/>
                        </a:solidFill>
                        <a:effectLst/>
                        <a:latin typeface="Calibri" charset="0"/>
                      </a:endParaRPr>
                    </a:p>
                  </a:txBody>
                  <a:tcPr marL="12700" marR="12700" marT="12700" marB="0" anchor="b"/>
                </a:tc>
                <a:tc>
                  <a:txBody>
                    <a:bodyPr/>
                    <a:lstStyle/>
                    <a:p>
                      <a:pPr algn="r" fontAlgn="b"/>
                      <a:r>
                        <a:rPr lang="nb-NO" sz="2800" u="none" strike="noStrike" dirty="0">
                          <a:effectLst/>
                        </a:rPr>
                        <a:t>85.9</a:t>
                      </a:r>
                      <a:endParaRPr lang="nb-NO" sz="2800" b="1" i="0" u="none" strike="noStrike" dirty="0">
                        <a:solidFill>
                          <a:srgbClr val="000000"/>
                        </a:solidFill>
                        <a:effectLst/>
                        <a:latin typeface="Calibri" charset="0"/>
                      </a:endParaRPr>
                    </a:p>
                  </a:txBody>
                  <a:tcPr marL="12700" marR="12700" marT="12700" marB="0" anchor="b"/>
                </a:tc>
              </a:tr>
              <a:tr h="487675">
                <a:tc>
                  <a:txBody>
                    <a:bodyPr/>
                    <a:lstStyle/>
                    <a:p>
                      <a:pPr algn="r" fontAlgn="b"/>
                      <a:r>
                        <a:rPr lang="en-US" sz="2800" u="none" strike="noStrike">
                          <a:effectLst/>
                        </a:rPr>
                        <a:t>std.dev.</a:t>
                      </a:r>
                      <a:endParaRPr lang="en-US" sz="2800" b="1" i="0" u="none" strike="noStrike">
                        <a:solidFill>
                          <a:srgbClr val="000000"/>
                        </a:solidFill>
                        <a:effectLst/>
                        <a:latin typeface="Calibri" charset="0"/>
                      </a:endParaRPr>
                    </a:p>
                  </a:txBody>
                  <a:tcPr marL="12700" marR="12700" marT="12700" marB="0" anchor="b"/>
                </a:tc>
                <a:tc>
                  <a:txBody>
                    <a:bodyPr/>
                    <a:lstStyle/>
                    <a:p>
                      <a:pPr algn="r" fontAlgn="b"/>
                      <a:r>
                        <a:rPr lang="hr-HR" sz="2800" u="none" strike="noStrike" dirty="0">
                          <a:effectLst/>
                        </a:rPr>
                        <a:t>8.9</a:t>
                      </a:r>
                      <a:endParaRPr lang="hr-HR" sz="2800" b="1" i="0" u="none" strike="noStrike" dirty="0">
                        <a:solidFill>
                          <a:srgbClr val="000000"/>
                        </a:solidFill>
                        <a:effectLst/>
                        <a:latin typeface="Calibri" charset="0"/>
                      </a:endParaRPr>
                    </a:p>
                  </a:txBody>
                  <a:tcPr marL="12700" marR="12700" marT="12700" marB="0" anchor="b"/>
                </a:tc>
              </a:tr>
            </a:tbl>
          </a:graphicData>
        </a:graphic>
      </p:graphicFrame>
    </p:spTree>
    <p:extLst>
      <p:ext uri="{BB962C8B-B14F-4D97-AF65-F5344CB8AC3E}">
        <p14:creationId xmlns:p14="http://schemas.microsoft.com/office/powerpoint/2010/main" val="4361865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Analytical Data</a:t>
            </a:r>
            <a:endParaRPr lang="en-US" dirty="0"/>
          </a:p>
        </p:txBody>
      </p:sp>
      <p:sp>
        <p:nvSpPr>
          <p:cNvPr id="3" name="Content Placeholder 2"/>
          <p:cNvSpPr>
            <a:spLocks noGrp="1"/>
          </p:cNvSpPr>
          <p:nvPr>
            <p:ph idx="1"/>
          </p:nvPr>
        </p:nvSpPr>
        <p:spPr>
          <a:xfrm>
            <a:off x="457200" y="1295400"/>
            <a:ext cx="8320994" cy="4835525"/>
          </a:xfrm>
        </p:spPr>
        <p:txBody>
          <a:bodyPr/>
          <a:lstStyle/>
          <a:p>
            <a:r>
              <a:rPr lang="en-US" dirty="0" smtClean="0"/>
              <a:t>Collected for </a:t>
            </a:r>
            <a:r>
              <a:rPr lang="en-US" dirty="0" smtClean="0">
                <a:solidFill>
                  <a:srgbClr val="B23C00"/>
                </a:solidFill>
              </a:rPr>
              <a:t>decision support and data analysis</a:t>
            </a:r>
            <a:r>
              <a:rPr lang="en-US" dirty="0" smtClean="0"/>
              <a:t>.</a:t>
            </a:r>
          </a:p>
          <a:p>
            <a:pPr lvl="4"/>
            <a:endParaRPr lang="en-US" dirty="0" smtClean="0"/>
          </a:p>
          <a:p>
            <a:r>
              <a:rPr lang="en-US" dirty="0" smtClean="0"/>
              <a:t>Example analytical information:</a:t>
            </a:r>
          </a:p>
          <a:p>
            <a:pPr lvl="1"/>
            <a:r>
              <a:rPr lang="en-US" dirty="0" smtClean="0"/>
              <a:t>patterns of ATM usage during the day</a:t>
            </a:r>
          </a:p>
          <a:p>
            <a:pPr lvl="1"/>
            <a:r>
              <a:rPr lang="en-US" dirty="0" smtClean="0"/>
              <a:t>sales trends over the past year</a:t>
            </a:r>
          </a:p>
          <a:p>
            <a:pPr lvl="5"/>
            <a:endParaRPr lang="en-US" dirty="0" smtClean="0"/>
          </a:p>
          <a:p>
            <a:r>
              <a:rPr lang="en-US" dirty="0" smtClean="0">
                <a:solidFill>
                  <a:srgbClr val="B23C00"/>
                </a:solidFill>
              </a:rPr>
              <a:t>Analytical information is based on </a:t>
            </a:r>
            <a:br>
              <a:rPr lang="en-US" dirty="0" smtClean="0">
                <a:solidFill>
                  <a:srgbClr val="B23C00"/>
                </a:solidFill>
              </a:rPr>
            </a:br>
            <a:r>
              <a:rPr lang="en-US" dirty="0" smtClean="0">
                <a:solidFill>
                  <a:srgbClr val="B23C00"/>
                </a:solidFill>
              </a:rPr>
              <a:t>operational information.</a:t>
            </a:r>
            <a:endParaRPr lang="en-US" dirty="0">
              <a:solidFill>
                <a:srgbClr val="B23C00"/>
              </a:solidFill>
            </a:endParaRPr>
          </a:p>
        </p:txBody>
      </p:sp>
      <p:sp>
        <p:nvSpPr>
          <p:cNvPr id="4" name="Slide Number Placeholder 3"/>
          <p:cNvSpPr>
            <a:spLocks noGrp="1"/>
          </p:cNvSpPr>
          <p:nvPr>
            <p:ph type="sldNum" sz="quarter" idx="12"/>
          </p:nvPr>
        </p:nvSpPr>
        <p:spPr/>
        <p:txBody>
          <a:bodyPr/>
          <a:lstStyle/>
          <a:p>
            <a:fld id="{5E4F0376-0E54-9843-B673-E00D6670E830}" type="slidenum">
              <a:rPr lang="en-US" smtClean="0"/>
              <a:pPr/>
              <a:t>20</a:t>
            </a:fld>
            <a:endParaRPr lang="en-US"/>
          </a:p>
        </p:txBody>
      </p:sp>
    </p:spTree>
    <p:extLst>
      <p:ext uri="{BB962C8B-B14F-4D97-AF65-F5344CB8AC3E}">
        <p14:creationId xmlns:p14="http://schemas.microsoft.com/office/powerpoint/2010/main" val="28161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vs. Analytical Data</a:t>
            </a:r>
            <a:endParaRPr lang="en-US" dirty="0"/>
          </a:p>
        </p:txBody>
      </p:sp>
      <p:sp>
        <p:nvSpPr>
          <p:cNvPr id="3" name="Content Placeholder 2"/>
          <p:cNvSpPr>
            <a:spLocks noGrp="1"/>
          </p:cNvSpPr>
          <p:nvPr>
            <p:ph idx="1"/>
          </p:nvPr>
        </p:nvSpPr>
        <p:spPr/>
        <p:txBody>
          <a:bodyPr/>
          <a:lstStyle/>
          <a:p>
            <a:r>
              <a:rPr lang="en-US" dirty="0" smtClean="0"/>
              <a:t>Create a </a:t>
            </a:r>
            <a:r>
              <a:rPr lang="en-US" dirty="0" smtClean="0">
                <a:solidFill>
                  <a:srgbClr val="B23C00"/>
                </a:solidFill>
              </a:rPr>
              <a:t>data warehouse </a:t>
            </a:r>
            <a:r>
              <a:rPr lang="en-US" dirty="0" smtClean="0"/>
              <a:t>as a separate </a:t>
            </a:r>
            <a:r>
              <a:rPr lang="en-US" dirty="0" smtClean="0">
                <a:solidFill>
                  <a:srgbClr val="B23C00"/>
                </a:solidFill>
              </a:rPr>
              <a:t>analytical database</a:t>
            </a:r>
            <a:r>
              <a:rPr lang="en-US" dirty="0" smtClean="0"/>
              <a:t>.</a:t>
            </a:r>
          </a:p>
          <a:p>
            <a:pPr lvl="4"/>
            <a:endParaRPr lang="en-US" dirty="0" smtClean="0"/>
          </a:p>
          <a:p>
            <a:r>
              <a:rPr lang="en-US" dirty="0" smtClean="0"/>
              <a:t>Don’t slow down the performance of the operational database by also making it </a:t>
            </a:r>
            <a:br>
              <a:rPr lang="en-US" dirty="0" smtClean="0"/>
            </a:br>
            <a:r>
              <a:rPr lang="en-US" dirty="0" smtClean="0"/>
              <a:t>support analytical operations.</a:t>
            </a:r>
          </a:p>
          <a:p>
            <a:pPr lvl="4"/>
            <a:endParaRPr lang="en-US" dirty="0" smtClean="0"/>
          </a:p>
          <a:p>
            <a:r>
              <a:rPr lang="en-US" dirty="0" smtClean="0"/>
              <a:t>It’s often impossible to structure a single database that is optimal for both operational and analytical operations.</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21</a:t>
            </a:fld>
            <a:endParaRPr lang="en-US"/>
          </a:p>
        </p:txBody>
      </p:sp>
    </p:spTree>
    <p:extLst>
      <p:ext uri="{BB962C8B-B14F-4D97-AF65-F5344CB8AC3E}">
        <p14:creationId xmlns:p14="http://schemas.microsoft.com/office/powerpoint/2010/main" val="95653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Horizon</a:t>
            </a:r>
            <a:endParaRPr lang="en-US" dirty="0"/>
          </a:p>
        </p:txBody>
      </p:sp>
      <p:sp>
        <p:nvSpPr>
          <p:cNvPr id="3" name="Content Placeholder 2"/>
          <p:cNvSpPr>
            <a:spLocks noGrp="1"/>
          </p:cNvSpPr>
          <p:nvPr>
            <p:ph idx="1"/>
          </p:nvPr>
        </p:nvSpPr>
        <p:spPr/>
        <p:txBody>
          <a:bodyPr/>
          <a:lstStyle/>
          <a:p>
            <a:r>
              <a:rPr lang="en-US" dirty="0" smtClean="0"/>
              <a:t>Operational data</a:t>
            </a:r>
          </a:p>
          <a:p>
            <a:pPr lvl="5"/>
            <a:endParaRPr lang="en-US" dirty="0" smtClean="0"/>
          </a:p>
          <a:p>
            <a:pPr lvl="1"/>
            <a:r>
              <a:rPr lang="en-US" dirty="0" smtClean="0"/>
              <a:t>Shorter time horizon: typically 60 to 90 days.</a:t>
            </a:r>
          </a:p>
          <a:p>
            <a:pPr lvl="1"/>
            <a:r>
              <a:rPr lang="en-US" dirty="0" smtClean="0"/>
              <a:t>Most queries are for a short time horizon.</a:t>
            </a:r>
          </a:p>
          <a:p>
            <a:pPr lvl="1"/>
            <a:r>
              <a:rPr lang="en-US" dirty="0" smtClean="0"/>
              <a:t>Archive data after 60 to 90 days.</a:t>
            </a:r>
          </a:p>
          <a:p>
            <a:pPr lvl="1"/>
            <a:r>
              <a:rPr lang="en-US" dirty="0" smtClean="0"/>
              <a:t>Don’t penalize the performance of typical queries </a:t>
            </a:r>
            <a:br>
              <a:rPr lang="en-US" dirty="0" smtClean="0"/>
            </a:br>
            <a:r>
              <a:rPr lang="en-US" dirty="0" smtClean="0"/>
              <a:t>for the sake of an occasional atypical query.</a:t>
            </a:r>
          </a:p>
          <a:p>
            <a:pPr lvl="5"/>
            <a:endParaRPr lang="en-US" dirty="0" smtClean="0"/>
          </a:p>
          <a:p>
            <a:r>
              <a:rPr lang="en-US" dirty="0" smtClean="0"/>
              <a:t>Analytical data</a:t>
            </a:r>
          </a:p>
          <a:p>
            <a:pPr lvl="5"/>
            <a:endParaRPr lang="en-US" dirty="0" smtClean="0"/>
          </a:p>
          <a:p>
            <a:pPr lvl="1"/>
            <a:r>
              <a:rPr lang="en-US" dirty="0" smtClean="0"/>
              <a:t>Much longer time horizon.</a:t>
            </a:r>
          </a:p>
          <a:p>
            <a:pPr lvl="1"/>
            <a:r>
              <a:rPr lang="en-US" dirty="0" smtClean="0"/>
              <a:t>Look for patterns and trends over many years.</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22</a:t>
            </a:fld>
            <a:endParaRPr lang="en-US"/>
          </a:p>
        </p:txBody>
      </p:sp>
    </p:spTree>
    <p:extLst>
      <p:ext uri="{BB962C8B-B14F-4D97-AF65-F5344CB8AC3E}">
        <p14:creationId xmlns:p14="http://schemas.microsoft.com/office/powerpoint/2010/main" val="218439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500"/>
                                        <p:tgtEl>
                                          <p:spTgt spid="3">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fade">
                                      <p:cBhvr>
                                        <p:cTn id="2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of Data Detail</a:t>
            </a:r>
            <a:endParaRPr lang="en-US" dirty="0"/>
          </a:p>
        </p:txBody>
      </p:sp>
      <p:sp>
        <p:nvSpPr>
          <p:cNvPr id="3" name="Content Placeholder 2"/>
          <p:cNvSpPr>
            <a:spLocks noGrp="1"/>
          </p:cNvSpPr>
          <p:nvPr>
            <p:ph idx="1"/>
          </p:nvPr>
        </p:nvSpPr>
        <p:spPr/>
        <p:txBody>
          <a:bodyPr/>
          <a:lstStyle/>
          <a:p>
            <a:r>
              <a:rPr lang="en-US" dirty="0" smtClean="0"/>
              <a:t>Operational data</a:t>
            </a:r>
          </a:p>
          <a:p>
            <a:pPr lvl="5"/>
            <a:endParaRPr lang="en-US" dirty="0" smtClean="0"/>
          </a:p>
          <a:p>
            <a:pPr lvl="1"/>
            <a:r>
              <a:rPr lang="en-US" dirty="0" smtClean="0"/>
              <a:t>Detailed data about each transaction.</a:t>
            </a:r>
          </a:p>
          <a:p>
            <a:pPr lvl="1"/>
            <a:r>
              <a:rPr lang="en-US" dirty="0" smtClean="0"/>
              <a:t>Summarized data are not stored but are </a:t>
            </a:r>
            <a:br>
              <a:rPr lang="en-US" dirty="0" smtClean="0"/>
            </a:br>
            <a:r>
              <a:rPr lang="en-US" dirty="0" smtClean="0"/>
              <a:t>derived attributes calculated with formulas.</a:t>
            </a:r>
          </a:p>
          <a:p>
            <a:pPr lvl="1"/>
            <a:r>
              <a:rPr lang="en-US" dirty="0" smtClean="0"/>
              <a:t>Summary data is subject to frequent changes.</a:t>
            </a:r>
          </a:p>
          <a:p>
            <a:pPr lvl="5"/>
            <a:endParaRPr lang="en-US" dirty="0" smtClean="0"/>
          </a:p>
          <a:p>
            <a:r>
              <a:rPr lang="en-US" dirty="0" smtClean="0"/>
              <a:t>Analytical data</a:t>
            </a:r>
          </a:p>
          <a:p>
            <a:pPr lvl="5"/>
            <a:endParaRPr lang="en-US" dirty="0" smtClean="0"/>
          </a:p>
          <a:p>
            <a:pPr lvl="1"/>
            <a:r>
              <a:rPr lang="en-US" dirty="0" smtClean="0"/>
              <a:t>Summarized data is physically stored.</a:t>
            </a:r>
          </a:p>
          <a:p>
            <a:pPr lvl="1"/>
            <a:r>
              <a:rPr lang="en-US" dirty="0"/>
              <a:t>Summarized data is </a:t>
            </a:r>
            <a:r>
              <a:rPr lang="en-US" dirty="0" smtClean="0"/>
              <a:t>often precomputed.</a:t>
            </a:r>
          </a:p>
          <a:p>
            <a:pPr lvl="1"/>
            <a:r>
              <a:rPr lang="en-US" dirty="0" smtClean="0"/>
              <a:t>Summarized data is historical and unchanging.</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23</a:t>
            </a:fld>
            <a:endParaRPr lang="en-US"/>
          </a:p>
        </p:txBody>
      </p:sp>
    </p:spTree>
    <p:extLst>
      <p:ext uri="{BB962C8B-B14F-4D97-AF65-F5344CB8AC3E}">
        <p14:creationId xmlns:p14="http://schemas.microsoft.com/office/powerpoint/2010/main" val="243885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500"/>
                                        <p:tgtEl>
                                          <p:spTgt spid="3">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500"/>
                                        <p:tgtEl>
                                          <p:spTgt spid="3">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fade">
                                      <p:cBhvr>
                                        <p:cTn id="2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Time Representation</a:t>
            </a:r>
            <a:endParaRPr lang="en-US" dirty="0"/>
          </a:p>
        </p:txBody>
      </p:sp>
      <p:sp>
        <p:nvSpPr>
          <p:cNvPr id="3" name="Content Placeholder 2"/>
          <p:cNvSpPr>
            <a:spLocks noGrp="1"/>
          </p:cNvSpPr>
          <p:nvPr>
            <p:ph idx="1"/>
          </p:nvPr>
        </p:nvSpPr>
        <p:spPr/>
        <p:txBody>
          <a:bodyPr/>
          <a:lstStyle/>
          <a:p>
            <a:r>
              <a:rPr lang="en-US" dirty="0"/>
              <a:t>Operational </a:t>
            </a:r>
            <a:r>
              <a:rPr lang="en-US" dirty="0" smtClean="0"/>
              <a:t>data</a:t>
            </a:r>
          </a:p>
          <a:p>
            <a:pPr lvl="5"/>
            <a:endParaRPr lang="en-US" dirty="0"/>
          </a:p>
          <a:p>
            <a:pPr lvl="1"/>
            <a:r>
              <a:rPr lang="en-US" dirty="0" smtClean="0"/>
              <a:t>Contains </a:t>
            </a:r>
            <a:r>
              <a:rPr lang="en-US" dirty="0"/>
              <a:t>the current state of affairs.</a:t>
            </a:r>
          </a:p>
          <a:p>
            <a:pPr lvl="1"/>
            <a:r>
              <a:rPr lang="en-US" dirty="0"/>
              <a:t>Frequently updated.</a:t>
            </a:r>
          </a:p>
          <a:p>
            <a:pPr lvl="5"/>
            <a:endParaRPr lang="en-US" dirty="0"/>
          </a:p>
          <a:p>
            <a:r>
              <a:rPr lang="en-US" dirty="0"/>
              <a:t>Analytical </a:t>
            </a:r>
            <a:r>
              <a:rPr lang="en-US" dirty="0" smtClean="0"/>
              <a:t>data</a:t>
            </a:r>
          </a:p>
          <a:p>
            <a:pPr lvl="5"/>
            <a:endParaRPr lang="en-US" dirty="0"/>
          </a:p>
          <a:p>
            <a:pPr lvl="1"/>
            <a:r>
              <a:rPr lang="en-US" dirty="0" smtClean="0"/>
              <a:t>Current </a:t>
            </a:r>
            <a:r>
              <a:rPr lang="en-US" dirty="0"/>
              <a:t>situation plus snapshots of the past.</a:t>
            </a:r>
          </a:p>
          <a:p>
            <a:pPr lvl="1"/>
            <a:r>
              <a:rPr lang="en-US" dirty="0"/>
              <a:t>Snapshots are calculated once </a:t>
            </a:r>
            <a:br>
              <a:rPr lang="en-US" dirty="0"/>
            </a:br>
            <a:r>
              <a:rPr lang="en-US" dirty="0"/>
              <a:t>and physically stored for repeated use.</a:t>
            </a:r>
          </a:p>
          <a:p>
            <a:pPr lvl="1"/>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24</a:t>
            </a:fld>
            <a:endParaRPr lang="en-US"/>
          </a:p>
        </p:txBody>
      </p:sp>
    </p:spTree>
    <p:extLst>
      <p:ext uri="{BB962C8B-B14F-4D97-AF65-F5344CB8AC3E}">
        <p14:creationId xmlns:p14="http://schemas.microsoft.com/office/powerpoint/2010/main" val="323035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500"/>
                                        <p:tgtEl>
                                          <p:spTgt spid="3">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t>
            </a:r>
            <a:r>
              <a:rPr lang="en-US" dirty="0"/>
              <a:t>Amounts </a:t>
            </a:r>
            <a:r>
              <a:rPr lang="en-US" dirty="0" smtClean="0"/>
              <a:t>and Query Frequency</a:t>
            </a:r>
            <a:endParaRPr lang="en-US" dirty="0"/>
          </a:p>
        </p:txBody>
      </p:sp>
      <p:sp>
        <p:nvSpPr>
          <p:cNvPr id="3" name="Content Placeholder 2"/>
          <p:cNvSpPr>
            <a:spLocks noGrp="1"/>
          </p:cNvSpPr>
          <p:nvPr>
            <p:ph idx="1"/>
          </p:nvPr>
        </p:nvSpPr>
        <p:spPr>
          <a:xfrm>
            <a:off x="457200" y="1325902"/>
            <a:ext cx="8229600" cy="4754829"/>
          </a:xfrm>
        </p:spPr>
        <p:txBody>
          <a:bodyPr/>
          <a:lstStyle/>
          <a:p>
            <a:r>
              <a:rPr lang="en-US" dirty="0" smtClean="0"/>
              <a:t>Operational data</a:t>
            </a:r>
          </a:p>
          <a:p>
            <a:pPr lvl="1"/>
            <a:r>
              <a:rPr lang="en-US" dirty="0" smtClean="0"/>
              <a:t>Frequent queries by more users.</a:t>
            </a:r>
          </a:p>
          <a:p>
            <a:pPr lvl="1"/>
            <a:r>
              <a:rPr lang="en-US" dirty="0" smtClean="0"/>
              <a:t>Small amounts of data per query.</a:t>
            </a:r>
          </a:p>
          <a:p>
            <a:pPr lvl="5"/>
            <a:endParaRPr lang="en-US" dirty="0"/>
          </a:p>
          <a:p>
            <a:r>
              <a:rPr lang="en-US" dirty="0" smtClean="0"/>
              <a:t>Analytical data</a:t>
            </a:r>
          </a:p>
          <a:p>
            <a:pPr lvl="1"/>
            <a:r>
              <a:rPr lang="en-US" dirty="0" smtClean="0"/>
              <a:t>Fewer queries by fewer users.</a:t>
            </a:r>
          </a:p>
          <a:p>
            <a:pPr lvl="1"/>
            <a:r>
              <a:rPr lang="en-US" dirty="0" smtClean="0"/>
              <a:t>Can have large amounts of data per query.</a:t>
            </a:r>
          </a:p>
          <a:p>
            <a:pPr lvl="5"/>
            <a:endParaRPr lang="en-US" dirty="0"/>
          </a:p>
          <a:p>
            <a:r>
              <a:rPr lang="en-US" smtClean="0"/>
              <a:t>Difficult to optimize </a:t>
            </a:r>
            <a:r>
              <a:rPr lang="en-US" dirty="0" smtClean="0"/>
              <a:t>for both:</a:t>
            </a:r>
          </a:p>
          <a:p>
            <a:pPr lvl="1"/>
            <a:r>
              <a:rPr lang="en-US" dirty="0" smtClean="0"/>
              <a:t>Frequent queries + small amounts of data</a:t>
            </a:r>
          </a:p>
          <a:p>
            <a:pPr lvl="1"/>
            <a:r>
              <a:rPr lang="en-US" dirty="0" smtClean="0"/>
              <a:t>Less frequent queries + large amounts of data</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25</a:t>
            </a:fld>
            <a:endParaRPr lang="en-US"/>
          </a:p>
        </p:txBody>
      </p:sp>
    </p:spTree>
    <p:extLst>
      <p:ext uri="{BB962C8B-B14F-4D97-AF65-F5344CB8AC3E}">
        <p14:creationId xmlns:p14="http://schemas.microsoft.com/office/powerpoint/2010/main" val="363627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500"/>
                                        <p:tgtEl>
                                          <p:spTgt spid="3">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fade">
                                      <p:cBhvr>
                                        <p:cTn id="2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Updates</a:t>
            </a:r>
            <a:endParaRPr lang="en-US" dirty="0"/>
          </a:p>
        </p:txBody>
      </p:sp>
      <p:sp>
        <p:nvSpPr>
          <p:cNvPr id="3" name="Content Placeholder 2"/>
          <p:cNvSpPr>
            <a:spLocks noGrp="1"/>
          </p:cNvSpPr>
          <p:nvPr>
            <p:ph idx="1"/>
          </p:nvPr>
        </p:nvSpPr>
        <p:spPr/>
        <p:txBody>
          <a:bodyPr/>
          <a:lstStyle/>
          <a:p>
            <a:r>
              <a:rPr lang="en-US" dirty="0" smtClean="0"/>
              <a:t>Operational data</a:t>
            </a:r>
          </a:p>
          <a:p>
            <a:pPr lvl="5"/>
            <a:endParaRPr lang="en-US" dirty="0" smtClean="0"/>
          </a:p>
          <a:p>
            <a:pPr lvl="1"/>
            <a:r>
              <a:rPr lang="en-US" dirty="0" smtClean="0"/>
              <a:t>Regularly updated by end users.</a:t>
            </a:r>
          </a:p>
          <a:p>
            <a:pPr lvl="1"/>
            <a:r>
              <a:rPr lang="en-US" dirty="0" smtClean="0"/>
              <a:t>Insert, modify, and delete data.</a:t>
            </a:r>
          </a:p>
          <a:p>
            <a:pPr lvl="5"/>
            <a:endParaRPr lang="en-US" dirty="0" smtClean="0"/>
          </a:p>
          <a:p>
            <a:r>
              <a:rPr lang="en-US" dirty="0" smtClean="0"/>
              <a:t>Analytical data</a:t>
            </a:r>
          </a:p>
          <a:p>
            <a:pPr lvl="5"/>
            <a:endParaRPr lang="en-US" dirty="0" smtClean="0"/>
          </a:p>
          <a:p>
            <a:pPr lvl="1"/>
            <a:r>
              <a:rPr lang="en-US" dirty="0" smtClean="0"/>
              <a:t>End users can only retrieve data.</a:t>
            </a:r>
          </a:p>
          <a:p>
            <a:pPr lvl="1"/>
            <a:r>
              <a:rPr lang="en-US" dirty="0" smtClean="0"/>
              <a:t>Updates by end users not allowed.</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26</a:t>
            </a:fld>
            <a:endParaRPr lang="en-US"/>
          </a:p>
        </p:txBody>
      </p:sp>
    </p:spTree>
    <p:extLst>
      <p:ext uri="{BB962C8B-B14F-4D97-AF65-F5344CB8AC3E}">
        <p14:creationId xmlns:p14="http://schemas.microsoft.com/office/powerpoint/2010/main" val="256930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500"/>
                                        <p:tgtEl>
                                          <p:spTgt spid="3">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Redundancy</a:t>
            </a:r>
            <a:endParaRPr lang="en-US" dirty="0"/>
          </a:p>
        </p:txBody>
      </p:sp>
      <p:sp>
        <p:nvSpPr>
          <p:cNvPr id="3" name="Content Placeholder 2"/>
          <p:cNvSpPr>
            <a:spLocks noGrp="1"/>
          </p:cNvSpPr>
          <p:nvPr>
            <p:ph idx="1"/>
          </p:nvPr>
        </p:nvSpPr>
        <p:spPr/>
        <p:txBody>
          <a:bodyPr/>
          <a:lstStyle/>
          <a:p>
            <a:r>
              <a:rPr lang="en-US" dirty="0" smtClean="0"/>
              <a:t>Operational data</a:t>
            </a:r>
          </a:p>
          <a:p>
            <a:pPr lvl="5"/>
            <a:endParaRPr lang="en-US" dirty="0" smtClean="0"/>
          </a:p>
          <a:p>
            <a:pPr lvl="1"/>
            <a:r>
              <a:rPr lang="en-US" dirty="0" smtClean="0"/>
              <a:t>Goal is to reduce data redundancy.</a:t>
            </a:r>
          </a:p>
          <a:p>
            <a:pPr lvl="1"/>
            <a:r>
              <a:rPr lang="en-US" dirty="0" smtClean="0"/>
              <a:t>Eliminate update anomalies.</a:t>
            </a:r>
          </a:p>
          <a:p>
            <a:pPr lvl="5"/>
            <a:endParaRPr lang="en-US" dirty="0" smtClean="0"/>
          </a:p>
          <a:p>
            <a:r>
              <a:rPr lang="en-US" dirty="0" smtClean="0"/>
              <a:t>Analytical data</a:t>
            </a:r>
          </a:p>
          <a:p>
            <a:pPr lvl="5"/>
            <a:endParaRPr lang="en-US" dirty="0" smtClean="0"/>
          </a:p>
          <a:p>
            <a:pPr lvl="1"/>
            <a:r>
              <a:rPr lang="en-US" dirty="0"/>
              <a:t>Updates by end users not </a:t>
            </a:r>
            <a:r>
              <a:rPr lang="en-US" dirty="0" smtClean="0"/>
              <a:t>allowed.</a:t>
            </a:r>
          </a:p>
          <a:p>
            <a:pPr lvl="1"/>
            <a:r>
              <a:rPr lang="en-US" dirty="0" smtClean="0"/>
              <a:t>No danger of update anomalies.</a:t>
            </a:r>
          </a:p>
          <a:p>
            <a:pPr lvl="1"/>
            <a:r>
              <a:rPr lang="en-US" dirty="0" smtClean="0"/>
              <a:t>Eliminating data redundancies not as critical.</a:t>
            </a:r>
          </a:p>
          <a:p>
            <a:pPr lvl="1"/>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27</a:t>
            </a:fld>
            <a:endParaRPr lang="en-US"/>
          </a:p>
        </p:txBody>
      </p:sp>
    </p:spTree>
    <p:extLst>
      <p:ext uri="{BB962C8B-B14F-4D97-AF65-F5344CB8AC3E}">
        <p14:creationId xmlns:p14="http://schemas.microsoft.com/office/powerpoint/2010/main" val="420613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500"/>
                                        <p:tgtEl>
                                          <p:spTgt spid="3">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500"/>
                                        <p:tgtEl>
                                          <p:spTgt spid="3">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Audience</a:t>
            </a:r>
            <a:endParaRPr lang="en-US" dirty="0"/>
          </a:p>
        </p:txBody>
      </p:sp>
      <p:sp>
        <p:nvSpPr>
          <p:cNvPr id="3" name="Content Placeholder 2"/>
          <p:cNvSpPr>
            <a:spLocks noGrp="1"/>
          </p:cNvSpPr>
          <p:nvPr>
            <p:ph idx="1"/>
          </p:nvPr>
        </p:nvSpPr>
        <p:spPr/>
        <p:txBody>
          <a:bodyPr/>
          <a:lstStyle/>
          <a:p>
            <a:r>
              <a:rPr lang="en-US" dirty="0" smtClean="0"/>
              <a:t>Operational data</a:t>
            </a:r>
          </a:p>
          <a:p>
            <a:pPr lvl="5"/>
            <a:endParaRPr lang="en-US" dirty="0" smtClean="0"/>
          </a:p>
          <a:p>
            <a:pPr lvl="1"/>
            <a:r>
              <a:rPr lang="en-US" dirty="0" smtClean="0"/>
              <a:t>Support day-to-day operations.</a:t>
            </a:r>
          </a:p>
          <a:p>
            <a:pPr lvl="1"/>
            <a:r>
              <a:rPr lang="en-US" dirty="0" smtClean="0"/>
              <a:t>Used by all types of employees, customers, etc. </a:t>
            </a:r>
            <a:br>
              <a:rPr lang="en-US" dirty="0" smtClean="0"/>
            </a:br>
            <a:r>
              <a:rPr lang="en-US" dirty="0" smtClean="0"/>
              <a:t>for various </a:t>
            </a:r>
            <a:r>
              <a:rPr lang="en-US" dirty="0" smtClean="0">
                <a:solidFill>
                  <a:srgbClr val="B23C00"/>
                </a:solidFill>
              </a:rPr>
              <a:t>tactical purposes.</a:t>
            </a:r>
          </a:p>
          <a:p>
            <a:pPr lvl="5"/>
            <a:endParaRPr lang="en-US" dirty="0" smtClean="0"/>
          </a:p>
          <a:p>
            <a:r>
              <a:rPr lang="en-US" dirty="0" smtClean="0"/>
              <a:t>Analytical data</a:t>
            </a:r>
          </a:p>
          <a:p>
            <a:pPr lvl="5"/>
            <a:endParaRPr lang="en-US" dirty="0" smtClean="0"/>
          </a:p>
          <a:p>
            <a:pPr lvl="1"/>
            <a:r>
              <a:rPr lang="en-US" dirty="0" smtClean="0"/>
              <a:t>Used by a more narrow set of users </a:t>
            </a:r>
            <a:br>
              <a:rPr lang="en-US" dirty="0" smtClean="0"/>
            </a:br>
            <a:r>
              <a:rPr lang="en-US" dirty="0" smtClean="0"/>
              <a:t>for </a:t>
            </a:r>
            <a:r>
              <a:rPr lang="en-US" dirty="0" smtClean="0">
                <a:solidFill>
                  <a:srgbClr val="B23C00"/>
                </a:solidFill>
              </a:rPr>
              <a:t>decision-making purposes.</a:t>
            </a:r>
            <a:endParaRPr lang="en-US" dirty="0">
              <a:solidFill>
                <a:srgbClr val="B23C00"/>
              </a:solidFill>
            </a:endParaRPr>
          </a:p>
        </p:txBody>
      </p:sp>
      <p:sp>
        <p:nvSpPr>
          <p:cNvPr id="4" name="Slide Number Placeholder 3"/>
          <p:cNvSpPr>
            <a:spLocks noGrp="1"/>
          </p:cNvSpPr>
          <p:nvPr>
            <p:ph type="sldNum" sz="quarter" idx="12"/>
          </p:nvPr>
        </p:nvSpPr>
        <p:spPr/>
        <p:txBody>
          <a:bodyPr/>
          <a:lstStyle/>
          <a:p>
            <a:fld id="{5E4F0376-0E54-9843-B673-E00D6670E830}" type="slidenum">
              <a:rPr lang="en-US" smtClean="0"/>
              <a:pPr/>
              <a:t>28</a:t>
            </a:fld>
            <a:endParaRPr lang="en-US"/>
          </a:p>
        </p:txBody>
      </p:sp>
    </p:spTree>
    <p:extLst>
      <p:ext uri="{BB962C8B-B14F-4D97-AF65-F5344CB8AC3E}">
        <p14:creationId xmlns:p14="http://schemas.microsoft.com/office/powerpoint/2010/main" val="85137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Orientation</a:t>
            </a:r>
            <a:endParaRPr lang="en-US" dirty="0"/>
          </a:p>
        </p:txBody>
      </p:sp>
      <p:sp>
        <p:nvSpPr>
          <p:cNvPr id="3" name="Content Placeholder 2"/>
          <p:cNvSpPr>
            <a:spLocks noGrp="1"/>
          </p:cNvSpPr>
          <p:nvPr>
            <p:ph idx="1"/>
          </p:nvPr>
        </p:nvSpPr>
        <p:spPr>
          <a:xfrm>
            <a:off x="457200" y="1234464"/>
            <a:ext cx="8229600" cy="4937706"/>
          </a:xfrm>
        </p:spPr>
        <p:txBody>
          <a:bodyPr/>
          <a:lstStyle/>
          <a:p>
            <a:r>
              <a:rPr lang="en-US" dirty="0" smtClean="0"/>
              <a:t>Operational data</a:t>
            </a:r>
          </a:p>
          <a:p>
            <a:pPr lvl="5"/>
            <a:endParaRPr lang="en-US" dirty="0" smtClean="0"/>
          </a:p>
          <a:p>
            <a:pPr lvl="1"/>
            <a:r>
              <a:rPr lang="en-US" dirty="0" smtClean="0">
                <a:solidFill>
                  <a:srgbClr val="B23C00"/>
                </a:solidFill>
              </a:rPr>
              <a:t>Application-oriented</a:t>
            </a:r>
          </a:p>
          <a:p>
            <a:pPr lvl="1"/>
            <a:r>
              <a:rPr lang="en-US" dirty="0" smtClean="0"/>
              <a:t>Created to support an application that serves </a:t>
            </a:r>
            <a:br>
              <a:rPr lang="en-US" dirty="0" smtClean="0"/>
            </a:br>
            <a:r>
              <a:rPr lang="en-US" dirty="0" smtClean="0"/>
              <a:t>one or more business operations and processes.</a:t>
            </a:r>
          </a:p>
          <a:p>
            <a:pPr lvl="1"/>
            <a:r>
              <a:rPr lang="en-US" dirty="0" smtClean="0"/>
              <a:t>Enable the efficient functioning of the application </a:t>
            </a:r>
            <a:br>
              <a:rPr lang="en-US" dirty="0" smtClean="0"/>
            </a:br>
            <a:r>
              <a:rPr lang="en-US" dirty="0" smtClean="0"/>
              <a:t>that it supports.</a:t>
            </a:r>
          </a:p>
          <a:p>
            <a:pPr lvl="4"/>
            <a:endParaRPr lang="en-US" dirty="0" smtClean="0"/>
          </a:p>
          <a:p>
            <a:r>
              <a:rPr lang="en-US" dirty="0" smtClean="0"/>
              <a:t>Analytical data</a:t>
            </a:r>
          </a:p>
          <a:p>
            <a:pPr lvl="5"/>
            <a:endParaRPr lang="en-US" dirty="0" smtClean="0"/>
          </a:p>
          <a:p>
            <a:pPr lvl="1"/>
            <a:r>
              <a:rPr lang="en-US" dirty="0" smtClean="0">
                <a:solidFill>
                  <a:srgbClr val="B23C00"/>
                </a:solidFill>
              </a:rPr>
              <a:t>Subject-oriented</a:t>
            </a:r>
          </a:p>
          <a:p>
            <a:pPr lvl="1"/>
            <a:r>
              <a:rPr lang="en-US" dirty="0" smtClean="0"/>
              <a:t>Created for the analysis of one or more business subject areas such as sales, returns, cost, profit, etc.</a:t>
            </a:r>
          </a:p>
          <a:p>
            <a:pPr lvl="1"/>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29</a:t>
            </a:fld>
            <a:endParaRPr lang="en-US"/>
          </a:p>
        </p:txBody>
      </p:sp>
    </p:spTree>
    <p:extLst>
      <p:ext uri="{BB962C8B-B14F-4D97-AF65-F5344CB8AC3E}">
        <p14:creationId xmlns:p14="http://schemas.microsoft.com/office/powerpoint/2010/main" val="240750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500"/>
                                        <p:tgtEl>
                                          <p:spTgt spid="3">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Midterm Solutions: Question 1</a:t>
            </a:r>
            <a:endParaRPr lang="en-US" dirty="0"/>
          </a:p>
        </p:txBody>
      </p:sp>
      <p:sp>
        <p:nvSpPr>
          <p:cNvPr id="3" name="Content Placeholder 2"/>
          <p:cNvSpPr>
            <a:spLocks noGrp="1"/>
          </p:cNvSpPr>
          <p:nvPr>
            <p:ph idx="1"/>
          </p:nvPr>
        </p:nvSpPr>
        <p:spPr/>
        <p:txBody>
          <a:bodyPr/>
          <a:lstStyle/>
          <a:p>
            <a:r>
              <a:rPr lang="en-US" dirty="0"/>
              <a:t>Briefly describe the necessary steps to normalize a proper relational table </a:t>
            </a:r>
            <a:br>
              <a:rPr lang="en-US" dirty="0"/>
            </a:br>
            <a:r>
              <a:rPr lang="en-US" dirty="0"/>
              <a:t>to first normal form (1NF</a:t>
            </a:r>
            <a:r>
              <a:rPr lang="en-US" dirty="0" smtClean="0"/>
              <a:t>).</a:t>
            </a:r>
          </a:p>
          <a:p>
            <a:pPr lvl="4"/>
            <a:endParaRPr lang="en-US" dirty="0" smtClean="0"/>
          </a:p>
          <a:p>
            <a:pPr lvl="1"/>
            <a:r>
              <a:rPr lang="en-US" dirty="0" smtClean="0"/>
              <a:t>No steps are necessary.</a:t>
            </a:r>
          </a:p>
          <a:p>
            <a:pPr lvl="1"/>
            <a:r>
              <a:rPr lang="en-US" dirty="0"/>
              <a:t>Any proper relational table </a:t>
            </a:r>
            <a:r>
              <a:rPr lang="en-US" dirty="0" smtClean="0"/>
              <a:t>is already in </a:t>
            </a:r>
            <a:br>
              <a:rPr lang="en-US" dirty="0" smtClean="0"/>
            </a:br>
            <a:r>
              <a:rPr lang="en-US" dirty="0" smtClean="0"/>
              <a:t>first </a:t>
            </a:r>
            <a:r>
              <a:rPr lang="en-US" dirty="0"/>
              <a:t>normal </a:t>
            </a:r>
            <a:r>
              <a:rPr lang="en-US" dirty="0" smtClean="0"/>
              <a:t>form.</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3</a:t>
            </a:fld>
            <a:endParaRPr lang="en-US"/>
          </a:p>
        </p:txBody>
      </p:sp>
    </p:spTree>
    <p:extLst>
      <p:ext uri="{BB962C8B-B14F-4D97-AF65-F5344CB8AC3E}">
        <p14:creationId xmlns:p14="http://schemas.microsoft.com/office/powerpoint/2010/main" val="20328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67" y="411163"/>
            <a:ext cx="8595311" cy="655637"/>
          </a:xfrm>
        </p:spPr>
        <p:txBody>
          <a:bodyPr/>
          <a:lstStyle/>
          <a:p>
            <a:r>
              <a:rPr lang="en-US" dirty="0" smtClean="0"/>
              <a:t>An Application-Oriented Operational Database</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30</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806" y="1234464"/>
            <a:ext cx="6211585" cy="54727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5394951" y="4160512"/>
            <a:ext cx="3452362" cy="923330"/>
          </a:xfrm>
          <a:prstGeom prst="rect">
            <a:avLst/>
          </a:prstGeom>
          <a:solidFill>
            <a:schemeClr val="accent1">
              <a:lumMod val="20000"/>
              <a:lumOff val="80000"/>
            </a:schemeClr>
          </a:solidFill>
          <a:ln>
            <a:solidFill>
              <a:srgbClr val="0033CC"/>
            </a:solidFill>
          </a:ln>
        </p:spPr>
        <p:txBody>
          <a:bodyPr wrap="none" rtlCol="0">
            <a:spAutoFit/>
          </a:bodyPr>
          <a:lstStyle/>
          <a:p>
            <a:r>
              <a:rPr lang="en-US" sz="1800" dirty="0" smtClean="0">
                <a:solidFill>
                  <a:srgbClr val="0033CC"/>
                </a:solidFill>
              </a:rPr>
              <a:t>Support the</a:t>
            </a:r>
          </a:p>
          <a:p>
            <a:r>
              <a:rPr lang="en-US" sz="1800" u="sng" dirty="0" smtClean="0">
                <a:solidFill>
                  <a:srgbClr val="0033CC"/>
                </a:solidFill>
              </a:rPr>
              <a:t>Visits and Payments application </a:t>
            </a:r>
          </a:p>
          <a:p>
            <a:r>
              <a:rPr lang="en-US" sz="1800" dirty="0" smtClean="0">
                <a:solidFill>
                  <a:srgbClr val="0033CC"/>
                </a:solidFill>
              </a:rPr>
              <a:t>of a health club.</a:t>
            </a:r>
            <a:endParaRPr lang="en-US" sz="1800" dirty="0">
              <a:solidFill>
                <a:srgbClr val="0033CC"/>
              </a:solidFill>
            </a:endParaRPr>
          </a:p>
        </p:txBody>
      </p:sp>
      <p:sp>
        <p:nvSpPr>
          <p:cNvPr id="7" name="TextBox 6"/>
          <p:cNvSpPr txBox="1"/>
          <p:nvPr/>
        </p:nvSpPr>
        <p:spPr>
          <a:xfrm>
            <a:off x="7223028" y="5440658"/>
            <a:ext cx="1646605" cy="646331"/>
          </a:xfrm>
          <a:prstGeom prst="rect">
            <a:avLst/>
          </a:prstGeom>
          <a:solidFill>
            <a:schemeClr val="bg1">
              <a:lumMod val="95000"/>
            </a:schemeClr>
          </a:solidFill>
        </p:spPr>
        <p:txBody>
          <a:bodyPr wrap="none" rtlCol="0">
            <a:spAutoFit/>
          </a:bodyPr>
          <a:lstStyle/>
          <a:p>
            <a:r>
              <a:rPr lang="en-US" sz="900" b="1" dirty="0" smtClean="0">
                <a:solidFill>
                  <a:schemeClr val="bg1">
                    <a:lumMod val="65000"/>
                  </a:schemeClr>
                </a:solidFill>
              </a:rPr>
              <a:t>Database Systems</a:t>
            </a:r>
          </a:p>
          <a:p>
            <a:r>
              <a:rPr lang="en-US" sz="900" dirty="0" smtClean="0">
                <a:solidFill>
                  <a:schemeClr val="bg1">
                    <a:lumMod val="65000"/>
                  </a:schemeClr>
                </a:solidFill>
              </a:rPr>
              <a:t>by </a:t>
            </a:r>
            <a:r>
              <a:rPr lang="en-US" sz="900" dirty="0" err="1" smtClean="0">
                <a:solidFill>
                  <a:schemeClr val="bg1">
                    <a:lumMod val="65000"/>
                  </a:schemeClr>
                </a:solidFill>
              </a:rPr>
              <a:t>Jukić</a:t>
            </a:r>
            <a:r>
              <a:rPr lang="en-US" sz="900" dirty="0" smtClean="0">
                <a:solidFill>
                  <a:schemeClr val="bg1">
                    <a:lumMod val="65000"/>
                  </a:schemeClr>
                </a:solidFill>
              </a:rPr>
              <a:t>, </a:t>
            </a:r>
            <a:r>
              <a:rPr lang="en-US" sz="900" dirty="0" err="1" smtClean="0">
                <a:solidFill>
                  <a:schemeClr val="bg1">
                    <a:lumMod val="65000"/>
                  </a:schemeClr>
                </a:solidFill>
              </a:rPr>
              <a:t>Vrbsky</a:t>
            </a:r>
            <a:r>
              <a:rPr lang="en-US" sz="900" dirty="0" smtClean="0">
                <a:solidFill>
                  <a:schemeClr val="bg1">
                    <a:lumMod val="65000"/>
                  </a:schemeClr>
                </a:solidFill>
              </a:rPr>
              <a:t>, &amp; </a:t>
            </a:r>
            <a:r>
              <a:rPr lang="en-US" sz="900" dirty="0" err="1" smtClean="0">
                <a:solidFill>
                  <a:schemeClr val="bg1">
                    <a:lumMod val="65000"/>
                  </a:schemeClr>
                </a:solidFill>
              </a:rPr>
              <a:t>Nestorov</a:t>
            </a:r>
            <a:endParaRPr lang="en-US" sz="900" dirty="0" smtClean="0">
              <a:solidFill>
                <a:schemeClr val="bg1">
                  <a:lumMod val="65000"/>
                </a:schemeClr>
              </a:solidFill>
            </a:endParaRPr>
          </a:p>
          <a:p>
            <a:r>
              <a:rPr lang="en-US" sz="900" dirty="0" smtClean="0">
                <a:solidFill>
                  <a:schemeClr val="bg1">
                    <a:lumMod val="65000"/>
                  </a:schemeClr>
                </a:solidFill>
              </a:rPr>
              <a:t>Pearson 2014</a:t>
            </a:r>
          </a:p>
          <a:p>
            <a:r>
              <a:rPr lang="en-US" sz="900" dirty="0" smtClean="0">
                <a:solidFill>
                  <a:schemeClr val="bg1">
                    <a:lumMod val="65000"/>
                  </a:schemeClr>
                </a:solidFill>
              </a:rPr>
              <a:t>ISBN 978-0-13-257567-6</a:t>
            </a:r>
            <a:endParaRPr lang="en-US" sz="900" dirty="0">
              <a:solidFill>
                <a:schemeClr val="bg1">
                  <a:lumMod val="65000"/>
                </a:schemeClr>
              </a:solidFill>
            </a:endParaRPr>
          </a:p>
        </p:txBody>
      </p:sp>
    </p:spTree>
    <p:extLst>
      <p:ext uri="{BB962C8B-B14F-4D97-AF65-F5344CB8AC3E}">
        <p14:creationId xmlns:p14="http://schemas.microsoft.com/office/powerpoint/2010/main" val="284056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Subject-Oriented Analytical Database</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31</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696" y="1325903"/>
            <a:ext cx="7210425" cy="282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3052699" y="4251951"/>
            <a:ext cx="2995118" cy="1754327"/>
          </a:xfrm>
          <a:prstGeom prst="rect">
            <a:avLst/>
          </a:prstGeom>
          <a:solidFill>
            <a:schemeClr val="accent1">
              <a:lumMod val="20000"/>
              <a:lumOff val="80000"/>
            </a:schemeClr>
          </a:solidFill>
          <a:ln>
            <a:solidFill>
              <a:srgbClr val="0033CC"/>
            </a:solidFill>
          </a:ln>
        </p:spPr>
        <p:txBody>
          <a:bodyPr wrap="none" rtlCol="0">
            <a:spAutoFit/>
          </a:bodyPr>
          <a:lstStyle/>
          <a:p>
            <a:pPr algn="ctr"/>
            <a:r>
              <a:rPr lang="en-US" sz="1800" dirty="0" smtClean="0">
                <a:solidFill>
                  <a:srgbClr val="0033CC"/>
                </a:solidFill>
              </a:rPr>
              <a:t>Support the </a:t>
            </a:r>
            <a:r>
              <a:rPr lang="en-US" sz="1800" b="1" dirty="0" smtClean="0">
                <a:solidFill>
                  <a:srgbClr val="0033CC"/>
                </a:solidFill>
              </a:rPr>
              <a:t>analysis</a:t>
            </a:r>
            <a:r>
              <a:rPr lang="en-US" sz="1800" dirty="0" smtClean="0">
                <a:solidFill>
                  <a:srgbClr val="0033CC"/>
                </a:solidFill>
              </a:rPr>
              <a:t> of the</a:t>
            </a:r>
          </a:p>
          <a:p>
            <a:pPr algn="ctr"/>
            <a:r>
              <a:rPr lang="en-US" sz="1800" u="sng" dirty="0" smtClean="0">
                <a:solidFill>
                  <a:srgbClr val="0033CC"/>
                </a:solidFill>
              </a:rPr>
              <a:t>subject of revenue </a:t>
            </a:r>
          </a:p>
          <a:p>
            <a:pPr algn="ctr"/>
            <a:r>
              <a:rPr lang="en-US" sz="1800" dirty="0" smtClean="0">
                <a:solidFill>
                  <a:srgbClr val="0033CC"/>
                </a:solidFill>
              </a:rPr>
              <a:t>for a health club.</a:t>
            </a:r>
          </a:p>
          <a:p>
            <a:pPr algn="ctr"/>
            <a:endParaRPr lang="en-US" sz="1800" dirty="0">
              <a:solidFill>
                <a:srgbClr val="0033CC"/>
              </a:solidFill>
            </a:endParaRPr>
          </a:p>
          <a:p>
            <a:pPr algn="ctr"/>
            <a:r>
              <a:rPr lang="en-US" sz="1800" dirty="0" smtClean="0">
                <a:solidFill>
                  <a:srgbClr val="0033CC"/>
                </a:solidFill>
              </a:rPr>
              <a:t>The data comes from</a:t>
            </a:r>
          </a:p>
          <a:p>
            <a:pPr algn="ctr"/>
            <a:r>
              <a:rPr lang="en-US" sz="1800" dirty="0" smtClean="0">
                <a:solidFill>
                  <a:srgbClr val="0033CC"/>
                </a:solidFill>
              </a:rPr>
              <a:t>the operational database.</a:t>
            </a:r>
            <a:endParaRPr lang="en-US" sz="1800" dirty="0">
              <a:solidFill>
                <a:srgbClr val="0033CC"/>
              </a:solidFill>
            </a:endParaRPr>
          </a:p>
        </p:txBody>
      </p:sp>
      <p:sp>
        <p:nvSpPr>
          <p:cNvPr id="7" name="TextBox 6"/>
          <p:cNvSpPr txBox="1"/>
          <p:nvPr/>
        </p:nvSpPr>
        <p:spPr>
          <a:xfrm>
            <a:off x="5943585" y="6172170"/>
            <a:ext cx="1646605" cy="646331"/>
          </a:xfrm>
          <a:prstGeom prst="rect">
            <a:avLst/>
          </a:prstGeom>
          <a:solidFill>
            <a:schemeClr val="bg1">
              <a:lumMod val="95000"/>
            </a:schemeClr>
          </a:solidFill>
        </p:spPr>
        <p:txBody>
          <a:bodyPr wrap="none" rtlCol="0">
            <a:spAutoFit/>
          </a:bodyPr>
          <a:lstStyle/>
          <a:p>
            <a:r>
              <a:rPr lang="en-US" sz="900" b="1" dirty="0" smtClean="0">
                <a:solidFill>
                  <a:schemeClr val="bg1">
                    <a:lumMod val="65000"/>
                  </a:schemeClr>
                </a:solidFill>
              </a:rPr>
              <a:t>Database Systems</a:t>
            </a:r>
          </a:p>
          <a:p>
            <a:r>
              <a:rPr lang="en-US" sz="900" dirty="0" smtClean="0">
                <a:solidFill>
                  <a:schemeClr val="bg1">
                    <a:lumMod val="65000"/>
                  </a:schemeClr>
                </a:solidFill>
              </a:rPr>
              <a:t>by </a:t>
            </a:r>
            <a:r>
              <a:rPr lang="en-US" sz="900" dirty="0" err="1" smtClean="0">
                <a:solidFill>
                  <a:schemeClr val="bg1">
                    <a:lumMod val="65000"/>
                  </a:schemeClr>
                </a:solidFill>
              </a:rPr>
              <a:t>Jukić</a:t>
            </a:r>
            <a:r>
              <a:rPr lang="en-US" sz="900" dirty="0" smtClean="0">
                <a:solidFill>
                  <a:schemeClr val="bg1">
                    <a:lumMod val="65000"/>
                  </a:schemeClr>
                </a:solidFill>
              </a:rPr>
              <a:t>, </a:t>
            </a:r>
            <a:r>
              <a:rPr lang="en-US" sz="900" dirty="0" err="1" smtClean="0">
                <a:solidFill>
                  <a:schemeClr val="bg1">
                    <a:lumMod val="65000"/>
                  </a:schemeClr>
                </a:solidFill>
              </a:rPr>
              <a:t>Vrbsky</a:t>
            </a:r>
            <a:r>
              <a:rPr lang="en-US" sz="900" dirty="0" smtClean="0">
                <a:solidFill>
                  <a:schemeClr val="bg1">
                    <a:lumMod val="65000"/>
                  </a:schemeClr>
                </a:solidFill>
              </a:rPr>
              <a:t>, &amp; </a:t>
            </a:r>
            <a:r>
              <a:rPr lang="en-US" sz="900" dirty="0" err="1" smtClean="0">
                <a:solidFill>
                  <a:schemeClr val="bg1">
                    <a:lumMod val="65000"/>
                  </a:schemeClr>
                </a:solidFill>
              </a:rPr>
              <a:t>Nestorov</a:t>
            </a:r>
            <a:endParaRPr lang="en-US" sz="900" dirty="0" smtClean="0">
              <a:solidFill>
                <a:schemeClr val="bg1">
                  <a:lumMod val="65000"/>
                </a:schemeClr>
              </a:solidFill>
            </a:endParaRPr>
          </a:p>
          <a:p>
            <a:r>
              <a:rPr lang="en-US" sz="900" dirty="0" smtClean="0">
                <a:solidFill>
                  <a:schemeClr val="bg1">
                    <a:lumMod val="65000"/>
                  </a:schemeClr>
                </a:solidFill>
              </a:rPr>
              <a:t>Pearson 2014</a:t>
            </a:r>
          </a:p>
          <a:p>
            <a:r>
              <a:rPr lang="en-US" sz="900" dirty="0" smtClean="0">
                <a:solidFill>
                  <a:schemeClr val="bg1">
                    <a:lumMod val="65000"/>
                  </a:schemeClr>
                </a:solidFill>
              </a:rPr>
              <a:t>ISBN 978-0-13-257567-6</a:t>
            </a:r>
            <a:endParaRPr lang="en-US" sz="900" dirty="0">
              <a:solidFill>
                <a:schemeClr val="bg1">
                  <a:lumMod val="65000"/>
                </a:schemeClr>
              </a:solidFill>
            </a:endParaRPr>
          </a:p>
        </p:txBody>
      </p:sp>
    </p:spTree>
    <p:extLst>
      <p:ext uri="{BB962C8B-B14F-4D97-AF65-F5344CB8AC3E}">
        <p14:creationId xmlns:p14="http://schemas.microsoft.com/office/powerpoint/2010/main" val="401132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Operational vs. Analytical </a:t>
            </a:r>
            <a:r>
              <a:rPr lang="en-US" dirty="0" smtClean="0"/>
              <a:t>Data</a:t>
            </a:r>
            <a:r>
              <a:rPr lang="en-US" i="1" dirty="0" smtClean="0"/>
              <a:t>, cont’d</a:t>
            </a:r>
            <a:endParaRPr lang="en-US" i="1"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32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725806871"/>
              </p:ext>
            </p:extLst>
          </p:nvPr>
        </p:nvGraphicFramePr>
        <p:xfrm>
          <a:off x="823002" y="1182465"/>
          <a:ext cx="7223680" cy="5029200"/>
        </p:xfrm>
        <a:graphic>
          <a:graphicData uri="http://schemas.openxmlformats.org/drawingml/2006/table">
            <a:tbl>
              <a:tblPr firstRow="1" bandRow="1">
                <a:tableStyleId>{5940675A-B579-460E-94D1-54222C63F5DA}</a:tableStyleId>
              </a:tblPr>
              <a:tblGrid>
                <a:gridCol w="3748998"/>
                <a:gridCol w="3474682"/>
              </a:tblGrid>
              <a:tr h="294639">
                <a:tc>
                  <a:txBody>
                    <a:bodyPr/>
                    <a:lstStyle/>
                    <a:p>
                      <a:pPr algn="ctr"/>
                      <a:r>
                        <a:rPr lang="en-US" sz="1800" dirty="0" smtClean="0">
                          <a:solidFill>
                            <a:schemeClr val="bg1"/>
                          </a:solidFill>
                        </a:rPr>
                        <a:t>Operational Data</a:t>
                      </a:r>
                      <a:endParaRPr lang="en-US" sz="1800" dirty="0">
                        <a:solidFill>
                          <a:schemeClr val="bg1"/>
                        </a:solidFill>
                      </a:endParaRPr>
                    </a:p>
                  </a:txBody>
                  <a:tcPr>
                    <a:solidFill>
                      <a:srgbClr val="0033CC"/>
                    </a:solidFill>
                  </a:tcPr>
                </a:tc>
                <a:tc>
                  <a:txBody>
                    <a:bodyPr/>
                    <a:lstStyle/>
                    <a:p>
                      <a:pPr algn="ctr"/>
                      <a:r>
                        <a:rPr lang="en-US" sz="1800" dirty="0" smtClean="0">
                          <a:solidFill>
                            <a:schemeClr val="bg1"/>
                          </a:solidFill>
                        </a:rPr>
                        <a:t>Analytical Data</a:t>
                      </a:r>
                      <a:endParaRPr lang="en-US" sz="1800" dirty="0">
                        <a:solidFill>
                          <a:schemeClr val="bg1"/>
                        </a:solidFill>
                      </a:endParaRPr>
                    </a:p>
                  </a:txBody>
                  <a:tcPr>
                    <a:solidFill>
                      <a:srgbClr val="0033CC"/>
                    </a:solidFill>
                  </a:tcPr>
                </a:tc>
              </a:tr>
              <a:tr h="294639">
                <a:tc gridSpan="2">
                  <a:txBody>
                    <a:bodyPr/>
                    <a:lstStyle/>
                    <a:p>
                      <a:pPr algn="ctr"/>
                      <a:r>
                        <a:rPr lang="en-US" sz="1800" dirty="0" smtClean="0"/>
                        <a:t>Data Makeup</a:t>
                      </a:r>
                      <a:endParaRPr lang="en-US" sz="1800" dirty="0"/>
                    </a:p>
                  </a:txBody>
                  <a:tcPr>
                    <a:solidFill>
                      <a:schemeClr val="bg1">
                        <a:lumMod val="85000"/>
                      </a:schemeClr>
                    </a:solidFill>
                  </a:tcPr>
                </a:tc>
                <a:tc hMerge="1">
                  <a:txBody>
                    <a:bodyPr/>
                    <a:lstStyle/>
                    <a:p>
                      <a:endParaRPr lang="en-US"/>
                    </a:p>
                  </a:txBody>
                  <a:tcPr/>
                </a:tc>
              </a:tr>
              <a:tr h="294639">
                <a:tc>
                  <a:txBody>
                    <a:bodyPr/>
                    <a:lstStyle/>
                    <a:p>
                      <a:r>
                        <a:rPr lang="en-US" sz="1800" dirty="0" smtClean="0"/>
                        <a:t>Typical time horizon: days/months</a:t>
                      </a:r>
                      <a:endParaRPr lang="en-US" sz="1800" dirty="0"/>
                    </a:p>
                  </a:txBody>
                  <a:tcPr/>
                </a:tc>
                <a:tc>
                  <a:txBody>
                    <a:bodyPr/>
                    <a:lstStyle/>
                    <a:p>
                      <a:r>
                        <a:rPr lang="en-US" sz="1800" dirty="0" smtClean="0"/>
                        <a:t>Typical time horizon: years</a:t>
                      </a:r>
                      <a:endParaRPr lang="en-US" sz="1800" dirty="0"/>
                    </a:p>
                  </a:txBody>
                  <a:tcPr/>
                </a:tc>
              </a:tr>
              <a:tr h="294639">
                <a:tc>
                  <a:txBody>
                    <a:bodyPr/>
                    <a:lstStyle/>
                    <a:p>
                      <a:r>
                        <a:rPr lang="en-US" sz="1800" dirty="0" smtClean="0"/>
                        <a:t>Detailed</a:t>
                      </a:r>
                      <a:endParaRPr lang="en-US" sz="18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dirty="0" smtClean="0"/>
                        <a:t>Summarized (and/or detailed)</a:t>
                      </a:r>
                      <a:endParaRPr lang="en-US" sz="1800" dirty="0" smtClean="0">
                        <a:latin typeface="Franklin Gothic Book" charset="0"/>
                        <a:ea typeface="MS PGothic" charset="0"/>
                      </a:endParaRPr>
                    </a:p>
                  </a:txBody>
                  <a:tcPr/>
                </a:tc>
              </a:tr>
              <a:tr h="294639">
                <a:tc>
                  <a:txBody>
                    <a:bodyPr/>
                    <a:lstStyle/>
                    <a:p>
                      <a:r>
                        <a:rPr lang="en-US" sz="1800" dirty="0" smtClean="0"/>
                        <a:t>Current</a:t>
                      </a:r>
                      <a:endParaRPr lang="en-US" sz="1800" dirty="0"/>
                    </a:p>
                  </a:txBody>
                  <a:tcPr/>
                </a:tc>
                <a:tc>
                  <a:txBody>
                    <a:bodyPr/>
                    <a:lstStyle/>
                    <a:p>
                      <a:r>
                        <a:rPr lang="en-US" sz="1800" dirty="0" smtClean="0"/>
                        <a:t>Values over time (snapshots)</a:t>
                      </a:r>
                      <a:endParaRPr lang="en-US" sz="1800" dirty="0"/>
                    </a:p>
                  </a:txBody>
                  <a:tcPr/>
                </a:tc>
              </a:tr>
              <a:tr h="294639">
                <a:tc gridSpan="2">
                  <a:txBody>
                    <a:bodyPr/>
                    <a:lstStyle/>
                    <a:p>
                      <a:pPr algn="ctr"/>
                      <a:r>
                        <a:rPr lang="en-US" sz="1800" dirty="0" smtClean="0"/>
                        <a:t>Technical</a:t>
                      </a:r>
                      <a:r>
                        <a:rPr lang="en-US" sz="1800" baseline="0" dirty="0" smtClean="0"/>
                        <a:t> Differences</a:t>
                      </a:r>
                      <a:endParaRPr lang="en-US" sz="1800" dirty="0"/>
                    </a:p>
                  </a:txBody>
                  <a:tcPr>
                    <a:solidFill>
                      <a:srgbClr val="D9D9D9"/>
                    </a:solidFill>
                  </a:tcPr>
                </a:tc>
                <a:tc hMerge="1">
                  <a:txBody>
                    <a:bodyPr/>
                    <a:lstStyle/>
                    <a:p>
                      <a:endParaRPr lang="en-US"/>
                    </a:p>
                  </a:txBody>
                  <a:tcPr/>
                </a:tc>
              </a:tr>
              <a:tr h="294639">
                <a:tc>
                  <a:txBody>
                    <a:bodyPr/>
                    <a:lstStyle/>
                    <a:p>
                      <a:r>
                        <a:rPr lang="en-US" sz="1800" dirty="0" smtClean="0">
                          <a:latin typeface="Franklin Gothic Book" charset="0"/>
                          <a:ea typeface="MS PGothic" charset="0"/>
                        </a:rPr>
                        <a:t>Small amounts used in a process</a:t>
                      </a:r>
                      <a:endParaRPr lang="en-US" sz="1800" dirty="0"/>
                    </a:p>
                  </a:txBody>
                  <a:tcPr/>
                </a:tc>
                <a:tc>
                  <a:txBody>
                    <a:bodyPr/>
                    <a:lstStyle/>
                    <a:p>
                      <a:r>
                        <a:rPr lang="en-US" sz="1800" dirty="0" smtClean="0">
                          <a:latin typeface="Franklin Gothic Book" charset="0"/>
                          <a:ea typeface="MS PGothic" charset="0"/>
                        </a:rPr>
                        <a:t>Large amounts used in a process</a:t>
                      </a:r>
                      <a:endParaRPr lang="en-US" sz="1800" dirty="0" smtClean="0"/>
                    </a:p>
                  </a:txBody>
                  <a:tcPr/>
                </a:tc>
              </a:tr>
              <a:tr h="294639">
                <a:tc>
                  <a:txBody>
                    <a:bodyPr/>
                    <a:lstStyle/>
                    <a:p>
                      <a:r>
                        <a:rPr lang="en-US" sz="1800" dirty="0" smtClean="0">
                          <a:latin typeface="Franklin Gothic Book" charset="0"/>
                          <a:ea typeface="MS PGothic" charset="0"/>
                        </a:rPr>
                        <a:t>High frequency of access</a:t>
                      </a:r>
                      <a:endParaRPr lang="en-US" sz="1800" dirty="0"/>
                    </a:p>
                  </a:txBody>
                  <a:tcPr/>
                </a:tc>
                <a:tc>
                  <a:txBody>
                    <a:bodyPr/>
                    <a:lstStyle/>
                    <a:p>
                      <a:r>
                        <a:rPr lang="en-US" sz="1800" dirty="0" smtClean="0">
                          <a:latin typeface="Franklin Gothic Book" charset="0"/>
                          <a:ea typeface="MS PGothic" charset="0"/>
                        </a:rPr>
                        <a:t>Low/Modest frequency of access</a:t>
                      </a:r>
                      <a:endParaRPr lang="en-US" sz="1800" dirty="0" smtClean="0"/>
                    </a:p>
                  </a:txBody>
                  <a:tcPr/>
                </a:tc>
              </a:tr>
              <a:tr h="294639">
                <a:tc>
                  <a:txBody>
                    <a:bodyPr/>
                    <a:lstStyle/>
                    <a:p>
                      <a:r>
                        <a:rPr lang="en-US" sz="1800" dirty="0" smtClean="0">
                          <a:latin typeface="Franklin Gothic Book" charset="0"/>
                          <a:ea typeface="MS PGothic" charset="0"/>
                        </a:rPr>
                        <a:t>Can be updated</a:t>
                      </a:r>
                      <a:endParaRPr lang="en-US" sz="1800" dirty="0"/>
                    </a:p>
                  </a:txBody>
                  <a:tcPr/>
                </a:tc>
                <a:tc>
                  <a:txBody>
                    <a:bodyPr/>
                    <a:lstStyle/>
                    <a:p>
                      <a:r>
                        <a:rPr lang="en-US" sz="1800" dirty="0" smtClean="0">
                          <a:latin typeface="Franklin Gothic Book" charset="0"/>
                          <a:ea typeface="MS PGothic" charset="0"/>
                        </a:rPr>
                        <a:t>Read (and append) only</a:t>
                      </a:r>
                      <a:endParaRPr lang="en-US" sz="1800" dirty="0" smtClean="0"/>
                    </a:p>
                  </a:txBody>
                  <a:tcPr/>
                </a:tc>
              </a:tr>
              <a:tr h="294639">
                <a:tc>
                  <a:txBody>
                    <a:bodyPr/>
                    <a:lstStyle/>
                    <a:p>
                      <a:r>
                        <a:rPr lang="en-US" sz="1800" dirty="0" smtClean="0">
                          <a:latin typeface="Franklin Gothic Book" charset="0"/>
                          <a:ea typeface="MS PGothic" charset="0"/>
                        </a:rPr>
                        <a:t>Non-redundant</a:t>
                      </a:r>
                      <a:endParaRPr lang="en-US" sz="1800" dirty="0"/>
                    </a:p>
                  </a:txBody>
                  <a:tcPr/>
                </a:tc>
                <a:tc>
                  <a:txBody>
                    <a:bodyPr/>
                    <a:lstStyle/>
                    <a:p>
                      <a:r>
                        <a:rPr lang="en-US" sz="1800" dirty="0" smtClean="0">
                          <a:latin typeface="Franklin Gothic Book" charset="0"/>
                          <a:ea typeface="MS PGothic" charset="0"/>
                        </a:rPr>
                        <a:t>Redundancy not an issue</a:t>
                      </a:r>
                      <a:endParaRPr lang="en-US" sz="1800" dirty="0" smtClean="0"/>
                    </a:p>
                  </a:txBody>
                  <a:tcPr/>
                </a:tc>
              </a:tr>
              <a:tr h="294639">
                <a:tc gridSpan="2">
                  <a:txBody>
                    <a:bodyPr/>
                    <a:lstStyle/>
                    <a:p>
                      <a:pPr algn="ctr"/>
                      <a:r>
                        <a:rPr lang="en-US" sz="1800" dirty="0" smtClean="0"/>
                        <a:t>Functional</a:t>
                      </a:r>
                      <a:r>
                        <a:rPr lang="en-US" sz="1800" baseline="0" dirty="0" smtClean="0"/>
                        <a:t> Differences</a:t>
                      </a:r>
                      <a:endParaRPr lang="en-US" sz="1800" dirty="0"/>
                    </a:p>
                  </a:txBody>
                  <a:tcPr>
                    <a:solidFill>
                      <a:srgbClr val="D9D9D9"/>
                    </a:solidFill>
                  </a:tcPr>
                </a:tc>
                <a:tc hMerge="1">
                  <a:txBody>
                    <a:bodyPr/>
                    <a:lstStyle/>
                    <a:p>
                      <a:endParaRPr lang="en-US"/>
                    </a:p>
                  </a:txBody>
                  <a:tcPr/>
                </a:tc>
              </a:tr>
              <a:tr h="294639">
                <a:tc>
                  <a:txBody>
                    <a:bodyPr/>
                    <a:lstStyle/>
                    <a:p>
                      <a:r>
                        <a:rPr lang="en-US" sz="1800" dirty="0" smtClean="0">
                          <a:latin typeface="Franklin Gothic Book" charset="0"/>
                          <a:ea typeface="MS PGothic" charset="0"/>
                        </a:rPr>
                        <a:t>Used by all types of employees</a:t>
                      </a:r>
                    </a:p>
                    <a:p>
                      <a:r>
                        <a:rPr lang="en-US" sz="1800" dirty="0" smtClean="0">
                          <a:latin typeface="Franklin Gothic Book" charset="0"/>
                          <a:ea typeface="MS PGothic" charset="0"/>
                        </a:rPr>
                        <a:t>for tactical purposes</a:t>
                      </a:r>
                      <a:endParaRPr lang="en-US" sz="1800" dirty="0"/>
                    </a:p>
                  </a:txBody>
                  <a:tcPr/>
                </a:tc>
                <a:tc>
                  <a:txBody>
                    <a:bodyPr/>
                    <a:lstStyle/>
                    <a:p>
                      <a:r>
                        <a:rPr lang="en-US" sz="1800" dirty="0" smtClean="0">
                          <a:latin typeface="Franklin Gothic Book" charset="0"/>
                          <a:ea typeface="MS PGothic" charset="0"/>
                        </a:rPr>
                        <a:t>Used by fewer</a:t>
                      </a:r>
                      <a:r>
                        <a:rPr lang="en-US" sz="1800" baseline="0" dirty="0" smtClean="0">
                          <a:latin typeface="Franklin Gothic Book" charset="0"/>
                          <a:ea typeface="MS PGothic" charset="0"/>
                        </a:rPr>
                        <a:t> </a:t>
                      </a:r>
                      <a:r>
                        <a:rPr lang="en-US" sz="1800" dirty="0" smtClean="0">
                          <a:latin typeface="Franklin Gothic Book" charset="0"/>
                          <a:ea typeface="MS PGothic" charset="0"/>
                        </a:rPr>
                        <a:t>employees</a:t>
                      </a:r>
                    </a:p>
                    <a:p>
                      <a:r>
                        <a:rPr lang="en-US" sz="1800" dirty="0" smtClean="0">
                          <a:latin typeface="Franklin Gothic Book" charset="0"/>
                          <a:ea typeface="MS PGothic" charset="0"/>
                        </a:rPr>
                        <a:t>for decision making</a:t>
                      </a:r>
                      <a:endParaRPr lang="en-US" sz="1800" dirty="0" smtClean="0"/>
                    </a:p>
                  </a:txBody>
                  <a:tcPr/>
                </a:tc>
              </a:tr>
              <a:tr h="294639">
                <a:tc>
                  <a:txBody>
                    <a:bodyPr/>
                    <a:lstStyle/>
                    <a:p>
                      <a:r>
                        <a:rPr lang="en-US" sz="1800" dirty="0" smtClean="0">
                          <a:latin typeface="Franklin Gothic Book" charset="0"/>
                          <a:ea typeface="MS PGothic" charset="0"/>
                        </a:rPr>
                        <a:t>Application oriented</a:t>
                      </a:r>
                      <a:endParaRPr lang="en-US" sz="1800" dirty="0"/>
                    </a:p>
                  </a:txBody>
                  <a:tcPr/>
                </a:tc>
                <a:tc>
                  <a:txBody>
                    <a:bodyPr/>
                    <a:lstStyle/>
                    <a:p>
                      <a:r>
                        <a:rPr lang="en-US" sz="1800" dirty="0" smtClean="0"/>
                        <a:t>Subject</a:t>
                      </a:r>
                      <a:r>
                        <a:rPr lang="en-US" sz="1800" baseline="0" dirty="0" smtClean="0"/>
                        <a:t> oriented</a:t>
                      </a:r>
                      <a:endParaRPr lang="en-US" sz="1800" dirty="0" smtClean="0"/>
                    </a:p>
                  </a:txBody>
                  <a:tcPr/>
                </a:tc>
              </a:tr>
            </a:tbl>
          </a:graphicData>
        </a:graphic>
      </p:graphicFrame>
    </p:spTree>
    <p:extLst>
      <p:ext uri="{BB962C8B-B14F-4D97-AF65-F5344CB8AC3E}">
        <p14:creationId xmlns:p14="http://schemas.microsoft.com/office/powerpoint/2010/main" val="37672333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Data Warehouse?</a:t>
            </a:r>
            <a:endParaRPr lang="en-US" dirty="0"/>
          </a:p>
        </p:txBody>
      </p:sp>
      <p:sp>
        <p:nvSpPr>
          <p:cNvPr id="3" name="Content Placeholder 2"/>
          <p:cNvSpPr>
            <a:spLocks noGrp="1"/>
          </p:cNvSpPr>
          <p:nvPr>
            <p:ph idx="1"/>
          </p:nvPr>
        </p:nvSpPr>
        <p:spPr/>
        <p:txBody>
          <a:bodyPr/>
          <a:lstStyle/>
          <a:p>
            <a:r>
              <a:rPr lang="en-US" dirty="0"/>
              <a:t>The data warehouse is a </a:t>
            </a:r>
            <a:r>
              <a:rPr lang="en-US" dirty="0">
                <a:solidFill>
                  <a:srgbClr val="B23C00"/>
                </a:solidFill>
              </a:rPr>
              <a:t>structured repository </a:t>
            </a:r>
            <a:r>
              <a:rPr lang="en-US" dirty="0"/>
              <a:t>of </a:t>
            </a:r>
            <a:r>
              <a:rPr lang="en-US" dirty="0">
                <a:solidFill>
                  <a:srgbClr val="B23C00"/>
                </a:solidFill>
              </a:rPr>
              <a:t>integrated</a:t>
            </a:r>
            <a:r>
              <a:rPr lang="en-US" dirty="0"/>
              <a:t>, subject-oriented, enterprise-wide, historical, and time-variant data</a:t>
            </a:r>
            <a:r>
              <a:rPr lang="en-US" dirty="0" smtClean="0"/>
              <a:t>.</a:t>
            </a:r>
          </a:p>
          <a:p>
            <a:pPr lvl="4"/>
            <a:endParaRPr lang="en-US" sz="1200" dirty="0">
              <a:cs typeface="+mn-cs"/>
            </a:endParaRPr>
          </a:p>
          <a:p>
            <a:r>
              <a:rPr lang="en-US" dirty="0"/>
              <a:t>The purpose of the data warehouse is </a:t>
            </a:r>
            <a:br>
              <a:rPr lang="en-US" dirty="0"/>
            </a:br>
            <a:r>
              <a:rPr lang="en-US" dirty="0"/>
              <a:t>the </a:t>
            </a:r>
            <a:r>
              <a:rPr lang="en-US" dirty="0">
                <a:solidFill>
                  <a:srgbClr val="B23C00"/>
                </a:solidFill>
              </a:rPr>
              <a:t>retrieval of analytical information</a:t>
            </a:r>
            <a:r>
              <a:rPr lang="en-US" dirty="0" smtClean="0"/>
              <a:t>.</a:t>
            </a:r>
          </a:p>
          <a:p>
            <a:pPr lvl="4"/>
            <a:endParaRPr lang="en-US" sz="1200" dirty="0">
              <a:cs typeface="+mn-cs"/>
            </a:endParaRPr>
          </a:p>
          <a:p>
            <a:r>
              <a:rPr lang="en-US" dirty="0"/>
              <a:t>A data warehouse can store detailed </a:t>
            </a:r>
            <a:br>
              <a:rPr lang="en-US" dirty="0"/>
            </a:br>
            <a:r>
              <a:rPr lang="en-US" dirty="0"/>
              <a:t>and/or summarized data</a:t>
            </a:r>
            <a:r>
              <a:rPr lang="en-US" dirty="0" smtClean="0"/>
              <a:t>.</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33</a:t>
            </a:fld>
            <a:endParaRPr lang="en-US"/>
          </a:p>
        </p:txBody>
      </p:sp>
    </p:spTree>
    <p:extLst>
      <p:ext uri="{BB962C8B-B14F-4D97-AF65-F5344CB8AC3E}">
        <p14:creationId xmlns:p14="http://schemas.microsoft.com/office/powerpoint/2010/main" val="308632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Structured Repository</a:t>
            </a:r>
            <a:endParaRPr lang="en-US" dirty="0"/>
          </a:p>
        </p:txBody>
      </p:sp>
      <p:sp>
        <p:nvSpPr>
          <p:cNvPr id="3" name="Content Placeholder 2"/>
          <p:cNvSpPr>
            <a:spLocks noGrp="1"/>
          </p:cNvSpPr>
          <p:nvPr>
            <p:ph idx="1"/>
          </p:nvPr>
        </p:nvSpPr>
        <p:spPr/>
        <p:txBody>
          <a:bodyPr/>
          <a:lstStyle/>
          <a:p>
            <a:r>
              <a:rPr lang="en-US" dirty="0" smtClean="0"/>
              <a:t>A data warehouse is a database that contains </a:t>
            </a:r>
            <a:r>
              <a:rPr lang="en-US" dirty="0" smtClean="0">
                <a:solidFill>
                  <a:srgbClr val="B23C00"/>
                </a:solidFill>
              </a:rPr>
              <a:t>analytically useful information</a:t>
            </a:r>
            <a:r>
              <a:rPr lang="en-US" dirty="0" smtClean="0"/>
              <a:t>.</a:t>
            </a:r>
          </a:p>
          <a:p>
            <a:pPr lvl="4"/>
            <a:endParaRPr lang="en-US" dirty="0"/>
          </a:p>
          <a:p>
            <a:r>
              <a:rPr lang="en-US" dirty="0" smtClean="0"/>
              <a:t>Any database is a structured repository.</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34</a:t>
            </a:fld>
            <a:endParaRPr lang="en-US"/>
          </a:p>
        </p:txBody>
      </p:sp>
    </p:spTree>
    <p:extLst>
      <p:ext uri="{BB962C8B-B14F-4D97-AF65-F5344CB8AC3E}">
        <p14:creationId xmlns:p14="http://schemas.microsoft.com/office/powerpoint/2010/main" val="19386025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a:t>
            </a:r>
            <a:endParaRPr lang="en-US" dirty="0"/>
          </a:p>
        </p:txBody>
      </p:sp>
      <p:sp>
        <p:nvSpPr>
          <p:cNvPr id="3" name="Content Placeholder 2"/>
          <p:cNvSpPr>
            <a:spLocks noGrp="1"/>
          </p:cNvSpPr>
          <p:nvPr>
            <p:ph idx="1"/>
          </p:nvPr>
        </p:nvSpPr>
        <p:spPr/>
        <p:txBody>
          <a:bodyPr/>
          <a:lstStyle/>
          <a:p>
            <a:r>
              <a:rPr lang="en-US" dirty="0" smtClean="0"/>
              <a:t>The data warehouse integrates analytically useful data from existing operational databases in the organization.</a:t>
            </a:r>
          </a:p>
          <a:p>
            <a:pPr lvl="4"/>
            <a:endParaRPr lang="en-US" dirty="0"/>
          </a:p>
          <a:p>
            <a:r>
              <a:rPr lang="en-US" dirty="0" smtClean="0"/>
              <a:t>Copy the data from the operational databases into the data warehouse.</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35</a:t>
            </a:fld>
            <a:endParaRPr lang="en-US"/>
          </a:p>
        </p:txBody>
      </p:sp>
    </p:spTree>
    <p:extLst>
      <p:ext uri="{BB962C8B-B14F-4D97-AF65-F5344CB8AC3E}">
        <p14:creationId xmlns:p14="http://schemas.microsoft.com/office/powerpoint/2010/main" val="423887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Subject-Oriented</a:t>
            </a:r>
            <a:endParaRPr lang="en-US" dirty="0"/>
          </a:p>
        </p:txBody>
      </p:sp>
      <p:sp>
        <p:nvSpPr>
          <p:cNvPr id="3" name="Content Placeholder 2"/>
          <p:cNvSpPr>
            <a:spLocks noGrp="1"/>
          </p:cNvSpPr>
          <p:nvPr>
            <p:ph idx="1"/>
          </p:nvPr>
        </p:nvSpPr>
        <p:spPr/>
        <p:txBody>
          <a:bodyPr/>
          <a:lstStyle/>
          <a:p>
            <a:r>
              <a:rPr lang="en-US" dirty="0" smtClean="0"/>
              <a:t>Operational database</a:t>
            </a:r>
          </a:p>
          <a:p>
            <a:pPr lvl="1"/>
            <a:r>
              <a:rPr lang="en-US" dirty="0" smtClean="0"/>
              <a:t>Support a specific business operation.</a:t>
            </a:r>
          </a:p>
          <a:p>
            <a:pPr lvl="5"/>
            <a:endParaRPr lang="en-US" dirty="0" smtClean="0"/>
          </a:p>
          <a:p>
            <a:r>
              <a:rPr lang="en-US" dirty="0" smtClean="0"/>
              <a:t>Data warehouse</a:t>
            </a:r>
          </a:p>
          <a:p>
            <a:pPr lvl="1"/>
            <a:r>
              <a:rPr lang="en-US" dirty="0" smtClean="0"/>
              <a:t>Analyze specific business subject areas.</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36</a:t>
            </a:fld>
            <a:endParaRPr lang="en-US"/>
          </a:p>
        </p:txBody>
      </p:sp>
    </p:spTree>
    <p:extLst>
      <p:ext uri="{BB962C8B-B14F-4D97-AF65-F5344CB8AC3E}">
        <p14:creationId xmlns:p14="http://schemas.microsoft.com/office/powerpoint/2010/main" val="260953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Enterprise-Wide</a:t>
            </a:r>
            <a:endParaRPr lang="en-US" dirty="0"/>
          </a:p>
        </p:txBody>
      </p:sp>
      <p:sp>
        <p:nvSpPr>
          <p:cNvPr id="3" name="Content Placeholder 2"/>
          <p:cNvSpPr>
            <a:spLocks noGrp="1"/>
          </p:cNvSpPr>
          <p:nvPr>
            <p:ph idx="1"/>
          </p:nvPr>
        </p:nvSpPr>
        <p:spPr/>
        <p:txBody>
          <a:bodyPr/>
          <a:lstStyle/>
          <a:p>
            <a:r>
              <a:rPr lang="en-US" dirty="0" smtClean="0"/>
              <a:t>The data warehouse provides an </a:t>
            </a:r>
            <a:br>
              <a:rPr lang="en-US" dirty="0" smtClean="0"/>
            </a:br>
            <a:r>
              <a:rPr lang="en-US" dirty="0" smtClean="0"/>
              <a:t>enterprise-wide view of analytical data.</a:t>
            </a:r>
          </a:p>
          <a:p>
            <a:pPr lvl="5"/>
            <a:endParaRPr lang="en-US" dirty="0" smtClean="0"/>
          </a:p>
          <a:p>
            <a:r>
              <a:rPr lang="en-US" dirty="0" smtClean="0"/>
              <a:t>Example subject: Cost</a:t>
            </a:r>
          </a:p>
          <a:p>
            <a:pPr lvl="1"/>
            <a:r>
              <a:rPr lang="en-US" dirty="0" smtClean="0"/>
              <a:t>Bring into the data warehouse all </a:t>
            </a:r>
            <a:br>
              <a:rPr lang="en-US" dirty="0" smtClean="0"/>
            </a:br>
            <a:r>
              <a:rPr lang="en-US" dirty="0" smtClean="0"/>
              <a:t>analytically useful cost data. </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37</a:t>
            </a:fld>
            <a:endParaRPr lang="en-US"/>
          </a:p>
        </p:txBody>
      </p:sp>
    </p:spTree>
    <p:extLst>
      <p:ext uri="{BB962C8B-B14F-4D97-AF65-F5344CB8AC3E}">
        <p14:creationId xmlns:p14="http://schemas.microsoft.com/office/powerpoint/2010/main" val="2186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a:t>
            </a:r>
            <a:endParaRPr lang="en-US" dirty="0"/>
          </a:p>
        </p:txBody>
      </p:sp>
      <p:sp>
        <p:nvSpPr>
          <p:cNvPr id="3" name="Content Placeholder 2"/>
          <p:cNvSpPr>
            <a:spLocks noGrp="1"/>
          </p:cNvSpPr>
          <p:nvPr>
            <p:ph idx="1"/>
          </p:nvPr>
        </p:nvSpPr>
        <p:spPr/>
        <p:txBody>
          <a:bodyPr/>
          <a:lstStyle/>
          <a:p>
            <a:r>
              <a:rPr lang="en-US" dirty="0" smtClean="0"/>
              <a:t>The data warehouse has a longer time horizon than in operational databases.</a:t>
            </a:r>
          </a:p>
          <a:p>
            <a:pPr lvl="4"/>
            <a:endParaRPr lang="en-US" dirty="0" smtClean="0"/>
          </a:p>
          <a:p>
            <a:pPr lvl="1"/>
            <a:r>
              <a:rPr lang="en-US" dirty="0" smtClean="0"/>
              <a:t>Operational database: typically 60-90 days</a:t>
            </a:r>
          </a:p>
          <a:p>
            <a:pPr lvl="1"/>
            <a:r>
              <a:rPr lang="en-US" dirty="0" smtClean="0"/>
              <a:t>Data warehouse: typically multiple years</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38</a:t>
            </a:fld>
            <a:endParaRPr lang="en-US"/>
          </a:p>
        </p:txBody>
      </p:sp>
    </p:spTree>
    <p:extLst>
      <p:ext uri="{BB962C8B-B14F-4D97-AF65-F5344CB8AC3E}">
        <p14:creationId xmlns:p14="http://schemas.microsoft.com/office/powerpoint/2010/main" val="101628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Time-Variant</a:t>
            </a:r>
            <a:endParaRPr lang="en-US" dirty="0"/>
          </a:p>
        </p:txBody>
      </p:sp>
      <p:sp>
        <p:nvSpPr>
          <p:cNvPr id="3" name="Content Placeholder 2"/>
          <p:cNvSpPr>
            <a:spLocks noGrp="1"/>
          </p:cNvSpPr>
          <p:nvPr>
            <p:ph idx="1"/>
          </p:nvPr>
        </p:nvSpPr>
        <p:spPr/>
        <p:txBody>
          <a:bodyPr/>
          <a:lstStyle/>
          <a:p>
            <a:r>
              <a:rPr lang="en-US" dirty="0" smtClean="0"/>
              <a:t>The data warehouse contains slices or snapshots of data from different periods of time across its time horizon.</a:t>
            </a:r>
          </a:p>
          <a:p>
            <a:pPr lvl="4"/>
            <a:endParaRPr lang="en-US" dirty="0" smtClean="0"/>
          </a:p>
          <a:p>
            <a:r>
              <a:rPr lang="en-US" dirty="0" smtClean="0"/>
              <a:t>Example: Analyze and compare the cost for the first quarter of last year vs. the cost for the first quarter from two years ago.</a:t>
            </a:r>
          </a:p>
        </p:txBody>
      </p:sp>
      <p:sp>
        <p:nvSpPr>
          <p:cNvPr id="4" name="Slide Number Placeholder 3"/>
          <p:cNvSpPr>
            <a:spLocks noGrp="1"/>
          </p:cNvSpPr>
          <p:nvPr>
            <p:ph type="sldNum" sz="quarter" idx="12"/>
          </p:nvPr>
        </p:nvSpPr>
        <p:spPr/>
        <p:txBody>
          <a:bodyPr/>
          <a:lstStyle/>
          <a:p>
            <a:fld id="{5E4F0376-0E54-9843-B673-E00D6670E830}" type="slidenum">
              <a:rPr lang="en-US" smtClean="0"/>
              <a:pPr/>
              <a:t>39</a:t>
            </a:fld>
            <a:endParaRPr lang="en-US"/>
          </a:p>
        </p:txBody>
      </p:sp>
    </p:spTree>
    <p:extLst>
      <p:ext uri="{BB962C8B-B14F-4D97-AF65-F5344CB8AC3E}">
        <p14:creationId xmlns:p14="http://schemas.microsoft.com/office/powerpoint/2010/main" val="375778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Midterm Solutions: Question </a:t>
            </a:r>
            <a:r>
              <a:rPr lang="en-US" dirty="0" smtClean="0"/>
              <a:t>2</a:t>
            </a:r>
            <a:endParaRPr lang="en-US" dirty="0"/>
          </a:p>
        </p:txBody>
      </p:sp>
      <p:sp>
        <p:nvSpPr>
          <p:cNvPr id="3" name="Content Placeholder 2"/>
          <p:cNvSpPr>
            <a:spLocks noGrp="1"/>
          </p:cNvSpPr>
          <p:nvPr>
            <p:ph idx="1"/>
          </p:nvPr>
        </p:nvSpPr>
        <p:spPr/>
        <p:txBody>
          <a:bodyPr/>
          <a:lstStyle/>
          <a:p>
            <a:r>
              <a:rPr lang="en-US" dirty="0"/>
              <a:t>Briefly describe the necessary steps to normalize a proper relational table </a:t>
            </a:r>
            <a:br>
              <a:rPr lang="en-US" dirty="0"/>
            </a:br>
            <a:r>
              <a:rPr lang="en-US" dirty="0"/>
              <a:t>that has a non-composite primary key to second normal form (2NF).</a:t>
            </a:r>
            <a:r>
              <a:rPr lang="en-US" dirty="0"/>
              <a:t> </a:t>
            </a:r>
            <a:endParaRPr lang="en-US" dirty="0" smtClean="0"/>
          </a:p>
          <a:p>
            <a:pPr lvl="4"/>
            <a:endParaRPr lang="en-US" dirty="0" smtClean="0"/>
          </a:p>
          <a:p>
            <a:pPr lvl="1"/>
            <a:r>
              <a:rPr lang="en-US" dirty="0"/>
              <a:t>No steps are necessary.</a:t>
            </a:r>
          </a:p>
          <a:p>
            <a:pPr lvl="1"/>
            <a:r>
              <a:rPr lang="en-US" dirty="0"/>
              <a:t>Second normal form removes partial functional dependencies, where fields are dependent on a component of the composite primary key. If the primary key is non-composite, there are no partial functional </a:t>
            </a:r>
            <a:r>
              <a:rPr lang="en-US" dirty="0" smtClean="0"/>
              <a:t>dependencies. </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4</a:t>
            </a:fld>
            <a:endParaRPr lang="en-US"/>
          </a:p>
        </p:txBody>
      </p:sp>
    </p:spTree>
    <p:extLst>
      <p:ext uri="{BB962C8B-B14F-4D97-AF65-F5344CB8AC3E}">
        <p14:creationId xmlns:p14="http://schemas.microsoft.com/office/powerpoint/2010/main" val="31735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Retrieval of Analytical Data</a:t>
            </a:r>
            <a:endParaRPr lang="en-US" dirty="0"/>
          </a:p>
        </p:txBody>
      </p:sp>
      <p:sp>
        <p:nvSpPr>
          <p:cNvPr id="3" name="Content Placeholder 2"/>
          <p:cNvSpPr>
            <a:spLocks noGrp="1"/>
          </p:cNvSpPr>
          <p:nvPr>
            <p:ph idx="1"/>
          </p:nvPr>
        </p:nvSpPr>
        <p:spPr/>
        <p:txBody>
          <a:bodyPr/>
          <a:lstStyle/>
          <a:p>
            <a:r>
              <a:rPr lang="en-US" dirty="0" smtClean="0"/>
              <a:t>Users can </a:t>
            </a:r>
            <a:r>
              <a:rPr lang="en-US" dirty="0" smtClean="0">
                <a:solidFill>
                  <a:srgbClr val="B23C00"/>
                </a:solidFill>
              </a:rPr>
              <a:t>only retrieve </a:t>
            </a:r>
            <a:r>
              <a:rPr lang="en-US" dirty="0" smtClean="0"/>
              <a:t>from a data warehouse.</a:t>
            </a:r>
          </a:p>
          <a:p>
            <a:pPr lvl="4"/>
            <a:endParaRPr lang="en-US" dirty="0" smtClean="0"/>
          </a:p>
          <a:p>
            <a:r>
              <a:rPr lang="en-US" dirty="0" smtClean="0">
                <a:solidFill>
                  <a:srgbClr val="B23C00"/>
                </a:solidFill>
              </a:rPr>
              <a:t>Periodically load data </a:t>
            </a:r>
            <a:r>
              <a:rPr lang="en-US" dirty="0" smtClean="0"/>
              <a:t>from the operational databases into the data warehouse.</a:t>
            </a:r>
          </a:p>
          <a:p>
            <a:pPr lvl="5"/>
            <a:endParaRPr lang="en-US" dirty="0" smtClean="0"/>
          </a:p>
          <a:p>
            <a:r>
              <a:rPr lang="en-US" dirty="0" smtClean="0"/>
              <a:t>Automatically append the new data </a:t>
            </a:r>
            <a:br>
              <a:rPr lang="en-US" dirty="0" smtClean="0"/>
            </a:br>
            <a:r>
              <a:rPr lang="en-US" dirty="0" smtClean="0"/>
              <a:t>to the existing data.</a:t>
            </a:r>
          </a:p>
          <a:p>
            <a:pPr lvl="4"/>
            <a:endParaRPr lang="en-US" dirty="0" smtClean="0"/>
          </a:p>
          <a:p>
            <a:r>
              <a:rPr lang="en-US" dirty="0" smtClean="0"/>
              <a:t>Data that has been loaded into the </a:t>
            </a:r>
            <a:br>
              <a:rPr lang="en-US" dirty="0" smtClean="0"/>
            </a:br>
            <a:r>
              <a:rPr lang="en-US" dirty="0" smtClean="0"/>
              <a:t>data warehouse is not subject to changes.</a:t>
            </a:r>
          </a:p>
          <a:p>
            <a:pPr lvl="4"/>
            <a:endParaRPr lang="en-US" dirty="0" smtClean="0"/>
          </a:p>
          <a:p>
            <a:r>
              <a:rPr lang="en-US" dirty="0" smtClean="0">
                <a:solidFill>
                  <a:srgbClr val="B23C00"/>
                </a:solidFill>
              </a:rPr>
              <a:t>Nonvolatile, static, read-only data warehouse.</a:t>
            </a:r>
            <a:endParaRPr lang="en-US" dirty="0">
              <a:solidFill>
                <a:srgbClr val="B23C00"/>
              </a:solidFill>
            </a:endParaRPr>
          </a:p>
        </p:txBody>
      </p:sp>
      <p:sp>
        <p:nvSpPr>
          <p:cNvPr id="4" name="Slide Number Placeholder 3"/>
          <p:cNvSpPr>
            <a:spLocks noGrp="1"/>
          </p:cNvSpPr>
          <p:nvPr>
            <p:ph type="sldNum" sz="quarter" idx="12"/>
          </p:nvPr>
        </p:nvSpPr>
        <p:spPr/>
        <p:txBody>
          <a:bodyPr/>
          <a:lstStyle/>
          <a:p>
            <a:fld id="{5E4F0376-0E54-9843-B673-E00D6670E830}" type="slidenum">
              <a:rPr lang="en-US" smtClean="0"/>
              <a:pPr/>
              <a:t>40</a:t>
            </a:fld>
            <a:endParaRPr lang="en-US"/>
          </a:p>
        </p:txBody>
      </p:sp>
    </p:spTree>
    <p:extLst>
      <p:ext uri="{BB962C8B-B14F-4D97-AF65-F5344CB8AC3E}">
        <p14:creationId xmlns:p14="http://schemas.microsoft.com/office/powerpoint/2010/main" val="43665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5949"/>
            <a:ext cx="8229600" cy="655637"/>
          </a:xfrm>
        </p:spPr>
        <p:txBody>
          <a:bodyPr/>
          <a:lstStyle/>
          <a:p>
            <a:r>
              <a:rPr lang="en-US" dirty="0" smtClean="0"/>
              <a:t>Detailed and/or Summarized Data</a:t>
            </a:r>
            <a:endParaRPr lang="en-US" dirty="0"/>
          </a:p>
        </p:txBody>
      </p:sp>
      <p:sp>
        <p:nvSpPr>
          <p:cNvPr id="3" name="Content Placeholder 2"/>
          <p:cNvSpPr>
            <a:spLocks noGrp="1"/>
          </p:cNvSpPr>
          <p:nvPr>
            <p:ph idx="1"/>
          </p:nvPr>
        </p:nvSpPr>
        <p:spPr/>
        <p:txBody>
          <a:bodyPr/>
          <a:lstStyle/>
          <a:p>
            <a:r>
              <a:rPr lang="en-US" dirty="0" smtClean="0"/>
              <a:t>Detailed data</a:t>
            </a:r>
          </a:p>
          <a:p>
            <a:pPr lvl="1"/>
            <a:r>
              <a:rPr lang="en-US" dirty="0" smtClean="0"/>
              <a:t>AKA atomic data, transaction-level data</a:t>
            </a:r>
          </a:p>
          <a:p>
            <a:pPr lvl="2"/>
            <a:r>
              <a:rPr lang="en-US" dirty="0" smtClean="0"/>
              <a:t>Example: An ATM transaction</a:t>
            </a:r>
          </a:p>
          <a:p>
            <a:pPr lvl="6"/>
            <a:endParaRPr lang="en-US" dirty="0" smtClean="0"/>
          </a:p>
          <a:p>
            <a:r>
              <a:rPr lang="en-US" dirty="0" smtClean="0"/>
              <a:t>Summarized data</a:t>
            </a:r>
          </a:p>
          <a:p>
            <a:pPr lvl="1"/>
            <a:r>
              <a:rPr lang="en-US" dirty="0" smtClean="0"/>
              <a:t>Each record represents calculations based on multiple instances of transaction-level data.</a:t>
            </a:r>
          </a:p>
          <a:p>
            <a:pPr lvl="2"/>
            <a:r>
              <a:rPr lang="en-US" dirty="0" smtClean="0"/>
              <a:t>Example: The total amount of ATM withdrawals </a:t>
            </a:r>
            <a:br>
              <a:rPr lang="en-US" dirty="0" smtClean="0"/>
            </a:br>
            <a:r>
              <a:rPr lang="en-US" dirty="0" smtClean="0"/>
              <a:t>during one month for one account.</a:t>
            </a:r>
          </a:p>
          <a:p>
            <a:pPr lvl="1"/>
            <a:r>
              <a:rPr lang="en-US" dirty="0" smtClean="0"/>
              <a:t>Coarser level of detail than transaction data.</a:t>
            </a:r>
          </a:p>
          <a:p>
            <a:pPr lvl="1"/>
            <a:r>
              <a:rPr lang="en-US" dirty="0"/>
              <a:t>A data warehouse that contains the data at the </a:t>
            </a:r>
            <a:r>
              <a:rPr lang="en-US" dirty="0" smtClean="0"/>
              <a:t/>
            </a:r>
            <a:br>
              <a:rPr lang="en-US" dirty="0" smtClean="0"/>
            </a:br>
            <a:r>
              <a:rPr lang="en-US" dirty="0" smtClean="0"/>
              <a:t>finest </a:t>
            </a:r>
            <a:r>
              <a:rPr lang="en-US" dirty="0"/>
              <a:t>level of detail is the most powerful.</a:t>
            </a:r>
          </a:p>
        </p:txBody>
      </p:sp>
      <p:sp>
        <p:nvSpPr>
          <p:cNvPr id="4" name="Slide Number Placeholder 3"/>
          <p:cNvSpPr>
            <a:spLocks noGrp="1"/>
          </p:cNvSpPr>
          <p:nvPr>
            <p:ph type="sldNum" sz="quarter" idx="12"/>
          </p:nvPr>
        </p:nvSpPr>
        <p:spPr/>
        <p:txBody>
          <a:bodyPr/>
          <a:lstStyle/>
          <a:p>
            <a:fld id="{5E4F0376-0E54-9843-B673-E00D6670E830}" type="slidenum">
              <a:rPr lang="en-US" smtClean="0"/>
              <a:pPr/>
              <a:t>41</a:t>
            </a:fld>
            <a:endParaRPr lang="en-US"/>
          </a:p>
        </p:txBody>
      </p:sp>
    </p:spTree>
    <p:extLst>
      <p:ext uri="{BB962C8B-B14F-4D97-AF65-F5344CB8AC3E}">
        <p14:creationId xmlns:p14="http://schemas.microsoft.com/office/powerpoint/2010/main" val="110174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5E4F0376-0E54-9843-B673-E00D6670E830}" type="slidenum">
              <a:rPr lang="en-US" smtClean="0"/>
              <a:pPr/>
              <a:t>42</a:t>
            </a:fld>
            <a:endParaRPr lang="en-US"/>
          </a:p>
        </p:txBody>
      </p:sp>
    </p:spTree>
    <p:extLst>
      <p:ext uri="{BB962C8B-B14F-4D97-AF65-F5344CB8AC3E}">
        <p14:creationId xmlns:p14="http://schemas.microsoft.com/office/powerpoint/2010/main" val="4748461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Data Warehouse </a:t>
            </a:r>
            <a:r>
              <a:rPr lang="en-US" dirty="0" smtClean="0">
                <a:solidFill>
                  <a:schemeClr val="tx1"/>
                </a:solidFill>
              </a:rPr>
              <a:t>Components</a:t>
            </a:r>
            <a:endParaRPr lang="en-US" dirty="0"/>
          </a:p>
        </p:txBody>
      </p:sp>
      <p:sp>
        <p:nvSpPr>
          <p:cNvPr id="3" name="Content Placeholder 2"/>
          <p:cNvSpPr>
            <a:spLocks noGrp="1"/>
          </p:cNvSpPr>
          <p:nvPr>
            <p:ph idx="1"/>
          </p:nvPr>
        </p:nvSpPr>
        <p:spPr/>
        <p:txBody>
          <a:bodyPr/>
          <a:lstStyle/>
          <a:p>
            <a:r>
              <a:rPr lang="en-US" dirty="0" smtClean="0"/>
              <a:t>Source systems</a:t>
            </a:r>
          </a:p>
          <a:p>
            <a:pPr lvl="4"/>
            <a:endParaRPr lang="en-US" dirty="0" smtClean="0"/>
          </a:p>
          <a:p>
            <a:r>
              <a:rPr lang="en-US" dirty="0" smtClean="0"/>
              <a:t>Extract-transform-load (ETL) infrastructure</a:t>
            </a:r>
          </a:p>
          <a:p>
            <a:pPr lvl="4"/>
            <a:endParaRPr lang="en-US" dirty="0" smtClean="0"/>
          </a:p>
          <a:p>
            <a:r>
              <a:rPr lang="en-US" dirty="0" smtClean="0"/>
              <a:t>Data warehouse</a:t>
            </a:r>
          </a:p>
          <a:p>
            <a:pPr lvl="4"/>
            <a:endParaRPr lang="en-US" dirty="0" smtClean="0"/>
          </a:p>
          <a:p>
            <a:r>
              <a:rPr lang="en-US" dirty="0" smtClean="0"/>
              <a:t>Front-end applications</a:t>
            </a:r>
          </a:p>
          <a:p>
            <a:pPr lvl="1"/>
            <a:r>
              <a:rPr lang="en-US" dirty="0" smtClean="0"/>
              <a:t>Business Intelligence (BI) applications</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43</a:t>
            </a:fld>
            <a:endParaRPr lang="en-US"/>
          </a:p>
        </p:txBody>
      </p:sp>
    </p:spTree>
    <p:extLst>
      <p:ext uri="{BB962C8B-B14F-4D97-AF65-F5344CB8AC3E}">
        <p14:creationId xmlns:p14="http://schemas.microsoft.com/office/powerpoint/2010/main" val="26363037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tx1"/>
                </a:solidFill>
              </a:rPr>
              <a:t>Data Warehouse Components</a:t>
            </a:r>
            <a:r>
              <a:rPr lang="en-US" sz="2800" i="1" dirty="0">
                <a:solidFill>
                  <a:schemeClr val="tx1"/>
                </a:solidFill>
              </a:rPr>
              <a:t>, cont’d</a:t>
            </a:r>
            <a:endParaRPr lang="en-US" sz="2800" dirty="0">
              <a:solidFill>
                <a:schemeClr val="tx1"/>
              </a:solidFill>
              <a:latin typeface="+mn-lt"/>
              <a:ea typeface="+mn-ea"/>
              <a:cs typeface="+mn-cs"/>
            </a:endParaRPr>
          </a:p>
        </p:txBody>
      </p:sp>
      <p:sp>
        <p:nvSpPr>
          <p:cNvPr id="3" name="Content Placeholder 2"/>
          <p:cNvSpPr>
            <a:spLocks noGrp="1"/>
          </p:cNvSpPr>
          <p:nvPr>
            <p:ph idx="1"/>
          </p:nvPr>
        </p:nvSpPr>
        <p:spPr>
          <a:xfrm>
            <a:off x="457200" y="1295401"/>
            <a:ext cx="8229600" cy="1402088"/>
          </a:xfrm>
        </p:spPr>
        <p:txBody>
          <a:bodyPr/>
          <a:lstStyle/>
          <a:p>
            <a:r>
              <a:rPr lang="en-US" dirty="0" smtClean="0"/>
              <a:t>Example: An organization where users use multiple operational data stores for daily operational purposes.</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44</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6098" y="2663154"/>
            <a:ext cx="4933950" cy="405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457245" y="5440658"/>
            <a:ext cx="1646605" cy="646331"/>
          </a:xfrm>
          <a:prstGeom prst="rect">
            <a:avLst/>
          </a:prstGeom>
          <a:solidFill>
            <a:schemeClr val="bg1">
              <a:lumMod val="95000"/>
            </a:schemeClr>
          </a:solidFill>
        </p:spPr>
        <p:txBody>
          <a:bodyPr wrap="none" rtlCol="0">
            <a:spAutoFit/>
          </a:bodyPr>
          <a:lstStyle/>
          <a:p>
            <a:r>
              <a:rPr lang="en-US" sz="900" b="1" dirty="0" smtClean="0">
                <a:solidFill>
                  <a:schemeClr val="bg1">
                    <a:lumMod val="65000"/>
                  </a:schemeClr>
                </a:solidFill>
              </a:rPr>
              <a:t>Database Systems</a:t>
            </a:r>
          </a:p>
          <a:p>
            <a:r>
              <a:rPr lang="en-US" sz="900" dirty="0" smtClean="0">
                <a:solidFill>
                  <a:schemeClr val="bg1">
                    <a:lumMod val="65000"/>
                  </a:schemeClr>
                </a:solidFill>
              </a:rPr>
              <a:t>by </a:t>
            </a:r>
            <a:r>
              <a:rPr lang="en-US" sz="900" dirty="0" err="1" smtClean="0">
                <a:solidFill>
                  <a:schemeClr val="bg1">
                    <a:lumMod val="65000"/>
                  </a:schemeClr>
                </a:solidFill>
              </a:rPr>
              <a:t>Jukić</a:t>
            </a:r>
            <a:r>
              <a:rPr lang="en-US" sz="900" dirty="0" smtClean="0">
                <a:solidFill>
                  <a:schemeClr val="bg1">
                    <a:lumMod val="65000"/>
                  </a:schemeClr>
                </a:solidFill>
              </a:rPr>
              <a:t>, </a:t>
            </a:r>
            <a:r>
              <a:rPr lang="en-US" sz="900" dirty="0" err="1" smtClean="0">
                <a:solidFill>
                  <a:schemeClr val="bg1">
                    <a:lumMod val="65000"/>
                  </a:schemeClr>
                </a:solidFill>
              </a:rPr>
              <a:t>Vrbsky</a:t>
            </a:r>
            <a:r>
              <a:rPr lang="en-US" sz="900" dirty="0" smtClean="0">
                <a:solidFill>
                  <a:schemeClr val="bg1">
                    <a:lumMod val="65000"/>
                  </a:schemeClr>
                </a:solidFill>
              </a:rPr>
              <a:t>, &amp; </a:t>
            </a:r>
            <a:r>
              <a:rPr lang="en-US" sz="900" dirty="0" err="1" smtClean="0">
                <a:solidFill>
                  <a:schemeClr val="bg1">
                    <a:lumMod val="65000"/>
                  </a:schemeClr>
                </a:solidFill>
              </a:rPr>
              <a:t>Nestorov</a:t>
            </a:r>
            <a:endParaRPr lang="en-US" sz="900" dirty="0" smtClean="0">
              <a:solidFill>
                <a:schemeClr val="bg1">
                  <a:lumMod val="65000"/>
                </a:schemeClr>
              </a:solidFill>
            </a:endParaRPr>
          </a:p>
          <a:p>
            <a:r>
              <a:rPr lang="en-US" sz="900" dirty="0" smtClean="0">
                <a:solidFill>
                  <a:schemeClr val="bg1">
                    <a:lumMod val="65000"/>
                  </a:schemeClr>
                </a:solidFill>
              </a:rPr>
              <a:t>Pearson 2014</a:t>
            </a:r>
          </a:p>
          <a:p>
            <a:r>
              <a:rPr lang="en-US" sz="900" dirty="0" smtClean="0">
                <a:solidFill>
                  <a:schemeClr val="bg1">
                    <a:lumMod val="65000"/>
                  </a:schemeClr>
                </a:solidFill>
              </a:rPr>
              <a:t>ISBN 978-0-13-257567-6</a:t>
            </a:r>
            <a:endParaRPr lang="en-US" sz="900" dirty="0">
              <a:solidFill>
                <a:schemeClr val="bg1">
                  <a:lumMod val="65000"/>
                </a:schemeClr>
              </a:solidFill>
            </a:endParaRPr>
          </a:p>
        </p:txBody>
      </p:sp>
    </p:spTree>
    <p:extLst>
      <p:ext uri="{BB962C8B-B14F-4D97-AF65-F5344CB8AC3E}">
        <p14:creationId xmlns:p14="http://schemas.microsoft.com/office/powerpoint/2010/main" val="6064272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Data Warehouse </a:t>
            </a:r>
            <a:r>
              <a:rPr lang="en-US" dirty="0" smtClean="0">
                <a:solidFill>
                  <a:schemeClr val="tx1"/>
                </a:solidFill>
              </a:rPr>
              <a:t>Components</a:t>
            </a:r>
            <a:r>
              <a:rPr lang="en-US" i="1" dirty="0" smtClean="0">
                <a:solidFill>
                  <a:schemeClr val="tx1"/>
                </a:solidFill>
              </a:rPr>
              <a:t>, cont’d</a:t>
            </a:r>
            <a:endParaRPr lang="en-US" i="1" dirty="0"/>
          </a:p>
        </p:txBody>
      </p:sp>
      <p:sp>
        <p:nvSpPr>
          <p:cNvPr id="3" name="Content Placeholder 2"/>
          <p:cNvSpPr>
            <a:spLocks noGrp="1"/>
          </p:cNvSpPr>
          <p:nvPr>
            <p:ph idx="1"/>
          </p:nvPr>
        </p:nvSpPr>
        <p:spPr>
          <a:xfrm>
            <a:off x="457200" y="1295401"/>
            <a:ext cx="8229600" cy="944892"/>
          </a:xfrm>
        </p:spPr>
        <p:txBody>
          <a:bodyPr/>
          <a:lstStyle/>
          <a:p>
            <a:r>
              <a:rPr lang="en-US" dirty="0" smtClean="0"/>
              <a:t>Example: A data warehouse with multiple internal and external data sources.</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45</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318" y="2240293"/>
            <a:ext cx="6427476" cy="457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7452571" y="6080731"/>
            <a:ext cx="1646605" cy="646331"/>
          </a:xfrm>
          <a:prstGeom prst="rect">
            <a:avLst/>
          </a:prstGeom>
          <a:solidFill>
            <a:schemeClr val="bg1">
              <a:lumMod val="95000"/>
            </a:schemeClr>
          </a:solidFill>
        </p:spPr>
        <p:txBody>
          <a:bodyPr wrap="none" rtlCol="0">
            <a:spAutoFit/>
          </a:bodyPr>
          <a:lstStyle/>
          <a:p>
            <a:r>
              <a:rPr lang="en-US" sz="900" b="1" dirty="0" smtClean="0">
                <a:solidFill>
                  <a:schemeClr val="bg1">
                    <a:lumMod val="65000"/>
                  </a:schemeClr>
                </a:solidFill>
              </a:rPr>
              <a:t>Database Systems</a:t>
            </a:r>
          </a:p>
          <a:p>
            <a:r>
              <a:rPr lang="en-US" sz="900" dirty="0" smtClean="0">
                <a:solidFill>
                  <a:schemeClr val="bg1">
                    <a:lumMod val="65000"/>
                  </a:schemeClr>
                </a:solidFill>
              </a:rPr>
              <a:t>by </a:t>
            </a:r>
            <a:r>
              <a:rPr lang="en-US" sz="900" dirty="0" err="1" smtClean="0">
                <a:solidFill>
                  <a:schemeClr val="bg1">
                    <a:lumMod val="65000"/>
                  </a:schemeClr>
                </a:solidFill>
              </a:rPr>
              <a:t>Jukić</a:t>
            </a:r>
            <a:r>
              <a:rPr lang="en-US" sz="900" dirty="0" smtClean="0">
                <a:solidFill>
                  <a:schemeClr val="bg1">
                    <a:lumMod val="65000"/>
                  </a:schemeClr>
                </a:solidFill>
              </a:rPr>
              <a:t>, </a:t>
            </a:r>
            <a:r>
              <a:rPr lang="en-US" sz="900" dirty="0" err="1" smtClean="0">
                <a:solidFill>
                  <a:schemeClr val="bg1">
                    <a:lumMod val="65000"/>
                  </a:schemeClr>
                </a:solidFill>
              </a:rPr>
              <a:t>Vrbsky</a:t>
            </a:r>
            <a:r>
              <a:rPr lang="en-US" sz="900" dirty="0" smtClean="0">
                <a:solidFill>
                  <a:schemeClr val="bg1">
                    <a:lumMod val="65000"/>
                  </a:schemeClr>
                </a:solidFill>
              </a:rPr>
              <a:t>, &amp; </a:t>
            </a:r>
            <a:r>
              <a:rPr lang="en-US" sz="900" dirty="0" err="1" smtClean="0">
                <a:solidFill>
                  <a:schemeClr val="bg1">
                    <a:lumMod val="65000"/>
                  </a:schemeClr>
                </a:solidFill>
              </a:rPr>
              <a:t>Nestorov</a:t>
            </a:r>
            <a:endParaRPr lang="en-US" sz="900" dirty="0" smtClean="0">
              <a:solidFill>
                <a:schemeClr val="bg1">
                  <a:lumMod val="65000"/>
                </a:schemeClr>
              </a:solidFill>
            </a:endParaRPr>
          </a:p>
          <a:p>
            <a:r>
              <a:rPr lang="en-US" sz="900" dirty="0" smtClean="0">
                <a:solidFill>
                  <a:schemeClr val="bg1">
                    <a:lumMod val="65000"/>
                  </a:schemeClr>
                </a:solidFill>
              </a:rPr>
              <a:t>Pearson 2014</a:t>
            </a:r>
          </a:p>
          <a:p>
            <a:r>
              <a:rPr lang="en-US" sz="900" dirty="0" smtClean="0">
                <a:solidFill>
                  <a:schemeClr val="bg1">
                    <a:lumMod val="65000"/>
                  </a:schemeClr>
                </a:solidFill>
              </a:rPr>
              <a:t>ISBN 978-0-13-257567-6</a:t>
            </a:r>
            <a:endParaRPr lang="en-US" sz="900" dirty="0">
              <a:solidFill>
                <a:schemeClr val="bg1">
                  <a:lumMod val="65000"/>
                </a:schemeClr>
              </a:solidFill>
            </a:endParaRPr>
          </a:p>
        </p:txBody>
      </p:sp>
    </p:spTree>
    <p:extLst>
      <p:ext uri="{BB962C8B-B14F-4D97-AF65-F5344CB8AC3E}">
        <p14:creationId xmlns:p14="http://schemas.microsoft.com/office/powerpoint/2010/main" val="33183412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Systems</a:t>
            </a:r>
            <a:endParaRPr lang="en-US" dirty="0"/>
          </a:p>
        </p:txBody>
      </p:sp>
      <p:sp>
        <p:nvSpPr>
          <p:cNvPr id="3" name="Content Placeholder 2"/>
          <p:cNvSpPr>
            <a:spLocks noGrp="1"/>
          </p:cNvSpPr>
          <p:nvPr>
            <p:ph idx="1"/>
          </p:nvPr>
        </p:nvSpPr>
        <p:spPr/>
        <p:txBody>
          <a:bodyPr/>
          <a:lstStyle/>
          <a:p>
            <a:r>
              <a:rPr lang="en-US" dirty="0" smtClean="0"/>
              <a:t>Operational databases and other operational data repositories that provide analytically useful information for the data warehouse.</a:t>
            </a:r>
          </a:p>
          <a:p>
            <a:pPr lvl="4"/>
            <a:endParaRPr lang="en-US" dirty="0" smtClean="0"/>
          </a:p>
          <a:p>
            <a:r>
              <a:rPr lang="en-US" dirty="0" smtClean="0"/>
              <a:t>Therefore, each such operational data store </a:t>
            </a:r>
            <a:br>
              <a:rPr lang="en-US" dirty="0" smtClean="0"/>
            </a:br>
            <a:r>
              <a:rPr lang="en-US" dirty="0" smtClean="0"/>
              <a:t>has two purposes:</a:t>
            </a:r>
          </a:p>
          <a:p>
            <a:pPr marL="928687" lvl="1" indent="-457200">
              <a:buFont typeface="+mj-lt"/>
              <a:buAutoNum type="arabicPeriod"/>
            </a:pPr>
            <a:r>
              <a:rPr lang="en-US" dirty="0" smtClean="0"/>
              <a:t>The original operational purpose.</a:t>
            </a:r>
          </a:p>
          <a:p>
            <a:pPr marL="928687" lvl="1" indent="-457200">
              <a:buFont typeface="+mj-lt"/>
              <a:buAutoNum type="arabicPeriod"/>
            </a:pPr>
            <a:r>
              <a:rPr lang="en-US" dirty="0" smtClean="0"/>
              <a:t>A source for the data warehouse.</a:t>
            </a:r>
          </a:p>
          <a:p>
            <a:pPr lvl="5"/>
            <a:endParaRPr lang="en-US" dirty="0" smtClean="0"/>
          </a:p>
          <a:p>
            <a:r>
              <a:rPr lang="en-US" dirty="0" smtClean="0"/>
              <a:t>Both internal and external data sources.</a:t>
            </a:r>
          </a:p>
          <a:p>
            <a:pPr lvl="1"/>
            <a:r>
              <a:rPr lang="en-US" dirty="0" smtClean="0"/>
              <a:t>Example external: third-party market research data</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46</a:t>
            </a:fld>
            <a:endParaRPr lang="en-US"/>
          </a:p>
        </p:txBody>
      </p:sp>
    </p:spTree>
    <p:extLst>
      <p:ext uri="{BB962C8B-B14F-4D97-AF65-F5344CB8AC3E}">
        <p14:creationId xmlns:p14="http://schemas.microsoft.com/office/powerpoint/2010/main" val="16263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Extract-Transform-Load (ETL)</a:t>
            </a:r>
            <a:endParaRPr lang="en-US" dirty="0"/>
          </a:p>
        </p:txBody>
      </p:sp>
      <p:sp>
        <p:nvSpPr>
          <p:cNvPr id="3" name="Content Placeholder 2"/>
          <p:cNvSpPr>
            <a:spLocks noGrp="1"/>
          </p:cNvSpPr>
          <p:nvPr>
            <p:ph idx="1"/>
          </p:nvPr>
        </p:nvSpPr>
        <p:spPr/>
        <p:txBody>
          <a:bodyPr/>
          <a:lstStyle/>
          <a:p>
            <a:r>
              <a:rPr lang="en-US" dirty="0" smtClean="0">
                <a:solidFill>
                  <a:srgbClr val="B23C00"/>
                </a:solidFill>
              </a:rPr>
              <a:t>Extract</a:t>
            </a:r>
            <a:r>
              <a:rPr lang="en-US" dirty="0" smtClean="0"/>
              <a:t> analytically useful data from the operational data sources.</a:t>
            </a:r>
          </a:p>
          <a:p>
            <a:pPr lvl="4"/>
            <a:endParaRPr lang="en-US" dirty="0" smtClean="0"/>
          </a:p>
          <a:p>
            <a:r>
              <a:rPr lang="en-US" dirty="0" smtClean="0">
                <a:solidFill>
                  <a:srgbClr val="B23C00"/>
                </a:solidFill>
              </a:rPr>
              <a:t>Transform</a:t>
            </a:r>
            <a:r>
              <a:rPr lang="en-US" dirty="0" smtClean="0"/>
              <a:t> the source data</a:t>
            </a:r>
          </a:p>
          <a:p>
            <a:pPr lvl="1"/>
            <a:r>
              <a:rPr lang="en-US" dirty="0" smtClean="0"/>
              <a:t>Make it conform to the structure of the </a:t>
            </a:r>
            <a:br>
              <a:rPr lang="en-US" dirty="0" smtClean="0"/>
            </a:br>
            <a:r>
              <a:rPr lang="en-US" dirty="0" smtClean="0"/>
              <a:t>subject-oriented data warehouse.</a:t>
            </a:r>
          </a:p>
          <a:p>
            <a:pPr lvl="1"/>
            <a:r>
              <a:rPr lang="en-US" dirty="0" smtClean="0"/>
              <a:t>Ensure data quality through processes such as </a:t>
            </a:r>
            <a:br>
              <a:rPr lang="en-US" dirty="0" smtClean="0"/>
            </a:br>
            <a:r>
              <a:rPr lang="en-US" dirty="0" smtClean="0"/>
              <a:t>data cleansing and scrubbing.</a:t>
            </a:r>
          </a:p>
          <a:p>
            <a:pPr lvl="5"/>
            <a:endParaRPr lang="en-US" dirty="0" smtClean="0"/>
          </a:p>
          <a:p>
            <a:r>
              <a:rPr lang="en-US" dirty="0" smtClean="0">
                <a:solidFill>
                  <a:srgbClr val="B23C00"/>
                </a:solidFill>
              </a:rPr>
              <a:t>Load</a:t>
            </a:r>
            <a:r>
              <a:rPr lang="en-US" dirty="0" smtClean="0"/>
              <a:t> the transformed and quality-assured data into the target data warehouse.</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47</a:t>
            </a:fld>
            <a:endParaRPr lang="en-US"/>
          </a:p>
        </p:txBody>
      </p:sp>
    </p:spTree>
    <p:extLst>
      <p:ext uri="{BB962C8B-B14F-4D97-AF65-F5344CB8AC3E}">
        <p14:creationId xmlns:p14="http://schemas.microsoft.com/office/powerpoint/2010/main" val="259067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Warehouse</a:t>
            </a:r>
            <a:endParaRPr lang="en-US" dirty="0"/>
          </a:p>
        </p:txBody>
      </p:sp>
      <p:sp>
        <p:nvSpPr>
          <p:cNvPr id="3" name="Content Placeholder 2"/>
          <p:cNvSpPr>
            <a:spLocks noGrp="1"/>
          </p:cNvSpPr>
          <p:nvPr>
            <p:ph idx="1"/>
          </p:nvPr>
        </p:nvSpPr>
        <p:spPr/>
        <p:txBody>
          <a:bodyPr/>
          <a:lstStyle/>
          <a:p>
            <a:r>
              <a:rPr lang="en-US" dirty="0" smtClean="0"/>
              <a:t>Typically, an ETL occurs periodically for the target data warehouse.</a:t>
            </a:r>
          </a:p>
          <a:p>
            <a:pPr lvl="1"/>
            <a:r>
              <a:rPr lang="en-US" dirty="0" smtClean="0"/>
              <a:t>Common: Perform ETL nightly.</a:t>
            </a:r>
          </a:p>
          <a:p>
            <a:pPr lvl="4"/>
            <a:endParaRPr lang="en-US" dirty="0" smtClean="0"/>
          </a:p>
          <a:p>
            <a:r>
              <a:rPr lang="en-US" dirty="0" smtClean="0">
                <a:solidFill>
                  <a:srgbClr val="B23C00"/>
                </a:solidFill>
              </a:rPr>
              <a:t>Active data warehouse</a:t>
            </a:r>
            <a:r>
              <a:rPr lang="en-US" dirty="0" smtClean="0"/>
              <a:t>: retrieval of data from the operational data sources is continuous.</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48</a:t>
            </a:fld>
            <a:endParaRPr lang="en-US"/>
          </a:p>
        </p:txBody>
      </p:sp>
    </p:spTree>
    <p:extLst>
      <p:ext uri="{BB962C8B-B14F-4D97-AF65-F5344CB8AC3E}">
        <p14:creationId xmlns:p14="http://schemas.microsoft.com/office/powerpoint/2010/main" val="318883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Intelligence (BI</a:t>
            </a:r>
            <a:r>
              <a:rPr lang="en-US" dirty="0" smtClean="0"/>
              <a:t>)</a:t>
            </a:r>
            <a:endParaRPr lang="en-US" dirty="0"/>
          </a:p>
        </p:txBody>
      </p:sp>
      <p:sp>
        <p:nvSpPr>
          <p:cNvPr id="3" name="Content Placeholder 2"/>
          <p:cNvSpPr>
            <a:spLocks noGrp="1"/>
          </p:cNvSpPr>
          <p:nvPr>
            <p:ph idx="1"/>
          </p:nvPr>
        </p:nvSpPr>
        <p:spPr>
          <a:xfrm>
            <a:off x="457201" y="1325902"/>
            <a:ext cx="8320994" cy="4754829"/>
          </a:xfrm>
        </p:spPr>
        <p:txBody>
          <a:bodyPr/>
          <a:lstStyle/>
          <a:p>
            <a:r>
              <a:rPr lang="en-US" dirty="0" smtClean="0"/>
              <a:t>A </a:t>
            </a:r>
            <a:r>
              <a:rPr lang="en-US" dirty="0"/>
              <a:t>technology-driven process </a:t>
            </a:r>
            <a:r>
              <a:rPr lang="en-US" dirty="0" smtClean="0"/>
              <a:t>to analyze data </a:t>
            </a:r>
            <a:r>
              <a:rPr lang="en-US" dirty="0"/>
              <a:t>and </a:t>
            </a:r>
            <a:r>
              <a:rPr lang="en-US" dirty="0" smtClean="0"/>
              <a:t>present </a:t>
            </a:r>
            <a:r>
              <a:rPr lang="en-US" dirty="0">
                <a:solidFill>
                  <a:srgbClr val="B23C00"/>
                </a:solidFill>
              </a:rPr>
              <a:t>actionable </a:t>
            </a:r>
            <a:r>
              <a:rPr lang="en-US" dirty="0" smtClean="0">
                <a:solidFill>
                  <a:srgbClr val="B23C00"/>
                </a:solidFill>
              </a:rPr>
              <a:t>knowledge </a:t>
            </a:r>
            <a:r>
              <a:rPr lang="en-US" dirty="0" smtClean="0"/>
              <a:t>to </a:t>
            </a:r>
            <a:r>
              <a:rPr lang="en-US" dirty="0"/>
              <a:t>help corporate executives, business managers and other end users make more informed business </a:t>
            </a:r>
            <a:r>
              <a:rPr lang="en-US" smtClean="0"/>
              <a:t>decisions</a:t>
            </a:r>
            <a:r>
              <a:rPr lang="en-US" smtClean="0"/>
              <a:t>.</a:t>
            </a:r>
          </a:p>
          <a:p>
            <a:pPr lvl="4"/>
            <a:endParaRPr lang="en-US" dirty="0" smtClean="0"/>
          </a:p>
          <a:p>
            <a:r>
              <a:rPr lang="en-US" dirty="0" smtClean="0"/>
              <a:t>Tools</a:t>
            </a:r>
            <a:r>
              <a:rPr lang="en-US" dirty="0"/>
              <a:t>, applications and </a:t>
            </a:r>
            <a:r>
              <a:rPr lang="en-US" dirty="0" smtClean="0"/>
              <a:t>methodologies to collect data, prepare it for analysis, query the data, and create reports, dashboards, and other data visualizations.</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49</a:t>
            </a:fld>
            <a:endParaRPr lang="en-US"/>
          </a:p>
        </p:txBody>
      </p:sp>
    </p:spTree>
    <p:extLst>
      <p:ext uri="{BB962C8B-B14F-4D97-AF65-F5344CB8AC3E}">
        <p14:creationId xmlns:p14="http://schemas.microsoft.com/office/powerpoint/2010/main" val="1005963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Midterm Solutions: Question </a:t>
            </a:r>
            <a:r>
              <a:rPr lang="en-US" dirty="0" smtClean="0"/>
              <a:t>3.a</a:t>
            </a:r>
            <a:endParaRPr lang="en-US" dirty="0"/>
          </a:p>
        </p:txBody>
      </p:sp>
      <p:sp>
        <p:nvSpPr>
          <p:cNvPr id="3" name="Content Placeholder 2"/>
          <p:cNvSpPr>
            <a:spLocks noGrp="1"/>
          </p:cNvSpPr>
          <p:nvPr>
            <p:ph idx="1"/>
          </p:nvPr>
        </p:nvSpPr>
        <p:spPr>
          <a:xfrm>
            <a:off x="457200" y="2423171"/>
            <a:ext cx="8229600" cy="3707754"/>
          </a:xfrm>
        </p:spPr>
        <p:txBody>
          <a:bodyPr/>
          <a:lstStyle/>
          <a:p>
            <a:r>
              <a:rPr lang="en-US" sz="2400" dirty="0"/>
              <a:t>You want to record the fact that in the year 2017, Mary Jane, </a:t>
            </a:r>
            <a:r>
              <a:rPr lang="en-US" sz="2400" dirty="0" smtClean="0"/>
              <a:t>who </a:t>
            </a:r>
            <a:r>
              <a:rPr lang="en-US" sz="2400" dirty="0"/>
              <a:t>has ID 003333333 and does not belong to a department, is the leader of the Spartan Committee. Briefly explain why you can or cannot add a 2017 row for her and enter nulls for the Department and Amount </a:t>
            </a:r>
            <a:r>
              <a:rPr lang="en-US" sz="2400" dirty="0" smtClean="0"/>
              <a:t>fields. </a:t>
            </a:r>
          </a:p>
          <a:p>
            <a:pPr lvl="5"/>
            <a:endParaRPr lang="en-US" sz="800" dirty="0" smtClean="0"/>
          </a:p>
          <a:p>
            <a:pPr lvl="1"/>
            <a:r>
              <a:rPr lang="en-US" sz="2000" dirty="0"/>
              <a:t>You cannot add a 2017 row where the Department field is null. The Department field is part of the composite primary key. Therefore, leaving that field null violates the entity integrity constraint.</a:t>
            </a:r>
            <a:r>
              <a:rPr lang="en-US" sz="2000" dirty="0"/>
              <a:t> </a:t>
            </a:r>
          </a:p>
        </p:txBody>
      </p:sp>
      <p:sp>
        <p:nvSpPr>
          <p:cNvPr id="4" name="Slide Number Placeholder 3"/>
          <p:cNvSpPr>
            <a:spLocks noGrp="1"/>
          </p:cNvSpPr>
          <p:nvPr>
            <p:ph type="sldNum" sz="quarter" idx="12"/>
          </p:nvPr>
        </p:nvSpPr>
        <p:spPr/>
        <p:txBody>
          <a:bodyPr/>
          <a:lstStyle/>
          <a:p>
            <a:fld id="{5E4F0376-0E54-9843-B673-E00D6670E830}" type="slidenum">
              <a:rPr lang="en-US" smtClean="0"/>
              <a:pPr/>
              <a:t>5</a:t>
            </a:fld>
            <a:endParaRPr lang="en-US"/>
          </a:p>
        </p:txBody>
      </p:sp>
      <p:graphicFrame>
        <p:nvGraphicFramePr>
          <p:cNvPr id="5" name="Content Placeholder 6"/>
          <p:cNvGraphicFramePr>
            <a:graphicFrameLocks/>
          </p:cNvGraphicFramePr>
          <p:nvPr>
            <p:extLst>
              <p:ext uri="{D42A27DB-BD31-4B8C-83A1-F6EECF244321}">
                <p14:modId xmlns:p14="http://schemas.microsoft.com/office/powerpoint/2010/main" val="780983672"/>
              </p:ext>
            </p:extLst>
          </p:nvPr>
        </p:nvGraphicFramePr>
        <p:xfrm>
          <a:off x="1448195" y="1325903"/>
          <a:ext cx="6286105" cy="914400"/>
        </p:xfrm>
        <a:graphic>
          <a:graphicData uri="http://schemas.openxmlformats.org/drawingml/2006/table">
            <a:tbl>
              <a:tblPr firstRow="1" firstCol="1" bandRow="1">
                <a:tableStyleId>{00A15C55-8517-42AA-B614-E9B94910E393}</a:tableStyleId>
              </a:tblPr>
              <a:tblGrid>
                <a:gridCol w="1257221"/>
                <a:gridCol w="1257221"/>
                <a:gridCol w="1257221"/>
                <a:gridCol w="1257221"/>
                <a:gridCol w="1257221"/>
              </a:tblGrid>
              <a:tr h="0">
                <a:tc>
                  <a:txBody>
                    <a:bodyPr/>
                    <a:lstStyle/>
                    <a:p>
                      <a:pPr marL="0" marR="0" indent="0" algn="ctr">
                        <a:spcBef>
                          <a:spcPts val="200"/>
                        </a:spcBef>
                        <a:spcAft>
                          <a:spcPts val="200"/>
                        </a:spcAft>
                        <a:tabLst>
                          <a:tab pos="628650" algn="ctr"/>
                        </a:tabLst>
                      </a:pPr>
                      <a:r>
                        <a:rPr lang="en-US" sz="1200" u="sng">
                          <a:effectLst/>
                        </a:rPr>
                        <a:t>Year</a:t>
                      </a:r>
                      <a:endParaRPr lang="en-US" sz="1200">
                        <a:effectLst/>
                        <a:latin typeface="Calibri" charset="0"/>
                        <a:ea typeface="Calibri" charset="0"/>
                        <a:cs typeface="Times New Roman" charset="0"/>
                      </a:endParaRPr>
                    </a:p>
                  </a:txBody>
                  <a:tcPr marL="68580" marR="68580" marT="0" marB="0"/>
                </a:tc>
                <a:tc>
                  <a:txBody>
                    <a:bodyPr/>
                    <a:lstStyle/>
                    <a:p>
                      <a:pPr marL="0" marR="0" indent="0" algn="ctr">
                        <a:spcBef>
                          <a:spcPts val="200"/>
                        </a:spcBef>
                        <a:spcAft>
                          <a:spcPts val="200"/>
                        </a:spcAft>
                        <a:tabLst>
                          <a:tab pos="628650" algn="ctr"/>
                        </a:tabLst>
                      </a:pPr>
                      <a:r>
                        <a:rPr lang="en-US" sz="1200" u="sng">
                          <a:effectLst/>
                        </a:rPr>
                        <a:t>Department</a:t>
                      </a:r>
                      <a:endParaRPr lang="en-US" sz="1200">
                        <a:effectLst/>
                        <a:latin typeface="Calibri" charset="0"/>
                        <a:ea typeface="Calibri" charset="0"/>
                        <a:cs typeface="Times New Roman" charset="0"/>
                      </a:endParaRPr>
                    </a:p>
                  </a:txBody>
                  <a:tcPr marL="68580" marR="68580" marT="0" marB="0"/>
                </a:tc>
                <a:tc>
                  <a:txBody>
                    <a:bodyPr/>
                    <a:lstStyle/>
                    <a:p>
                      <a:pPr marL="0" marR="0" indent="0" algn="ctr">
                        <a:spcBef>
                          <a:spcPts val="200"/>
                        </a:spcBef>
                        <a:spcAft>
                          <a:spcPts val="200"/>
                        </a:spcAft>
                        <a:tabLst>
                          <a:tab pos="628650" algn="ctr"/>
                        </a:tabLst>
                      </a:pPr>
                      <a:r>
                        <a:rPr lang="en-US" sz="1200">
                          <a:effectLst/>
                        </a:rPr>
                        <a:t>Leader </a:t>
                      </a:r>
                      <a:endParaRPr lang="en-US" sz="1200">
                        <a:effectLst/>
                        <a:latin typeface="Calibri" charset="0"/>
                        <a:ea typeface="Calibri" charset="0"/>
                        <a:cs typeface="Times New Roman" charset="0"/>
                      </a:endParaRPr>
                    </a:p>
                  </a:txBody>
                  <a:tcPr marL="68580" marR="68580" marT="0" marB="0"/>
                </a:tc>
                <a:tc>
                  <a:txBody>
                    <a:bodyPr/>
                    <a:lstStyle/>
                    <a:p>
                      <a:pPr marL="0" marR="0" indent="0" algn="ctr">
                        <a:spcBef>
                          <a:spcPts val="200"/>
                        </a:spcBef>
                        <a:spcAft>
                          <a:spcPts val="200"/>
                        </a:spcAft>
                        <a:tabLst>
                          <a:tab pos="628650" algn="ctr"/>
                        </a:tabLst>
                      </a:pPr>
                      <a:r>
                        <a:rPr lang="en-US" sz="1200">
                          <a:effectLst/>
                        </a:rPr>
                        <a:t>ID</a:t>
                      </a:r>
                      <a:endParaRPr lang="en-US" sz="1200">
                        <a:effectLst/>
                        <a:latin typeface="Calibri" charset="0"/>
                        <a:ea typeface="Calibri" charset="0"/>
                        <a:cs typeface="Times New Roman" charset="0"/>
                      </a:endParaRPr>
                    </a:p>
                  </a:txBody>
                  <a:tcPr marL="68580" marR="68580" marT="0" marB="0"/>
                </a:tc>
                <a:tc>
                  <a:txBody>
                    <a:bodyPr/>
                    <a:lstStyle/>
                    <a:p>
                      <a:pPr marL="0" marR="0" indent="0" algn="ctr">
                        <a:spcBef>
                          <a:spcPts val="200"/>
                        </a:spcBef>
                        <a:spcAft>
                          <a:spcPts val="200"/>
                        </a:spcAft>
                        <a:tabLst>
                          <a:tab pos="628650" algn="ctr"/>
                        </a:tabLst>
                      </a:pPr>
                      <a:r>
                        <a:rPr lang="en-US" sz="1200">
                          <a:effectLst/>
                        </a:rPr>
                        <a:t>Amount</a:t>
                      </a:r>
                      <a:endParaRPr lang="en-US" sz="1200">
                        <a:effectLst/>
                        <a:latin typeface="Calibri" charset="0"/>
                        <a:ea typeface="Calibri" charset="0"/>
                        <a:cs typeface="Times New Roman" charset="0"/>
                      </a:endParaRPr>
                    </a:p>
                  </a:txBody>
                  <a:tcPr marL="68580" marR="68580" marT="0" marB="0"/>
                </a:tc>
              </a:tr>
              <a:tr h="0">
                <a:tc>
                  <a:txBody>
                    <a:bodyPr/>
                    <a:lstStyle/>
                    <a:p>
                      <a:pPr marL="0" marR="0" indent="0" algn="ctr">
                        <a:spcBef>
                          <a:spcPts val="0"/>
                        </a:spcBef>
                        <a:spcAft>
                          <a:spcPts val="0"/>
                        </a:spcAft>
                        <a:tabLst>
                          <a:tab pos="628650" algn="ctr"/>
                        </a:tabLst>
                      </a:pPr>
                      <a:r>
                        <a:rPr lang="en-US" sz="1200">
                          <a:effectLst/>
                        </a:rPr>
                        <a:t>2015</a:t>
                      </a:r>
                      <a:endParaRPr lang="en-US" sz="1200">
                        <a:effectLst/>
                        <a:latin typeface="Calibri" charset="0"/>
                        <a:ea typeface="Calibri" charset="0"/>
                        <a:cs typeface="Times New Roman" charset="0"/>
                      </a:endParaRPr>
                    </a:p>
                  </a:txBody>
                  <a:tcPr marL="68580" marR="68580" marT="0" marB="0"/>
                </a:tc>
                <a:tc>
                  <a:txBody>
                    <a:bodyPr/>
                    <a:lstStyle/>
                    <a:p>
                      <a:pPr marL="0" marR="0" indent="0" algn="ctr">
                        <a:spcBef>
                          <a:spcPts val="0"/>
                        </a:spcBef>
                        <a:spcAft>
                          <a:spcPts val="0"/>
                        </a:spcAft>
                        <a:tabLst>
                          <a:tab pos="628650" algn="ctr"/>
                        </a:tabLst>
                      </a:pPr>
                      <a:r>
                        <a:rPr lang="en-US" sz="1200">
                          <a:effectLst/>
                        </a:rPr>
                        <a:t>CMPE</a:t>
                      </a:r>
                      <a:endParaRPr lang="en-US" sz="1200">
                        <a:effectLst/>
                        <a:latin typeface="Calibri" charset="0"/>
                        <a:ea typeface="Calibri" charset="0"/>
                        <a:cs typeface="Times New Roman" charset="0"/>
                      </a:endParaRPr>
                    </a:p>
                  </a:txBody>
                  <a:tcPr marL="68580" marR="68580" marT="0" marB="0"/>
                </a:tc>
                <a:tc>
                  <a:txBody>
                    <a:bodyPr/>
                    <a:lstStyle/>
                    <a:p>
                      <a:pPr marL="0" marR="0" indent="0" algn="ctr">
                        <a:spcBef>
                          <a:spcPts val="0"/>
                        </a:spcBef>
                        <a:spcAft>
                          <a:spcPts val="0"/>
                        </a:spcAft>
                        <a:tabLst>
                          <a:tab pos="628650" algn="ctr"/>
                        </a:tabLst>
                      </a:pPr>
                      <a:r>
                        <a:rPr lang="en-US" sz="1200">
                          <a:effectLst/>
                        </a:rPr>
                        <a:t>Sigurd Meldal</a:t>
                      </a:r>
                      <a:endParaRPr lang="en-US" sz="1200">
                        <a:effectLst/>
                        <a:latin typeface="Calibri" charset="0"/>
                        <a:ea typeface="Calibri" charset="0"/>
                        <a:cs typeface="Times New Roman" charset="0"/>
                      </a:endParaRPr>
                    </a:p>
                  </a:txBody>
                  <a:tcPr marL="68580" marR="68580" marT="0" marB="0"/>
                </a:tc>
                <a:tc>
                  <a:txBody>
                    <a:bodyPr/>
                    <a:lstStyle/>
                    <a:p>
                      <a:pPr marL="0" marR="0" indent="0" algn="ctr">
                        <a:spcBef>
                          <a:spcPts val="0"/>
                        </a:spcBef>
                        <a:spcAft>
                          <a:spcPts val="0"/>
                        </a:spcAft>
                        <a:tabLst>
                          <a:tab pos="628650" algn="ctr"/>
                        </a:tabLst>
                      </a:pPr>
                      <a:r>
                        <a:rPr lang="en-US" sz="1200">
                          <a:effectLst/>
                        </a:rPr>
                        <a:t>007777777</a:t>
                      </a:r>
                      <a:endParaRPr lang="en-US" sz="1200">
                        <a:effectLst/>
                        <a:latin typeface="Calibri" charset="0"/>
                        <a:ea typeface="Calibri" charset="0"/>
                        <a:cs typeface="Times New Roman" charset="0"/>
                      </a:endParaRPr>
                    </a:p>
                  </a:txBody>
                  <a:tcPr marL="68580" marR="68580" marT="0" marB="0"/>
                </a:tc>
                <a:tc>
                  <a:txBody>
                    <a:bodyPr/>
                    <a:lstStyle/>
                    <a:p>
                      <a:pPr marL="0" marR="0" indent="0" algn="ctr">
                        <a:spcBef>
                          <a:spcPts val="0"/>
                        </a:spcBef>
                        <a:spcAft>
                          <a:spcPts val="0"/>
                        </a:spcAft>
                        <a:tabLst>
                          <a:tab pos="628650" algn="ctr"/>
                        </a:tabLst>
                      </a:pPr>
                      <a:r>
                        <a:rPr lang="en-US" sz="1200">
                          <a:effectLst/>
                        </a:rPr>
                        <a:t>$12,000</a:t>
                      </a:r>
                      <a:endParaRPr lang="en-US" sz="1200">
                        <a:effectLst/>
                        <a:latin typeface="Calibri" charset="0"/>
                        <a:ea typeface="Calibri" charset="0"/>
                        <a:cs typeface="Times New Roman" charset="0"/>
                      </a:endParaRPr>
                    </a:p>
                  </a:txBody>
                  <a:tcPr marL="68580" marR="68580" marT="0" marB="0"/>
                </a:tc>
              </a:tr>
              <a:tr h="0">
                <a:tc>
                  <a:txBody>
                    <a:bodyPr/>
                    <a:lstStyle/>
                    <a:p>
                      <a:pPr marL="0" marR="0" indent="0" algn="ctr">
                        <a:spcBef>
                          <a:spcPts val="0"/>
                        </a:spcBef>
                        <a:spcAft>
                          <a:spcPts val="0"/>
                        </a:spcAft>
                        <a:tabLst>
                          <a:tab pos="628650" algn="ctr"/>
                        </a:tabLst>
                      </a:pPr>
                      <a:r>
                        <a:rPr lang="en-US" sz="1200">
                          <a:effectLst/>
                        </a:rPr>
                        <a:t>2015</a:t>
                      </a:r>
                      <a:endParaRPr lang="en-US" sz="1200">
                        <a:effectLst/>
                        <a:latin typeface="Calibri" charset="0"/>
                        <a:ea typeface="Calibri" charset="0"/>
                        <a:cs typeface="Times New Roman" charset="0"/>
                      </a:endParaRPr>
                    </a:p>
                  </a:txBody>
                  <a:tcPr marL="68580" marR="68580" marT="0" marB="0"/>
                </a:tc>
                <a:tc>
                  <a:txBody>
                    <a:bodyPr/>
                    <a:lstStyle/>
                    <a:p>
                      <a:pPr marL="0" marR="0" indent="0" algn="ctr">
                        <a:spcBef>
                          <a:spcPts val="0"/>
                        </a:spcBef>
                        <a:spcAft>
                          <a:spcPts val="0"/>
                        </a:spcAft>
                        <a:tabLst>
                          <a:tab pos="628650" algn="ctr"/>
                        </a:tabLst>
                      </a:pPr>
                      <a:r>
                        <a:rPr lang="en-US" sz="1200">
                          <a:effectLst/>
                        </a:rPr>
                        <a:t>CS</a:t>
                      </a:r>
                      <a:endParaRPr lang="en-US" sz="1200">
                        <a:effectLst/>
                        <a:latin typeface="Calibri" charset="0"/>
                        <a:ea typeface="Calibri" charset="0"/>
                        <a:cs typeface="Times New Roman" charset="0"/>
                      </a:endParaRPr>
                    </a:p>
                  </a:txBody>
                  <a:tcPr marL="68580" marR="68580" marT="0" marB="0"/>
                </a:tc>
                <a:tc>
                  <a:txBody>
                    <a:bodyPr/>
                    <a:lstStyle/>
                    <a:p>
                      <a:pPr marL="0" marR="0" indent="0" algn="ctr">
                        <a:spcBef>
                          <a:spcPts val="0"/>
                        </a:spcBef>
                        <a:spcAft>
                          <a:spcPts val="0"/>
                        </a:spcAft>
                        <a:tabLst>
                          <a:tab pos="628650" algn="ctr"/>
                        </a:tabLst>
                      </a:pPr>
                      <a:r>
                        <a:rPr lang="en-US" sz="1200">
                          <a:effectLst/>
                        </a:rPr>
                        <a:t>Sami Khuri</a:t>
                      </a:r>
                      <a:endParaRPr lang="en-US" sz="1200">
                        <a:effectLst/>
                        <a:latin typeface="Calibri" charset="0"/>
                        <a:ea typeface="Calibri" charset="0"/>
                        <a:cs typeface="Times New Roman" charset="0"/>
                      </a:endParaRPr>
                    </a:p>
                  </a:txBody>
                  <a:tcPr marL="68580" marR="68580" marT="0" marB="0"/>
                </a:tc>
                <a:tc>
                  <a:txBody>
                    <a:bodyPr/>
                    <a:lstStyle/>
                    <a:p>
                      <a:pPr marL="0" marR="0" indent="0" algn="ctr">
                        <a:spcBef>
                          <a:spcPts val="0"/>
                        </a:spcBef>
                        <a:spcAft>
                          <a:spcPts val="0"/>
                        </a:spcAft>
                        <a:tabLst>
                          <a:tab pos="628650" algn="ctr"/>
                        </a:tabLst>
                      </a:pPr>
                      <a:r>
                        <a:rPr lang="en-US" sz="1200">
                          <a:effectLst/>
                        </a:rPr>
                        <a:t>002222222</a:t>
                      </a:r>
                      <a:endParaRPr lang="en-US" sz="1200">
                        <a:effectLst/>
                        <a:latin typeface="Calibri" charset="0"/>
                        <a:ea typeface="Calibri" charset="0"/>
                        <a:cs typeface="Times New Roman" charset="0"/>
                      </a:endParaRPr>
                    </a:p>
                  </a:txBody>
                  <a:tcPr marL="68580" marR="68580" marT="0" marB="0"/>
                </a:tc>
                <a:tc>
                  <a:txBody>
                    <a:bodyPr/>
                    <a:lstStyle/>
                    <a:p>
                      <a:pPr marL="0" marR="0" indent="0" algn="ctr">
                        <a:spcBef>
                          <a:spcPts val="0"/>
                        </a:spcBef>
                        <a:spcAft>
                          <a:spcPts val="0"/>
                        </a:spcAft>
                        <a:tabLst>
                          <a:tab pos="628650" algn="ctr"/>
                        </a:tabLst>
                      </a:pPr>
                      <a:r>
                        <a:rPr lang="en-US" sz="1200">
                          <a:effectLst/>
                        </a:rPr>
                        <a:t>$11,000</a:t>
                      </a:r>
                      <a:endParaRPr lang="en-US" sz="1200">
                        <a:effectLst/>
                        <a:latin typeface="Calibri" charset="0"/>
                        <a:ea typeface="Calibri" charset="0"/>
                        <a:cs typeface="Times New Roman" charset="0"/>
                      </a:endParaRPr>
                    </a:p>
                  </a:txBody>
                  <a:tcPr marL="68580" marR="68580" marT="0" marB="0"/>
                </a:tc>
              </a:tr>
              <a:tr h="0">
                <a:tc>
                  <a:txBody>
                    <a:bodyPr/>
                    <a:lstStyle/>
                    <a:p>
                      <a:pPr marL="0" marR="0" indent="0" algn="ctr">
                        <a:spcBef>
                          <a:spcPts val="0"/>
                        </a:spcBef>
                        <a:spcAft>
                          <a:spcPts val="0"/>
                        </a:spcAft>
                        <a:tabLst>
                          <a:tab pos="628650" algn="ctr"/>
                        </a:tabLst>
                      </a:pPr>
                      <a:r>
                        <a:rPr lang="en-US" sz="1200">
                          <a:effectLst/>
                        </a:rPr>
                        <a:t>2016</a:t>
                      </a:r>
                      <a:endParaRPr lang="en-US" sz="1200">
                        <a:effectLst/>
                        <a:latin typeface="Calibri" charset="0"/>
                        <a:ea typeface="Calibri" charset="0"/>
                        <a:cs typeface="Times New Roman" charset="0"/>
                      </a:endParaRPr>
                    </a:p>
                  </a:txBody>
                  <a:tcPr marL="68580" marR="68580" marT="0" marB="0"/>
                </a:tc>
                <a:tc>
                  <a:txBody>
                    <a:bodyPr/>
                    <a:lstStyle/>
                    <a:p>
                      <a:pPr marL="0" marR="0" indent="0" algn="ctr">
                        <a:spcBef>
                          <a:spcPts val="0"/>
                        </a:spcBef>
                        <a:spcAft>
                          <a:spcPts val="0"/>
                        </a:spcAft>
                        <a:tabLst>
                          <a:tab pos="628650" algn="ctr"/>
                        </a:tabLst>
                      </a:pPr>
                      <a:r>
                        <a:rPr lang="en-US" sz="1200">
                          <a:effectLst/>
                        </a:rPr>
                        <a:t>Math</a:t>
                      </a:r>
                      <a:endParaRPr lang="en-US" sz="1200">
                        <a:effectLst/>
                        <a:latin typeface="Calibri" charset="0"/>
                        <a:ea typeface="Calibri" charset="0"/>
                        <a:cs typeface="Times New Roman" charset="0"/>
                      </a:endParaRPr>
                    </a:p>
                  </a:txBody>
                  <a:tcPr marL="68580" marR="68580" marT="0" marB="0"/>
                </a:tc>
                <a:tc>
                  <a:txBody>
                    <a:bodyPr/>
                    <a:lstStyle/>
                    <a:p>
                      <a:pPr marL="0" marR="0" indent="0" algn="ctr">
                        <a:spcBef>
                          <a:spcPts val="0"/>
                        </a:spcBef>
                        <a:spcAft>
                          <a:spcPts val="0"/>
                        </a:spcAft>
                        <a:tabLst>
                          <a:tab pos="628650" algn="ctr"/>
                        </a:tabLst>
                      </a:pPr>
                      <a:r>
                        <a:rPr lang="en-US" sz="1200">
                          <a:effectLst/>
                        </a:rPr>
                        <a:t>Bem Cayco</a:t>
                      </a:r>
                      <a:endParaRPr lang="en-US" sz="1200">
                        <a:effectLst/>
                        <a:latin typeface="Calibri" charset="0"/>
                        <a:ea typeface="Calibri" charset="0"/>
                        <a:cs typeface="Times New Roman" charset="0"/>
                      </a:endParaRPr>
                    </a:p>
                  </a:txBody>
                  <a:tcPr marL="68580" marR="68580" marT="0" marB="0"/>
                </a:tc>
                <a:tc>
                  <a:txBody>
                    <a:bodyPr/>
                    <a:lstStyle/>
                    <a:p>
                      <a:pPr marL="0" marR="0" indent="0" algn="ctr">
                        <a:spcBef>
                          <a:spcPts val="0"/>
                        </a:spcBef>
                        <a:spcAft>
                          <a:spcPts val="0"/>
                        </a:spcAft>
                        <a:tabLst>
                          <a:tab pos="628650" algn="ctr"/>
                        </a:tabLst>
                      </a:pPr>
                      <a:r>
                        <a:rPr lang="en-US" sz="1200">
                          <a:effectLst/>
                        </a:rPr>
                        <a:t>005555555</a:t>
                      </a:r>
                      <a:endParaRPr lang="en-US" sz="1200">
                        <a:effectLst/>
                        <a:latin typeface="Calibri" charset="0"/>
                        <a:ea typeface="Calibri" charset="0"/>
                        <a:cs typeface="Times New Roman" charset="0"/>
                      </a:endParaRPr>
                    </a:p>
                  </a:txBody>
                  <a:tcPr marL="68580" marR="68580" marT="0" marB="0"/>
                </a:tc>
                <a:tc>
                  <a:txBody>
                    <a:bodyPr/>
                    <a:lstStyle/>
                    <a:p>
                      <a:pPr marL="0" marR="0" indent="0" algn="ctr">
                        <a:spcBef>
                          <a:spcPts val="0"/>
                        </a:spcBef>
                        <a:spcAft>
                          <a:spcPts val="0"/>
                        </a:spcAft>
                        <a:tabLst>
                          <a:tab pos="628650" algn="ctr"/>
                        </a:tabLst>
                      </a:pPr>
                      <a:r>
                        <a:rPr lang="en-US" sz="1200">
                          <a:effectLst/>
                        </a:rPr>
                        <a:t>$10,000</a:t>
                      </a:r>
                      <a:endParaRPr lang="en-US" sz="1200">
                        <a:effectLst/>
                        <a:latin typeface="Calibri" charset="0"/>
                        <a:ea typeface="Calibri" charset="0"/>
                        <a:cs typeface="Times New Roman" charset="0"/>
                      </a:endParaRPr>
                    </a:p>
                  </a:txBody>
                  <a:tcPr marL="68580" marR="68580" marT="0" marB="0"/>
                </a:tc>
              </a:tr>
              <a:tr h="0">
                <a:tc>
                  <a:txBody>
                    <a:bodyPr/>
                    <a:lstStyle/>
                    <a:p>
                      <a:pPr marL="0" marR="0" indent="0" algn="ctr">
                        <a:spcBef>
                          <a:spcPts val="0"/>
                        </a:spcBef>
                        <a:spcAft>
                          <a:spcPts val="0"/>
                        </a:spcAft>
                        <a:tabLst>
                          <a:tab pos="628650" algn="ctr"/>
                        </a:tabLst>
                      </a:pPr>
                      <a:r>
                        <a:rPr lang="en-US" sz="1200">
                          <a:effectLst/>
                        </a:rPr>
                        <a:t>2016</a:t>
                      </a:r>
                      <a:endParaRPr lang="en-US" sz="1200">
                        <a:effectLst/>
                        <a:latin typeface="Calibri" charset="0"/>
                        <a:ea typeface="Calibri" charset="0"/>
                        <a:cs typeface="Times New Roman" charset="0"/>
                      </a:endParaRPr>
                    </a:p>
                  </a:txBody>
                  <a:tcPr marL="68580" marR="68580" marT="0" marB="0"/>
                </a:tc>
                <a:tc>
                  <a:txBody>
                    <a:bodyPr/>
                    <a:lstStyle/>
                    <a:p>
                      <a:pPr marL="0" marR="0" indent="0" algn="ctr">
                        <a:spcBef>
                          <a:spcPts val="0"/>
                        </a:spcBef>
                        <a:spcAft>
                          <a:spcPts val="0"/>
                        </a:spcAft>
                        <a:tabLst>
                          <a:tab pos="628650" algn="ctr"/>
                        </a:tabLst>
                      </a:pPr>
                      <a:r>
                        <a:rPr lang="en-US" sz="1200">
                          <a:effectLst/>
                        </a:rPr>
                        <a:t>CMPE</a:t>
                      </a:r>
                      <a:endParaRPr lang="en-US" sz="1200">
                        <a:effectLst/>
                        <a:latin typeface="Calibri" charset="0"/>
                        <a:ea typeface="Calibri" charset="0"/>
                        <a:cs typeface="Times New Roman" charset="0"/>
                      </a:endParaRPr>
                    </a:p>
                  </a:txBody>
                  <a:tcPr marL="68580" marR="68580" marT="0" marB="0"/>
                </a:tc>
                <a:tc>
                  <a:txBody>
                    <a:bodyPr/>
                    <a:lstStyle/>
                    <a:p>
                      <a:pPr marL="0" marR="0" indent="0" algn="ctr">
                        <a:spcBef>
                          <a:spcPts val="0"/>
                        </a:spcBef>
                        <a:spcAft>
                          <a:spcPts val="0"/>
                        </a:spcAft>
                        <a:tabLst>
                          <a:tab pos="628650" algn="ctr"/>
                        </a:tabLst>
                      </a:pPr>
                      <a:r>
                        <a:rPr lang="en-US" sz="1200">
                          <a:effectLst/>
                        </a:rPr>
                        <a:t>Xiao Su</a:t>
                      </a:r>
                      <a:endParaRPr lang="en-US" sz="1200">
                        <a:effectLst/>
                        <a:latin typeface="Calibri" charset="0"/>
                        <a:ea typeface="Calibri" charset="0"/>
                        <a:cs typeface="Times New Roman" charset="0"/>
                      </a:endParaRPr>
                    </a:p>
                  </a:txBody>
                  <a:tcPr marL="68580" marR="68580" marT="0" marB="0"/>
                </a:tc>
                <a:tc>
                  <a:txBody>
                    <a:bodyPr/>
                    <a:lstStyle/>
                    <a:p>
                      <a:pPr marL="0" marR="0" indent="0" algn="ctr">
                        <a:spcBef>
                          <a:spcPts val="0"/>
                        </a:spcBef>
                        <a:spcAft>
                          <a:spcPts val="0"/>
                        </a:spcAft>
                        <a:tabLst>
                          <a:tab pos="628650" algn="ctr"/>
                        </a:tabLst>
                      </a:pPr>
                      <a:r>
                        <a:rPr lang="en-US" sz="1200">
                          <a:effectLst/>
                        </a:rPr>
                        <a:t>008888888</a:t>
                      </a:r>
                      <a:endParaRPr lang="en-US" sz="1200">
                        <a:effectLst/>
                        <a:latin typeface="Calibri" charset="0"/>
                        <a:ea typeface="Calibri" charset="0"/>
                        <a:cs typeface="Times New Roman" charset="0"/>
                      </a:endParaRPr>
                    </a:p>
                  </a:txBody>
                  <a:tcPr marL="68580" marR="68580" marT="0" marB="0"/>
                </a:tc>
                <a:tc>
                  <a:txBody>
                    <a:bodyPr/>
                    <a:lstStyle/>
                    <a:p>
                      <a:pPr marL="0" marR="0" indent="0" algn="ctr">
                        <a:spcBef>
                          <a:spcPts val="0"/>
                        </a:spcBef>
                        <a:spcAft>
                          <a:spcPts val="0"/>
                        </a:spcAft>
                        <a:tabLst>
                          <a:tab pos="628650" algn="ctr"/>
                        </a:tabLst>
                      </a:pPr>
                      <a:r>
                        <a:rPr lang="en-US" sz="1200" dirty="0">
                          <a:effectLst/>
                        </a:rPr>
                        <a:t>$12,000</a:t>
                      </a:r>
                      <a:endParaRPr lang="en-US" sz="1200" dirty="0">
                        <a:effectLst/>
                        <a:latin typeface="Calibri" charset="0"/>
                        <a:ea typeface="Calibri" charset="0"/>
                        <a:cs typeface="Times New Roman" charset="0"/>
                      </a:endParaRPr>
                    </a:p>
                  </a:txBody>
                  <a:tcPr marL="68580" marR="68580" marT="0" marB="0"/>
                </a:tc>
              </a:tr>
            </a:tbl>
          </a:graphicData>
        </a:graphic>
      </p:graphicFrame>
    </p:spTree>
    <p:extLst>
      <p:ext uri="{BB962C8B-B14F-4D97-AF65-F5344CB8AC3E}">
        <p14:creationId xmlns:p14="http://schemas.microsoft.com/office/powerpoint/2010/main" val="164752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Intelligence (BI) Applications</a:t>
            </a:r>
            <a:endParaRPr lang="en-US" dirty="0"/>
          </a:p>
        </p:txBody>
      </p:sp>
      <p:sp>
        <p:nvSpPr>
          <p:cNvPr id="3" name="Content Placeholder 2"/>
          <p:cNvSpPr>
            <a:spLocks noGrp="1"/>
          </p:cNvSpPr>
          <p:nvPr>
            <p:ph idx="1"/>
          </p:nvPr>
        </p:nvSpPr>
        <p:spPr>
          <a:xfrm>
            <a:off x="457201" y="1234464"/>
            <a:ext cx="8320994" cy="5120584"/>
          </a:xfrm>
        </p:spPr>
        <p:txBody>
          <a:bodyPr/>
          <a:lstStyle/>
          <a:p>
            <a:r>
              <a:rPr lang="en-US" dirty="0" smtClean="0"/>
              <a:t>Front-end </a:t>
            </a:r>
            <a:r>
              <a:rPr lang="en-US" dirty="0" smtClean="0"/>
              <a:t>applications </a:t>
            </a:r>
            <a:r>
              <a:rPr lang="en-US" dirty="0" smtClean="0"/>
              <a:t>that allow users who are analysts to access the data and </a:t>
            </a:r>
            <a:r>
              <a:rPr lang="en-US" dirty="0" smtClean="0"/>
              <a:t>functions </a:t>
            </a:r>
            <a:r>
              <a:rPr lang="en-US" dirty="0" smtClean="0"/>
              <a:t/>
            </a:r>
            <a:br>
              <a:rPr lang="en-US" dirty="0" smtClean="0"/>
            </a:br>
            <a:r>
              <a:rPr lang="en-US" dirty="0" smtClean="0"/>
              <a:t>of the data warehouse.</a:t>
            </a:r>
          </a:p>
          <a:p>
            <a:pPr lvl="5"/>
            <a:endParaRPr lang="en-US" dirty="0" smtClean="0"/>
          </a:p>
        </p:txBody>
      </p:sp>
      <p:sp>
        <p:nvSpPr>
          <p:cNvPr id="4" name="Slide Number Placeholder 3"/>
          <p:cNvSpPr>
            <a:spLocks noGrp="1"/>
          </p:cNvSpPr>
          <p:nvPr>
            <p:ph type="sldNum" sz="quarter" idx="12"/>
          </p:nvPr>
        </p:nvSpPr>
        <p:spPr/>
        <p:txBody>
          <a:bodyPr/>
          <a:lstStyle/>
          <a:p>
            <a:fld id="{5E4F0376-0E54-9843-B673-E00D6670E830}" type="slidenum">
              <a:rPr lang="en-US" smtClean="0"/>
              <a:pPr/>
              <a:t>50</a:t>
            </a:fld>
            <a:endParaRPr lang="en-US"/>
          </a:p>
        </p:txBody>
      </p:sp>
    </p:spTree>
    <p:extLst>
      <p:ext uri="{BB962C8B-B14F-4D97-AF65-F5344CB8AC3E}">
        <p14:creationId xmlns:p14="http://schemas.microsoft.com/office/powerpoint/2010/main" val="1965165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Marts</a:t>
            </a:r>
            <a:endParaRPr lang="en-US" dirty="0"/>
          </a:p>
        </p:txBody>
      </p:sp>
      <p:sp>
        <p:nvSpPr>
          <p:cNvPr id="3" name="Content Placeholder 2"/>
          <p:cNvSpPr>
            <a:spLocks noGrp="1"/>
          </p:cNvSpPr>
          <p:nvPr>
            <p:ph idx="1"/>
          </p:nvPr>
        </p:nvSpPr>
        <p:spPr>
          <a:xfrm>
            <a:off x="457200" y="1295401"/>
            <a:ext cx="8229600" cy="1584966"/>
          </a:xfrm>
        </p:spPr>
        <p:txBody>
          <a:bodyPr/>
          <a:lstStyle/>
          <a:p>
            <a:r>
              <a:rPr lang="en-US" dirty="0" smtClean="0"/>
              <a:t>Same principles as a data warehouse.</a:t>
            </a:r>
          </a:p>
          <a:p>
            <a:r>
              <a:rPr lang="en-US" dirty="0" smtClean="0"/>
              <a:t>More limited scope: one subject only.</a:t>
            </a:r>
          </a:p>
          <a:p>
            <a:r>
              <a:rPr lang="en-US" dirty="0" smtClean="0"/>
              <a:t>Not necessarily an enterprise-wide focus.</a:t>
            </a:r>
          </a:p>
        </p:txBody>
      </p:sp>
      <p:sp>
        <p:nvSpPr>
          <p:cNvPr id="4" name="Slide Number Placeholder 3"/>
          <p:cNvSpPr>
            <a:spLocks noGrp="1"/>
          </p:cNvSpPr>
          <p:nvPr>
            <p:ph type="sldNum" sz="quarter" idx="12"/>
          </p:nvPr>
        </p:nvSpPr>
        <p:spPr/>
        <p:txBody>
          <a:bodyPr/>
          <a:lstStyle/>
          <a:p>
            <a:fld id="{5E4F0376-0E54-9843-B673-E00D6670E830}" type="slidenum">
              <a:rPr lang="en-US" smtClean="0"/>
              <a:pPr/>
              <a:t>51</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200400"/>
            <a:ext cx="7877175" cy="2181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5943585" y="6172170"/>
            <a:ext cx="1646605" cy="646331"/>
          </a:xfrm>
          <a:prstGeom prst="rect">
            <a:avLst/>
          </a:prstGeom>
          <a:solidFill>
            <a:schemeClr val="bg1">
              <a:lumMod val="95000"/>
            </a:schemeClr>
          </a:solidFill>
        </p:spPr>
        <p:txBody>
          <a:bodyPr wrap="none" rtlCol="0">
            <a:spAutoFit/>
          </a:bodyPr>
          <a:lstStyle/>
          <a:p>
            <a:r>
              <a:rPr lang="en-US" sz="900" b="1" dirty="0" smtClean="0">
                <a:solidFill>
                  <a:schemeClr val="bg1">
                    <a:lumMod val="65000"/>
                  </a:schemeClr>
                </a:solidFill>
              </a:rPr>
              <a:t>Database Systems</a:t>
            </a:r>
          </a:p>
          <a:p>
            <a:r>
              <a:rPr lang="en-US" sz="900" dirty="0" smtClean="0">
                <a:solidFill>
                  <a:schemeClr val="bg1">
                    <a:lumMod val="65000"/>
                  </a:schemeClr>
                </a:solidFill>
              </a:rPr>
              <a:t>by </a:t>
            </a:r>
            <a:r>
              <a:rPr lang="en-US" sz="900" dirty="0" err="1" smtClean="0">
                <a:solidFill>
                  <a:schemeClr val="bg1">
                    <a:lumMod val="65000"/>
                  </a:schemeClr>
                </a:solidFill>
              </a:rPr>
              <a:t>Jukić</a:t>
            </a:r>
            <a:r>
              <a:rPr lang="en-US" sz="900" dirty="0" smtClean="0">
                <a:solidFill>
                  <a:schemeClr val="bg1">
                    <a:lumMod val="65000"/>
                  </a:schemeClr>
                </a:solidFill>
              </a:rPr>
              <a:t>, </a:t>
            </a:r>
            <a:r>
              <a:rPr lang="en-US" sz="900" dirty="0" err="1" smtClean="0">
                <a:solidFill>
                  <a:schemeClr val="bg1">
                    <a:lumMod val="65000"/>
                  </a:schemeClr>
                </a:solidFill>
              </a:rPr>
              <a:t>Vrbsky</a:t>
            </a:r>
            <a:r>
              <a:rPr lang="en-US" sz="900" dirty="0" smtClean="0">
                <a:solidFill>
                  <a:schemeClr val="bg1">
                    <a:lumMod val="65000"/>
                  </a:schemeClr>
                </a:solidFill>
              </a:rPr>
              <a:t>, &amp; </a:t>
            </a:r>
            <a:r>
              <a:rPr lang="en-US" sz="900" dirty="0" err="1" smtClean="0">
                <a:solidFill>
                  <a:schemeClr val="bg1">
                    <a:lumMod val="65000"/>
                  </a:schemeClr>
                </a:solidFill>
              </a:rPr>
              <a:t>Nestorov</a:t>
            </a:r>
            <a:endParaRPr lang="en-US" sz="900" dirty="0" smtClean="0">
              <a:solidFill>
                <a:schemeClr val="bg1">
                  <a:lumMod val="65000"/>
                </a:schemeClr>
              </a:solidFill>
            </a:endParaRPr>
          </a:p>
          <a:p>
            <a:r>
              <a:rPr lang="en-US" sz="900" dirty="0" smtClean="0">
                <a:solidFill>
                  <a:schemeClr val="bg1">
                    <a:lumMod val="65000"/>
                  </a:schemeClr>
                </a:solidFill>
              </a:rPr>
              <a:t>Pearson 2014</a:t>
            </a:r>
          </a:p>
          <a:p>
            <a:r>
              <a:rPr lang="en-US" sz="900" dirty="0" smtClean="0">
                <a:solidFill>
                  <a:schemeClr val="bg1">
                    <a:lumMod val="65000"/>
                  </a:schemeClr>
                </a:solidFill>
              </a:rPr>
              <a:t>ISBN 978-0-13-257567-6</a:t>
            </a:r>
            <a:endParaRPr lang="en-US" sz="900" dirty="0">
              <a:solidFill>
                <a:schemeClr val="bg1">
                  <a:lumMod val="65000"/>
                </a:schemeClr>
              </a:solidFill>
            </a:endParaRPr>
          </a:p>
        </p:txBody>
      </p:sp>
    </p:spTree>
    <p:extLst>
      <p:ext uri="{BB962C8B-B14F-4D97-AF65-F5344CB8AC3E}">
        <p14:creationId xmlns:p14="http://schemas.microsoft.com/office/powerpoint/2010/main" val="302433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Data Marts</a:t>
            </a:r>
            <a:endParaRPr lang="en-US" i="1" dirty="0"/>
          </a:p>
        </p:txBody>
      </p:sp>
      <p:sp>
        <p:nvSpPr>
          <p:cNvPr id="3" name="Content Placeholder 2"/>
          <p:cNvSpPr>
            <a:spLocks noGrp="1"/>
          </p:cNvSpPr>
          <p:nvPr>
            <p:ph idx="1"/>
          </p:nvPr>
        </p:nvSpPr>
        <p:spPr/>
        <p:txBody>
          <a:bodyPr/>
          <a:lstStyle/>
          <a:p>
            <a:r>
              <a:rPr lang="en-US" dirty="0" smtClean="0"/>
              <a:t>Standalone</a:t>
            </a:r>
          </a:p>
          <a:p>
            <a:r>
              <a:rPr lang="en-US" dirty="0" smtClean="0"/>
              <a:t>Created the same way as a data warehouse.</a:t>
            </a:r>
          </a:p>
          <a:p>
            <a:r>
              <a:rPr lang="en-US" dirty="0" smtClean="0"/>
              <a:t>Have their own data sources </a:t>
            </a:r>
            <a:br>
              <a:rPr lang="en-US" dirty="0" smtClean="0"/>
            </a:br>
            <a:r>
              <a:rPr lang="en-US" dirty="0" smtClean="0"/>
              <a:t>and ETL infrastructure.</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52</a:t>
            </a:fld>
            <a:endParaRPr lang="en-US"/>
          </a:p>
        </p:txBody>
      </p:sp>
    </p:spTree>
    <p:extLst>
      <p:ext uri="{BB962C8B-B14F-4D97-AF65-F5344CB8AC3E}">
        <p14:creationId xmlns:p14="http://schemas.microsoft.com/office/powerpoint/2010/main" val="11034858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
            </a:r>
            <a:r>
              <a:rPr lang="en-US" dirty="0" smtClean="0"/>
              <a:t>ependent </a:t>
            </a:r>
            <a:r>
              <a:rPr lang="en-US" dirty="0"/>
              <a:t>Data Marts</a:t>
            </a:r>
          </a:p>
        </p:txBody>
      </p:sp>
      <p:sp>
        <p:nvSpPr>
          <p:cNvPr id="3" name="Content Placeholder 2"/>
          <p:cNvSpPr>
            <a:spLocks noGrp="1"/>
          </p:cNvSpPr>
          <p:nvPr>
            <p:ph idx="1"/>
          </p:nvPr>
        </p:nvSpPr>
        <p:spPr/>
        <p:txBody>
          <a:bodyPr/>
          <a:lstStyle/>
          <a:p>
            <a:r>
              <a:rPr lang="en-US" dirty="0" smtClean="0"/>
              <a:t>Does not have its own data sources.</a:t>
            </a:r>
          </a:p>
          <a:p>
            <a:r>
              <a:rPr lang="en-US" dirty="0" smtClean="0"/>
              <a:t>Data comes from the data warehouse.</a:t>
            </a:r>
          </a:p>
          <a:p>
            <a:pPr lvl="5"/>
            <a:endParaRPr lang="en-US" dirty="0" smtClean="0"/>
          </a:p>
          <a:p>
            <a:r>
              <a:rPr lang="en-US" dirty="0" smtClean="0"/>
              <a:t>Provide users with a subset of the data.</a:t>
            </a:r>
          </a:p>
          <a:p>
            <a:pPr lvl="1"/>
            <a:r>
              <a:rPr lang="en-US" dirty="0" smtClean="0"/>
              <a:t>User get only the data they need or want </a:t>
            </a:r>
            <a:br>
              <a:rPr lang="en-US" dirty="0" smtClean="0"/>
            </a:br>
            <a:r>
              <a:rPr lang="en-US" dirty="0" smtClean="0"/>
              <a:t>or allowed to have access to.</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53</a:t>
            </a:fld>
            <a:endParaRPr lang="en-US"/>
          </a:p>
        </p:txBody>
      </p:sp>
    </p:spTree>
    <p:extLst>
      <p:ext uri="{BB962C8B-B14F-4D97-AF65-F5344CB8AC3E}">
        <p14:creationId xmlns:p14="http://schemas.microsoft.com/office/powerpoint/2010/main" val="364138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Create a Data Warehouse</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54</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1261081"/>
            <a:ext cx="8610600" cy="4819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3474732" y="5806414"/>
            <a:ext cx="2288732" cy="369332"/>
          </a:xfrm>
          <a:prstGeom prst="rect">
            <a:avLst/>
          </a:prstGeom>
          <a:solidFill>
            <a:srgbClr val="FFFFC2"/>
          </a:solidFill>
          <a:ln>
            <a:solidFill>
              <a:srgbClr val="B23C00"/>
            </a:solidFill>
          </a:ln>
        </p:spPr>
        <p:txBody>
          <a:bodyPr wrap="none" rtlCol="0">
            <a:spAutoFit/>
          </a:bodyPr>
          <a:lstStyle/>
          <a:p>
            <a:r>
              <a:rPr lang="en-US" sz="1800" dirty="0" smtClean="0">
                <a:solidFill>
                  <a:srgbClr val="B23C00"/>
                </a:solidFill>
              </a:rPr>
              <a:t>An iterative process!</a:t>
            </a:r>
            <a:endParaRPr lang="en-US" sz="1800" dirty="0">
              <a:solidFill>
                <a:srgbClr val="B23C00"/>
              </a:solidFill>
            </a:endParaRPr>
          </a:p>
        </p:txBody>
      </p:sp>
      <p:sp>
        <p:nvSpPr>
          <p:cNvPr id="7" name="TextBox 6"/>
          <p:cNvSpPr txBox="1"/>
          <p:nvPr/>
        </p:nvSpPr>
        <p:spPr>
          <a:xfrm>
            <a:off x="5943585" y="6172170"/>
            <a:ext cx="1646605" cy="646331"/>
          </a:xfrm>
          <a:prstGeom prst="rect">
            <a:avLst/>
          </a:prstGeom>
          <a:solidFill>
            <a:schemeClr val="bg1">
              <a:lumMod val="95000"/>
            </a:schemeClr>
          </a:solidFill>
        </p:spPr>
        <p:txBody>
          <a:bodyPr wrap="none" rtlCol="0">
            <a:spAutoFit/>
          </a:bodyPr>
          <a:lstStyle/>
          <a:p>
            <a:r>
              <a:rPr lang="en-US" sz="900" b="1" dirty="0" smtClean="0">
                <a:solidFill>
                  <a:schemeClr val="bg1">
                    <a:lumMod val="65000"/>
                  </a:schemeClr>
                </a:solidFill>
              </a:rPr>
              <a:t>Database Systems</a:t>
            </a:r>
          </a:p>
          <a:p>
            <a:r>
              <a:rPr lang="en-US" sz="900" dirty="0" smtClean="0">
                <a:solidFill>
                  <a:schemeClr val="bg1">
                    <a:lumMod val="65000"/>
                  </a:schemeClr>
                </a:solidFill>
              </a:rPr>
              <a:t>by </a:t>
            </a:r>
            <a:r>
              <a:rPr lang="en-US" sz="900" dirty="0" err="1" smtClean="0">
                <a:solidFill>
                  <a:schemeClr val="bg1">
                    <a:lumMod val="65000"/>
                  </a:schemeClr>
                </a:solidFill>
              </a:rPr>
              <a:t>Jukić</a:t>
            </a:r>
            <a:r>
              <a:rPr lang="en-US" sz="900" dirty="0" smtClean="0">
                <a:solidFill>
                  <a:schemeClr val="bg1">
                    <a:lumMod val="65000"/>
                  </a:schemeClr>
                </a:solidFill>
              </a:rPr>
              <a:t>, </a:t>
            </a:r>
            <a:r>
              <a:rPr lang="en-US" sz="900" dirty="0" err="1" smtClean="0">
                <a:solidFill>
                  <a:schemeClr val="bg1">
                    <a:lumMod val="65000"/>
                  </a:schemeClr>
                </a:solidFill>
              </a:rPr>
              <a:t>Vrbsky</a:t>
            </a:r>
            <a:r>
              <a:rPr lang="en-US" sz="900" dirty="0" smtClean="0">
                <a:solidFill>
                  <a:schemeClr val="bg1">
                    <a:lumMod val="65000"/>
                  </a:schemeClr>
                </a:solidFill>
              </a:rPr>
              <a:t>, &amp; </a:t>
            </a:r>
            <a:r>
              <a:rPr lang="en-US" sz="900" dirty="0" err="1" smtClean="0">
                <a:solidFill>
                  <a:schemeClr val="bg1">
                    <a:lumMod val="65000"/>
                  </a:schemeClr>
                </a:solidFill>
              </a:rPr>
              <a:t>Nestorov</a:t>
            </a:r>
            <a:endParaRPr lang="en-US" sz="900" dirty="0" smtClean="0">
              <a:solidFill>
                <a:schemeClr val="bg1">
                  <a:lumMod val="65000"/>
                </a:schemeClr>
              </a:solidFill>
            </a:endParaRPr>
          </a:p>
          <a:p>
            <a:r>
              <a:rPr lang="en-US" sz="900" dirty="0" smtClean="0">
                <a:solidFill>
                  <a:schemeClr val="bg1">
                    <a:lumMod val="65000"/>
                  </a:schemeClr>
                </a:solidFill>
              </a:rPr>
              <a:t>Pearson 2014</a:t>
            </a:r>
          </a:p>
          <a:p>
            <a:r>
              <a:rPr lang="en-US" sz="900" dirty="0" smtClean="0">
                <a:solidFill>
                  <a:schemeClr val="bg1">
                    <a:lumMod val="65000"/>
                  </a:schemeClr>
                </a:solidFill>
              </a:rPr>
              <a:t>ISBN 978-0-13-257567-6</a:t>
            </a:r>
            <a:endParaRPr lang="en-US" sz="900" dirty="0">
              <a:solidFill>
                <a:schemeClr val="bg1">
                  <a:lumMod val="65000"/>
                </a:schemeClr>
              </a:solidFill>
            </a:endParaRPr>
          </a:p>
        </p:txBody>
      </p:sp>
    </p:spTree>
    <p:extLst>
      <p:ext uri="{BB962C8B-B14F-4D97-AF65-F5344CB8AC3E}">
        <p14:creationId xmlns:p14="http://schemas.microsoft.com/office/powerpoint/2010/main" val="32819115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the ETL Infrastructure </a:t>
            </a:r>
            <a:endParaRPr lang="en-US" dirty="0"/>
          </a:p>
        </p:txBody>
      </p:sp>
      <p:sp>
        <p:nvSpPr>
          <p:cNvPr id="3" name="Content Placeholder 2"/>
          <p:cNvSpPr>
            <a:spLocks noGrp="1"/>
          </p:cNvSpPr>
          <p:nvPr>
            <p:ph idx="1"/>
          </p:nvPr>
        </p:nvSpPr>
        <p:spPr/>
        <p:txBody>
          <a:bodyPr/>
          <a:lstStyle/>
          <a:p>
            <a:r>
              <a:rPr lang="en-US" dirty="0" smtClean="0"/>
              <a:t>Design and code the procedures to:</a:t>
            </a:r>
          </a:p>
          <a:p>
            <a:pPr lvl="4"/>
            <a:endParaRPr lang="en-US" dirty="0" smtClean="0"/>
          </a:p>
          <a:p>
            <a:pPr lvl="1"/>
            <a:r>
              <a:rPr lang="en-US" dirty="0" smtClean="0"/>
              <a:t>Automatically </a:t>
            </a:r>
            <a:r>
              <a:rPr lang="en-US" dirty="0" smtClean="0">
                <a:solidFill>
                  <a:srgbClr val="B23C00"/>
                </a:solidFill>
              </a:rPr>
              <a:t>extract</a:t>
            </a:r>
            <a:r>
              <a:rPr lang="en-US" dirty="0" smtClean="0"/>
              <a:t> data from the </a:t>
            </a:r>
            <a:br>
              <a:rPr lang="en-US" dirty="0" smtClean="0"/>
            </a:br>
            <a:r>
              <a:rPr lang="en-US" dirty="0" smtClean="0"/>
              <a:t>operational data sources.</a:t>
            </a:r>
          </a:p>
          <a:p>
            <a:pPr lvl="5"/>
            <a:endParaRPr lang="en-US" dirty="0" smtClean="0"/>
          </a:p>
          <a:p>
            <a:pPr lvl="1"/>
            <a:r>
              <a:rPr lang="en-US" dirty="0" smtClean="0">
                <a:solidFill>
                  <a:srgbClr val="B23C00"/>
                </a:solidFill>
              </a:rPr>
              <a:t>Transform</a:t>
            </a:r>
            <a:r>
              <a:rPr lang="en-US" dirty="0" smtClean="0"/>
              <a:t> the extracted data to </a:t>
            </a:r>
            <a:br>
              <a:rPr lang="en-US" dirty="0" smtClean="0"/>
            </a:br>
            <a:r>
              <a:rPr lang="en-US" dirty="0" smtClean="0"/>
              <a:t>assure its quality and to conform it </a:t>
            </a:r>
            <a:br>
              <a:rPr lang="en-US" dirty="0" smtClean="0"/>
            </a:br>
            <a:r>
              <a:rPr lang="en-US" dirty="0" smtClean="0"/>
              <a:t>to the model of the data warehouse.</a:t>
            </a:r>
          </a:p>
          <a:p>
            <a:pPr lvl="5"/>
            <a:endParaRPr lang="en-US" dirty="0" smtClean="0"/>
          </a:p>
          <a:p>
            <a:pPr lvl="1"/>
            <a:r>
              <a:rPr lang="en-US" dirty="0" smtClean="0"/>
              <a:t>Seamlessly </a:t>
            </a:r>
            <a:r>
              <a:rPr lang="en-US" dirty="0" smtClean="0">
                <a:solidFill>
                  <a:srgbClr val="B23C00"/>
                </a:solidFill>
              </a:rPr>
              <a:t>load</a:t>
            </a:r>
            <a:r>
              <a:rPr lang="en-US" dirty="0" smtClean="0"/>
              <a:t> the transformed data </a:t>
            </a:r>
            <a:br>
              <a:rPr lang="en-US" dirty="0" smtClean="0"/>
            </a:br>
            <a:r>
              <a:rPr lang="en-US" dirty="0" smtClean="0"/>
              <a:t>into the data warehouse.</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55</a:t>
            </a:fld>
            <a:endParaRPr lang="en-US"/>
          </a:p>
        </p:txBody>
      </p:sp>
    </p:spTree>
    <p:extLst>
      <p:ext uri="{BB962C8B-B14F-4D97-AF65-F5344CB8AC3E}">
        <p14:creationId xmlns:p14="http://schemas.microsoft.com/office/powerpoint/2010/main" val="40512757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the ETL </a:t>
            </a:r>
            <a:r>
              <a:rPr lang="en-US" dirty="0" smtClean="0"/>
              <a:t>Infrastructure</a:t>
            </a:r>
            <a:r>
              <a:rPr lang="en-US" i="1" dirty="0" smtClean="0"/>
              <a:t>, cont’d</a:t>
            </a:r>
            <a:endParaRPr lang="en-US" i="1" dirty="0"/>
          </a:p>
        </p:txBody>
      </p:sp>
      <p:sp>
        <p:nvSpPr>
          <p:cNvPr id="3" name="Content Placeholder 2"/>
          <p:cNvSpPr>
            <a:spLocks noGrp="1"/>
          </p:cNvSpPr>
          <p:nvPr>
            <p:ph idx="1"/>
          </p:nvPr>
        </p:nvSpPr>
        <p:spPr/>
        <p:txBody>
          <a:bodyPr/>
          <a:lstStyle/>
          <a:p>
            <a:r>
              <a:rPr lang="en-US" dirty="0" smtClean="0"/>
              <a:t>The ETL infrastructure must reconcile all the differences between the multiple operational sources and the target data warehouse.</a:t>
            </a:r>
          </a:p>
          <a:p>
            <a:pPr lvl="4"/>
            <a:endParaRPr lang="en-US" dirty="0" smtClean="0"/>
          </a:p>
          <a:p>
            <a:r>
              <a:rPr lang="en-US" dirty="0" smtClean="0"/>
              <a:t>Decide how to bring in information without creating misleading duplicates.</a:t>
            </a:r>
          </a:p>
          <a:p>
            <a:pPr lvl="4"/>
            <a:endParaRPr lang="en-US" dirty="0" smtClean="0"/>
          </a:p>
          <a:p>
            <a:r>
              <a:rPr lang="en-US" dirty="0" smtClean="0">
                <a:solidFill>
                  <a:srgbClr val="B23C00"/>
                </a:solidFill>
              </a:rPr>
              <a:t>Creating the ETL infrastructure is often </a:t>
            </a:r>
            <a:br>
              <a:rPr lang="en-US" dirty="0" smtClean="0">
                <a:solidFill>
                  <a:srgbClr val="B23C00"/>
                </a:solidFill>
              </a:rPr>
            </a:br>
            <a:r>
              <a:rPr lang="en-US" dirty="0" smtClean="0">
                <a:solidFill>
                  <a:srgbClr val="B23C00"/>
                </a:solidFill>
              </a:rPr>
              <a:t>the most time- and resource-consuming part </a:t>
            </a:r>
            <a:br>
              <a:rPr lang="en-US" dirty="0" smtClean="0">
                <a:solidFill>
                  <a:srgbClr val="B23C00"/>
                </a:solidFill>
              </a:rPr>
            </a:br>
            <a:r>
              <a:rPr lang="en-US" dirty="0" smtClean="0">
                <a:solidFill>
                  <a:srgbClr val="B23C00"/>
                </a:solidFill>
              </a:rPr>
              <a:t>of developing a data warehouse.</a:t>
            </a:r>
            <a:endParaRPr lang="en-US" dirty="0">
              <a:solidFill>
                <a:srgbClr val="B23C00"/>
              </a:solidFill>
            </a:endParaRPr>
          </a:p>
        </p:txBody>
      </p:sp>
      <p:sp>
        <p:nvSpPr>
          <p:cNvPr id="4" name="Slide Number Placeholder 3"/>
          <p:cNvSpPr>
            <a:spLocks noGrp="1"/>
          </p:cNvSpPr>
          <p:nvPr>
            <p:ph type="sldNum" sz="quarter" idx="12"/>
          </p:nvPr>
        </p:nvSpPr>
        <p:spPr/>
        <p:txBody>
          <a:bodyPr/>
          <a:lstStyle/>
          <a:p>
            <a:fld id="{5E4F0376-0E54-9843-B673-E00D6670E830}" type="slidenum">
              <a:rPr lang="en-US" smtClean="0"/>
              <a:pPr/>
              <a:t>56</a:t>
            </a:fld>
            <a:endParaRPr lang="en-US"/>
          </a:p>
        </p:txBody>
      </p:sp>
    </p:spTree>
    <p:extLst>
      <p:ext uri="{BB962C8B-B14F-4D97-AF65-F5344CB8AC3E}">
        <p14:creationId xmlns:p14="http://schemas.microsoft.com/office/powerpoint/2010/main" val="123699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the BI Applications</a:t>
            </a:r>
            <a:endParaRPr lang="en-US" dirty="0"/>
          </a:p>
        </p:txBody>
      </p:sp>
      <p:sp>
        <p:nvSpPr>
          <p:cNvPr id="3" name="Content Placeholder 2"/>
          <p:cNvSpPr>
            <a:spLocks noGrp="1"/>
          </p:cNvSpPr>
          <p:nvPr>
            <p:ph idx="1"/>
          </p:nvPr>
        </p:nvSpPr>
        <p:spPr/>
        <p:txBody>
          <a:bodyPr/>
          <a:lstStyle/>
          <a:p>
            <a:r>
              <a:rPr lang="en-US" dirty="0" smtClean="0"/>
              <a:t>Front-end BI applications enable users to analyze the data in the data warehouse.</a:t>
            </a:r>
          </a:p>
          <a:p>
            <a:pPr lvl="4"/>
            <a:endParaRPr lang="en-US" dirty="0" smtClean="0"/>
          </a:p>
          <a:p>
            <a:r>
              <a:rPr lang="en-US" dirty="0" smtClean="0"/>
              <a:t>Typical </a:t>
            </a:r>
            <a:r>
              <a:rPr lang="en-US" dirty="0" smtClean="0">
                <a:solidFill>
                  <a:srgbClr val="B23C00"/>
                </a:solidFill>
              </a:rPr>
              <a:t>business intelligence </a:t>
            </a:r>
            <a:r>
              <a:rPr lang="en-US" dirty="0" smtClean="0"/>
              <a:t>functions:</a:t>
            </a:r>
          </a:p>
          <a:p>
            <a:pPr lvl="5"/>
            <a:endParaRPr lang="en-US" dirty="0" smtClean="0"/>
          </a:p>
          <a:p>
            <a:pPr lvl="1"/>
            <a:r>
              <a:rPr lang="en-US" dirty="0" smtClean="0"/>
              <a:t>Query the data.</a:t>
            </a:r>
          </a:p>
          <a:p>
            <a:pPr lvl="1"/>
            <a:r>
              <a:rPr lang="en-US" dirty="0" smtClean="0"/>
              <a:t>Perform ad hoc analyses on the fly.</a:t>
            </a:r>
          </a:p>
          <a:p>
            <a:pPr lvl="1"/>
            <a:r>
              <a:rPr lang="en-US" dirty="0" smtClean="0"/>
              <a:t>Generate reports and graphs.</a:t>
            </a:r>
          </a:p>
          <a:p>
            <a:pPr lvl="1"/>
            <a:r>
              <a:rPr lang="en-US" dirty="0" smtClean="0"/>
              <a:t>Control a dashboard, often in real time.</a:t>
            </a:r>
          </a:p>
          <a:p>
            <a:pPr lvl="1"/>
            <a:r>
              <a:rPr lang="en-US" dirty="0" smtClean="0"/>
              <a:t>Create data visualizations.</a:t>
            </a:r>
          </a:p>
          <a:p>
            <a:pPr lvl="1"/>
            <a:r>
              <a:rPr lang="en-US" dirty="0" smtClean="0"/>
              <a:t>Advanced: data mining.</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57</a:t>
            </a:fld>
            <a:endParaRPr lang="en-US"/>
          </a:p>
        </p:txBody>
      </p:sp>
    </p:spTree>
    <p:extLst>
      <p:ext uri="{BB962C8B-B14F-4D97-AF65-F5344CB8AC3E}">
        <p14:creationId xmlns:p14="http://schemas.microsoft.com/office/powerpoint/2010/main" val="190149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 the BI Applications</a:t>
            </a:r>
          </a:p>
        </p:txBody>
      </p:sp>
      <p:sp>
        <p:nvSpPr>
          <p:cNvPr id="3" name="Content Placeholder 2"/>
          <p:cNvSpPr>
            <a:spLocks noGrp="1"/>
          </p:cNvSpPr>
          <p:nvPr>
            <p:ph idx="1"/>
          </p:nvPr>
        </p:nvSpPr>
        <p:spPr/>
        <p:txBody>
          <a:bodyPr/>
          <a:lstStyle/>
          <a:p>
            <a:r>
              <a:rPr lang="en-US" dirty="0" smtClean="0"/>
              <a:t>For examples of data visualizations, </a:t>
            </a:r>
            <a:br>
              <a:rPr lang="en-US" dirty="0" smtClean="0"/>
            </a:br>
            <a:r>
              <a:rPr lang="en-US" dirty="0" smtClean="0"/>
              <a:t>see the work of my CS 235 grad students:</a:t>
            </a:r>
            <a:r>
              <a:rPr lang="en-US" dirty="0"/>
              <a:t/>
            </a:r>
            <a:br>
              <a:rPr lang="en-US" dirty="0"/>
            </a:br>
            <a:r>
              <a:rPr lang="en-US" dirty="0" smtClean="0">
                <a:hlinkClick r:id="rId2"/>
              </a:rPr>
              <a:t>http</a:t>
            </a:r>
            <a:r>
              <a:rPr lang="en-US" dirty="0">
                <a:hlinkClick r:id="rId2"/>
              </a:rPr>
              <a:t>://cs61.cs.sjsu.edu/CS235Projects</a:t>
            </a:r>
            <a:r>
              <a:rPr lang="en-US" dirty="0" smtClean="0">
                <a:hlinkClick r:id="rId2"/>
              </a:rPr>
              <a:t>/</a:t>
            </a:r>
            <a:r>
              <a:rPr lang="en-US" dirty="0" smtClean="0"/>
              <a:t> </a:t>
            </a:r>
          </a:p>
          <a:p>
            <a:pPr lvl="3"/>
            <a:endParaRPr lang="en-US" dirty="0"/>
          </a:p>
          <a:p>
            <a:r>
              <a:rPr lang="en-US" dirty="0" smtClean="0"/>
              <a:t>The primary goal of BI is to provide useful </a:t>
            </a:r>
            <a:br>
              <a:rPr lang="en-US" dirty="0" smtClean="0"/>
            </a:br>
            <a:r>
              <a:rPr lang="en-US" dirty="0" smtClean="0">
                <a:solidFill>
                  <a:srgbClr val="B23C00"/>
                </a:solidFill>
              </a:rPr>
              <a:t>business insights </a:t>
            </a:r>
            <a:r>
              <a:rPr lang="en-US" dirty="0" smtClean="0"/>
              <a:t>and </a:t>
            </a:r>
            <a:r>
              <a:rPr lang="en-US" dirty="0" smtClean="0">
                <a:solidFill>
                  <a:srgbClr val="B23C00"/>
                </a:solidFill>
              </a:rPr>
              <a:t>actionable knowledge </a:t>
            </a:r>
            <a:r>
              <a:rPr lang="en-US" dirty="0" smtClean="0"/>
              <a:t/>
            </a:r>
            <a:br>
              <a:rPr lang="en-US" dirty="0" smtClean="0"/>
            </a:br>
            <a:r>
              <a:rPr lang="en-US" dirty="0" smtClean="0"/>
              <a:t>for the decision makers.</a:t>
            </a:r>
          </a:p>
          <a:p>
            <a:pPr lvl="4"/>
            <a:endParaRPr lang="en-US" dirty="0" smtClean="0"/>
          </a:p>
          <a:p>
            <a:r>
              <a:rPr lang="en-US" dirty="0" smtClean="0"/>
              <a:t>New field: </a:t>
            </a:r>
            <a:r>
              <a:rPr lang="en-US" dirty="0" smtClean="0">
                <a:solidFill>
                  <a:srgbClr val="B23C00"/>
                </a:solidFill>
              </a:rPr>
              <a:t>Data Science</a:t>
            </a:r>
          </a:p>
          <a:p>
            <a:pPr lvl="1"/>
            <a:r>
              <a:rPr lang="en-US" dirty="0" smtClean="0"/>
              <a:t>“A data scientist is a statistician </a:t>
            </a:r>
            <a:br>
              <a:rPr lang="en-US" dirty="0" smtClean="0"/>
            </a:br>
            <a:r>
              <a:rPr lang="en-US" dirty="0" smtClean="0"/>
              <a:t>who works at a start-up.”</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58</a:t>
            </a:fld>
            <a:endParaRPr lang="en-US"/>
          </a:p>
        </p:txBody>
      </p:sp>
    </p:spTree>
    <p:extLst>
      <p:ext uri="{BB962C8B-B14F-4D97-AF65-F5344CB8AC3E}">
        <p14:creationId xmlns:p14="http://schemas.microsoft.com/office/powerpoint/2010/main" val="201040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Dimensional Modeling</a:t>
            </a:r>
            <a:endParaRPr lang="en-US" dirty="0"/>
          </a:p>
        </p:txBody>
      </p:sp>
      <p:sp>
        <p:nvSpPr>
          <p:cNvPr id="3" name="Content Placeholder 2"/>
          <p:cNvSpPr>
            <a:spLocks noGrp="1"/>
          </p:cNvSpPr>
          <p:nvPr>
            <p:ph idx="1"/>
          </p:nvPr>
        </p:nvSpPr>
        <p:spPr/>
        <p:txBody>
          <a:bodyPr/>
          <a:lstStyle/>
          <a:p>
            <a:r>
              <a:rPr lang="en-US" dirty="0" smtClean="0"/>
              <a:t>A type of data model used for data warehouses and data marts.</a:t>
            </a:r>
          </a:p>
          <a:p>
            <a:pPr lvl="1"/>
            <a:r>
              <a:rPr lang="en-US" dirty="0" smtClean="0"/>
              <a:t>Subject-oriented analytical databases</a:t>
            </a:r>
          </a:p>
          <a:p>
            <a:pPr lvl="5"/>
            <a:endParaRPr lang="en-US" dirty="0" smtClean="0"/>
          </a:p>
          <a:p>
            <a:r>
              <a:rPr lang="en-US" dirty="0" smtClean="0"/>
              <a:t>The dimensional model is commonly based on the relational data model.</a:t>
            </a:r>
          </a:p>
          <a:p>
            <a:pPr lvl="4"/>
            <a:endParaRPr lang="en-US" dirty="0" smtClean="0"/>
          </a:p>
          <a:p>
            <a:r>
              <a:rPr lang="en-US" dirty="0" smtClean="0"/>
              <a:t>Two types of tables:</a:t>
            </a:r>
          </a:p>
          <a:p>
            <a:pPr lvl="1"/>
            <a:r>
              <a:rPr lang="en-US" dirty="0" smtClean="0"/>
              <a:t>dimension tables</a:t>
            </a:r>
          </a:p>
          <a:p>
            <a:pPr lvl="1"/>
            <a:r>
              <a:rPr lang="en-US" dirty="0" smtClean="0"/>
              <a:t>fact tables</a:t>
            </a:r>
          </a:p>
        </p:txBody>
      </p:sp>
      <p:sp>
        <p:nvSpPr>
          <p:cNvPr id="4" name="Slide Number Placeholder 3"/>
          <p:cNvSpPr>
            <a:spLocks noGrp="1"/>
          </p:cNvSpPr>
          <p:nvPr>
            <p:ph type="sldNum" sz="quarter" idx="12"/>
          </p:nvPr>
        </p:nvSpPr>
        <p:spPr/>
        <p:txBody>
          <a:bodyPr/>
          <a:lstStyle/>
          <a:p>
            <a:fld id="{5E4F0376-0E54-9843-B673-E00D6670E830}" type="slidenum">
              <a:rPr lang="en-US" smtClean="0"/>
              <a:pPr/>
              <a:t>59</a:t>
            </a:fld>
            <a:endParaRPr lang="en-US"/>
          </a:p>
        </p:txBody>
      </p:sp>
    </p:spTree>
    <p:extLst>
      <p:ext uri="{BB962C8B-B14F-4D97-AF65-F5344CB8AC3E}">
        <p14:creationId xmlns:p14="http://schemas.microsoft.com/office/powerpoint/2010/main" val="309453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Midterm Solutions: Question </a:t>
            </a:r>
            <a:r>
              <a:rPr lang="en-US" dirty="0" smtClean="0"/>
              <a:t>3.b</a:t>
            </a:r>
            <a:endParaRPr lang="en-US" dirty="0"/>
          </a:p>
        </p:txBody>
      </p:sp>
      <p:sp>
        <p:nvSpPr>
          <p:cNvPr id="3" name="Content Placeholder 2"/>
          <p:cNvSpPr>
            <a:spLocks noGrp="1"/>
          </p:cNvSpPr>
          <p:nvPr>
            <p:ph idx="1"/>
          </p:nvPr>
        </p:nvSpPr>
        <p:spPr>
          <a:xfrm>
            <a:off x="457200" y="2499406"/>
            <a:ext cx="8229600" cy="1569667"/>
          </a:xfrm>
        </p:spPr>
        <p:txBody>
          <a:bodyPr/>
          <a:lstStyle/>
          <a:p>
            <a:r>
              <a:rPr lang="en-US" dirty="0"/>
              <a:t>Normalize this table to third normal form (3NF</a:t>
            </a:r>
            <a:r>
              <a:rPr lang="en-US" dirty="0" smtClean="0"/>
              <a:t>).</a:t>
            </a:r>
          </a:p>
          <a:p>
            <a:pPr lvl="4"/>
            <a:r>
              <a:rPr lang="en-US" dirty="0" smtClean="0"/>
              <a:t> </a:t>
            </a:r>
          </a:p>
          <a:p>
            <a:pPr lvl="1"/>
            <a:r>
              <a:rPr lang="en-US" dirty="0"/>
              <a:t>ID </a:t>
            </a:r>
            <a:r>
              <a:rPr lang="en-US" dirty="0">
                <a:sym typeface="Wingdings" charset="2"/>
              </a:rPr>
              <a:t></a:t>
            </a:r>
            <a:r>
              <a:rPr lang="en-US" dirty="0"/>
              <a:t> Leader is a transitive functional dependency. We can move those columns into a new table:</a:t>
            </a:r>
            <a:r>
              <a:rPr lang="en-US" dirty="0"/>
              <a:t> </a:t>
            </a:r>
          </a:p>
        </p:txBody>
      </p:sp>
      <p:sp>
        <p:nvSpPr>
          <p:cNvPr id="4" name="Slide Number Placeholder 3"/>
          <p:cNvSpPr>
            <a:spLocks noGrp="1"/>
          </p:cNvSpPr>
          <p:nvPr>
            <p:ph type="sldNum" sz="quarter" idx="12"/>
          </p:nvPr>
        </p:nvSpPr>
        <p:spPr/>
        <p:txBody>
          <a:bodyPr/>
          <a:lstStyle/>
          <a:p>
            <a:fld id="{5E4F0376-0E54-9843-B673-E00D6670E830}" type="slidenum">
              <a:rPr lang="en-US" smtClean="0"/>
              <a:pPr/>
              <a:t>6</a:t>
            </a:fld>
            <a:endParaRPr lang="en-US"/>
          </a:p>
        </p:txBody>
      </p:sp>
      <p:graphicFrame>
        <p:nvGraphicFramePr>
          <p:cNvPr id="5" name="Content Placeholder 6"/>
          <p:cNvGraphicFramePr>
            <a:graphicFrameLocks/>
          </p:cNvGraphicFramePr>
          <p:nvPr>
            <p:extLst>
              <p:ext uri="{D42A27DB-BD31-4B8C-83A1-F6EECF244321}">
                <p14:modId xmlns:p14="http://schemas.microsoft.com/office/powerpoint/2010/main" val="588855645"/>
              </p:ext>
            </p:extLst>
          </p:nvPr>
        </p:nvGraphicFramePr>
        <p:xfrm>
          <a:off x="1448195" y="1325903"/>
          <a:ext cx="6286105" cy="914400"/>
        </p:xfrm>
        <a:graphic>
          <a:graphicData uri="http://schemas.openxmlformats.org/drawingml/2006/table">
            <a:tbl>
              <a:tblPr firstRow="1" firstCol="1" bandRow="1">
                <a:tableStyleId>{00A15C55-8517-42AA-B614-E9B94910E393}</a:tableStyleId>
              </a:tblPr>
              <a:tblGrid>
                <a:gridCol w="1257221"/>
                <a:gridCol w="1257221"/>
                <a:gridCol w="1257221"/>
                <a:gridCol w="1257221"/>
                <a:gridCol w="1257221"/>
              </a:tblGrid>
              <a:tr h="0">
                <a:tc>
                  <a:txBody>
                    <a:bodyPr/>
                    <a:lstStyle/>
                    <a:p>
                      <a:pPr marL="0" marR="0" indent="0" algn="ctr">
                        <a:spcBef>
                          <a:spcPts val="200"/>
                        </a:spcBef>
                        <a:spcAft>
                          <a:spcPts val="200"/>
                        </a:spcAft>
                        <a:tabLst>
                          <a:tab pos="628650" algn="ctr"/>
                        </a:tabLst>
                      </a:pPr>
                      <a:r>
                        <a:rPr lang="en-US" sz="1200" u="sng">
                          <a:effectLst/>
                        </a:rPr>
                        <a:t>Year</a:t>
                      </a:r>
                      <a:endParaRPr lang="en-US" sz="1200">
                        <a:effectLst/>
                        <a:latin typeface="Calibri" charset="0"/>
                        <a:ea typeface="Calibri" charset="0"/>
                        <a:cs typeface="Times New Roman" charset="0"/>
                      </a:endParaRPr>
                    </a:p>
                  </a:txBody>
                  <a:tcPr marL="68580" marR="68580" marT="0" marB="0"/>
                </a:tc>
                <a:tc>
                  <a:txBody>
                    <a:bodyPr/>
                    <a:lstStyle/>
                    <a:p>
                      <a:pPr marL="0" marR="0" indent="0" algn="ctr">
                        <a:spcBef>
                          <a:spcPts val="200"/>
                        </a:spcBef>
                        <a:spcAft>
                          <a:spcPts val="200"/>
                        </a:spcAft>
                        <a:tabLst>
                          <a:tab pos="628650" algn="ctr"/>
                        </a:tabLst>
                      </a:pPr>
                      <a:r>
                        <a:rPr lang="en-US" sz="1200" u="sng">
                          <a:effectLst/>
                        </a:rPr>
                        <a:t>Department</a:t>
                      </a:r>
                      <a:endParaRPr lang="en-US" sz="1200">
                        <a:effectLst/>
                        <a:latin typeface="Calibri" charset="0"/>
                        <a:ea typeface="Calibri" charset="0"/>
                        <a:cs typeface="Times New Roman" charset="0"/>
                      </a:endParaRPr>
                    </a:p>
                  </a:txBody>
                  <a:tcPr marL="68580" marR="68580" marT="0" marB="0"/>
                </a:tc>
                <a:tc>
                  <a:txBody>
                    <a:bodyPr/>
                    <a:lstStyle/>
                    <a:p>
                      <a:pPr marL="0" marR="0" indent="0" algn="ctr">
                        <a:spcBef>
                          <a:spcPts val="200"/>
                        </a:spcBef>
                        <a:spcAft>
                          <a:spcPts val="200"/>
                        </a:spcAft>
                        <a:tabLst>
                          <a:tab pos="628650" algn="ctr"/>
                        </a:tabLst>
                      </a:pPr>
                      <a:r>
                        <a:rPr lang="en-US" sz="1200">
                          <a:effectLst/>
                        </a:rPr>
                        <a:t>Leader </a:t>
                      </a:r>
                      <a:endParaRPr lang="en-US" sz="1200">
                        <a:effectLst/>
                        <a:latin typeface="Calibri" charset="0"/>
                        <a:ea typeface="Calibri" charset="0"/>
                        <a:cs typeface="Times New Roman" charset="0"/>
                      </a:endParaRPr>
                    </a:p>
                  </a:txBody>
                  <a:tcPr marL="68580" marR="68580" marT="0" marB="0"/>
                </a:tc>
                <a:tc>
                  <a:txBody>
                    <a:bodyPr/>
                    <a:lstStyle/>
                    <a:p>
                      <a:pPr marL="0" marR="0" indent="0" algn="ctr">
                        <a:spcBef>
                          <a:spcPts val="200"/>
                        </a:spcBef>
                        <a:spcAft>
                          <a:spcPts val="200"/>
                        </a:spcAft>
                        <a:tabLst>
                          <a:tab pos="628650" algn="ctr"/>
                        </a:tabLst>
                      </a:pPr>
                      <a:r>
                        <a:rPr lang="en-US" sz="1200">
                          <a:effectLst/>
                        </a:rPr>
                        <a:t>ID</a:t>
                      </a:r>
                      <a:endParaRPr lang="en-US" sz="1200">
                        <a:effectLst/>
                        <a:latin typeface="Calibri" charset="0"/>
                        <a:ea typeface="Calibri" charset="0"/>
                        <a:cs typeface="Times New Roman" charset="0"/>
                      </a:endParaRPr>
                    </a:p>
                  </a:txBody>
                  <a:tcPr marL="68580" marR="68580" marT="0" marB="0"/>
                </a:tc>
                <a:tc>
                  <a:txBody>
                    <a:bodyPr/>
                    <a:lstStyle/>
                    <a:p>
                      <a:pPr marL="0" marR="0" indent="0" algn="ctr">
                        <a:spcBef>
                          <a:spcPts val="200"/>
                        </a:spcBef>
                        <a:spcAft>
                          <a:spcPts val="200"/>
                        </a:spcAft>
                        <a:tabLst>
                          <a:tab pos="628650" algn="ctr"/>
                        </a:tabLst>
                      </a:pPr>
                      <a:r>
                        <a:rPr lang="en-US" sz="1200">
                          <a:effectLst/>
                        </a:rPr>
                        <a:t>Amount</a:t>
                      </a:r>
                      <a:endParaRPr lang="en-US" sz="1200">
                        <a:effectLst/>
                        <a:latin typeface="Calibri" charset="0"/>
                        <a:ea typeface="Calibri" charset="0"/>
                        <a:cs typeface="Times New Roman" charset="0"/>
                      </a:endParaRPr>
                    </a:p>
                  </a:txBody>
                  <a:tcPr marL="68580" marR="68580" marT="0" marB="0"/>
                </a:tc>
              </a:tr>
              <a:tr h="0">
                <a:tc>
                  <a:txBody>
                    <a:bodyPr/>
                    <a:lstStyle/>
                    <a:p>
                      <a:pPr marL="0" marR="0" indent="0" algn="ctr">
                        <a:spcBef>
                          <a:spcPts val="0"/>
                        </a:spcBef>
                        <a:spcAft>
                          <a:spcPts val="0"/>
                        </a:spcAft>
                        <a:tabLst>
                          <a:tab pos="628650" algn="ctr"/>
                        </a:tabLst>
                      </a:pPr>
                      <a:r>
                        <a:rPr lang="en-US" sz="1200">
                          <a:effectLst/>
                        </a:rPr>
                        <a:t>2015</a:t>
                      </a:r>
                      <a:endParaRPr lang="en-US" sz="1200">
                        <a:effectLst/>
                        <a:latin typeface="Calibri" charset="0"/>
                        <a:ea typeface="Calibri" charset="0"/>
                        <a:cs typeface="Times New Roman" charset="0"/>
                      </a:endParaRPr>
                    </a:p>
                  </a:txBody>
                  <a:tcPr marL="68580" marR="68580" marT="0" marB="0"/>
                </a:tc>
                <a:tc>
                  <a:txBody>
                    <a:bodyPr/>
                    <a:lstStyle/>
                    <a:p>
                      <a:pPr marL="0" marR="0" indent="0" algn="ctr">
                        <a:spcBef>
                          <a:spcPts val="0"/>
                        </a:spcBef>
                        <a:spcAft>
                          <a:spcPts val="0"/>
                        </a:spcAft>
                        <a:tabLst>
                          <a:tab pos="628650" algn="ctr"/>
                        </a:tabLst>
                      </a:pPr>
                      <a:r>
                        <a:rPr lang="en-US" sz="1200">
                          <a:effectLst/>
                        </a:rPr>
                        <a:t>CMPE</a:t>
                      </a:r>
                      <a:endParaRPr lang="en-US" sz="1200">
                        <a:effectLst/>
                        <a:latin typeface="Calibri" charset="0"/>
                        <a:ea typeface="Calibri" charset="0"/>
                        <a:cs typeface="Times New Roman" charset="0"/>
                      </a:endParaRPr>
                    </a:p>
                  </a:txBody>
                  <a:tcPr marL="68580" marR="68580" marT="0" marB="0"/>
                </a:tc>
                <a:tc>
                  <a:txBody>
                    <a:bodyPr/>
                    <a:lstStyle/>
                    <a:p>
                      <a:pPr marL="0" marR="0" indent="0" algn="ctr">
                        <a:spcBef>
                          <a:spcPts val="0"/>
                        </a:spcBef>
                        <a:spcAft>
                          <a:spcPts val="0"/>
                        </a:spcAft>
                        <a:tabLst>
                          <a:tab pos="628650" algn="ctr"/>
                        </a:tabLst>
                      </a:pPr>
                      <a:r>
                        <a:rPr lang="en-US" sz="1200">
                          <a:effectLst/>
                        </a:rPr>
                        <a:t>Sigurd Meldal</a:t>
                      </a:r>
                      <a:endParaRPr lang="en-US" sz="1200">
                        <a:effectLst/>
                        <a:latin typeface="Calibri" charset="0"/>
                        <a:ea typeface="Calibri" charset="0"/>
                        <a:cs typeface="Times New Roman" charset="0"/>
                      </a:endParaRPr>
                    </a:p>
                  </a:txBody>
                  <a:tcPr marL="68580" marR="68580" marT="0" marB="0"/>
                </a:tc>
                <a:tc>
                  <a:txBody>
                    <a:bodyPr/>
                    <a:lstStyle/>
                    <a:p>
                      <a:pPr marL="0" marR="0" indent="0" algn="ctr">
                        <a:spcBef>
                          <a:spcPts val="0"/>
                        </a:spcBef>
                        <a:spcAft>
                          <a:spcPts val="0"/>
                        </a:spcAft>
                        <a:tabLst>
                          <a:tab pos="628650" algn="ctr"/>
                        </a:tabLst>
                      </a:pPr>
                      <a:r>
                        <a:rPr lang="en-US" sz="1200">
                          <a:effectLst/>
                        </a:rPr>
                        <a:t>007777777</a:t>
                      </a:r>
                      <a:endParaRPr lang="en-US" sz="1200">
                        <a:effectLst/>
                        <a:latin typeface="Calibri" charset="0"/>
                        <a:ea typeface="Calibri" charset="0"/>
                        <a:cs typeface="Times New Roman" charset="0"/>
                      </a:endParaRPr>
                    </a:p>
                  </a:txBody>
                  <a:tcPr marL="68580" marR="68580" marT="0" marB="0"/>
                </a:tc>
                <a:tc>
                  <a:txBody>
                    <a:bodyPr/>
                    <a:lstStyle/>
                    <a:p>
                      <a:pPr marL="0" marR="0" indent="0" algn="ctr">
                        <a:spcBef>
                          <a:spcPts val="0"/>
                        </a:spcBef>
                        <a:spcAft>
                          <a:spcPts val="0"/>
                        </a:spcAft>
                        <a:tabLst>
                          <a:tab pos="628650" algn="ctr"/>
                        </a:tabLst>
                      </a:pPr>
                      <a:r>
                        <a:rPr lang="en-US" sz="1200">
                          <a:effectLst/>
                        </a:rPr>
                        <a:t>$12,000</a:t>
                      </a:r>
                      <a:endParaRPr lang="en-US" sz="1200">
                        <a:effectLst/>
                        <a:latin typeface="Calibri" charset="0"/>
                        <a:ea typeface="Calibri" charset="0"/>
                        <a:cs typeface="Times New Roman" charset="0"/>
                      </a:endParaRPr>
                    </a:p>
                  </a:txBody>
                  <a:tcPr marL="68580" marR="68580" marT="0" marB="0"/>
                </a:tc>
              </a:tr>
              <a:tr h="0">
                <a:tc>
                  <a:txBody>
                    <a:bodyPr/>
                    <a:lstStyle/>
                    <a:p>
                      <a:pPr marL="0" marR="0" indent="0" algn="ctr">
                        <a:spcBef>
                          <a:spcPts val="0"/>
                        </a:spcBef>
                        <a:spcAft>
                          <a:spcPts val="0"/>
                        </a:spcAft>
                        <a:tabLst>
                          <a:tab pos="628650" algn="ctr"/>
                        </a:tabLst>
                      </a:pPr>
                      <a:r>
                        <a:rPr lang="en-US" sz="1200">
                          <a:effectLst/>
                        </a:rPr>
                        <a:t>2015</a:t>
                      </a:r>
                      <a:endParaRPr lang="en-US" sz="1200">
                        <a:effectLst/>
                        <a:latin typeface="Calibri" charset="0"/>
                        <a:ea typeface="Calibri" charset="0"/>
                        <a:cs typeface="Times New Roman" charset="0"/>
                      </a:endParaRPr>
                    </a:p>
                  </a:txBody>
                  <a:tcPr marL="68580" marR="68580" marT="0" marB="0"/>
                </a:tc>
                <a:tc>
                  <a:txBody>
                    <a:bodyPr/>
                    <a:lstStyle/>
                    <a:p>
                      <a:pPr marL="0" marR="0" indent="0" algn="ctr">
                        <a:spcBef>
                          <a:spcPts val="0"/>
                        </a:spcBef>
                        <a:spcAft>
                          <a:spcPts val="0"/>
                        </a:spcAft>
                        <a:tabLst>
                          <a:tab pos="628650" algn="ctr"/>
                        </a:tabLst>
                      </a:pPr>
                      <a:r>
                        <a:rPr lang="en-US" sz="1200">
                          <a:effectLst/>
                        </a:rPr>
                        <a:t>CS</a:t>
                      </a:r>
                      <a:endParaRPr lang="en-US" sz="1200">
                        <a:effectLst/>
                        <a:latin typeface="Calibri" charset="0"/>
                        <a:ea typeface="Calibri" charset="0"/>
                        <a:cs typeface="Times New Roman" charset="0"/>
                      </a:endParaRPr>
                    </a:p>
                  </a:txBody>
                  <a:tcPr marL="68580" marR="68580" marT="0" marB="0"/>
                </a:tc>
                <a:tc>
                  <a:txBody>
                    <a:bodyPr/>
                    <a:lstStyle/>
                    <a:p>
                      <a:pPr marL="0" marR="0" indent="0" algn="ctr">
                        <a:spcBef>
                          <a:spcPts val="0"/>
                        </a:spcBef>
                        <a:spcAft>
                          <a:spcPts val="0"/>
                        </a:spcAft>
                        <a:tabLst>
                          <a:tab pos="628650" algn="ctr"/>
                        </a:tabLst>
                      </a:pPr>
                      <a:r>
                        <a:rPr lang="en-US" sz="1200">
                          <a:effectLst/>
                        </a:rPr>
                        <a:t>Sami Khuri</a:t>
                      </a:r>
                      <a:endParaRPr lang="en-US" sz="1200">
                        <a:effectLst/>
                        <a:latin typeface="Calibri" charset="0"/>
                        <a:ea typeface="Calibri" charset="0"/>
                        <a:cs typeface="Times New Roman" charset="0"/>
                      </a:endParaRPr>
                    </a:p>
                  </a:txBody>
                  <a:tcPr marL="68580" marR="68580" marT="0" marB="0"/>
                </a:tc>
                <a:tc>
                  <a:txBody>
                    <a:bodyPr/>
                    <a:lstStyle/>
                    <a:p>
                      <a:pPr marL="0" marR="0" indent="0" algn="ctr">
                        <a:spcBef>
                          <a:spcPts val="0"/>
                        </a:spcBef>
                        <a:spcAft>
                          <a:spcPts val="0"/>
                        </a:spcAft>
                        <a:tabLst>
                          <a:tab pos="628650" algn="ctr"/>
                        </a:tabLst>
                      </a:pPr>
                      <a:r>
                        <a:rPr lang="en-US" sz="1200">
                          <a:effectLst/>
                        </a:rPr>
                        <a:t>002222222</a:t>
                      </a:r>
                      <a:endParaRPr lang="en-US" sz="1200">
                        <a:effectLst/>
                        <a:latin typeface="Calibri" charset="0"/>
                        <a:ea typeface="Calibri" charset="0"/>
                        <a:cs typeface="Times New Roman" charset="0"/>
                      </a:endParaRPr>
                    </a:p>
                  </a:txBody>
                  <a:tcPr marL="68580" marR="68580" marT="0" marB="0"/>
                </a:tc>
                <a:tc>
                  <a:txBody>
                    <a:bodyPr/>
                    <a:lstStyle/>
                    <a:p>
                      <a:pPr marL="0" marR="0" indent="0" algn="ctr">
                        <a:spcBef>
                          <a:spcPts val="0"/>
                        </a:spcBef>
                        <a:spcAft>
                          <a:spcPts val="0"/>
                        </a:spcAft>
                        <a:tabLst>
                          <a:tab pos="628650" algn="ctr"/>
                        </a:tabLst>
                      </a:pPr>
                      <a:r>
                        <a:rPr lang="en-US" sz="1200">
                          <a:effectLst/>
                        </a:rPr>
                        <a:t>$11,000</a:t>
                      </a:r>
                      <a:endParaRPr lang="en-US" sz="1200">
                        <a:effectLst/>
                        <a:latin typeface="Calibri" charset="0"/>
                        <a:ea typeface="Calibri" charset="0"/>
                        <a:cs typeface="Times New Roman" charset="0"/>
                      </a:endParaRPr>
                    </a:p>
                  </a:txBody>
                  <a:tcPr marL="68580" marR="68580" marT="0" marB="0"/>
                </a:tc>
              </a:tr>
              <a:tr h="0">
                <a:tc>
                  <a:txBody>
                    <a:bodyPr/>
                    <a:lstStyle/>
                    <a:p>
                      <a:pPr marL="0" marR="0" indent="0" algn="ctr">
                        <a:spcBef>
                          <a:spcPts val="0"/>
                        </a:spcBef>
                        <a:spcAft>
                          <a:spcPts val="0"/>
                        </a:spcAft>
                        <a:tabLst>
                          <a:tab pos="628650" algn="ctr"/>
                        </a:tabLst>
                      </a:pPr>
                      <a:r>
                        <a:rPr lang="en-US" sz="1200">
                          <a:effectLst/>
                        </a:rPr>
                        <a:t>2016</a:t>
                      </a:r>
                      <a:endParaRPr lang="en-US" sz="1200">
                        <a:effectLst/>
                        <a:latin typeface="Calibri" charset="0"/>
                        <a:ea typeface="Calibri" charset="0"/>
                        <a:cs typeface="Times New Roman" charset="0"/>
                      </a:endParaRPr>
                    </a:p>
                  </a:txBody>
                  <a:tcPr marL="68580" marR="68580" marT="0" marB="0"/>
                </a:tc>
                <a:tc>
                  <a:txBody>
                    <a:bodyPr/>
                    <a:lstStyle/>
                    <a:p>
                      <a:pPr marL="0" marR="0" indent="0" algn="ctr">
                        <a:spcBef>
                          <a:spcPts val="0"/>
                        </a:spcBef>
                        <a:spcAft>
                          <a:spcPts val="0"/>
                        </a:spcAft>
                        <a:tabLst>
                          <a:tab pos="628650" algn="ctr"/>
                        </a:tabLst>
                      </a:pPr>
                      <a:r>
                        <a:rPr lang="en-US" sz="1200">
                          <a:effectLst/>
                        </a:rPr>
                        <a:t>Math</a:t>
                      </a:r>
                      <a:endParaRPr lang="en-US" sz="1200">
                        <a:effectLst/>
                        <a:latin typeface="Calibri" charset="0"/>
                        <a:ea typeface="Calibri" charset="0"/>
                        <a:cs typeface="Times New Roman" charset="0"/>
                      </a:endParaRPr>
                    </a:p>
                  </a:txBody>
                  <a:tcPr marL="68580" marR="68580" marT="0" marB="0"/>
                </a:tc>
                <a:tc>
                  <a:txBody>
                    <a:bodyPr/>
                    <a:lstStyle/>
                    <a:p>
                      <a:pPr marL="0" marR="0" indent="0" algn="ctr">
                        <a:spcBef>
                          <a:spcPts val="0"/>
                        </a:spcBef>
                        <a:spcAft>
                          <a:spcPts val="0"/>
                        </a:spcAft>
                        <a:tabLst>
                          <a:tab pos="628650" algn="ctr"/>
                        </a:tabLst>
                      </a:pPr>
                      <a:r>
                        <a:rPr lang="en-US" sz="1200">
                          <a:effectLst/>
                        </a:rPr>
                        <a:t>Bem Cayco</a:t>
                      </a:r>
                      <a:endParaRPr lang="en-US" sz="1200">
                        <a:effectLst/>
                        <a:latin typeface="Calibri" charset="0"/>
                        <a:ea typeface="Calibri" charset="0"/>
                        <a:cs typeface="Times New Roman" charset="0"/>
                      </a:endParaRPr>
                    </a:p>
                  </a:txBody>
                  <a:tcPr marL="68580" marR="68580" marT="0" marB="0"/>
                </a:tc>
                <a:tc>
                  <a:txBody>
                    <a:bodyPr/>
                    <a:lstStyle/>
                    <a:p>
                      <a:pPr marL="0" marR="0" indent="0" algn="ctr">
                        <a:spcBef>
                          <a:spcPts val="0"/>
                        </a:spcBef>
                        <a:spcAft>
                          <a:spcPts val="0"/>
                        </a:spcAft>
                        <a:tabLst>
                          <a:tab pos="628650" algn="ctr"/>
                        </a:tabLst>
                      </a:pPr>
                      <a:r>
                        <a:rPr lang="en-US" sz="1200">
                          <a:effectLst/>
                        </a:rPr>
                        <a:t>005555555</a:t>
                      </a:r>
                      <a:endParaRPr lang="en-US" sz="1200">
                        <a:effectLst/>
                        <a:latin typeface="Calibri" charset="0"/>
                        <a:ea typeface="Calibri" charset="0"/>
                        <a:cs typeface="Times New Roman" charset="0"/>
                      </a:endParaRPr>
                    </a:p>
                  </a:txBody>
                  <a:tcPr marL="68580" marR="68580" marT="0" marB="0"/>
                </a:tc>
                <a:tc>
                  <a:txBody>
                    <a:bodyPr/>
                    <a:lstStyle/>
                    <a:p>
                      <a:pPr marL="0" marR="0" indent="0" algn="ctr">
                        <a:spcBef>
                          <a:spcPts val="0"/>
                        </a:spcBef>
                        <a:spcAft>
                          <a:spcPts val="0"/>
                        </a:spcAft>
                        <a:tabLst>
                          <a:tab pos="628650" algn="ctr"/>
                        </a:tabLst>
                      </a:pPr>
                      <a:r>
                        <a:rPr lang="en-US" sz="1200">
                          <a:effectLst/>
                        </a:rPr>
                        <a:t>$10,000</a:t>
                      </a:r>
                      <a:endParaRPr lang="en-US" sz="1200">
                        <a:effectLst/>
                        <a:latin typeface="Calibri" charset="0"/>
                        <a:ea typeface="Calibri" charset="0"/>
                        <a:cs typeface="Times New Roman" charset="0"/>
                      </a:endParaRPr>
                    </a:p>
                  </a:txBody>
                  <a:tcPr marL="68580" marR="68580" marT="0" marB="0"/>
                </a:tc>
              </a:tr>
              <a:tr h="0">
                <a:tc>
                  <a:txBody>
                    <a:bodyPr/>
                    <a:lstStyle/>
                    <a:p>
                      <a:pPr marL="0" marR="0" indent="0" algn="ctr">
                        <a:spcBef>
                          <a:spcPts val="0"/>
                        </a:spcBef>
                        <a:spcAft>
                          <a:spcPts val="0"/>
                        </a:spcAft>
                        <a:tabLst>
                          <a:tab pos="628650" algn="ctr"/>
                        </a:tabLst>
                      </a:pPr>
                      <a:r>
                        <a:rPr lang="en-US" sz="1200">
                          <a:effectLst/>
                        </a:rPr>
                        <a:t>2016</a:t>
                      </a:r>
                      <a:endParaRPr lang="en-US" sz="1200">
                        <a:effectLst/>
                        <a:latin typeface="Calibri" charset="0"/>
                        <a:ea typeface="Calibri" charset="0"/>
                        <a:cs typeface="Times New Roman" charset="0"/>
                      </a:endParaRPr>
                    </a:p>
                  </a:txBody>
                  <a:tcPr marL="68580" marR="68580" marT="0" marB="0"/>
                </a:tc>
                <a:tc>
                  <a:txBody>
                    <a:bodyPr/>
                    <a:lstStyle/>
                    <a:p>
                      <a:pPr marL="0" marR="0" indent="0" algn="ctr">
                        <a:spcBef>
                          <a:spcPts val="0"/>
                        </a:spcBef>
                        <a:spcAft>
                          <a:spcPts val="0"/>
                        </a:spcAft>
                        <a:tabLst>
                          <a:tab pos="628650" algn="ctr"/>
                        </a:tabLst>
                      </a:pPr>
                      <a:r>
                        <a:rPr lang="en-US" sz="1200">
                          <a:effectLst/>
                        </a:rPr>
                        <a:t>CMPE</a:t>
                      </a:r>
                      <a:endParaRPr lang="en-US" sz="1200">
                        <a:effectLst/>
                        <a:latin typeface="Calibri" charset="0"/>
                        <a:ea typeface="Calibri" charset="0"/>
                        <a:cs typeface="Times New Roman" charset="0"/>
                      </a:endParaRPr>
                    </a:p>
                  </a:txBody>
                  <a:tcPr marL="68580" marR="68580" marT="0" marB="0"/>
                </a:tc>
                <a:tc>
                  <a:txBody>
                    <a:bodyPr/>
                    <a:lstStyle/>
                    <a:p>
                      <a:pPr marL="0" marR="0" indent="0" algn="ctr">
                        <a:spcBef>
                          <a:spcPts val="0"/>
                        </a:spcBef>
                        <a:spcAft>
                          <a:spcPts val="0"/>
                        </a:spcAft>
                        <a:tabLst>
                          <a:tab pos="628650" algn="ctr"/>
                        </a:tabLst>
                      </a:pPr>
                      <a:r>
                        <a:rPr lang="en-US" sz="1200">
                          <a:effectLst/>
                        </a:rPr>
                        <a:t>Xiao Su</a:t>
                      </a:r>
                      <a:endParaRPr lang="en-US" sz="1200">
                        <a:effectLst/>
                        <a:latin typeface="Calibri" charset="0"/>
                        <a:ea typeface="Calibri" charset="0"/>
                        <a:cs typeface="Times New Roman" charset="0"/>
                      </a:endParaRPr>
                    </a:p>
                  </a:txBody>
                  <a:tcPr marL="68580" marR="68580" marT="0" marB="0"/>
                </a:tc>
                <a:tc>
                  <a:txBody>
                    <a:bodyPr/>
                    <a:lstStyle/>
                    <a:p>
                      <a:pPr marL="0" marR="0" indent="0" algn="ctr">
                        <a:spcBef>
                          <a:spcPts val="0"/>
                        </a:spcBef>
                        <a:spcAft>
                          <a:spcPts val="0"/>
                        </a:spcAft>
                        <a:tabLst>
                          <a:tab pos="628650" algn="ctr"/>
                        </a:tabLst>
                      </a:pPr>
                      <a:r>
                        <a:rPr lang="en-US" sz="1200">
                          <a:effectLst/>
                        </a:rPr>
                        <a:t>008888888</a:t>
                      </a:r>
                      <a:endParaRPr lang="en-US" sz="1200">
                        <a:effectLst/>
                        <a:latin typeface="Calibri" charset="0"/>
                        <a:ea typeface="Calibri" charset="0"/>
                        <a:cs typeface="Times New Roman" charset="0"/>
                      </a:endParaRPr>
                    </a:p>
                  </a:txBody>
                  <a:tcPr marL="68580" marR="68580" marT="0" marB="0"/>
                </a:tc>
                <a:tc>
                  <a:txBody>
                    <a:bodyPr/>
                    <a:lstStyle/>
                    <a:p>
                      <a:pPr marL="0" marR="0" indent="0" algn="ctr">
                        <a:spcBef>
                          <a:spcPts val="0"/>
                        </a:spcBef>
                        <a:spcAft>
                          <a:spcPts val="0"/>
                        </a:spcAft>
                        <a:tabLst>
                          <a:tab pos="628650" algn="ctr"/>
                        </a:tabLst>
                      </a:pPr>
                      <a:r>
                        <a:rPr lang="en-US" sz="1200" dirty="0">
                          <a:effectLst/>
                        </a:rPr>
                        <a:t>$12,000</a:t>
                      </a:r>
                      <a:endParaRPr lang="en-US" sz="1200" dirty="0">
                        <a:effectLst/>
                        <a:latin typeface="Calibri" charset="0"/>
                        <a:ea typeface="Calibri" charset="0"/>
                        <a:cs typeface="Times New Roman" charset="0"/>
                      </a:endParaRPr>
                    </a:p>
                  </a:txBody>
                  <a:tcPr marL="68580" marR="68580" marT="0" marB="0"/>
                </a:tc>
              </a:tr>
            </a:tbl>
          </a:graphicData>
        </a:graphic>
      </p:graphicFrame>
      <p:sp>
        <p:nvSpPr>
          <p:cNvPr id="6" name="Text Box 1"/>
          <p:cNvSpPr txBox="1"/>
          <p:nvPr/>
        </p:nvSpPr>
        <p:spPr>
          <a:xfrm>
            <a:off x="2889225" y="4205043"/>
            <a:ext cx="1706848" cy="1158299"/>
          </a:xfrm>
          <a:prstGeom prst="rect">
            <a:avLst/>
          </a:prstGeom>
          <a:noFill/>
          <a:ln>
            <a:solidFill>
              <a:schemeClr val="tx1"/>
            </a:solid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800" u="sng" dirty="0">
                <a:effectLst/>
                <a:ea typeface="Calibri" charset="0"/>
                <a:cs typeface="Times New Roman" charset="0"/>
              </a:rPr>
              <a:t>Year</a:t>
            </a:r>
            <a:br>
              <a:rPr lang="en-US" sz="1800" u="sng" dirty="0">
                <a:effectLst/>
                <a:ea typeface="Calibri" charset="0"/>
                <a:cs typeface="Times New Roman" charset="0"/>
              </a:rPr>
            </a:br>
            <a:r>
              <a:rPr lang="en-US" sz="1800" u="sng" dirty="0">
                <a:effectLst/>
                <a:ea typeface="Calibri" charset="0"/>
                <a:cs typeface="Times New Roman" charset="0"/>
              </a:rPr>
              <a:t>Department</a:t>
            </a:r>
            <a:r>
              <a:rPr lang="en-US" sz="1800" dirty="0">
                <a:effectLst/>
                <a:ea typeface="Calibri" charset="0"/>
                <a:cs typeface="Times New Roman" charset="0"/>
              </a:rPr>
              <a:t/>
            </a:r>
            <a:br>
              <a:rPr lang="en-US" sz="1800" dirty="0">
                <a:effectLst/>
                <a:ea typeface="Calibri" charset="0"/>
                <a:cs typeface="Times New Roman" charset="0"/>
              </a:rPr>
            </a:br>
            <a:r>
              <a:rPr lang="en-US" sz="1800" dirty="0">
                <a:effectLst/>
                <a:ea typeface="Calibri" charset="0"/>
                <a:cs typeface="Times New Roman" charset="0"/>
              </a:rPr>
              <a:t>ID</a:t>
            </a:r>
            <a:br>
              <a:rPr lang="en-US" sz="1800" dirty="0">
                <a:effectLst/>
                <a:ea typeface="Calibri" charset="0"/>
                <a:cs typeface="Times New Roman" charset="0"/>
              </a:rPr>
            </a:br>
            <a:r>
              <a:rPr lang="en-US" sz="1800" dirty="0">
                <a:effectLst/>
                <a:ea typeface="Calibri" charset="0"/>
                <a:cs typeface="Times New Roman" charset="0"/>
              </a:rPr>
              <a:t>Amount</a:t>
            </a:r>
            <a:br>
              <a:rPr lang="en-US" sz="1800" dirty="0">
                <a:effectLst/>
                <a:ea typeface="Calibri" charset="0"/>
                <a:cs typeface="Times New Roman" charset="0"/>
              </a:rPr>
            </a:br>
            <a:endParaRPr lang="en-US" sz="1800" dirty="0">
              <a:effectLst/>
              <a:ea typeface="Calibri" charset="0"/>
              <a:cs typeface="Times New Roman" charset="0"/>
            </a:endParaRPr>
          </a:p>
        </p:txBody>
      </p:sp>
      <p:sp>
        <p:nvSpPr>
          <p:cNvPr id="7" name="Text Box 2"/>
          <p:cNvSpPr txBox="1"/>
          <p:nvPr/>
        </p:nvSpPr>
        <p:spPr>
          <a:xfrm>
            <a:off x="4937756" y="4223097"/>
            <a:ext cx="990600" cy="640084"/>
          </a:xfrm>
          <a:prstGeom prst="rect">
            <a:avLst/>
          </a:prstGeom>
          <a:noFill/>
          <a:ln>
            <a:solidFill>
              <a:srgbClr val="000000"/>
            </a:solid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800" u="sng">
                <a:effectLst/>
                <a:ea typeface="Calibri" charset="0"/>
                <a:cs typeface="Times New Roman" charset="0"/>
              </a:rPr>
              <a:t>ID</a:t>
            </a:r>
            <a:r>
              <a:rPr lang="en-US" sz="1800">
                <a:effectLst/>
                <a:ea typeface="Calibri" charset="0"/>
                <a:cs typeface="Times New Roman" charset="0"/>
              </a:rPr>
              <a:t/>
            </a:r>
            <a:br>
              <a:rPr lang="en-US" sz="1800">
                <a:effectLst/>
                <a:ea typeface="Calibri" charset="0"/>
                <a:cs typeface="Times New Roman" charset="0"/>
              </a:rPr>
            </a:br>
            <a:r>
              <a:rPr lang="en-US" sz="1800">
                <a:effectLst/>
                <a:ea typeface="Calibri" charset="0"/>
                <a:cs typeface="Times New Roman" charset="0"/>
              </a:rPr>
              <a:t>Leader</a:t>
            </a:r>
          </a:p>
        </p:txBody>
      </p:sp>
    </p:spTree>
    <p:extLst>
      <p:ext uri="{BB962C8B-B14F-4D97-AF65-F5344CB8AC3E}">
        <p14:creationId xmlns:p14="http://schemas.microsoft.com/office/powerpoint/2010/main" val="129218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 Tables</a:t>
            </a:r>
            <a:endParaRPr lang="en-US" dirty="0"/>
          </a:p>
        </p:txBody>
      </p:sp>
      <p:sp>
        <p:nvSpPr>
          <p:cNvPr id="3" name="Content Placeholder 2"/>
          <p:cNvSpPr>
            <a:spLocks noGrp="1"/>
          </p:cNvSpPr>
          <p:nvPr>
            <p:ph idx="1"/>
          </p:nvPr>
        </p:nvSpPr>
        <p:spPr/>
        <p:txBody>
          <a:bodyPr/>
          <a:lstStyle/>
          <a:p>
            <a:r>
              <a:rPr lang="en-US" dirty="0" smtClean="0"/>
              <a:t>Dimensions are descriptions of the business to which the subject of analysis belongs.</a:t>
            </a:r>
          </a:p>
          <a:p>
            <a:pPr lvl="4"/>
            <a:endParaRPr lang="en-US" dirty="0" smtClean="0"/>
          </a:p>
          <a:p>
            <a:r>
              <a:rPr lang="en-US" dirty="0" smtClean="0"/>
              <a:t>Dimension table columns contain descriptive information that is often textual.</a:t>
            </a:r>
          </a:p>
          <a:p>
            <a:pPr lvl="1"/>
            <a:r>
              <a:rPr lang="en-US" dirty="0" smtClean="0"/>
              <a:t>Examples: product brand, product color, customer gender, customer education level, etc.</a:t>
            </a:r>
          </a:p>
          <a:p>
            <a:pPr lvl="5"/>
            <a:endParaRPr lang="en-US" dirty="0" smtClean="0"/>
          </a:p>
          <a:p>
            <a:r>
              <a:rPr lang="en-US" dirty="0" smtClean="0"/>
              <a:t>Descriptive information can also be numeric:</a:t>
            </a:r>
          </a:p>
          <a:p>
            <a:pPr lvl="1"/>
            <a:r>
              <a:rPr lang="en-US" dirty="0" smtClean="0"/>
              <a:t>Examples: product weight, customer age, etc.</a:t>
            </a:r>
          </a:p>
          <a:p>
            <a:pPr lvl="1"/>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60</a:t>
            </a:fld>
            <a:endParaRPr lang="en-US"/>
          </a:p>
        </p:txBody>
      </p:sp>
    </p:spTree>
    <p:extLst>
      <p:ext uri="{BB962C8B-B14F-4D97-AF65-F5344CB8AC3E}">
        <p14:creationId xmlns:p14="http://schemas.microsoft.com/office/powerpoint/2010/main" val="25513381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 </a:t>
            </a:r>
            <a:r>
              <a:rPr lang="en-US" dirty="0" smtClean="0"/>
              <a:t>Tables</a:t>
            </a:r>
            <a:r>
              <a:rPr lang="en-US" i="1" dirty="0" smtClean="0"/>
              <a:t>, cont’d</a:t>
            </a:r>
            <a:endParaRPr lang="en-US" i="1" dirty="0"/>
          </a:p>
        </p:txBody>
      </p:sp>
      <p:sp>
        <p:nvSpPr>
          <p:cNvPr id="3" name="Content Placeholder 2"/>
          <p:cNvSpPr>
            <a:spLocks noGrp="1"/>
          </p:cNvSpPr>
          <p:nvPr>
            <p:ph idx="1"/>
          </p:nvPr>
        </p:nvSpPr>
        <p:spPr/>
        <p:txBody>
          <a:bodyPr/>
          <a:lstStyle/>
          <a:p>
            <a:r>
              <a:rPr lang="en-US" dirty="0" smtClean="0">
                <a:solidFill>
                  <a:srgbClr val="B23C00"/>
                </a:solidFill>
              </a:rPr>
              <a:t>Dimension</a:t>
            </a:r>
            <a:r>
              <a:rPr lang="en-US" dirty="0" smtClean="0"/>
              <a:t> information forms the basis </a:t>
            </a:r>
            <a:br>
              <a:rPr lang="en-US" dirty="0" smtClean="0"/>
            </a:br>
            <a:r>
              <a:rPr lang="en-US" dirty="0" smtClean="0"/>
              <a:t>for the analysis of the subject.</a:t>
            </a:r>
          </a:p>
          <a:p>
            <a:pPr lvl="4"/>
            <a:endParaRPr lang="en-US" dirty="0" smtClean="0"/>
          </a:p>
          <a:p>
            <a:r>
              <a:rPr lang="en-US" dirty="0" smtClean="0"/>
              <a:t>Example: Analyze sales by product brand, customer gender, customer age, etc.</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61</a:t>
            </a:fld>
            <a:endParaRPr lang="en-US"/>
          </a:p>
        </p:txBody>
      </p:sp>
    </p:spTree>
    <p:extLst>
      <p:ext uri="{BB962C8B-B14F-4D97-AF65-F5344CB8AC3E}">
        <p14:creationId xmlns:p14="http://schemas.microsoft.com/office/powerpoint/2010/main" val="8637039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 Tables</a:t>
            </a:r>
            <a:endParaRPr lang="en-US" dirty="0"/>
          </a:p>
        </p:txBody>
      </p:sp>
      <p:sp>
        <p:nvSpPr>
          <p:cNvPr id="3" name="Content Placeholder 2"/>
          <p:cNvSpPr>
            <a:spLocks noGrp="1"/>
          </p:cNvSpPr>
          <p:nvPr>
            <p:ph idx="1"/>
          </p:nvPr>
        </p:nvSpPr>
        <p:spPr/>
        <p:txBody>
          <a:bodyPr/>
          <a:lstStyle/>
          <a:p>
            <a:r>
              <a:rPr lang="en-US" dirty="0" smtClean="0">
                <a:solidFill>
                  <a:srgbClr val="B23C00"/>
                </a:solidFill>
              </a:rPr>
              <a:t>Facts</a:t>
            </a:r>
            <a:r>
              <a:rPr lang="en-US" dirty="0" smtClean="0"/>
              <a:t> are measures related to the </a:t>
            </a:r>
            <a:br>
              <a:rPr lang="en-US" dirty="0" smtClean="0"/>
            </a:br>
            <a:r>
              <a:rPr lang="en-US" dirty="0" smtClean="0"/>
              <a:t>subject of analysis.</a:t>
            </a:r>
          </a:p>
          <a:p>
            <a:pPr lvl="1"/>
            <a:r>
              <a:rPr lang="en-US" dirty="0" smtClean="0"/>
              <a:t>Typically numeric for computation </a:t>
            </a:r>
            <a:br>
              <a:rPr lang="en-US" dirty="0" smtClean="0"/>
            </a:br>
            <a:r>
              <a:rPr lang="en-US" dirty="0" smtClean="0"/>
              <a:t>and quantitative analysis.</a:t>
            </a:r>
          </a:p>
          <a:p>
            <a:pPr lvl="5"/>
            <a:endParaRPr lang="en-US" dirty="0" smtClean="0"/>
          </a:p>
          <a:p>
            <a:r>
              <a:rPr lang="en-US" dirty="0" smtClean="0"/>
              <a:t>Fact tables contain the measures </a:t>
            </a:r>
            <a:br>
              <a:rPr lang="en-US" dirty="0" smtClean="0"/>
            </a:br>
            <a:r>
              <a:rPr lang="en-US" dirty="0" smtClean="0"/>
              <a:t>and foreign keys that associate the facts </a:t>
            </a:r>
            <a:br>
              <a:rPr lang="en-US" dirty="0" smtClean="0"/>
            </a:br>
            <a:r>
              <a:rPr lang="en-US" dirty="0" smtClean="0"/>
              <a:t>with the dimensions tables. </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62</a:t>
            </a:fld>
            <a:endParaRPr lang="en-US"/>
          </a:p>
        </p:txBody>
      </p:sp>
    </p:spTree>
    <p:extLst>
      <p:ext uri="{BB962C8B-B14F-4D97-AF65-F5344CB8AC3E}">
        <p14:creationId xmlns:p14="http://schemas.microsoft.com/office/powerpoint/2010/main" val="13344273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 Schema</a:t>
            </a:r>
            <a:endParaRPr lang="en-US" dirty="0"/>
          </a:p>
        </p:txBody>
      </p:sp>
      <p:sp>
        <p:nvSpPr>
          <p:cNvPr id="3" name="Content Placeholder 2"/>
          <p:cNvSpPr>
            <a:spLocks noGrp="1"/>
          </p:cNvSpPr>
          <p:nvPr>
            <p:ph idx="1"/>
          </p:nvPr>
        </p:nvSpPr>
        <p:spPr>
          <a:xfrm>
            <a:off x="457200" y="1234464"/>
            <a:ext cx="8229600" cy="4968209"/>
          </a:xfrm>
        </p:spPr>
        <p:txBody>
          <a:bodyPr/>
          <a:lstStyle/>
          <a:p>
            <a:r>
              <a:rPr lang="en-US" dirty="0" smtClean="0"/>
              <a:t>A dimensional relational schema contains dimension tables and fact tables.</a:t>
            </a:r>
          </a:p>
          <a:p>
            <a:pPr lvl="1"/>
            <a:r>
              <a:rPr lang="en-US" dirty="0" smtClean="0"/>
              <a:t>Often called a </a:t>
            </a:r>
            <a:r>
              <a:rPr lang="en-US" dirty="0" smtClean="0">
                <a:solidFill>
                  <a:srgbClr val="B23C00"/>
                </a:solidFill>
              </a:rPr>
              <a:t>star schema</a:t>
            </a:r>
            <a:r>
              <a:rPr lang="en-US" dirty="0" smtClean="0"/>
              <a:t>.</a:t>
            </a:r>
          </a:p>
          <a:p>
            <a:pPr lvl="5"/>
            <a:endParaRPr lang="en-US" dirty="0" smtClean="0"/>
          </a:p>
          <a:p>
            <a:r>
              <a:rPr lang="en-US" dirty="0" smtClean="0"/>
              <a:t>Each dimension table contains</a:t>
            </a:r>
          </a:p>
          <a:p>
            <a:pPr lvl="1"/>
            <a:r>
              <a:rPr lang="en-US" dirty="0" smtClean="0"/>
              <a:t>a primary key</a:t>
            </a:r>
          </a:p>
          <a:p>
            <a:pPr lvl="1"/>
            <a:r>
              <a:rPr lang="en-US" dirty="0" smtClean="0"/>
              <a:t>attributes that are used for the analysis </a:t>
            </a:r>
            <a:br>
              <a:rPr lang="en-US" dirty="0" smtClean="0"/>
            </a:br>
            <a:r>
              <a:rPr lang="en-US" dirty="0" smtClean="0"/>
              <a:t>of the measures in the fact tables</a:t>
            </a:r>
          </a:p>
          <a:p>
            <a:pPr lvl="5"/>
            <a:endParaRPr lang="en-US" dirty="0" smtClean="0"/>
          </a:p>
          <a:p>
            <a:r>
              <a:rPr lang="en-US" dirty="0" smtClean="0"/>
              <a:t>Each fact table contains</a:t>
            </a:r>
          </a:p>
          <a:p>
            <a:pPr lvl="1"/>
            <a:r>
              <a:rPr lang="en-US" dirty="0" smtClean="0"/>
              <a:t>fact-measure attributes</a:t>
            </a:r>
          </a:p>
          <a:p>
            <a:pPr lvl="1"/>
            <a:r>
              <a:rPr lang="en-US" dirty="0" smtClean="0"/>
              <a:t>foreign keys to the dimension tables</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63</a:t>
            </a:fld>
            <a:endParaRPr lang="en-US"/>
          </a:p>
        </p:txBody>
      </p:sp>
    </p:spTree>
    <p:extLst>
      <p:ext uri="{BB962C8B-B14F-4D97-AF65-F5344CB8AC3E}">
        <p14:creationId xmlns:p14="http://schemas.microsoft.com/office/powerpoint/2010/main" val="27065679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 </a:t>
            </a:r>
            <a:r>
              <a:rPr lang="en-US" dirty="0" smtClean="0"/>
              <a:t>Schema</a:t>
            </a:r>
            <a:r>
              <a:rPr lang="en-US" i="1" dirty="0" smtClean="0"/>
              <a:t>, cont’d</a:t>
            </a:r>
            <a:endParaRPr lang="en-US" i="1"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64</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63" y="1417342"/>
            <a:ext cx="7762875" cy="377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3566171" y="5257780"/>
            <a:ext cx="2327505" cy="369332"/>
          </a:xfrm>
          <a:prstGeom prst="rect">
            <a:avLst/>
          </a:prstGeom>
          <a:solidFill>
            <a:schemeClr val="accent1">
              <a:lumMod val="20000"/>
              <a:lumOff val="80000"/>
            </a:schemeClr>
          </a:solidFill>
        </p:spPr>
        <p:txBody>
          <a:bodyPr wrap="none" rtlCol="0">
            <a:spAutoFit/>
          </a:bodyPr>
          <a:lstStyle/>
          <a:p>
            <a:r>
              <a:rPr lang="en-US" sz="1800" dirty="0" smtClean="0"/>
              <a:t>A dimensional model</a:t>
            </a:r>
            <a:endParaRPr lang="en-US" sz="1800" dirty="0"/>
          </a:p>
        </p:txBody>
      </p:sp>
      <p:sp>
        <p:nvSpPr>
          <p:cNvPr id="7" name="TextBox 6"/>
          <p:cNvSpPr txBox="1"/>
          <p:nvPr/>
        </p:nvSpPr>
        <p:spPr>
          <a:xfrm>
            <a:off x="5943585" y="6172170"/>
            <a:ext cx="1646605" cy="646331"/>
          </a:xfrm>
          <a:prstGeom prst="rect">
            <a:avLst/>
          </a:prstGeom>
          <a:solidFill>
            <a:schemeClr val="bg1">
              <a:lumMod val="95000"/>
            </a:schemeClr>
          </a:solidFill>
        </p:spPr>
        <p:txBody>
          <a:bodyPr wrap="none" rtlCol="0">
            <a:spAutoFit/>
          </a:bodyPr>
          <a:lstStyle/>
          <a:p>
            <a:r>
              <a:rPr lang="en-US" sz="900" b="1" dirty="0" smtClean="0">
                <a:solidFill>
                  <a:schemeClr val="bg1">
                    <a:lumMod val="65000"/>
                  </a:schemeClr>
                </a:solidFill>
              </a:rPr>
              <a:t>Database Systems</a:t>
            </a:r>
          </a:p>
          <a:p>
            <a:r>
              <a:rPr lang="en-US" sz="900" dirty="0" smtClean="0">
                <a:solidFill>
                  <a:schemeClr val="bg1">
                    <a:lumMod val="65000"/>
                  </a:schemeClr>
                </a:solidFill>
              </a:rPr>
              <a:t>by </a:t>
            </a:r>
            <a:r>
              <a:rPr lang="en-US" sz="900" dirty="0" err="1" smtClean="0">
                <a:solidFill>
                  <a:schemeClr val="bg1">
                    <a:lumMod val="65000"/>
                  </a:schemeClr>
                </a:solidFill>
              </a:rPr>
              <a:t>Jukić</a:t>
            </a:r>
            <a:r>
              <a:rPr lang="en-US" sz="900" dirty="0" smtClean="0">
                <a:solidFill>
                  <a:schemeClr val="bg1">
                    <a:lumMod val="65000"/>
                  </a:schemeClr>
                </a:solidFill>
              </a:rPr>
              <a:t>, </a:t>
            </a:r>
            <a:r>
              <a:rPr lang="en-US" sz="900" dirty="0" err="1" smtClean="0">
                <a:solidFill>
                  <a:schemeClr val="bg1">
                    <a:lumMod val="65000"/>
                  </a:schemeClr>
                </a:solidFill>
              </a:rPr>
              <a:t>Vrbsky</a:t>
            </a:r>
            <a:r>
              <a:rPr lang="en-US" sz="900" dirty="0" smtClean="0">
                <a:solidFill>
                  <a:schemeClr val="bg1">
                    <a:lumMod val="65000"/>
                  </a:schemeClr>
                </a:solidFill>
              </a:rPr>
              <a:t>, &amp; </a:t>
            </a:r>
            <a:r>
              <a:rPr lang="en-US" sz="900" dirty="0" err="1" smtClean="0">
                <a:solidFill>
                  <a:schemeClr val="bg1">
                    <a:lumMod val="65000"/>
                  </a:schemeClr>
                </a:solidFill>
              </a:rPr>
              <a:t>Nestorov</a:t>
            </a:r>
            <a:endParaRPr lang="en-US" sz="900" dirty="0" smtClean="0">
              <a:solidFill>
                <a:schemeClr val="bg1">
                  <a:lumMod val="65000"/>
                </a:schemeClr>
              </a:solidFill>
            </a:endParaRPr>
          </a:p>
          <a:p>
            <a:r>
              <a:rPr lang="en-US" sz="900" dirty="0" smtClean="0">
                <a:solidFill>
                  <a:schemeClr val="bg1">
                    <a:lumMod val="65000"/>
                  </a:schemeClr>
                </a:solidFill>
              </a:rPr>
              <a:t>Pearson 2014</a:t>
            </a:r>
          </a:p>
          <a:p>
            <a:r>
              <a:rPr lang="en-US" sz="900" dirty="0" smtClean="0">
                <a:solidFill>
                  <a:schemeClr val="bg1">
                    <a:lumMod val="65000"/>
                  </a:schemeClr>
                </a:solidFill>
              </a:rPr>
              <a:t>ISBN 978-0-13-257567-6</a:t>
            </a:r>
            <a:endParaRPr lang="en-US" sz="900" dirty="0">
              <a:solidFill>
                <a:schemeClr val="bg1">
                  <a:lumMod val="65000"/>
                </a:schemeClr>
              </a:solidFill>
            </a:endParaRPr>
          </a:p>
        </p:txBody>
      </p:sp>
    </p:spTree>
    <p:extLst>
      <p:ext uri="{BB962C8B-B14F-4D97-AF65-F5344CB8AC3E}">
        <p14:creationId xmlns:p14="http://schemas.microsoft.com/office/powerpoint/2010/main" val="39141653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Dimensional Model Example</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65</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12" y="1234464"/>
            <a:ext cx="8277279" cy="5577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7406609" y="1228206"/>
            <a:ext cx="1646605" cy="646331"/>
          </a:xfrm>
          <a:prstGeom prst="rect">
            <a:avLst/>
          </a:prstGeom>
          <a:solidFill>
            <a:schemeClr val="bg1">
              <a:lumMod val="95000"/>
            </a:schemeClr>
          </a:solidFill>
        </p:spPr>
        <p:txBody>
          <a:bodyPr wrap="none" rtlCol="0">
            <a:spAutoFit/>
          </a:bodyPr>
          <a:lstStyle/>
          <a:p>
            <a:r>
              <a:rPr lang="en-US" sz="900" b="1" dirty="0" smtClean="0">
                <a:solidFill>
                  <a:schemeClr val="bg1">
                    <a:lumMod val="65000"/>
                  </a:schemeClr>
                </a:solidFill>
              </a:rPr>
              <a:t>Database Systems</a:t>
            </a:r>
          </a:p>
          <a:p>
            <a:r>
              <a:rPr lang="en-US" sz="900" dirty="0" smtClean="0">
                <a:solidFill>
                  <a:schemeClr val="bg1">
                    <a:lumMod val="65000"/>
                  </a:schemeClr>
                </a:solidFill>
              </a:rPr>
              <a:t>by </a:t>
            </a:r>
            <a:r>
              <a:rPr lang="en-US" sz="900" dirty="0" err="1" smtClean="0">
                <a:solidFill>
                  <a:schemeClr val="bg1">
                    <a:lumMod val="65000"/>
                  </a:schemeClr>
                </a:solidFill>
              </a:rPr>
              <a:t>Jukić</a:t>
            </a:r>
            <a:r>
              <a:rPr lang="en-US" sz="900" dirty="0" smtClean="0">
                <a:solidFill>
                  <a:schemeClr val="bg1">
                    <a:lumMod val="65000"/>
                  </a:schemeClr>
                </a:solidFill>
              </a:rPr>
              <a:t>, </a:t>
            </a:r>
            <a:r>
              <a:rPr lang="en-US" sz="900" dirty="0" err="1" smtClean="0">
                <a:solidFill>
                  <a:schemeClr val="bg1">
                    <a:lumMod val="65000"/>
                  </a:schemeClr>
                </a:solidFill>
              </a:rPr>
              <a:t>Vrbsky</a:t>
            </a:r>
            <a:r>
              <a:rPr lang="en-US" sz="900" dirty="0" smtClean="0">
                <a:solidFill>
                  <a:schemeClr val="bg1">
                    <a:lumMod val="65000"/>
                  </a:schemeClr>
                </a:solidFill>
              </a:rPr>
              <a:t>, &amp; </a:t>
            </a:r>
            <a:r>
              <a:rPr lang="en-US" sz="900" dirty="0" err="1" smtClean="0">
                <a:solidFill>
                  <a:schemeClr val="bg1">
                    <a:lumMod val="65000"/>
                  </a:schemeClr>
                </a:solidFill>
              </a:rPr>
              <a:t>Nestorov</a:t>
            </a:r>
            <a:endParaRPr lang="en-US" sz="900" dirty="0" smtClean="0">
              <a:solidFill>
                <a:schemeClr val="bg1">
                  <a:lumMod val="65000"/>
                </a:schemeClr>
              </a:solidFill>
            </a:endParaRPr>
          </a:p>
          <a:p>
            <a:r>
              <a:rPr lang="en-US" sz="900" dirty="0" smtClean="0">
                <a:solidFill>
                  <a:schemeClr val="bg1">
                    <a:lumMod val="65000"/>
                  </a:schemeClr>
                </a:solidFill>
              </a:rPr>
              <a:t>Pearson 2014</a:t>
            </a:r>
          </a:p>
          <a:p>
            <a:r>
              <a:rPr lang="en-US" sz="900" dirty="0" smtClean="0">
                <a:solidFill>
                  <a:schemeClr val="bg1">
                    <a:lumMod val="65000"/>
                  </a:schemeClr>
                </a:solidFill>
              </a:rPr>
              <a:t>ISBN 978-0-13-257567-6</a:t>
            </a:r>
            <a:endParaRPr lang="en-US" sz="900" dirty="0">
              <a:solidFill>
                <a:schemeClr val="bg1">
                  <a:lumMod val="65000"/>
                </a:schemeClr>
              </a:solidFill>
            </a:endParaRPr>
          </a:p>
        </p:txBody>
      </p:sp>
    </p:spTree>
    <p:extLst>
      <p:ext uri="{BB962C8B-B14F-4D97-AF65-F5344CB8AC3E}">
        <p14:creationId xmlns:p14="http://schemas.microsoft.com/office/powerpoint/2010/main" val="38928339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Dimensional Model </a:t>
            </a:r>
            <a:r>
              <a:rPr lang="en-US" dirty="0" smtClean="0"/>
              <a:t>Example</a:t>
            </a:r>
            <a:r>
              <a:rPr lang="en-US" i="1" dirty="0" smtClean="0"/>
              <a:t>, cont’d</a:t>
            </a:r>
            <a:endParaRPr lang="en-US" i="1"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66</a:t>
            </a:fld>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1234464"/>
            <a:ext cx="8310563" cy="4572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3383293" y="5894277"/>
            <a:ext cx="2455683" cy="369332"/>
          </a:xfrm>
          <a:prstGeom prst="rect">
            <a:avLst/>
          </a:prstGeom>
          <a:solidFill>
            <a:schemeClr val="accent1">
              <a:lumMod val="20000"/>
              <a:lumOff val="80000"/>
            </a:schemeClr>
          </a:solidFill>
        </p:spPr>
        <p:txBody>
          <a:bodyPr wrap="none" rtlCol="0">
            <a:spAutoFit/>
          </a:bodyPr>
          <a:lstStyle/>
          <a:p>
            <a:r>
              <a:rPr lang="en-US" sz="1800" dirty="0" smtClean="0"/>
              <a:t>The relational </a:t>
            </a:r>
            <a:r>
              <a:rPr lang="en-US" sz="1800" dirty="0"/>
              <a:t>schema</a:t>
            </a:r>
          </a:p>
        </p:txBody>
      </p:sp>
      <p:sp>
        <p:nvSpPr>
          <p:cNvPr id="7" name="TextBox 6"/>
          <p:cNvSpPr txBox="1"/>
          <p:nvPr/>
        </p:nvSpPr>
        <p:spPr>
          <a:xfrm>
            <a:off x="5943585" y="6172170"/>
            <a:ext cx="1646605" cy="646331"/>
          </a:xfrm>
          <a:prstGeom prst="rect">
            <a:avLst/>
          </a:prstGeom>
          <a:solidFill>
            <a:schemeClr val="bg1">
              <a:lumMod val="95000"/>
            </a:schemeClr>
          </a:solidFill>
        </p:spPr>
        <p:txBody>
          <a:bodyPr wrap="none" rtlCol="0">
            <a:spAutoFit/>
          </a:bodyPr>
          <a:lstStyle/>
          <a:p>
            <a:r>
              <a:rPr lang="en-US" sz="900" b="1" dirty="0" smtClean="0">
                <a:solidFill>
                  <a:schemeClr val="bg1">
                    <a:lumMod val="65000"/>
                  </a:schemeClr>
                </a:solidFill>
              </a:rPr>
              <a:t>Database Systems</a:t>
            </a:r>
          </a:p>
          <a:p>
            <a:r>
              <a:rPr lang="en-US" sz="900" dirty="0" smtClean="0">
                <a:solidFill>
                  <a:schemeClr val="bg1">
                    <a:lumMod val="65000"/>
                  </a:schemeClr>
                </a:solidFill>
              </a:rPr>
              <a:t>by </a:t>
            </a:r>
            <a:r>
              <a:rPr lang="en-US" sz="900" dirty="0" err="1" smtClean="0">
                <a:solidFill>
                  <a:schemeClr val="bg1">
                    <a:lumMod val="65000"/>
                  </a:schemeClr>
                </a:solidFill>
              </a:rPr>
              <a:t>Jukić</a:t>
            </a:r>
            <a:r>
              <a:rPr lang="en-US" sz="900" dirty="0" smtClean="0">
                <a:solidFill>
                  <a:schemeClr val="bg1">
                    <a:lumMod val="65000"/>
                  </a:schemeClr>
                </a:solidFill>
              </a:rPr>
              <a:t>, </a:t>
            </a:r>
            <a:r>
              <a:rPr lang="en-US" sz="900" dirty="0" err="1" smtClean="0">
                <a:solidFill>
                  <a:schemeClr val="bg1">
                    <a:lumMod val="65000"/>
                  </a:schemeClr>
                </a:solidFill>
              </a:rPr>
              <a:t>Vrbsky</a:t>
            </a:r>
            <a:r>
              <a:rPr lang="en-US" sz="900" dirty="0" smtClean="0">
                <a:solidFill>
                  <a:schemeClr val="bg1">
                    <a:lumMod val="65000"/>
                  </a:schemeClr>
                </a:solidFill>
              </a:rPr>
              <a:t>, &amp; </a:t>
            </a:r>
            <a:r>
              <a:rPr lang="en-US" sz="900" dirty="0" err="1" smtClean="0">
                <a:solidFill>
                  <a:schemeClr val="bg1">
                    <a:lumMod val="65000"/>
                  </a:schemeClr>
                </a:solidFill>
              </a:rPr>
              <a:t>Nestorov</a:t>
            </a:r>
            <a:endParaRPr lang="en-US" sz="900" dirty="0" smtClean="0">
              <a:solidFill>
                <a:schemeClr val="bg1">
                  <a:lumMod val="65000"/>
                </a:schemeClr>
              </a:solidFill>
            </a:endParaRPr>
          </a:p>
          <a:p>
            <a:r>
              <a:rPr lang="en-US" sz="900" dirty="0" smtClean="0">
                <a:solidFill>
                  <a:schemeClr val="bg1">
                    <a:lumMod val="65000"/>
                  </a:schemeClr>
                </a:solidFill>
              </a:rPr>
              <a:t>Pearson 2014</a:t>
            </a:r>
          </a:p>
          <a:p>
            <a:r>
              <a:rPr lang="en-US" sz="900" dirty="0" smtClean="0">
                <a:solidFill>
                  <a:schemeClr val="bg1">
                    <a:lumMod val="65000"/>
                  </a:schemeClr>
                </a:solidFill>
              </a:rPr>
              <a:t>ISBN 978-0-13-257567-6</a:t>
            </a:r>
            <a:endParaRPr lang="en-US" sz="900" dirty="0">
              <a:solidFill>
                <a:schemeClr val="bg1">
                  <a:lumMod val="65000"/>
                </a:schemeClr>
              </a:solidFill>
            </a:endParaRPr>
          </a:p>
        </p:txBody>
      </p:sp>
    </p:spTree>
    <p:extLst>
      <p:ext uri="{BB962C8B-B14F-4D97-AF65-F5344CB8AC3E}">
        <p14:creationId xmlns:p14="http://schemas.microsoft.com/office/powerpoint/2010/main" val="234945842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Dimensional Model Example</a:t>
            </a:r>
            <a:r>
              <a:rPr lang="en-US" i="1" dirty="0"/>
              <a:t>, cont’d</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67</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63" y="1160432"/>
            <a:ext cx="8869362" cy="5011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5943585" y="6172170"/>
            <a:ext cx="1646605" cy="646331"/>
          </a:xfrm>
          <a:prstGeom prst="rect">
            <a:avLst/>
          </a:prstGeom>
          <a:solidFill>
            <a:schemeClr val="bg1">
              <a:lumMod val="95000"/>
            </a:schemeClr>
          </a:solidFill>
        </p:spPr>
        <p:txBody>
          <a:bodyPr wrap="none" rtlCol="0">
            <a:spAutoFit/>
          </a:bodyPr>
          <a:lstStyle/>
          <a:p>
            <a:r>
              <a:rPr lang="en-US" sz="900" b="1" dirty="0" smtClean="0">
                <a:solidFill>
                  <a:schemeClr val="bg1">
                    <a:lumMod val="65000"/>
                  </a:schemeClr>
                </a:solidFill>
              </a:rPr>
              <a:t>Database Systems</a:t>
            </a:r>
          </a:p>
          <a:p>
            <a:r>
              <a:rPr lang="en-US" sz="900" dirty="0" smtClean="0">
                <a:solidFill>
                  <a:schemeClr val="bg1">
                    <a:lumMod val="65000"/>
                  </a:schemeClr>
                </a:solidFill>
              </a:rPr>
              <a:t>by </a:t>
            </a:r>
            <a:r>
              <a:rPr lang="en-US" sz="900" dirty="0" err="1" smtClean="0">
                <a:solidFill>
                  <a:schemeClr val="bg1">
                    <a:lumMod val="65000"/>
                  </a:schemeClr>
                </a:solidFill>
              </a:rPr>
              <a:t>Jukić</a:t>
            </a:r>
            <a:r>
              <a:rPr lang="en-US" sz="900" dirty="0" smtClean="0">
                <a:solidFill>
                  <a:schemeClr val="bg1">
                    <a:lumMod val="65000"/>
                  </a:schemeClr>
                </a:solidFill>
              </a:rPr>
              <a:t>, </a:t>
            </a:r>
            <a:r>
              <a:rPr lang="en-US" sz="900" dirty="0" err="1" smtClean="0">
                <a:solidFill>
                  <a:schemeClr val="bg1">
                    <a:lumMod val="65000"/>
                  </a:schemeClr>
                </a:solidFill>
              </a:rPr>
              <a:t>Vrbsky</a:t>
            </a:r>
            <a:r>
              <a:rPr lang="en-US" sz="900" dirty="0" smtClean="0">
                <a:solidFill>
                  <a:schemeClr val="bg1">
                    <a:lumMod val="65000"/>
                  </a:schemeClr>
                </a:solidFill>
              </a:rPr>
              <a:t>, &amp; </a:t>
            </a:r>
            <a:r>
              <a:rPr lang="en-US" sz="900" dirty="0" err="1" smtClean="0">
                <a:solidFill>
                  <a:schemeClr val="bg1">
                    <a:lumMod val="65000"/>
                  </a:schemeClr>
                </a:solidFill>
              </a:rPr>
              <a:t>Nestorov</a:t>
            </a:r>
            <a:endParaRPr lang="en-US" sz="900" dirty="0" smtClean="0">
              <a:solidFill>
                <a:schemeClr val="bg1">
                  <a:lumMod val="65000"/>
                </a:schemeClr>
              </a:solidFill>
            </a:endParaRPr>
          </a:p>
          <a:p>
            <a:r>
              <a:rPr lang="en-US" sz="900" dirty="0" smtClean="0">
                <a:solidFill>
                  <a:schemeClr val="bg1">
                    <a:lumMod val="65000"/>
                  </a:schemeClr>
                </a:solidFill>
              </a:rPr>
              <a:t>Pearson 2014</a:t>
            </a:r>
          </a:p>
          <a:p>
            <a:r>
              <a:rPr lang="en-US" sz="900" dirty="0" smtClean="0">
                <a:solidFill>
                  <a:schemeClr val="bg1">
                    <a:lumMod val="65000"/>
                  </a:schemeClr>
                </a:solidFill>
              </a:rPr>
              <a:t>ISBN 978-0-13-257567-6</a:t>
            </a:r>
            <a:endParaRPr lang="en-US" sz="900" dirty="0">
              <a:solidFill>
                <a:schemeClr val="bg1">
                  <a:lumMod val="65000"/>
                </a:schemeClr>
              </a:solidFill>
            </a:endParaRPr>
          </a:p>
        </p:txBody>
      </p:sp>
    </p:spTree>
    <p:extLst>
      <p:ext uri="{BB962C8B-B14F-4D97-AF65-F5344CB8AC3E}">
        <p14:creationId xmlns:p14="http://schemas.microsoft.com/office/powerpoint/2010/main" val="126102235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Dimensional Model Example</a:t>
            </a:r>
            <a:r>
              <a:rPr lang="en-US" i="1" dirty="0"/>
              <a:t>, cont’d</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68</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1277938"/>
            <a:ext cx="81153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3280934" y="5623536"/>
            <a:ext cx="2571212" cy="369332"/>
          </a:xfrm>
          <a:prstGeom prst="rect">
            <a:avLst/>
          </a:prstGeom>
          <a:solidFill>
            <a:schemeClr val="accent1">
              <a:lumMod val="20000"/>
              <a:lumOff val="80000"/>
            </a:schemeClr>
          </a:solidFill>
        </p:spPr>
        <p:txBody>
          <a:bodyPr wrap="none" rtlCol="0">
            <a:spAutoFit/>
          </a:bodyPr>
          <a:lstStyle/>
          <a:p>
            <a:r>
              <a:rPr lang="en-US" sz="1800" dirty="0" smtClean="0"/>
              <a:t>The dimensional model</a:t>
            </a:r>
            <a:endParaRPr lang="en-US" sz="1800" dirty="0"/>
          </a:p>
        </p:txBody>
      </p:sp>
      <p:sp>
        <p:nvSpPr>
          <p:cNvPr id="7" name="TextBox 6"/>
          <p:cNvSpPr txBox="1"/>
          <p:nvPr/>
        </p:nvSpPr>
        <p:spPr>
          <a:xfrm>
            <a:off x="274367" y="1319645"/>
            <a:ext cx="3712637" cy="646331"/>
          </a:xfrm>
          <a:prstGeom prst="rect">
            <a:avLst/>
          </a:prstGeom>
          <a:solidFill>
            <a:srgbClr val="FFFFC2"/>
          </a:solidFill>
          <a:ln>
            <a:solidFill>
              <a:srgbClr val="B23C00"/>
            </a:solidFill>
          </a:ln>
        </p:spPr>
        <p:txBody>
          <a:bodyPr wrap="none" rtlCol="0">
            <a:spAutoFit/>
          </a:bodyPr>
          <a:lstStyle/>
          <a:p>
            <a:r>
              <a:rPr lang="en-US" sz="1800" dirty="0" smtClean="0">
                <a:solidFill>
                  <a:srgbClr val="B23C00"/>
                </a:solidFill>
              </a:rPr>
              <a:t>Nearly every star schema includes </a:t>
            </a:r>
          </a:p>
          <a:p>
            <a:r>
              <a:rPr lang="en-US" sz="1800" dirty="0" smtClean="0">
                <a:solidFill>
                  <a:srgbClr val="B23C00"/>
                </a:solidFill>
              </a:rPr>
              <a:t>a date-related dimension.</a:t>
            </a:r>
            <a:endParaRPr lang="en-US" sz="1800" dirty="0">
              <a:solidFill>
                <a:srgbClr val="B23C00"/>
              </a:solidFill>
            </a:endParaRPr>
          </a:p>
        </p:txBody>
      </p:sp>
      <p:sp>
        <p:nvSpPr>
          <p:cNvPr id="8" name="TextBox 7"/>
          <p:cNvSpPr txBox="1"/>
          <p:nvPr/>
        </p:nvSpPr>
        <p:spPr>
          <a:xfrm>
            <a:off x="5943585" y="6172170"/>
            <a:ext cx="1646605" cy="646331"/>
          </a:xfrm>
          <a:prstGeom prst="rect">
            <a:avLst/>
          </a:prstGeom>
          <a:solidFill>
            <a:schemeClr val="bg1">
              <a:lumMod val="95000"/>
            </a:schemeClr>
          </a:solidFill>
        </p:spPr>
        <p:txBody>
          <a:bodyPr wrap="none" rtlCol="0">
            <a:spAutoFit/>
          </a:bodyPr>
          <a:lstStyle/>
          <a:p>
            <a:r>
              <a:rPr lang="en-US" sz="900" b="1" dirty="0" smtClean="0">
                <a:solidFill>
                  <a:schemeClr val="bg1">
                    <a:lumMod val="65000"/>
                  </a:schemeClr>
                </a:solidFill>
              </a:rPr>
              <a:t>Database Systems</a:t>
            </a:r>
          </a:p>
          <a:p>
            <a:r>
              <a:rPr lang="en-US" sz="900" dirty="0" smtClean="0">
                <a:solidFill>
                  <a:schemeClr val="bg1">
                    <a:lumMod val="65000"/>
                  </a:schemeClr>
                </a:solidFill>
              </a:rPr>
              <a:t>by </a:t>
            </a:r>
            <a:r>
              <a:rPr lang="en-US" sz="900" dirty="0" err="1" smtClean="0">
                <a:solidFill>
                  <a:schemeClr val="bg1">
                    <a:lumMod val="65000"/>
                  </a:schemeClr>
                </a:solidFill>
              </a:rPr>
              <a:t>Jukić</a:t>
            </a:r>
            <a:r>
              <a:rPr lang="en-US" sz="900" dirty="0" smtClean="0">
                <a:solidFill>
                  <a:schemeClr val="bg1">
                    <a:lumMod val="65000"/>
                  </a:schemeClr>
                </a:solidFill>
              </a:rPr>
              <a:t>, </a:t>
            </a:r>
            <a:r>
              <a:rPr lang="en-US" sz="900" dirty="0" err="1" smtClean="0">
                <a:solidFill>
                  <a:schemeClr val="bg1">
                    <a:lumMod val="65000"/>
                  </a:schemeClr>
                </a:solidFill>
              </a:rPr>
              <a:t>Vrbsky</a:t>
            </a:r>
            <a:r>
              <a:rPr lang="en-US" sz="900" dirty="0" smtClean="0">
                <a:solidFill>
                  <a:schemeClr val="bg1">
                    <a:lumMod val="65000"/>
                  </a:schemeClr>
                </a:solidFill>
              </a:rPr>
              <a:t>, &amp; </a:t>
            </a:r>
            <a:r>
              <a:rPr lang="en-US" sz="900" dirty="0" err="1" smtClean="0">
                <a:solidFill>
                  <a:schemeClr val="bg1">
                    <a:lumMod val="65000"/>
                  </a:schemeClr>
                </a:solidFill>
              </a:rPr>
              <a:t>Nestorov</a:t>
            </a:r>
            <a:endParaRPr lang="en-US" sz="900" dirty="0" smtClean="0">
              <a:solidFill>
                <a:schemeClr val="bg1">
                  <a:lumMod val="65000"/>
                </a:schemeClr>
              </a:solidFill>
            </a:endParaRPr>
          </a:p>
          <a:p>
            <a:r>
              <a:rPr lang="en-US" sz="900" dirty="0" smtClean="0">
                <a:solidFill>
                  <a:schemeClr val="bg1">
                    <a:lumMod val="65000"/>
                  </a:schemeClr>
                </a:solidFill>
              </a:rPr>
              <a:t>Pearson 2014</a:t>
            </a:r>
          </a:p>
          <a:p>
            <a:r>
              <a:rPr lang="en-US" sz="900" dirty="0" smtClean="0">
                <a:solidFill>
                  <a:schemeClr val="bg1">
                    <a:lumMod val="65000"/>
                  </a:schemeClr>
                </a:solidFill>
              </a:rPr>
              <a:t>ISBN 978-0-13-257567-6</a:t>
            </a:r>
            <a:endParaRPr lang="en-US" sz="900" dirty="0">
              <a:solidFill>
                <a:schemeClr val="bg1">
                  <a:lumMod val="65000"/>
                </a:schemeClr>
              </a:solidFill>
            </a:endParaRPr>
          </a:p>
        </p:txBody>
      </p:sp>
    </p:spTree>
    <p:extLst>
      <p:ext uri="{BB962C8B-B14F-4D97-AF65-F5344CB8AC3E}">
        <p14:creationId xmlns:p14="http://schemas.microsoft.com/office/powerpoint/2010/main" val="294376634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Dimensional Model Example</a:t>
            </a:r>
            <a:r>
              <a:rPr lang="en-US" i="1" dirty="0"/>
              <a:t>, cont’d</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69</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509041"/>
            <a:ext cx="9123363" cy="5211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182928" y="5989292"/>
            <a:ext cx="1646605" cy="646331"/>
          </a:xfrm>
          <a:prstGeom prst="rect">
            <a:avLst/>
          </a:prstGeom>
          <a:solidFill>
            <a:schemeClr val="bg1">
              <a:lumMod val="95000"/>
            </a:schemeClr>
          </a:solidFill>
        </p:spPr>
        <p:txBody>
          <a:bodyPr wrap="none" rtlCol="0">
            <a:spAutoFit/>
          </a:bodyPr>
          <a:lstStyle/>
          <a:p>
            <a:r>
              <a:rPr lang="en-US" sz="900" b="1" dirty="0" smtClean="0">
                <a:solidFill>
                  <a:schemeClr val="bg1">
                    <a:lumMod val="65000"/>
                  </a:schemeClr>
                </a:solidFill>
              </a:rPr>
              <a:t>Database Systems</a:t>
            </a:r>
          </a:p>
          <a:p>
            <a:r>
              <a:rPr lang="en-US" sz="900" dirty="0" smtClean="0">
                <a:solidFill>
                  <a:schemeClr val="bg1">
                    <a:lumMod val="65000"/>
                  </a:schemeClr>
                </a:solidFill>
              </a:rPr>
              <a:t>by </a:t>
            </a:r>
            <a:r>
              <a:rPr lang="en-US" sz="900" dirty="0" err="1" smtClean="0">
                <a:solidFill>
                  <a:schemeClr val="bg1">
                    <a:lumMod val="65000"/>
                  </a:schemeClr>
                </a:solidFill>
              </a:rPr>
              <a:t>Jukić</a:t>
            </a:r>
            <a:r>
              <a:rPr lang="en-US" sz="900" dirty="0" smtClean="0">
                <a:solidFill>
                  <a:schemeClr val="bg1">
                    <a:lumMod val="65000"/>
                  </a:schemeClr>
                </a:solidFill>
              </a:rPr>
              <a:t>, </a:t>
            </a:r>
            <a:r>
              <a:rPr lang="en-US" sz="900" dirty="0" err="1" smtClean="0">
                <a:solidFill>
                  <a:schemeClr val="bg1">
                    <a:lumMod val="65000"/>
                  </a:schemeClr>
                </a:solidFill>
              </a:rPr>
              <a:t>Vrbsky</a:t>
            </a:r>
            <a:r>
              <a:rPr lang="en-US" sz="900" dirty="0" smtClean="0">
                <a:solidFill>
                  <a:schemeClr val="bg1">
                    <a:lumMod val="65000"/>
                  </a:schemeClr>
                </a:solidFill>
              </a:rPr>
              <a:t>, &amp; </a:t>
            </a:r>
            <a:r>
              <a:rPr lang="en-US" sz="900" dirty="0" err="1" smtClean="0">
                <a:solidFill>
                  <a:schemeClr val="bg1">
                    <a:lumMod val="65000"/>
                  </a:schemeClr>
                </a:solidFill>
              </a:rPr>
              <a:t>Nestorov</a:t>
            </a:r>
            <a:endParaRPr lang="en-US" sz="900" dirty="0" smtClean="0">
              <a:solidFill>
                <a:schemeClr val="bg1">
                  <a:lumMod val="65000"/>
                </a:schemeClr>
              </a:solidFill>
            </a:endParaRPr>
          </a:p>
          <a:p>
            <a:r>
              <a:rPr lang="en-US" sz="900" dirty="0" smtClean="0">
                <a:solidFill>
                  <a:schemeClr val="bg1">
                    <a:lumMod val="65000"/>
                  </a:schemeClr>
                </a:solidFill>
              </a:rPr>
              <a:t>Pearson 2014</a:t>
            </a:r>
          </a:p>
          <a:p>
            <a:r>
              <a:rPr lang="en-US" sz="900" dirty="0" smtClean="0">
                <a:solidFill>
                  <a:schemeClr val="bg1">
                    <a:lumMod val="65000"/>
                  </a:schemeClr>
                </a:solidFill>
              </a:rPr>
              <a:t>ISBN 978-0-13-257567-6</a:t>
            </a:r>
            <a:endParaRPr lang="en-US" sz="900" dirty="0">
              <a:solidFill>
                <a:schemeClr val="bg1">
                  <a:lumMod val="65000"/>
                </a:schemeClr>
              </a:solidFill>
            </a:endParaRPr>
          </a:p>
        </p:txBody>
      </p:sp>
    </p:spTree>
    <p:extLst>
      <p:ext uri="{BB962C8B-B14F-4D97-AF65-F5344CB8AC3E}">
        <p14:creationId xmlns:p14="http://schemas.microsoft.com/office/powerpoint/2010/main" val="1984382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Midterm Solutions: Question </a:t>
            </a:r>
            <a:r>
              <a:rPr lang="en-US" dirty="0" smtClean="0"/>
              <a:t>3.c</a:t>
            </a:r>
            <a:endParaRPr lang="en-US" dirty="0"/>
          </a:p>
        </p:txBody>
      </p:sp>
      <p:sp>
        <p:nvSpPr>
          <p:cNvPr id="3" name="Content Placeholder 2"/>
          <p:cNvSpPr>
            <a:spLocks noGrp="1"/>
          </p:cNvSpPr>
          <p:nvPr>
            <p:ph idx="1"/>
          </p:nvPr>
        </p:nvSpPr>
        <p:spPr/>
        <p:txBody>
          <a:bodyPr/>
          <a:lstStyle/>
          <a:p>
            <a:r>
              <a:rPr lang="en-US" dirty="0"/>
              <a:t>Give a good reason why you may want to leave this table </a:t>
            </a:r>
            <a:r>
              <a:rPr lang="en-US" dirty="0" err="1"/>
              <a:t>unnormalized</a:t>
            </a:r>
            <a:r>
              <a:rPr lang="en-US" dirty="0"/>
              <a:t>.</a:t>
            </a:r>
            <a:r>
              <a:rPr lang="en-US" dirty="0"/>
              <a:t> </a:t>
            </a:r>
            <a:endParaRPr lang="en-US" dirty="0" smtClean="0"/>
          </a:p>
          <a:p>
            <a:pPr lvl="4"/>
            <a:endParaRPr lang="en-US" dirty="0" smtClean="0"/>
          </a:p>
          <a:p>
            <a:pPr lvl="1"/>
            <a:r>
              <a:rPr lang="en-US" dirty="0"/>
              <a:t>The original table has faster query response.</a:t>
            </a:r>
            <a:r>
              <a:rPr lang="en-US" dirty="0"/>
              <a:t> </a:t>
            </a:r>
          </a:p>
        </p:txBody>
      </p:sp>
      <p:sp>
        <p:nvSpPr>
          <p:cNvPr id="4" name="Slide Number Placeholder 3"/>
          <p:cNvSpPr>
            <a:spLocks noGrp="1"/>
          </p:cNvSpPr>
          <p:nvPr>
            <p:ph type="sldNum" sz="quarter" idx="12"/>
          </p:nvPr>
        </p:nvSpPr>
        <p:spPr/>
        <p:txBody>
          <a:bodyPr/>
          <a:lstStyle/>
          <a:p>
            <a:fld id="{5E4F0376-0E54-9843-B673-E00D6670E830}" type="slidenum">
              <a:rPr lang="en-US" smtClean="0"/>
              <a:pPr/>
              <a:t>7</a:t>
            </a:fld>
            <a:endParaRPr lang="en-US"/>
          </a:p>
        </p:txBody>
      </p:sp>
    </p:spTree>
    <p:extLst>
      <p:ext uri="{BB962C8B-B14F-4D97-AF65-F5344CB8AC3E}">
        <p14:creationId xmlns:p14="http://schemas.microsoft.com/office/powerpoint/2010/main" val="41782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Dimensions and Facts</a:t>
            </a:r>
            <a:endParaRPr lang="en-US" dirty="0"/>
          </a:p>
        </p:txBody>
      </p:sp>
      <p:sp>
        <p:nvSpPr>
          <p:cNvPr id="3" name="Content Placeholder 2"/>
          <p:cNvSpPr>
            <a:spLocks noGrp="1"/>
          </p:cNvSpPr>
          <p:nvPr>
            <p:ph idx="1"/>
          </p:nvPr>
        </p:nvSpPr>
        <p:spPr>
          <a:xfrm>
            <a:off x="457200" y="1295400"/>
            <a:ext cx="8320994" cy="4835525"/>
          </a:xfrm>
        </p:spPr>
        <p:txBody>
          <a:bodyPr/>
          <a:lstStyle/>
          <a:p>
            <a:r>
              <a:rPr lang="en-US" dirty="0" smtClean="0"/>
              <a:t>The number of rows in any dimension table is relatively small compared to the number of rows in a fact table.</a:t>
            </a:r>
          </a:p>
          <a:p>
            <a:pPr lvl="4"/>
            <a:endParaRPr lang="en-US" dirty="0" smtClean="0"/>
          </a:p>
          <a:p>
            <a:r>
              <a:rPr lang="en-US" dirty="0" smtClean="0"/>
              <a:t>A dimension table contains relatively static data.</a:t>
            </a:r>
          </a:p>
          <a:p>
            <a:pPr lvl="4"/>
            <a:endParaRPr lang="en-US" dirty="0" smtClean="0"/>
          </a:p>
          <a:p>
            <a:r>
              <a:rPr lang="en-US" dirty="0" smtClean="0"/>
              <a:t>A typical fact table has records continually added to it and grows rapidly in size</a:t>
            </a:r>
            <a:r>
              <a:rPr lang="en-US" dirty="0" smtClean="0"/>
              <a:t>.</a:t>
            </a:r>
          </a:p>
          <a:p>
            <a:pPr lvl="5"/>
            <a:endParaRPr lang="en-US" dirty="0"/>
          </a:p>
          <a:p>
            <a:r>
              <a:rPr lang="en-US" dirty="0" smtClean="0"/>
              <a:t>A </a:t>
            </a:r>
            <a:r>
              <a:rPr lang="en-US" dirty="0" smtClean="0"/>
              <a:t>fact table can have orders of magnitude more rows than a dimension table.</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70</a:t>
            </a:fld>
            <a:endParaRPr lang="en-US"/>
          </a:p>
        </p:txBody>
      </p:sp>
    </p:spTree>
    <p:extLst>
      <p:ext uri="{BB962C8B-B14F-4D97-AF65-F5344CB8AC3E}">
        <p14:creationId xmlns:p14="http://schemas.microsoft.com/office/powerpoint/2010/main" val="421799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Surrogate Keys</a:t>
            </a:r>
            <a:endParaRPr lang="en-US" dirty="0"/>
          </a:p>
        </p:txBody>
      </p:sp>
      <p:sp>
        <p:nvSpPr>
          <p:cNvPr id="3" name="Content Placeholder 2"/>
          <p:cNvSpPr>
            <a:spLocks noGrp="1"/>
          </p:cNvSpPr>
          <p:nvPr>
            <p:ph idx="1"/>
          </p:nvPr>
        </p:nvSpPr>
        <p:spPr>
          <a:xfrm>
            <a:off x="457200" y="1295400"/>
            <a:ext cx="8320994" cy="4835525"/>
          </a:xfrm>
        </p:spPr>
        <p:txBody>
          <a:bodyPr/>
          <a:lstStyle/>
          <a:p>
            <a:r>
              <a:rPr lang="en-US" dirty="0" smtClean="0"/>
              <a:t>Each dimension table is typically given a simple non-composite system-generated </a:t>
            </a:r>
            <a:r>
              <a:rPr lang="en-US" dirty="0" smtClean="0">
                <a:solidFill>
                  <a:srgbClr val="B23C00"/>
                </a:solidFill>
              </a:rPr>
              <a:t>surrogate key</a:t>
            </a:r>
            <a:r>
              <a:rPr lang="en-US" dirty="0" smtClean="0"/>
              <a:t>.</a:t>
            </a:r>
          </a:p>
          <a:p>
            <a:pPr lvl="4"/>
            <a:endParaRPr lang="en-US" dirty="0" smtClean="0"/>
          </a:p>
          <a:p>
            <a:r>
              <a:rPr lang="en-US" dirty="0" smtClean="0"/>
              <a:t>Use a surrogate key as the primary key </a:t>
            </a:r>
            <a:br>
              <a:rPr lang="en-US" dirty="0" smtClean="0"/>
            </a:br>
            <a:r>
              <a:rPr lang="en-US" dirty="0" smtClean="0"/>
              <a:t>rather than the operational key.</a:t>
            </a:r>
          </a:p>
          <a:p>
            <a:pPr lvl="1"/>
            <a:r>
              <a:rPr lang="en-US" dirty="0" smtClean="0"/>
              <a:t>Example: The Product dimension table uses </a:t>
            </a:r>
            <a:br>
              <a:rPr lang="en-US" dirty="0" smtClean="0"/>
            </a:br>
            <a:r>
              <a:rPr lang="en-US" dirty="0" smtClean="0"/>
              <a:t>the surrogate key </a:t>
            </a:r>
            <a:r>
              <a:rPr lang="en-US" dirty="0" err="1" smtClean="0"/>
              <a:t>ProductKey</a:t>
            </a:r>
            <a:r>
              <a:rPr lang="en-US" dirty="0" smtClean="0"/>
              <a:t> rather than </a:t>
            </a:r>
            <a:br>
              <a:rPr lang="en-US" dirty="0" smtClean="0"/>
            </a:br>
            <a:r>
              <a:rPr lang="en-US" dirty="0" smtClean="0"/>
              <a:t>the operational key </a:t>
            </a:r>
            <a:r>
              <a:rPr lang="en-US" dirty="0" err="1" smtClean="0"/>
              <a:t>ProductID</a:t>
            </a:r>
            <a:r>
              <a:rPr lang="en-US" dirty="0" smtClean="0"/>
              <a:t>.</a:t>
            </a:r>
          </a:p>
          <a:p>
            <a:pPr lvl="5"/>
            <a:endParaRPr lang="en-US" dirty="0" smtClean="0"/>
          </a:p>
          <a:p>
            <a:r>
              <a:rPr lang="en-US" dirty="0" smtClean="0"/>
              <a:t>Use a surrogate key to handle </a:t>
            </a:r>
            <a:br>
              <a:rPr lang="en-US" dirty="0" smtClean="0"/>
            </a:br>
            <a:r>
              <a:rPr lang="en-US" dirty="0" smtClean="0">
                <a:solidFill>
                  <a:srgbClr val="B23C00"/>
                </a:solidFill>
              </a:rPr>
              <a:t>slowly changing dimensions </a:t>
            </a:r>
            <a:r>
              <a:rPr lang="en-US" dirty="0" smtClean="0"/>
              <a:t/>
            </a:r>
            <a:br>
              <a:rPr lang="en-US" dirty="0" smtClean="0"/>
            </a:br>
            <a:r>
              <a:rPr lang="en-US" dirty="0" smtClean="0"/>
              <a:t>(discussed later).</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71</a:t>
            </a:fld>
            <a:endParaRPr lang="en-US"/>
          </a:p>
        </p:txBody>
      </p:sp>
      <p:sp>
        <p:nvSpPr>
          <p:cNvPr id="5" name="TextBox 4"/>
          <p:cNvSpPr txBox="1"/>
          <p:nvPr/>
        </p:nvSpPr>
        <p:spPr>
          <a:xfrm>
            <a:off x="6126463" y="4343390"/>
            <a:ext cx="2314794" cy="1477328"/>
          </a:xfrm>
          <a:prstGeom prst="rect">
            <a:avLst/>
          </a:prstGeom>
          <a:solidFill>
            <a:srgbClr val="FFFFC2"/>
          </a:solidFill>
          <a:ln>
            <a:solidFill>
              <a:srgbClr val="B23C00"/>
            </a:solidFill>
          </a:ln>
        </p:spPr>
        <p:txBody>
          <a:bodyPr wrap="none" rtlCol="0">
            <a:spAutoFit/>
          </a:bodyPr>
          <a:lstStyle/>
          <a:p>
            <a:r>
              <a:rPr lang="en-US" sz="1800" dirty="0" smtClean="0">
                <a:solidFill>
                  <a:srgbClr val="B23C00"/>
                </a:solidFill>
              </a:rPr>
              <a:t>Other than serving </a:t>
            </a:r>
          </a:p>
          <a:p>
            <a:r>
              <a:rPr lang="en-US" sz="1800" dirty="0" smtClean="0">
                <a:solidFill>
                  <a:srgbClr val="B23C00"/>
                </a:solidFill>
              </a:rPr>
              <a:t>as the primary key</a:t>
            </a:r>
          </a:p>
          <a:p>
            <a:r>
              <a:rPr lang="en-US" sz="1800" dirty="0" smtClean="0">
                <a:solidFill>
                  <a:srgbClr val="B23C00"/>
                </a:solidFill>
              </a:rPr>
              <a:t>of a dimension table,</a:t>
            </a:r>
          </a:p>
          <a:p>
            <a:r>
              <a:rPr lang="en-US" sz="1800" dirty="0" smtClean="0">
                <a:solidFill>
                  <a:srgbClr val="B23C00"/>
                </a:solidFill>
              </a:rPr>
              <a:t>a surrogate key has</a:t>
            </a:r>
          </a:p>
          <a:p>
            <a:r>
              <a:rPr lang="en-US" sz="1800" dirty="0" smtClean="0">
                <a:solidFill>
                  <a:srgbClr val="B23C00"/>
                </a:solidFill>
              </a:rPr>
              <a:t>no other meaning.</a:t>
            </a:r>
            <a:endParaRPr lang="en-US" sz="1800" dirty="0">
              <a:solidFill>
                <a:srgbClr val="B23C00"/>
              </a:solidFill>
            </a:endParaRPr>
          </a:p>
        </p:txBody>
      </p:sp>
    </p:spTree>
    <p:extLst>
      <p:ext uri="{BB962C8B-B14F-4D97-AF65-F5344CB8AC3E}">
        <p14:creationId xmlns:p14="http://schemas.microsoft.com/office/powerpoint/2010/main" val="68969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Queries against a Star Schema</a:t>
            </a:r>
            <a:endParaRPr lang="en-US" dirty="0"/>
          </a:p>
        </p:txBody>
      </p:sp>
      <p:sp>
        <p:nvSpPr>
          <p:cNvPr id="3" name="Content Placeholder 2"/>
          <p:cNvSpPr>
            <a:spLocks noGrp="1"/>
          </p:cNvSpPr>
          <p:nvPr>
            <p:ph idx="1"/>
          </p:nvPr>
        </p:nvSpPr>
        <p:spPr/>
        <p:txBody>
          <a:bodyPr/>
          <a:lstStyle/>
          <a:p>
            <a:r>
              <a:rPr lang="en-US" dirty="0" smtClean="0"/>
              <a:t>Analytical queries are simpler using a dimensional model vs. the original </a:t>
            </a:r>
            <a:br>
              <a:rPr lang="en-US" dirty="0" smtClean="0"/>
            </a:br>
            <a:r>
              <a:rPr lang="en-US" dirty="0" smtClean="0"/>
              <a:t>relational model.</a:t>
            </a:r>
          </a:p>
          <a:p>
            <a:pPr lvl="4"/>
            <a:endParaRPr lang="en-US" dirty="0"/>
          </a:p>
          <a:p>
            <a:r>
              <a:rPr lang="en-US" dirty="0" smtClean="0"/>
              <a:t>Example query: How do the quantities of sold products on Saturdays in the Camping category provided by vendor Pacific Gear within the Tristate region during the first quarter of 2013 compare to the second quarter of 2013?</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72</a:t>
            </a:fld>
            <a:endParaRPr lang="en-US"/>
          </a:p>
        </p:txBody>
      </p:sp>
    </p:spTree>
    <p:extLst>
      <p:ext uri="{BB962C8B-B14F-4D97-AF65-F5344CB8AC3E}">
        <p14:creationId xmlns:p14="http://schemas.microsoft.com/office/powerpoint/2010/main" val="108983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Star Schema Query</a:t>
            </a:r>
            <a:endParaRPr lang="en-US" i="1"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73</a:t>
            </a:fld>
            <a:endParaRPr lang="en-US"/>
          </a:p>
        </p:txBody>
      </p:sp>
      <p:sp>
        <p:nvSpPr>
          <p:cNvPr id="6" name="TextBox 5"/>
          <p:cNvSpPr txBox="1"/>
          <p:nvPr/>
        </p:nvSpPr>
        <p:spPr>
          <a:xfrm>
            <a:off x="1554513" y="1274052"/>
            <a:ext cx="6107762" cy="4770537"/>
          </a:xfrm>
          <a:prstGeom prst="rect">
            <a:avLst/>
          </a:prstGeom>
          <a:solidFill>
            <a:schemeClr val="bg1">
              <a:lumMod val="95000"/>
            </a:schemeClr>
          </a:solidFill>
          <a:ln>
            <a:solidFill>
              <a:schemeClr val="bg1">
                <a:lumMod val="75000"/>
              </a:schemeClr>
            </a:solidFill>
          </a:ln>
        </p:spPr>
        <p:txBody>
          <a:bodyPr wrap="none" rtlCol="0">
            <a:spAutoFit/>
          </a:bodyPr>
          <a:lstStyle/>
          <a:p>
            <a:r>
              <a:rPr lang="en-US" b="1" dirty="0" smtClean="0">
                <a:latin typeface="Courier New"/>
                <a:cs typeface="Courier New"/>
              </a:rPr>
              <a:t>SELECT </a:t>
            </a:r>
            <a:r>
              <a:rPr lang="en-US" b="1" dirty="0">
                <a:latin typeface="Courier New"/>
                <a:cs typeface="Courier New"/>
              </a:rPr>
              <a:t>SUM(</a:t>
            </a:r>
            <a:r>
              <a:rPr lang="en-US" b="1" dirty="0" err="1">
                <a:latin typeface="Courier New"/>
                <a:cs typeface="Courier New"/>
              </a:rPr>
              <a:t>SA.UnitsSold</a:t>
            </a:r>
            <a:r>
              <a:rPr lang="en-US" b="1" dirty="0">
                <a:latin typeface="Courier New"/>
                <a:cs typeface="Courier New"/>
              </a:rPr>
              <a:t>)‚ </a:t>
            </a:r>
            <a:r>
              <a:rPr lang="en-US" b="1" dirty="0" err="1">
                <a:latin typeface="Courier New"/>
                <a:cs typeface="Courier New"/>
              </a:rPr>
              <a:t>P.ProductCategoryName</a:t>
            </a:r>
            <a:r>
              <a:rPr lang="en-US" b="1" dirty="0">
                <a:latin typeface="Courier New"/>
                <a:cs typeface="Courier New"/>
              </a:rPr>
              <a:t>‚</a:t>
            </a:r>
          </a:p>
          <a:p>
            <a:r>
              <a:rPr lang="en-US" b="1" dirty="0">
                <a:latin typeface="Courier New"/>
                <a:cs typeface="Courier New"/>
              </a:rPr>
              <a:t>      </a:t>
            </a:r>
            <a:r>
              <a:rPr lang="en-US" b="1" dirty="0" smtClean="0">
                <a:latin typeface="Courier New"/>
                <a:cs typeface="Courier New"/>
              </a:rPr>
              <a:t> </a:t>
            </a:r>
            <a:r>
              <a:rPr lang="en-US" b="1" dirty="0" err="1">
                <a:latin typeface="Courier New"/>
                <a:cs typeface="Courier New"/>
              </a:rPr>
              <a:t>P.ProductVendorName</a:t>
            </a:r>
            <a:r>
              <a:rPr lang="en-US" b="1" dirty="0">
                <a:latin typeface="Courier New"/>
                <a:cs typeface="Courier New"/>
              </a:rPr>
              <a:t>‚ </a:t>
            </a:r>
            <a:r>
              <a:rPr lang="en-US" b="1" dirty="0" err="1">
                <a:latin typeface="Courier New"/>
                <a:cs typeface="Courier New"/>
              </a:rPr>
              <a:t>C.DayofWeek</a:t>
            </a:r>
            <a:r>
              <a:rPr lang="en-US" b="1" dirty="0">
                <a:latin typeface="Courier New"/>
                <a:cs typeface="Courier New"/>
              </a:rPr>
              <a:t>‚ </a:t>
            </a:r>
            <a:r>
              <a:rPr lang="en-US" b="1" dirty="0" err="1" smtClean="0">
                <a:latin typeface="Courier New"/>
                <a:cs typeface="Courier New"/>
              </a:rPr>
              <a:t>C.Qtr</a:t>
            </a:r>
            <a:endParaRPr lang="en-US" b="1" dirty="0" smtClean="0">
              <a:latin typeface="Courier New"/>
              <a:cs typeface="Courier New"/>
            </a:endParaRPr>
          </a:p>
          <a:p>
            <a:endParaRPr lang="en-US" b="1" dirty="0">
              <a:latin typeface="Courier New"/>
              <a:cs typeface="Courier New"/>
            </a:endParaRPr>
          </a:p>
          <a:p>
            <a:r>
              <a:rPr lang="en-US" b="1" dirty="0">
                <a:latin typeface="Courier New"/>
                <a:cs typeface="Courier New"/>
              </a:rPr>
              <a:t>FROM </a:t>
            </a:r>
            <a:r>
              <a:rPr lang="en-US" b="1" dirty="0" smtClean="0">
                <a:latin typeface="Courier New"/>
                <a:cs typeface="Courier New"/>
              </a:rPr>
              <a:t>Calendar </a:t>
            </a:r>
            <a:r>
              <a:rPr lang="en-US" b="1" dirty="0">
                <a:latin typeface="Courier New"/>
                <a:cs typeface="Courier New"/>
              </a:rPr>
              <a:t>C‚ Store S‚ Product P‚ Sales </a:t>
            </a:r>
            <a:r>
              <a:rPr lang="en-US" b="1" dirty="0" smtClean="0">
                <a:latin typeface="Courier New"/>
                <a:cs typeface="Courier New"/>
              </a:rPr>
              <a:t>SA</a:t>
            </a:r>
          </a:p>
          <a:p>
            <a:endParaRPr lang="en-US" b="1" dirty="0">
              <a:latin typeface="Courier New"/>
              <a:cs typeface="Courier New"/>
            </a:endParaRPr>
          </a:p>
          <a:p>
            <a:r>
              <a:rPr lang="en-US" b="1" dirty="0">
                <a:latin typeface="Courier New"/>
                <a:cs typeface="Courier New"/>
              </a:rPr>
              <a:t>WHERE </a:t>
            </a:r>
            <a:r>
              <a:rPr lang="en-US" b="1" dirty="0" err="1" smtClean="0">
                <a:solidFill>
                  <a:srgbClr val="B23C00"/>
                </a:solidFill>
                <a:latin typeface="Courier New"/>
                <a:cs typeface="Courier New"/>
              </a:rPr>
              <a:t>C.CalendarKey</a:t>
            </a:r>
            <a:r>
              <a:rPr lang="en-US" b="1" dirty="0" smtClean="0">
                <a:solidFill>
                  <a:srgbClr val="B23C00"/>
                </a:solidFill>
                <a:latin typeface="Courier New"/>
                <a:cs typeface="Courier New"/>
              </a:rPr>
              <a:t> </a:t>
            </a:r>
            <a:r>
              <a:rPr lang="en-US" b="1" dirty="0">
                <a:solidFill>
                  <a:srgbClr val="B23C00"/>
                </a:solidFill>
                <a:latin typeface="Courier New"/>
                <a:cs typeface="Courier New"/>
              </a:rPr>
              <a:t>= </a:t>
            </a:r>
            <a:r>
              <a:rPr lang="en-US" b="1" dirty="0" err="1">
                <a:solidFill>
                  <a:srgbClr val="B23C00"/>
                </a:solidFill>
                <a:latin typeface="Courier New"/>
                <a:cs typeface="Courier New"/>
              </a:rPr>
              <a:t>SA.CalendarKey</a:t>
            </a:r>
            <a:endParaRPr lang="en-US" b="1" dirty="0">
              <a:solidFill>
                <a:srgbClr val="B23C00"/>
              </a:solidFill>
              <a:latin typeface="Courier New"/>
              <a:cs typeface="Courier New"/>
            </a:endParaRPr>
          </a:p>
          <a:p>
            <a:r>
              <a:rPr lang="en-US" b="1" dirty="0">
                <a:solidFill>
                  <a:srgbClr val="B23C00"/>
                </a:solidFill>
                <a:latin typeface="Courier New"/>
                <a:cs typeface="Courier New"/>
              </a:rPr>
              <a:t>AND   </a:t>
            </a:r>
            <a:r>
              <a:rPr lang="en-US" b="1" dirty="0" err="1" smtClean="0">
                <a:solidFill>
                  <a:srgbClr val="B23C00"/>
                </a:solidFill>
                <a:latin typeface="Courier New"/>
                <a:cs typeface="Courier New"/>
              </a:rPr>
              <a:t>S.StoreKey</a:t>
            </a:r>
            <a:r>
              <a:rPr lang="en-US" b="1" dirty="0" smtClean="0">
                <a:solidFill>
                  <a:srgbClr val="B23C00"/>
                </a:solidFill>
                <a:latin typeface="Courier New"/>
                <a:cs typeface="Courier New"/>
              </a:rPr>
              <a:t>    = </a:t>
            </a:r>
            <a:r>
              <a:rPr lang="en-US" b="1" dirty="0" err="1">
                <a:solidFill>
                  <a:srgbClr val="B23C00"/>
                </a:solidFill>
                <a:latin typeface="Courier New"/>
                <a:cs typeface="Courier New"/>
              </a:rPr>
              <a:t>SA.StoreKey</a:t>
            </a:r>
            <a:endParaRPr lang="en-US" b="1" dirty="0">
              <a:solidFill>
                <a:srgbClr val="B23C00"/>
              </a:solidFill>
              <a:latin typeface="Courier New"/>
              <a:cs typeface="Courier New"/>
            </a:endParaRPr>
          </a:p>
          <a:p>
            <a:r>
              <a:rPr lang="en-US" b="1" dirty="0">
                <a:solidFill>
                  <a:srgbClr val="B23C00"/>
                </a:solidFill>
                <a:latin typeface="Courier New"/>
                <a:cs typeface="Courier New"/>
              </a:rPr>
              <a:t>AND   </a:t>
            </a:r>
            <a:r>
              <a:rPr lang="en-US" b="1" dirty="0" err="1" smtClean="0">
                <a:solidFill>
                  <a:srgbClr val="B23C00"/>
                </a:solidFill>
                <a:latin typeface="Courier New"/>
                <a:cs typeface="Courier New"/>
              </a:rPr>
              <a:t>P.ProductKey</a:t>
            </a:r>
            <a:r>
              <a:rPr lang="en-US" b="1" dirty="0" smtClean="0">
                <a:solidFill>
                  <a:srgbClr val="B23C00"/>
                </a:solidFill>
                <a:latin typeface="Courier New"/>
                <a:cs typeface="Courier New"/>
              </a:rPr>
              <a:t>  = </a:t>
            </a:r>
            <a:r>
              <a:rPr lang="en-US" b="1" dirty="0" err="1">
                <a:solidFill>
                  <a:srgbClr val="B23C00"/>
                </a:solidFill>
                <a:latin typeface="Courier New"/>
                <a:cs typeface="Courier New"/>
              </a:rPr>
              <a:t>SA.ProductKey</a:t>
            </a:r>
            <a:endParaRPr lang="en-US" b="1" dirty="0">
              <a:solidFill>
                <a:srgbClr val="B23C00"/>
              </a:solidFill>
              <a:latin typeface="Courier New"/>
              <a:cs typeface="Courier New"/>
            </a:endParaRPr>
          </a:p>
          <a:p>
            <a:r>
              <a:rPr lang="en-US" b="1" dirty="0">
                <a:latin typeface="Courier New"/>
                <a:cs typeface="Courier New"/>
              </a:rPr>
              <a:t>AND   </a:t>
            </a:r>
            <a:r>
              <a:rPr lang="en-US" b="1" dirty="0" err="1" smtClean="0">
                <a:latin typeface="Courier New"/>
                <a:cs typeface="Courier New"/>
              </a:rPr>
              <a:t>P.ProductVendorName</a:t>
            </a:r>
            <a:r>
              <a:rPr lang="en-US" b="1" dirty="0" smtClean="0">
                <a:latin typeface="Courier New"/>
                <a:cs typeface="Courier New"/>
              </a:rPr>
              <a:t> </a:t>
            </a:r>
            <a:r>
              <a:rPr lang="en-US" b="1" dirty="0">
                <a:latin typeface="Courier New"/>
                <a:cs typeface="Courier New"/>
              </a:rPr>
              <a:t>= 'Pacifica Gear'</a:t>
            </a:r>
          </a:p>
          <a:p>
            <a:r>
              <a:rPr lang="en-US" b="1" dirty="0">
                <a:latin typeface="Courier New"/>
                <a:cs typeface="Courier New"/>
              </a:rPr>
              <a:t>AND   </a:t>
            </a:r>
            <a:r>
              <a:rPr lang="en-US" b="1" dirty="0" err="1" smtClean="0">
                <a:latin typeface="Courier New"/>
                <a:cs typeface="Courier New"/>
              </a:rPr>
              <a:t>P.ProductCategoryName</a:t>
            </a:r>
            <a:r>
              <a:rPr lang="en-US" b="1" dirty="0" smtClean="0">
                <a:latin typeface="Courier New"/>
                <a:cs typeface="Courier New"/>
              </a:rPr>
              <a:t> </a:t>
            </a:r>
            <a:r>
              <a:rPr lang="en-US" b="1" dirty="0">
                <a:latin typeface="Courier New"/>
                <a:cs typeface="Courier New"/>
              </a:rPr>
              <a:t>= 'Camping'</a:t>
            </a:r>
          </a:p>
          <a:p>
            <a:r>
              <a:rPr lang="en-US" b="1" dirty="0">
                <a:latin typeface="Courier New"/>
                <a:cs typeface="Courier New"/>
              </a:rPr>
              <a:t>AND   </a:t>
            </a:r>
            <a:r>
              <a:rPr lang="en-US" b="1" dirty="0" err="1" smtClean="0">
                <a:latin typeface="Courier New"/>
                <a:cs typeface="Courier New"/>
              </a:rPr>
              <a:t>S.StoreRegionName</a:t>
            </a:r>
            <a:r>
              <a:rPr lang="en-US" b="1" dirty="0" smtClean="0">
                <a:latin typeface="Courier New"/>
                <a:cs typeface="Courier New"/>
              </a:rPr>
              <a:t> </a:t>
            </a:r>
            <a:r>
              <a:rPr lang="en-US" b="1" dirty="0">
                <a:latin typeface="Courier New"/>
                <a:cs typeface="Courier New"/>
              </a:rPr>
              <a:t>= 'Tristate'</a:t>
            </a:r>
          </a:p>
          <a:p>
            <a:r>
              <a:rPr lang="en-US" b="1" dirty="0">
                <a:latin typeface="Courier New"/>
                <a:cs typeface="Courier New"/>
              </a:rPr>
              <a:t>AND   </a:t>
            </a:r>
            <a:r>
              <a:rPr lang="en-US" b="1" dirty="0" err="1" smtClean="0">
                <a:latin typeface="Courier New"/>
                <a:cs typeface="Courier New"/>
              </a:rPr>
              <a:t>C.DayofWeek</a:t>
            </a:r>
            <a:r>
              <a:rPr lang="en-US" b="1" dirty="0" smtClean="0">
                <a:latin typeface="Courier New"/>
                <a:cs typeface="Courier New"/>
              </a:rPr>
              <a:t> </a:t>
            </a:r>
            <a:r>
              <a:rPr lang="en-US" b="1" dirty="0">
                <a:latin typeface="Courier New"/>
                <a:cs typeface="Courier New"/>
              </a:rPr>
              <a:t>= 'Saturday'</a:t>
            </a:r>
          </a:p>
          <a:p>
            <a:r>
              <a:rPr lang="en-US" b="1" dirty="0">
                <a:latin typeface="Courier New"/>
                <a:cs typeface="Courier New"/>
              </a:rPr>
              <a:t>AND   </a:t>
            </a:r>
            <a:r>
              <a:rPr lang="en-US" b="1" dirty="0" err="1" smtClean="0">
                <a:latin typeface="Courier New"/>
                <a:cs typeface="Courier New"/>
              </a:rPr>
              <a:t>C.Year</a:t>
            </a:r>
            <a:r>
              <a:rPr lang="en-US" b="1" dirty="0" smtClean="0">
                <a:latin typeface="Courier New"/>
                <a:cs typeface="Courier New"/>
              </a:rPr>
              <a:t> </a:t>
            </a:r>
            <a:r>
              <a:rPr lang="en-US" b="1" dirty="0">
                <a:latin typeface="Courier New"/>
                <a:cs typeface="Courier New"/>
              </a:rPr>
              <a:t>= 2013</a:t>
            </a:r>
          </a:p>
          <a:p>
            <a:r>
              <a:rPr lang="en-US" b="1" dirty="0">
                <a:latin typeface="Courier New"/>
                <a:cs typeface="Courier New"/>
              </a:rPr>
              <a:t>AND   </a:t>
            </a:r>
            <a:r>
              <a:rPr lang="en-US" b="1" dirty="0" err="1" smtClean="0">
                <a:latin typeface="Courier New"/>
                <a:cs typeface="Courier New"/>
              </a:rPr>
              <a:t>C.Qtr</a:t>
            </a:r>
            <a:r>
              <a:rPr lang="en-US" b="1" dirty="0" smtClean="0">
                <a:latin typeface="Courier New"/>
                <a:cs typeface="Courier New"/>
              </a:rPr>
              <a:t> </a:t>
            </a:r>
            <a:r>
              <a:rPr lang="en-US" b="1" dirty="0">
                <a:latin typeface="Courier New"/>
                <a:cs typeface="Courier New"/>
              </a:rPr>
              <a:t>IN ('Q1', 'Q2'</a:t>
            </a:r>
            <a:r>
              <a:rPr lang="en-US" b="1" dirty="0" smtClean="0">
                <a:latin typeface="Courier New"/>
                <a:cs typeface="Courier New"/>
              </a:rPr>
              <a:t>)</a:t>
            </a:r>
          </a:p>
          <a:p>
            <a:endParaRPr lang="en-US" b="1" dirty="0">
              <a:latin typeface="Courier New"/>
              <a:cs typeface="Courier New"/>
            </a:endParaRPr>
          </a:p>
          <a:p>
            <a:r>
              <a:rPr lang="en-US" b="1" dirty="0">
                <a:latin typeface="Courier New"/>
                <a:cs typeface="Courier New"/>
              </a:rPr>
              <a:t>GROUP BY </a:t>
            </a:r>
            <a:r>
              <a:rPr lang="en-US" b="1" dirty="0" err="1">
                <a:latin typeface="Courier New"/>
                <a:cs typeface="Courier New"/>
              </a:rPr>
              <a:t>P.ProductCategoryName</a:t>
            </a:r>
            <a:r>
              <a:rPr lang="en-US" b="1" dirty="0">
                <a:latin typeface="Courier New"/>
                <a:cs typeface="Courier New"/>
              </a:rPr>
              <a:t>, </a:t>
            </a:r>
            <a:endParaRPr lang="en-US" b="1" dirty="0" smtClean="0">
              <a:latin typeface="Courier New"/>
              <a:cs typeface="Courier New"/>
            </a:endParaRPr>
          </a:p>
          <a:p>
            <a:r>
              <a:rPr lang="en-US" b="1" dirty="0">
                <a:latin typeface="Courier New"/>
                <a:cs typeface="Courier New"/>
              </a:rPr>
              <a:t> </a:t>
            </a:r>
            <a:r>
              <a:rPr lang="en-US" b="1" dirty="0" smtClean="0">
                <a:latin typeface="Courier New"/>
                <a:cs typeface="Courier New"/>
              </a:rPr>
              <a:t>        </a:t>
            </a:r>
            <a:r>
              <a:rPr lang="en-US" b="1" dirty="0" err="1" smtClean="0">
                <a:latin typeface="Courier New"/>
                <a:cs typeface="Courier New"/>
              </a:rPr>
              <a:t>P.ProductVendorName</a:t>
            </a:r>
            <a:r>
              <a:rPr lang="en-US" b="1" dirty="0">
                <a:latin typeface="Courier New"/>
                <a:cs typeface="Courier New"/>
              </a:rPr>
              <a:t>,</a:t>
            </a:r>
          </a:p>
          <a:p>
            <a:r>
              <a:rPr lang="en-US" b="1" dirty="0">
                <a:latin typeface="Courier New"/>
                <a:cs typeface="Courier New"/>
              </a:rPr>
              <a:t>         </a:t>
            </a:r>
            <a:r>
              <a:rPr lang="en-US" b="1" dirty="0" err="1">
                <a:latin typeface="Courier New"/>
                <a:cs typeface="Courier New"/>
              </a:rPr>
              <a:t>C.DayofWeek</a:t>
            </a:r>
            <a:r>
              <a:rPr lang="en-US" b="1" dirty="0">
                <a:latin typeface="Courier New"/>
                <a:cs typeface="Courier New"/>
              </a:rPr>
              <a:t>, </a:t>
            </a:r>
            <a:endParaRPr lang="en-US" b="1" dirty="0" smtClean="0">
              <a:latin typeface="Courier New"/>
              <a:cs typeface="Courier New"/>
            </a:endParaRPr>
          </a:p>
          <a:p>
            <a:r>
              <a:rPr lang="en-US" b="1" dirty="0">
                <a:latin typeface="Courier New"/>
                <a:cs typeface="Courier New"/>
              </a:rPr>
              <a:t> </a:t>
            </a:r>
            <a:r>
              <a:rPr lang="en-US" b="1" dirty="0" smtClean="0">
                <a:latin typeface="Courier New"/>
                <a:cs typeface="Courier New"/>
              </a:rPr>
              <a:t>        </a:t>
            </a:r>
            <a:r>
              <a:rPr lang="en-US" b="1" dirty="0" err="1" smtClean="0">
                <a:latin typeface="Courier New"/>
                <a:cs typeface="Courier New"/>
              </a:rPr>
              <a:t>C.Qtr</a:t>
            </a:r>
            <a:r>
              <a:rPr lang="en-US" b="1" dirty="0" smtClean="0">
                <a:latin typeface="Courier New"/>
                <a:cs typeface="Courier New"/>
              </a:rPr>
              <a:t>;</a:t>
            </a:r>
            <a:endParaRPr lang="en-US" b="1" dirty="0">
              <a:latin typeface="Courier New"/>
              <a:cs typeface="Courier New"/>
            </a:endParaRPr>
          </a:p>
        </p:txBody>
      </p:sp>
      <p:sp>
        <p:nvSpPr>
          <p:cNvPr id="7" name="TextBox 6"/>
          <p:cNvSpPr txBox="1"/>
          <p:nvPr/>
        </p:nvSpPr>
        <p:spPr>
          <a:xfrm>
            <a:off x="6309181" y="2331732"/>
            <a:ext cx="2377574" cy="923330"/>
          </a:xfrm>
          <a:prstGeom prst="rect">
            <a:avLst/>
          </a:prstGeom>
          <a:solidFill>
            <a:schemeClr val="accent1">
              <a:lumMod val="20000"/>
              <a:lumOff val="80000"/>
            </a:schemeClr>
          </a:solidFill>
          <a:ln>
            <a:solidFill>
              <a:srgbClr val="B23C00"/>
            </a:solidFill>
          </a:ln>
        </p:spPr>
        <p:txBody>
          <a:bodyPr wrap="none" rtlCol="0">
            <a:spAutoFit/>
          </a:bodyPr>
          <a:lstStyle/>
          <a:p>
            <a:r>
              <a:rPr lang="en-US" sz="1800" dirty="0" smtClean="0">
                <a:solidFill>
                  <a:srgbClr val="B23C00"/>
                </a:solidFill>
              </a:rPr>
              <a:t>Join the fact table SA</a:t>
            </a:r>
          </a:p>
          <a:p>
            <a:r>
              <a:rPr lang="en-US" sz="1800" dirty="0" smtClean="0">
                <a:solidFill>
                  <a:srgbClr val="B23C00"/>
                </a:solidFill>
              </a:rPr>
              <a:t>with three dimension</a:t>
            </a:r>
          </a:p>
          <a:p>
            <a:r>
              <a:rPr lang="en-US" sz="1800" dirty="0" smtClean="0">
                <a:solidFill>
                  <a:srgbClr val="B23C00"/>
                </a:solidFill>
              </a:rPr>
              <a:t>tables C, S, and P.</a:t>
            </a:r>
            <a:endParaRPr lang="en-US" sz="1800" dirty="0">
              <a:solidFill>
                <a:srgbClr val="B23C00"/>
              </a:solidFill>
            </a:endParaRPr>
          </a:p>
        </p:txBody>
      </p:sp>
    </p:spTree>
    <p:extLst>
      <p:ext uri="{BB962C8B-B14F-4D97-AF65-F5344CB8AC3E}">
        <p14:creationId xmlns:p14="http://schemas.microsoft.com/office/powerpoint/2010/main" val="87785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Equivalent Non-Dimensional Query</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74</a:t>
            </a:fld>
            <a:endParaRPr lang="en-US"/>
          </a:p>
        </p:txBody>
      </p:sp>
      <p:sp>
        <p:nvSpPr>
          <p:cNvPr id="5" name="TextBox 4"/>
          <p:cNvSpPr txBox="1"/>
          <p:nvPr/>
        </p:nvSpPr>
        <p:spPr>
          <a:xfrm>
            <a:off x="1105061" y="1051586"/>
            <a:ext cx="7215938" cy="5755423"/>
          </a:xfrm>
          <a:prstGeom prst="rect">
            <a:avLst/>
          </a:prstGeom>
          <a:solidFill>
            <a:srgbClr val="F2F2F2"/>
          </a:solidFill>
          <a:ln>
            <a:solidFill>
              <a:srgbClr val="BFBFBF"/>
            </a:solidFill>
          </a:ln>
        </p:spPr>
        <p:txBody>
          <a:bodyPr wrap="none" rtlCol="0">
            <a:spAutoFit/>
          </a:bodyPr>
          <a:lstStyle/>
          <a:p>
            <a:r>
              <a:rPr lang="en-US" b="1" dirty="0">
                <a:latin typeface="Courier New"/>
                <a:cs typeface="Courier New"/>
              </a:rPr>
              <a:t>SELECT SUM( </a:t>
            </a:r>
            <a:r>
              <a:rPr lang="en-US" b="1" dirty="0" err="1">
                <a:latin typeface="Courier New"/>
                <a:cs typeface="Courier New"/>
              </a:rPr>
              <a:t>SV.NoOfItems</a:t>
            </a:r>
            <a:r>
              <a:rPr lang="en-US" b="1" dirty="0">
                <a:latin typeface="Courier New"/>
                <a:cs typeface="Courier New"/>
              </a:rPr>
              <a:t> ), </a:t>
            </a:r>
            <a:r>
              <a:rPr lang="en-US" b="1" dirty="0" err="1">
                <a:latin typeface="Courier New"/>
                <a:cs typeface="Courier New"/>
              </a:rPr>
              <a:t>C.CategoryName</a:t>
            </a:r>
            <a:r>
              <a:rPr lang="en-US" b="1" dirty="0">
                <a:latin typeface="Courier New"/>
                <a:cs typeface="Courier New"/>
              </a:rPr>
              <a:t>, </a:t>
            </a:r>
            <a:r>
              <a:rPr lang="en-US" b="1" dirty="0" err="1">
                <a:latin typeface="Courier New"/>
                <a:cs typeface="Courier New"/>
              </a:rPr>
              <a:t>V.VendorName</a:t>
            </a:r>
            <a:r>
              <a:rPr lang="en-US" b="1" dirty="0">
                <a:latin typeface="Courier New"/>
                <a:cs typeface="Courier New"/>
              </a:rPr>
              <a:t>,</a:t>
            </a:r>
          </a:p>
          <a:p>
            <a:r>
              <a:rPr lang="en-US" b="1" dirty="0">
                <a:latin typeface="Courier New"/>
                <a:cs typeface="Courier New"/>
              </a:rPr>
              <a:t>       EXTRACTWEEKDAY(</a:t>
            </a:r>
            <a:r>
              <a:rPr lang="en-US" b="1" dirty="0" err="1">
                <a:latin typeface="Courier New"/>
                <a:cs typeface="Courier New"/>
              </a:rPr>
              <a:t>ST.Date</a:t>
            </a:r>
            <a:r>
              <a:rPr lang="en-US" b="1" dirty="0">
                <a:latin typeface="Courier New"/>
                <a:cs typeface="Courier New"/>
              </a:rPr>
              <a:t>), EXTRACTQUARTER(</a:t>
            </a:r>
            <a:r>
              <a:rPr lang="en-US" b="1" dirty="0" err="1">
                <a:latin typeface="Courier New"/>
                <a:cs typeface="Courier New"/>
              </a:rPr>
              <a:t>ST.Date</a:t>
            </a:r>
            <a:r>
              <a:rPr lang="en-US" b="1" dirty="0">
                <a:latin typeface="Courier New"/>
                <a:cs typeface="Courier New"/>
              </a:rPr>
              <a:t>)</a:t>
            </a:r>
          </a:p>
          <a:p>
            <a:r>
              <a:rPr lang="en-US" b="1" dirty="0">
                <a:latin typeface="Courier New"/>
                <a:cs typeface="Courier New"/>
              </a:rPr>
              <a:t>       </a:t>
            </a:r>
          </a:p>
          <a:p>
            <a:r>
              <a:rPr lang="en-US" b="1" dirty="0">
                <a:latin typeface="Courier New"/>
                <a:cs typeface="Courier New"/>
              </a:rPr>
              <a:t>FROM Region R, Store S, </a:t>
            </a:r>
            <a:r>
              <a:rPr lang="en-US" b="1" dirty="0" err="1">
                <a:latin typeface="Courier New"/>
                <a:cs typeface="Courier New"/>
              </a:rPr>
              <a:t>SalesTransaction</a:t>
            </a:r>
            <a:r>
              <a:rPr lang="en-US" b="1" dirty="0">
                <a:latin typeface="Courier New"/>
                <a:cs typeface="Courier New"/>
              </a:rPr>
              <a:t> ST, </a:t>
            </a:r>
            <a:r>
              <a:rPr lang="en-US" b="1" dirty="0" err="1">
                <a:latin typeface="Courier New"/>
                <a:cs typeface="Courier New"/>
              </a:rPr>
              <a:t>SoldVia</a:t>
            </a:r>
            <a:r>
              <a:rPr lang="en-US" b="1" dirty="0">
                <a:latin typeface="Courier New"/>
                <a:cs typeface="Courier New"/>
              </a:rPr>
              <a:t> SV,</a:t>
            </a:r>
          </a:p>
          <a:p>
            <a:r>
              <a:rPr lang="en-US" b="1" dirty="0">
                <a:latin typeface="Courier New"/>
                <a:cs typeface="Courier New"/>
              </a:rPr>
              <a:t>     Product P, Vendor V, Category C</a:t>
            </a:r>
          </a:p>
          <a:p>
            <a:r>
              <a:rPr lang="en-US" b="1" dirty="0">
                <a:latin typeface="Courier New"/>
                <a:cs typeface="Courier New"/>
              </a:rPr>
              <a:t>       </a:t>
            </a:r>
          </a:p>
          <a:p>
            <a:r>
              <a:rPr lang="en-US" b="1" dirty="0">
                <a:latin typeface="Courier New"/>
                <a:cs typeface="Courier New"/>
              </a:rPr>
              <a:t>WHERE </a:t>
            </a:r>
            <a:r>
              <a:rPr lang="en-US" b="1" dirty="0" err="1">
                <a:solidFill>
                  <a:srgbClr val="B23C00"/>
                </a:solidFill>
                <a:latin typeface="Courier New"/>
                <a:cs typeface="Courier New"/>
              </a:rPr>
              <a:t>R.RegionID</a:t>
            </a:r>
            <a:r>
              <a:rPr lang="en-US" b="1" dirty="0">
                <a:solidFill>
                  <a:srgbClr val="B23C00"/>
                </a:solidFill>
                <a:latin typeface="Courier New"/>
                <a:cs typeface="Courier New"/>
              </a:rPr>
              <a:t> = </a:t>
            </a:r>
            <a:r>
              <a:rPr lang="en-US" b="1" dirty="0" err="1">
                <a:solidFill>
                  <a:srgbClr val="B23C00"/>
                </a:solidFill>
                <a:latin typeface="Courier New"/>
                <a:cs typeface="Courier New"/>
              </a:rPr>
              <a:t>S.RegionID</a:t>
            </a:r>
            <a:endParaRPr lang="en-US" b="1" dirty="0">
              <a:solidFill>
                <a:srgbClr val="B23C00"/>
              </a:solidFill>
              <a:latin typeface="Courier New"/>
              <a:cs typeface="Courier New"/>
            </a:endParaRPr>
          </a:p>
          <a:p>
            <a:r>
              <a:rPr lang="en-US" b="1" dirty="0">
                <a:solidFill>
                  <a:srgbClr val="B23C00"/>
                </a:solidFill>
                <a:latin typeface="Courier New"/>
                <a:cs typeface="Courier New"/>
              </a:rPr>
              <a:t>AND   </a:t>
            </a:r>
            <a:r>
              <a:rPr lang="en-US" b="1" dirty="0" err="1">
                <a:solidFill>
                  <a:srgbClr val="B23C00"/>
                </a:solidFill>
                <a:latin typeface="Courier New"/>
                <a:cs typeface="Courier New"/>
              </a:rPr>
              <a:t>S.StoreID</a:t>
            </a:r>
            <a:r>
              <a:rPr lang="en-US" b="1" dirty="0">
                <a:solidFill>
                  <a:srgbClr val="B23C00"/>
                </a:solidFill>
                <a:latin typeface="Courier New"/>
                <a:cs typeface="Courier New"/>
              </a:rPr>
              <a:t> = </a:t>
            </a:r>
            <a:r>
              <a:rPr lang="en-US" b="1" dirty="0" err="1">
                <a:solidFill>
                  <a:srgbClr val="B23C00"/>
                </a:solidFill>
                <a:latin typeface="Courier New"/>
                <a:cs typeface="Courier New"/>
              </a:rPr>
              <a:t>ST.StoreID</a:t>
            </a:r>
            <a:endParaRPr lang="en-US" b="1" dirty="0">
              <a:solidFill>
                <a:srgbClr val="B23C00"/>
              </a:solidFill>
              <a:latin typeface="Courier New"/>
              <a:cs typeface="Courier New"/>
            </a:endParaRPr>
          </a:p>
          <a:p>
            <a:r>
              <a:rPr lang="en-US" b="1" dirty="0">
                <a:solidFill>
                  <a:srgbClr val="B23C00"/>
                </a:solidFill>
                <a:latin typeface="Courier New"/>
                <a:cs typeface="Courier New"/>
              </a:rPr>
              <a:t>AND   </a:t>
            </a:r>
            <a:r>
              <a:rPr lang="en-US" b="1" dirty="0" err="1">
                <a:solidFill>
                  <a:srgbClr val="B23C00"/>
                </a:solidFill>
                <a:latin typeface="Courier New"/>
                <a:cs typeface="Courier New"/>
              </a:rPr>
              <a:t>ST.Tid</a:t>
            </a:r>
            <a:r>
              <a:rPr lang="en-US" b="1" dirty="0">
                <a:solidFill>
                  <a:srgbClr val="B23C00"/>
                </a:solidFill>
                <a:latin typeface="Courier New"/>
                <a:cs typeface="Courier New"/>
              </a:rPr>
              <a:t> = </a:t>
            </a:r>
            <a:r>
              <a:rPr lang="en-US" b="1" dirty="0" err="1">
                <a:solidFill>
                  <a:srgbClr val="B23C00"/>
                </a:solidFill>
                <a:latin typeface="Courier New"/>
                <a:cs typeface="Courier New"/>
              </a:rPr>
              <a:t>SV.Tid</a:t>
            </a:r>
            <a:endParaRPr lang="en-US" b="1" dirty="0">
              <a:solidFill>
                <a:srgbClr val="B23C00"/>
              </a:solidFill>
              <a:latin typeface="Courier New"/>
              <a:cs typeface="Courier New"/>
            </a:endParaRPr>
          </a:p>
          <a:p>
            <a:r>
              <a:rPr lang="en-US" b="1" dirty="0">
                <a:solidFill>
                  <a:srgbClr val="B23C00"/>
                </a:solidFill>
                <a:latin typeface="Courier New"/>
                <a:cs typeface="Courier New"/>
              </a:rPr>
              <a:t>AND   </a:t>
            </a:r>
            <a:r>
              <a:rPr lang="en-US" b="1" dirty="0" err="1">
                <a:solidFill>
                  <a:srgbClr val="B23C00"/>
                </a:solidFill>
                <a:latin typeface="Courier New"/>
                <a:cs typeface="Courier New"/>
              </a:rPr>
              <a:t>SV.ProductID</a:t>
            </a:r>
            <a:r>
              <a:rPr lang="en-US" b="1" dirty="0">
                <a:solidFill>
                  <a:srgbClr val="B23C00"/>
                </a:solidFill>
                <a:latin typeface="Courier New"/>
                <a:cs typeface="Courier New"/>
              </a:rPr>
              <a:t> = </a:t>
            </a:r>
            <a:r>
              <a:rPr lang="en-US" b="1" dirty="0" err="1">
                <a:solidFill>
                  <a:srgbClr val="B23C00"/>
                </a:solidFill>
                <a:latin typeface="Courier New"/>
                <a:cs typeface="Courier New"/>
              </a:rPr>
              <a:t>P.ProductID</a:t>
            </a:r>
            <a:endParaRPr lang="en-US" b="1" dirty="0">
              <a:solidFill>
                <a:srgbClr val="B23C00"/>
              </a:solidFill>
              <a:latin typeface="Courier New"/>
              <a:cs typeface="Courier New"/>
            </a:endParaRPr>
          </a:p>
          <a:p>
            <a:r>
              <a:rPr lang="en-US" b="1" dirty="0">
                <a:solidFill>
                  <a:srgbClr val="B23C00"/>
                </a:solidFill>
                <a:latin typeface="Courier New"/>
                <a:cs typeface="Courier New"/>
              </a:rPr>
              <a:t>AND   </a:t>
            </a:r>
            <a:r>
              <a:rPr lang="en-US" b="1" dirty="0" err="1">
                <a:solidFill>
                  <a:srgbClr val="B23C00"/>
                </a:solidFill>
                <a:latin typeface="Courier New"/>
                <a:cs typeface="Courier New"/>
              </a:rPr>
              <a:t>P.VendorID</a:t>
            </a:r>
            <a:r>
              <a:rPr lang="en-US" b="1" dirty="0">
                <a:solidFill>
                  <a:srgbClr val="B23C00"/>
                </a:solidFill>
                <a:latin typeface="Courier New"/>
                <a:cs typeface="Courier New"/>
              </a:rPr>
              <a:t> = </a:t>
            </a:r>
            <a:r>
              <a:rPr lang="en-US" b="1" dirty="0" err="1">
                <a:solidFill>
                  <a:srgbClr val="B23C00"/>
                </a:solidFill>
                <a:latin typeface="Courier New"/>
                <a:cs typeface="Courier New"/>
              </a:rPr>
              <a:t>V.VendorID</a:t>
            </a:r>
            <a:endParaRPr lang="en-US" b="1" dirty="0">
              <a:solidFill>
                <a:srgbClr val="B23C00"/>
              </a:solidFill>
              <a:latin typeface="Courier New"/>
              <a:cs typeface="Courier New"/>
            </a:endParaRPr>
          </a:p>
          <a:p>
            <a:r>
              <a:rPr lang="en-US" b="1" dirty="0">
                <a:solidFill>
                  <a:srgbClr val="B23C00"/>
                </a:solidFill>
                <a:latin typeface="Courier New"/>
                <a:cs typeface="Courier New"/>
              </a:rPr>
              <a:t>AND   </a:t>
            </a:r>
            <a:r>
              <a:rPr lang="en-US" b="1" dirty="0" err="1">
                <a:solidFill>
                  <a:srgbClr val="B23C00"/>
                </a:solidFill>
                <a:latin typeface="Courier New"/>
                <a:cs typeface="Courier New"/>
              </a:rPr>
              <a:t>P.CateoryID</a:t>
            </a:r>
            <a:r>
              <a:rPr lang="en-US" b="1" dirty="0">
                <a:solidFill>
                  <a:srgbClr val="B23C00"/>
                </a:solidFill>
                <a:latin typeface="Courier New"/>
                <a:cs typeface="Courier New"/>
              </a:rPr>
              <a:t> = </a:t>
            </a:r>
            <a:r>
              <a:rPr lang="en-US" b="1" dirty="0" err="1">
                <a:solidFill>
                  <a:srgbClr val="B23C00"/>
                </a:solidFill>
                <a:latin typeface="Courier New"/>
                <a:cs typeface="Courier New"/>
              </a:rPr>
              <a:t>C.CategoryID</a:t>
            </a:r>
            <a:endParaRPr lang="en-US" b="1" dirty="0">
              <a:solidFill>
                <a:srgbClr val="B23C00"/>
              </a:solidFill>
              <a:latin typeface="Courier New"/>
              <a:cs typeface="Courier New"/>
            </a:endParaRPr>
          </a:p>
          <a:p>
            <a:r>
              <a:rPr lang="en-US" b="1" dirty="0">
                <a:latin typeface="Courier New"/>
                <a:cs typeface="Courier New"/>
              </a:rPr>
              <a:t>AND   </a:t>
            </a:r>
            <a:r>
              <a:rPr lang="en-US" b="1" dirty="0" err="1">
                <a:latin typeface="Courier New"/>
                <a:cs typeface="Courier New"/>
              </a:rPr>
              <a:t>V.VendorName</a:t>
            </a:r>
            <a:r>
              <a:rPr lang="en-US" b="1" dirty="0">
                <a:latin typeface="Courier New"/>
                <a:cs typeface="Courier New"/>
              </a:rPr>
              <a:t> = 'Pacifica Gear'</a:t>
            </a:r>
          </a:p>
          <a:p>
            <a:r>
              <a:rPr lang="en-US" b="1" dirty="0">
                <a:latin typeface="Courier New"/>
                <a:cs typeface="Courier New"/>
              </a:rPr>
              <a:t>AND   </a:t>
            </a:r>
            <a:r>
              <a:rPr lang="en-US" b="1" dirty="0" err="1">
                <a:latin typeface="Courier New"/>
                <a:cs typeface="Courier New"/>
              </a:rPr>
              <a:t>C.CategoryName</a:t>
            </a:r>
            <a:r>
              <a:rPr lang="en-US" b="1" dirty="0">
                <a:latin typeface="Courier New"/>
                <a:cs typeface="Courier New"/>
              </a:rPr>
              <a:t> = 'Camping'</a:t>
            </a:r>
          </a:p>
          <a:p>
            <a:r>
              <a:rPr lang="en-US" b="1" dirty="0">
                <a:latin typeface="Courier New"/>
                <a:cs typeface="Courier New"/>
              </a:rPr>
              <a:t>AND   </a:t>
            </a:r>
            <a:r>
              <a:rPr lang="en-US" b="1" dirty="0" err="1">
                <a:latin typeface="Courier New"/>
                <a:cs typeface="Courier New"/>
              </a:rPr>
              <a:t>R.RegionName</a:t>
            </a:r>
            <a:r>
              <a:rPr lang="en-US" b="1" dirty="0">
                <a:latin typeface="Courier New"/>
                <a:cs typeface="Courier New"/>
              </a:rPr>
              <a:t> = 'Tristate'</a:t>
            </a:r>
          </a:p>
          <a:p>
            <a:r>
              <a:rPr lang="en-US" b="1" dirty="0">
                <a:latin typeface="Courier New"/>
                <a:cs typeface="Courier New"/>
              </a:rPr>
              <a:t>AND   </a:t>
            </a:r>
            <a:r>
              <a:rPr lang="en-US" b="1" dirty="0">
                <a:solidFill>
                  <a:srgbClr val="0033CC"/>
                </a:solidFill>
                <a:latin typeface="Courier New"/>
                <a:cs typeface="Courier New"/>
              </a:rPr>
              <a:t>EXTRACTWEEKDAY(</a:t>
            </a:r>
            <a:r>
              <a:rPr lang="en-US" b="1" dirty="0" err="1">
                <a:solidFill>
                  <a:srgbClr val="0033CC"/>
                </a:solidFill>
                <a:latin typeface="Courier New"/>
                <a:cs typeface="Courier New"/>
              </a:rPr>
              <a:t>St.Date</a:t>
            </a:r>
            <a:r>
              <a:rPr lang="en-US" b="1" dirty="0">
                <a:solidFill>
                  <a:srgbClr val="0033CC"/>
                </a:solidFill>
                <a:latin typeface="Courier New"/>
                <a:cs typeface="Courier New"/>
              </a:rPr>
              <a:t>) = 'Saturday'</a:t>
            </a:r>
          </a:p>
          <a:p>
            <a:r>
              <a:rPr lang="en-US" b="1" dirty="0">
                <a:solidFill>
                  <a:srgbClr val="0033CC"/>
                </a:solidFill>
                <a:latin typeface="Courier New"/>
                <a:cs typeface="Courier New"/>
              </a:rPr>
              <a:t>AND   EXTRACTYEAR(</a:t>
            </a:r>
            <a:r>
              <a:rPr lang="en-US" b="1" dirty="0" err="1">
                <a:solidFill>
                  <a:srgbClr val="0033CC"/>
                </a:solidFill>
                <a:latin typeface="Courier New"/>
                <a:cs typeface="Courier New"/>
              </a:rPr>
              <a:t>ST.Date</a:t>
            </a:r>
            <a:r>
              <a:rPr lang="en-US" b="1" dirty="0">
                <a:solidFill>
                  <a:srgbClr val="0033CC"/>
                </a:solidFill>
                <a:latin typeface="Courier New"/>
                <a:cs typeface="Courier New"/>
              </a:rPr>
              <a:t>) = 2013</a:t>
            </a:r>
          </a:p>
          <a:p>
            <a:r>
              <a:rPr lang="en-US" b="1" dirty="0">
                <a:solidFill>
                  <a:srgbClr val="0033CC"/>
                </a:solidFill>
                <a:latin typeface="Courier New"/>
                <a:cs typeface="Courier New"/>
              </a:rPr>
              <a:t>AND   EXTRACTQUARTER(</a:t>
            </a:r>
            <a:r>
              <a:rPr lang="en-US" b="1" dirty="0" err="1">
                <a:solidFill>
                  <a:srgbClr val="0033CC"/>
                </a:solidFill>
                <a:latin typeface="Courier New"/>
                <a:cs typeface="Courier New"/>
              </a:rPr>
              <a:t>ST.Date</a:t>
            </a:r>
            <a:r>
              <a:rPr lang="en-US" b="1" dirty="0">
                <a:solidFill>
                  <a:srgbClr val="0033CC"/>
                </a:solidFill>
                <a:latin typeface="Courier New"/>
                <a:cs typeface="Courier New"/>
              </a:rPr>
              <a:t>) IN </a:t>
            </a:r>
            <a:r>
              <a:rPr lang="en-US" b="1" dirty="0" smtClean="0">
                <a:solidFill>
                  <a:srgbClr val="0033CC"/>
                </a:solidFill>
                <a:latin typeface="Courier New"/>
                <a:cs typeface="Courier New"/>
              </a:rPr>
              <a:t>('</a:t>
            </a:r>
            <a:r>
              <a:rPr lang="en-US" b="1" dirty="0">
                <a:solidFill>
                  <a:srgbClr val="0033CC"/>
                </a:solidFill>
                <a:latin typeface="Courier New"/>
                <a:cs typeface="Courier New"/>
              </a:rPr>
              <a:t>Q1', '</a:t>
            </a:r>
            <a:r>
              <a:rPr lang="en-US" b="1" dirty="0" smtClean="0">
                <a:solidFill>
                  <a:srgbClr val="0033CC"/>
                </a:solidFill>
                <a:latin typeface="Courier New"/>
                <a:cs typeface="Courier New"/>
              </a:rPr>
              <a:t>Q2</a:t>
            </a:r>
            <a:r>
              <a:rPr lang="en-US" b="1" dirty="0">
                <a:solidFill>
                  <a:srgbClr val="0033CC"/>
                </a:solidFill>
                <a:latin typeface="Courier New"/>
                <a:cs typeface="Courier New"/>
              </a:rPr>
              <a:t>'</a:t>
            </a:r>
            <a:r>
              <a:rPr lang="en-US" b="1" dirty="0" smtClean="0">
                <a:solidFill>
                  <a:srgbClr val="0033CC"/>
                </a:solidFill>
                <a:latin typeface="Courier New"/>
                <a:cs typeface="Courier New"/>
              </a:rPr>
              <a:t>)</a:t>
            </a:r>
            <a:endParaRPr lang="en-US" b="1" dirty="0">
              <a:solidFill>
                <a:srgbClr val="0033CC"/>
              </a:solidFill>
              <a:latin typeface="Courier New"/>
              <a:cs typeface="Courier New"/>
            </a:endParaRPr>
          </a:p>
          <a:p>
            <a:endParaRPr lang="en-US" b="1" dirty="0">
              <a:latin typeface="Courier New"/>
              <a:cs typeface="Courier New"/>
            </a:endParaRPr>
          </a:p>
          <a:p>
            <a:r>
              <a:rPr lang="en-US" b="1" dirty="0">
                <a:latin typeface="Courier New"/>
                <a:cs typeface="Courier New"/>
              </a:rPr>
              <a:t>GROUP BY </a:t>
            </a:r>
            <a:r>
              <a:rPr lang="en-US" b="1" dirty="0" err="1">
                <a:latin typeface="Courier New"/>
                <a:cs typeface="Courier New"/>
              </a:rPr>
              <a:t>C.CategoryName</a:t>
            </a:r>
            <a:r>
              <a:rPr lang="en-US" b="1" dirty="0">
                <a:latin typeface="Courier New"/>
                <a:cs typeface="Courier New"/>
              </a:rPr>
              <a:t>, </a:t>
            </a:r>
            <a:endParaRPr lang="en-US" b="1" dirty="0" smtClean="0">
              <a:latin typeface="Courier New"/>
              <a:cs typeface="Courier New"/>
            </a:endParaRPr>
          </a:p>
          <a:p>
            <a:r>
              <a:rPr lang="en-US" b="1" dirty="0">
                <a:latin typeface="Courier New"/>
                <a:cs typeface="Courier New"/>
              </a:rPr>
              <a:t> </a:t>
            </a:r>
            <a:r>
              <a:rPr lang="en-US" b="1" dirty="0" smtClean="0">
                <a:latin typeface="Courier New"/>
                <a:cs typeface="Courier New"/>
              </a:rPr>
              <a:t>        </a:t>
            </a:r>
            <a:r>
              <a:rPr lang="en-US" b="1" dirty="0" err="1" smtClean="0">
                <a:latin typeface="Courier New"/>
                <a:cs typeface="Courier New"/>
              </a:rPr>
              <a:t>V.VendorName</a:t>
            </a:r>
            <a:r>
              <a:rPr lang="en-US" b="1" dirty="0">
                <a:latin typeface="Courier New"/>
                <a:cs typeface="Courier New"/>
              </a:rPr>
              <a:t>,</a:t>
            </a:r>
          </a:p>
          <a:p>
            <a:r>
              <a:rPr lang="en-US" b="1" dirty="0">
                <a:latin typeface="Courier New"/>
                <a:cs typeface="Courier New"/>
              </a:rPr>
              <a:t>         EXTRACTWEEKDAY(</a:t>
            </a:r>
            <a:r>
              <a:rPr lang="en-US" b="1" dirty="0" err="1">
                <a:latin typeface="Courier New"/>
                <a:cs typeface="Courier New"/>
              </a:rPr>
              <a:t>ST.Date</a:t>
            </a:r>
            <a:r>
              <a:rPr lang="en-US" b="1" dirty="0">
                <a:latin typeface="Courier New"/>
                <a:cs typeface="Courier New"/>
              </a:rPr>
              <a:t>), </a:t>
            </a:r>
            <a:endParaRPr lang="en-US" b="1" dirty="0" smtClean="0">
              <a:latin typeface="Courier New"/>
              <a:cs typeface="Courier New"/>
            </a:endParaRPr>
          </a:p>
          <a:p>
            <a:r>
              <a:rPr lang="en-US" b="1" dirty="0">
                <a:latin typeface="Courier New"/>
                <a:cs typeface="Courier New"/>
              </a:rPr>
              <a:t> </a:t>
            </a:r>
            <a:r>
              <a:rPr lang="en-US" b="1" dirty="0" smtClean="0">
                <a:latin typeface="Courier New"/>
                <a:cs typeface="Courier New"/>
              </a:rPr>
              <a:t>        EXTRACTQUARTER</a:t>
            </a:r>
            <a:r>
              <a:rPr lang="en-US" b="1" dirty="0">
                <a:latin typeface="Courier New"/>
                <a:cs typeface="Courier New"/>
              </a:rPr>
              <a:t>(</a:t>
            </a:r>
            <a:r>
              <a:rPr lang="en-US" b="1" dirty="0" err="1">
                <a:latin typeface="Courier New"/>
                <a:cs typeface="Courier New"/>
              </a:rPr>
              <a:t>ST.Date</a:t>
            </a:r>
            <a:r>
              <a:rPr lang="en-US" b="1" dirty="0">
                <a:latin typeface="Courier New"/>
                <a:cs typeface="Courier New"/>
              </a:rPr>
              <a:t>);</a:t>
            </a:r>
          </a:p>
        </p:txBody>
      </p:sp>
      <p:sp>
        <p:nvSpPr>
          <p:cNvPr id="6" name="TextBox 5"/>
          <p:cNvSpPr txBox="1"/>
          <p:nvPr/>
        </p:nvSpPr>
        <p:spPr>
          <a:xfrm>
            <a:off x="5486390" y="3063244"/>
            <a:ext cx="2327530" cy="369332"/>
          </a:xfrm>
          <a:prstGeom prst="rect">
            <a:avLst/>
          </a:prstGeom>
          <a:solidFill>
            <a:srgbClr val="FFFFC2"/>
          </a:solidFill>
          <a:ln>
            <a:solidFill>
              <a:srgbClr val="B23C00"/>
            </a:solidFill>
          </a:ln>
        </p:spPr>
        <p:txBody>
          <a:bodyPr wrap="none" rtlCol="0">
            <a:spAutoFit/>
          </a:bodyPr>
          <a:lstStyle/>
          <a:p>
            <a:r>
              <a:rPr lang="en-US" sz="1800" dirty="0" smtClean="0">
                <a:solidFill>
                  <a:srgbClr val="B23C00"/>
                </a:solidFill>
              </a:rPr>
              <a:t>Join all seven tables.</a:t>
            </a:r>
            <a:endParaRPr lang="en-US" sz="1800" dirty="0">
              <a:solidFill>
                <a:srgbClr val="B23C00"/>
              </a:solidFill>
            </a:endParaRPr>
          </a:p>
        </p:txBody>
      </p:sp>
      <p:sp>
        <p:nvSpPr>
          <p:cNvPr id="7" name="TextBox 6"/>
          <p:cNvSpPr txBox="1"/>
          <p:nvPr/>
        </p:nvSpPr>
        <p:spPr>
          <a:xfrm>
            <a:off x="6766536" y="4885766"/>
            <a:ext cx="2186190" cy="646331"/>
          </a:xfrm>
          <a:prstGeom prst="rect">
            <a:avLst/>
          </a:prstGeom>
          <a:solidFill>
            <a:srgbClr val="FFFFC2"/>
          </a:solidFill>
          <a:ln>
            <a:solidFill>
              <a:srgbClr val="0033CC"/>
            </a:solidFill>
          </a:ln>
        </p:spPr>
        <p:txBody>
          <a:bodyPr wrap="none" rtlCol="0">
            <a:spAutoFit/>
          </a:bodyPr>
          <a:lstStyle/>
          <a:p>
            <a:r>
              <a:rPr lang="en-US" sz="1800" dirty="0" smtClean="0">
                <a:solidFill>
                  <a:srgbClr val="0033CC"/>
                </a:solidFill>
              </a:rPr>
              <a:t>Use date-extraction </a:t>
            </a:r>
          </a:p>
          <a:p>
            <a:r>
              <a:rPr lang="en-US" sz="1800" dirty="0" smtClean="0">
                <a:solidFill>
                  <a:srgbClr val="0033CC"/>
                </a:solidFill>
              </a:rPr>
              <a:t>functions.</a:t>
            </a:r>
            <a:endParaRPr lang="en-US" sz="1800" dirty="0">
              <a:solidFill>
                <a:srgbClr val="0033CC"/>
              </a:solidFill>
            </a:endParaRPr>
          </a:p>
        </p:txBody>
      </p:sp>
    </p:spTree>
    <p:extLst>
      <p:ext uri="{BB962C8B-B14F-4D97-AF65-F5344CB8AC3E}">
        <p14:creationId xmlns:p14="http://schemas.microsoft.com/office/powerpoint/2010/main" val="85395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Transaction ID and Time</a:t>
            </a:r>
            <a:endParaRPr lang="en-US" dirty="0"/>
          </a:p>
        </p:txBody>
      </p:sp>
      <p:sp>
        <p:nvSpPr>
          <p:cNvPr id="3" name="Content Placeholder 2"/>
          <p:cNvSpPr>
            <a:spLocks noGrp="1"/>
          </p:cNvSpPr>
          <p:nvPr>
            <p:ph idx="1"/>
          </p:nvPr>
        </p:nvSpPr>
        <p:spPr/>
        <p:txBody>
          <a:bodyPr/>
          <a:lstStyle/>
          <a:p>
            <a:r>
              <a:rPr lang="en-US" dirty="0" smtClean="0"/>
              <a:t>Besides the measure and foreign keys, </a:t>
            </a:r>
            <a:br>
              <a:rPr lang="en-US" dirty="0" smtClean="0"/>
            </a:br>
            <a:r>
              <a:rPr lang="en-US" dirty="0" smtClean="0"/>
              <a:t>a fact table can contain other attributes.</a:t>
            </a:r>
          </a:p>
          <a:p>
            <a:pPr lvl="5"/>
            <a:endParaRPr lang="en-US" dirty="0" smtClean="0"/>
          </a:p>
          <a:p>
            <a:r>
              <a:rPr lang="en-US" dirty="0" smtClean="0"/>
              <a:t>For a retailer, useful additional attributes are </a:t>
            </a:r>
            <a:r>
              <a:rPr lang="en-US" dirty="0" smtClean="0">
                <a:solidFill>
                  <a:srgbClr val="B23C00"/>
                </a:solidFill>
              </a:rPr>
              <a:t>transaction ID </a:t>
            </a:r>
            <a:r>
              <a:rPr lang="en-US" dirty="0" smtClean="0"/>
              <a:t>and </a:t>
            </a:r>
            <a:r>
              <a:rPr lang="en-US" dirty="0" smtClean="0">
                <a:solidFill>
                  <a:srgbClr val="B23C00"/>
                </a:solidFill>
              </a:rPr>
              <a:t>time of day.</a:t>
            </a:r>
          </a:p>
          <a:p>
            <a:pPr lvl="5"/>
            <a:endParaRPr lang="en-US" dirty="0" smtClean="0">
              <a:solidFill>
                <a:srgbClr val="B23C00"/>
              </a:solidFill>
            </a:endParaRPr>
          </a:p>
          <a:p>
            <a:r>
              <a:rPr lang="en-US" dirty="0"/>
              <a:t>A transaction ID can provide business insight derived from </a:t>
            </a:r>
            <a:r>
              <a:rPr lang="en-US" dirty="0">
                <a:solidFill>
                  <a:srgbClr val="B23C00"/>
                </a:solidFill>
              </a:rPr>
              <a:t>market basket analysis</a:t>
            </a:r>
            <a:r>
              <a:rPr lang="en-US" dirty="0" smtClean="0"/>
              <a:t>.</a:t>
            </a:r>
          </a:p>
          <a:p>
            <a:pPr lvl="1"/>
            <a:r>
              <a:rPr lang="en-US" dirty="0" smtClean="0"/>
              <a:t>Which products do customers often buy together?</a:t>
            </a:r>
          </a:p>
          <a:p>
            <a:pPr lvl="1"/>
            <a:r>
              <a:rPr lang="en-US" dirty="0" smtClean="0"/>
              <a:t>AKA </a:t>
            </a:r>
            <a:r>
              <a:rPr lang="en-US" dirty="0" smtClean="0">
                <a:solidFill>
                  <a:srgbClr val="B23C00"/>
                </a:solidFill>
              </a:rPr>
              <a:t>association rule mining</a:t>
            </a:r>
            <a:r>
              <a:rPr lang="en-US" dirty="0" smtClean="0"/>
              <a:t>, </a:t>
            </a:r>
            <a:r>
              <a:rPr lang="en-US" dirty="0" smtClean="0">
                <a:solidFill>
                  <a:srgbClr val="B23C00"/>
                </a:solidFill>
              </a:rPr>
              <a:t>affinity grouping</a:t>
            </a:r>
            <a:endParaRPr lang="en-US" dirty="0">
              <a:solidFill>
                <a:srgbClr val="B23C00"/>
              </a:solidFill>
            </a:endParaRPr>
          </a:p>
        </p:txBody>
      </p:sp>
      <p:sp>
        <p:nvSpPr>
          <p:cNvPr id="4" name="Slide Number Placeholder 3"/>
          <p:cNvSpPr>
            <a:spLocks noGrp="1"/>
          </p:cNvSpPr>
          <p:nvPr>
            <p:ph type="sldNum" sz="quarter" idx="12"/>
          </p:nvPr>
        </p:nvSpPr>
        <p:spPr/>
        <p:txBody>
          <a:bodyPr/>
          <a:lstStyle/>
          <a:p>
            <a:fld id="{5E4F0376-0E54-9843-B673-E00D6670E830}" type="slidenum">
              <a:rPr lang="en-US" smtClean="0"/>
              <a:pPr/>
              <a:t>75</a:t>
            </a:fld>
            <a:endParaRPr lang="en-US"/>
          </a:p>
        </p:txBody>
      </p:sp>
    </p:spTree>
    <p:extLst>
      <p:ext uri="{BB962C8B-B14F-4D97-AF65-F5344CB8AC3E}">
        <p14:creationId xmlns:p14="http://schemas.microsoft.com/office/powerpoint/2010/main" val="339262781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ID </a:t>
            </a:r>
            <a:r>
              <a:rPr lang="en-US" dirty="0" smtClean="0"/>
              <a:t>and Time</a:t>
            </a:r>
            <a:r>
              <a:rPr lang="en-US" i="1" dirty="0" smtClean="0"/>
              <a:t>, cont’d</a:t>
            </a:r>
            <a:endParaRPr lang="en-US" i="1"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76</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806" y="1326479"/>
            <a:ext cx="8320088" cy="53943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82928" y="6080731"/>
            <a:ext cx="1646605" cy="646331"/>
          </a:xfrm>
          <a:prstGeom prst="rect">
            <a:avLst/>
          </a:prstGeom>
          <a:solidFill>
            <a:schemeClr val="bg1">
              <a:lumMod val="95000"/>
            </a:schemeClr>
          </a:solidFill>
        </p:spPr>
        <p:txBody>
          <a:bodyPr wrap="none" rtlCol="0">
            <a:spAutoFit/>
          </a:bodyPr>
          <a:lstStyle/>
          <a:p>
            <a:r>
              <a:rPr lang="en-US" sz="900" b="1" dirty="0" smtClean="0">
                <a:solidFill>
                  <a:schemeClr val="bg1">
                    <a:lumMod val="65000"/>
                  </a:schemeClr>
                </a:solidFill>
              </a:rPr>
              <a:t>Database Systems</a:t>
            </a:r>
          </a:p>
          <a:p>
            <a:r>
              <a:rPr lang="en-US" sz="900" dirty="0" smtClean="0">
                <a:solidFill>
                  <a:schemeClr val="bg1">
                    <a:lumMod val="65000"/>
                  </a:schemeClr>
                </a:solidFill>
              </a:rPr>
              <a:t>by </a:t>
            </a:r>
            <a:r>
              <a:rPr lang="en-US" sz="900" dirty="0" err="1" smtClean="0">
                <a:solidFill>
                  <a:schemeClr val="bg1">
                    <a:lumMod val="65000"/>
                  </a:schemeClr>
                </a:solidFill>
              </a:rPr>
              <a:t>Jukić</a:t>
            </a:r>
            <a:r>
              <a:rPr lang="en-US" sz="900" dirty="0" smtClean="0">
                <a:solidFill>
                  <a:schemeClr val="bg1">
                    <a:lumMod val="65000"/>
                  </a:schemeClr>
                </a:solidFill>
              </a:rPr>
              <a:t>, </a:t>
            </a:r>
            <a:r>
              <a:rPr lang="en-US" sz="900" dirty="0" err="1" smtClean="0">
                <a:solidFill>
                  <a:schemeClr val="bg1">
                    <a:lumMod val="65000"/>
                  </a:schemeClr>
                </a:solidFill>
              </a:rPr>
              <a:t>Vrbsky</a:t>
            </a:r>
            <a:r>
              <a:rPr lang="en-US" sz="900" dirty="0" smtClean="0">
                <a:solidFill>
                  <a:schemeClr val="bg1">
                    <a:lumMod val="65000"/>
                  </a:schemeClr>
                </a:solidFill>
              </a:rPr>
              <a:t>, &amp; </a:t>
            </a:r>
            <a:r>
              <a:rPr lang="en-US" sz="900" dirty="0" err="1" smtClean="0">
                <a:solidFill>
                  <a:schemeClr val="bg1">
                    <a:lumMod val="65000"/>
                  </a:schemeClr>
                </a:solidFill>
              </a:rPr>
              <a:t>Nestorov</a:t>
            </a:r>
            <a:endParaRPr lang="en-US" sz="900" dirty="0" smtClean="0">
              <a:solidFill>
                <a:schemeClr val="bg1">
                  <a:lumMod val="65000"/>
                </a:schemeClr>
              </a:solidFill>
            </a:endParaRPr>
          </a:p>
          <a:p>
            <a:r>
              <a:rPr lang="en-US" sz="900" dirty="0" smtClean="0">
                <a:solidFill>
                  <a:schemeClr val="bg1">
                    <a:lumMod val="65000"/>
                  </a:schemeClr>
                </a:solidFill>
              </a:rPr>
              <a:t>Pearson 2014</a:t>
            </a:r>
          </a:p>
          <a:p>
            <a:r>
              <a:rPr lang="en-US" sz="900" dirty="0" smtClean="0">
                <a:solidFill>
                  <a:schemeClr val="bg1">
                    <a:lumMod val="65000"/>
                  </a:schemeClr>
                </a:solidFill>
              </a:rPr>
              <a:t>ISBN 978-0-13-257567-6</a:t>
            </a:r>
            <a:endParaRPr lang="en-US" sz="900" dirty="0">
              <a:solidFill>
                <a:schemeClr val="bg1">
                  <a:lumMod val="65000"/>
                </a:schemeClr>
              </a:solidFill>
            </a:endParaRPr>
          </a:p>
        </p:txBody>
      </p:sp>
    </p:spTree>
    <p:extLst>
      <p:ext uri="{BB962C8B-B14F-4D97-AF65-F5344CB8AC3E}">
        <p14:creationId xmlns:p14="http://schemas.microsoft.com/office/powerpoint/2010/main" val="359388938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ID </a:t>
            </a:r>
            <a:r>
              <a:rPr lang="en-US" dirty="0" smtClean="0"/>
              <a:t>and </a:t>
            </a:r>
            <a:r>
              <a:rPr lang="en-US" dirty="0"/>
              <a:t>Time</a:t>
            </a:r>
            <a:r>
              <a:rPr lang="en-US" i="1" dirty="0"/>
              <a:t>, cont’d</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77</a:t>
            </a:fld>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17342"/>
            <a:ext cx="8137525" cy="417036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3291854" y="5714975"/>
            <a:ext cx="2455683" cy="369332"/>
          </a:xfrm>
          <a:prstGeom prst="rect">
            <a:avLst/>
          </a:prstGeom>
          <a:solidFill>
            <a:schemeClr val="accent1">
              <a:lumMod val="20000"/>
              <a:lumOff val="80000"/>
            </a:schemeClr>
          </a:solidFill>
        </p:spPr>
        <p:txBody>
          <a:bodyPr wrap="none" rtlCol="0">
            <a:spAutoFit/>
          </a:bodyPr>
          <a:lstStyle/>
          <a:p>
            <a:r>
              <a:rPr lang="en-US" sz="1800" dirty="0" smtClean="0"/>
              <a:t>The relational </a:t>
            </a:r>
            <a:r>
              <a:rPr lang="en-US" sz="1800" dirty="0"/>
              <a:t>schema</a:t>
            </a:r>
          </a:p>
        </p:txBody>
      </p:sp>
      <p:sp>
        <p:nvSpPr>
          <p:cNvPr id="7" name="TextBox 6"/>
          <p:cNvSpPr txBox="1"/>
          <p:nvPr/>
        </p:nvSpPr>
        <p:spPr>
          <a:xfrm>
            <a:off x="5943585" y="6172170"/>
            <a:ext cx="1646605" cy="646331"/>
          </a:xfrm>
          <a:prstGeom prst="rect">
            <a:avLst/>
          </a:prstGeom>
          <a:solidFill>
            <a:schemeClr val="bg1">
              <a:lumMod val="95000"/>
            </a:schemeClr>
          </a:solidFill>
        </p:spPr>
        <p:txBody>
          <a:bodyPr wrap="none" rtlCol="0">
            <a:spAutoFit/>
          </a:bodyPr>
          <a:lstStyle/>
          <a:p>
            <a:r>
              <a:rPr lang="en-US" sz="900" b="1" dirty="0" smtClean="0">
                <a:solidFill>
                  <a:schemeClr val="bg1">
                    <a:lumMod val="65000"/>
                  </a:schemeClr>
                </a:solidFill>
              </a:rPr>
              <a:t>Database Systems</a:t>
            </a:r>
          </a:p>
          <a:p>
            <a:r>
              <a:rPr lang="en-US" sz="900" dirty="0" smtClean="0">
                <a:solidFill>
                  <a:schemeClr val="bg1">
                    <a:lumMod val="65000"/>
                  </a:schemeClr>
                </a:solidFill>
              </a:rPr>
              <a:t>by </a:t>
            </a:r>
            <a:r>
              <a:rPr lang="en-US" sz="900" dirty="0" err="1" smtClean="0">
                <a:solidFill>
                  <a:schemeClr val="bg1">
                    <a:lumMod val="65000"/>
                  </a:schemeClr>
                </a:solidFill>
              </a:rPr>
              <a:t>Jukić</a:t>
            </a:r>
            <a:r>
              <a:rPr lang="en-US" sz="900" dirty="0" smtClean="0">
                <a:solidFill>
                  <a:schemeClr val="bg1">
                    <a:lumMod val="65000"/>
                  </a:schemeClr>
                </a:solidFill>
              </a:rPr>
              <a:t>, </a:t>
            </a:r>
            <a:r>
              <a:rPr lang="en-US" sz="900" dirty="0" err="1" smtClean="0">
                <a:solidFill>
                  <a:schemeClr val="bg1">
                    <a:lumMod val="65000"/>
                  </a:schemeClr>
                </a:solidFill>
              </a:rPr>
              <a:t>Vrbsky</a:t>
            </a:r>
            <a:r>
              <a:rPr lang="en-US" sz="900" dirty="0" smtClean="0">
                <a:solidFill>
                  <a:schemeClr val="bg1">
                    <a:lumMod val="65000"/>
                  </a:schemeClr>
                </a:solidFill>
              </a:rPr>
              <a:t>, &amp; </a:t>
            </a:r>
            <a:r>
              <a:rPr lang="en-US" sz="900" dirty="0" err="1" smtClean="0">
                <a:solidFill>
                  <a:schemeClr val="bg1">
                    <a:lumMod val="65000"/>
                  </a:schemeClr>
                </a:solidFill>
              </a:rPr>
              <a:t>Nestorov</a:t>
            </a:r>
            <a:endParaRPr lang="en-US" sz="900" dirty="0" smtClean="0">
              <a:solidFill>
                <a:schemeClr val="bg1">
                  <a:lumMod val="65000"/>
                </a:schemeClr>
              </a:solidFill>
            </a:endParaRPr>
          </a:p>
          <a:p>
            <a:r>
              <a:rPr lang="en-US" sz="900" dirty="0" smtClean="0">
                <a:solidFill>
                  <a:schemeClr val="bg1">
                    <a:lumMod val="65000"/>
                  </a:schemeClr>
                </a:solidFill>
              </a:rPr>
              <a:t>Pearson 2014</a:t>
            </a:r>
          </a:p>
          <a:p>
            <a:r>
              <a:rPr lang="en-US" sz="900" dirty="0" smtClean="0">
                <a:solidFill>
                  <a:schemeClr val="bg1">
                    <a:lumMod val="65000"/>
                  </a:schemeClr>
                </a:solidFill>
              </a:rPr>
              <a:t>ISBN 978-0-13-257567-6</a:t>
            </a:r>
            <a:endParaRPr lang="en-US" sz="900" dirty="0">
              <a:solidFill>
                <a:schemeClr val="bg1">
                  <a:lumMod val="65000"/>
                </a:schemeClr>
              </a:solidFill>
            </a:endParaRPr>
          </a:p>
        </p:txBody>
      </p:sp>
    </p:spTree>
    <p:extLst>
      <p:ext uri="{BB962C8B-B14F-4D97-AF65-F5344CB8AC3E}">
        <p14:creationId xmlns:p14="http://schemas.microsoft.com/office/powerpoint/2010/main" val="160925897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ID </a:t>
            </a:r>
            <a:r>
              <a:rPr lang="en-US" dirty="0" smtClean="0"/>
              <a:t>and </a:t>
            </a:r>
            <a:r>
              <a:rPr lang="en-US" dirty="0"/>
              <a:t>Time</a:t>
            </a:r>
            <a:r>
              <a:rPr lang="en-US" i="1" dirty="0"/>
              <a:t>, cont’d</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78</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25"/>
            <a:ext cx="875665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Oval 5"/>
          <p:cNvSpPr/>
          <p:nvPr/>
        </p:nvSpPr>
        <p:spPr bwMode="auto">
          <a:xfrm>
            <a:off x="2834659" y="3520439"/>
            <a:ext cx="1097268" cy="1737341"/>
          </a:xfrm>
          <a:prstGeom prst="ellipse">
            <a:avLst/>
          </a:prstGeom>
          <a:noFill/>
          <a:ln w="28575" cap="flat" cmpd="sng" algn="ctr">
            <a:solidFill>
              <a:srgbClr val="B23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7" name="TextBox 6"/>
          <p:cNvSpPr txBox="1"/>
          <p:nvPr/>
        </p:nvSpPr>
        <p:spPr>
          <a:xfrm>
            <a:off x="5943585" y="6172170"/>
            <a:ext cx="1646605" cy="646331"/>
          </a:xfrm>
          <a:prstGeom prst="rect">
            <a:avLst/>
          </a:prstGeom>
          <a:solidFill>
            <a:schemeClr val="bg1">
              <a:lumMod val="95000"/>
            </a:schemeClr>
          </a:solidFill>
        </p:spPr>
        <p:txBody>
          <a:bodyPr wrap="none" rtlCol="0">
            <a:spAutoFit/>
          </a:bodyPr>
          <a:lstStyle/>
          <a:p>
            <a:r>
              <a:rPr lang="en-US" sz="900" b="1" dirty="0" smtClean="0">
                <a:solidFill>
                  <a:schemeClr val="bg1">
                    <a:lumMod val="65000"/>
                  </a:schemeClr>
                </a:solidFill>
              </a:rPr>
              <a:t>Database Systems</a:t>
            </a:r>
          </a:p>
          <a:p>
            <a:r>
              <a:rPr lang="en-US" sz="900" dirty="0" smtClean="0">
                <a:solidFill>
                  <a:schemeClr val="bg1">
                    <a:lumMod val="65000"/>
                  </a:schemeClr>
                </a:solidFill>
              </a:rPr>
              <a:t>by </a:t>
            </a:r>
            <a:r>
              <a:rPr lang="en-US" sz="900" dirty="0" err="1" smtClean="0">
                <a:solidFill>
                  <a:schemeClr val="bg1">
                    <a:lumMod val="65000"/>
                  </a:schemeClr>
                </a:solidFill>
              </a:rPr>
              <a:t>Jukić</a:t>
            </a:r>
            <a:r>
              <a:rPr lang="en-US" sz="900" dirty="0" smtClean="0">
                <a:solidFill>
                  <a:schemeClr val="bg1">
                    <a:lumMod val="65000"/>
                  </a:schemeClr>
                </a:solidFill>
              </a:rPr>
              <a:t>, </a:t>
            </a:r>
            <a:r>
              <a:rPr lang="en-US" sz="900" dirty="0" err="1" smtClean="0">
                <a:solidFill>
                  <a:schemeClr val="bg1">
                    <a:lumMod val="65000"/>
                  </a:schemeClr>
                </a:solidFill>
              </a:rPr>
              <a:t>Vrbsky</a:t>
            </a:r>
            <a:r>
              <a:rPr lang="en-US" sz="900" dirty="0" smtClean="0">
                <a:solidFill>
                  <a:schemeClr val="bg1">
                    <a:lumMod val="65000"/>
                  </a:schemeClr>
                </a:solidFill>
              </a:rPr>
              <a:t>, &amp; </a:t>
            </a:r>
            <a:r>
              <a:rPr lang="en-US" sz="900" dirty="0" err="1" smtClean="0">
                <a:solidFill>
                  <a:schemeClr val="bg1">
                    <a:lumMod val="65000"/>
                  </a:schemeClr>
                </a:solidFill>
              </a:rPr>
              <a:t>Nestorov</a:t>
            </a:r>
            <a:endParaRPr lang="en-US" sz="900" dirty="0" smtClean="0">
              <a:solidFill>
                <a:schemeClr val="bg1">
                  <a:lumMod val="65000"/>
                </a:schemeClr>
              </a:solidFill>
            </a:endParaRPr>
          </a:p>
          <a:p>
            <a:r>
              <a:rPr lang="en-US" sz="900" dirty="0" smtClean="0">
                <a:solidFill>
                  <a:schemeClr val="bg1">
                    <a:lumMod val="65000"/>
                  </a:schemeClr>
                </a:solidFill>
              </a:rPr>
              <a:t>Pearson 2014</a:t>
            </a:r>
          </a:p>
          <a:p>
            <a:r>
              <a:rPr lang="en-US" sz="900" dirty="0" smtClean="0">
                <a:solidFill>
                  <a:schemeClr val="bg1">
                    <a:lumMod val="65000"/>
                  </a:schemeClr>
                </a:solidFill>
              </a:rPr>
              <a:t>ISBN 978-0-13-257567-6</a:t>
            </a:r>
            <a:endParaRPr lang="en-US" sz="900" dirty="0">
              <a:solidFill>
                <a:schemeClr val="bg1">
                  <a:lumMod val="65000"/>
                </a:schemeClr>
              </a:solidFill>
            </a:endParaRPr>
          </a:p>
        </p:txBody>
      </p:sp>
    </p:spTree>
    <p:extLst>
      <p:ext uri="{BB962C8B-B14F-4D97-AF65-F5344CB8AC3E}">
        <p14:creationId xmlns:p14="http://schemas.microsoft.com/office/powerpoint/2010/main" val="270189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ID </a:t>
            </a:r>
            <a:r>
              <a:rPr lang="en-US" dirty="0" smtClean="0"/>
              <a:t>and </a:t>
            </a:r>
            <a:r>
              <a:rPr lang="en-US" dirty="0"/>
              <a:t>Time</a:t>
            </a:r>
            <a:r>
              <a:rPr lang="en-US" i="1" dirty="0"/>
              <a:t>, cont’d</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79</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3" y="1319213"/>
            <a:ext cx="7610475" cy="421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Oval 5"/>
          <p:cNvSpPr/>
          <p:nvPr/>
        </p:nvSpPr>
        <p:spPr bwMode="auto">
          <a:xfrm>
            <a:off x="3566171" y="3337562"/>
            <a:ext cx="1005830" cy="548634"/>
          </a:xfrm>
          <a:prstGeom prst="ellipse">
            <a:avLst/>
          </a:prstGeom>
          <a:noFill/>
          <a:ln w="28575" cap="flat" cmpd="sng" algn="ctr">
            <a:solidFill>
              <a:srgbClr val="B23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7" name="TextBox 6"/>
          <p:cNvSpPr txBox="1"/>
          <p:nvPr/>
        </p:nvSpPr>
        <p:spPr>
          <a:xfrm>
            <a:off x="3280934" y="5623536"/>
            <a:ext cx="2571212" cy="369332"/>
          </a:xfrm>
          <a:prstGeom prst="rect">
            <a:avLst/>
          </a:prstGeom>
          <a:solidFill>
            <a:schemeClr val="accent1">
              <a:lumMod val="20000"/>
              <a:lumOff val="80000"/>
            </a:schemeClr>
          </a:solidFill>
        </p:spPr>
        <p:txBody>
          <a:bodyPr wrap="none" rtlCol="0">
            <a:spAutoFit/>
          </a:bodyPr>
          <a:lstStyle/>
          <a:p>
            <a:r>
              <a:rPr lang="en-US" sz="1800" dirty="0" smtClean="0"/>
              <a:t>The dimensional model</a:t>
            </a:r>
            <a:endParaRPr lang="en-US" sz="1800" dirty="0"/>
          </a:p>
        </p:txBody>
      </p:sp>
      <p:sp>
        <p:nvSpPr>
          <p:cNvPr id="8" name="TextBox 7"/>
          <p:cNvSpPr txBox="1"/>
          <p:nvPr/>
        </p:nvSpPr>
        <p:spPr>
          <a:xfrm>
            <a:off x="5943585" y="6172170"/>
            <a:ext cx="1646605" cy="646331"/>
          </a:xfrm>
          <a:prstGeom prst="rect">
            <a:avLst/>
          </a:prstGeom>
          <a:solidFill>
            <a:schemeClr val="bg1">
              <a:lumMod val="95000"/>
            </a:schemeClr>
          </a:solidFill>
        </p:spPr>
        <p:txBody>
          <a:bodyPr wrap="none" rtlCol="0">
            <a:spAutoFit/>
          </a:bodyPr>
          <a:lstStyle/>
          <a:p>
            <a:r>
              <a:rPr lang="en-US" sz="900" b="1" dirty="0" smtClean="0">
                <a:solidFill>
                  <a:schemeClr val="bg1">
                    <a:lumMod val="65000"/>
                  </a:schemeClr>
                </a:solidFill>
              </a:rPr>
              <a:t>Database Systems</a:t>
            </a:r>
          </a:p>
          <a:p>
            <a:r>
              <a:rPr lang="en-US" sz="900" dirty="0" smtClean="0">
                <a:solidFill>
                  <a:schemeClr val="bg1">
                    <a:lumMod val="65000"/>
                  </a:schemeClr>
                </a:solidFill>
              </a:rPr>
              <a:t>by </a:t>
            </a:r>
            <a:r>
              <a:rPr lang="en-US" sz="900" dirty="0" err="1" smtClean="0">
                <a:solidFill>
                  <a:schemeClr val="bg1">
                    <a:lumMod val="65000"/>
                  </a:schemeClr>
                </a:solidFill>
              </a:rPr>
              <a:t>Jukić</a:t>
            </a:r>
            <a:r>
              <a:rPr lang="en-US" sz="900" dirty="0" smtClean="0">
                <a:solidFill>
                  <a:schemeClr val="bg1">
                    <a:lumMod val="65000"/>
                  </a:schemeClr>
                </a:solidFill>
              </a:rPr>
              <a:t>, </a:t>
            </a:r>
            <a:r>
              <a:rPr lang="en-US" sz="900" dirty="0" err="1" smtClean="0">
                <a:solidFill>
                  <a:schemeClr val="bg1">
                    <a:lumMod val="65000"/>
                  </a:schemeClr>
                </a:solidFill>
              </a:rPr>
              <a:t>Vrbsky</a:t>
            </a:r>
            <a:r>
              <a:rPr lang="en-US" sz="900" dirty="0" smtClean="0">
                <a:solidFill>
                  <a:schemeClr val="bg1">
                    <a:lumMod val="65000"/>
                  </a:schemeClr>
                </a:solidFill>
              </a:rPr>
              <a:t>, &amp; </a:t>
            </a:r>
            <a:r>
              <a:rPr lang="en-US" sz="900" dirty="0" err="1" smtClean="0">
                <a:solidFill>
                  <a:schemeClr val="bg1">
                    <a:lumMod val="65000"/>
                  </a:schemeClr>
                </a:solidFill>
              </a:rPr>
              <a:t>Nestorov</a:t>
            </a:r>
            <a:endParaRPr lang="en-US" sz="900" dirty="0" smtClean="0">
              <a:solidFill>
                <a:schemeClr val="bg1">
                  <a:lumMod val="65000"/>
                </a:schemeClr>
              </a:solidFill>
            </a:endParaRPr>
          </a:p>
          <a:p>
            <a:r>
              <a:rPr lang="en-US" sz="900" dirty="0" smtClean="0">
                <a:solidFill>
                  <a:schemeClr val="bg1">
                    <a:lumMod val="65000"/>
                  </a:schemeClr>
                </a:solidFill>
              </a:rPr>
              <a:t>Pearson 2014</a:t>
            </a:r>
          </a:p>
          <a:p>
            <a:r>
              <a:rPr lang="en-US" sz="900" dirty="0" smtClean="0">
                <a:solidFill>
                  <a:schemeClr val="bg1">
                    <a:lumMod val="65000"/>
                  </a:schemeClr>
                </a:solidFill>
              </a:rPr>
              <a:t>ISBN 978-0-13-257567-6</a:t>
            </a:r>
            <a:endParaRPr lang="en-US" sz="900" dirty="0">
              <a:solidFill>
                <a:schemeClr val="bg1">
                  <a:lumMod val="65000"/>
                </a:schemeClr>
              </a:solidFill>
            </a:endParaRPr>
          </a:p>
        </p:txBody>
      </p:sp>
    </p:spTree>
    <p:extLst>
      <p:ext uri="{BB962C8B-B14F-4D97-AF65-F5344CB8AC3E}">
        <p14:creationId xmlns:p14="http://schemas.microsoft.com/office/powerpoint/2010/main" val="421240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Midterm Solutions: </a:t>
            </a:r>
            <a:r>
              <a:rPr lang="en-US" dirty="0" smtClean="0"/>
              <a:t>Question 4.a</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8</a:t>
            </a:fld>
            <a:endParaRPr lang="en-US"/>
          </a:p>
        </p:txBody>
      </p:sp>
      <p:pic>
        <p:nvPicPr>
          <p:cNvPr id="5" name="Picture 4" descr="Macintosh SSD:Users:rmak:Documents:SJSU:COURSES:CMPE226-Mak:resources:Jukic:0132575752_img-181960:Chapter 04:unfig04_03.jpg"/>
          <p:cNvPicPr/>
          <p:nvPr/>
        </p:nvPicPr>
        <p:blipFill>
          <a:blip r:embed="rId2">
            <a:extLst>
              <a:ext uri="{28A0092B-C50C-407E-A947-70E740481C1C}">
                <a14:useLocalDpi xmlns:a14="http://schemas.microsoft.com/office/drawing/2010/main" val="0"/>
              </a:ext>
            </a:extLst>
          </a:blip>
          <a:srcRect/>
          <a:stretch>
            <a:fillRect/>
          </a:stretch>
        </p:blipFill>
        <p:spPr bwMode="auto">
          <a:xfrm>
            <a:off x="1602422" y="1325903"/>
            <a:ext cx="5939155" cy="2743200"/>
          </a:xfrm>
          <a:prstGeom prst="rect">
            <a:avLst/>
          </a:prstGeom>
          <a:noFill/>
          <a:ln>
            <a:noFill/>
          </a:ln>
        </p:spPr>
      </p:pic>
      <p:pic>
        <p:nvPicPr>
          <p:cNvPr id="6" name="Picture 5" descr="Macintosh SSD:Users:rmak:Desktop:Screen Shot 2017-03-24 at 1.20.11 AM.png"/>
          <p:cNvPicPr/>
          <p:nvPr/>
        </p:nvPicPr>
        <p:blipFill>
          <a:blip r:embed="rId3">
            <a:extLst>
              <a:ext uri="{28A0092B-C50C-407E-A947-70E740481C1C}">
                <a14:useLocalDpi xmlns:a14="http://schemas.microsoft.com/office/drawing/2010/main" val="0"/>
              </a:ext>
            </a:extLst>
          </a:blip>
          <a:srcRect/>
          <a:stretch>
            <a:fillRect/>
          </a:stretch>
        </p:blipFill>
        <p:spPr bwMode="auto">
          <a:xfrm>
            <a:off x="1349868" y="4328206"/>
            <a:ext cx="6444261" cy="1552780"/>
          </a:xfrm>
          <a:prstGeom prst="rect">
            <a:avLst/>
          </a:prstGeom>
          <a:noFill/>
          <a:ln>
            <a:noFill/>
          </a:ln>
        </p:spPr>
      </p:pic>
    </p:spTree>
    <p:extLst>
      <p:ext uri="{BB962C8B-B14F-4D97-AF65-F5344CB8AC3E}">
        <p14:creationId xmlns:p14="http://schemas.microsoft.com/office/powerpoint/2010/main" val="26622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ID </a:t>
            </a:r>
            <a:r>
              <a:rPr lang="en-US" dirty="0" smtClean="0"/>
              <a:t>and </a:t>
            </a:r>
            <a:r>
              <a:rPr lang="en-US" dirty="0"/>
              <a:t>Time</a:t>
            </a:r>
            <a:r>
              <a:rPr lang="en-US" i="1" dirty="0"/>
              <a:t>, cont’d</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80</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318" y="1184595"/>
            <a:ext cx="6675047" cy="5627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Oval 5"/>
          <p:cNvSpPr/>
          <p:nvPr/>
        </p:nvSpPr>
        <p:spPr bwMode="auto">
          <a:xfrm>
            <a:off x="3474733" y="4892024"/>
            <a:ext cx="1280146" cy="1828780"/>
          </a:xfrm>
          <a:prstGeom prst="ellipse">
            <a:avLst/>
          </a:prstGeom>
          <a:noFill/>
          <a:ln w="28575" cap="flat" cmpd="sng" algn="ctr">
            <a:solidFill>
              <a:srgbClr val="B23C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7" name="TextBox 6"/>
          <p:cNvSpPr txBox="1"/>
          <p:nvPr/>
        </p:nvSpPr>
        <p:spPr>
          <a:xfrm>
            <a:off x="7405906" y="5532097"/>
            <a:ext cx="1646605" cy="646331"/>
          </a:xfrm>
          <a:prstGeom prst="rect">
            <a:avLst/>
          </a:prstGeom>
          <a:solidFill>
            <a:schemeClr val="bg1">
              <a:lumMod val="95000"/>
            </a:schemeClr>
          </a:solidFill>
        </p:spPr>
        <p:txBody>
          <a:bodyPr wrap="none" rtlCol="0">
            <a:spAutoFit/>
          </a:bodyPr>
          <a:lstStyle/>
          <a:p>
            <a:r>
              <a:rPr lang="en-US" sz="900" b="1" dirty="0" smtClean="0">
                <a:solidFill>
                  <a:schemeClr val="bg1">
                    <a:lumMod val="65000"/>
                  </a:schemeClr>
                </a:solidFill>
              </a:rPr>
              <a:t>Database Systems</a:t>
            </a:r>
          </a:p>
          <a:p>
            <a:r>
              <a:rPr lang="en-US" sz="900" dirty="0" smtClean="0">
                <a:solidFill>
                  <a:schemeClr val="bg1">
                    <a:lumMod val="65000"/>
                  </a:schemeClr>
                </a:solidFill>
              </a:rPr>
              <a:t>by </a:t>
            </a:r>
            <a:r>
              <a:rPr lang="en-US" sz="900" dirty="0" err="1" smtClean="0">
                <a:solidFill>
                  <a:schemeClr val="bg1">
                    <a:lumMod val="65000"/>
                  </a:schemeClr>
                </a:solidFill>
              </a:rPr>
              <a:t>Jukić</a:t>
            </a:r>
            <a:r>
              <a:rPr lang="en-US" sz="900" dirty="0" smtClean="0">
                <a:solidFill>
                  <a:schemeClr val="bg1">
                    <a:lumMod val="65000"/>
                  </a:schemeClr>
                </a:solidFill>
              </a:rPr>
              <a:t>, </a:t>
            </a:r>
            <a:r>
              <a:rPr lang="en-US" sz="900" dirty="0" err="1" smtClean="0">
                <a:solidFill>
                  <a:schemeClr val="bg1">
                    <a:lumMod val="65000"/>
                  </a:schemeClr>
                </a:solidFill>
              </a:rPr>
              <a:t>Vrbsky</a:t>
            </a:r>
            <a:r>
              <a:rPr lang="en-US" sz="900" dirty="0" smtClean="0">
                <a:solidFill>
                  <a:schemeClr val="bg1">
                    <a:lumMod val="65000"/>
                  </a:schemeClr>
                </a:solidFill>
              </a:rPr>
              <a:t>, &amp; </a:t>
            </a:r>
            <a:r>
              <a:rPr lang="en-US" sz="900" dirty="0" err="1" smtClean="0">
                <a:solidFill>
                  <a:schemeClr val="bg1">
                    <a:lumMod val="65000"/>
                  </a:schemeClr>
                </a:solidFill>
              </a:rPr>
              <a:t>Nestorov</a:t>
            </a:r>
            <a:endParaRPr lang="en-US" sz="900" dirty="0" smtClean="0">
              <a:solidFill>
                <a:schemeClr val="bg1">
                  <a:lumMod val="65000"/>
                </a:schemeClr>
              </a:solidFill>
            </a:endParaRPr>
          </a:p>
          <a:p>
            <a:r>
              <a:rPr lang="en-US" sz="900" dirty="0" smtClean="0">
                <a:solidFill>
                  <a:schemeClr val="bg1">
                    <a:lumMod val="65000"/>
                  </a:schemeClr>
                </a:solidFill>
              </a:rPr>
              <a:t>Pearson 2014</a:t>
            </a:r>
          </a:p>
          <a:p>
            <a:r>
              <a:rPr lang="en-US" sz="900" dirty="0" smtClean="0">
                <a:solidFill>
                  <a:schemeClr val="bg1">
                    <a:lumMod val="65000"/>
                  </a:schemeClr>
                </a:solidFill>
              </a:rPr>
              <a:t>ISBN 978-0-13-257567-6</a:t>
            </a:r>
            <a:endParaRPr lang="en-US" sz="900" dirty="0">
              <a:solidFill>
                <a:schemeClr val="bg1">
                  <a:lumMod val="65000"/>
                </a:schemeClr>
              </a:solidFill>
            </a:endParaRPr>
          </a:p>
        </p:txBody>
      </p:sp>
    </p:spTree>
    <p:extLst>
      <p:ext uri="{BB962C8B-B14F-4D97-AF65-F5344CB8AC3E}">
        <p14:creationId xmlns:p14="http://schemas.microsoft.com/office/powerpoint/2010/main" val="280882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Fact Tables</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81</a:t>
            </a:fld>
            <a:endParaRPr lang="en-US"/>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303" y="1237448"/>
            <a:ext cx="8679769" cy="5510087"/>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6" name="TextBox 5"/>
          <p:cNvSpPr txBox="1"/>
          <p:nvPr/>
        </p:nvSpPr>
        <p:spPr>
          <a:xfrm>
            <a:off x="7132292" y="5989292"/>
            <a:ext cx="1646605" cy="646331"/>
          </a:xfrm>
          <a:prstGeom prst="rect">
            <a:avLst/>
          </a:prstGeom>
          <a:solidFill>
            <a:schemeClr val="bg1">
              <a:lumMod val="95000"/>
            </a:schemeClr>
          </a:solidFill>
        </p:spPr>
        <p:txBody>
          <a:bodyPr wrap="none" rtlCol="0">
            <a:spAutoFit/>
          </a:bodyPr>
          <a:lstStyle/>
          <a:p>
            <a:r>
              <a:rPr lang="en-US" sz="900" b="1" dirty="0" smtClean="0">
                <a:solidFill>
                  <a:schemeClr val="bg1">
                    <a:lumMod val="65000"/>
                  </a:schemeClr>
                </a:solidFill>
              </a:rPr>
              <a:t>Database Systems</a:t>
            </a:r>
          </a:p>
          <a:p>
            <a:r>
              <a:rPr lang="en-US" sz="900" dirty="0" smtClean="0">
                <a:solidFill>
                  <a:schemeClr val="bg1">
                    <a:lumMod val="65000"/>
                  </a:schemeClr>
                </a:solidFill>
              </a:rPr>
              <a:t>by </a:t>
            </a:r>
            <a:r>
              <a:rPr lang="en-US" sz="900" dirty="0" err="1" smtClean="0">
                <a:solidFill>
                  <a:schemeClr val="bg1">
                    <a:lumMod val="65000"/>
                  </a:schemeClr>
                </a:solidFill>
              </a:rPr>
              <a:t>Jukić</a:t>
            </a:r>
            <a:r>
              <a:rPr lang="en-US" sz="900" dirty="0" smtClean="0">
                <a:solidFill>
                  <a:schemeClr val="bg1">
                    <a:lumMod val="65000"/>
                  </a:schemeClr>
                </a:solidFill>
              </a:rPr>
              <a:t>, </a:t>
            </a:r>
            <a:r>
              <a:rPr lang="en-US" sz="900" dirty="0" err="1" smtClean="0">
                <a:solidFill>
                  <a:schemeClr val="bg1">
                    <a:lumMod val="65000"/>
                  </a:schemeClr>
                </a:solidFill>
              </a:rPr>
              <a:t>Vrbsky</a:t>
            </a:r>
            <a:r>
              <a:rPr lang="en-US" sz="900" dirty="0" smtClean="0">
                <a:solidFill>
                  <a:schemeClr val="bg1">
                    <a:lumMod val="65000"/>
                  </a:schemeClr>
                </a:solidFill>
              </a:rPr>
              <a:t>, &amp; </a:t>
            </a:r>
            <a:r>
              <a:rPr lang="en-US" sz="900" dirty="0" err="1" smtClean="0">
                <a:solidFill>
                  <a:schemeClr val="bg1">
                    <a:lumMod val="65000"/>
                  </a:schemeClr>
                </a:solidFill>
              </a:rPr>
              <a:t>Nestorov</a:t>
            </a:r>
            <a:endParaRPr lang="en-US" sz="900" dirty="0" smtClean="0">
              <a:solidFill>
                <a:schemeClr val="bg1">
                  <a:lumMod val="65000"/>
                </a:schemeClr>
              </a:solidFill>
            </a:endParaRPr>
          </a:p>
          <a:p>
            <a:r>
              <a:rPr lang="en-US" sz="900" dirty="0" smtClean="0">
                <a:solidFill>
                  <a:schemeClr val="bg1">
                    <a:lumMod val="65000"/>
                  </a:schemeClr>
                </a:solidFill>
              </a:rPr>
              <a:t>Pearson 2014</a:t>
            </a:r>
          </a:p>
          <a:p>
            <a:r>
              <a:rPr lang="en-US" sz="900" dirty="0" smtClean="0">
                <a:solidFill>
                  <a:schemeClr val="bg1">
                    <a:lumMod val="65000"/>
                  </a:schemeClr>
                </a:solidFill>
              </a:rPr>
              <a:t>ISBN 978-0-13-257567-6</a:t>
            </a:r>
            <a:endParaRPr lang="en-US" sz="900" dirty="0">
              <a:solidFill>
                <a:schemeClr val="bg1">
                  <a:lumMod val="65000"/>
                </a:schemeClr>
              </a:solidFill>
            </a:endParaRPr>
          </a:p>
        </p:txBody>
      </p:sp>
    </p:spTree>
    <p:extLst>
      <p:ext uri="{BB962C8B-B14F-4D97-AF65-F5344CB8AC3E}">
        <p14:creationId xmlns:p14="http://schemas.microsoft.com/office/powerpoint/2010/main" val="215478814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Fact </a:t>
            </a:r>
            <a:r>
              <a:rPr lang="en-US" dirty="0" smtClean="0"/>
              <a:t>Tables</a:t>
            </a:r>
            <a:r>
              <a:rPr lang="en-US" i="1" dirty="0" smtClean="0"/>
              <a:t>, cont’d</a:t>
            </a:r>
            <a:endParaRPr lang="en-US" i="1"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82</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074" y="1552565"/>
            <a:ext cx="7400925" cy="27908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3305024" y="4434829"/>
            <a:ext cx="2455683" cy="369332"/>
          </a:xfrm>
          <a:prstGeom prst="rect">
            <a:avLst/>
          </a:prstGeom>
          <a:solidFill>
            <a:schemeClr val="accent1">
              <a:lumMod val="20000"/>
              <a:lumOff val="80000"/>
            </a:schemeClr>
          </a:solidFill>
        </p:spPr>
        <p:txBody>
          <a:bodyPr wrap="none" rtlCol="0">
            <a:spAutoFit/>
          </a:bodyPr>
          <a:lstStyle/>
          <a:p>
            <a:r>
              <a:rPr lang="en-US" sz="1800" dirty="0" smtClean="0"/>
              <a:t>The relational </a:t>
            </a:r>
            <a:r>
              <a:rPr lang="en-US" sz="1800" dirty="0"/>
              <a:t>schema</a:t>
            </a:r>
          </a:p>
        </p:txBody>
      </p:sp>
      <p:sp>
        <p:nvSpPr>
          <p:cNvPr id="6" name="TextBox 5"/>
          <p:cNvSpPr txBox="1"/>
          <p:nvPr/>
        </p:nvSpPr>
        <p:spPr>
          <a:xfrm>
            <a:off x="5943585" y="6172170"/>
            <a:ext cx="1646605" cy="646331"/>
          </a:xfrm>
          <a:prstGeom prst="rect">
            <a:avLst/>
          </a:prstGeom>
          <a:solidFill>
            <a:schemeClr val="bg1">
              <a:lumMod val="95000"/>
            </a:schemeClr>
          </a:solidFill>
        </p:spPr>
        <p:txBody>
          <a:bodyPr wrap="none" rtlCol="0">
            <a:spAutoFit/>
          </a:bodyPr>
          <a:lstStyle/>
          <a:p>
            <a:r>
              <a:rPr lang="en-US" sz="900" b="1" dirty="0" smtClean="0">
                <a:solidFill>
                  <a:schemeClr val="bg1">
                    <a:lumMod val="65000"/>
                  </a:schemeClr>
                </a:solidFill>
              </a:rPr>
              <a:t>Database Systems</a:t>
            </a:r>
          </a:p>
          <a:p>
            <a:r>
              <a:rPr lang="en-US" sz="900" dirty="0" smtClean="0">
                <a:solidFill>
                  <a:schemeClr val="bg1">
                    <a:lumMod val="65000"/>
                  </a:schemeClr>
                </a:solidFill>
              </a:rPr>
              <a:t>by </a:t>
            </a:r>
            <a:r>
              <a:rPr lang="en-US" sz="900" dirty="0" err="1" smtClean="0">
                <a:solidFill>
                  <a:schemeClr val="bg1">
                    <a:lumMod val="65000"/>
                  </a:schemeClr>
                </a:solidFill>
              </a:rPr>
              <a:t>Jukić</a:t>
            </a:r>
            <a:r>
              <a:rPr lang="en-US" sz="900" dirty="0" smtClean="0">
                <a:solidFill>
                  <a:schemeClr val="bg1">
                    <a:lumMod val="65000"/>
                  </a:schemeClr>
                </a:solidFill>
              </a:rPr>
              <a:t>, </a:t>
            </a:r>
            <a:r>
              <a:rPr lang="en-US" sz="900" dirty="0" err="1" smtClean="0">
                <a:solidFill>
                  <a:schemeClr val="bg1">
                    <a:lumMod val="65000"/>
                  </a:schemeClr>
                </a:solidFill>
              </a:rPr>
              <a:t>Vrbsky</a:t>
            </a:r>
            <a:r>
              <a:rPr lang="en-US" sz="900" dirty="0" smtClean="0">
                <a:solidFill>
                  <a:schemeClr val="bg1">
                    <a:lumMod val="65000"/>
                  </a:schemeClr>
                </a:solidFill>
              </a:rPr>
              <a:t>, &amp; </a:t>
            </a:r>
            <a:r>
              <a:rPr lang="en-US" sz="900" dirty="0" err="1" smtClean="0">
                <a:solidFill>
                  <a:schemeClr val="bg1">
                    <a:lumMod val="65000"/>
                  </a:schemeClr>
                </a:solidFill>
              </a:rPr>
              <a:t>Nestorov</a:t>
            </a:r>
            <a:endParaRPr lang="en-US" sz="900" dirty="0" smtClean="0">
              <a:solidFill>
                <a:schemeClr val="bg1">
                  <a:lumMod val="65000"/>
                </a:schemeClr>
              </a:solidFill>
            </a:endParaRPr>
          </a:p>
          <a:p>
            <a:r>
              <a:rPr lang="en-US" sz="900" dirty="0" smtClean="0">
                <a:solidFill>
                  <a:schemeClr val="bg1">
                    <a:lumMod val="65000"/>
                  </a:schemeClr>
                </a:solidFill>
              </a:rPr>
              <a:t>Pearson 2014</a:t>
            </a:r>
          </a:p>
          <a:p>
            <a:r>
              <a:rPr lang="en-US" sz="900" dirty="0" smtClean="0">
                <a:solidFill>
                  <a:schemeClr val="bg1">
                    <a:lumMod val="65000"/>
                  </a:schemeClr>
                </a:solidFill>
              </a:rPr>
              <a:t>ISBN 978-0-13-257567-6</a:t>
            </a:r>
            <a:endParaRPr lang="en-US" sz="900" dirty="0">
              <a:solidFill>
                <a:schemeClr val="bg1">
                  <a:lumMod val="65000"/>
                </a:schemeClr>
              </a:solidFill>
            </a:endParaRPr>
          </a:p>
        </p:txBody>
      </p:sp>
    </p:spTree>
    <p:extLst>
      <p:ext uri="{BB962C8B-B14F-4D97-AF65-F5344CB8AC3E}">
        <p14:creationId xmlns:p14="http://schemas.microsoft.com/office/powerpoint/2010/main" val="166012090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Fact Tables</a:t>
            </a:r>
            <a:r>
              <a:rPr lang="en-US" i="1" dirty="0"/>
              <a:t>, cont’d</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83</a:t>
            </a:fld>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40" y="1508781"/>
            <a:ext cx="7207250" cy="298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5943585" y="6172170"/>
            <a:ext cx="1646605" cy="646331"/>
          </a:xfrm>
          <a:prstGeom prst="rect">
            <a:avLst/>
          </a:prstGeom>
          <a:solidFill>
            <a:schemeClr val="bg1">
              <a:lumMod val="95000"/>
            </a:schemeClr>
          </a:solidFill>
        </p:spPr>
        <p:txBody>
          <a:bodyPr wrap="none" rtlCol="0">
            <a:spAutoFit/>
          </a:bodyPr>
          <a:lstStyle/>
          <a:p>
            <a:r>
              <a:rPr lang="en-US" sz="900" b="1" dirty="0" smtClean="0">
                <a:solidFill>
                  <a:schemeClr val="bg1">
                    <a:lumMod val="65000"/>
                  </a:schemeClr>
                </a:solidFill>
              </a:rPr>
              <a:t>Database Systems</a:t>
            </a:r>
          </a:p>
          <a:p>
            <a:r>
              <a:rPr lang="en-US" sz="900" dirty="0" smtClean="0">
                <a:solidFill>
                  <a:schemeClr val="bg1">
                    <a:lumMod val="65000"/>
                  </a:schemeClr>
                </a:solidFill>
              </a:rPr>
              <a:t>by </a:t>
            </a:r>
            <a:r>
              <a:rPr lang="en-US" sz="900" dirty="0" err="1" smtClean="0">
                <a:solidFill>
                  <a:schemeClr val="bg1">
                    <a:lumMod val="65000"/>
                  </a:schemeClr>
                </a:solidFill>
              </a:rPr>
              <a:t>Jukić</a:t>
            </a:r>
            <a:r>
              <a:rPr lang="en-US" sz="900" dirty="0" smtClean="0">
                <a:solidFill>
                  <a:schemeClr val="bg1">
                    <a:lumMod val="65000"/>
                  </a:schemeClr>
                </a:solidFill>
              </a:rPr>
              <a:t>, </a:t>
            </a:r>
            <a:r>
              <a:rPr lang="en-US" sz="900" dirty="0" err="1" smtClean="0">
                <a:solidFill>
                  <a:schemeClr val="bg1">
                    <a:lumMod val="65000"/>
                  </a:schemeClr>
                </a:solidFill>
              </a:rPr>
              <a:t>Vrbsky</a:t>
            </a:r>
            <a:r>
              <a:rPr lang="en-US" sz="900" dirty="0" smtClean="0">
                <a:solidFill>
                  <a:schemeClr val="bg1">
                    <a:lumMod val="65000"/>
                  </a:schemeClr>
                </a:solidFill>
              </a:rPr>
              <a:t>, &amp; </a:t>
            </a:r>
            <a:r>
              <a:rPr lang="en-US" sz="900" dirty="0" err="1" smtClean="0">
                <a:solidFill>
                  <a:schemeClr val="bg1">
                    <a:lumMod val="65000"/>
                  </a:schemeClr>
                </a:solidFill>
              </a:rPr>
              <a:t>Nestorov</a:t>
            </a:r>
            <a:endParaRPr lang="en-US" sz="900" dirty="0" smtClean="0">
              <a:solidFill>
                <a:schemeClr val="bg1">
                  <a:lumMod val="65000"/>
                </a:schemeClr>
              </a:solidFill>
            </a:endParaRPr>
          </a:p>
          <a:p>
            <a:r>
              <a:rPr lang="en-US" sz="900" dirty="0" smtClean="0">
                <a:solidFill>
                  <a:schemeClr val="bg1">
                    <a:lumMod val="65000"/>
                  </a:schemeClr>
                </a:solidFill>
              </a:rPr>
              <a:t>Pearson 2014</a:t>
            </a:r>
          </a:p>
          <a:p>
            <a:r>
              <a:rPr lang="en-US" sz="900" dirty="0" smtClean="0">
                <a:solidFill>
                  <a:schemeClr val="bg1">
                    <a:lumMod val="65000"/>
                  </a:schemeClr>
                </a:solidFill>
              </a:rPr>
              <a:t>ISBN 978-0-13-257567-6</a:t>
            </a:r>
            <a:endParaRPr lang="en-US" sz="900" dirty="0">
              <a:solidFill>
                <a:schemeClr val="bg1">
                  <a:lumMod val="65000"/>
                </a:schemeClr>
              </a:solidFill>
            </a:endParaRPr>
          </a:p>
        </p:txBody>
      </p:sp>
    </p:spTree>
    <p:extLst>
      <p:ext uri="{BB962C8B-B14F-4D97-AF65-F5344CB8AC3E}">
        <p14:creationId xmlns:p14="http://schemas.microsoft.com/office/powerpoint/2010/main" val="185552551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Fact Tables</a:t>
            </a:r>
            <a:r>
              <a:rPr lang="en-US" i="1" dirty="0"/>
              <a:t>, cont’d</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84</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40" y="1143025"/>
            <a:ext cx="7600950" cy="513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3372373" y="6260033"/>
            <a:ext cx="2571212" cy="369332"/>
          </a:xfrm>
          <a:prstGeom prst="rect">
            <a:avLst/>
          </a:prstGeom>
          <a:solidFill>
            <a:schemeClr val="accent1">
              <a:lumMod val="20000"/>
              <a:lumOff val="80000"/>
            </a:schemeClr>
          </a:solidFill>
        </p:spPr>
        <p:txBody>
          <a:bodyPr wrap="none" rtlCol="0">
            <a:spAutoFit/>
          </a:bodyPr>
          <a:lstStyle/>
          <a:p>
            <a:r>
              <a:rPr lang="en-US" sz="1800" dirty="0" smtClean="0"/>
              <a:t>The dimensional model</a:t>
            </a:r>
            <a:endParaRPr lang="en-US" sz="1800" dirty="0"/>
          </a:p>
        </p:txBody>
      </p:sp>
      <p:sp>
        <p:nvSpPr>
          <p:cNvPr id="7" name="TextBox 6"/>
          <p:cNvSpPr txBox="1"/>
          <p:nvPr/>
        </p:nvSpPr>
        <p:spPr>
          <a:xfrm>
            <a:off x="6309341" y="6172170"/>
            <a:ext cx="1646605" cy="646331"/>
          </a:xfrm>
          <a:prstGeom prst="rect">
            <a:avLst/>
          </a:prstGeom>
          <a:solidFill>
            <a:schemeClr val="bg1">
              <a:lumMod val="95000"/>
            </a:schemeClr>
          </a:solidFill>
        </p:spPr>
        <p:txBody>
          <a:bodyPr wrap="none" rtlCol="0">
            <a:spAutoFit/>
          </a:bodyPr>
          <a:lstStyle/>
          <a:p>
            <a:r>
              <a:rPr lang="en-US" sz="900" b="1" dirty="0" smtClean="0">
                <a:solidFill>
                  <a:schemeClr val="bg1">
                    <a:lumMod val="65000"/>
                  </a:schemeClr>
                </a:solidFill>
              </a:rPr>
              <a:t>Database Systems</a:t>
            </a:r>
          </a:p>
          <a:p>
            <a:r>
              <a:rPr lang="en-US" sz="900" dirty="0" smtClean="0">
                <a:solidFill>
                  <a:schemeClr val="bg1">
                    <a:lumMod val="65000"/>
                  </a:schemeClr>
                </a:solidFill>
              </a:rPr>
              <a:t>by </a:t>
            </a:r>
            <a:r>
              <a:rPr lang="en-US" sz="900" dirty="0" err="1" smtClean="0">
                <a:solidFill>
                  <a:schemeClr val="bg1">
                    <a:lumMod val="65000"/>
                  </a:schemeClr>
                </a:solidFill>
              </a:rPr>
              <a:t>Jukić</a:t>
            </a:r>
            <a:r>
              <a:rPr lang="en-US" sz="900" dirty="0" smtClean="0">
                <a:solidFill>
                  <a:schemeClr val="bg1">
                    <a:lumMod val="65000"/>
                  </a:schemeClr>
                </a:solidFill>
              </a:rPr>
              <a:t>, </a:t>
            </a:r>
            <a:r>
              <a:rPr lang="en-US" sz="900" dirty="0" err="1" smtClean="0">
                <a:solidFill>
                  <a:schemeClr val="bg1">
                    <a:lumMod val="65000"/>
                  </a:schemeClr>
                </a:solidFill>
              </a:rPr>
              <a:t>Vrbsky</a:t>
            </a:r>
            <a:r>
              <a:rPr lang="en-US" sz="900" dirty="0" smtClean="0">
                <a:solidFill>
                  <a:schemeClr val="bg1">
                    <a:lumMod val="65000"/>
                  </a:schemeClr>
                </a:solidFill>
              </a:rPr>
              <a:t>, &amp; </a:t>
            </a:r>
            <a:r>
              <a:rPr lang="en-US" sz="900" dirty="0" err="1" smtClean="0">
                <a:solidFill>
                  <a:schemeClr val="bg1">
                    <a:lumMod val="65000"/>
                  </a:schemeClr>
                </a:solidFill>
              </a:rPr>
              <a:t>Nestorov</a:t>
            </a:r>
            <a:endParaRPr lang="en-US" sz="900" dirty="0" smtClean="0">
              <a:solidFill>
                <a:schemeClr val="bg1">
                  <a:lumMod val="65000"/>
                </a:schemeClr>
              </a:solidFill>
            </a:endParaRPr>
          </a:p>
          <a:p>
            <a:r>
              <a:rPr lang="en-US" sz="900" dirty="0" smtClean="0">
                <a:solidFill>
                  <a:schemeClr val="bg1">
                    <a:lumMod val="65000"/>
                  </a:schemeClr>
                </a:solidFill>
              </a:rPr>
              <a:t>Pearson 2014</a:t>
            </a:r>
          </a:p>
          <a:p>
            <a:r>
              <a:rPr lang="en-US" sz="900" dirty="0" smtClean="0">
                <a:solidFill>
                  <a:schemeClr val="bg1">
                    <a:lumMod val="65000"/>
                  </a:schemeClr>
                </a:solidFill>
              </a:rPr>
              <a:t>ISBN 978-0-13-257567-6</a:t>
            </a:r>
            <a:endParaRPr lang="en-US" sz="900" dirty="0">
              <a:solidFill>
                <a:schemeClr val="bg1">
                  <a:lumMod val="65000"/>
                </a:schemeClr>
              </a:solidFill>
            </a:endParaRPr>
          </a:p>
        </p:txBody>
      </p:sp>
    </p:spTree>
    <p:extLst>
      <p:ext uri="{BB962C8B-B14F-4D97-AF65-F5344CB8AC3E}">
        <p14:creationId xmlns:p14="http://schemas.microsoft.com/office/powerpoint/2010/main" val="233670407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Fact Tables</a:t>
            </a:r>
            <a:r>
              <a:rPr lang="en-US" i="1" dirty="0"/>
              <a:t>, cont’d</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85</a:t>
            </a:fld>
            <a:endParaRPr lang="en-US"/>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2054" y="1176186"/>
            <a:ext cx="5684482" cy="56360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7223731" y="5525839"/>
            <a:ext cx="1646605" cy="646331"/>
          </a:xfrm>
          <a:prstGeom prst="rect">
            <a:avLst/>
          </a:prstGeom>
          <a:solidFill>
            <a:schemeClr val="bg1">
              <a:lumMod val="95000"/>
            </a:schemeClr>
          </a:solidFill>
        </p:spPr>
        <p:txBody>
          <a:bodyPr wrap="none" rtlCol="0">
            <a:spAutoFit/>
          </a:bodyPr>
          <a:lstStyle/>
          <a:p>
            <a:r>
              <a:rPr lang="en-US" sz="900" b="1" dirty="0" smtClean="0">
                <a:solidFill>
                  <a:schemeClr val="bg1">
                    <a:lumMod val="65000"/>
                  </a:schemeClr>
                </a:solidFill>
              </a:rPr>
              <a:t>Database Systems</a:t>
            </a:r>
          </a:p>
          <a:p>
            <a:r>
              <a:rPr lang="en-US" sz="900" dirty="0" smtClean="0">
                <a:solidFill>
                  <a:schemeClr val="bg1">
                    <a:lumMod val="65000"/>
                  </a:schemeClr>
                </a:solidFill>
              </a:rPr>
              <a:t>by </a:t>
            </a:r>
            <a:r>
              <a:rPr lang="en-US" sz="900" dirty="0" err="1" smtClean="0">
                <a:solidFill>
                  <a:schemeClr val="bg1">
                    <a:lumMod val="65000"/>
                  </a:schemeClr>
                </a:solidFill>
              </a:rPr>
              <a:t>Jukić</a:t>
            </a:r>
            <a:r>
              <a:rPr lang="en-US" sz="900" dirty="0" smtClean="0">
                <a:solidFill>
                  <a:schemeClr val="bg1">
                    <a:lumMod val="65000"/>
                  </a:schemeClr>
                </a:solidFill>
              </a:rPr>
              <a:t>, </a:t>
            </a:r>
            <a:r>
              <a:rPr lang="en-US" sz="900" dirty="0" err="1" smtClean="0">
                <a:solidFill>
                  <a:schemeClr val="bg1">
                    <a:lumMod val="65000"/>
                  </a:schemeClr>
                </a:solidFill>
              </a:rPr>
              <a:t>Vrbsky</a:t>
            </a:r>
            <a:r>
              <a:rPr lang="en-US" sz="900" dirty="0" smtClean="0">
                <a:solidFill>
                  <a:schemeClr val="bg1">
                    <a:lumMod val="65000"/>
                  </a:schemeClr>
                </a:solidFill>
              </a:rPr>
              <a:t>, &amp; </a:t>
            </a:r>
            <a:r>
              <a:rPr lang="en-US" sz="900" dirty="0" err="1" smtClean="0">
                <a:solidFill>
                  <a:schemeClr val="bg1">
                    <a:lumMod val="65000"/>
                  </a:schemeClr>
                </a:solidFill>
              </a:rPr>
              <a:t>Nestorov</a:t>
            </a:r>
            <a:endParaRPr lang="en-US" sz="900" dirty="0" smtClean="0">
              <a:solidFill>
                <a:schemeClr val="bg1">
                  <a:lumMod val="65000"/>
                </a:schemeClr>
              </a:solidFill>
            </a:endParaRPr>
          </a:p>
          <a:p>
            <a:r>
              <a:rPr lang="en-US" sz="900" dirty="0" smtClean="0">
                <a:solidFill>
                  <a:schemeClr val="bg1">
                    <a:lumMod val="65000"/>
                  </a:schemeClr>
                </a:solidFill>
              </a:rPr>
              <a:t>Pearson 2014</a:t>
            </a:r>
          </a:p>
          <a:p>
            <a:r>
              <a:rPr lang="en-US" sz="900" dirty="0" smtClean="0">
                <a:solidFill>
                  <a:schemeClr val="bg1">
                    <a:lumMod val="65000"/>
                  </a:schemeClr>
                </a:solidFill>
              </a:rPr>
              <a:t>ISBN 978-0-13-257567-6</a:t>
            </a:r>
            <a:endParaRPr lang="en-US" sz="900" dirty="0">
              <a:solidFill>
                <a:schemeClr val="bg1">
                  <a:lumMod val="65000"/>
                </a:schemeClr>
              </a:solidFill>
            </a:endParaRPr>
          </a:p>
        </p:txBody>
      </p:sp>
    </p:spTree>
    <p:extLst>
      <p:ext uri="{BB962C8B-B14F-4D97-AF65-F5344CB8AC3E}">
        <p14:creationId xmlns:p14="http://schemas.microsoft.com/office/powerpoint/2010/main" val="365695658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#6</a:t>
            </a:r>
            <a:endParaRPr lang="en-US" dirty="0"/>
          </a:p>
        </p:txBody>
      </p:sp>
      <p:sp>
        <p:nvSpPr>
          <p:cNvPr id="3" name="Content Placeholder 2"/>
          <p:cNvSpPr>
            <a:spLocks noGrp="1"/>
          </p:cNvSpPr>
          <p:nvPr>
            <p:ph idx="1"/>
          </p:nvPr>
        </p:nvSpPr>
        <p:spPr/>
        <p:txBody>
          <a:bodyPr/>
          <a:lstStyle/>
          <a:p>
            <a:r>
              <a:rPr lang="en-US" dirty="0" smtClean="0"/>
              <a:t>Create </a:t>
            </a:r>
            <a:r>
              <a:rPr lang="en-US" dirty="0"/>
              <a:t>a </a:t>
            </a:r>
            <a:r>
              <a:rPr lang="en-US" dirty="0">
                <a:solidFill>
                  <a:srgbClr val="B23C00"/>
                </a:solidFill>
              </a:rPr>
              <a:t>dimensional model </a:t>
            </a:r>
            <a:r>
              <a:rPr lang="en-US" dirty="0"/>
              <a:t>with a </a:t>
            </a:r>
            <a:r>
              <a:rPr lang="en-US" dirty="0">
                <a:solidFill>
                  <a:srgbClr val="B23C00"/>
                </a:solidFill>
              </a:rPr>
              <a:t>star schema </a:t>
            </a:r>
            <a:r>
              <a:rPr lang="en-US" dirty="0"/>
              <a:t>based on your project’s relational schema.</a:t>
            </a:r>
          </a:p>
          <a:p>
            <a:pPr lvl="4"/>
            <a:endParaRPr lang="en-US" dirty="0" smtClean="0">
              <a:solidFill>
                <a:srgbClr val="B23C00"/>
              </a:solidFill>
            </a:endParaRPr>
          </a:p>
          <a:p>
            <a:r>
              <a:rPr lang="en-US" dirty="0"/>
              <a:t>At least </a:t>
            </a:r>
            <a:r>
              <a:rPr lang="en-US" dirty="0" smtClean="0">
                <a:solidFill>
                  <a:srgbClr val="B23C00"/>
                </a:solidFill>
              </a:rPr>
              <a:t>4 dimension tables </a:t>
            </a:r>
            <a:r>
              <a:rPr lang="en-US" dirty="0" smtClean="0"/>
              <a:t>and </a:t>
            </a:r>
            <a:r>
              <a:rPr lang="en-US" dirty="0" smtClean="0">
                <a:solidFill>
                  <a:srgbClr val="B23C00"/>
                </a:solidFill>
              </a:rPr>
              <a:t>2 fact tables</a:t>
            </a:r>
            <a:r>
              <a:rPr lang="en-US" dirty="0" smtClean="0"/>
              <a:t>.</a:t>
            </a:r>
          </a:p>
          <a:p>
            <a:pPr lvl="1"/>
            <a:r>
              <a:rPr lang="en-US" dirty="0" smtClean="0"/>
              <a:t>Draw the dimensional model (star schema)</a:t>
            </a:r>
            <a:br>
              <a:rPr lang="en-US" dirty="0" smtClean="0"/>
            </a:br>
            <a:r>
              <a:rPr lang="en-US" dirty="0" smtClean="0"/>
              <a:t>using </a:t>
            </a:r>
            <a:r>
              <a:rPr lang="en-US" dirty="0" err="1" smtClean="0"/>
              <a:t>ERDPlus</a:t>
            </a:r>
            <a:r>
              <a:rPr lang="en-US" dirty="0" smtClean="0"/>
              <a:t>.</a:t>
            </a:r>
          </a:p>
          <a:p>
            <a:pPr lvl="5"/>
            <a:endParaRPr lang="en-US" dirty="0" smtClean="0"/>
          </a:p>
          <a:p>
            <a:r>
              <a:rPr lang="en-US" dirty="0" smtClean="0"/>
              <a:t>Include your relational schema and describe how your dimension and fact tables are </a:t>
            </a:r>
            <a:r>
              <a:rPr lang="en-US" dirty="0" smtClean="0">
                <a:solidFill>
                  <a:srgbClr val="B23C00"/>
                </a:solidFill>
              </a:rPr>
              <a:t>populated</a:t>
            </a:r>
            <a:r>
              <a:rPr lang="en-US" dirty="0" smtClean="0"/>
              <a:t> from your operational tables.</a:t>
            </a:r>
          </a:p>
          <a:p>
            <a:pPr lvl="1"/>
            <a:r>
              <a:rPr lang="en-US" dirty="0" smtClean="0"/>
              <a:t>For now, your dimensional model can contain data that don’t come from your operational tables.</a:t>
            </a:r>
          </a:p>
          <a:p>
            <a:pPr lvl="1"/>
            <a:endParaRPr lang="en-US" dirty="0" smtClean="0"/>
          </a:p>
        </p:txBody>
      </p:sp>
      <p:sp>
        <p:nvSpPr>
          <p:cNvPr id="4" name="Slide Number Placeholder 3"/>
          <p:cNvSpPr>
            <a:spLocks noGrp="1"/>
          </p:cNvSpPr>
          <p:nvPr>
            <p:ph type="sldNum" sz="quarter" idx="12"/>
          </p:nvPr>
        </p:nvSpPr>
        <p:spPr/>
        <p:txBody>
          <a:bodyPr/>
          <a:lstStyle/>
          <a:p>
            <a:fld id="{5E4F0376-0E54-9843-B673-E00D6670E830}" type="slidenum">
              <a:rPr lang="en-US" smtClean="0"/>
              <a:pPr/>
              <a:t>86</a:t>
            </a:fld>
            <a:endParaRPr lang="en-US"/>
          </a:p>
        </p:txBody>
      </p:sp>
    </p:spTree>
    <p:extLst>
      <p:ext uri="{BB962C8B-B14F-4D97-AF65-F5344CB8AC3E}">
        <p14:creationId xmlns:p14="http://schemas.microsoft.com/office/powerpoint/2010/main" val="421825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a:t>
            </a:r>
            <a:r>
              <a:rPr lang="en-US" dirty="0" smtClean="0"/>
              <a:t>6</a:t>
            </a:r>
            <a:r>
              <a:rPr lang="en-US" i="1" dirty="0" smtClean="0"/>
              <a:t>, cont’d</a:t>
            </a:r>
            <a:endParaRPr lang="en-US" i="1" dirty="0"/>
          </a:p>
        </p:txBody>
      </p:sp>
      <p:sp>
        <p:nvSpPr>
          <p:cNvPr id="3" name="Content Placeholder 2"/>
          <p:cNvSpPr>
            <a:spLocks noGrp="1"/>
          </p:cNvSpPr>
          <p:nvPr>
            <p:ph idx="1"/>
          </p:nvPr>
        </p:nvSpPr>
        <p:spPr/>
        <p:txBody>
          <a:bodyPr/>
          <a:lstStyle/>
          <a:p>
            <a:r>
              <a:rPr lang="en-US" dirty="0" smtClean="0"/>
              <a:t>Put some </a:t>
            </a:r>
            <a:r>
              <a:rPr lang="en-US" dirty="0" smtClean="0">
                <a:solidFill>
                  <a:srgbClr val="B23C00"/>
                </a:solidFill>
              </a:rPr>
              <a:t>sample data </a:t>
            </a:r>
            <a:r>
              <a:rPr lang="en-US" dirty="0" smtClean="0"/>
              <a:t>into your dimension and fact tables.</a:t>
            </a:r>
          </a:p>
          <a:p>
            <a:pPr lvl="4"/>
            <a:endParaRPr lang="en-US" dirty="0"/>
          </a:p>
          <a:p>
            <a:r>
              <a:rPr lang="en-US" dirty="0" smtClean="0"/>
              <a:t>At least </a:t>
            </a:r>
            <a:r>
              <a:rPr lang="en-US" dirty="0"/>
              <a:t>one query per fact table.</a:t>
            </a:r>
          </a:p>
          <a:p>
            <a:pPr lvl="1"/>
            <a:r>
              <a:rPr lang="en-US" dirty="0"/>
              <a:t>Describe the query in English.</a:t>
            </a:r>
          </a:p>
          <a:p>
            <a:pPr lvl="1"/>
            <a:r>
              <a:rPr lang="en-US" dirty="0" smtClean="0"/>
              <a:t>Write and execute </a:t>
            </a:r>
            <a:r>
              <a:rPr lang="en-US" dirty="0"/>
              <a:t>the SQL.</a:t>
            </a:r>
          </a:p>
          <a:p>
            <a:pPr lvl="1"/>
            <a:r>
              <a:rPr lang="en-US" dirty="0"/>
              <a:t>Include a text file containing the query outputs.</a:t>
            </a:r>
          </a:p>
          <a:p>
            <a:pPr lvl="5"/>
            <a:endParaRPr lang="en-US" dirty="0"/>
          </a:p>
          <a:p>
            <a:r>
              <a:rPr lang="en-US" dirty="0" smtClean="0">
                <a:solidFill>
                  <a:srgbClr val="B23C00"/>
                </a:solidFill>
              </a:rPr>
              <a:t>Due Tuesday, </a:t>
            </a:r>
            <a:r>
              <a:rPr lang="en-US" dirty="0" smtClean="0">
                <a:solidFill>
                  <a:srgbClr val="B23C00"/>
                </a:solidFill>
              </a:rPr>
              <a:t>April 11</a:t>
            </a:r>
            <a:r>
              <a:rPr lang="en-US" dirty="0" smtClean="0">
                <a:solidFill>
                  <a:srgbClr val="B23C00"/>
                </a:solidFill>
              </a:rPr>
              <a:t>.</a:t>
            </a:r>
            <a:endParaRPr lang="en-US" dirty="0">
              <a:solidFill>
                <a:srgbClr val="B23C00"/>
              </a:solidFill>
            </a:endParaRPr>
          </a:p>
        </p:txBody>
      </p:sp>
      <p:sp>
        <p:nvSpPr>
          <p:cNvPr id="4" name="Slide Number Placeholder 3"/>
          <p:cNvSpPr>
            <a:spLocks noGrp="1"/>
          </p:cNvSpPr>
          <p:nvPr>
            <p:ph type="sldNum" sz="quarter" idx="12"/>
          </p:nvPr>
        </p:nvSpPr>
        <p:spPr/>
        <p:txBody>
          <a:bodyPr/>
          <a:lstStyle/>
          <a:p>
            <a:fld id="{5E4F0376-0E54-9843-B673-E00D6670E830}" type="slidenum">
              <a:rPr lang="en-US" smtClean="0"/>
              <a:pPr/>
              <a:t>87</a:t>
            </a:fld>
            <a:endParaRPr lang="en-US"/>
          </a:p>
        </p:txBody>
      </p:sp>
    </p:spTree>
    <p:extLst>
      <p:ext uri="{BB962C8B-B14F-4D97-AF65-F5344CB8AC3E}">
        <p14:creationId xmlns:p14="http://schemas.microsoft.com/office/powerpoint/2010/main" val="1845343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Midterm Solutions: Question </a:t>
            </a:r>
            <a:r>
              <a:rPr lang="en-US" dirty="0" smtClean="0"/>
              <a:t>4.b</a:t>
            </a:r>
            <a:endParaRPr lang="en-US" dirty="0"/>
          </a:p>
        </p:txBody>
      </p:sp>
      <p:sp>
        <p:nvSpPr>
          <p:cNvPr id="4" name="Slide Number Placeholder 3"/>
          <p:cNvSpPr>
            <a:spLocks noGrp="1"/>
          </p:cNvSpPr>
          <p:nvPr>
            <p:ph type="sldNum" sz="quarter" idx="12"/>
          </p:nvPr>
        </p:nvSpPr>
        <p:spPr/>
        <p:txBody>
          <a:bodyPr/>
          <a:lstStyle/>
          <a:p>
            <a:fld id="{5E4F0376-0E54-9843-B673-E00D6670E830}" type="slidenum">
              <a:rPr lang="en-US" smtClean="0"/>
              <a:pPr/>
              <a:t>9</a:t>
            </a:fld>
            <a:endParaRPr lang="en-US"/>
          </a:p>
        </p:txBody>
      </p:sp>
      <p:pic>
        <p:nvPicPr>
          <p:cNvPr id="5" name="Picture 4" descr="Macintosh SSD:Users:rmak:Documents:SJSU:COURSES:CMPE226-Mak:resources:Jukic:0132575752_img-181960:Chapter 04:unfig04_03.jpg"/>
          <p:cNvPicPr/>
          <p:nvPr/>
        </p:nvPicPr>
        <p:blipFill>
          <a:blip r:embed="rId2">
            <a:extLst>
              <a:ext uri="{28A0092B-C50C-407E-A947-70E740481C1C}">
                <a14:useLocalDpi xmlns:a14="http://schemas.microsoft.com/office/drawing/2010/main" val="0"/>
              </a:ext>
            </a:extLst>
          </a:blip>
          <a:srcRect/>
          <a:stretch>
            <a:fillRect/>
          </a:stretch>
        </p:blipFill>
        <p:spPr bwMode="auto">
          <a:xfrm>
            <a:off x="1602422" y="1325903"/>
            <a:ext cx="5939155" cy="2743200"/>
          </a:xfrm>
          <a:prstGeom prst="rect">
            <a:avLst/>
          </a:prstGeom>
          <a:noFill/>
          <a:ln>
            <a:noFill/>
          </a:ln>
        </p:spPr>
      </p:pic>
      <p:pic>
        <p:nvPicPr>
          <p:cNvPr id="6" name="Picture 5" descr="Macintosh SSD:Users:rmak:Desktop:Screen Shot 2017-03-24 at 1.22.34 AM.png"/>
          <p:cNvPicPr/>
          <p:nvPr/>
        </p:nvPicPr>
        <p:blipFill>
          <a:blip r:embed="rId3">
            <a:extLst>
              <a:ext uri="{28A0092B-C50C-407E-A947-70E740481C1C}">
                <a14:useLocalDpi xmlns:a14="http://schemas.microsoft.com/office/drawing/2010/main" val="0"/>
              </a:ext>
            </a:extLst>
          </a:blip>
          <a:srcRect/>
          <a:stretch>
            <a:fillRect/>
          </a:stretch>
        </p:blipFill>
        <p:spPr bwMode="auto">
          <a:xfrm>
            <a:off x="3238499" y="4069073"/>
            <a:ext cx="2667000" cy="2721610"/>
          </a:xfrm>
          <a:prstGeom prst="rect">
            <a:avLst/>
          </a:prstGeom>
          <a:noFill/>
          <a:ln>
            <a:noFill/>
          </a:ln>
        </p:spPr>
      </p:pic>
    </p:spTree>
    <p:extLst>
      <p:ext uri="{BB962C8B-B14F-4D97-AF65-F5344CB8AC3E}">
        <p14:creationId xmlns:p14="http://schemas.microsoft.com/office/powerpoint/2010/main" val="163589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Quadrant</Template>
  <TotalTime>50368</TotalTime>
  <Words>2802</Words>
  <Application>Microsoft Macintosh PowerPoint</Application>
  <PresentationFormat>On-screen Show (4:3)</PresentationFormat>
  <Paragraphs>782</Paragraphs>
  <Slides>87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87</vt:i4>
      </vt:variant>
    </vt:vector>
  </HeadingPairs>
  <TitlesOfParts>
    <vt:vector size="96" baseType="lpstr">
      <vt:lpstr>Calibri</vt:lpstr>
      <vt:lpstr>Courier New</vt:lpstr>
      <vt:lpstr>Franklin Gothic Book</vt:lpstr>
      <vt:lpstr>MS PGothic</vt:lpstr>
      <vt:lpstr>ＭＳ Ｐゴシック</vt:lpstr>
      <vt:lpstr>Times New Roman</vt:lpstr>
      <vt:lpstr>Wingdings</vt:lpstr>
      <vt:lpstr>Arial</vt:lpstr>
      <vt:lpstr>Quadrant</vt:lpstr>
      <vt:lpstr>CMPE 226 Database Systems April 4 Class Meeting</vt:lpstr>
      <vt:lpstr>Midterm Stats</vt:lpstr>
      <vt:lpstr>Midterm Solutions: Question 1</vt:lpstr>
      <vt:lpstr>Midterm Solutions: Question 2</vt:lpstr>
      <vt:lpstr>Midterm Solutions: Question 3.a</vt:lpstr>
      <vt:lpstr>Midterm Solutions: Question 3.b</vt:lpstr>
      <vt:lpstr>Midterm Solutions: Question 3.c</vt:lpstr>
      <vt:lpstr>Midterm Solutions: Question 4.a</vt:lpstr>
      <vt:lpstr>Midterm Solutions: Question 4.b</vt:lpstr>
      <vt:lpstr>Midterm Solutions: Question 5.a</vt:lpstr>
      <vt:lpstr>Midterm Solutions: Question 5.b</vt:lpstr>
      <vt:lpstr>Midterm Solutions: Question 5.c</vt:lpstr>
      <vt:lpstr>Midterm Solutions: Question 5.d</vt:lpstr>
      <vt:lpstr>Midterm Solutions: Question 5.e</vt:lpstr>
      <vt:lpstr>Midterm Solutions: Question 6.a</vt:lpstr>
      <vt:lpstr>Midterm Solutions: Question 6.b</vt:lpstr>
      <vt:lpstr>The Data Deluge</vt:lpstr>
      <vt:lpstr>A Transformation</vt:lpstr>
      <vt:lpstr>Operational Data</vt:lpstr>
      <vt:lpstr>Analytical Data</vt:lpstr>
      <vt:lpstr>Operational vs. Analytical Data</vt:lpstr>
      <vt:lpstr>Time Horizon</vt:lpstr>
      <vt:lpstr>Level of Data Detail</vt:lpstr>
      <vt:lpstr>Data Time Representation</vt:lpstr>
      <vt:lpstr>Data Amounts and Query Frequency</vt:lpstr>
      <vt:lpstr>Data Updates</vt:lpstr>
      <vt:lpstr>Data Redundancy</vt:lpstr>
      <vt:lpstr>Data Audience</vt:lpstr>
      <vt:lpstr>Data Orientation</vt:lpstr>
      <vt:lpstr>An Application-Oriented Operational Database</vt:lpstr>
      <vt:lpstr>A Subject-Oriented Analytical Database</vt:lpstr>
      <vt:lpstr>Operational vs. Analytical Data, cont’d</vt:lpstr>
      <vt:lpstr>What is a Data Warehouse?</vt:lpstr>
      <vt:lpstr>Structured Repository</vt:lpstr>
      <vt:lpstr>Integrated</vt:lpstr>
      <vt:lpstr>Subject-Oriented</vt:lpstr>
      <vt:lpstr>Enterprise-Wide</vt:lpstr>
      <vt:lpstr>Historical</vt:lpstr>
      <vt:lpstr>Time-Variant</vt:lpstr>
      <vt:lpstr>Retrieval of Analytical Data</vt:lpstr>
      <vt:lpstr>Detailed and/or Summarized Data</vt:lpstr>
      <vt:lpstr>Break</vt:lpstr>
      <vt:lpstr>Data Warehouse Components</vt:lpstr>
      <vt:lpstr>Data Warehouse Components, cont’d</vt:lpstr>
      <vt:lpstr>Data Warehouse Components, cont’d</vt:lpstr>
      <vt:lpstr>Source Systems</vt:lpstr>
      <vt:lpstr>Extract-Transform-Load (ETL)</vt:lpstr>
      <vt:lpstr>Data Warehouse</vt:lpstr>
      <vt:lpstr>Business Intelligence (BI)</vt:lpstr>
      <vt:lpstr>Business Intelligence (BI) Applications</vt:lpstr>
      <vt:lpstr>Data Marts</vt:lpstr>
      <vt:lpstr>Independent Data Marts</vt:lpstr>
      <vt:lpstr>Dependent Data Marts</vt:lpstr>
      <vt:lpstr>Steps to Create a Data Warehouse</vt:lpstr>
      <vt:lpstr>Create the ETL Infrastructure </vt:lpstr>
      <vt:lpstr>Create the ETL Infrastructure, cont’d</vt:lpstr>
      <vt:lpstr>Develop the BI Applications</vt:lpstr>
      <vt:lpstr>Develop the BI Applications</vt:lpstr>
      <vt:lpstr>Dimensional Modeling</vt:lpstr>
      <vt:lpstr>Dimension Tables</vt:lpstr>
      <vt:lpstr>Dimension Tables, cont’d</vt:lpstr>
      <vt:lpstr>Fact Tables</vt:lpstr>
      <vt:lpstr>Star Schema</vt:lpstr>
      <vt:lpstr>Star Schema, cont’d</vt:lpstr>
      <vt:lpstr>Dimensional Model Example</vt:lpstr>
      <vt:lpstr>Dimensional Model Example, cont’d</vt:lpstr>
      <vt:lpstr>Dimensional Model Example, cont’d</vt:lpstr>
      <vt:lpstr>Dimensional Model Example, cont’d</vt:lpstr>
      <vt:lpstr>Dimensional Model Example, cont’d</vt:lpstr>
      <vt:lpstr>Characteristics of Dimensions and Facts</vt:lpstr>
      <vt:lpstr>Surrogate Keys</vt:lpstr>
      <vt:lpstr>Queries against a Star Schema</vt:lpstr>
      <vt:lpstr>Example Star Schema Query</vt:lpstr>
      <vt:lpstr>Equivalent Non-Dimensional Query</vt:lpstr>
      <vt:lpstr>Transaction ID and Time</vt:lpstr>
      <vt:lpstr>Transaction ID and Time, cont’d</vt:lpstr>
      <vt:lpstr>Transaction ID and Time, cont’d</vt:lpstr>
      <vt:lpstr>Transaction ID and Time, cont’d</vt:lpstr>
      <vt:lpstr>Transaction ID and Time, cont’d</vt:lpstr>
      <vt:lpstr>Transaction ID and Time, cont’d</vt:lpstr>
      <vt:lpstr>Multiple Fact Tables</vt:lpstr>
      <vt:lpstr>Multiple Fact Tables, cont’d</vt:lpstr>
      <vt:lpstr>Multiple Fact Tables, cont’d</vt:lpstr>
      <vt:lpstr>Multiple Fact Tables, cont’d</vt:lpstr>
      <vt:lpstr>Multiple Fact Tables, cont’d</vt:lpstr>
      <vt:lpstr>Assignment #6</vt:lpstr>
      <vt:lpstr>Assignment #6, cont’d</vt:lpstr>
    </vt:vector>
  </TitlesOfParts>
  <Manager/>
  <Company>San Jose State University</Company>
  <LinksUpToDate>false</LinksUpToDate>
  <SharedDoc>false</SharedDoc>
  <HyperlinkBase/>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46B: Introduction to Data Structures</dc:title>
  <dc:subject/>
  <dc:creator>Ronald Mak</dc:creator>
  <cp:keywords/>
  <dc:description/>
  <cp:lastModifiedBy>Ronald Mak</cp:lastModifiedBy>
  <cp:revision>739</cp:revision>
  <dcterms:created xsi:type="dcterms:W3CDTF">2008-01-12T03:52:55Z</dcterms:created>
  <dcterms:modified xsi:type="dcterms:W3CDTF">2017-04-05T04:51:49Z</dcterms:modified>
  <cp:category/>
</cp:coreProperties>
</file>