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3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27" r:id="rId30"/>
    <p:sldId id="331" r:id="rId31"/>
    <p:sldId id="332" r:id="rId32"/>
    <p:sldId id="328" r:id="rId33"/>
    <p:sldId id="333" r:id="rId34"/>
    <p:sldId id="329" r:id="rId35"/>
    <p:sldId id="334" r:id="rId36"/>
    <p:sldId id="335" r:id="rId37"/>
    <p:sldId id="336" r:id="rId38"/>
    <p:sldId id="286" r:id="rId39"/>
    <p:sldId id="287" r:id="rId40"/>
    <p:sldId id="288" r:id="rId41"/>
    <p:sldId id="289" r:id="rId42"/>
    <p:sldId id="290" r:id="rId43"/>
    <p:sldId id="291" r:id="rId44"/>
    <p:sldId id="285" r:id="rId45"/>
    <p:sldId id="325" r:id="rId46"/>
    <p:sldId id="326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12" r:id="rId58"/>
    <p:sldId id="313" r:id="rId59"/>
    <p:sldId id="314" r:id="rId60"/>
    <p:sldId id="315" r:id="rId61"/>
    <p:sldId id="316" r:id="rId62"/>
    <p:sldId id="317" r:id="rId63"/>
    <p:sldId id="337" r:id="rId64"/>
    <p:sldId id="318" r:id="rId65"/>
    <p:sldId id="319" r:id="rId66"/>
    <p:sldId id="320" r:id="rId67"/>
    <p:sldId id="321" r:id="rId68"/>
    <p:sldId id="322" r:id="rId69"/>
    <p:sldId id="323" r:id="rId70"/>
    <p:sldId id="324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E1F5FF"/>
    <a:srgbClr val="C6DEFF"/>
    <a:srgbClr val="A12A03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8450" autoAdjust="0"/>
  </p:normalViewPr>
  <p:slideViewPr>
    <p:cSldViewPr>
      <p:cViewPr varScale="1">
        <p:scale>
          <a:sx n="140" d="100"/>
          <a:sy n="140" d="100"/>
        </p:scale>
        <p:origin x="208" y="640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2344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March 7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34858" y="6263609"/>
            <a:ext cx="195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 226: </a:t>
            </a:r>
            <a:r>
              <a:rPr lang="en-US" sz="1000" baseline="0" dirty="0" smtClean="0"/>
              <a:t>Database Systems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schools.com/php/php_ref_filter.asp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schools.com/php/php_ref_error.asp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CMPE 226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Database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March 7</a:t>
            </a:r>
            <a:r>
              <a:rPr lang="en-US" sz="2400" dirty="0" smtClean="0"/>
              <a:t>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Table Creation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89" y="1234464"/>
            <a:ext cx="8926943" cy="477053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inspector VALUES ('I11', 'Jane');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inspector VALUES ('I22', '</a:t>
            </a:r>
            <a:r>
              <a:rPr lang="en-US" b="1" dirty="0" err="1">
                <a:latin typeface="Courier New" charset="0"/>
                <a:cs typeface="Courier New" charset="0"/>
              </a:rPr>
              <a:t>Niko</a:t>
            </a:r>
            <a:r>
              <a:rPr lang="en-US" b="1" dirty="0">
                <a:latin typeface="Courier New" charset="0"/>
                <a:cs typeface="Courier New" charset="0"/>
              </a:rPr>
              <a:t>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inspector VALUES ('I33', 'Mick');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('I11','B1','15/May/2012','14/May/2013');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('I11','B2','17/Feb/2013','17/May/2013');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('I22','B2','17/Feb/2013','17/May/2013');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('I22','B3','11/Jan/2013','11/Jan/2014');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('I33','B3','12/Jan/2013','12/Jan/2014');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('I33','B4','11/Jan/2013','11/Jan/2014');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VALUES </a:t>
            </a:r>
            <a:endParaRPr lang="en-US" b="1" dirty="0" smtClean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cs typeface="Courier New" charset="0"/>
              </a:rPr>
              <a:t>   (</a:t>
            </a:r>
            <a:r>
              <a:rPr lang="en-US" b="1" dirty="0">
                <a:latin typeface="Courier New" charset="0"/>
                <a:cs typeface="Courier New" charset="0"/>
              </a:rPr>
              <a:t>'C111', '</a:t>
            </a:r>
            <a:r>
              <a:rPr lang="en-US" b="1" dirty="0" err="1">
                <a:latin typeface="Courier New" charset="0"/>
                <a:cs typeface="Courier New" charset="0"/>
              </a:rPr>
              <a:t>BlingNotes</a:t>
            </a:r>
            <a:r>
              <a:rPr lang="en-US" b="1" dirty="0">
                <a:latin typeface="Courier New" charset="0"/>
                <a:cs typeface="Courier New" charset="0"/>
              </a:rPr>
              <a:t>', 'Music', 'Chicago', null);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VALUES </a:t>
            </a:r>
            <a:endParaRPr lang="en-US" b="1" dirty="0" smtClean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cs typeface="Courier New" charset="0"/>
              </a:rPr>
              <a:t>   (</a:t>
            </a:r>
            <a:r>
              <a:rPr lang="en-US" b="1" dirty="0">
                <a:latin typeface="Courier New" charset="0"/>
                <a:cs typeface="Courier New" charset="0"/>
              </a:rPr>
              <a:t>'C222', '</a:t>
            </a:r>
            <a:r>
              <a:rPr lang="en-US" b="1" dirty="0" err="1">
                <a:latin typeface="Courier New" charset="0"/>
                <a:cs typeface="Courier New" charset="0"/>
              </a:rPr>
              <a:t>SkyJet</a:t>
            </a:r>
            <a:r>
              <a:rPr lang="en-US" b="1" dirty="0">
                <a:latin typeface="Courier New" charset="0"/>
                <a:cs typeface="Courier New" charset="0"/>
              </a:rPr>
              <a:t>', 'Airline', 'Oak Park', 'C111');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VALUES </a:t>
            </a:r>
            <a:endParaRPr lang="en-US" b="1" dirty="0" smtClean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cs typeface="Courier New" charset="0"/>
              </a:rPr>
              <a:t>   (</a:t>
            </a:r>
            <a:r>
              <a:rPr lang="en-US" b="1" dirty="0">
                <a:latin typeface="Courier New" charset="0"/>
                <a:cs typeface="Courier New" charset="0"/>
              </a:rPr>
              <a:t>'C777', '</a:t>
            </a:r>
            <a:r>
              <a:rPr lang="en-US" b="1" dirty="0" err="1">
                <a:latin typeface="Courier New" charset="0"/>
                <a:cs typeface="Courier New" charset="0"/>
              </a:rPr>
              <a:t>WindyCT</a:t>
            </a:r>
            <a:r>
              <a:rPr lang="en-US" b="1" dirty="0">
                <a:latin typeface="Courier New" charset="0"/>
                <a:cs typeface="Courier New" charset="0"/>
              </a:rPr>
              <a:t>', 'Music', 'Chicago', 'C222');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VALUES </a:t>
            </a:r>
            <a:endParaRPr lang="en-US" b="1" dirty="0" smtClean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cs typeface="Courier New" charset="0"/>
              </a:rPr>
              <a:t>   (</a:t>
            </a:r>
            <a:r>
              <a:rPr lang="en-US" b="1" dirty="0">
                <a:latin typeface="Courier New" charset="0"/>
                <a:cs typeface="Courier New" charset="0"/>
              </a:rPr>
              <a:t>'C888', '</a:t>
            </a:r>
            <a:r>
              <a:rPr lang="en-US" b="1" dirty="0" err="1">
                <a:latin typeface="Courier New" charset="0"/>
                <a:cs typeface="Courier New" charset="0"/>
              </a:rPr>
              <a:t>SouthAlps</a:t>
            </a:r>
            <a:r>
              <a:rPr lang="en-US" b="1" dirty="0">
                <a:latin typeface="Courier New" charset="0"/>
                <a:cs typeface="Courier New" charset="0"/>
              </a:rPr>
              <a:t>', 'Sports', 'Rosemont', 'C777')</a:t>
            </a:r>
            <a:r>
              <a:rPr lang="en-US" b="1" dirty="0" smtClean="0">
                <a:latin typeface="Courier New" charset="0"/>
                <a:cs typeface="Courier New" charset="0"/>
              </a:rPr>
              <a:t>;</a:t>
            </a:r>
            <a:endParaRPr lang="en-US" b="1" dirty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Table Creation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4667" y="1325903"/>
            <a:ext cx="7526332" cy="480131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apartment VALUES ('B1', '21', 1, 'C111');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apartment VALUES ('B1', '41', 1, null);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apartment VALUES ('B2', '11', 2, 'C222');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apartment VALUES ('B2', '31', 2, null);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apartment VALUES ('B3', '11', 2, 'C777');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apartment VALUES ('B4', '11', 2, 'C777');</a:t>
            </a:r>
          </a:p>
          <a:p>
            <a:pPr eaLnBrk="1" hangingPunct="1"/>
            <a:endParaRPr lang="en-US" sz="18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</a:t>
            </a:r>
            <a:r>
              <a:rPr lang="en-US" sz="1800" b="1" dirty="0" err="1">
                <a:latin typeface="Courier New" charset="0"/>
                <a:cs typeface="Courier New" charset="0"/>
              </a:rPr>
              <a:t>staffmember</a:t>
            </a:r>
            <a:r>
              <a:rPr lang="en-US" sz="1800" b="1" dirty="0">
                <a:latin typeface="Courier New" charset="0"/>
                <a:cs typeface="Courier New" charset="0"/>
              </a:rPr>
              <a:t> VALUES ('5432', 'Brian');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</a:t>
            </a:r>
            <a:r>
              <a:rPr lang="en-US" sz="1800" b="1" dirty="0" err="1">
                <a:latin typeface="Courier New" charset="0"/>
                <a:cs typeface="Courier New" charset="0"/>
              </a:rPr>
              <a:t>staffmember</a:t>
            </a:r>
            <a:r>
              <a:rPr lang="en-US" sz="1800" b="1" dirty="0">
                <a:latin typeface="Courier New" charset="0"/>
                <a:cs typeface="Courier New" charset="0"/>
              </a:rPr>
              <a:t> VALUES ('9876', 'Boris');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</a:t>
            </a:r>
            <a:r>
              <a:rPr lang="en-US" sz="1800" b="1" dirty="0" err="1">
                <a:latin typeface="Courier New" charset="0"/>
                <a:cs typeface="Courier New" charset="0"/>
              </a:rPr>
              <a:t>staffmember</a:t>
            </a:r>
            <a:r>
              <a:rPr lang="en-US" sz="1800" b="1" dirty="0">
                <a:latin typeface="Courier New" charset="0"/>
                <a:cs typeface="Courier New" charset="0"/>
              </a:rPr>
              <a:t> VALUES ('7652', 'Caroline');</a:t>
            </a:r>
          </a:p>
          <a:p>
            <a:pPr eaLnBrk="1" hangingPunct="1"/>
            <a:endParaRPr lang="en-US" sz="18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cleaning VALUES ('B1', '21', '5432');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cleaning VALUES ('B1', '41', '9876');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cleaning VALUES ('B2', '11', '9876');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cleaning VALUES ('B2', '31', '5432');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cleaning VALUES ('B3', '11', '5432');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cleaning VALUES ('B4', '11', '7652')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1708" y="1234464"/>
            <a:ext cx="5025240" cy="506292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/>
                <a:cs typeface="Courier New"/>
              </a:rPr>
              <a:t>ALTER TABLE manager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ADD CONSTRAINT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fkresidesin</a:t>
            </a:r>
            <a:endParaRPr lang="en-US" sz="17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FOREIGN KEY (</a:t>
            </a:r>
            <a:r>
              <a:rPr lang="en-US" sz="1700" b="1" dirty="0" err="1">
                <a:latin typeface="Courier New"/>
                <a:cs typeface="Courier New"/>
              </a:rPr>
              <a:t>mresbuildingid</a:t>
            </a:r>
            <a:r>
              <a:rPr lang="en-US" sz="1700" b="1" dirty="0">
                <a:latin typeface="Courier New"/>
                <a:cs typeface="Courier New"/>
              </a:rPr>
              <a:t>) </a:t>
            </a:r>
            <a:endParaRPr lang="en-US" sz="1700" b="1" dirty="0" smtClean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</a:t>
            </a:r>
            <a:r>
              <a:rPr lang="en-US" sz="1700" b="1" dirty="0" smtClean="0">
                <a:latin typeface="Courier New"/>
                <a:cs typeface="Courier New"/>
              </a:rPr>
              <a:t>   REFERENCES </a:t>
            </a:r>
            <a:r>
              <a:rPr lang="en-US" sz="1700" b="1" dirty="0">
                <a:latin typeface="Courier New"/>
                <a:cs typeface="Courier New"/>
              </a:rPr>
              <a:t>building (</a:t>
            </a:r>
            <a:r>
              <a:rPr lang="en-US" sz="1700" b="1" dirty="0" err="1">
                <a:latin typeface="Courier New"/>
                <a:cs typeface="Courier New"/>
              </a:rPr>
              <a:t>buildingid</a:t>
            </a:r>
            <a:r>
              <a:rPr lang="en-US" sz="1700" b="1" dirty="0">
                <a:latin typeface="Courier New"/>
                <a:cs typeface="Courier New"/>
              </a:rPr>
              <a:t>);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UPDATE manager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SET </a:t>
            </a:r>
            <a:r>
              <a:rPr lang="en-US" sz="1700" b="1" dirty="0" err="1">
                <a:latin typeface="Courier New"/>
                <a:cs typeface="Courier New"/>
              </a:rPr>
              <a:t>mresbuildingid</a:t>
            </a:r>
            <a:r>
              <a:rPr lang="en-US" sz="1700" b="1" dirty="0">
                <a:latin typeface="Courier New"/>
                <a:cs typeface="Courier New"/>
              </a:rPr>
              <a:t> = '</a:t>
            </a:r>
            <a:r>
              <a:rPr lang="en-US" sz="1700" b="1" dirty="0" smtClean="0">
                <a:latin typeface="Courier New"/>
                <a:cs typeface="Courier New"/>
              </a:rPr>
              <a:t>B1</a:t>
            </a:r>
            <a:r>
              <a:rPr lang="en-US" sz="1700" b="1" dirty="0">
                <a:latin typeface="Courier New"/>
                <a:cs typeface="Courier New"/>
              </a:rPr>
              <a:t>'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WHERE </a:t>
            </a:r>
            <a:r>
              <a:rPr lang="en-US" sz="1700" b="1" dirty="0" err="1">
                <a:latin typeface="Courier New"/>
                <a:cs typeface="Courier New"/>
              </a:rPr>
              <a:t>managerid</a:t>
            </a:r>
            <a:r>
              <a:rPr lang="en-US" sz="1700" b="1" dirty="0">
                <a:latin typeface="Courier New"/>
                <a:cs typeface="Courier New"/>
              </a:rPr>
              <a:t> = 'M12';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UPDATE manager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SET </a:t>
            </a:r>
            <a:r>
              <a:rPr lang="en-US" sz="1700" b="1" dirty="0" err="1">
                <a:latin typeface="Courier New"/>
                <a:cs typeface="Courier New"/>
              </a:rPr>
              <a:t>mresbuildingid</a:t>
            </a:r>
            <a:r>
              <a:rPr lang="en-US" sz="1700" b="1" dirty="0">
                <a:latin typeface="Courier New"/>
                <a:cs typeface="Courier New"/>
              </a:rPr>
              <a:t> = '</a:t>
            </a:r>
            <a:r>
              <a:rPr lang="en-US" sz="1700" b="1" dirty="0" smtClean="0">
                <a:latin typeface="Courier New"/>
                <a:cs typeface="Courier New"/>
              </a:rPr>
              <a:t>B2</a:t>
            </a:r>
            <a:r>
              <a:rPr lang="en-US" sz="1700" b="1" dirty="0">
                <a:latin typeface="Courier New"/>
                <a:cs typeface="Courier New"/>
              </a:rPr>
              <a:t>'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WHERE </a:t>
            </a:r>
            <a:r>
              <a:rPr lang="en-US" sz="1700" b="1" dirty="0" err="1">
                <a:latin typeface="Courier New"/>
                <a:cs typeface="Courier New"/>
              </a:rPr>
              <a:t>managerid</a:t>
            </a:r>
            <a:r>
              <a:rPr lang="en-US" sz="1700" b="1" dirty="0">
                <a:latin typeface="Courier New"/>
                <a:cs typeface="Courier New"/>
              </a:rPr>
              <a:t> = 'M23';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UPDATE manager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SET </a:t>
            </a:r>
            <a:r>
              <a:rPr lang="en-US" sz="1700" b="1" dirty="0" err="1">
                <a:latin typeface="Courier New"/>
                <a:cs typeface="Courier New"/>
              </a:rPr>
              <a:t>mresbuildingid</a:t>
            </a:r>
            <a:r>
              <a:rPr lang="en-US" sz="1700" b="1" dirty="0">
                <a:latin typeface="Courier New"/>
                <a:cs typeface="Courier New"/>
              </a:rPr>
              <a:t> = '</a:t>
            </a:r>
            <a:r>
              <a:rPr lang="en-US" sz="1700" b="1" dirty="0" smtClean="0">
                <a:latin typeface="Courier New"/>
                <a:cs typeface="Courier New"/>
              </a:rPr>
              <a:t>B4</a:t>
            </a:r>
            <a:r>
              <a:rPr lang="en-US" sz="1700" b="1" dirty="0">
                <a:latin typeface="Courier New"/>
                <a:cs typeface="Courier New"/>
              </a:rPr>
              <a:t>'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WHERE </a:t>
            </a:r>
            <a:r>
              <a:rPr lang="en-US" sz="1700" b="1" dirty="0" err="1">
                <a:latin typeface="Courier New"/>
                <a:cs typeface="Courier New"/>
              </a:rPr>
              <a:t>managerid</a:t>
            </a:r>
            <a:r>
              <a:rPr lang="en-US" sz="1700" b="1" dirty="0">
                <a:latin typeface="Courier New"/>
                <a:cs typeface="Courier New"/>
              </a:rPr>
              <a:t> = 'M34';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ALTER TABLE manager</a:t>
            </a:r>
          </a:p>
          <a:p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    MODIFY (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mresbuildingid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 NOT NULL);</a:t>
            </a:r>
          </a:p>
        </p:txBody>
      </p:sp>
    </p:spTree>
    <p:extLst>
      <p:ext uri="{BB962C8B-B14F-4D97-AF65-F5344CB8AC3E}">
        <p14:creationId xmlns:p14="http://schemas.microsoft.com/office/powerpoint/2010/main" val="17807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Table Creation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85" y="1325903"/>
            <a:ext cx="6675758" cy="4769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Table Creation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52" y="1209882"/>
            <a:ext cx="5898484" cy="5053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309341" y="1234464"/>
            <a:ext cx="1371585" cy="1097268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669268" y="1417343"/>
            <a:ext cx="914390" cy="548634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45952" y="5257779"/>
            <a:ext cx="548634" cy="1005829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54878" y="5532098"/>
            <a:ext cx="457196" cy="731512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Management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4659" y="1417342"/>
            <a:ext cx="350919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DROP TABLE cleaning;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DROP </a:t>
            </a:r>
            <a:r>
              <a:rPr lang="en-US" sz="1800" b="1" dirty="0">
                <a:latin typeface="Courier New" charset="0"/>
                <a:cs typeface="Courier New" charset="0"/>
              </a:rPr>
              <a:t>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staffmember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DROP </a:t>
            </a:r>
            <a:r>
              <a:rPr lang="en-US" sz="1800" b="1" dirty="0">
                <a:latin typeface="Courier New" charset="0"/>
                <a:cs typeface="Courier New" charset="0"/>
              </a:rPr>
              <a:t>TABLE apartment;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DROP </a:t>
            </a:r>
            <a:r>
              <a:rPr lang="en-US" sz="1800" b="1" dirty="0">
                <a:latin typeface="Courier New" charset="0"/>
                <a:cs typeface="Courier New" charset="0"/>
              </a:rPr>
              <a:t>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DROP </a:t>
            </a:r>
            <a:r>
              <a:rPr lang="en-US" sz="1800" b="1" dirty="0">
                <a:latin typeface="Courier New" charset="0"/>
                <a:cs typeface="Courier New" charset="0"/>
              </a:rPr>
              <a:t>TABLE inspecting;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DROP </a:t>
            </a:r>
            <a:r>
              <a:rPr lang="en-US" sz="1800" b="1" dirty="0">
                <a:latin typeface="Courier New" charset="0"/>
                <a:cs typeface="Courier New" charset="0"/>
              </a:rPr>
              <a:t>TABLE inspector;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DROP </a:t>
            </a:r>
            <a:r>
              <a:rPr lang="en-US" sz="1800" b="1" dirty="0">
                <a:latin typeface="Courier New" charset="0"/>
                <a:cs typeface="Courier New" charset="0"/>
              </a:rPr>
              <a:t>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4659" y="4434829"/>
            <a:ext cx="2955106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DROP TABLE building;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DROP </a:t>
            </a:r>
            <a:r>
              <a:rPr lang="en-US" sz="1800" b="1" dirty="0">
                <a:latin typeface="Courier New" charset="0"/>
                <a:cs typeface="Courier New" charset="0"/>
              </a:rPr>
              <a:t>TABLE manager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Courier New" charset="0"/>
              <a:cs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4659" y="3611878"/>
            <a:ext cx="4063282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ALTER TABLE manager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DROP </a:t>
            </a:r>
            <a:r>
              <a:rPr lang="en-US" sz="1800" b="1" dirty="0">
                <a:latin typeface="Courier New" charset="0"/>
                <a:cs typeface="Courier New" charset="0"/>
              </a:rPr>
              <a:t>CONSTRAINT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fkresidesin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SELECT statement that joins a table to itself.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table has a foreign key that refers to its own primary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</a:t>
            </a:r>
            <a:r>
              <a:rPr lang="en-US" dirty="0" smtClean="0"/>
              <a:t>Join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914390"/>
          </a:xfrm>
        </p:spPr>
        <p:txBody>
          <a:bodyPr/>
          <a:lstStyle/>
          <a:p>
            <a:r>
              <a:rPr lang="en-US" dirty="0" smtClean="0"/>
              <a:t>Which corporate clients were referred by </a:t>
            </a:r>
            <a:br>
              <a:rPr lang="en-US" dirty="0" smtClean="0"/>
            </a:br>
            <a:r>
              <a:rPr lang="en-US" dirty="0" smtClean="0"/>
              <a:t>other corporate clients?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5-09-26 at 9.3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234464"/>
            <a:ext cx="6009494" cy="1737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40" y="4160512"/>
            <a:ext cx="7110765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c.ccname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AS client, </a:t>
            </a:r>
            <a:r>
              <a:rPr lang="en-US" sz="1800" b="1" dirty="0" err="1">
                <a:latin typeface="Courier New" charset="0"/>
                <a:cs typeface="Courier New" charset="0"/>
              </a:rPr>
              <a:t>r.ccname</a:t>
            </a:r>
            <a:r>
              <a:rPr lang="en-US" sz="1800" b="1" dirty="0">
                <a:latin typeface="Courier New" charset="0"/>
                <a:cs typeface="Courier New" charset="0"/>
              </a:rPr>
              <a:t> AS recommender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corpclient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c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r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r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.ccid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c</a:t>
            </a:r>
            <a:r>
              <a:rPr lang="en-US" sz="1800" b="1" dirty="0" err="1">
                <a:latin typeface="Courier New" charset="0"/>
                <a:cs typeface="Courier New" charset="0"/>
              </a:rPr>
              <a:t>.ccidreferredby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07" y="5122310"/>
            <a:ext cx="2579372" cy="168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82738" y="5257780"/>
            <a:ext cx="27122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The use of aliases is 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mandatory</a:t>
            </a:r>
            <a:r>
              <a:rPr lang="en-US" sz="1800" dirty="0">
                <a:solidFill>
                  <a:srgbClr val="B23C00"/>
                </a:solidFill>
              </a:rPr>
              <a:t> </a:t>
            </a:r>
            <a:r>
              <a:rPr lang="en-US" sz="1800" dirty="0" smtClean="0">
                <a:solidFill>
                  <a:srgbClr val="B23C00"/>
                </a:solidFill>
              </a:rPr>
              <a:t>for a self join.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928" y="525778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and Outer 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 join</a:t>
            </a:r>
          </a:p>
          <a:p>
            <a:pPr lvl="1"/>
            <a:r>
              <a:rPr lang="en-US" dirty="0" smtClean="0"/>
              <a:t>What we’ve been doing so far.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Outer join</a:t>
            </a:r>
          </a:p>
          <a:p>
            <a:pPr lvl="1"/>
            <a:r>
              <a:rPr lang="en-US" dirty="0" smtClean="0"/>
              <a:t>left outer join</a:t>
            </a:r>
          </a:p>
          <a:p>
            <a:pPr lvl="1"/>
            <a:r>
              <a:rPr lang="en-US" dirty="0" smtClean="0"/>
              <a:t>right outer join</a:t>
            </a:r>
          </a:p>
          <a:p>
            <a:pPr lvl="1"/>
            <a:r>
              <a:rPr lang="en-US" dirty="0" smtClean="0"/>
              <a:t>full outer join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55" y="3154683"/>
            <a:ext cx="8229600" cy="1056023"/>
          </a:xfrm>
        </p:spPr>
        <p:txBody>
          <a:bodyPr/>
          <a:lstStyle/>
          <a:p>
            <a:r>
              <a:rPr lang="en-US" dirty="0" smtClean="0"/>
              <a:t>Which apartments are rented </a:t>
            </a:r>
            <a:br>
              <a:rPr lang="en-US" dirty="0" smtClean="0"/>
            </a:br>
            <a:r>
              <a:rPr lang="en-US" dirty="0" smtClean="0"/>
              <a:t>by which corporate clients?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apart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pic>
        <p:nvPicPr>
          <p:cNvPr id="6" name="Picture 5" descr="corpcl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766" y="4251951"/>
            <a:ext cx="5448502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a.buildingid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a.aptno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c.ccname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apartment </a:t>
            </a:r>
            <a:r>
              <a:rPr lang="en-US" sz="1800" b="1" dirty="0">
                <a:latin typeface="Courier New" charset="0"/>
                <a:cs typeface="Courier New" charset="0"/>
              </a:rPr>
              <a:t>a, </a:t>
            </a:r>
            <a:r>
              <a:rPr lang="en-US" sz="1800" b="1" dirty="0" err="1"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latin typeface="Courier New" charset="0"/>
                <a:cs typeface="Courier New" charset="0"/>
              </a:rPr>
              <a:t> c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a.ccid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68" y="4157647"/>
            <a:ext cx="3383243" cy="201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49049" y="5349219"/>
            <a:ext cx="19168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Retrieve only the </a:t>
            </a:r>
            <a:br>
              <a:rPr lang="en-US" sz="1800" dirty="0" smtClean="0">
                <a:solidFill>
                  <a:srgbClr val="B23C00"/>
                </a:solidFill>
              </a:rPr>
            </a:br>
            <a:r>
              <a:rPr lang="en-US" sz="1800" dirty="0" smtClean="0">
                <a:solidFill>
                  <a:srgbClr val="B23C00"/>
                </a:solidFill>
              </a:rPr>
              <a:t>rows</a:t>
            </a:r>
            <a:r>
              <a:rPr lang="en-US" sz="1800" dirty="0">
                <a:solidFill>
                  <a:srgbClr val="B23C00"/>
                </a:solidFill>
              </a:rPr>
              <a:t> </a:t>
            </a:r>
            <a:r>
              <a:rPr lang="en-US" sz="1800" dirty="0" smtClean="0">
                <a:solidFill>
                  <a:srgbClr val="B23C00"/>
                </a:solidFill>
              </a:rPr>
              <a:t>that match.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Table Creation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206791"/>
            <a:ext cx="7863754" cy="560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Outer Join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apart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pic>
        <p:nvPicPr>
          <p:cNvPr id="6" name="Picture 5" descr="corpcl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8757" y="3246122"/>
            <a:ext cx="669519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a.buildingid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a.aptno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c.ccname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apartment </a:t>
            </a:r>
            <a:r>
              <a:rPr lang="en-US" sz="1800" b="1" dirty="0">
                <a:latin typeface="Courier New" charset="0"/>
                <a:cs typeface="Courier New" charset="0"/>
              </a:rPr>
              <a:t>a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LEFT OUTER JOIN </a:t>
            </a:r>
            <a:r>
              <a:rPr lang="en-US" sz="1800" b="1" dirty="0" err="1"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latin typeface="Courier New" charset="0"/>
                <a:cs typeface="Courier New" charset="0"/>
              </a:rPr>
              <a:t> c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ON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a.ccid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59" y="4343390"/>
            <a:ext cx="33432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928" y="4526268"/>
            <a:ext cx="257468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Include all the rows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on the </a:t>
            </a:r>
            <a:r>
              <a:rPr lang="en-US" sz="1800" u="sng" dirty="0" smtClean="0">
                <a:solidFill>
                  <a:srgbClr val="B23C00"/>
                </a:solidFill>
              </a:rPr>
              <a:t>left part </a:t>
            </a:r>
            <a:r>
              <a:rPr lang="en-US" sz="1800" dirty="0" smtClean="0">
                <a:solidFill>
                  <a:srgbClr val="B23C00"/>
                </a:solidFill>
              </a:rPr>
              <a:t>of the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relation (APARTMENT)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whether or not there is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a match.</a:t>
            </a:r>
            <a:endParaRPr lang="en-US" sz="1800" dirty="0">
              <a:solidFill>
                <a:srgbClr val="B23C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60707" y="5440658"/>
            <a:ext cx="2338505" cy="369332"/>
            <a:chOff x="5760707" y="5440658"/>
            <a:chExt cx="2338505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6618819" y="5440658"/>
              <a:ext cx="1480393" cy="369332"/>
            </a:xfrm>
            <a:prstGeom prst="rect">
              <a:avLst/>
            </a:prstGeom>
            <a:solidFill>
              <a:srgbClr val="FFFFC2"/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B23C00"/>
                  </a:solidFill>
                </a:rPr>
                <a:t>No matches.</a:t>
              </a:r>
              <a:endParaRPr lang="en-US" sz="1800" dirty="0">
                <a:solidFill>
                  <a:srgbClr val="B23C00"/>
                </a:solidFill>
              </a:endParaRPr>
            </a:p>
          </p:txBody>
        </p:sp>
        <p:cxnSp>
          <p:nvCxnSpPr>
            <p:cNvPr id="19" name="Elbow Connector 18"/>
            <p:cNvCxnSpPr>
              <a:stCxn id="10" idx="1"/>
            </p:cNvCxnSpPr>
            <p:nvPr/>
          </p:nvCxnSpPr>
          <p:spPr bwMode="auto">
            <a:xfrm rot="10800000">
              <a:off x="5760707" y="5440658"/>
              <a:ext cx="858112" cy="184666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Elbow Connector 20"/>
            <p:cNvCxnSpPr>
              <a:stCxn id="10" idx="1"/>
            </p:cNvCxnSpPr>
            <p:nvPr/>
          </p:nvCxnSpPr>
          <p:spPr bwMode="auto">
            <a:xfrm rot="10800000" flipV="1">
              <a:off x="5760707" y="5625324"/>
              <a:ext cx="858112" cy="18109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Outer Join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corpcli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3246122"/>
            <a:ext cx="683372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a.buildingid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a.aptno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c.ccname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apartment </a:t>
            </a:r>
            <a:r>
              <a:rPr lang="en-US" sz="1800" b="1" dirty="0">
                <a:latin typeface="Courier New" charset="0"/>
                <a:cs typeface="Courier New" charset="0"/>
              </a:rPr>
              <a:t>a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RIGHT OUTER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JOIN </a:t>
            </a:r>
            <a:r>
              <a:rPr lang="en-US" sz="1800" b="1" dirty="0" err="1"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latin typeface="Courier New" charset="0"/>
                <a:cs typeface="Courier New" charset="0"/>
              </a:rPr>
              <a:t> c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ON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a.ccid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28" y="4526268"/>
            <a:ext cx="266022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Include all the rows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on the </a:t>
            </a:r>
            <a:r>
              <a:rPr lang="en-US" sz="1800" u="sng" dirty="0" smtClean="0">
                <a:solidFill>
                  <a:srgbClr val="B23C00"/>
                </a:solidFill>
              </a:rPr>
              <a:t>right part </a:t>
            </a:r>
            <a:r>
              <a:rPr lang="en-US" sz="1800" dirty="0" smtClean="0">
                <a:solidFill>
                  <a:srgbClr val="B23C00"/>
                </a:solidFill>
              </a:rPr>
              <a:t>of the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relation (CORPCLIENT)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whether or not there is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a match.</a:t>
            </a:r>
            <a:endParaRPr lang="en-US" sz="1800" dirty="0">
              <a:solidFill>
                <a:srgbClr val="B23C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98" y="4448140"/>
            <a:ext cx="33337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943585" y="5989292"/>
            <a:ext cx="1759791" cy="338554"/>
            <a:chOff x="5943585" y="5989292"/>
            <a:chExt cx="1759791" cy="338554"/>
          </a:xfrm>
        </p:grpSpPr>
        <p:sp>
          <p:nvSpPr>
            <p:cNvPr id="9" name="TextBox 8"/>
            <p:cNvSpPr txBox="1"/>
            <p:nvPr/>
          </p:nvSpPr>
          <p:spPr>
            <a:xfrm>
              <a:off x="6583658" y="5989292"/>
              <a:ext cx="1119718" cy="338554"/>
            </a:xfrm>
            <a:prstGeom prst="rect">
              <a:avLst/>
            </a:prstGeom>
            <a:solidFill>
              <a:srgbClr val="FFFFC2"/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23C00"/>
                  </a:solidFill>
                </a:rPr>
                <a:t>No match.</a:t>
              </a:r>
              <a:endParaRPr lang="en-US" dirty="0">
                <a:solidFill>
                  <a:srgbClr val="B23C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 bwMode="auto">
            <a:xfrm flipH="1">
              <a:off x="5943585" y="6158569"/>
              <a:ext cx="640073" cy="136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3" name="Picture 12" descr="apart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23731" y="470914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Outer Join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corpcli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3246122"/>
            <a:ext cx="669519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a.buildingid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a.aptno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c.ccname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apartment </a:t>
            </a:r>
            <a:r>
              <a:rPr lang="en-US" sz="1800" b="1" dirty="0">
                <a:latin typeface="Courier New" charset="0"/>
                <a:cs typeface="Courier New" charset="0"/>
              </a:rPr>
              <a:t>a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FULL OUTER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JOIN </a:t>
            </a:r>
            <a:r>
              <a:rPr lang="en-US" sz="1800" b="1" dirty="0" err="1"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latin typeface="Courier New" charset="0"/>
                <a:cs typeface="Courier New" charset="0"/>
              </a:rPr>
              <a:t> c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ON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a.ccid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28" y="4526268"/>
            <a:ext cx="249420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Include all the rows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from </a:t>
            </a:r>
            <a:r>
              <a:rPr lang="en-US" sz="1800" u="sng" dirty="0" smtClean="0">
                <a:solidFill>
                  <a:srgbClr val="B23C00"/>
                </a:solidFill>
              </a:rPr>
              <a:t>both relations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whether or not there is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a match.</a:t>
            </a:r>
            <a:endParaRPr lang="en-US" sz="1800" dirty="0">
              <a:solidFill>
                <a:srgbClr val="B23C00"/>
              </a:solidFill>
            </a:endParaRPr>
          </a:p>
        </p:txBody>
      </p:sp>
      <p:pic>
        <p:nvPicPr>
          <p:cNvPr id="8" name="Picture 7" descr="apart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59" y="4206194"/>
            <a:ext cx="3341298" cy="260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92782" y="4526268"/>
            <a:ext cx="2316900" cy="923330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33CC"/>
                </a:solidFill>
                <a:latin typeface="Courier New"/>
                <a:cs typeface="Courier New"/>
              </a:rPr>
              <a:t>FULL OUTER JOIN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is not available with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MySQL.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1516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IS NULL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8927"/>
            <a:ext cx="8229600" cy="548634"/>
          </a:xfrm>
        </p:spPr>
        <p:txBody>
          <a:bodyPr/>
          <a:lstStyle/>
          <a:p>
            <a:r>
              <a:rPr lang="en-US" dirty="0" smtClean="0"/>
              <a:t>Which managers did not get a bonus?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mana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3"/>
            <a:ext cx="7955243" cy="138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6098" y="3429000"/>
            <a:ext cx="326433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*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manager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mbonus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IS NULL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4592928"/>
            <a:ext cx="6505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EXISTS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WHERE EXISTS </a:t>
            </a:r>
            <a:r>
              <a:rPr lang="en-US" dirty="0" smtClean="0"/>
              <a:t>by a nested query.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nested query is </a:t>
            </a:r>
            <a:r>
              <a:rPr lang="en-US" u="sng" dirty="0" smtClean="0"/>
              <a:t>true</a:t>
            </a:r>
            <a:r>
              <a:rPr lang="en-US" dirty="0" smtClean="0"/>
              <a:t> if it retrieves </a:t>
            </a:r>
            <a:r>
              <a:rPr lang="en-US" u="sng" dirty="0" smtClean="0"/>
              <a:t>any</a:t>
            </a:r>
            <a:r>
              <a:rPr lang="en-US" dirty="0" smtClean="0"/>
              <a:t> rows, else it is false.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If the nested query uses columns from the </a:t>
            </a:r>
            <a:br>
              <a:rPr lang="en-US" dirty="0" smtClean="0"/>
            </a:br>
            <a:r>
              <a:rPr lang="en-US" dirty="0" smtClean="0"/>
              <a:t>outer query, then the inner query is a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correlated </a:t>
            </a:r>
            <a:r>
              <a:rPr lang="en-US" dirty="0" err="1" smtClean="0">
                <a:solidFill>
                  <a:srgbClr val="B23C00"/>
                </a:solidFill>
              </a:rPr>
              <a:t>subquery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EXISTS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3" y="1234464"/>
            <a:ext cx="4663434" cy="1005829"/>
          </a:xfrm>
        </p:spPr>
        <p:txBody>
          <a:bodyPr/>
          <a:lstStyle/>
          <a:p>
            <a:r>
              <a:rPr lang="en-US" dirty="0" smtClean="0"/>
              <a:t>Which buildings have managers living in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buil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953917" cy="1767550"/>
          </a:xfrm>
          <a:prstGeom prst="rect">
            <a:avLst/>
          </a:prstGeom>
        </p:spPr>
      </p:pic>
      <p:pic>
        <p:nvPicPr>
          <p:cNvPr id="8" name="Picture 7" descr="mana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3063244"/>
            <a:ext cx="7955243" cy="138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806" y="4966477"/>
            <a:ext cx="6450342" cy="175432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*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building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b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EXISTS (SELECT *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       FROM   manager </a:t>
            </a:r>
            <a:r>
              <a:rPr lang="en-US" sz="1800" b="1" dirty="0">
                <a:latin typeface="Courier New" charset="0"/>
                <a:cs typeface="Courier New" charset="0"/>
              </a:rPr>
              <a:t>m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       WHERE  </a:t>
            </a:r>
            <a:r>
              <a:rPr lang="en-US" sz="1800" b="1" dirty="0" err="1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b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.buildingid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= </a:t>
            </a:r>
            <a:r>
              <a:rPr lang="en-US" sz="1800" b="1" dirty="0" err="1">
                <a:latin typeface="Courier New" charset="0"/>
                <a:cs typeface="Courier New" charset="0"/>
              </a:rPr>
              <a:t>m.mresbuildingid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97" y="4526268"/>
            <a:ext cx="36861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89" y="5989292"/>
            <a:ext cx="22248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correlated </a:t>
            </a:r>
            <a:r>
              <a:rPr lang="en-US" sz="1800" dirty="0" err="1" smtClean="0">
                <a:solidFill>
                  <a:srgbClr val="B23C00"/>
                </a:solidFill>
              </a:rPr>
              <a:t>subquery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2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NOT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3" y="1234464"/>
            <a:ext cx="4663434" cy="1463024"/>
          </a:xfrm>
        </p:spPr>
        <p:txBody>
          <a:bodyPr/>
          <a:lstStyle/>
          <a:p>
            <a:r>
              <a:rPr lang="en-US" dirty="0" smtClean="0"/>
              <a:t>Which buildings </a:t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have managers living in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buil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953917" cy="1767550"/>
          </a:xfrm>
          <a:prstGeom prst="rect">
            <a:avLst/>
          </a:prstGeom>
        </p:spPr>
      </p:pic>
      <p:pic>
        <p:nvPicPr>
          <p:cNvPr id="8" name="Picture 7" descr="mana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3063244"/>
            <a:ext cx="7955243" cy="138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021" y="4966477"/>
            <a:ext cx="7004431" cy="175432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*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building </a:t>
            </a:r>
            <a:r>
              <a:rPr lang="en-US" sz="1800" b="1" dirty="0">
                <a:latin typeface="Courier New" charset="0"/>
                <a:cs typeface="Courier New" charset="0"/>
              </a:rPr>
              <a:t>b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NOT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EXISTS (SELECT *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           FROM   manager </a:t>
            </a:r>
            <a:r>
              <a:rPr lang="en-US" sz="1800" b="1" dirty="0">
                <a:latin typeface="Courier New" charset="0"/>
                <a:cs typeface="Courier New" charset="0"/>
              </a:rPr>
              <a:t>m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           WHERE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b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.buildingid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   = </a:t>
            </a:r>
            <a:r>
              <a:rPr lang="en-US" sz="1800" b="1" dirty="0" err="1">
                <a:latin typeface="Courier New" charset="0"/>
                <a:cs typeface="Courier New" charset="0"/>
              </a:rPr>
              <a:t>m.mresbuildingid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72" y="4573878"/>
            <a:ext cx="36957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81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INSERT INTO SELECT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results from a query to populate another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INSERT INTO </a:t>
            </a:r>
            <a:r>
              <a:rPr lang="en-US" b="1" dirty="0" smtClean="0">
                <a:latin typeface="Courier New"/>
                <a:cs typeface="Courier New"/>
              </a:rPr>
              <a:t>SELECT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0" y="2697488"/>
            <a:ext cx="5303462" cy="640073"/>
          </a:xfrm>
        </p:spPr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denormalized</a:t>
            </a:r>
            <a:r>
              <a:rPr lang="en-US" dirty="0" smtClean="0"/>
              <a:t>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clea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259473"/>
            <a:ext cx="3108976" cy="1986649"/>
          </a:xfrm>
          <a:prstGeom prst="rect">
            <a:avLst/>
          </a:prstGeom>
        </p:spPr>
      </p:pic>
      <p:pic>
        <p:nvPicPr>
          <p:cNvPr id="6" name="Picture 5" descr="staffmem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7" y="1275658"/>
            <a:ext cx="2435836" cy="1330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806" y="3337561"/>
            <a:ext cx="8495986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cleaningdenormalized</a:t>
            </a:r>
            <a:endParaRPr lang="en-US" sz="18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  CHAR(3)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       CHAR(5)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   CHAR(4)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smembername</a:t>
            </a:r>
            <a:r>
              <a:rPr lang="en-US" sz="1800" b="1" dirty="0">
                <a:latin typeface="Courier New"/>
                <a:cs typeface="Courier New"/>
              </a:rPr>
              <a:t> VARCHAR(15)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INSERT INTO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cleaningdenormalized</a:t>
            </a:r>
            <a:endParaRPr lang="en-US" sz="18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SELECT </a:t>
            </a:r>
            <a:r>
              <a:rPr lang="en-US" sz="1800" b="1" dirty="0" err="1">
                <a:latin typeface="Courier New"/>
                <a:cs typeface="Courier New"/>
              </a:rPr>
              <a:t>c.buildingid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c.aptno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s.smemberid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s.smembername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FROM   cleaning c, </a:t>
            </a:r>
            <a:r>
              <a:rPr lang="en-US" sz="1800" b="1" dirty="0" err="1">
                <a:latin typeface="Courier New"/>
                <a:cs typeface="Courier New"/>
              </a:rPr>
              <a:t>staffmember</a:t>
            </a:r>
            <a:r>
              <a:rPr lang="en-US" sz="1800" b="1" dirty="0">
                <a:latin typeface="Courier New"/>
                <a:cs typeface="Courier New"/>
              </a:rPr>
              <a:t> s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WHERE  </a:t>
            </a:r>
            <a:r>
              <a:rPr lang="en-US" sz="1800" b="1" dirty="0" err="1">
                <a:latin typeface="Courier New"/>
                <a:cs typeface="Courier New"/>
              </a:rPr>
              <a:t>c.smemberid</a:t>
            </a:r>
            <a:r>
              <a:rPr lang="en-US" sz="1800" b="1" dirty="0">
                <a:latin typeface="Courier New"/>
                <a:cs typeface="Courier New"/>
              </a:rPr>
              <a:t> = </a:t>
            </a:r>
            <a:r>
              <a:rPr lang="en-US" sz="1800" b="1" dirty="0" err="1">
                <a:latin typeface="Courier New"/>
                <a:cs typeface="Courier New"/>
              </a:rPr>
              <a:t>s.smemberid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0150" y="169165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Deletes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Normally, the </a:t>
            </a:r>
            <a:r>
              <a:rPr lang="en-US" dirty="0" smtClean="0">
                <a:solidFill>
                  <a:srgbClr val="B23C00"/>
                </a:solidFill>
              </a:rPr>
              <a:t>referential integrity constraint </a:t>
            </a:r>
            <a:r>
              <a:rPr lang="en-US" dirty="0" smtClean="0"/>
              <a:t>prevents you from deleting a record from a table if it is referred to by a record in another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3246122"/>
            <a:ext cx="65817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Table Creation </a:t>
            </a:r>
            <a:r>
              <a:rPr lang="en-US" dirty="0" smtClean="0"/>
              <a:t>Example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1417342"/>
            <a:ext cx="8686800" cy="371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1489" y="2057415"/>
            <a:ext cx="4480511" cy="2011658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77464" y="3794756"/>
            <a:ext cx="2194536" cy="1463024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6171" y="5193543"/>
            <a:ext cx="183836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Unary relationship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57610" y="4160512"/>
            <a:ext cx="1989527" cy="338554"/>
            <a:chOff x="3657610" y="4160512"/>
            <a:chExt cx="1989527" cy="338554"/>
          </a:xfrm>
        </p:grpSpPr>
        <p:sp>
          <p:nvSpPr>
            <p:cNvPr id="3" name="TextBox 2"/>
            <p:cNvSpPr txBox="1"/>
            <p:nvPr/>
          </p:nvSpPr>
          <p:spPr>
            <a:xfrm>
              <a:off x="4846317" y="4160512"/>
              <a:ext cx="80082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23C00"/>
                  </a:solidFill>
                </a:rPr>
                <a:t>unique</a:t>
              </a:r>
              <a:endParaRPr lang="en-US" dirty="0">
                <a:solidFill>
                  <a:srgbClr val="B23C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3" idx="1"/>
            </p:cNvCxnSpPr>
            <p:nvPr/>
          </p:nvCxnSpPr>
          <p:spPr bwMode="auto">
            <a:xfrm flipH="1">
              <a:off x="3657610" y="4329789"/>
              <a:ext cx="1188707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1463075" y="3246122"/>
            <a:ext cx="2092118" cy="338554"/>
            <a:chOff x="3657611" y="4160512"/>
            <a:chExt cx="2092118" cy="338554"/>
          </a:xfrm>
        </p:grpSpPr>
        <p:sp>
          <p:nvSpPr>
            <p:cNvPr id="13" name="TextBox 12"/>
            <p:cNvSpPr txBox="1"/>
            <p:nvPr/>
          </p:nvSpPr>
          <p:spPr>
            <a:xfrm>
              <a:off x="4846317" y="4160512"/>
              <a:ext cx="903412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23C00"/>
                  </a:solidFill>
                </a:rPr>
                <a:t>optional</a:t>
              </a:r>
              <a:endParaRPr lang="en-US" dirty="0">
                <a:solidFill>
                  <a:srgbClr val="B23C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flipH="1">
              <a:off x="3657611" y="4329789"/>
              <a:ext cx="1188706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</a:t>
            </a:r>
            <a:r>
              <a:rPr lang="en-US" dirty="0" smtClean="0"/>
              <a:t>Deletes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655667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CREATE TABLE employee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(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empid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CHAR(4),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empname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CHAR(20),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deptid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CHAR(2),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PRIMARY </a:t>
            </a:r>
            <a:r>
              <a:rPr lang="en-US" sz="1800" b="1" dirty="0">
                <a:latin typeface="Courier New" charset="0"/>
                <a:cs typeface="Courier New" charset="0"/>
              </a:rPr>
              <a:t>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FOREIGN </a:t>
            </a:r>
            <a:r>
              <a:rPr lang="en-US" sz="1800" b="1" dirty="0">
                <a:latin typeface="Courier New" charset="0"/>
                <a:cs typeface="Courier New" charset="0"/>
              </a:rPr>
              <a:t>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) REFERENCES department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ON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DELETE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CASCADE</a:t>
            </a:r>
          </a:p>
          <a:p>
            <a:pPr marL="0" lvl="3"/>
            <a:r>
              <a:rPr lang="en-US" sz="1800" b="1" dirty="0" smtClean="0">
                <a:latin typeface="Courier New" charset="0"/>
                <a:cs typeface="Courier New" charset="0"/>
              </a:rPr>
              <a:t>);</a:t>
            </a:r>
            <a:endParaRPr lang="en-US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98" y="3287998"/>
            <a:ext cx="5012062" cy="343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806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Deletes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655667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CREATE TABLE employee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(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empid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CHAR(4),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empname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CHAR(20),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deptid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CHAR(2),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PRIMARY </a:t>
            </a:r>
            <a:r>
              <a:rPr lang="en-US" sz="1800" b="1" dirty="0">
                <a:latin typeface="Courier New" charset="0"/>
                <a:cs typeface="Courier New" charset="0"/>
              </a:rPr>
              <a:t>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FOREIGN </a:t>
            </a:r>
            <a:r>
              <a:rPr lang="en-US" sz="1800" b="1" dirty="0">
                <a:latin typeface="Courier New" charset="0"/>
                <a:cs typeface="Courier New" charset="0"/>
              </a:rPr>
              <a:t>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) REFERENCES department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ON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DELETE SET NULL</a:t>
            </a:r>
            <a:endParaRPr lang="en-US" sz="1800" b="1" dirty="0" smtClean="0">
              <a:solidFill>
                <a:srgbClr val="B23C00"/>
              </a:solidFill>
              <a:latin typeface="Courier New" charset="0"/>
              <a:cs typeface="Courier New" charset="0"/>
            </a:endParaRPr>
          </a:p>
          <a:p>
            <a:pPr marL="0" lvl="3"/>
            <a:r>
              <a:rPr lang="en-US" sz="1800" b="1" dirty="0" smtClean="0">
                <a:latin typeface="Courier New" charset="0"/>
                <a:cs typeface="Courier New" charset="0"/>
              </a:rPr>
              <a:t>);</a:t>
            </a:r>
            <a:endParaRPr lang="en-US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93" y="3246122"/>
            <a:ext cx="4676624" cy="35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806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655667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CREATE TABLE employee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(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empid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CHAR(4),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empname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CHAR(20),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deptid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CHAR(2),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PRIMARY </a:t>
            </a:r>
            <a:r>
              <a:rPr lang="en-US" sz="1800" b="1" dirty="0">
                <a:latin typeface="Courier New" charset="0"/>
                <a:cs typeface="Courier New" charset="0"/>
              </a:rPr>
              <a:t>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FOREIGN </a:t>
            </a:r>
            <a:r>
              <a:rPr lang="en-US" sz="1800" b="1" dirty="0">
                <a:latin typeface="Courier New" charset="0"/>
                <a:cs typeface="Courier New" charset="0"/>
              </a:rPr>
              <a:t>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) REFERENCES department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ON UPDATE CASCADE</a:t>
            </a:r>
          </a:p>
          <a:p>
            <a:pPr marL="0" lvl="3"/>
            <a:r>
              <a:rPr lang="en-US" sz="1800" b="1" dirty="0" smtClean="0">
                <a:latin typeface="Courier New" charset="0"/>
                <a:cs typeface="Courier New" charset="0"/>
              </a:rPr>
              <a:t>);</a:t>
            </a:r>
            <a:endParaRPr lang="en-US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42" y="3246122"/>
            <a:ext cx="4645561" cy="356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981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655667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CREATE TABLE employee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(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empid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CHAR(4),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empname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CHAR(20),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deptid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CHAR(2),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PRIMARY </a:t>
            </a:r>
            <a:r>
              <a:rPr lang="en-US" sz="1800" b="1" dirty="0">
                <a:latin typeface="Courier New" charset="0"/>
                <a:cs typeface="Courier New" charset="0"/>
              </a:rPr>
              <a:t>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FOREIGN </a:t>
            </a:r>
            <a:r>
              <a:rPr lang="en-US" sz="1800" b="1" dirty="0">
                <a:latin typeface="Courier New" charset="0"/>
                <a:cs typeface="Courier New" charset="0"/>
              </a:rPr>
              <a:t>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) REFERENCES department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ON UPDATE SET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NULL</a:t>
            </a:r>
            <a:endParaRPr lang="en-US" sz="1800" b="1" dirty="0" smtClean="0">
              <a:solidFill>
                <a:srgbClr val="B23C00"/>
              </a:solidFill>
              <a:latin typeface="Courier New" charset="0"/>
              <a:cs typeface="Courier New" charset="0"/>
            </a:endParaRPr>
          </a:p>
          <a:p>
            <a:pPr marL="0" lvl="3"/>
            <a:r>
              <a:rPr lang="en-US" sz="1800" b="1" dirty="0" smtClean="0">
                <a:latin typeface="Courier New" charset="0"/>
                <a:cs typeface="Courier New" charset="0"/>
              </a:rPr>
              <a:t>);</a:t>
            </a:r>
            <a:endParaRPr lang="en-US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73" y="3246122"/>
            <a:ext cx="4658587" cy="35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981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Indexing</a:t>
            </a:r>
            <a:r>
              <a:rPr lang="en-US" dirty="0" smtClean="0"/>
              <a:t> increases the speed of retrieving table rows based on an </a:t>
            </a:r>
            <a:r>
              <a:rPr lang="en-US" u="sng" dirty="0" smtClean="0"/>
              <a:t>unsorted</a:t>
            </a:r>
            <a:r>
              <a:rPr lang="en-US" dirty="0" smtClean="0"/>
              <a:t> column.</a:t>
            </a:r>
          </a:p>
          <a:p>
            <a:pPr lvl="1"/>
            <a:r>
              <a:rPr lang="en-US" dirty="0" smtClean="0"/>
              <a:t>Use a binary search instead of a linear 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65" y="2716493"/>
            <a:ext cx="4914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75097" y="5806414"/>
            <a:ext cx="15832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Linear search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123" y="525778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(Conceptual View)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5879" y="1417342"/>
            <a:ext cx="7110765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latin typeface="Courier New" charset="0"/>
                <a:cs typeface="Courier New" charset="0"/>
              </a:rPr>
              <a:t>CREATE INDEX </a:t>
            </a:r>
            <a:r>
              <a:rPr lang="en-US" sz="1800" b="1" dirty="0" err="1">
                <a:latin typeface="Courier New" charset="0"/>
                <a:cs typeface="Courier New" charset="0"/>
              </a:rPr>
              <a:t>custname_index</a:t>
            </a:r>
            <a:r>
              <a:rPr lang="en-US" sz="1800" b="1" dirty="0">
                <a:latin typeface="Courier New" charset="0"/>
                <a:cs typeface="Courier New" charset="0"/>
              </a:rPr>
              <a:t> ON customer(</a:t>
            </a:r>
            <a:r>
              <a:rPr lang="en-US" sz="1800" b="1" dirty="0" err="1">
                <a:latin typeface="Courier New" charset="0"/>
                <a:cs typeface="Courier New" charset="0"/>
              </a:rPr>
              <a:t>custname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74" y="1965976"/>
            <a:ext cx="61436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(Conceptual View</a:t>
            </a:r>
            <a:r>
              <a:rPr lang="en-US" dirty="0" smtClean="0"/>
              <a:t>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1325903"/>
            <a:ext cx="71818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10" y="5532097"/>
            <a:ext cx="159592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Binary search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865112"/>
          </a:xfrm>
        </p:spPr>
        <p:txBody>
          <a:bodyPr/>
          <a:lstStyle/>
          <a:p>
            <a:r>
              <a:rPr lang="en-US" dirty="0" smtClean="0"/>
              <a:t>In an actual RDBMS, the index column can contain physical disk addresses.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Indexing speeds record retrieval, but it will slow record insertion, deletion, and modification.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To drop an index: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0342" y="4248375"/>
            <a:ext cx="3924760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 smtClean="0">
                <a:latin typeface="Courier New" charset="0"/>
                <a:cs typeface="Courier New" charset="0"/>
              </a:rPr>
              <a:t>DROP INDEX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custname_index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dirty="0">
              <a:latin typeface="Franklin Gothic Book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Text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4892025"/>
            <a:ext cx="8229555" cy="1371584"/>
          </a:xfrm>
        </p:spPr>
        <p:txBody>
          <a:bodyPr/>
          <a:lstStyle/>
          <a:p>
            <a:r>
              <a:rPr lang="en-US" dirty="0"/>
              <a:t>Also: </a:t>
            </a:r>
            <a:endParaRPr lang="en-US" dirty="0" smtClean="0"/>
          </a:p>
          <a:p>
            <a:pPr lvl="1"/>
            <a:r>
              <a:rPr lang="en-US" dirty="0" smtClean="0"/>
              <a:t>One</a:t>
            </a:r>
            <a:r>
              <a:rPr lang="en-US" dirty="0"/>
              <a:t>-way </a:t>
            </a:r>
            <a:r>
              <a:rPr lang="en-US" dirty="0" smtClean="0"/>
              <a:t>encryption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eturns </a:t>
            </a:r>
            <a:r>
              <a:rPr lang="en-US" dirty="0"/>
              <a:t>a 40-character string.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22" y="1325903"/>
            <a:ext cx="7955194" cy="3456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147" y="4983463"/>
            <a:ext cx="1749347" cy="400110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SHA1(</a:t>
            </a:r>
            <a:r>
              <a:rPr lang="en-US" sz="2000" b="1" i="1" dirty="0">
                <a:latin typeface="Times New Roman"/>
                <a:cs typeface="Times New Roman"/>
              </a:rPr>
              <a:t>string</a:t>
            </a:r>
            <a:r>
              <a:rPr lang="en-US" sz="2000" b="1" dirty="0">
                <a:latin typeface="Courier New"/>
                <a:cs typeface="Courier New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Text </a:t>
            </a:r>
            <a:r>
              <a:rPr lang="en-US" dirty="0" smtClean="0"/>
              <a:t>Functions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34659" y="1234464"/>
            <a:ext cx="5153499" cy="5570756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select </a:t>
            </a:r>
            <a:r>
              <a:rPr lang="en-US" sz="1400" b="1" dirty="0" err="1">
                <a:latin typeface="Courier New"/>
                <a:cs typeface="Courier New"/>
              </a:rPr>
              <a:t>concat</a:t>
            </a:r>
            <a:r>
              <a:rPr lang="en-US" sz="1400" b="1" dirty="0">
                <a:latin typeface="Courier New"/>
                <a:cs typeface="Courier New"/>
              </a:rPr>
              <a:t>(first, ' ', last)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-&gt; from people;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</a:t>
            </a:r>
            <a:r>
              <a:rPr lang="en-US" sz="1400" b="1" dirty="0" err="1">
                <a:latin typeface="Courier New"/>
                <a:cs typeface="Courier New"/>
              </a:rPr>
              <a:t>concat</a:t>
            </a:r>
            <a:r>
              <a:rPr lang="en-US" sz="1400" b="1" dirty="0">
                <a:latin typeface="Courier New"/>
                <a:cs typeface="Courier New"/>
              </a:rPr>
              <a:t>(first, ' ', last)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+--------------------------+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| Charles Jones            |</a:t>
            </a:r>
          </a:p>
          <a:p>
            <a:r>
              <a:rPr lang="en-US" sz="1400" b="1" dirty="0">
                <a:latin typeface="Courier New"/>
                <a:cs typeface="Courier New"/>
              </a:rPr>
              <a:t>| Mary Adams               |</a:t>
            </a:r>
          </a:p>
          <a:p>
            <a:r>
              <a:rPr lang="tr-TR" sz="1400" b="1" dirty="0">
                <a:latin typeface="Courier New"/>
                <a:cs typeface="Courier New"/>
              </a:rPr>
              <a:t>| Susan Miller             |</a:t>
            </a:r>
          </a:p>
          <a:p>
            <a:r>
              <a:rPr lang="en-US" sz="1400" b="1" dirty="0">
                <a:latin typeface="Courier New"/>
                <a:cs typeface="Courier New"/>
              </a:rPr>
              <a:t>| Roger Brown              |</a:t>
            </a:r>
          </a:p>
          <a:p>
            <a:r>
              <a:rPr lang="de-DE" sz="1400" b="1" dirty="0">
                <a:latin typeface="Courier New"/>
                <a:cs typeface="Courier New"/>
              </a:rPr>
              <a:t>| Leslie </a:t>
            </a:r>
            <a:r>
              <a:rPr lang="de-DE" sz="1400" b="1" dirty="0" err="1">
                <a:latin typeface="Courier New"/>
                <a:cs typeface="Courier New"/>
              </a:rPr>
              <a:t>Adamson</a:t>
            </a:r>
            <a:r>
              <a:rPr lang="de-DE" sz="1400" b="1" dirty="0">
                <a:latin typeface="Courier New"/>
                <a:cs typeface="Courier New"/>
              </a:rPr>
              <a:t>           |</a:t>
            </a:r>
          </a:p>
          <a:p>
            <a:r>
              <a:rPr lang="de-DE" sz="1400" b="1" dirty="0">
                <a:latin typeface="Courier New"/>
                <a:cs typeface="Courier New"/>
              </a:rPr>
              <a:t>+--------------------------+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5 rows in set (0.00 sec)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select </a:t>
            </a:r>
            <a:r>
              <a:rPr lang="en-US" sz="1400" b="1" dirty="0" err="1">
                <a:latin typeface="Courier New"/>
                <a:cs typeface="Courier New"/>
              </a:rPr>
              <a:t>concat</a:t>
            </a:r>
            <a:r>
              <a:rPr lang="en-US" sz="1400" b="1" dirty="0">
                <a:latin typeface="Courier New"/>
                <a:cs typeface="Courier New"/>
              </a:rPr>
              <a:t>(first, ' ', last) as name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-&gt; from people;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name          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Charles Jones  |</a:t>
            </a:r>
          </a:p>
          <a:p>
            <a:r>
              <a:rPr lang="en-US" sz="1400" b="1" dirty="0">
                <a:latin typeface="Courier New"/>
                <a:cs typeface="Courier New"/>
              </a:rPr>
              <a:t>| Mary Adams     |</a:t>
            </a:r>
          </a:p>
          <a:p>
            <a:r>
              <a:rPr lang="en-US" sz="1400" b="1" dirty="0">
                <a:latin typeface="Courier New"/>
                <a:cs typeface="Courier New"/>
              </a:rPr>
              <a:t>| Susan Miller   |</a:t>
            </a:r>
          </a:p>
          <a:p>
            <a:r>
              <a:rPr lang="en-US" sz="1400" b="1" dirty="0">
                <a:latin typeface="Courier New"/>
                <a:cs typeface="Courier New"/>
              </a:rPr>
              <a:t>| Roger Brown    |</a:t>
            </a:r>
          </a:p>
          <a:p>
            <a:r>
              <a:rPr lang="en-US" sz="1400" b="1" dirty="0">
                <a:latin typeface="Courier New"/>
                <a:cs typeface="Courier New"/>
              </a:rPr>
              <a:t>| Leslie Adamson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5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37707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Table Creation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67" y="1325903"/>
            <a:ext cx="8080420" cy="477053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manager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managerid</a:t>
            </a:r>
            <a:r>
              <a:rPr lang="en-US" sz="1800" b="1" dirty="0">
                <a:latin typeface="Courier New"/>
                <a:cs typeface="Courier New"/>
              </a:rPr>
              <a:t>       CHAR(4)    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mfname</a:t>
            </a:r>
            <a:r>
              <a:rPr lang="en-US" sz="1800" b="1" dirty="0">
                <a:latin typeface="Courier New"/>
                <a:cs typeface="Courier New"/>
              </a:rPr>
              <a:t>          VARCHAR(15)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mlname</a:t>
            </a:r>
            <a:r>
              <a:rPr lang="en-US" sz="1800" b="1" dirty="0">
                <a:latin typeface="Courier New"/>
                <a:cs typeface="Courier New"/>
              </a:rPr>
              <a:t>          VARCHAR(15)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mbdate</a:t>
            </a:r>
            <a:r>
              <a:rPr lang="en-US" sz="1800" b="1" dirty="0">
                <a:latin typeface="Courier New"/>
                <a:cs typeface="Courier New"/>
              </a:rPr>
              <a:t>          DATE       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msalary</a:t>
            </a:r>
            <a:r>
              <a:rPr lang="en-US" sz="1800" b="1" dirty="0">
                <a:latin typeface="Courier New"/>
                <a:cs typeface="Courier New"/>
              </a:rPr>
              <a:t>         NUMERIC(9,2)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mbonus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      NUMERIC(9,2),</a:t>
            </a:r>
          </a:p>
          <a:p>
            <a:r>
              <a:rPr lang="en-US" sz="1800" b="1" dirty="0">
                <a:solidFill>
                  <a:srgbClr val="A12A03"/>
                </a:solidFill>
                <a:latin typeface="Courier New"/>
                <a:cs typeface="Courier New"/>
              </a:rPr>
              <a:t>    </a:t>
            </a:r>
            <a:r>
              <a:rPr lang="en-US" sz="1800" b="1" dirty="0" err="1">
                <a:solidFill>
                  <a:srgbClr val="A12A03"/>
                </a:solidFill>
                <a:latin typeface="Courier New"/>
                <a:cs typeface="Courier New"/>
              </a:rPr>
              <a:t>mresbuildingid</a:t>
            </a:r>
            <a:r>
              <a:rPr lang="en-US" sz="1800" b="1" dirty="0">
                <a:solidFill>
                  <a:srgbClr val="A12A03"/>
                </a:solidFill>
                <a:latin typeface="Courier New"/>
                <a:cs typeface="Courier New"/>
              </a:rPr>
              <a:t>  CHAR(3),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managerid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CREATE TABLE </a:t>
            </a:r>
            <a:r>
              <a:rPr lang="en-US" sz="1800" b="1" dirty="0" err="1">
                <a:latin typeface="Courier New"/>
                <a:cs typeface="Courier New"/>
              </a:rPr>
              <a:t>managerphone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managerid</a:t>
            </a:r>
            <a:r>
              <a:rPr lang="en-US" sz="1800" b="1" dirty="0">
                <a:latin typeface="Courier New"/>
                <a:cs typeface="Courier New"/>
              </a:rPr>
              <a:t>   CHAR(4)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mphone</a:t>
            </a:r>
            <a:r>
              <a:rPr lang="en-US" sz="1800" b="1" dirty="0">
                <a:latin typeface="Courier New"/>
                <a:cs typeface="Courier New"/>
              </a:rPr>
              <a:t>      CHAR(11)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managerid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mphone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latin typeface="Courier New"/>
                <a:cs typeface="Courier New"/>
              </a:rPr>
              <a:t>managerid</a:t>
            </a:r>
            <a:r>
              <a:rPr lang="en-US" sz="1800" b="1" dirty="0">
                <a:latin typeface="Courier New"/>
                <a:cs typeface="Courier New"/>
              </a:rPr>
              <a:t>) REFERENCES manager(</a:t>
            </a:r>
            <a:r>
              <a:rPr lang="en-US" sz="1800" b="1" dirty="0" err="1">
                <a:latin typeface="Courier New"/>
                <a:cs typeface="Courier New"/>
              </a:rPr>
              <a:t>managerid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  <a:endParaRPr lang="en-US" sz="1800" b="1" dirty="0">
              <a:latin typeface="Courier New"/>
              <a:cs typeface="Courier New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46317" y="2999007"/>
            <a:ext cx="4114755" cy="338554"/>
            <a:chOff x="4846317" y="2999007"/>
            <a:chExt cx="4114755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6791588" y="2999007"/>
              <a:ext cx="216948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Bonuses are optional.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7" idx="1"/>
            </p:cNvCxnSpPr>
            <p:nvPr/>
          </p:nvCxnSpPr>
          <p:spPr bwMode="auto">
            <a:xfrm flipH="1" flipV="1">
              <a:off x="4846317" y="3154683"/>
              <a:ext cx="1945271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4206244" y="3301419"/>
            <a:ext cx="2485915" cy="584776"/>
            <a:chOff x="4206244" y="3301419"/>
            <a:chExt cx="2485915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663439" y="3301419"/>
              <a:ext cx="2028720" cy="584776"/>
            </a:xfrm>
            <a:prstGeom prst="rect">
              <a:avLst/>
            </a:prstGeom>
            <a:solidFill>
              <a:srgbClr val="FFFFC2"/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A12A03"/>
                  </a:solidFill>
                </a:rPr>
                <a:t>Initially optional and</a:t>
              </a:r>
            </a:p>
            <a:p>
              <a:r>
                <a:rPr lang="en-US" u="sng" dirty="0" smtClean="0">
                  <a:solidFill>
                    <a:srgbClr val="A12A03"/>
                  </a:solidFill>
                </a:rPr>
                <a:t>not</a:t>
              </a:r>
              <a:r>
                <a:rPr lang="en-US" dirty="0" smtClean="0">
                  <a:solidFill>
                    <a:srgbClr val="A12A03"/>
                  </a:solidFill>
                </a:rPr>
                <a:t> a foreign key.</a:t>
              </a:r>
              <a:endParaRPr lang="en-US" dirty="0">
                <a:solidFill>
                  <a:srgbClr val="A12A03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4206244" y="3429000"/>
              <a:ext cx="45719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769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Numeric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1234464"/>
            <a:ext cx="3578861" cy="5547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5" y="2112712"/>
            <a:ext cx="4789465" cy="5847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latin typeface="Courier New"/>
                <a:cs typeface="Courier New"/>
              </a:rPr>
              <a:t>SELECT CONCAT('$', FORMAT(5639.6, 2))</a:t>
            </a:r>
          </a:p>
          <a:p>
            <a:r>
              <a:rPr lang="fr-FR" b="1" dirty="0">
                <a:latin typeface="Courier New"/>
                <a:cs typeface="Courier New"/>
              </a:rPr>
              <a:t>AS </a:t>
            </a:r>
            <a:r>
              <a:rPr lang="fr-FR" b="1" dirty="0" err="1">
                <a:latin typeface="Courier New"/>
                <a:cs typeface="Courier New"/>
              </a:rPr>
              <a:t>cost</a:t>
            </a:r>
            <a:r>
              <a:rPr lang="fr-FR" b="1" dirty="0">
                <a:latin typeface="Courier New"/>
                <a:cs typeface="Courier New"/>
              </a:rPr>
              <a:t>;</a:t>
            </a:r>
            <a:endParaRPr lang="en-US" b="1" dirty="0">
              <a:latin typeface="Courier New"/>
              <a:cs typeface="Courier 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80366"/>
            <a:ext cx="4318000" cy="215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5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</a:t>
            </a:r>
            <a:r>
              <a:rPr lang="en-US" dirty="0" smtClean="0"/>
              <a:t>Date and Time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4" y="1417342"/>
            <a:ext cx="6985000" cy="4394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5806" y="3886195"/>
            <a:ext cx="8571190" cy="822951"/>
            <a:chOff x="365806" y="3886195"/>
            <a:chExt cx="8571190" cy="822951"/>
          </a:xfrm>
        </p:grpSpPr>
        <p:sp>
          <p:nvSpPr>
            <p:cNvPr id="6" name="Rectangle 5"/>
            <p:cNvSpPr/>
            <p:nvPr/>
          </p:nvSpPr>
          <p:spPr bwMode="auto">
            <a:xfrm>
              <a:off x="365806" y="3886195"/>
              <a:ext cx="7315120" cy="822951"/>
            </a:xfrm>
            <a:prstGeom prst="rect">
              <a:avLst/>
            </a:prstGeom>
            <a:noFill/>
            <a:ln w="2857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6609" y="4096275"/>
              <a:ext cx="153038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23C00"/>
                  </a:solidFill>
                </a:rPr>
                <a:t>No arguments.</a:t>
              </a:r>
              <a:endParaRPr lang="en-US" dirty="0">
                <a:solidFill>
                  <a:srgbClr val="B23C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8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Date and Time </a:t>
            </a:r>
            <a:r>
              <a:rPr lang="en-US" dirty="0" smtClean="0"/>
              <a:t>Functions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9441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42161"/>
          </a:xfrm>
        </p:spPr>
        <p:txBody>
          <a:bodyPr/>
          <a:lstStyle/>
          <a:p>
            <a:r>
              <a:rPr lang="en-US" dirty="0" smtClean="0"/>
              <a:t>Data types that store both a date and time:</a:t>
            </a:r>
            <a:br>
              <a:rPr lang="en-US" dirty="0" smtClean="0"/>
            </a:b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DATETIME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TIMESTAMP</a:t>
            </a:r>
          </a:p>
          <a:p>
            <a:r>
              <a:rPr lang="en-US" dirty="0" smtClean="0"/>
              <a:t>Data type that stores just the date: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DATE</a:t>
            </a:r>
          </a:p>
          <a:p>
            <a:r>
              <a:rPr lang="en-US" dirty="0" smtClean="0"/>
              <a:t>Data type that stores just the year: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YEAR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5806" y="3329515"/>
            <a:ext cx="4001717" cy="2821156"/>
            <a:chOff x="365806" y="3329515"/>
            <a:chExt cx="4001717" cy="2821156"/>
          </a:xfrm>
        </p:grpSpPr>
        <p:sp>
          <p:nvSpPr>
            <p:cNvPr id="6" name="TextBox 5"/>
            <p:cNvSpPr txBox="1"/>
            <p:nvPr/>
          </p:nvSpPr>
          <p:spPr>
            <a:xfrm>
              <a:off x="365806" y="3329515"/>
              <a:ext cx="4001717" cy="830997"/>
            </a:xfrm>
            <a:prstGeom prst="rect">
              <a:avLst/>
            </a:prstGeom>
            <a:solidFill>
              <a:srgbClr val="F2F2F2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/>
                  <a:cs typeface="Courier New"/>
                </a:rPr>
                <a:t>SELECT DATE(</a:t>
              </a:r>
              <a:r>
                <a:rPr lang="en-US" b="1" dirty="0" err="1">
                  <a:latin typeface="Courier New"/>
                  <a:cs typeface="Courier New"/>
                </a:rPr>
                <a:t>registration_date</a:t>
              </a:r>
              <a:r>
                <a:rPr lang="en-US" b="1" dirty="0">
                  <a:latin typeface="Courier New"/>
                  <a:cs typeface="Courier New"/>
                </a:rPr>
                <a:t>) </a:t>
              </a:r>
              <a:r>
                <a:rPr lang="en-US" b="1" dirty="0" smtClean="0">
                  <a:latin typeface="Courier New"/>
                  <a:cs typeface="Courier New"/>
                </a:rPr>
                <a:t/>
              </a:r>
              <a:br>
                <a:rPr lang="en-US" b="1" dirty="0" smtClean="0">
                  <a:latin typeface="Courier New"/>
                  <a:cs typeface="Courier New"/>
                </a:rPr>
              </a:br>
              <a:r>
                <a:rPr lang="en-US" b="1" dirty="0" smtClean="0">
                  <a:latin typeface="Courier New"/>
                  <a:cs typeface="Courier New"/>
                </a:rPr>
                <a:t>AS</a:t>
              </a:r>
              <a:r>
                <a:rPr lang="en-US" b="1" dirty="0">
                  <a:latin typeface="Courier New"/>
                  <a:cs typeface="Courier New"/>
                </a:rPr>
                <a:t> </a:t>
              </a:r>
              <a:r>
                <a:rPr lang="en-US" b="1" dirty="0" smtClean="0">
                  <a:latin typeface="Courier New"/>
                  <a:cs typeface="Courier New"/>
                </a:rPr>
                <a:t>Date </a:t>
              </a:r>
              <a:r>
                <a:rPr lang="en-US" b="1" dirty="0">
                  <a:latin typeface="Courier New"/>
                  <a:cs typeface="Courier New"/>
                </a:rPr>
                <a:t>FROM users ORDER BY</a:t>
              </a:r>
            </a:p>
            <a:p>
              <a:r>
                <a:rPr lang="en-US" b="1" dirty="0" err="1">
                  <a:latin typeface="Courier New"/>
                  <a:cs typeface="Courier New"/>
                </a:rPr>
                <a:t>registration_date</a:t>
              </a:r>
              <a:r>
                <a:rPr lang="en-US" b="1" dirty="0">
                  <a:latin typeface="Courier New"/>
                  <a:cs typeface="Courier New"/>
                </a:rPr>
                <a:t> DESC LIMIT 1;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123" y="4251950"/>
              <a:ext cx="3291804" cy="189872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562519" y="3329515"/>
            <a:ext cx="4247978" cy="2883295"/>
            <a:chOff x="4562519" y="3329515"/>
            <a:chExt cx="4247978" cy="2883295"/>
          </a:xfrm>
        </p:grpSpPr>
        <p:sp>
          <p:nvSpPr>
            <p:cNvPr id="8" name="TextBox 7"/>
            <p:cNvSpPr txBox="1"/>
            <p:nvPr/>
          </p:nvSpPr>
          <p:spPr>
            <a:xfrm>
              <a:off x="4562519" y="3329515"/>
              <a:ext cx="4247978" cy="830997"/>
            </a:xfrm>
            <a:prstGeom prst="rect">
              <a:avLst/>
            </a:prstGeom>
            <a:solidFill>
              <a:srgbClr val="F2F2F2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/>
                  <a:cs typeface="Courier New"/>
                </a:rPr>
                <a:t>SELECT DAYNAME(</a:t>
              </a:r>
              <a:r>
                <a:rPr lang="en-US" b="1" dirty="0" err="1">
                  <a:latin typeface="Courier New"/>
                  <a:cs typeface="Courier New"/>
                </a:rPr>
                <a:t>registration_date</a:t>
              </a:r>
              <a:r>
                <a:rPr lang="en-US" b="1" dirty="0">
                  <a:latin typeface="Courier New"/>
                  <a:cs typeface="Courier New"/>
                </a:rPr>
                <a:t>) </a:t>
              </a:r>
              <a:endParaRPr lang="en-US" b="1" dirty="0" smtClean="0">
                <a:latin typeface="Courier New"/>
                <a:cs typeface="Courier New"/>
              </a:endParaRPr>
            </a:p>
            <a:p>
              <a:r>
                <a:rPr lang="en-US" b="1" dirty="0" smtClean="0">
                  <a:latin typeface="Courier New"/>
                  <a:cs typeface="Courier New"/>
                </a:rPr>
                <a:t>AS Weekday </a:t>
              </a:r>
              <a:r>
                <a:rPr lang="en-US" b="1" dirty="0">
                  <a:latin typeface="Courier New"/>
                  <a:cs typeface="Courier New"/>
                </a:rPr>
                <a:t>FROM users ORDER BY</a:t>
              </a:r>
            </a:p>
            <a:p>
              <a:r>
                <a:rPr lang="en-US" b="1" dirty="0" err="1">
                  <a:latin typeface="Courier New"/>
                  <a:cs typeface="Courier New"/>
                </a:rPr>
                <a:t>registration_date</a:t>
              </a:r>
              <a:r>
                <a:rPr lang="en-US" b="1" dirty="0">
                  <a:latin typeface="Courier New"/>
                  <a:cs typeface="Courier New"/>
                </a:rPr>
                <a:t> ASC LIMIT 1;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3710" y="4251951"/>
              <a:ext cx="3548728" cy="196085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498048" y="1783098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Formatting the Date and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9" y="411513"/>
            <a:ext cx="2836745" cy="634561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17537" y="1234464"/>
            <a:ext cx="6034974" cy="1838834"/>
            <a:chOff x="3017537" y="1234464"/>
            <a:chExt cx="6034974" cy="1838834"/>
          </a:xfrm>
        </p:grpSpPr>
        <p:sp>
          <p:nvSpPr>
            <p:cNvPr id="6" name="TextBox 5"/>
            <p:cNvSpPr txBox="1"/>
            <p:nvPr/>
          </p:nvSpPr>
          <p:spPr>
            <a:xfrm>
              <a:off x="3017537" y="1234464"/>
              <a:ext cx="6034974" cy="338554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Return the current date and time as </a:t>
              </a:r>
              <a:r>
                <a:rPr lang="en-US" i="1" dirty="0"/>
                <a:t>Month DD, YYYY - HH:MM</a:t>
              </a:r>
              <a:r>
                <a:rPr lang="en-US" dirty="0"/>
                <a:t> 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9049" y="1691659"/>
              <a:ext cx="3383243" cy="138163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017537" y="3246122"/>
            <a:ext cx="6035025" cy="3474682"/>
            <a:chOff x="3017537" y="3246122"/>
            <a:chExt cx="6035025" cy="3474682"/>
          </a:xfrm>
        </p:grpSpPr>
        <p:sp>
          <p:nvSpPr>
            <p:cNvPr id="8" name="TextBox 7"/>
            <p:cNvSpPr txBox="1"/>
            <p:nvPr/>
          </p:nvSpPr>
          <p:spPr>
            <a:xfrm>
              <a:off x="3017537" y="3246122"/>
              <a:ext cx="6035025" cy="1077218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Select the email address and date registered,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ordered </a:t>
              </a:r>
              <a:r>
                <a:rPr lang="en-US" dirty="0"/>
                <a:t>by </a:t>
              </a:r>
              <a:r>
                <a:rPr lang="en-US" dirty="0" smtClean="0"/>
                <a:t>date </a:t>
              </a:r>
              <a:r>
                <a:rPr lang="en-US" dirty="0"/>
                <a:t>registered, formatting the date as </a:t>
              </a:r>
              <a:endParaRPr lang="en-US" dirty="0" smtClean="0"/>
            </a:p>
            <a:p>
              <a:r>
                <a:rPr lang="en-US" i="1" dirty="0" smtClean="0"/>
                <a:t>Weekday </a:t>
              </a:r>
              <a:r>
                <a:rPr lang="en-US" i="1" dirty="0"/>
                <a:t>(abbreviated) Month (abbreviated) Day Year</a:t>
              </a:r>
              <a:r>
                <a:rPr lang="en-US" dirty="0"/>
                <a:t>, </a:t>
              </a:r>
              <a:endParaRPr lang="en-US" dirty="0" smtClean="0"/>
            </a:p>
            <a:p>
              <a:r>
                <a:rPr lang="en-US" dirty="0" smtClean="0"/>
                <a:t>for </a:t>
              </a:r>
              <a:r>
                <a:rPr lang="en-US" dirty="0"/>
                <a:t>the last five registered users 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9049" y="4434829"/>
              <a:ext cx="4445950" cy="22859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498048" y="2148854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Input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 smtClean="0"/>
              <a:t>An optional third parameter specifies either a </a:t>
            </a:r>
            <a:r>
              <a:rPr lang="en-US" dirty="0" smtClean="0">
                <a:solidFill>
                  <a:srgbClr val="B23C00"/>
                </a:solidFill>
              </a:rPr>
              <a:t>sanitizing filter </a:t>
            </a:r>
            <a:r>
              <a:rPr lang="en-US" dirty="0" smtClean="0"/>
              <a:t>or a </a:t>
            </a:r>
            <a:r>
              <a:rPr lang="en-US" dirty="0" smtClean="0">
                <a:solidFill>
                  <a:srgbClr val="B23C00"/>
                </a:solidFill>
              </a:rPr>
              <a:t>validation filter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A sanitizing filter strips off certain characters.</a:t>
            </a:r>
          </a:p>
          <a:p>
            <a:r>
              <a:rPr lang="en-US" dirty="0" smtClean="0"/>
              <a:t>A validating filter checks the input for validity.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960" y="2863381"/>
            <a:ext cx="873187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if </a:t>
            </a:r>
            <a:r>
              <a:rPr lang="en-US" sz="1800" b="1" dirty="0" smtClean="0">
                <a:latin typeface="Courier New"/>
                <a:cs typeface="Courier New"/>
              </a:rPr>
              <a:t>(</a:t>
            </a:r>
            <a:r>
              <a:rPr lang="en-US" sz="1800" b="1" dirty="0" err="1" smtClean="0">
                <a:latin typeface="Courier New"/>
                <a:cs typeface="Courier New"/>
              </a:rPr>
              <a:t>filter_input</a:t>
            </a:r>
            <a:r>
              <a:rPr lang="en-US" sz="1800" b="1" dirty="0" smtClean="0">
                <a:latin typeface="Courier New"/>
                <a:cs typeface="Courier New"/>
              </a:rPr>
              <a:t>(INPUT_GET</a:t>
            </a:r>
            <a:r>
              <a:rPr lang="en-US" sz="1800" b="1" dirty="0">
                <a:latin typeface="Courier New"/>
                <a:cs typeface="Courier New"/>
              </a:rPr>
              <a:t>, "email",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FILTER_VALIDATE_EMAIL</a:t>
            </a:r>
            <a:r>
              <a:rPr lang="en-US" sz="1800" b="1" dirty="0">
                <a:latin typeface="Courier New"/>
                <a:cs typeface="Courier New"/>
              </a:rPr>
              <a:t>)) {</a:t>
            </a:r>
          </a:p>
          <a:p>
            <a:r>
              <a:rPr lang="da-DK" sz="1800" b="1" dirty="0">
                <a:latin typeface="Courier New"/>
                <a:cs typeface="Courier New"/>
              </a:rPr>
              <a:t>    </a:t>
            </a:r>
            <a:r>
              <a:rPr lang="da-DK" sz="1800" b="1" dirty="0" err="1">
                <a:latin typeface="Courier New"/>
                <a:cs typeface="Courier New"/>
              </a:rPr>
              <a:t>echo</a:t>
            </a:r>
            <a:r>
              <a:rPr lang="da-DK" sz="1800" b="1" dirty="0">
                <a:latin typeface="Courier New"/>
                <a:cs typeface="Courier New"/>
              </a:rPr>
              <a:t>("</a:t>
            </a:r>
            <a:r>
              <a:rPr lang="da-DK" sz="1800" b="1" dirty="0" err="1">
                <a:latin typeface="Courier New"/>
                <a:cs typeface="Courier New"/>
              </a:rPr>
              <a:t>Email</a:t>
            </a:r>
            <a:r>
              <a:rPr lang="da-DK" sz="1800" b="1" dirty="0">
                <a:latin typeface="Courier New"/>
                <a:cs typeface="Courier New"/>
              </a:rPr>
              <a:t> is valid");</a:t>
            </a:r>
          </a:p>
          <a:p>
            <a:r>
              <a:rPr lang="da-DK" sz="1800" b="1" dirty="0" smtClean="0">
                <a:latin typeface="Courier New"/>
                <a:cs typeface="Courier New"/>
              </a:rPr>
              <a:t>} </a:t>
            </a:r>
          </a:p>
          <a:p>
            <a:r>
              <a:rPr lang="da-DK" sz="1800" b="1" dirty="0" err="1" smtClean="0">
                <a:latin typeface="Courier New"/>
                <a:cs typeface="Courier New"/>
              </a:rPr>
              <a:t>else</a:t>
            </a:r>
            <a:r>
              <a:rPr lang="da-DK" sz="1800" b="1" dirty="0" smtClean="0">
                <a:latin typeface="Courier New"/>
                <a:cs typeface="Courier New"/>
              </a:rPr>
              <a:t> </a:t>
            </a:r>
            <a:r>
              <a:rPr lang="da-DK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echo</a:t>
            </a:r>
            <a:r>
              <a:rPr lang="en-US" sz="1800" b="1" dirty="0">
                <a:latin typeface="Courier New"/>
                <a:cs typeface="Courier New"/>
              </a:rPr>
              <a:t>("Email is not valid</a:t>
            </a:r>
            <a:r>
              <a:rPr lang="en-US" sz="1800" b="1" dirty="0" smtClean="0">
                <a:latin typeface="Courier New"/>
                <a:cs typeface="Courier New"/>
              </a:rPr>
              <a:t>");</a:t>
            </a:r>
          </a:p>
          <a:p>
            <a:r>
              <a:rPr lang="da-DK" sz="1800" b="1" dirty="0" smtClean="0">
                <a:latin typeface="Courier New"/>
                <a:cs typeface="Courier New"/>
              </a:rPr>
              <a:t>}</a:t>
            </a:r>
            <a:endParaRPr lang="da-DK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836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Input </a:t>
            </a:r>
            <a:r>
              <a:rPr lang="en-US" dirty="0" smtClean="0"/>
              <a:t>Filtering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16447"/>
              </p:ext>
            </p:extLst>
          </p:nvPr>
        </p:nvGraphicFramePr>
        <p:xfrm>
          <a:off x="1188757" y="1508781"/>
          <a:ext cx="7497998" cy="52120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170"/>
                <a:gridCol w="548634"/>
                <a:gridCol w="4206194"/>
              </a:tblGrid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Filter constant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Description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FILTER_VALIDATE_BOOLEAN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Validates a boolean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FILTER_VALIDATE_EMAIL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Validates an e-mail address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FILTER_VALIDATE_FLOAT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Validates a float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FILTER_VALIDATE_INT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Validates an integer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FILTER_VALIDATE_IP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Validates an IP address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FILTER_VALIDATE_REGEXP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Validates a regular expression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FILTER_VALIDATE_URL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Validates a URL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FILTER_SANITIZE_EMAIL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Removes all illegal characters from an e-mail address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FILTER_SANITIZE_ENCODED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Removes/Encodes special characters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FILTER_SANITIZE_MAGIC_QUOTES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Apply </a:t>
                      </a:r>
                      <a:r>
                        <a:rPr lang="en-US" sz="1200" u="none" strike="noStrike" dirty="0" err="1">
                          <a:effectLst/>
                        </a:rPr>
                        <a:t>addslashes</a:t>
                      </a:r>
                      <a:r>
                        <a:rPr lang="en-US" sz="1200" u="none" strike="noStrike" dirty="0">
                          <a:effectLst/>
                        </a:rPr>
                        <a:t>()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FILTER_SANITIZE_NUMBER_FLOAT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Remove all characters, except digits, +- and optionally .,</a:t>
                      </a:r>
                      <a:r>
                        <a:rPr lang="en-US" sz="1200" u="none" strike="noStrike" dirty="0" err="1">
                          <a:effectLst/>
                        </a:rPr>
                        <a:t>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FILTER_SANITIZE_NUMBER_INT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Removes all characters except digits and + 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61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FILTER_SANITIZE_SPECIAL_CHARS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Removes special characters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B23C00"/>
                          </a:solidFill>
                          <a:effectLst/>
                        </a:rPr>
                        <a:t>FILTER_SANITIZE_STRING</a:t>
                      </a:r>
                      <a:endParaRPr lang="en-US" sz="1200" b="0" i="0" u="none" strike="noStrike" dirty="0">
                        <a:solidFill>
                          <a:srgbClr val="B23C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B23C00"/>
                          </a:solidFill>
                          <a:effectLst/>
                        </a:rPr>
                        <a:t>513</a:t>
                      </a:r>
                      <a:endParaRPr lang="en-US" sz="1200" b="0" i="0" u="none" strike="noStrike" dirty="0">
                        <a:solidFill>
                          <a:srgbClr val="B23C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B23C00"/>
                          </a:solidFill>
                          <a:effectLst/>
                        </a:rPr>
                        <a:t>Removes tags/special characters from a string</a:t>
                      </a:r>
                      <a:endParaRPr lang="en-US" sz="1200" b="0" i="0" u="none" strike="noStrike" dirty="0">
                        <a:solidFill>
                          <a:srgbClr val="B23C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8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FILTER_SANITIZE_STRIPPED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Alias of FILTER_SANITIZE_STRING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FILTER_SANITIZE_URL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Removes all illegal character from s URL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FILTER_UNSAFE_RAW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Do nothing, optionally strip/encode special characters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FILTER_CALLBACK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Call a user-defined function to filter data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67" y="5284982"/>
            <a:ext cx="83478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Default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0342" y="1201004"/>
            <a:ext cx="4066701" cy="307777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http://www.w3schools.com/php/</a:t>
            </a:r>
            <a:r>
              <a:rPr lang="en-US" sz="1400" dirty="0" smtClean="0">
                <a:hlinkClick r:id="rId2"/>
              </a:rPr>
              <a:t>php_ref_filter.asp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987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is Object-Oriented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object-oriented features and syntax</a:t>
            </a:r>
            <a:br>
              <a:rPr lang="en-US" dirty="0" smtClean="0"/>
            </a:br>
            <a:r>
              <a:rPr lang="en-US" dirty="0" smtClean="0"/>
              <a:t>of PHP resemble those of Java: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classes and objects</a:t>
            </a:r>
          </a:p>
          <a:p>
            <a:pPr lvl="1"/>
            <a:r>
              <a:rPr lang="en-US" dirty="0" smtClean="0"/>
              <a:t>abstract classes</a:t>
            </a:r>
          </a:p>
          <a:p>
            <a:pPr lvl="1"/>
            <a:r>
              <a:rPr lang="en-US" dirty="0" smtClean="0"/>
              <a:t>inheritance</a:t>
            </a:r>
          </a:p>
          <a:p>
            <a:pPr lvl="1"/>
            <a:r>
              <a:rPr lang="en-US" dirty="0" smtClean="0"/>
              <a:t>interfaces</a:t>
            </a:r>
          </a:p>
          <a:p>
            <a:pPr lvl="1"/>
            <a:endParaRPr lang="en-US" dirty="0"/>
          </a:p>
          <a:p>
            <a:r>
              <a:rPr lang="en-US" dirty="0" smtClean="0"/>
              <a:t>PHP also has </a:t>
            </a:r>
            <a:r>
              <a:rPr lang="en-US" dirty="0" smtClean="0">
                <a:solidFill>
                  <a:srgbClr val="B23C00"/>
                </a:solidFill>
              </a:rPr>
              <a:t>traits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Add functionality to a class without inheritance.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3074" y="1325903"/>
            <a:ext cx="5032936" cy="369331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class Pet 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$name;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function __construct($</a:t>
            </a:r>
            <a:r>
              <a:rPr lang="en-US" sz="1800" b="1" dirty="0" err="1">
                <a:latin typeface="Courier New"/>
                <a:cs typeface="Courier New"/>
              </a:rPr>
              <a:t>pet_name</a:t>
            </a:r>
            <a:r>
              <a:rPr lang="en-US" sz="1800" b="1" dirty="0">
                <a:latin typeface="Courier New"/>
                <a:cs typeface="Courier New"/>
              </a:rPr>
              <a:t>)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$this-&gt;name = $</a:t>
            </a:r>
            <a:r>
              <a:rPr lang="en-US" sz="1800" b="1" dirty="0" err="1">
                <a:latin typeface="Courier New"/>
                <a:cs typeface="Courier New"/>
              </a:rPr>
              <a:t>pet_name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function eat()   { /* ... */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function sleep() { /* ... */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function play()  { /* ... */ }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780" y="2320110"/>
            <a:ext cx="210895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The constructor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is always named</a:t>
            </a:r>
          </a:p>
          <a:p>
            <a:r>
              <a:rPr lang="en-US" sz="1800" b="1" dirty="0" smtClean="0">
                <a:solidFill>
                  <a:srgbClr val="0033CC"/>
                </a:solidFill>
                <a:latin typeface="Courier New"/>
                <a:cs typeface="Courier New"/>
              </a:rPr>
              <a:t>__construct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(two underscores).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0707" y="1234464"/>
            <a:ext cx="117722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oo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Pet.php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</a:t>
            </a:r>
            <a:r>
              <a:rPr lang="en-US" dirty="0" smtClean="0"/>
              <a:t>Inheritance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20" y="2423171"/>
            <a:ext cx="3370672" cy="203132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class Cat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extends Pet 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function play()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parent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::</a:t>
            </a:r>
            <a:r>
              <a:rPr lang="en-US" sz="1800" b="1" dirty="0">
                <a:latin typeface="Courier New"/>
                <a:cs typeface="Courier New"/>
              </a:rPr>
              <a:t>play();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5024" y="3429000"/>
            <a:ext cx="190418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Scope resolution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operator </a:t>
            </a:r>
            <a:r>
              <a:rPr lang="en-US" sz="1800" b="1" dirty="0" smtClean="0">
                <a:solidFill>
                  <a:srgbClr val="0033CC"/>
                </a:solidFill>
                <a:latin typeface="Courier New"/>
                <a:cs typeface="Courier New"/>
              </a:rPr>
              <a:t>::</a:t>
            </a:r>
            <a:endParaRPr lang="en-US" sz="1800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As with Java, a PHP class can inherit </a:t>
            </a:r>
            <a:br>
              <a:rPr lang="en-US" dirty="0" smtClean="0"/>
            </a:br>
            <a:r>
              <a:rPr lang="en-US" dirty="0" smtClean="0"/>
              <a:t>from at most one superclass.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20634" y="4251951"/>
            <a:ext cx="117722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oo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Pet.php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Table Creation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45" y="1417342"/>
            <a:ext cx="8218942" cy="369331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building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      CHAR(3)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bnooffloors</a:t>
            </a:r>
            <a:r>
              <a:rPr lang="en-US" sz="1800" b="1" dirty="0">
                <a:latin typeface="Courier New"/>
                <a:cs typeface="Courier New"/>
              </a:rPr>
              <a:t>     INT         NOT NULL,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  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bmanagerid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     CHAR(4)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bmanagerid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) REFERENCES manager(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managerid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) </a:t>
            </a:r>
            <a:endParaRPr lang="en-US" sz="1800" b="1" dirty="0" smtClean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)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CREATE TABLE inspector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insid</a:t>
            </a:r>
            <a:r>
              <a:rPr lang="en-US" sz="1800" b="1" dirty="0">
                <a:latin typeface="Courier New"/>
                <a:cs typeface="Courier New"/>
              </a:rPr>
              <a:t>       CHAR(3)    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insname</a:t>
            </a:r>
            <a:r>
              <a:rPr lang="en-US" sz="1800" b="1" dirty="0">
                <a:latin typeface="Courier New"/>
                <a:cs typeface="Courier New"/>
              </a:rPr>
              <a:t>     VARCHAR(15)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insid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2427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8903" y="1600220"/>
            <a:ext cx="364771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$cat = new Cat('Eliza</a:t>
            </a:r>
            <a:r>
              <a:rPr lang="en-US" sz="1800" b="1" dirty="0" smtClean="0">
                <a:latin typeface="Courier New"/>
                <a:cs typeface="Courier New"/>
              </a:rPr>
              <a:t>'</a:t>
            </a:r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r>
              <a:rPr lang="en-US" sz="1800" b="1" dirty="0">
                <a:latin typeface="Courier New"/>
                <a:cs typeface="Courier New"/>
              </a:rPr>
              <a:t>$pet = new Pet('</a:t>
            </a:r>
            <a:r>
              <a:rPr lang="en-US" sz="1800" b="1" dirty="0" err="1">
                <a:latin typeface="Courier New"/>
                <a:cs typeface="Courier New"/>
              </a:rPr>
              <a:t>Norska</a:t>
            </a:r>
            <a:r>
              <a:rPr lang="en-US" sz="1800" b="1" dirty="0" smtClean="0">
                <a:latin typeface="Courier New"/>
                <a:cs typeface="Courier New"/>
              </a:rPr>
              <a:t>'</a:t>
            </a:r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$cat-&gt;eat();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$pet-&gt;sleep()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// Delete the objects</a:t>
            </a:r>
          </a:p>
          <a:p>
            <a:r>
              <a:rPr lang="en-US" sz="1800" b="1" dirty="0">
                <a:latin typeface="Courier New"/>
                <a:cs typeface="Courier New"/>
              </a:rPr>
              <a:t>unset($cat, $pet);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2073" y="3703317"/>
            <a:ext cx="117722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oo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Pet.php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Abstract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201" y="1234464"/>
            <a:ext cx="5941024" cy="1400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abstract class Shape </a:t>
            </a:r>
          </a:p>
          <a:p>
            <a:r>
              <a:rPr lang="en-US" sz="1700" b="1" dirty="0">
                <a:latin typeface="Courier New"/>
                <a:cs typeface="Courier New"/>
              </a:rPr>
              <a:t>{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abstract</a:t>
            </a:r>
            <a:r>
              <a:rPr lang="en-US" sz="1700" b="1" dirty="0">
                <a:latin typeface="Courier New"/>
                <a:cs typeface="Courier New"/>
              </a:rPr>
              <a:t> public function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getArea</a:t>
            </a:r>
            <a:r>
              <a:rPr lang="en-US" sz="1700" b="1" dirty="0">
                <a:latin typeface="Courier New"/>
                <a:cs typeface="Courier New"/>
              </a:rPr>
              <a:t>();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abstract </a:t>
            </a:r>
            <a:r>
              <a:rPr lang="en-US" sz="1700" b="1" dirty="0">
                <a:latin typeface="Courier New"/>
                <a:cs typeface="Courier New"/>
              </a:rPr>
              <a:t>public function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getPerimeter</a:t>
            </a:r>
            <a:r>
              <a:rPr lang="en-US" sz="1700" b="1" dirty="0">
                <a:latin typeface="Courier New"/>
                <a:cs typeface="Courier New"/>
              </a:rPr>
              <a:t>();</a:t>
            </a:r>
          </a:p>
          <a:p>
            <a:r>
              <a:rPr lang="en-US" sz="17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806" y="2795759"/>
            <a:ext cx="7019870" cy="4016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require('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Shape.php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');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 smtClean="0">
                <a:latin typeface="Courier New"/>
                <a:cs typeface="Courier New"/>
              </a:rPr>
              <a:t>class Triangle 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extends Shape </a:t>
            </a:r>
          </a:p>
          <a:p>
            <a:r>
              <a:rPr lang="en-US" sz="1700" b="1" dirty="0">
                <a:latin typeface="Courier New"/>
                <a:cs typeface="Courier New"/>
              </a:rPr>
              <a:t>{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private $_sides = array();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private $_perimeter = NULL;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function __construct($s0 = 0, $s1 = 0, $s2 = 0) 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{ 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/* ... */ 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}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public function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getArea</a:t>
            </a:r>
            <a:r>
              <a:rPr lang="en-US" sz="1700" b="1" dirty="0">
                <a:latin typeface="Courier New"/>
                <a:cs typeface="Courier New"/>
              </a:rPr>
              <a:t>()      { /* ... */ }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public function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getPerimeter</a:t>
            </a:r>
            <a:r>
              <a:rPr lang="en-US" sz="1700" b="1" dirty="0">
                <a:latin typeface="Courier New"/>
                <a:cs typeface="Courier New"/>
              </a:rPr>
              <a:t>() { /* ... */ }</a:t>
            </a:r>
          </a:p>
          <a:p>
            <a:r>
              <a:rPr lang="en-US" sz="17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0634" y="1325903"/>
            <a:ext cx="146256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oo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Shape.php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585" y="2880366"/>
            <a:ext cx="160292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oo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Triangle.php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0196" y="1325903"/>
            <a:ext cx="4894414" cy="2031325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interface Crud 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function create($data);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function read();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function update($data);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function delete();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196" y="3611878"/>
            <a:ext cx="6002590" cy="2585323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class </a:t>
            </a:r>
            <a:r>
              <a:rPr lang="en-US" sz="1800" b="1" dirty="0">
                <a:latin typeface="Courier New"/>
                <a:cs typeface="Courier New"/>
              </a:rPr>
              <a:t>User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implements Crud 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/* ... */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function create($data)   { /* ... */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function read()          { /* ... */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function update($data)   { /* ... */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function delete() { /* ... */ }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0634" y="1417342"/>
            <a:ext cx="131398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oo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Crud.php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902" y="3703317"/>
            <a:ext cx="131398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oo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Crud.php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6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Traits</a:t>
            </a:r>
            <a:r>
              <a:rPr lang="en-US" dirty="0" smtClean="0"/>
              <a:t> add functionality to a class </a:t>
            </a:r>
            <a:br>
              <a:rPr lang="en-US" dirty="0" smtClean="0"/>
            </a:br>
            <a:r>
              <a:rPr lang="en-US" dirty="0" smtClean="0"/>
              <a:t>without class inheritance.</a:t>
            </a:r>
          </a:p>
          <a:p>
            <a:pPr lvl="1"/>
            <a:r>
              <a:rPr lang="en-US" dirty="0" smtClean="0"/>
              <a:t>They help overcome some of the </a:t>
            </a:r>
            <a:br>
              <a:rPr lang="en-US" dirty="0" smtClean="0"/>
            </a:br>
            <a:r>
              <a:rPr lang="en-US" dirty="0" smtClean="0"/>
              <a:t>restrictions</a:t>
            </a:r>
            <a:r>
              <a:rPr lang="en-US" dirty="0"/>
              <a:t> </a:t>
            </a:r>
            <a:r>
              <a:rPr lang="en-US" dirty="0" smtClean="0"/>
              <a:t>of single inheritance.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A class can use several traits.</a:t>
            </a:r>
          </a:p>
          <a:p>
            <a:r>
              <a:rPr lang="en-US" dirty="0" smtClean="0"/>
              <a:t>Several classes can share traits.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</a:t>
            </a:r>
            <a:r>
              <a:rPr lang="en-US" dirty="0" smtClean="0"/>
              <a:t>Traits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234464"/>
            <a:ext cx="7572506" cy="550920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trait Debug 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public function 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dumpObject</a:t>
            </a:r>
            <a:r>
              <a:rPr lang="en-US" b="1" dirty="0">
                <a:latin typeface="Courier New"/>
                <a:cs typeface="Courier New"/>
              </a:rPr>
              <a:t>() </a:t>
            </a:r>
          </a:p>
          <a:p>
            <a:r>
              <a:rPr lang="en-US" b="1" dirty="0">
                <a:latin typeface="Courier New"/>
                <a:cs typeface="Courier New"/>
              </a:rPr>
              <a:t>    {</a:t>
            </a:r>
          </a:p>
          <a:p>
            <a:r>
              <a:rPr lang="en-US" b="1" dirty="0">
                <a:latin typeface="Courier New"/>
                <a:cs typeface="Courier New"/>
              </a:rPr>
              <a:t>        $class = </a:t>
            </a:r>
            <a:r>
              <a:rPr lang="en-US" b="1" dirty="0" err="1">
                <a:latin typeface="Courier New"/>
                <a:cs typeface="Courier New"/>
              </a:rPr>
              <a:t>get_class</a:t>
            </a:r>
            <a:r>
              <a:rPr lang="en-US" b="1" dirty="0">
                <a:latin typeface="Courier New"/>
                <a:cs typeface="Courier New"/>
              </a:rPr>
              <a:t>($this);</a:t>
            </a:r>
          </a:p>
          <a:p>
            <a:r>
              <a:rPr lang="en-US" b="1" dirty="0">
                <a:latin typeface="Courier New"/>
                <a:cs typeface="Courier New"/>
              </a:rPr>
              <a:t>        $attributes = </a:t>
            </a:r>
            <a:r>
              <a:rPr lang="en-US" b="1" dirty="0" err="1">
                <a:latin typeface="Courier New"/>
                <a:cs typeface="Courier New"/>
              </a:rPr>
              <a:t>get_object_vars</a:t>
            </a:r>
            <a:r>
              <a:rPr lang="en-US" b="1" dirty="0">
                <a:latin typeface="Courier New"/>
                <a:cs typeface="Courier New"/>
              </a:rPr>
              <a:t>($this);</a:t>
            </a:r>
          </a:p>
          <a:p>
            <a:r>
              <a:rPr lang="en-US" b="1" dirty="0">
                <a:latin typeface="Courier New"/>
                <a:cs typeface="Courier New"/>
              </a:rPr>
              <a:t>        $methods = </a:t>
            </a:r>
            <a:r>
              <a:rPr lang="en-US" b="1" dirty="0" err="1">
                <a:latin typeface="Courier New"/>
                <a:cs typeface="Courier New"/>
              </a:rPr>
              <a:t>get_class_methods</a:t>
            </a:r>
            <a:r>
              <a:rPr lang="en-US" b="1" dirty="0">
                <a:latin typeface="Courier New"/>
                <a:cs typeface="Courier New"/>
              </a:rPr>
              <a:t>($this);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</a:p>
          <a:p>
            <a:r>
              <a:rPr lang="en-US" b="1" dirty="0">
                <a:latin typeface="Courier New"/>
                <a:cs typeface="Courier New"/>
              </a:rPr>
              <a:t>        echo "&lt;h2&gt;Information about the $class object&lt;/h2&gt;";</a:t>
            </a:r>
          </a:p>
          <a:p>
            <a:r>
              <a:rPr lang="es-ES_tradnl" b="1" dirty="0">
                <a:latin typeface="Courier New"/>
                <a:cs typeface="Courier New"/>
              </a:rPr>
              <a:t>        echo '&lt;h3&gt;</a:t>
            </a:r>
            <a:r>
              <a:rPr lang="es-ES_tradnl" b="1" dirty="0" err="1">
                <a:latin typeface="Courier New"/>
                <a:cs typeface="Courier New"/>
              </a:rPr>
              <a:t>Attributes</a:t>
            </a:r>
            <a:r>
              <a:rPr lang="es-ES_tradnl" b="1" dirty="0">
                <a:latin typeface="Courier New"/>
                <a:cs typeface="Courier New"/>
              </a:rPr>
              <a:t>&lt;/h3&gt;&lt;</a:t>
            </a:r>
            <a:r>
              <a:rPr lang="es-ES_tradnl" b="1" dirty="0" err="1">
                <a:latin typeface="Courier New"/>
                <a:cs typeface="Courier New"/>
              </a:rPr>
              <a:t>ul</a:t>
            </a:r>
            <a:r>
              <a:rPr lang="es-ES_tradnl" b="1" dirty="0">
                <a:latin typeface="Courier New"/>
                <a:cs typeface="Courier New"/>
              </a:rPr>
              <a:t>&gt;';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foreach</a:t>
            </a:r>
            <a:r>
              <a:rPr lang="en-US" b="1" dirty="0">
                <a:latin typeface="Courier New"/>
                <a:cs typeface="Courier New"/>
              </a:rPr>
              <a:t> ($attributes as $k =&gt; $v) {</a:t>
            </a:r>
          </a:p>
          <a:p>
            <a:r>
              <a:rPr lang="es-ES_tradnl" b="1" dirty="0">
                <a:latin typeface="Courier New"/>
                <a:cs typeface="Courier New"/>
              </a:rPr>
              <a:t>            echo "&lt;li&gt;$k: $v&lt;/li&gt;";</a:t>
            </a:r>
          </a:p>
          <a:p>
            <a:r>
              <a:rPr lang="es-ES_tradnl" b="1" dirty="0">
                <a:latin typeface="Courier New"/>
                <a:cs typeface="Courier New"/>
              </a:rPr>
              <a:t>        }</a:t>
            </a:r>
          </a:p>
          <a:p>
            <a:r>
              <a:rPr lang="es-ES_tradnl" b="1" dirty="0">
                <a:latin typeface="Courier New"/>
                <a:cs typeface="Courier New"/>
              </a:rPr>
              <a:t>        echo '&lt;/li&gt;&lt;/</a:t>
            </a:r>
            <a:r>
              <a:rPr lang="es-ES_tradnl" b="1" dirty="0" err="1">
                <a:latin typeface="Courier New"/>
                <a:cs typeface="Courier New"/>
              </a:rPr>
              <a:t>ul</a:t>
            </a:r>
            <a:r>
              <a:rPr lang="es-ES_tradnl" b="1" dirty="0">
                <a:latin typeface="Courier New"/>
                <a:cs typeface="Courier New"/>
              </a:rPr>
              <a:t>&gt;';</a:t>
            </a:r>
          </a:p>
          <a:p>
            <a:r>
              <a:rPr lang="es-ES_tradnl" b="1" dirty="0">
                <a:latin typeface="Courier New"/>
                <a:cs typeface="Courier New"/>
              </a:rPr>
              <a:t>        </a:t>
            </a:r>
          </a:p>
          <a:p>
            <a:r>
              <a:rPr lang="es-ES_tradnl" b="1" dirty="0">
                <a:latin typeface="Courier New"/>
                <a:cs typeface="Courier New"/>
              </a:rPr>
              <a:t>        echo '&lt;h3&gt;</a:t>
            </a:r>
            <a:r>
              <a:rPr lang="es-ES_tradnl" b="1" dirty="0" err="1">
                <a:latin typeface="Courier New"/>
                <a:cs typeface="Courier New"/>
              </a:rPr>
              <a:t>Methods</a:t>
            </a:r>
            <a:r>
              <a:rPr lang="es-ES_tradnl" b="1" dirty="0">
                <a:latin typeface="Courier New"/>
                <a:cs typeface="Courier New"/>
              </a:rPr>
              <a:t>&lt;/h3&gt;&lt;</a:t>
            </a:r>
            <a:r>
              <a:rPr lang="es-ES_tradnl" b="1" dirty="0" err="1">
                <a:latin typeface="Courier New"/>
                <a:cs typeface="Courier New"/>
              </a:rPr>
              <a:t>ul</a:t>
            </a:r>
            <a:r>
              <a:rPr lang="es-ES_tradnl" b="1" dirty="0">
                <a:latin typeface="Courier New"/>
                <a:cs typeface="Courier New"/>
              </a:rPr>
              <a:t>&gt;';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foreach</a:t>
            </a:r>
            <a:r>
              <a:rPr lang="en-US" b="1" dirty="0">
                <a:latin typeface="Courier New"/>
                <a:cs typeface="Courier New"/>
              </a:rPr>
              <a:t> ($methods as $v) {</a:t>
            </a:r>
          </a:p>
          <a:p>
            <a:r>
              <a:rPr lang="es-ES_tradnl" b="1" dirty="0">
                <a:latin typeface="Courier New"/>
                <a:cs typeface="Courier New"/>
              </a:rPr>
              <a:t>            echo "&lt;li&gt;$v&lt;/li&gt;";</a:t>
            </a:r>
          </a:p>
          <a:p>
            <a:r>
              <a:rPr lang="es-ES_tradnl" b="1" dirty="0">
                <a:latin typeface="Courier New"/>
                <a:cs typeface="Courier New"/>
              </a:rPr>
              <a:t>        }</a:t>
            </a:r>
          </a:p>
          <a:p>
            <a:r>
              <a:rPr lang="es-ES_tradnl" b="1" dirty="0">
                <a:latin typeface="Courier New"/>
                <a:cs typeface="Courier New"/>
              </a:rPr>
              <a:t>        echo '&lt;/li&gt;&lt;/</a:t>
            </a:r>
            <a:r>
              <a:rPr lang="es-ES_tradnl" b="1" dirty="0" err="1">
                <a:latin typeface="Courier New"/>
                <a:cs typeface="Courier New"/>
              </a:rPr>
              <a:t>ul</a:t>
            </a:r>
            <a:r>
              <a:rPr lang="es-ES_tradnl" b="1" dirty="0">
                <a:latin typeface="Courier New"/>
                <a:cs typeface="Courier New"/>
              </a:rPr>
              <a:t>&gt;';</a:t>
            </a:r>
          </a:p>
          <a:p>
            <a:r>
              <a:rPr lang="es-ES_tradnl" b="1" dirty="0">
                <a:latin typeface="Courier New"/>
                <a:cs typeface="Courier New"/>
              </a:rPr>
              <a:t>    }</a:t>
            </a:r>
          </a:p>
          <a:p>
            <a:r>
              <a:rPr lang="es-ES_tradnl" b="1" dirty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6536" y="1325903"/>
            <a:ext cx="147388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oo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Debug.php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Traits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806" y="1234464"/>
            <a:ext cx="8495986" cy="5078314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require('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Shape.php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');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class Rectangle extends Shape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use Debug;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$width;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$height;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function __construct($w, $h)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$width  = $w;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$height = $h;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function </a:t>
            </a:r>
            <a:r>
              <a:rPr lang="en-US" sz="1800" b="1" dirty="0" err="1">
                <a:latin typeface="Courier New"/>
                <a:cs typeface="Courier New"/>
              </a:rPr>
              <a:t>getArea</a:t>
            </a:r>
            <a:r>
              <a:rPr lang="en-US" sz="1800" b="1" dirty="0">
                <a:latin typeface="Courier New"/>
                <a:cs typeface="Courier New"/>
              </a:rPr>
              <a:t>()      { return $width * $height;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function </a:t>
            </a:r>
            <a:r>
              <a:rPr lang="en-US" sz="1800" b="1" dirty="0" err="1">
                <a:latin typeface="Courier New"/>
                <a:cs typeface="Courier New"/>
              </a:rPr>
              <a:t>getPerimeter</a:t>
            </a:r>
            <a:r>
              <a:rPr lang="en-US" sz="1800" b="1" dirty="0">
                <a:latin typeface="Courier New"/>
                <a:cs typeface="Courier New"/>
              </a:rPr>
              <a:t>() { return 2*($width + $height); }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9414" y="1325903"/>
            <a:ext cx="179317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oo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Rectangle.php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Traits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20" y="1783098"/>
            <a:ext cx="3924760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require('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Debug.php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');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require('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Rectangle.php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');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$r = new Rectangle(42, 37);</a:t>
            </a:r>
          </a:p>
          <a:p>
            <a:r>
              <a:rPr lang="en-US" sz="1800" b="1" dirty="0">
                <a:latin typeface="Courier New"/>
                <a:cs typeface="Courier New"/>
              </a:rPr>
              <a:t>$r-&gt;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dumpObject</a:t>
            </a:r>
            <a:r>
              <a:rPr lang="en-US" sz="1800" b="1" dirty="0">
                <a:latin typeface="Courier New"/>
                <a:cs typeface="Courier New"/>
              </a:rPr>
              <a:t>();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0707" y="1614524"/>
            <a:ext cx="154200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oo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traittest.php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Object-Relational Mapping (ORM)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Object-relational mapping (ORM) is a</a:t>
            </a:r>
            <a:br>
              <a:rPr lang="en-US" dirty="0" smtClean="0"/>
            </a:br>
            <a:r>
              <a:rPr lang="en-US" dirty="0" smtClean="0"/>
              <a:t>set of techniques to </a:t>
            </a:r>
            <a:r>
              <a:rPr lang="en-US" dirty="0" smtClean="0">
                <a:solidFill>
                  <a:srgbClr val="B23C00"/>
                </a:solidFill>
              </a:rPr>
              <a:t>overcome the mismatch </a:t>
            </a:r>
            <a:r>
              <a:rPr lang="en-US" dirty="0" smtClean="0"/>
              <a:t>between objects and relational data.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objects: PHP data</a:t>
            </a:r>
          </a:p>
          <a:p>
            <a:pPr lvl="1"/>
            <a:r>
              <a:rPr lang="en-US" dirty="0" smtClean="0"/>
              <a:t>relational data: database query results</a:t>
            </a:r>
          </a:p>
          <a:p>
            <a:pPr lvl="5"/>
            <a:endParaRPr lang="en-US" dirty="0"/>
          </a:p>
          <a:p>
            <a:r>
              <a:rPr lang="en-US" dirty="0" smtClean="0"/>
              <a:t>PHP Data Object (PDO) can fetch data from database tables in the form of objects.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8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Object-Relational Mapping (ORM</a:t>
            </a:r>
            <a:r>
              <a:rPr lang="en-US" dirty="0" smtClean="0"/>
              <a:t>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123" y="1378901"/>
            <a:ext cx="808042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class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Person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private $id;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private $first;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private $last;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private $gender;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private $salary;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function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getId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()</a:t>
            </a:r>
            <a:r>
              <a:rPr lang="en-US" sz="1800" b="1" dirty="0">
                <a:latin typeface="Courier New"/>
                <a:cs typeface="Courier New"/>
              </a:rPr>
              <a:t>     { return $this-&gt;id;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function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getFirst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()</a:t>
            </a:r>
            <a:r>
              <a:rPr lang="en-US" sz="1800" b="1" dirty="0">
                <a:latin typeface="Courier New"/>
                <a:cs typeface="Courier New"/>
              </a:rPr>
              <a:t>  { return $this-&gt;first;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function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getLast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()</a:t>
            </a:r>
            <a:r>
              <a:rPr lang="en-US" sz="1800" b="1" dirty="0">
                <a:latin typeface="Courier New"/>
                <a:cs typeface="Courier New"/>
              </a:rPr>
              <a:t>   { return $this-&gt;last;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function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getGender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()</a:t>
            </a:r>
            <a:r>
              <a:rPr lang="en-US" sz="1800" b="1" dirty="0">
                <a:latin typeface="Courier New"/>
                <a:cs typeface="Courier New"/>
              </a:rPr>
              <a:t> { return $this-&gt;gender;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function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getSalary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()</a:t>
            </a:r>
            <a:r>
              <a:rPr lang="en-US" sz="1800" b="1" dirty="0">
                <a:latin typeface="Courier New"/>
                <a:cs typeface="Courier New"/>
              </a:rPr>
              <a:t> { return $this-&gt;salary; }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91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Object-Relational Mapping (ORM)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8570375" cy="480131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latin typeface="Courier New"/>
                <a:cs typeface="Courier New"/>
              </a:rPr>
              <a:t>$</a:t>
            </a:r>
            <a:r>
              <a:rPr lang="en-US" sz="1700" b="1" dirty="0" err="1">
                <a:latin typeface="Courier New"/>
                <a:cs typeface="Courier New"/>
              </a:rPr>
              <a:t>ps</a:t>
            </a:r>
            <a:r>
              <a:rPr lang="en-US" sz="1700" b="1" dirty="0">
                <a:latin typeface="Courier New"/>
                <a:cs typeface="Courier New"/>
              </a:rPr>
              <a:t> = $con-&gt;prepare($query);</a:t>
            </a:r>
          </a:p>
          <a:p>
            <a:endParaRPr lang="en-US" sz="1700" b="1" dirty="0" smtClean="0">
              <a:latin typeface="Courier New"/>
              <a:cs typeface="Courier New"/>
            </a:endParaRPr>
          </a:p>
          <a:p>
            <a:r>
              <a:rPr lang="en-US" sz="1700" b="1" dirty="0" smtClean="0">
                <a:latin typeface="Courier New"/>
                <a:cs typeface="Courier New"/>
              </a:rPr>
              <a:t>...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// Fetch the matching database table rows.</a:t>
            </a:r>
          </a:p>
          <a:p>
            <a:r>
              <a:rPr lang="en-US" sz="1700" b="1" dirty="0">
                <a:latin typeface="Courier New"/>
                <a:cs typeface="Courier New"/>
              </a:rPr>
              <a:t>$</a:t>
            </a:r>
            <a:r>
              <a:rPr lang="en-US" sz="1700" b="1" dirty="0" err="1">
                <a:latin typeface="Courier New"/>
                <a:cs typeface="Courier New"/>
              </a:rPr>
              <a:t>ps</a:t>
            </a:r>
            <a:r>
              <a:rPr lang="en-US" sz="1700" b="1" dirty="0">
                <a:latin typeface="Courier New"/>
                <a:cs typeface="Courier New"/>
              </a:rPr>
              <a:t>-&gt;execute();</a:t>
            </a:r>
          </a:p>
          <a:p>
            <a:r>
              <a:rPr lang="en-US" sz="1700" b="1" dirty="0">
                <a:latin typeface="Courier New"/>
                <a:cs typeface="Courier New"/>
              </a:rPr>
              <a:t>$</a:t>
            </a:r>
            <a:r>
              <a:rPr lang="en-US" sz="1700" b="1" dirty="0" err="1">
                <a:latin typeface="Courier New"/>
                <a:cs typeface="Courier New"/>
              </a:rPr>
              <a:t>ps</a:t>
            </a:r>
            <a:r>
              <a:rPr lang="en-US" sz="1700" b="1" dirty="0">
                <a:latin typeface="Courier New"/>
                <a:cs typeface="Courier New"/>
              </a:rPr>
              <a:t>-&gt;</a:t>
            </a:r>
            <a:r>
              <a:rPr lang="en-US" sz="1700" b="1" dirty="0" err="1">
                <a:latin typeface="Courier New"/>
                <a:cs typeface="Courier New"/>
              </a:rPr>
              <a:t>setFetchMode</a:t>
            </a:r>
            <a:r>
              <a:rPr lang="en-US" sz="1700" b="1" dirty="0">
                <a:latin typeface="Courier New"/>
                <a:cs typeface="Courier New"/>
              </a:rPr>
              <a:t>(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PDO::FETCH_CLASS, "Person"</a:t>
            </a:r>
            <a:r>
              <a:rPr lang="en-US" sz="1700" b="1" dirty="0">
                <a:latin typeface="Courier New"/>
                <a:cs typeface="Courier New"/>
              </a:rPr>
              <a:t>);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// Construct the HTML table row by row.</a:t>
            </a:r>
          </a:p>
          <a:p>
            <a:r>
              <a:rPr lang="en-US" sz="1700" b="1" dirty="0">
                <a:latin typeface="Courier New"/>
                <a:cs typeface="Courier New"/>
              </a:rPr>
              <a:t>while (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$person </a:t>
            </a:r>
            <a:r>
              <a:rPr lang="en-US" sz="1700" b="1" dirty="0">
                <a:latin typeface="Courier New"/>
                <a:cs typeface="Courier New"/>
              </a:rPr>
              <a:t>= $</a:t>
            </a:r>
            <a:r>
              <a:rPr lang="en-US" sz="1700" b="1" dirty="0" err="1">
                <a:latin typeface="Courier New"/>
                <a:cs typeface="Courier New"/>
              </a:rPr>
              <a:t>ps</a:t>
            </a:r>
            <a:r>
              <a:rPr lang="en-US" sz="1700" b="1" dirty="0">
                <a:latin typeface="Courier New"/>
                <a:cs typeface="Courier New"/>
              </a:rPr>
              <a:t>-&gt;fetch()) {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print "        &lt;</a:t>
            </a:r>
            <a:r>
              <a:rPr lang="en-US" sz="1700" b="1" dirty="0" err="1">
                <a:latin typeface="Courier New"/>
                <a:cs typeface="Courier New"/>
              </a:rPr>
              <a:t>tr</a:t>
            </a:r>
            <a:r>
              <a:rPr lang="en-US" sz="1700" b="1" dirty="0">
                <a:latin typeface="Courier New"/>
                <a:cs typeface="Courier New"/>
              </a:rPr>
              <a:t>&gt;\n";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print "            &lt;td&gt;" . 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$person-&gt;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getId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()     </a:t>
            </a:r>
            <a:r>
              <a:rPr lang="en-US" sz="1700" b="1" dirty="0">
                <a:latin typeface="Courier New"/>
                <a:cs typeface="Courier New"/>
              </a:rPr>
              <a:t>. "&lt;/td&gt;\n";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print "            &lt;td&gt;" . 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$person-&gt;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getFirst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()  </a:t>
            </a:r>
            <a:r>
              <a:rPr lang="en-US" sz="1700" b="1" dirty="0">
                <a:latin typeface="Courier New"/>
                <a:cs typeface="Courier New"/>
              </a:rPr>
              <a:t>. "&lt;/td&gt;\n";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print "            &lt;td&gt;" . 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$person-&gt;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getLast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()   </a:t>
            </a:r>
            <a:r>
              <a:rPr lang="en-US" sz="1700" b="1" dirty="0">
                <a:latin typeface="Courier New"/>
                <a:cs typeface="Courier New"/>
              </a:rPr>
              <a:t>. "&lt;/td&gt;\n";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print "            &lt;td&gt;" . 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$person-&gt;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getGender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() </a:t>
            </a:r>
            <a:r>
              <a:rPr lang="en-US" sz="1700" b="1" dirty="0">
                <a:latin typeface="Courier New"/>
                <a:cs typeface="Courier New"/>
              </a:rPr>
              <a:t>. "&lt;/td&gt;\n";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print "            &lt;td&gt;" . 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$person-&gt;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getSalary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() </a:t>
            </a:r>
            <a:r>
              <a:rPr lang="en-US" sz="1700" b="1" dirty="0">
                <a:latin typeface="Courier New"/>
                <a:cs typeface="Courier New"/>
              </a:rPr>
              <a:t>. "&lt;/td&gt;\n";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print "        &lt;/</a:t>
            </a:r>
            <a:r>
              <a:rPr lang="en-US" sz="1700" b="1" dirty="0" err="1">
                <a:latin typeface="Courier New"/>
                <a:cs typeface="Courier New"/>
              </a:rPr>
              <a:t>tr</a:t>
            </a:r>
            <a:r>
              <a:rPr lang="en-US" sz="1700" b="1" dirty="0">
                <a:latin typeface="Courier New"/>
                <a:cs typeface="Courier New"/>
              </a:rPr>
              <a:t>&gt;\n";</a:t>
            </a:r>
          </a:p>
          <a:p>
            <a:r>
              <a:rPr lang="en-US" sz="1700" b="1" dirty="0" smtClean="0">
                <a:latin typeface="Courier New"/>
                <a:cs typeface="Courier New"/>
              </a:rPr>
              <a:t>}</a:t>
            </a:r>
            <a:endParaRPr lang="en-US" sz="17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3179" y="6172170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Table Creation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67" y="1179931"/>
            <a:ext cx="8495986" cy="5632312"/>
          </a:xfrm>
          <a:prstGeom prst="rect">
            <a:avLst/>
          </a:prstGeom>
          <a:solidFill>
            <a:srgbClr val="F2F2F2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inspecting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insid</a:t>
            </a:r>
            <a:r>
              <a:rPr lang="en-US" sz="1800" b="1" dirty="0">
                <a:latin typeface="Courier New"/>
                <a:cs typeface="Courier New"/>
              </a:rPr>
              <a:t>       CHAR(3)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  CHAR(3)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datelast</a:t>
            </a:r>
            <a:r>
              <a:rPr lang="en-US" sz="1800" b="1" dirty="0">
                <a:latin typeface="Courier New"/>
                <a:cs typeface="Courier New"/>
              </a:rPr>
              <a:t>    DATE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datenext</a:t>
            </a:r>
            <a:r>
              <a:rPr lang="en-US" sz="1800" b="1" dirty="0">
                <a:latin typeface="Courier New"/>
                <a:cs typeface="Courier New"/>
              </a:rPr>
              <a:t>    DATE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insid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latin typeface="Courier New"/>
                <a:cs typeface="Courier New"/>
              </a:rPr>
              <a:t>insid</a:t>
            </a:r>
            <a:r>
              <a:rPr lang="en-US" sz="1800" b="1" dirty="0">
                <a:latin typeface="Courier New"/>
                <a:cs typeface="Courier New"/>
              </a:rPr>
              <a:t>) REFERENCES inspector(</a:t>
            </a:r>
            <a:r>
              <a:rPr lang="en-US" sz="1800" b="1" dirty="0" err="1">
                <a:latin typeface="Courier New"/>
                <a:cs typeface="Courier New"/>
              </a:rPr>
              <a:t>insid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) REFERENCES building(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CREATE TABLE </a:t>
            </a:r>
            <a:r>
              <a:rPr lang="en-US" sz="1800" b="1" dirty="0" err="1">
                <a:latin typeface="Courier New"/>
                <a:cs typeface="Courier New"/>
              </a:rPr>
              <a:t>corpclient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ccid</a:t>
            </a:r>
            <a:r>
              <a:rPr lang="en-US" sz="1800" b="1" dirty="0">
                <a:latin typeface="Courier New"/>
                <a:cs typeface="Courier New"/>
              </a:rPr>
              <a:t>            CHAR(4)    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ccname</a:t>
            </a:r>
            <a:r>
              <a:rPr lang="en-US" sz="1800" b="1" dirty="0">
                <a:latin typeface="Courier New"/>
                <a:cs typeface="Courier New"/>
              </a:rPr>
              <a:t>          VARCHAR(25)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ccindustry</a:t>
            </a:r>
            <a:r>
              <a:rPr lang="en-US" sz="1800" b="1" dirty="0">
                <a:latin typeface="Courier New"/>
                <a:cs typeface="Courier New"/>
              </a:rPr>
              <a:t>      VARCHAR(25)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cclocation</a:t>
            </a:r>
            <a:r>
              <a:rPr lang="en-US" sz="1800" b="1" dirty="0">
                <a:latin typeface="Courier New"/>
                <a:cs typeface="Courier New"/>
              </a:rPr>
              <a:t>      VARCHAR(25)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ccidreferredby</a:t>
            </a:r>
            <a:r>
              <a:rPr lang="en-US" sz="1800" b="1" dirty="0">
                <a:latin typeface="Courier New"/>
                <a:cs typeface="Courier New"/>
              </a:rPr>
              <a:t>  CHAR(4),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ccid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A12A03"/>
                </a:solidFill>
                <a:latin typeface="Courier New"/>
                <a:cs typeface="Courier New"/>
              </a:rPr>
              <a:t>    UNIQUE (</a:t>
            </a:r>
            <a:r>
              <a:rPr lang="en-US" sz="1800" b="1" dirty="0" err="1">
                <a:solidFill>
                  <a:srgbClr val="A12A03"/>
                </a:solidFill>
                <a:latin typeface="Courier New"/>
                <a:cs typeface="Courier New"/>
              </a:rPr>
              <a:t>ccname</a:t>
            </a:r>
            <a:r>
              <a:rPr lang="en-US" sz="1800" b="1" dirty="0">
                <a:solidFill>
                  <a:srgbClr val="A12A03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latin typeface="Courier New"/>
                <a:cs typeface="Courier New"/>
              </a:rPr>
              <a:t>ccidreferredby</a:t>
            </a:r>
            <a:r>
              <a:rPr lang="en-US" sz="1800" b="1" dirty="0">
                <a:latin typeface="Courier New"/>
                <a:cs typeface="Courier New"/>
              </a:rPr>
              <a:t>) REFERENCES </a:t>
            </a:r>
            <a:r>
              <a:rPr lang="en-US" sz="1800" b="1" dirty="0" err="1">
                <a:latin typeface="Courier New"/>
                <a:cs typeface="Courier New"/>
              </a:rPr>
              <a:t>corpclient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ccid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817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Hinting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you’ve defined a PHP class, you can “hint” </a:t>
            </a:r>
            <a:br>
              <a:rPr lang="en-US" dirty="0" smtClean="0"/>
            </a:br>
            <a:r>
              <a:rPr lang="en-US" dirty="0" smtClean="0"/>
              <a:t>the class type in a function header.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PHP will generate a fatal error if you </a:t>
            </a:r>
            <a:br>
              <a:rPr lang="en-US" dirty="0" smtClean="0"/>
            </a:br>
            <a:r>
              <a:rPr lang="en-US" dirty="0" smtClean="0"/>
              <a:t>pass a value with a type that doesn’t </a:t>
            </a:r>
            <a:br>
              <a:rPr lang="en-US" dirty="0" smtClean="0"/>
            </a:br>
            <a:r>
              <a:rPr lang="en-US" dirty="0" smtClean="0"/>
              <a:t>match the type hint.</a:t>
            </a:r>
          </a:p>
          <a:p>
            <a:pPr lvl="5"/>
            <a:endParaRPr lang="en-US" dirty="0"/>
          </a:p>
          <a:p>
            <a:r>
              <a:rPr lang="en-US" dirty="0" smtClean="0"/>
              <a:t>You cannot hint simple types </a:t>
            </a:r>
            <a:br>
              <a:rPr lang="en-US" dirty="0" smtClean="0"/>
            </a:br>
            <a:r>
              <a:rPr lang="en-US" dirty="0" smtClean="0"/>
              <a:t>such as integer or string.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</a:t>
            </a:r>
            <a:r>
              <a:rPr lang="en-US" dirty="0" smtClean="0"/>
              <a:t>Hinting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325903"/>
            <a:ext cx="8357464" cy="286232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function </a:t>
            </a:r>
            <a:r>
              <a:rPr lang="en-US" sz="1800" b="1" dirty="0" err="1">
                <a:latin typeface="Courier New"/>
                <a:cs typeface="Courier New"/>
              </a:rPr>
              <a:t>createTableRow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Person</a:t>
            </a:r>
            <a:r>
              <a:rPr lang="en-US" sz="1800" b="1" dirty="0">
                <a:latin typeface="Courier New"/>
                <a:cs typeface="Courier New"/>
              </a:rPr>
              <a:t> $p)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print "        &lt;</a:t>
            </a:r>
            <a:r>
              <a:rPr lang="en-US" sz="1800" b="1" dirty="0" err="1">
                <a:latin typeface="Courier New"/>
                <a:cs typeface="Courier New"/>
              </a:rPr>
              <a:t>tr</a:t>
            </a:r>
            <a:r>
              <a:rPr lang="en-US" sz="1800" b="1" dirty="0">
                <a:latin typeface="Courier New"/>
                <a:cs typeface="Courier New"/>
              </a:rPr>
              <a:t>&gt;\n";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print "            &lt;td&gt;" . $p-&gt;</a:t>
            </a:r>
            <a:r>
              <a:rPr lang="en-US" sz="1800" b="1" dirty="0" err="1">
                <a:latin typeface="Courier New"/>
                <a:cs typeface="Courier New"/>
              </a:rPr>
              <a:t>getId</a:t>
            </a:r>
            <a:r>
              <a:rPr lang="en-US" sz="1800" b="1" dirty="0">
                <a:latin typeface="Courier New"/>
                <a:cs typeface="Courier New"/>
              </a:rPr>
              <a:t>()     . "&lt;/td&gt;\n";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print "            &lt;td&gt;" . $p-&gt;</a:t>
            </a:r>
            <a:r>
              <a:rPr lang="en-US" sz="1800" b="1" dirty="0" err="1">
                <a:latin typeface="Courier New"/>
                <a:cs typeface="Courier New"/>
              </a:rPr>
              <a:t>getFirst</a:t>
            </a:r>
            <a:r>
              <a:rPr lang="en-US" sz="1800" b="1" dirty="0">
                <a:latin typeface="Courier New"/>
                <a:cs typeface="Courier New"/>
              </a:rPr>
              <a:t>()  . "&lt;/td&gt;\n";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print "            &lt;td&gt;" . $p-&gt;</a:t>
            </a:r>
            <a:r>
              <a:rPr lang="en-US" sz="1800" b="1" dirty="0" err="1">
                <a:latin typeface="Courier New"/>
                <a:cs typeface="Courier New"/>
              </a:rPr>
              <a:t>getLast</a:t>
            </a:r>
            <a:r>
              <a:rPr lang="en-US" sz="1800" b="1" dirty="0">
                <a:latin typeface="Courier New"/>
                <a:cs typeface="Courier New"/>
              </a:rPr>
              <a:t>()   . "&lt;/td&gt;\n";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print "            &lt;td&gt;" . $p-&gt;</a:t>
            </a:r>
            <a:r>
              <a:rPr lang="en-US" sz="1800" b="1" dirty="0" err="1">
                <a:latin typeface="Courier New"/>
                <a:cs typeface="Courier New"/>
              </a:rPr>
              <a:t>getGender</a:t>
            </a:r>
            <a:r>
              <a:rPr lang="en-US" sz="1800" b="1" dirty="0">
                <a:latin typeface="Courier New"/>
                <a:cs typeface="Courier New"/>
              </a:rPr>
              <a:t>() . "&lt;/td&gt;\n";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print "            &lt;td&gt;" . $p-&gt;</a:t>
            </a:r>
            <a:r>
              <a:rPr lang="en-US" sz="1800" b="1" dirty="0" err="1">
                <a:latin typeface="Courier New"/>
                <a:cs typeface="Courier New"/>
              </a:rPr>
              <a:t>getSalary</a:t>
            </a:r>
            <a:r>
              <a:rPr lang="en-US" sz="1800" b="1" dirty="0">
                <a:latin typeface="Courier New"/>
                <a:cs typeface="Courier New"/>
              </a:rPr>
              <a:t>() . "&lt;/td&gt;\n";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print "        &lt;/</a:t>
            </a:r>
            <a:r>
              <a:rPr lang="en-US" sz="1800" b="1" dirty="0" err="1">
                <a:latin typeface="Courier New"/>
                <a:cs typeface="Courier New"/>
              </a:rPr>
              <a:t>tr</a:t>
            </a:r>
            <a:r>
              <a:rPr lang="en-US" sz="1800" b="1" dirty="0">
                <a:latin typeface="Courier New"/>
                <a:cs typeface="Courier New"/>
              </a:rPr>
              <a:t>&gt;\n";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269" y="4541919"/>
            <a:ext cx="5561138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// Construct the HTML table row by row.</a:t>
            </a:r>
          </a:p>
          <a:p>
            <a:r>
              <a:rPr lang="en-US" sz="1800" b="1" dirty="0">
                <a:latin typeface="Courier New"/>
                <a:cs typeface="Courier New"/>
              </a:rPr>
              <a:t>while ($person = $</a:t>
            </a:r>
            <a:r>
              <a:rPr lang="en-US" sz="1800" b="1" dirty="0" err="1">
                <a:latin typeface="Courier New"/>
                <a:cs typeface="Courier New"/>
              </a:rPr>
              <a:t>ps</a:t>
            </a:r>
            <a:r>
              <a:rPr lang="en-US" sz="1800" b="1" dirty="0">
                <a:latin typeface="Courier New"/>
                <a:cs typeface="Courier New"/>
              </a:rPr>
              <a:t>-&gt;fetch()) {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 err="1" smtClean="0">
                <a:latin typeface="Courier New"/>
                <a:cs typeface="Courier New"/>
              </a:rPr>
              <a:t>createTableRow</a:t>
            </a:r>
            <a:r>
              <a:rPr lang="en-US" sz="1800" b="1" dirty="0">
                <a:latin typeface="Courier New"/>
                <a:cs typeface="Courier New"/>
              </a:rPr>
              <a:t>($person);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3179" y="6172170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2590795"/>
          </a:xfrm>
        </p:spPr>
        <p:txBody>
          <a:bodyPr/>
          <a:lstStyle/>
          <a:p>
            <a:r>
              <a:rPr lang="en-US" dirty="0" smtClean="0"/>
              <a:t>A PHP </a:t>
            </a:r>
            <a:r>
              <a:rPr lang="en-US" dirty="0" smtClean="0">
                <a:solidFill>
                  <a:srgbClr val="B23C00"/>
                </a:solidFill>
              </a:rPr>
              <a:t>namespace</a:t>
            </a:r>
            <a:r>
              <a:rPr lang="en-US" dirty="0" smtClean="0"/>
              <a:t> is similar to a Java package.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Separate nested namespace names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\</a:t>
            </a:r>
            <a:r>
              <a:rPr lang="en-US" dirty="0" smtClean="0"/>
              <a:t> instead of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.</a:t>
            </a:r>
          </a:p>
          <a:p>
            <a:pPr lvl="6"/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By convention, namespace names </a:t>
            </a:r>
            <a:br>
              <a:rPr lang="en-US" dirty="0" smtClean="0"/>
            </a:br>
            <a:r>
              <a:rPr lang="en-US" dirty="0" smtClean="0"/>
              <a:t>are also source directory names.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3966012"/>
            <a:ext cx="3509194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namespace Shapes\Simple;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class Rectangle …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class Square …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class Circle …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0488" y="3966012"/>
            <a:ext cx="5171458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require('Shapes/Simple/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Circle.php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'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new Shapes\Simple\Circle(…);</a:t>
            </a:r>
            <a:endParaRPr lang="en-US" sz="18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0488" y="5063280"/>
            <a:ext cx="5171458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require(</a:t>
            </a:r>
            <a:r>
              <a:rPr lang="en-US" sz="1800" b="1" dirty="0">
                <a:latin typeface="Courier New"/>
                <a:cs typeface="Courier New"/>
              </a:rPr>
              <a:t>'</a:t>
            </a:r>
            <a:r>
              <a:rPr lang="en-US" sz="1800" b="1" dirty="0" smtClean="0">
                <a:latin typeface="Courier New"/>
                <a:cs typeface="Courier New"/>
              </a:rPr>
              <a:t>Shapes/Simple/</a:t>
            </a:r>
            <a:r>
              <a:rPr lang="en-US" sz="1800" b="1" dirty="0" err="1" smtClean="0">
                <a:latin typeface="Courier New"/>
                <a:cs typeface="Courier New"/>
              </a:rPr>
              <a:t>Circle.php</a:t>
            </a:r>
            <a:r>
              <a:rPr lang="en-US" sz="1800" b="1" dirty="0">
                <a:latin typeface="Courier New"/>
                <a:cs typeface="Courier New"/>
              </a:rPr>
              <a:t>'</a:t>
            </a:r>
            <a:r>
              <a:rPr lang="en-US" sz="1800" b="1" dirty="0" smtClean="0">
                <a:latin typeface="Courier New"/>
                <a:cs typeface="Courier New"/>
              </a:rPr>
              <a:t>);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use </a:t>
            </a:r>
            <a:r>
              <a:rPr lang="en-US" sz="1800" b="1" dirty="0">
                <a:latin typeface="Courier New"/>
                <a:cs typeface="Courier New"/>
              </a:rPr>
              <a:t>Shapes\Simple</a:t>
            </a:r>
            <a:endParaRPr lang="en-US" sz="1800" b="1" dirty="0" smtClean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new Circle(…);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352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upon Assignment #4.</a:t>
            </a:r>
          </a:p>
          <a:p>
            <a:pPr lvl="1"/>
            <a:r>
              <a:rPr lang="en-US" dirty="0" smtClean="0"/>
              <a:t>You do </a:t>
            </a:r>
            <a:r>
              <a:rPr lang="en-US" u="sng" dirty="0" smtClean="0"/>
              <a:t>not</a:t>
            </a:r>
            <a:r>
              <a:rPr lang="en-US" dirty="0" smtClean="0"/>
              <a:t> need to recreate all five joins from that assignment, but you can add new joins as required by </a:t>
            </a:r>
            <a:r>
              <a:rPr lang="en-US" dirty="0" smtClean="0"/>
              <a:t>your </a:t>
            </a:r>
            <a:r>
              <a:rPr lang="en-US" dirty="0" smtClean="0"/>
              <a:t>project.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Use object-oriented PHP and </a:t>
            </a:r>
            <a:br>
              <a:rPr lang="en-US" dirty="0" smtClean="0"/>
            </a:br>
            <a:r>
              <a:rPr lang="en-US" dirty="0" smtClean="0"/>
              <a:t>object-relational mapping to retrieve</a:t>
            </a:r>
            <a:br>
              <a:rPr lang="en-US" dirty="0" smtClean="0"/>
            </a:br>
            <a:r>
              <a:rPr lang="en-US" dirty="0" smtClean="0"/>
              <a:t>data from the database as objects.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Use functions with type hinting.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Due Tuesday, </a:t>
            </a:r>
            <a:r>
              <a:rPr lang="en-US" dirty="0" smtClean="0">
                <a:solidFill>
                  <a:srgbClr val="B23C00"/>
                </a:solidFill>
              </a:rPr>
              <a:t>March 14.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Error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phpInfo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 and check that flag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display_errors</a:t>
            </a:r>
            <a:r>
              <a:rPr lang="en-US" dirty="0" smtClean="0"/>
              <a:t> is on during development.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Set in the PHP configuration file </a:t>
            </a:r>
            <a:br>
              <a:rPr lang="en-US" dirty="0" smtClean="0"/>
            </a:b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XAMPP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xamppfiles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etc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php.ini</a:t>
            </a:r>
            <a:endParaRPr lang="en-US" b="1" dirty="0" smtClean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5"/>
            <a:endParaRPr lang="en-US" b="1" dirty="0" smtClean="0">
              <a:solidFill>
                <a:srgbClr val="0033CC"/>
              </a:solidFill>
              <a:latin typeface="Courier New"/>
              <a:cs typeface="Courier New"/>
            </a:endParaRPr>
          </a:p>
          <a:p>
            <a:endParaRPr lang="en-US" dirty="0" smtClean="0"/>
          </a:p>
          <a:p>
            <a:r>
              <a:rPr lang="en-US" dirty="0" smtClean="0"/>
              <a:t>Set at run time:</a:t>
            </a:r>
          </a:p>
          <a:p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1"/>
            <a:r>
              <a:rPr lang="en-US" dirty="0"/>
              <a:t>0: off</a:t>
            </a:r>
          </a:p>
          <a:p>
            <a:pPr lvl="1"/>
            <a:r>
              <a:rPr lang="en-US" dirty="0"/>
              <a:t>1: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8903" y="4709146"/>
            <a:ext cx="4201804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/>
                <a:cs typeface="Courier New"/>
              </a:rPr>
              <a:t>ini_set</a:t>
            </a:r>
            <a:r>
              <a:rPr lang="en-US" sz="1800" b="1" dirty="0">
                <a:latin typeface="Courier New"/>
                <a:cs typeface="Courier New"/>
              </a:rPr>
              <a:t>('</a:t>
            </a:r>
            <a:r>
              <a:rPr lang="en-US" sz="1800" b="1" dirty="0" err="1">
                <a:latin typeface="Courier New"/>
                <a:cs typeface="Courier New"/>
              </a:rPr>
              <a:t>display_errors</a:t>
            </a:r>
            <a:r>
              <a:rPr lang="en-US" sz="1800" b="1" dirty="0">
                <a:latin typeface="Courier New"/>
                <a:cs typeface="Courier New"/>
              </a:rPr>
              <a:t>', 1);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1854" y="3520439"/>
            <a:ext cx="2539540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/>
                <a:cs typeface="Courier New"/>
              </a:rPr>
              <a:t>display_errors</a:t>
            </a:r>
            <a:r>
              <a:rPr lang="en-US" sz="1800" b="1" dirty="0">
                <a:latin typeface="Courier New"/>
                <a:cs typeface="Courier New"/>
              </a:rPr>
              <a:t>=On</a:t>
            </a:r>
          </a:p>
        </p:txBody>
      </p:sp>
    </p:spTree>
    <p:extLst>
      <p:ext uri="{BB962C8B-B14F-4D97-AF65-F5344CB8AC3E}">
        <p14:creationId xmlns:p14="http://schemas.microsoft.com/office/powerpoint/2010/main" val="38161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Error </a:t>
            </a:r>
            <a:r>
              <a:rPr lang="en-US" dirty="0" smtClean="0"/>
              <a:t>Reporting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0269" y="1417342"/>
            <a:ext cx="5309980" cy="286232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&lt;h1&gt;Display Errors&lt;/h1&gt;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&lt;?</a:t>
            </a:r>
            <a:r>
              <a:rPr lang="en-US" sz="1800" b="1" dirty="0" err="1">
                <a:latin typeface="Courier New"/>
                <a:cs typeface="Courier New"/>
              </a:rPr>
              <a:t>php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tr-TR" sz="1800" b="1" dirty="0">
                <a:latin typeface="Courier New"/>
                <a:cs typeface="Courier New"/>
              </a:rPr>
              <a:t>        </a:t>
            </a:r>
            <a:r>
              <a:rPr lang="tr-TR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ini_set</a:t>
            </a:r>
            <a:r>
              <a:rPr lang="tr-TR" sz="1800" b="1" dirty="0">
                <a:solidFill>
                  <a:srgbClr val="B23C00"/>
                </a:solidFill>
                <a:latin typeface="Courier New"/>
                <a:cs typeface="Courier New"/>
              </a:rPr>
              <a:t>('</a:t>
            </a:r>
            <a:r>
              <a:rPr lang="tr-TR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display_errors</a:t>
            </a:r>
            <a:r>
              <a:rPr lang="tr-TR" sz="1800" b="1" dirty="0">
                <a:solidFill>
                  <a:srgbClr val="B23C00"/>
                </a:solidFill>
                <a:latin typeface="Courier New"/>
                <a:cs typeface="Courier New"/>
              </a:rPr>
              <a:t>', 1);</a:t>
            </a:r>
          </a:p>
          <a:p>
            <a:r>
              <a:rPr lang="tr-TR" sz="1800" b="1" dirty="0">
                <a:latin typeface="Courier New"/>
                <a:cs typeface="Courier New"/>
              </a:rPr>
              <a:t>    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// Create </a:t>
            </a:r>
            <a:r>
              <a:rPr lang="en-US" sz="1800" b="1" dirty="0" smtClean="0">
                <a:latin typeface="Courier New"/>
                <a:cs typeface="Courier New"/>
              </a:rPr>
              <a:t>errors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foreach</a:t>
            </a:r>
            <a:r>
              <a:rPr lang="en-US" sz="1800" b="1" dirty="0">
                <a:latin typeface="Courier New"/>
                <a:cs typeface="Courier New"/>
              </a:rPr>
              <a:t> ($</a:t>
            </a:r>
            <a:r>
              <a:rPr lang="en-US" sz="1800" b="1" dirty="0" err="1">
                <a:latin typeface="Courier New"/>
                <a:cs typeface="Courier New"/>
              </a:rPr>
              <a:t>var</a:t>
            </a:r>
            <a:r>
              <a:rPr lang="en-US" sz="1800" b="1" dirty="0">
                <a:latin typeface="Courier New"/>
                <a:cs typeface="Courier New"/>
              </a:rPr>
              <a:t> as $v) {}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$result = 1/0;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?&gt;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179" y="6172170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0707" y="1325903"/>
            <a:ext cx="18002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errors/</a:t>
            </a:r>
            <a:r>
              <a:rPr lang="en-US" dirty="0" err="1" smtClean="0">
                <a:solidFill>
                  <a:srgbClr val="FFFF00"/>
                </a:solidFill>
              </a:rPr>
              <a:t>display.php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Error Reporting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Set the error-reporting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3074" y="1930217"/>
            <a:ext cx="6002590" cy="369331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&lt;body&gt;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&lt;h1&gt;</a:t>
            </a:r>
            <a:r>
              <a:rPr lang="da-DK" sz="1800" b="1" dirty="0" err="1">
                <a:latin typeface="Courier New"/>
                <a:cs typeface="Courier New"/>
              </a:rPr>
              <a:t>Error</a:t>
            </a:r>
            <a:r>
              <a:rPr lang="da-DK" sz="1800" b="1" dirty="0">
                <a:latin typeface="Courier New"/>
                <a:cs typeface="Courier New"/>
              </a:rPr>
              <a:t> Levels&lt;/h1&gt;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&lt;?</a:t>
            </a:r>
            <a:r>
              <a:rPr lang="da-DK" sz="1800" b="1" dirty="0" err="1">
                <a:latin typeface="Courier New"/>
                <a:cs typeface="Courier New"/>
              </a:rPr>
              <a:t>php</a:t>
            </a:r>
            <a:endParaRPr lang="da-DK" sz="1800" b="1" dirty="0">
              <a:latin typeface="Courier New"/>
              <a:cs typeface="Courier New"/>
            </a:endParaRPr>
          </a:p>
          <a:p>
            <a:r>
              <a:rPr lang="tr-TR" sz="1800" b="1" dirty="0">
                <a:latin typeface="Courier New"/>
                <a:cs typeface="Courier New"/>
              </a:rPr>
              <a:t>        </a:t>
            </a:r>
            <a:r>
              <a:rPr lang="tr-TR" sz="1800" b="1" dirty="0" err="1">
                <a:latin typeface="Courier New"/>
                <a:cs typeface="Courier New"/>
              </a:rPr>
              <a:t>ini_set</a:t>
            </a:r>
            <a:r>
              <a:rPr lang="tr-TR" sz="1800" b="1" dirty="0">
                <a:latin typeface="Courier New"/>
                <a:cs typeface="Courier New"/>
              </a:rPr>
              <a:t>('</a:t>
            </a:r>
            <a:r>
              <a:rPr lang="tr-TR" sz="1800" b="1" dirty="0" err="1">
                <a:latin typeface="Courier New"/>
                <a:cs typeface="Courier New"/>
              </a:rPr>
              <a:t>display_errors</a:t>
            </a:r>
            <a:r>
              <a:rPr lang="tr-TR" sz="1800" b="1" dirty="0">
                <a:latin typeface="Courier New"/>
                <a:cs typeface="Courier New"/>
              </a:rPr>
              <a:t>', 1);</a:t>
            </a:r>
          </a:p>
          <a:p>
            <a:r>
              <a:rPr lang="tr-TR" sz="1800" b="1" dirty="0">
                <a:latin typeface="Courier New"/>
                <a:cs typeface="Courier New"/>
              </a:rPr>
              <a:t>        </a:t>
            </a:r>
          </a:p>
          <a:p>
            <a:r>
              <a:rPr lang="tr-TR" sz="1800" b="1" dirty="0">
                <a:latin typeface="Courier New"/>
                <a:cs typeface="Courier New"/>
              </a:rPr>
              <a:t>        // </a:t>
            </a:r>
            <a:r>
              <a:rPr lang="tr-TR" sz="1800" b="1" dirty="0" err="1">
                <a:latin typeface="Courier New"/>
                <a:cs typeface="Courier New"/>
              </a:rPr>
              <a:t>Adjust</a:t>
            </a:r>
            <a:r>
              <a:rPr lang="tr-TR" sz="1800" b="1" dirty="0">
                <a:latin typeface="Courier New"/>
                <a:cs typeface="Courier New"/>
              </a:rPr>
              <a:t> </a:t>
            </a:r>
            <a:r>
              <a:rPr lang="tr-TR" sz="1800" b="1" dirty="0" err="1">
                <a:latin typeface="Courier New"/>
                <a:cs typeface="Courier New"/>
              </a:rPr>
              <a:t>error</a:t>
            </a:r>
            <a:r>
              <a:rPr lang="tr-TR" sz="1800" b="1" dirty="0">
                <a:latin typeface="Courier New"/>
                <a:cs typeface="Courier New"/>
              </a:rPr>
              <a:t> </a:t>
            </a:r>
            <a:r>
              <a:rPr lang="tr-TR" sz="1800" b="1" dirty="0" err="1">
                <a:latin typeface="Courier New"/>
                <a:cs typeface="Courier New"/>
              </a:rPr>
              <a:t>reporting</a:t>
            </a:r>
            <a:endParaRPr lang="tr-TR" sz="1800" b="1" dirty="0">
              <a:latin typeface="Courier New"/>
              <a:cs typeface="Courier New"/>
            </a:endParaRPr>
          </a:p>
          <a:p>
            <a:r>
              <a:rPr lang="tr-TR" sz="1800" b="1" dirty="0">
                <a:solidFill>
                  <a:srgbClr val="B23C00"/>
                </a:solidFill>
                <a:latin typeface="Courier New"/>
                <a:cs typeface="Courier New"/>
              </a:rPr>
              <a:t>        </a:t>
            </a:r>
            <a:r>
              <a:rPr lang="tr-TR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error_reporting</a:t>
            </a:r>
            <a:r>
              <a:rPr lang="tr-TR" sz="1800" b="1" dirty="0">
                <a:solidFill>
                  <a:srgbClr val="B23C00"/>
                </a:solidFill>
                <a:latin typeface="Courier New"/>
                <a:cs typeface="Courier New"/>
              </a:rPr>
              <a:t>(E_ALL | E_STRICT);</a:t>
            </a:r>
          </a:p>
          <a:p>
            <a:r>
              <a:rPr lang="tr-TR" sz="1800" b="1" dirty="0">
                <a:latin typeface="Courier New"/>
                <a:cs typeface="Courier New"/>
              </a:rPr>
              <a:t>    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// Create errors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foreach</a:t>
            </a:r>
            <a:r>
              <a:rPr lang="en-US" sz="1800" b="1" dirty="0">
                <a:latin typeface="Courier New"/>
                <a:cs typeface="Courier New"/>
              </a:rPr>
              <a:t> ($</a:t>
            </a:r>
            <a:r>
              <a:rPr lang="en-US" sz="1800" b="1" dirty="0" err="1">
                <a:latin typeface="Courier New"/>
                <a:cs typeface="Courier New"/>
              </a:rPr>
              <a:t>var</a:t>
            </a:r>
            <a:r>
              <a:rPr lang="en-US" sz="1800" b="1" dirty="0">
                <a:latin typeface="Courier New"/>
                <a:cs typeface="Courier New"/>
              </a:rPr>
              <a:t> as $v) {}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$result = 1/0;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?&gt;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5024" y="1783098"/>
            <a:ext cx="170140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errors/</a:t>
            </a:r>
            <a:r>
              <a:rPr lang="en-US" dirty="0" err="1" smtClean="0">
                <a:solidFill>
                  <a:srgbClr val="FFFF00"/>
                </a:solidFill>
              </a:rPr>
              <a:t>levels.php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3179" y="6172170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Error Reporting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69873"/>
              </p:ext>
            </p:extLst>
          </p:nvPr>
        </p:nvGraphicFramePr>
        <p:xfrm>
          <a:off x="365807" y="1417342"/>
          <a:ext cx="8412387" cy="53441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194"/>
                <a:gridCol w="1645902"/>
                <a:gridCol w="6309291"/>
              </a:tblGrid>
              <a:tr h="27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Constant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12700" marR="12700" marT="12700" marB="0" anchor="b"/>
                </a:tc>
              </a:tr>
              <a:tr h="18798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E_ERROR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Fatal run-time errors. Errors that cannot be recovered from. Execution of the script is halted</a:t>
                      </a:r>
                    </a:p>
                  </a:txBody>
                  <a:tcPr marL="12700" marR="12700" marT="12700" marB="0" anchor="b"/>
                </a:tc>
              </a:tr>
              <a:tr h="17528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E_WARNING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Run-time warnings (non-fatal errors). Execution of the script is not halted</a:t>
                      </a:r>
                    </a:p>
                  </a:txBody>
                  <a:tcPr marL="12700" marR="12700" marT="12700" marB="0" anchor="b"/>
                </a:tc>
              </a:tr>
              <a:tr h="27431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E_PARSE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Compile-time parse errors. Parse errors should only be generated by the parser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E_NOTICE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Run-time notices. The script found something that might be an error, but could also happen when running a script normally</a:t>
                      </a:r>
                    </a:p>
                  </a:txBody>
                  <a:tcPr marL="12700" marR="12700" marT="12700" marB="0" anchor="b"/>
                </a:tc>
              </a:tr>
              <a:tr h="149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E_CORE_ERROR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Fatal errors at PHP startup. This is like E_ERROR, except it is generated by the core of PHP</a:t>
                      </a:r>
                    </a:p>
                  </a:txBody>
                  <a:tcPr marL="12700" marR="12700" marT="12700" marB="0" anchor="b"/>
                </a:tc>
              </a:tr>
              <a:tr h="2286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E_CORE_WARNING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Non-fatal errors at PHP startup. This is like E_WARNING, except it is generated by the core of PHP</a:t>
                      </a:r>
                    </a:p>
                  </a:txBody>
                  <a:tcPr marL="12700" marR="12700" marT="12700" marB="0" anchor="b"/>
                </a:tc>
              </a:tr>
              <a:tr h="182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E_COMPILE_ERROR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Fatal compile-time errors. This is like E_ERROR, except it is generated by by the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Zend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Scripting Engine</a:t>
                      </a:r>
                    </a:p>
                  </a:txBody>
                  <a:tcPr marL="12700" marR="12700" marT="12700" marB="0" anchor="b"/>
                </a:tc>
              </a:tr>
              <a:tr h="17017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E_COMPILE_WARNING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Non-fatal compile-time errors. This is like E_WARNING, except it is generated by by the Zend Scripting Engine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E_USER_ERROR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Fatal user-generated error. This is like E_ERROR, except it is generated in PHP code by using the PHP function trigger_error()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E_USER_WARNING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Non-fatal user-generated warning. This is like E_WARNING, except it is generated in PHP code by using the PHP function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trigger_error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()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E_USER_NOTICE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User-generated notice. This is like E_NOTICE, except it is generated in PHP code by using the PHP function trigger_error()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E_STRICT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Enable to have PHP suggest changes to your code which will ensure the best interoperability and forward compatibility of your code (Since PHP 5 but not included in E_ALL until PHP 5.4)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E_RECOVERABLE_ERROR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Catchable fatal error. Indicates that a probably dangerous error occurred, but did not leave the Engine in an unstable state. If the error is not caught by a user defined handle, the application aborts as it was an E_ERROR (Since PHP 5.2)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E_DEPRECATED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Run-time notices. Enable this to receive warnings about code that will not work in future versions (Since PHP 5.3)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16384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E_USER_DEPRECATED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User-generated warning message. This is like E_DEPRECATED, except it is generated in PHP code by using the PHP function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trigger_error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() (Since PHP 5.3)</a:t>
                      </a:r>
                    </a:p>
                  </a:txBody>
                  <a:tcPr marL="12700" marR="12700" marT="12700" marB="0" anchor="b"/>
                </a:tc>
              </a:tr>
              <a:tr h="1726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E_ALL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Enable all PHP errors and warnings (except E_STRICT in versions &lt; 5.4)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03512" y="1143025"/>
            <a:ext cx="3546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http://www.w3schools.com/php/</a:t>
            </a:r>
            <a:r>
              <a:rPr lang="en-US" sz="1200" dirty="0" smtClean="0">
                <a:hlinkClick r:id="rId2"/>
              </a:rPr>
              <a:t>php_ref_error.asp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2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Error </a:t>
            </a:r>
            <a:r>
              <a:rPr lang="en-US" dirty="0" smtClean="0"/>
              <a:t>Suppression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Suppress individual errors with </a:t>
            </a:r>
            <a:r>
              <a:rPr lang="en-US" b="1" dirty="0" smtClean="0">
                <a:solidFill>
                  <a:srgbClr val="B23C00"/>
                </a:solidFill>
                <a:latin typeface="Courier New"/>
                <a:cs typeface="Courier New"/>
              </a:rPr>
              <a:t>@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Example: Don’t report a missing file error: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Example: Don’t report a division by zero: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3147" y="2514610"/>
            <a:ext cx="4617370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@</a:t>
            </a:r>
            <a:r>
              <a:rPr lang="en-US" sz="1800" b="1" dirty="0" smtClean="0">
                <a:latin typeface="Courier New"/>
                <a:cs typeface="Courier New"/>
              </a:rPr>
              <a:t>include </a:t>
            </a:r>
            <a:r>
              <a:rPr lang="en-US" sz="1800" b="1" dirty="0">
                <a:latin typeface="Courier New"/>
                <a:cs typeface="Courier New"/>
              </a:rPr>
              <a:t>'</a:t>
            </a:r>
            <a:r>
              <a:rPr lang="en-US" sz="1800" b="1" dirty="0" err="1" smtClean="0">
                <a:latin typeface="Courier New"/>
                <a:cs typeface="Courier New"/>
              </a:rPr>
              <a:t>testbedstart.inc.php</a:t>
            </a:r>
            <a:r>
              <a:rPr lang="en-US" sz="1800" b="1" dirty="0" smtClean="0">
                <a:latin typeface="Courier New"/>
                <a:cs typeface="Courier New"/>
              </a:rPr>
              <a:t>';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293" y="3886195"/>
            <a:ext cx="2539540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$result =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@</a:t>
            </a:r>
            <a:r>
              <a:rPr lang="en-US" sz="1800" b="1" dirty="0" smtClean="0">
                <a:latin typeface="Courier New"/>
                <a:cs typeface="Courier New"/>
              </a:rPr>
              <a:t>(1</a:t>
            </a:r>
            <a:r>
              <a:rPr lang="en-US" sz="1800" b="1" dirty="0">
                <a:latin typeface="Courier New"/>
                <a:cs typeface="Courier New"/>
              </a:rPr>
              <a:t>/</a:t>
            </a:r>
            <a:r>
              <a:rPr lang="en-US" sz="1800" b="1" dirty="0" smtClean="0">
                <a:latin typeface="Courier New"/>
                <a:cs typeface="Courier New"/>
              </a:rPr>
              <a:t>0);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3179" y="6172170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317" y="4343390"/>
            <a:ext cx="200938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errors/</a:t>
            </a:r>
            <a:r>
              <a:rPr lang="en-US" dirty="0" err="1" smtClean="0">
                <a:solidFill>
                  <a:srgbClr val="FFFF00"/>
                </a:solidFill>
              </a:rPr>
              <a:t>suppress.php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PHP Error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93892"/>
          </a:xfrm>
        </p:spPr>
        <p:txBody>
          <a:bodyPr/>
          <a:lstStyle/>
          <a:p>
            <a:r>
              <a:rPr lang="en-US" dirty="0" smtClean="0"/>
              <a:t>Write a custom error handler with the signature:</a:t>
            </a:r>
          </a:p>
          <a:p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Then tell PHP to use it: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5879" y="1874537"/>
            <a:ext cx="7438968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i="1" dirty="0" err="1">
                <a:latin typeface="Times New Roman"/>
                <a:cs typeface="Times New Roman"/>
              </a:rPr>
              <a:t>functionName</a:t>
            </a:r>
            <a:r>
              <a:rPr lang="en-US" sz="1800" b="1" dirty="0" smtClean="0">
                <a:latin typeface="Courier New"/>
                <a:cs typeface="Courier New"/>
              </a:rPr>
              <a:t>($level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smtClean="0">
                <a:latin typeface="Courier New"/>
                <a:cs typeface="Courier New"/>
              </a:rPr>
              <a:t>$message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smtClean="0">
                <a:latin typeface="Courier New"/>
                <a:cs typeface="Courier New"/>
              </a:rPr>
              <a:t>$file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smtClean="0">
                <a:latin typeface="Courier New"/>
                <a:cs typeface="Courier New"/>
              </a:rPr>
              <a:t>$line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smtClean="0">
                <a:latin typeface="Courier New"/>
                <a:cs typeface="Courier New"/>
              </a:rPr>
              <a:t>$context)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3147" y="3154683"/>
            <a:ext cx="4742930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/>
                <a:cs typeface="Courier New"/>
              </a:rPr>
              <a:t>set_error_handler</a:t>
            </a:r>
            <a:r>
              <a:rPr lang="en-US" sz="1800" b="1" dirty="0">
                <a:latin typeface="Courier New"/>
                <a:cs typeface="Courier New"/>
              </a:rPr>
              <a:t> (</a:t>
            </a:r>
            <a:r>
              <a:rPr lang="en-US" sz="1800" b="1" dirty="0" smtClean="0">
                <a:latin typeface="Courier New"/>
                <a:cs typeface="Courier New"/>
              </a:rPr>
              <a:t>'</a:t>
            </a:r>
            <a:r>
              <a:rPr lang="en-US" sz="1800" b="1" i="1" dirty="0" err="1">
                <a:latin typeface="Times New Roman"/>
                <a:cs typeface="Times New Roman"/>
              </a:rPr>
              <a:t>functionName</a:t>
            </a:r>
            <a:r>
              <a:rPr lang="en-US" sz="1800" b="1" dirty="0" smtClean="0">
                <a:latin typeface="Courier New"/>
                <a:cs typeface="Courier New"/>
              </a:rPr>
              <a:t>'</a:t>
            </a:r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636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Table Creation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67" y="1325903"/>
            <a:ext cx="8634508" cy="424731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apartment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      CHAR(3)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           CHAR(5)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anoofbedrooms</a:t>
            </a:r>
            <a:r>
              <a:rPr lang="en-US" sz="1800" b="1" dirty="0">
                <a:latin typeface="Courier New"/>
                <a:cs typeface="Courier New"/>
              </a:rPr>
              <a:t>   INT    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ccid</a:t>
            </a:r>
            <a:r>
              <a:rPr lang="en-US" sz="1800" b="1" dirty="0">
                <a:latin typeface="Courier New"/>
                <a:cs typeface="Courier New"/>
              </a:rPr>
              <a:t>            CHAR(4),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) REFERENCES building(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latin typeface="Courier New"/>
                <a:cs typeface="Courier New"/>
              </a:rPr>
              <a:t>ccid</a:t>
            </a:r>
            <a:r>
              <a:rPr lang="en-US" sz="1800" b="1" dirty="0">
                <a:latin typeface="Courier New"/>
                <a:cs typeface="Courier New"/>
              </a:rPr>
              <a:t>)       REFERENCES </a:t>
            </a:r>
            <a:r>
              <a:rPr lang="en-US" sz="1800" b="1" dirty="0" err="1">
                <a:latin typeface="Courier New"/>
                <a:cs typeface="Courier New"/>
              </a:rPr>
              <a:t>corpclient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ccid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CREATE TABLE </a:t>
            </a:r>
            <a:r>
              <a:rPr lang="en-US" sz="1800" b="1" dirty="0" err="1">
                <a:latin typeface="Courier New"/>
                <a:cs typeface="Courier New"/>
              </a:rPr>
              <a:t>staffmember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       CHAR(4)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smembername</a:t>
            </a:r>
            <a:r>
              <a:rPr lang="en-US" sz="1800" b="1" dirty="0">
                <a:latin typeface="Courier New"/>
                <a:cs typeface="Courier New"/>
              </a:rPr>
              <a:t>     VARCHAR(15)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679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PHP Error </a:t>
            </a:r>
            <a:r>
              <a:rPr lang="en-US" dirty="0" smtClean="0"/>
              <a:t>Handler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325903"/>
            <a:ext cx="8380551" cy="540147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fr-FR" sz="1500" b="1" dirty="0" err="1">
                <a:latin typeface="Courier New"/>
                <a:cs typeface="Courier New"/>
              </a:rPr>
              <a:t>define</a:t>
            </a:r>
            <a:r>
              <a:rPr lang="fr-FR" sz="1500" b="1" dirty="0">
                <a:latin typeface="Courier New"/>
                <a:cs typeface="Courier New"/>
              </a:rPr>
              <a:t>('LIVE', FALSE);</a:t>
            </a:r>
          </a:p>
          <a:p>
            <a:r>
              <a:rPr lang="fr-FR" sz="1500" b="1" dirty="0">
                <a:latin typeface="Courier New"/>
                <a:cs typeface="Courier New"/>
              </a:rPr>
              <a:t>        </a:t>
            </a:r>
          </a:p>
          <a:p>
            <a:r>
              <a:rPr lang="fr-FR" sz="1500" b="1" dirty="0" err="1">
                <a:latin typeface="Courier New"/>
                <a:cs typeface="Courier New"/>
              </a:rPr>
              <a:t>function</a:t>
            </a:r>
            <a:r>
              <a:rPr lang="fr-FR" sz="1500" b="1" dirty="0">
                <a:latin typeface="Courier New"/>
                <a:cs typeface="Courier New"/>
              </a:rPr>
              <a:t> </a:t>
            </a:r>
            <a:r>
              <a:rPr lang="fr-FR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myErrorHandler</a:t>
            </a:r>
            <a:r>
              <a:rPr lang="fr-FR" sz="1500" b="1" dirty="0">
                <a:solidFill>
                  <a:srgbClr val="B23C00"/>
                </a:solidFill>
                <a:latin typeface="Courier New"/>
                <a:cs typeface="Courier New"/>
              </a:rPr>
              <a:t> ($</a:t>
            </a:r>
            <a:r>
              <a:rPr lang="fr-FR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number</a:t>
            </a:r>
            <a:r>
              <a:rPr lang="fr-FR" sz="1500" b="1" dirty="0">
                <a:solidFill>
                  <a:srgbClr val="B23C00"/>
                </a:solidFill>
                <a:latin typeface="Courier New"/>
                <a:cs typeface="Courier New"/>
              </a:rPr>
              <a:t>, $message, $file, $line, $vars) </a:t>
            </a:r>
          </a:p>
          <a:p>
            <a:r>
              <a:rPr lang="fr-FR" sz="1500" b="1" dirty="0">
                <a:latin typeface="Courier New"/>
                <a:cs typeface="Courier New"/>
              </a:rPr>
              <a:t>{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if (!LIVE) {</a:t>
            </a:r>
          </a:p>
          <a:p>
            <a:r>
              <a:rPr lang="fr-FR" sz="1500" b="1" dirty="0">
                <a:latin typeface="Courier New"/>
                <a:cs typeface="Courier New"/>
              </a:rPr>
              <a:t>        $message = "&lt;</a:t>
            </a:r>
            <a:r>
              <a:rPr lang="fr-FR" sz="1500" b="1" dirty="0" err="1">
                <a:latin typeface="Courier New"/>
                <a:cs typeface="Courier New"/>
              </a:rPr>
              <a:t>hr</a:t>
            </a:r>
            <a:r>
              <a:rPr lang="fr-FR" sz="1500" b="1" dirty="0">
                <a:latin typeface="Courier New"/>
                <a:cs typeface="Courier New"/>
              </a:rPr>
              <a:t> /&gt;&lt;</a:t>
            </a:r>
            <a:r>
              <a:rPr lang="fr-FR" sz="1500" b="1" dirty="0" err="1">
                <a:latin typeface="Courier New"/>
                <a:cs typeface="Courier New"/>
              </a:rPr>
              <a:t>strong</a:t>
            </a:r>
            <a:r>
              <a:rPr lang="fr-FR" sz="1500" b="1" dirty="0">
                <a:latin typeface="Courier New"/>
                <a:cs typeface="Courier New"/>
              </a:rPr>
              <a:t>&gt;An </a:t>
            </a:r>
            <a:r>
              <a:rPr lang="fr-FR" sz="1500" b="1" dirty="0" err="1">
                <a:latin typeface="Courier New"/>
                <a:cs typeface="Courier New"/>
              </a:rPr>
              <a:t>error</a:t>
            </a:r>
            <a:r>
              <a:rPr lang="fr-FR" sz="1500" b="1" dirty="0">
                <a:latin typeface="Courier New"/>
                <a:cs typeface="Courier New"/>
              </a:rPr>
              <a:t> </a:t>
            </a:r>
            <a:r>
              <a:rPr lang="fr-FR" sz="1500" b="1" dirty="0" err="1">
                <a:latin typeface="Courier New"/>
                <a:cs typeface="Courier New"/>
              </a:rPr>
              <a:t>occurred</a:t>
            </a:r>
            <a:r>
              <a:rPr lang="fr-FR" sz="1500" b="1" dirty="0">
                <a:latin typeface="Courier New"/>
                <a:cs typeface="Courier New"/>
              </a:rPr>
              <a:t> in file '$file' " .</a:t>
            </a:r>
          </a:p>
          <a:p>
            <a:r>
              <a:rPr lang="it-IT" sz="1500" b="1" dirty="0">
                <a:latin typeface="Courier New"/>
                <a:cs typeface="Courier New"/>
              </a:rPr>
              <a:t>                   "on line $line: $</a:t>
            </a:r>
            <a:r>
              <a:rPr lang="it-IT" sz="1500" b="1" dirty="0" err="1">
                <a:latin typeface="Courier New"/>
                <a:cs typeface="Courier New"/>
              </a:rPr>
              <a:t>message</a:t>
            </a:r>
            <a:r>
              <a:rPr lang="it-IT" sz="1500" b="1" dirty="0">
                <a:latin typeface="Courier New"/>
                <a:cs typeface="Courier New"/>
              </a:rPr>
              <a:t>&lt;/strong&gt;\</a:t>
            </a:r>
            <a:r>
              <a:rPr lang="it-IT" sz="1500" b="1" dirty="0" err="1">
                <a:latin typeface="Courier New"/>
                <a:cs typeface="Courier New"/>
              </a:rPr>
              <a:t>n</a:t>
            </a:r>
            <a:r>
              <a:rPr lang="it-IT" sz="1500" b="1" dirty="0">
                <a:latin typeface="Courier New"/>
                <a:cs typeface="Courier New"/>
              </a:rPr>
              <a:t>&lt;</a:t>
            </a:r>
            <a:r>
              <a:rPr lang="it-IT" sz="1500" b="1" dirty="0" err="1">
                <a:latin typeface="Courier New"/>
                <a:cs typeface="Courier New"/>
              </a:rPr>
              <a:t>pre</a:t>
            </a:r>
            <a:r>
              <a:rPr lang="it-IT" sz="1500" b="1" dirty="0">
                <a:latin typeface="Courier New"/>
                <a:cs typeface="Courier New"/>
              </a:rPr>
              <a:t>&gt;\</a:t>
            </a:r>
            <a:r>
              <a:rPr lang="it-IT" sz="1500" b="1" dirty="0" err="1">
                <a:latin typeface="Courier New"/>
                <a:cs typeface="Courier New"/>
              </a:rPr>
              <a:t>n</a:t>
            </a:r>
            <a:r>
              <a:rPr lang="it-IT" sz="1500" b="1" dirty="0">
                <a:latin typeface="Courier New"/>
                <a:cs typeface="Courier New"/>
              </a:rPr>
              <a:t>" . </a:t>
            </a:r>
          </a:p>
          <a:p>
            <a:r>
              <a:rPr lang="ro-RO" sz="1500" b="1" dirty="0">
                <a:latin typeface="Courier New"/>
                <a:cs typeface="Courier New"/>
              </a:rPr>
              <a:t>                   </a:t>
            </a:r>
            <a:r>
              <a:rPr lang="ro-RO" sz="1500" b="1" dirty="0">
                <a:solidFill>
                  <a:srgbClr val="B23C00"/>
                </a:solidFill>
                <a:latin typeface="Courier New"/>
                <a:cs typeface="Courier New"/>
              </a:rPr>
              <a:t>print_r($vars, 1) </a:t>
            </a:r>
            <a:r>
              <a:rPr lang="ro-RO" sz="1500" b="1" dirty="0">
                <a:latin typeface="Courier New"/>
                <a:cs typeface="Courier New"/>
              </a:rPr>
              <a:t>. "&lt;/pre&gt;";</a:t>
            </a:r>
          </a:p>
          <a:p>
            <a:endParaRPr lang="ro-RO" sz="1500" b="1" dirty="0">
              <a:latin typeface="Courier New"/>
              <a:cs typeface="Courier New"/>
            </a:endParaRPr>
          </a:p>
          <a:p>
            <a:r>
              <a:rPr lang="ro-RO" sz="1500" b="1" dirty="0">
                <a:latin typeface="Courier New"/>
                <a:cs typeface="Courier New"/>
              </a:rPr>
              <a:t>     </a:t>
            </a:r>
            <a:r>
              <a:rPr lang="es-ES_tradnl" sz="1500" b="1" dirty="0">
                <a:latin typeface="Courier New"/>
                <a:cs typeface="Courier New"/>
              </a:rPr>
              <a:t>   echo "$</a:t>
            </a:r>
            <a:r>
              <a:rPr lang="es-ES_tradnl" sz="1500" b="1" dirty="0" err="1">
                <a:latin typeface="Courier New"/>
                <a:cs typeface="Courier New"/>
              </a:rPr>
              <a:t>message</a:t>
            </a:r>
            <a:r>
              <a:rPr lang="es-ES_tradnl" sz="1500" b="1" dirty="0">
                <a:latin typeface="Courier New"/>
                <a:cs typeface="Courier New"/>
              </a:rPr>
              <a:t>\n";</a:t>
            </a:r>
          </a:p>
          <a:p>
            <a:r>
              <a:rPr lang="es-ES_tradnl" sz="1500" b="1" dirty="0">
                <a:latin typeface="Courier New"/>
                <a:cs typeface="Courier New"/>
              </a:rPr>
              <a:t>        echo "&lt;</a:t>
            </a:r>
            <a:r>
              <a:rPr lang="es-ES_tradnl" sz="1500" b="1" dirty="0" err="1">
                <a:latin typeface="Courier New"/>
                <a:cs typeface="Courier New"/>
              </a:rPr>
              <a:t>br</a:t>
            </a:r>
            <a:r>
              <a:rPr lang="es-ES_tradnl" sz="1500" b="1" dirty="0">
                <a:latin typeface="Courier New"/>
                <a:cs typeface="Courier New"/>
              </a:rPr>
              <a:t> /&gt;&lt;</a:t>
            </a:r>
            <a:r>
              <a:rPr lang="es-ES_tradnl" sz="1500" b="1" dirty="0" err="1">
                <a:latin typeface="Courier New"/>
                <a:cs typeface="Courier New"/>
              </a:rPr>
              <a:t>strong</a:t>
            </a:r>
            <a:r>
              <a:rPr lang="es-ES_tradnl" sz="1500" b="1" dirty="0">
                <a:latin typeface="Courier New"/>
                <a:cs typeface="Courier New"/>
              </a:rPr>
              <a:t>&gt;</a:t>
            </a:r>
            <a:r>
              <a:rPr lang="es-ES_tradnl" sz="1500" b="1" dirty="0" err="1">
                <a:latin typeface="Courier New"/>
                <a:cs typeface="Courier New"/>
              </a:rPr>
              <a:t>Backtrace</a:t>
            </a:r>
            <a:r>
              <a:rPr lang="es-ES_tradnl" sz="1500" b="1" dirty="0">
                <a:latin typeface="Courier New"/>
                <a:cs typeface="Courier New"/>
              </a:rPr>
              <a:t>:&lt;/</a:t>
            </a:r>
            <a:r>
              <a:rPr lang="es-ES_tradnl" sz="1500" b="1" dirty="0" err="1">
                <a:latin typeface="Courier New"/>
                <a:cs typeface="Courier New"/>
              </a:rPr>
              <a:t>strong</a:t>
            </a:r>
            <a:r>
              <a:rPr lang="es-ES_tradnl" sz="1500" b="1" dirty="0">
                <a:latin typeface="Courier New"/>
                <a:cs typeface="Courier New"/>
              </a:rPr>
              <a:t>&gt;&lt;</a:t>
            </a:r>
            <a:r>
              <a:rPr lang="es-ES_tradnl" sz="1500" b="1" dirty="0" err="1">
                <a:latin typeface="Courier New"/>
                <a:cs typeface="Courier New"/>
              </a:rPr>
              <a:t>br</a:t>
            </a:r>
            <a:r>
              <a:rPr lang="es-ES_tradnl" sz="1500" b="1" dirty="0">
                <a:latin typeface="Courier New"/>
                <a:cs typeface="Courier New"/>
              </a:rPr>
              <a:t> /&gt;\n";</a:t>
            </a:r>
          </a:p>
          <a:p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        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debug_print_backtrace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de-DE" sz="1500" b="1" dirty="0">
                <a:latin typeface="Courier New"/>
                <a:cs typeface="Courier New"/>
              </a:rPr>
              <a:t>        echo "&lt;</a:t>
            </a:r>
            <a:r>
              <a:rPr lang="de-DE" sz="1500" b="1" dirty="0" err="1">
                <a:latin typeface="Courier New"/>
                <a:cs typeface="Courier New"/>
              </a:rPr>
              <a:t>hr</a:t>
            </a:r>
            <a:r>
              <a:rPr lang="de-DE" sz="1500" b="1" dirty="0">
                <a:latin typeface="Courier New"/>
                <a:cs typeface="Courier New"/>
              </a:rPr>
              <a:t> /&gt;";</a:t>
            </a:r>
          </a:p>
          <a:p>
            <a:r>
              <a:rPr lang="de-DE" sz="1500" b="1" dirty="0">
                <a:latin typeface="Courier New"/>
                <a:cs typeface="Courier New"/>
              </a:rPr>
              <a:t>    } </a:t>
            </a:r>
          </a:p>
          <a:p>
            <a:r>
              <a:rPr lang="da-DK" sz="1500" b="1" dirty="0">
                <a:latin typeface="Courier New"/>
                <a:cs typeface="Courier New"/>
              </a:rPr>
              <a:t>    </a:t>
            </a:r>
            <a:r>
              <a:rPr lang="da-DK" sz="1500" b="1" dirty="0" err="1">
                <a:latin typeface="Courier New"/>
                <a:cs typeface="Courier New"/>
              </a:rPr>
              <a:t>else</a:t>
            </a:r>
            <a:r>
              <a:rPr lang="da-DK" sz="1500" b="1" dirty="0">
                <a:latin typeface="Courier New"/>
                <a:cs typeface="Courier New"/>
              </a:rPr>
              <a:t> { </a:t>
            </a:r>
          </a:p>
          <a:p>
            <a:r>
              <a:rPr lang="es-ES_tradnl" sz="1500" b="1" dirty="0">
                <a:latin typeface="Courier New"/>
                <a:cs typeface="Courier New"/>
              </a:rPr>
              <a:t>        echo '&lt;div </a:t>
            </a:r>
            <a:r>
              <a:rPr lang="es-ES_tradnl" sz="1500" b="1" dirty="0" err="1">
                <a:latin typeface="Courier New"/>
                <a:cs typeface="Courier New"/>
              </a:rPr>
              <a:t>class</a:t>
            </a:r>
            <a:r>
              <a:rPr lang="es-ES_tradnl" sz="1500" b="1" dirty="0">
                <a:latin typeface="Courier New"/>
                <a:cs typeface="Courier New"/>
              </a:rPr>
              <a:t>="error"&gt;'.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 '    A system error occurred. ' .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 '    We apologize for the inconvenience.' .</a:t>
            </a:r>
          </a:p>
          <a:p>
            <a:r>
              <a:rPr lang="fr-FR" sz="1500" b="1" dirty="0">
                <a:latin typeface="Courier New"/>
                <a:cs typeface="Courier New"/>
              </a:rPr>
              <a:t>             '&lt;/div&gt;&lt;</a:t>
            </a:r>
            <a:r>
              <a:rPr lang="fr-FR" sz="1500" b="1" dirty="0" err="1">
                <a:latin typeface="Courier New"/>
                <a:cs typeface="Courier New"/>
              </a:rPr>
              <a:t>br</a:t>
            </a:r>
            <a:r>
              <a:rPr lang="fr-FR" sz="1500" b="1" dirty="0">
                <a:latin typeface="Courier New"/>
                <a:cs typeface="Courier New"/>
              </a:rPr>
              <a:t> /&gt;';        </a:t>
            </a:r>
          </a:p>
          <a:p>
            <a:r>
              <a:rPr lang="fr-FR" sz="1500" b="1" dirty="0">
                <a:latin typeface="Courier New"/>
                <a:cs typeface="Courier New"/>
              </a:rPr>
              <a:t>    }</a:t>
            </a:r>
          </a:p>
          <a:p>
            <a:r>
              <a:rPr lang="fr-FR" sz="1500" b="1" dirty="0">
                <a:latin typeface="Courier New"/>
                <a:cs typeface="Courier New"/>
              </a:rPr>
              <a:t>}</a:t>
            </a:r>
          </a:p>
          <a:p>
            <a:r>
              <a:rPr lang="fr-FR" sz="1500" b="1" dirty="0">
                <a:latin typeface="Courier New"/>
                <a:cs typeface="Courier New"/>
              </a:rPr>
              <a:t>        </a:t>
            </a:r>
          </a:p>
          <a:p>
            <a:r>
              <a:rPr lang="fr-FR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set_error_handler</a:t>
            </a:r>
            <a:r>
              <a:rPr lang="fr-FR" sz="1500" b="1" dirty="0">
                <a:solidFill>
                  <a:srgbClr val="B23C00"/>
                </a:solidFill>
                <a:latin typeface="Courier New"/>
                <a:cs typeface="Courier New"/>
              </a:rPr>
              <a:t> ('</a:t>
            </a:r>
            <a:r>
              <a:rPr lang="fr-FR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myErrorHandler</a:t>
            </a:r>
            <a:r>
              <a:rPr lang="fr-FR" sz="1500" b="1" dirty="0">
                <a:solidFill>
                  <a:srgbClr val="B23C00"/>
                </a:solidFill>
                <a:latin typeface="Courier New"/>
                <a:cs typeface="Courier New"/>
              </a:rPr>
              <a:t>');</a:t>
            </a:r>
            <a:endParaRPr lang="en-US" sz="1500" b="1" dirty="0">
              <a:solidFill>
                <a:srgbClr val="B23C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170" y="6263609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6536" y="1234464"/>
            <a:ext cx="183816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errors/</a:t>
            </a:r>
            <a:r>
              <a:rPr lang="en-US" dirty="0" err="1" smtClean="0">
                <a:solidFill>
                  <a:srgbClr val="FFFF00"/>
                </a:solidFill>
              </a:rPr>
              <a:t>custom.php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1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Table Creation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3001" y="1417342"/>
            <a:ext cx="7249288" cy="369331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cleaning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      CHAR(3)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           CHAR(5)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       CHAR(4)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CONSTRAINT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cleaningpk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 </a:t>
            </a:r>
            <a:endParaRPr lang="en-US" sz="1800" b="1" dirty="0" smtClean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 PRIMARY </a:t>
            </a:r>
            <a:r>
              <a:rPr lang="en-US" sz="1800" b="1" dirty="0">
                <a:latin typeface="Courier New"/>
                <a:cs typeface="Courier New"/>
              </a:rPr>
              <a:t>KEY 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CONSTRAINT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cleaningfk1 </a:t>
            </a:r>
            <a:endParaRPr lang="en-US" sz="1800" b="1" dirty="0" smtClean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 FOREIGN </a:t>
            </a:r>
            <a:r>
              <a:rPr lang="en-US" sz="1800" b="1" dirty="0">
                <a:latin typeface="Courier New"/>
                <a:cs typeface="Courier New"/>
              </a:rPr>
              <a:t>KEY 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smtClean="0">
                <a:latin typeface="Courier New"/>
                <a:cs typeface="Courier New"/>
              </a:rPr>
              <a:t>REFERENCES  apartment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CONSTRAINT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cleaningfk2 </a:t>
            </a:r>
            <a:endParaRPr lang="en-US" sz="1800" b="1" dirty="0" smtClean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 FOREIGN </a:t>
            </a:r>
            <a:r>
              <a:rPr lang="en-US" sz="1800" b="1" dirty="0">
                <a:latin typeface="Courier New"/>
                <a:cs typeface="Courier New"/>
              </a:rPr>
              <a:t>KEY (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smtClean="0">
                <a:latin typeface="Courier New"/>
                <a:cs typeface="Courier New"/>
              </a:rPr>
              <a:t>REFERENCES  </a:t>
            </a:r>
            <a:r>
              <a:rPr lang="en-US" sz="1800" b="1" dirty="0" err="1" smtClean="0">
                <a:latin typeface="Courier New"/>
                <a:cs typeface="Courier New"/>
              </a:rPr>
              <a:t>staffmember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89" y="3027102"/>
            <a:ext cx="1176825" cy="58477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Named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constraints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Table Creation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1256" y="1254003"/>
            <a:ext cx="8688377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700" b="1" dirty="0">
                <a:latin typeface="Courier New" charset="0"/>
                <a:cs typeface="Courier New" charset="0"/>
              </a:rPr>
              <a:t>INSERT INTO manager VALUES </a:t>
            </a:r>
            <a:endParaRPr lang="en-US" sz="1700" b="1" dirty="0" smtClean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700" b="1" dirty="0">
                <a:latin typeface="Courier New" charset="0"/>
                <a:cs typeface="Courier New" charset="0"/>
              </a:rPr>
              <a:t> </a:t>
            </a:r>
            <a:r>
              <a:rPr lang="en-US" sz="1700" b="1" dirty="0" smtClean="0">
                <a:latin typeface="Courier New" charset="0"/>
                <a:cs typeface="Courier New" charset="0"/>
              </a:rPr>
              <a:t> (</a:t>
            </a:r>
            <a:r>
              <a:rPr lang="en-US" sz="1700" b="1" dirty="0">
                <a:latin typeface="Courier New" charset="0"/>
                <a:cs typeface="Courier New" charset="0"/>
              </a:rPr>
              <a:t>'M12', 'Boris', 'Grant', '20/Jun/1980', 60000, null, </a:t>
            </a:r>
            <a:r>
              <a:rPr lang="en-US" sz="17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null</a:t>
            </a:r>
            <a:r>
              <a:rPr lang="en-US" sz="17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700" b="1" dirty="0" smtClean="0">
                <a:latin typeface="Courier New" charset="0"/>
                <a:cs typeface="Courier New" charset="0"/>
              </a:rPr>
              <a:t>INSERT </a:t>
            </a:r>
            <a:r>
              <a:rPr lang="en-US" sz="1700" b="1" dirty="0">
                <a:latin typeface="Courier New" charset="0"/>
                <a:cs typeface="Courier New" charset="0"/>
              </a:rPr>
              <a:t>INTO manager VALUES </a:t>
            </a:r>
            <a:endParaRPr lang="en-US" sz="1700" b="1" dirty="0" smtClean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700" b="1" dirty="0">
                <a:latin typeface="Courier New" charset="0"/>
                <a:cs typeface="Courier New" charset="0"/>
              </a:rPr>
              <a:t> </a:t>
            </a:r>
            <a:r>
              <a:rPr lang="en-US" sz="1700" b="1" dirty="0" smtClean="0">
                <a:latin typeface="Courier New" charset="0"/>
                <a:cs typeface="Courier New" charset="0"/>
              </a:rPr>
              <a:t> (</a:t>
            </a:r>
            <a:r>
              <a:rPr lang="en-US" sz="1700" b="1" dirty="0">
                <a:latin typeface="Courier New" charset="0"/>
                <a:cs typeface="Courier New" charset="0"/>
              </a:rPr>
              <a:t>'M23', 'Austin', 'Lee', '30/Oct/1975', 50000, 5000, </a:t>
            </a:r>
            <a:r>
              <a:rPr lang="en-US" sz="17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null</a:t>
            </a:r>
            <a:r>
              <a:rPr lang="en-US" sz="17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700" b="1" dirty="0">
                <a:latin typeface="Courier New" charset="0"/>
                <a:cs typeface="Courier New" charset="0"/>
              </a:rPr>
              <a:t>INSERT INTO manager VALUES </a:t>
            </a:r>
            <a:endParaRPr lang="en-US" sz="1700" b="1" dirty="0" smtClean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700" b="1" dirty="0">
                <a:latin typeface="Courier New" charset="0"/>
                <a:cs typeface="Courier New" charset="0"/>
              </a:rPr>
              <a:t> </a:t>
            </a:r>
            <a:r>
              <a:rPr lang="en-US" sz="1700" b="1" dirty="0" smtClean="0">
                <a:latin typeface="Courier New" charset="0"/>
                <a:cs typeface="Courier New" charset="0"/>
              </a:rPr>
              <a:t> (</a:t>
            </a:r>
            <a:r>
              <a:rPr lang="en-US" sz="1700" b="1" dirty="0">
                <a:latin typeface="Courier New" charset="0"/>
                <a:cs typeface="Courier New" charset="0"/>
              </a:rPr>
              <a:t>'M34', 'George', 'Sherman', '11/Jan/1976', 52000, 2000, </a:t>
            </a:r>
            <a:r>
              <a:rPr lang="en-US" sz="17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null</a:t>
            </a:r>
            <a:r>
              <a:rPr lang="en-US" sz="17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sz="17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700" b="1" dirty="0">
                <a:latin typeface="Courier New" charset="0"/>
                <a:cs typeface="Courier New" charset="0"/>
              </a:rPr>
              <a:t>INSERT INTO </a:t>
            </a:r>
            <a:r>
              <a:rPr lang="en-US" sz="17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700" b="1" dirty="0">
                <a:latin typeface="Courier New" charset="0"/>
                <a:cs typeface="Courier New" charset="0"/>
              </a:rPr>
              <a:t> VALUES ('M12','555-2222');</a:t>
            </a:r>
          </a:p>
          <a:p>
            <a:pPr eaLnBrk="1" hangingPunct="1"/>
            <a:r>
              <a:rPr lang="en-US" sz="1700" b="1" dirty="0">
                <a:latin typeface="Courier New" charset="0"/>
                <a:cs typeface="Courier New" charset="0"/>
              </a:rPr>
              <a:t>INSERT INTO </a:t>
            </a:r>
            <a:r>
              <a:rPr lang="en-US" sz="17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700" b="1" dirty="0">
                <a:latin typeface="Courier New" charset="0"/>
                <a:cs typeface="Courier New" charset="0"/>
              </a:rPr>
              <a:t> VALUES ('M12','555-3232');</a:t>
            </a:r>
          </a:p>
          <a:p>
            <a:pPr eaLnBrk="1" hangingPunct="1"/>
            <a:r>
              <a:rPr lang="en-US" sz="1700" b="1" dirty="0">
                <a:latin typeface="Courier New" charset="0"/>
                <a:cs typeface="Courier New" charset="0"/>
              </a:rPr>
              <a:t>INSERT INTO </a:t>
            </a:r>
            <a:r>
              <a:rPr lang="en-US" sz="17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700" b="1" dirty="0">
                <a:latin typeface="Courier New" charset="0"/>
                <a:cs typeface="Courier New" charset="0"/>
              </a:rPr>
              <a:t> VALUES ('M23','555-9988');</a:t>
            </a:r>
          </a:p>
          <a:p>
            <a:pPr eaLnBrk="1" hangingPunct="1"/>
            <a:r>
              <a:rPr lang="en-US" sz="1700" b="1" dirty="0">
                <a:latin typeface="Courier New" charset="0"/>
                <a:cs typeface="Courier New" charset="0"/>
              </a:rPr>
              <a:t>INSERT INTO </a:t>
            </a:r>
            <a:r>
              <a:rPr lang="en-US" sz="17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700" b="1" dirty="0">
                <a:latin typeface="Courier New" charset="0"/>
                <a:cs typeface="Courier New" charset="0"/>
              </a:rPr>
              <a:t> VALUES ('M34','555-9999');</a:t>
            </a:r>
          </a:p>
          <a:p>
            <a:pPr eaLnBrk="1" hangingPunct="1"/>
            <a:endParaRPr lang="en-US" sz="17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700" b="1" dirty="0">
                <a:latin typeface="Courier New" charset="0"/>
                <a:cs typeface="Courier New" charset="0"/>
              </a:rPr>
              <a:t>INSERT INTO building VALUES ('B1', '5', </a:t>
            </a:r>
            <a:r>
              <a:rPr lang="en-US" sz="17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'M12'</a:t>
            </a:r>
            <a:r>
              <a:rPr lang="en-US" sz="17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700" b="1" dirty="0">
                <a:latin typeface="Courier New" charset="0"/>
                <a:cs typeface="Courier New" charset="0"/>
              </a:rPr>
              <a:t>INSERT INTO building VALUES ('B2', '6', </a:t>
            </a:r>
            <a:r>
              <a:rPr lang="en-US" sz="17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'M23'</a:t>
            </a:r>
            <a:r>
              <a:rPr lang="en-US" sz="17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700" b="1" dirty="0">
                <a:latin typeface="Courier New" charset="0"/>
                <a:cs typeface="Courier New" charset="0"/>
              </a:rPr>
              <a:t>INSERT INTO building VALUES ('B3', '4', </a:t>
            </a:r>
            <a:r>
              <a:rPr lang="en-US" sz="17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'M23'</a:t>
            </a:r>
            <a:r>
              <a:rPr lang="en-US" sz="17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700" b="1" dirty="0">
                <a:latin typeface="Courier New" charset="0"/>
                <a:cs typeface="Courier New" charset="0"/>
              </a:rPr>
              <a:t>INSERT INTO building VALUES ('B4', '4', </a:t>
            </a:r>
            <a:r>
              <a:rPr lang="en-US" sz="17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'M34'</a:t>
            </a:r>
            <a:r>
              <a:rPr lang="en-US" sz="1700" b="1" dirty="0">
                <a:latin typeface="Courier New" charset="0"/>
                <a:cs typeface="Courier New" charset="0"/>
              </a:rPr>
              <a:t>)</a:t>
            </a:r>
            <a:r>
              <a:rPr lang="en-US" sz="1700" b="1" dirty="0" smtClean="0">
                <a:latin typeface="Courier New" charset="0"/>
                <a:cs typeface="Courier New" charset="0"/>
              </a:rPr>
              <a:t>;</a:t>
            </a:r>
            <a:endParaRPr lang="en-US" sz="1700" b="1" dirty="0">
              <a:latin typeface="Courier New" charset="0"/>
              <a:cs typeface="Courier New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132292" y="1325903"/>
            <a:ext cx="1645902" cy="1828780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46820</TotalTime>
  <Words>4179</Words>
  <Application>Microsoft Macintosh PowerPoint</Application>
  <PresentationFormat>On-screen Show (4:3)</PresentationFormat>
  <Paragraphs>957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Calibri</vt:lpstr>
      <vt:lpstr>Courier New</vt:lpstr>
      <vt:lpstr>Franklin Gothic Book</vt:lpstr>
      <vt:lpstr>MS PGothic</vt:lpstr>
      <vt:lpstr>ＭＳ Ｐゴシック</vt:lpstr>
      <vt:lpstr>Times New Roman</vt:lpstr>
      <vt:lpstr>Wingdings</vt:lpstr>
      <vt:lpstr>Arial</vt:lpstr>
      <vt:lpstr>Quadrant</vt:lpstr>
      <vt:lpstr>CMPE 226 Database Systems March 7 Class Meeting</vt:lpstr>
      <vt:lpstr>Another Table Creation Example</vt:lpstr>
      <vt:lpstr>Another Table Creation Example, cont’d</vt:lpstr>
      <vt:lpstr>Another Table Creation Example, cont’d</vt:lpstr>
      <vt:lpstr>Another Table Creation Example, cont’d</vt:lpstr>
      <vt:lpstr>Another Table Creation Example, cont’d</vt:lpstr>
      <vt:lpstr>Another Table Creation Example, cont’d</vt:lpstr>
      <vt:lpstr>Another Table Creation Example, cont’d</vt:lpstr>
      <vt:lpstr>Another Table Creation Example, cont’d</vt:lpstr>
      <vt:lpstr>Another Table Creation Example, cont’d</vt:lpstr>
      <vt:lpstr>Another Table Creation Example, cont’d</vt:lpstr>
      <vt:lpstr>Constraint Management</vt:lpstr>
      <vt:lpstr>Another Table Creation Example, cont’d</vt:lpstr>
      <vt:lpstr>Another Table Creation Example, cont’d</vt:lpstr>
      <vt:lpstr>Constraint Management, cont’d</vt:lpstr>
      <vt:lpstr>Self Join</vt:lpstr>
      <vt:lpstr>Self Join, cont’d</vt:lpstr>
      <vt:lpstr>Inner and Outer Joins</vt:lpstr>
      <vt:lpstr>Inner Join</vt:lpstr>
      <vt:lpstr>Left Outer Join</vt:lpstr>
      <vt:lpstr>Right Outer Join</vt:lpstr>
      <vt:lpstr>Full Outer Join</vt:lpstr>
      <vt:lpstr>IS NULL</vt:lpstr>
      <vt:lpstr>EXISTS</vt:lpstr>
      <vt:lpstr>EXISTS, cont’d</vt:lpstr>
      <vt:lpstr>NOT</vt:lpstr>
      <vt:lpstr>INSERT INTO SELECT</vt:lpstr>
      <vt:lpstr>INSERT INTO SELECT, cont’d</vt:lpstr>
      <vt:lpstr>Cascading Deletes</vt:lpstr>
      <vt:lpstr>Cascading Deletes, cont’d</vt:lpstr>
      <vt:lpstr>Cascading Deletes, cont’d</vt:lpstr>
      <vt:lpstr>Cascading Updates</vt:lpstr>
      <vt:lpstr>Cascading Updates</vt:lpstr>
      <vt:lpstr>Indexing</vt:lpstr>
      <vt:lpstr>Indexing (Conceptual View)</vt:lpstr>
      <vt:lpstr>Indexing (Conceptual View), cont’d</vt:lpstr>
      <vt:lpstr>Indexing, cont’d</vt:lpstr>
      <vt:lpstr>MySQL Text Functions</vt:lpstr>
      <vt:lpstr>MySQL Text Functions, cont’d</vt:lpstr>
      <vt:lpstr>MySQL Numeric Functions</vt:lpstr>
      <vt:lpstr>MySQL Date and Time Functions</vt:lpstr>
      <vt:lpstr>MySQL Date and Time Functions, cont’d</vt:lpstr>
      <vt:lpstr>Formatting the Date and Time</vt:lpstr>
      <vt:lpstr>Break</vt:lpstr>
      <vt:lpstr>PHP Input Filtering</vt:lpstr>
      <vt:lpstr>PHP Input Filtering, cont’d</vt:lpstr>
      <vt:lpstr>PHP is Object-Oriented</vt:lpstr>
      <vt:lpstr>PHP Classes</vt:lpstr>
      <vt:lpstr>PHP Inheritance</vt:lpstr>
      <vt:lpstr>PHP Objects</vt:lpstr>
      <vt:lpstr>PHP Abstract Classes</vt:lpstr>
      <vt:lpstr>PHP Interfaces</vt:lpstr>
      <vt:lpstr>PHP Traits</vt:lpstr>
      <vt:lpstr>PHP Traits, cont’d</vt:lpstr>
      <vt:lpstr>PHP Traits, cont’d</vt:lpstr>
      <vt:lpstr>PHP Traits, cont’d</vt:lpstr>
      <vt:lpstr>Object-Relational Mapping (ORM)</vt:lpstr>
      <vt:lpstr>Object-Relational Mapping (ORM), cont’d</vt:lpstr>
      <vt:lpstr>Object-Relational Mapping (ORM), cont’d</vt:lpstr>
      <vt:lpstr>Type Hinting</vt:lpstr>
      <vt:lpstr>Type Hinting, cont’d</vt:lpstr>
      <vt:lpstr>Namespaces</vt:lpstr>
      <vt:lpstr>Assignment #5</vt:lpstr>
      <vt:lpstr>PHP Error Reporting</vt:lpstr>
      <vt:lpstr>PHP Error Reporting, cont’d</vt:lpstr>
      <vt:lpstr>PHP Error Reporting, cont’d</vt:lpstr>
      <vt:lpstr>PHP Error Reporting, cont’d</vt:lpstr>
      <vt:lpstr>PHP Error Suppression</vt:lpstr>
      <vt:lpstr>Custom PHP Error Handler</vt:lpstr>
      <vt:lpstr>Custom PHP Error Handler, cont’d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649</cp:revision>
  <dcterms:created xsi:type="dcterms:W3CDTF">2008-01-12T03:52:55Z</dcterms:created>
  <dcterms:modified xsi:type="dcterms:W3CDTF">2017-03-07T07:31:31Z</dcterms:modified>
  <cp:category/>
</cp:coreProperties>
</file>