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356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45" r:id="rId26"/>
    <p:sldId id="281" r:id="rId27"/>
    <p:sldId id="282" r:id="rId28"/>
    <p:sldId id="283" r:id="rId29"/>
    <p:sldId id="350" r:id="rId30"/>
    <p:sldId id="284" r:id="rId31"/>
    <p:sldId id="346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6" r:id="rId42"/>
    <p:sldId id="344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6" r:id="rId53"/>
    <p:sldId id="307" r:id="rId54"/>
    <p:sldId id="308" r:id="rId55"/>
    <p:sldId id="309" r:id="rId56"/>
    <p:sldId id="311" r:id="rId57"/>
    <p:sldId id="310" r:id="rId58"/>
    <p:sldId id="312" r:id="rId59"/>
    <p:sldId id="351" r:id="rId60"/>
    <p:sldId id="352" r:id="rId61"/>
    <p:sldId id="353" r:id="rId62"/>
    <p:sldId id="354" r:id="rId63"/>
    <p:sldId id="355" r:id="rId64"/>
    <p:sldId id="313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24" r:id="rId76"/>
    <p:sldId id="347" r:id="rId77"/>
    <p:sldId id="348" r:id="rId78"/>
    <p:sldId id="349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E1F5FF"/>
    <a:srgbClr val="C6DEFF"/>
    <a:srgbClr val="A12A03"/>
    <a:srgbClr val="66CCFF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1" autoAdjust="0"/>
    <p:restoredTop sz="86411" autoAdjust="0"/>
  </p:normalViewPr>
  <p:slideViewPr>
    <p:cSldViewPr>
      <p:cViewPr varScale="1">
        <p:scale>
          <a:sx n="125" d="100"/>
          <a:sy n="125" d="100"/>
        </p:scale>
        <p:origin x="1680" y="18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37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February 28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mysql.com/downloads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</a:t>
            </a:r>
            <a:r>
              <a:rPr lang="en-US" sz="2400" dirty="0" smtClean="0"/>
              <a:t>28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234464"/>
            <a:ext cx="6833722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CREATE TABLE region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CHAR(1)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regionname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VARCHAR(25)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CREATE TABLE store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storeid</a:t>
            </a:r>
            <a:r>
              <a:rPr lang="en-US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storezip</a:t>
            </a:r>
            <a:r>
              <a:rPr lang="en-US" b="1" dirty="0">
                <a:latin typeface="Courier New"/>
                <a:cs typeface="Courier New"/>
              </a:rPr>
              <a:t>    CHAR(5)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    CHAR(1)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latin typeface="Courier New"/>
                <a:cs typeface="Courier New"/>
              </a:rPr>
              <a:t>storeid</a:t>
            </a:r>
            <a:r>
              <a:rPr lang="en-US" b="1" dirty="0">
                <a:latin typeface="Courier New"/>
                <a:cs typeface="Courier New"/>
              </a:rPr>
              <a:t>),</a:t>
            </a:r>
          </a:p>
          <a:p>
            <a:r>
              <a:rPr lang="en-US" b="1" dirty="0">
                <a:latin typeface="Courier New"/>
                <a:cs typeface="Courier New"/>
              </a:rPr>
              <a:t>    FOREIGN KEY (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) REFERENCES region(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CREATE TABLE customer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customerid</a:t>
            </a:r>
            <a:r>
              <a:rPr lang="en-US" b="1" dirty="0">
                <a:latin typeface="Courier New"/>
                <a:cs typeface="Courier New"/>
              </a:rPr>
              <a:t>     CHAR(7) 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customername</a:t>
            </a:r>
            <a:r>
              <a:rPr lang="en-US" b="1" dirty="0">
                <a:latin typeface="Courier New"/>
                <a:cs typeface="Courier New"/>
              </a:rPr>
              <a:t>   VARCHAR(15)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customerzip</a:t>
            </a:r>
            <a:r>
              <a:rPr lang="en-US" b="1">
                <a:latin typeface="Courier New"/>
                <a:cs typeface="Courier New"/>
              </a:rPr>
              <a:t>    </a:t>
            </a:r>
            <a:r>
              <a:rPr lang="en-US" b="1" smtClean="0">
                <a:latin typeface="Courier New"/>
                <a:cs typeface="Courier New"/>
              </a:rPr>
              <a:t>CHAR</a:t>
            </a:r>
            <a:r>
              <a:rPr lang="en-US" b="1" dirty="0">
                <a:latin typeface="Courier New"/>
                <a:cs typeface="Courier New"/>
              </a:rPr>
              <a:t>(5</a:t>
            </a:r>
            <a:r>
              <a:rPr lang="en-US" b="1">
                <a:latin typeface="Courier New"/>
                <a:cs typeface="Courier New"/>
              </a:rPr>
              <a:t>)   </a:t>
            </a:r>
            <a:r>
              <a:rPr lang="en-US" b="1" smtClean="0">
                <a:latin typeface="Courier New"/>
                <a:cs typeface="Courier New"/>
              </a:rPr>
              <a:t>   </a:t>
            </a:r>
            <a:r>
              <a:rPr lang="en-US" b="1" dirty="0">
                <a:latin typeface="Courier New"/>
                <a:cs typeface="Courier New"/>
              </a:rPr>
              <a:t>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latin typeface="Courier New"/>
                <a:cs typeface="Courier New"/>
              </a:rPr>
              <a:t>customerid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80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62" y="1282098"/>
            <a:ext cx="7695636" cy="45243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b="1" dirty="0" err="1">
                <a:latin typeface="Courier New"/>
                <a:cs typeface="Courier New"/>
              </a:rPr>
              <a:t>salestransaction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customerid</a:t>
            </a:r>
            <a:r>
              <a:rPr lang="en-US" b="1" dirty="0">
                <a:latin typeface="Courier New"/>
                <a:cs typeface="Courier New"/>
              </a:rPr>
              <a:t>  CHAR(7)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storeid</a:t>
            </a:r>
            <a:r>
              <a:rPr lang="en-US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tdate</a:t>
            </a:r>
            <a:r>
              <a:rPr lang="en-US" b="1" dirty="0">
                <a:latin typeface="Courier New"/>
                <a:cs typeface="Courier New"/>
              </a:rPr>
              <a:t>       DATE   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),</a:t>
            </a:r>
          </a:p>
          <a:p>
            <a:r>
              <a:rPr lang="en-US" b="1" dirty="0">
                <a:latin typeface="Courier New"/>
                <a:cs typeface="Courier New"/>
              </a:rPr>
              <a:t>    FOREIGN KEY (</a:t>
            </a:r>
            <a:r>
              <a:rPr lang="en-US" b="1" dirty="0" err="1">
                <a:latin typeface="Courier New"/>
                <a:cs typeface="Courier New"/>
              </a:rPr>
              <a:t>customerid</a:t>
            </a:r>
            <a:r>
              <a:rPr lang="en-US" b="1" dirty="0">
                <a:latin typeface="Courier New"/>
                <a:cs typeface="Courier New"/>
              </a:rPr>
              <a:t>) REFERENCES customer(</a:t>
            </a:r>
            <a:r>
              <a:rPr lang="en-US" b="1" dirty="0" err="1">
                <a:latin typeface="Courier New"/>
                <a:cs typeface="Courier New"/>
              </a:rPr>
              <a:t>customerid</a:t>
            </a:r>
            <a:r>
              <a:rPr lang="en-US" b="1" dirty="0">
                <a:latin typeface="Courier New"/>
                <a:cs typeface="Courier New"/>
              </a:rPr>
              <a:t>),</a:t>
            </a:r>
          </a:p>
          <a:p>
            <a:r>
              <a:rPr lang="en-US" b="1" dirty="0">
                <a:latin typeface="Courier New"/>
                <a:cs typeface="Courier New"/>
              </a:rPr>
              <a:t>    FOREIGN KEY (</a:t>
            </a:r>
            <a:r>
              <a:rPr lang="en-US" b="1" dirty="0" err="1">
                <a:latin typeface="Courier New"/>
                <a:cs typeface="Courier New"/>
              </a:rPr>
              <a:t>storeid</a:t>
            </a:r>
            <a:r>
              <a:rPr lang="en-US" b="1" dirty="0">
                <a:latin typeface="Courier New"/>
                <a:cs typeface="Courier New"/>
              </a:rPr>
              <a:t>) REFERENCES store(</a:t>
            </a:r>
            <a:r>
              <a:rPr lang="en-US" b="1" dirty="0" err="1">
                <a:latin typeface="Courier New"/>
                <a:cs typeface="Courier New"/>
              </a:rPr>
              <a:t>storeid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b="1" dirty="0" err="1">
                <a:latin typeface="Courier New"/>
                <a:cs typeface="Courier New"/>
              </a:rPr>
              <a:t>soldvia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productid</a:t>
            </a:r>
            <a:r>
              <a:rPr lang="en-US" b="1" dirty="0">
                <a:latin typeface="Courier New"/>
                <a:cs typeface="Courier New"/>
              </a:rPr>
              <a:t>   CHAR(3)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noofitems</a:t>
            </a:r>
            <a:r>
              <a:rPr lang="en-US" b="1" dirty="0">
                <a:latin typeface="Courier New"/>
                <a:cs typeface="Courier New"/>
              </a:rPr>
              <a:t>   INT    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latin typeface="Courier New"/>
                <a:cs typeface="Courier New"/>
              </a:rPr>
              <a:t>productid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),</a:t>
            </a:r>
          </a:p>
          <a:p>
            <a:r>
              <a:rPr lang="en-US" b="1" dirty="0">
                <a:latin typeface="Courier New"/>
                <a:cs typeface="Courier New"/>
              </a:rPr>
              <a:t>    FOREIGN KEY (</a:t>
            </a:r>
            <a:r>
              <a:rPr lang="en-US" b="1" dirty="0" err="1">
                <a:latin typeface="Courier New"/>
                <a:cs typeface="Courier New"/>
              </a:rPr>
              <a:t>productid</a:t>
            </a:r>
            <a:r>
              <a:rPr lang="en-US" b="1" dirty="0">
                <a:latin typeface="Courier New"/>
                <a:cs typeface="Courier New"/>
              </a:rPr>
              <a:t>) REFERENCES product(</a:t>
            </a:r>
            <a:r>
              <a:rPr lang="en-US" b="1" dirty="0" err="1">
                <a:latin typeface="Courier New"/>
                <a:cs typeface="Courier New"/>
              </a:rPr>
              <a:t>productid</a:t>
            </a:r>
            <a:r>
              <a:rPr lang="en-US" b="1" dirty="0">
                <a:latin typeface="Courier New"/>
                <a:cs typeface="Courier New"/>
              </a:rPr>
              <a:t>),</a:t>
            </a:r>
          </a:p>
          <a:p>
            <a:r>
              <a:rPr lang="en-US" b="1" dirty="0">
                <a:latin typeface="Courier New"/>
                <a:cs typeface="Courier New"/>
              </a:rPr>
              <a:t>    FOREIGN KEY (</a:t>
            </a:r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) REFERENCES </a:t>
            </a:r>
            <a:r>
              <a:rPr lang="en-US" b="1" dirty="0" err="1">
                <a:latin typeface="Courier New"/>
                <a:cs typeface="Courier New"/>
              </a:rPr>
              <a:t>salestransaction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tid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73040" y="4734090"/>
            <a:ext cx="1937110" cy="290836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852" y="4644909"/>
            <a:ext cx="14961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0000"/>
                </a:solidFill>
              </a:rPr>
              <a:t>composite key</a:t>
            </a:r>
            <a:endParaRPr lang="en-US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DROP TABLE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4"/>
          </a:xfrm>
        </p:spPr>
        <p:txBody>
          <a:bodyPr/>
          <a:lstStyle/>
          <a:p>
            <a:r>
              <a:rPr lang="en-US" dirty="0" smtClean="0"/>
              <a:t>Referential integrity prevents deletion of a primary key that is referenced by foreign keys.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Invalid sequence: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718" y="3058326"/>
            <a:ext cx="406328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customer;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6" y="3069229"/>
            <a:ext cx="4136307" cy="227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Valid sequence: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74537"/>
            <a:ext cx="4063282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customer;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6" y="1874537"/>
            <a:ext cx="4136307" cy="227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481" y="1325903"/>
            <a:ext cx="8773030" cy="424731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vendor VALUES ('</a:t>
            </a:r>
            <a:r>
              <a:rPr lang="en-US" sz="1800" b="1" dirty="0" err="1">
                <a:latin typeface="Courier New" charset="0"/>
                <a:cs typeface="Courier New" charset="0"/>
              </a:rPr>
              <a:t>PG','Pacifica</a:t>
            </a:r>
            <a:r>
              <a:rPr lang="en-US" sz="1800" b="1" dirty="0">
                <a:latin typeface="Courier New" charset="0"/>
                <a:cs typeface="Courier New" charset="0"/>
              </a:rPr>
              <a:t> Gear');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vendor VALUES ('</a:t>
            </a:r>
            <a:r>
              <a:rPr lang="en-US" sz="1800" b="1" dirty="0" err="1">
                <a:latin typeface="Courier New" charset="0"/>
                <a:cs typeface="Courier New" charset="0"/>
              </a:rPr>
              <a:t>MK','Mountain</a:t>
            </a:r>
            <a:r>
              <a:rPr lang="en-US" sz="1800" b="1" dirty="0">
                <a:latin typeface="Courier New" charset="0"/>
                <a:cs typeface="Courier New" charset="0"/>
              </a:rPr>
              <a:t> King');</a:t>
            </a:r>
          </a:p>
          <a:p>
            <a:pPr eaLnBrk="1" hangingPunct="1"/>
            <a:endParaRPr lang="en-US" sz="18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category VALUES ('</a:t>
            </a:r>
            <a:r>
              <a:rPr lang="en-US" sz="1800" b="1" dirty="0" err="1">
                <a:latin typeface="Courier New" charset="0"/>
                <a:cs typeface="Courier New" charset="0"/>
              </a:rPr>
              <a:t>CP','Camping</a:t>
            </a:r>
            <a:r>
              <a:rPr lang="en-US" sz="1800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category VALUES ('</a:t>
            </a:r>
            <a:r>
              <a:rPr lang="en-US" sz="1800" b="1" dirty="0" err="1">
                <a:latin typeface="Courier New" charset="0"/>
                <a:cs typeface="Courier New" charset="0"/>
              </a:rPr>
              <a:t>FW','Footwear</a:t>
            </a:r>
            <a:r>
              <a:rPr lang="en-US" sz="1800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endParaRPr lang="en-US" sz="18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product VALUES ('1X1','Zzz Bag',100,'PG','CP');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product VALUES ('2X2','Easy Boot',70,'MK','FW');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product VALUES ('3X3','Cosy Sock',15,'MK','FW');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product VALUES ('4X4','Dura Boot',90,'PG','FW');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product VALUES ('5X5','Tiny Tent',150,'MK','CP');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product VALUES ('6X6','Biggy Tent',250,'MK','CP');</a:t>
            </a:r>
          </a:p>
          <a:p>
            <a:pPr eaLnBrk="1" hangingPunct="1"/>
            <a:endParaRPr lang="en-US" sz="18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region VALUES ('C','</a:t>
            </a:r>
            <a:r>
              <a:rPr lang="en-US" sz="1800" b="1" dirty="0" err="1">
                <a:latin typeface="Courier New" charset="0"/>
                <a:cs typeface="Courier New" charset="0"/>
              </a:rPr>
              <a:t>Chicagoland</a:t>
            </a:r>
            <a:r>
              <a:rPr lang="en-US" sz="1800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region VALUES ('</a:t>
            </a:r>
            <a:r>
              <a:rPr lang="en-US" sz="1800" b="1" dirty="0" err="1">
                <a:latin typeface="Courier New" charset="0"/>
                <a:cs typeface="Courier New" charset="0"/>
              </a:rPr>
              <a:t>T','Tristate</a:t>
            </a:r>
            <a:r>
              <a:rPr lang="en-US" sz="1800" b="1" dirty="0">
                <a:latin typeface="Courier New" charset="0"/>
                <a:cs typeface="Courier New" charset="0"/>
              </a:rPr>
              <a:t>')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9" y="1325903"/>
            <a:ext cx="9011596" cy="319318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store VALUES ('S1','60600','C');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store VALUES ('S2','60605','C');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store VALUES ('S3','35400','T');</a:t>
            </a:r>
          </a:p>
          <a:p>
            <a:pPr eaLnBrk="1" hangingPunct="1"/>
            <a:endParaRPr lang="en-US" sz="155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customer VALUES ('1-2-333','Tina','60137');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customer VALUES ('2-3-444','Tony','60611');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customer VALUES ('3-4-555','Pam','35401');</a:t>
            </a:r>
          </a:p>
          <a:p>
            <a:endParaRPr lang="en-US" sz="1550" b="1" dirty="0" smtClean="0"/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</a:t>
            </a:r>
            <a:r>
              <a:rPr lang="en-US" sz="155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550" b="1" dirty="0">
                <a:latin typeface="Courier New" charset="0"/>
                <a:cs typeface="Courier New" charset="0"/>
              </a:rPr>
              <a:t> VALUES ('T111','1-2-333','S1','01/Jan/2013');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</a:t>
            </a:r>
            <a:r>
              <a:rPr lang="en-US" sz="155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550" b="1" dirty="0">
                <a:latin typeface="Courier New" charset="0"/>
                <a:cs typeface="Courier New" charset="0"/>
              </a:rPr>
              <a:t> VALUES ('T222','2-3-444','S2','01/Jan/2013');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</a:t>
            </a:r>
            <a:r>
              <a:rPr lang="en-US" sz="155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550" b="1" dirty="0">
                <a:latin typeface="Courier New" charset="0"/>
                <a:cs typeface="Courier New" charset="0"/>
              </a:rPr>
              <a:t> VALUES ('T333','1-2-333','S3','02/Jan/2013');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</a:t>
            </a:r>
            <a:r>
              <a:rPr lang="en-US" sz="155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550" b="1" dirty="0">
                <a:latin typeface="Courier New" charset="0"/>
                <a:cs typeface="Courier New" charset="0"/>
              </a:rPr>
              <a:t> VALUES ('T444','3-4-555','S3','02/Jan/2013');</a:t>
            </a:r>
          </a:p>
          <a:p>
            <a:pPr eaLnBrk="1" hangingPunct="1"/>
            <a:r>
              <a:rPr lang="en-US" sz="1550" b="1" dirty="0">
                <a:latin typeface="Courier New" charset="0"/>
                <a:cs typeface="Courier New" charset="0"/>
              </a:rPr>
              <a:t>INSERT INTO </a:t>
            </a:r>
            <a:r>
              <a:rPr lang="en-US" sz="155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550" b="1" dirty="0">
                <a:latin typeface="Courier New" charset="0"/>
                <a:cs typeface="Courier New" charset="0"/>
              </a:rPr>
              <a:t> VALUES ('T555','2-3-444','S3','02/Jan/2013')</a:t>
            </a:r>
            <a:r>
              <a:rPr lang="en-US" sz="1550" b="1" dirty="0" smtClean="0">
                <a:latin typeface="Courier New" charset="0"/>
                <a:cs typeface="Courier New" charset="0"/>
              </a:rPr>
              <a:t>;</a:t>
            </a:r>
            <a:endParaRPr lang="en-US" sz="1550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325903"/>
            <a:ext cx="6279634" cy="2585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('1X1','T111',1);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('2X2','T222',1);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('3X3','T333',5);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('1X1','T333',1);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('4X4','T444',1);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('2X2','T444',2);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('4X4','T555',4);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('5X5','T555',2);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INSERT INTO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 VALUES ('6X6','T555',1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531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32"/>
            <a:ext cx="8869362" cy="50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 smtClean="0"/>
              <a:t>Explicitly specify column names: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Insert more than one row per command: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96" y="1965976"/>
            <a:ext cx="6492168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INSERT INTO </a:t>
            </a:r>
            <a:r>
              <a:rPr lang="en-US" sz="1800" b="1" dirty="0" err="1" smtClean="0">
                <a:latin typeface="Courier New"/>
                <a:cs typeface="Courier New"/>
              </a:rPr>
              <a:t>soldvia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noofitems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, </a:t>
            </a:r>
            <a:r>
              <a:rPr lang="en-US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tid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, </a:t>
            </a:r>
            <a:r>
              <a:rPr lang="en-US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productid</a:t>
            </a:r>
            <a:r>
              <a:rPr lang="en-US" sz="1800" b="1" dirty="0" smtClean="0">
                <a:latin typeface="Courier New"/>
                <a:cs typeface="Courier New"/>
              </a:rPr>
              <a:t>) 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VALUES (1, 'T555</a:t>
            </a:r>
            <a:r>
              <a:rPr lang="en-US" sz="1800" b="1" dirty="0">
                <a:latin typeface="Courier New"/>
                <a:cs typeface="Courier New"/>
              </a:rPr>
              <a:t>'</a:t>
            </a:r>
            <a:r>
              <a:rPr lang="en-US" sz="1800" b="1" dirty="0" smtClean="0">
                <a:latin typeface="Courier New"/>
                <a:cs typeface="Courier New"/>
              </a:rPr>
              <a:t>, </a:t>
            </a:r>
            <a:r>
              <a:rPr lang="en-US" sz="1800" b="1" dirty="0">
                <a:latin typeface="Courier New"/>
                <a:cs typeface="Courier New"/>
              </a:rPr>
              <a:t>'</a:t>
            </a:r>
            <a:r>
              <a:rPr lang="en-US" sz="1800" b="1" dirty="0" smtClean="0">
                <a:latin typeface="Courier New"/>
                <a:cs typeface="Courier New"/>
              </a:rPr>
              <a:t>6x6</a:t>
            </a:r>
            <a:r>
              <a:rPr lang="en-US" sz="1800" b="1" dirty="0">
                <a:latin typeface="Courier New"/>
                <a:cs typeface="Courier New"/>
              </a:rPr>
              <a:t>'</a:t>
            </a:r>
            <a:r>
              <a:rPr lang="en-US" sz="1800" b="1" dirty="0" smtClean="0">
                <a:latin typeface="Courier New"/>
                <a:cs typeface="Courier New"/>
              </a:rPr>
              <a:t>);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6607" y="3520439"/>
            <a:ext cx="6956852" cy="83099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customer VALUES ('1-2-333','Tina','60137'</a:t>
            </a:r>
            <a:r>
              <a:rPr lang="en-US" b="1" dirty="0" smtClean="0">
                <a:latin typeface="Courier New" charset="0"/>
                <a:cs typeface="Courier New" charset="0"/>
              </a:rPr>
              <a:t>),</a:t>
            </a:r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 smtClean="0">
                <a:latin typeface="Courier New" charset="0"/>
                <a:cs typeface="Courier New" charset="0"/>
              </a:rPr>
              <a:t>                            (</a:t>
            </a:r>
            <a:r>
              <a:rPr lang="en-US" b="1" dirty="0">
                <a:latin typeface="Courier New" charset="0"/>
                <a:cs typeface="Courier New" charset="0"/>
              </a:rPr>
              <a:t>'2-3-444','Tony','60611'</a:t>
            </a:r>
            <a:r>
              <a:rPr lang="en-US" b="1" dirty="0" smtClean="0">
                <a:latin typeface="Courier New" charset="0"/>
                <a:cs typeface="Courier New" charset="0"/>
              </a:rPr>
              <a:t>),</a:t>
            </a:r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 smtClean="0">
                <a:latin typeface="Courier New" charset="0"/>
                <a:cs typeface="Courier New" charset="0"/>
              </a:rPr>
              <a:t>                            (</a:t>
            </a:r>
            <a:r>
              <a:rPr lang="en-US" b="1" dirty="0">
                <a:latin typeface="Courier New" charset="0"/>
                <a:cs typeface="Courier New" charset="0"/>
              </a:rPr>
              <a:t>'3-4-555','Pam','35401')</a:t>
            </a:r>
            <a:r>
              <a:rPr lang="en-US" b="1" dirty="0" smtClean="0">
                <a:latin typeface="Courier New" charset="0"/>
                <a:cs typeface="Courier New" charset="0"/>
              </a:rPr>
              <a:t>;</a:t>
            </a:r>
            <a:endParaRPr lang="en-US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Retrieve data from database tables.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most common SQL command.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Query Language (SQL)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Definition Language (DDL)</a:t>
            </a:r>
          </a:p>
          <a:p>
            <a:pPr lvl="1"/>
            <a:r>
              <a:rPr lang="en-US" dirty="0" smtClean="0"/>
              <a:t>Create and modify the structure of a database.</a:t>
            </a:r>
          </a:p>
          <a:p>
            <a:pPr lvl="2"/>
            <a:r>
              <a:rPr lang="en-US" dirty="0" smtClean="0"/>
              <a:t>tables, indexes, constraints, etc.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CREATE</a:t>
            </a:r>
            <a:r>
              <a:rPr lang="en-US" dirty="0"/>
              <a:t>,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ALTER</a:t>
            </a:r>
            <a:r>
              <a:rPr lang="en-US" dirty="0"/>
              <a:t>,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DROP</a:t>
            </a:r>
          </a:p>
          <a:p>
            <a:pPr lvl="6"/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Data Manipulation Language (DML)</a:t>
            </a:r>
          </a:p>
          <a:p>
            <a:pPr lvl="1"/>
            <a:r>
              <a:rPr lang="en-US" dirty="0" smtClean="0"/>
              <a:t>Insert, modify, delete, and retrieve data.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INSERT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INTO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UPDATE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DELETE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SELECT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Retrieve the entire contents of the </a:t>
            </a:r>
            <a:br>
              <a:rPr lang="en-US" dirty="0" smtClean="0"/>
            </a:br>
            <a:r>
              <a:rPr lang="en-US" dirty="0" smtClean="0"/>
              <a:t>Product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2331732"/>
            <a:ext cx="328655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SELECT * FROM product;</a:t>
            </a:r>
            <a:endParaRPr lang="en-US" sz="1800" b="1" dirty="0">
              <a:latin typeface="Courier New"/>
              <a:cs typeface="Courier New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69" y="2882244"/>
            <a:ext cx="5381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7058"/>
            <a:ext cx="8229600" cy="1036332"/>
          </a:xfrm>
        </p:spPr>
        <p:txBody>
          <a:bodyPr/>
          <a:lstStyle/>
          <a:p>
            <a:r>
              <a:rPr lang="en-US" dirty="0" smtClean="0"/>
              <a:t>Retrieve only certain columns of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Product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186" y="4617707"/>
            <a:ext cx="4340326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60" y="3977634"/>
            <a:ext cx="25527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318" y="562353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25" y="4343390"/>
            <a:ext cx="20096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Projection operation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1036332"/>
          </a:xfrm>
        </p:spPr>
        <p:txBody>
          <a:bodyPr/>
          <a:lstStyle/>
          <a:p>
            <a:r>
              <a:rPr lang="en-US" dirty="0" smtClean="0"/>
              <a:t>Calculate a column (derived attribute) from the Product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469" y="4434829"/>
            <a:ext cx="447884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1.1 *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08" y="3825209"/>
            <a:ext cx="3895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8757" y="562353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</a:t>
            </a:r>
            <a:r>
              <a:rPr lang="en-US" b="1" dirty="0">
                <a:latin typeface="Courier New"/>
                <a:cs typeface="Courier New"/>
              </a:rPr>
              <a:t> DISTINCT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640073"/>
          </a:xfrm>
        </p:spPr>
        <p:txBody>
          <a:bodyPr/>
          <a:lstStyle/>
          <a:p>
            <a:r>
              <a:rPr lang="en-US" dirty="0" smtClean="0"/>
              <a:t>Which vendor IDs are in the Product 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0342" y="4434829"/>
            <a:ext cx="350919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DISTINCT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0" y="4343390"/>
            <a:ext cx="1552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408237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1"/>
            <a:ext cx="8229600" cy="1005829"/>
          </a:xfrm>
        </p:spPr>
        <p:txBody>
          <a:bodyPr/>
          <a:lstStyle/>
          <a:p>
            <a:r>
              <a:rPr lang="en-US" dirty="0" smtClean="0"/>
              <a:t>Which products in the FW category </a:t>
            </a:r>
            <a:br>
              <a:rPr lang="en-US" dirty="0" smtClean="0"/>
            </a:br>
            <a:r>
              <a:rPr lang="en-US" dirty="0" smtClean="0"/>
              <a:t>have price less than or equal to $110?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420525"/>
            <a:ext cx="4458272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/>
            </a:r>
            <a:br>
              <a:rPr lang="en-US" sz="1800" b="1" dirty="0" smtClean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&lt;= 110 </a:t>
            </a:r>
            <a:endParaRPr lang="en-US" sz="1800" b="1" dirty="0" smtClean="0">
              <a:solidFill>
                <a:srgbClr val="B23C00"/>
              </a:solidFill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AND  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= 'FW';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390"/>
            <a:ext cx="44577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Conditional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7" y="1234464"/>
            <a:ext cx="3108926" cy="5505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 ORDER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1"/>
            <a:ext cx="8229600" cy="548634"/>
          </a:xfrm>
        </p:spPr>
        <p:txBody>
          <a:bodyPr/>
          <a:lstStyle/>
          <a:p>
            <a:r>
              <a:rPr lang="en-US" dirty="0" smtClean="0"/>
              <a:t>Sort products by product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054769"/>
            <a:ext cx="4478848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'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FW’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;	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9" y="3977633"/>
            <a:ext cx="4233762" cy="15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914389"/>
          </a:xfrm>
        </p:spPr>
        <p:txBody>
          <a:bodyPr/>
          <a:lstStyle/>
          <a:p>
            <a:r>
              <a:rPr lang="en-US" dirty="0" smtClean="0"/>
              <a:t>Sort products by product price </a:t>
            </a:r>
            <a:br>
              <a:rPr lang="en-US" dirty="0" smtClean="0"/>
            </a:br>
            <a:r>
              <a:rPr lang="en-US" dirty="0" smtClean="0"/>
              <a:t>in descending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434829"/>
            <a:ext cx="4478848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'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FW’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 DESC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4251951"/>
            <a:ext cx="4308125" cy="164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316798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914389"/>
          </a:xfrm>
        </p:spPr>
        <p:txBody>
          <a:bodyPr/>
          <a:lstStyle/>
          <a:p>
            <a:r>
              <a:rPr lang="en-US" dirty="0" smtClean="0"/>
              <a:t>Sort products first by category ID</a:t>
            </a:r>
            <a:br>
              <a:rPr lang="en-US" dirty="0" smtClean="0"/>
            </a:br>
            <a:r>
              <a:rPr lang="en-US" dirty="0" smtClean="0"/>
              <a:t>and then by product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251951"/>
            <a:ext cx="4458272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       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;</a:t>
            </a:r>
            <a:endParaRPr lang="en-US" sz="1800" b="1" dirty="0">
              <a:solidFill>
                <a:srgbClr val="A12A03"/>
              </a:solidFill>
              <a:latin typeface="Courier New" charset="0"/>
              <a:cs typeface="Courier New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4160512"/>
            <a:ext cx="3985266" cy="21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2292" y="333756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Query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7"/>
            <a:ext cx="8229600" cy="3433437"/>
          </a:xfrm>
        </p:spPr>
        <p:txBody>
          <a:bodyPr/>
          <a:lstStyle/>
          <a:p>
            <a:r>
              <a:rPr lang="en-US" dirty="0" smtClean="0"/>
              <a:t>Also: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Return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records starting</a:t>
            </a:r>
            <a:br>
              <a:rPr lang="en-US" dirty="0" smtClean="0"/>
            </a:br>
            <a:r>
              <a:rPr lang="en-US" dirty="0" smtClean="0"/>
              <a:t>with the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 record.</a:t>
            </a:r>
          </a:p>
          <a:p>
            <a:pPr lvl="1"/>
            <a:r>
              <a:rPr lang="en-US" dirty="0" smtClean="0"/>
              <a:t>Does not improve the query execution speed,</a:t>
            </a:r>
            <a:br>
              <a:rPr lang="en-US" dirty="0" smtClean="0"/>
            </a:br>
            <a:r>
              <a:rPr lang="en-US" dirty="0" smtClean="0"/>
              <a:t>since MySQL still has to match all the records.</a:t>
            </a:r>
          </a:p>
          <a:p>
            <a:pPr lvl="1"/>
            <a:r>
              <a:rPr lang="en-US" dirty="0" smtClean="0"/>
              <a:t>Reduces the number of returned records.</a:t>
            </a:r>
          </a:p>
          <a:p>
            <a:pPr lvl="1"/>
            <a:r>
              <a:rPr lang="en-US" dirty="0" smtClean="0"/>
              <a:t>Useful for “paging” the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282610"/>
            <a:ext cx="4494239" cy="132343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SELECT </a:t>
            </a:r>
            <a:r>
              <a:rPr lang="en-US" sz="2000" b="1" dirty="0" err="1">
                <a:latin typeface="Courier New"/>
                <a:cs typeface="Courier New"/>
              </a:rPr>
              <a:t>first_name</a:t>
            </a:r>
            <a:r>
              <a:rPr lang="en-US" sz="2000" b="1" dirty="0">
                <a:latin typeface="Courier New"/>
                <a:cs typeface="Courier New"/>
              </a:rPr>
              <a:t>, </a:t>
            </a:r>
            <a:r>
              <a:rPr lang="en-US" sz="2000" b="1" dirty="0" err="1">
                <a:latin typeface="Courier New"/>
                <a:cs typeface="Courier New"/>
              </a:rPr>
              <a:t>last_name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FROM users ORDER BY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registration_date</a:t>
            </a:r>
            <a:r>
              <a:rPr lang="en-US" sz="2000" b="1" dirty="0">
                <a:latin typeface="Courier New"/>
                <a:cs typeface="Courier New"/>
              </a:rPr>
              <a:t> DESC 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LIMIT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5</a:t>
            </a:r>
            <a:r>
              <a:rPr lang="en-US" sz="2000" b="1" dirty="0">
                <a:latin typeface="Courier New"/>
                <a:cs typeface="Courier New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3" y="1325903"/>
            <a:ext cx="3699020" cy="2588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6251" y="3028890"/>
            <a:ext cx="1682798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LIMIT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, </a:t>
            </a:r>
            <a:r>
              <a:rPr lang="en-US" sz="2000" b="1" i="1" dirty="0" smtClean="0">
                <a:latin typeface="Times New Roman"/>
                <a:cs typeface="Times New Roman"/>
              </a:rPr>
              <a:t>n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Query Language (SQL)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Control Language (DCL)</a:t>
            </a:r>
          </a:p>
          <a:p>
            <a:pPr lvl="1"/>
            <a:r>
              <a:rPr lang="en-US" dirty="0" smtClean="0"/>
              <a:t>Facilitate data access control.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Transaction Control Language (TCL)</a:t>
            </a:r>
          </a:p>
          <a:p>
            <a:pPr lvl="1"/>
            <a:r>
              <a:rPr lang="en-US" dirty="0" smtClean="0"/>
              <a:t>Manage database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b="1" dirty="0" smtClean="0">
                <a:latin typeface="Courier New"/>
                <a:cs typeface="Courier New"/>
              </a:rPr>
              <a:t>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 smtClean="0"/>
              <a:t>Which products have “Boot” in their name?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25" y="3794756"/>
            <a:ext cx="475482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LIKE '%Boot%'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585"/>
            <a:ext cx="53721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b="1" dirty="0" smtClean="0">
                <a:latin typeface="Courier New"/>
                <a:cs typeface="Courier New"/>
              </a:rPr>
              <a:t>LIKE</a:t>
            </a:r>
            <a:r>
              <a:rPr lang="en-US" i="1" dirty="0"/>
              <a:t>, cont’d</a:t>
            </a:r>
            <a:endParaRPr lang="en-US" b="1" i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String comparisons using wildcard characters: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_</a:t>
            </a:r>
            <a:r>
              <a:rPr lang="en-US" dirty="0" smtClean="0"/>
              <a:t> matches any single character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%</a:t>
            </a:r>
            <a:r>
              <a:rPr lang="en-US" dirty="0" smtClean="0"/>
              <a:t> matches any zero or more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9142" y="2750487"/>
            <a:ext cx="4353150" cy="397031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/>
                <a:cs typeface="Courier New"/>
              </a:rPr>
              <a:t>mysql</a:t>
            </a:r>
            <a:r>
              <a:rPr lang="en-US" sz="1200" b="1" dirty="0">
                <a:latin typeface="Courier New"/>
                <a:cs typeface="Courier New"/>
              </a:rPr>
              <a:t>&gt; select * from people;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id  | first   | last    | gender | salary |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s-ES_tradnl" sz="1200" b="1" dirty="0">
                <a:latin typeface="Courier New"/>
                <a:cs typeface="Courier New"/>
              </a:rPr>
              <a:t>| 101 | Charles | Jones   | M      | 100000 |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103 | Mary    | Adams   | F      | 150000 |</a:t>
            </a:r>
          </a:p>
          <a:p>
            <a:r>
              <a:rPr lang="tr-TR" sz="1200" b="1" dirty="0">
                <a:latin typeface="Courier New"/>
                <a:cs typeface="Courier New"/>
              </a:rPr>
              <a:t>| 105 | Susan   | Miller  | F      |  50000 |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110 | Roger   | Brown   | M      |  75000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| 112 | Leslie  | </a:t>
            </a:r>
            <a:r>
              <a:rPr lang="fr-FR" sz="1200" b="1" dirty="0" err="1">
                <a:latin typeface="Courier New"/>
                <a:cs typeface="Courier New"/>
              </a:rPr>
              <a:t>Adamson</a:t>
            </a:r>
            <a:r>
              <a:rPr lang="fr-FR" sz="1200" b="1" dirty="0">
                <a:latin typeface="Courier New"/>
                <a:cs typeface="Courier New"/>
              </a:rPr>
              <a:t> | F      | 105000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5 rows in set (0.00 sec)</a:t>
            </a:r>
          </a:p>
          <a:p>
            <a:endParaRPr lang="en-US" sz="1200" b="1" dirty="0">
              <a:latin typeface="Courier New"/>
              <a:cs typeface="Courier New"/>
            </a:endParaRPr>
          </a:p>
          <a:p>
            <a:r>
              <a:rPr lang="en-US" sz="1200" b="1" dirty="0" err="1">
                <a:latin typeface="Courier New"/>
                <a:cs typeface="Courier New"/>
              </a:rPr>
              <a:t>mysql</a:t>
            </a:r>
            <a:r>
              <a:rPr lang="en-US" sz="1200" b="1" dirty="0">
                <a:latin typeface="Courier New"/>
                <a:cs typeface="Courier New"/>
              </a:rPr>
              <a:t>&gt; select * from people</a:t>
            </a:r>
          </a:p>
          <a:p>
            <a:r>
              <a:rPr lang="en-US" sz="1200" b="1" dirty="0">
                <a:latin typeface="Courier New"/>
                <a:cs typeface="Courier New"/>
              </a:rPr>
              <a:t>    -&gt; where last </a:t>
            </a:r>
            <a:r>
              <a:rPr lang="en-US" sz="1200" b="1" dirty="0">
                <a:solidFill>
                  <a:srgbClr val="B23C00"/>
                </a:solidFill>
                <a:latin typeface="Courier New"/>
                <a:cs typeface="Courier New"/>
              </a:rPr>
              <a:t>like</a:t>
            </a:r>
            <a:r>
              <a:rPr lang="en-US" sz="1200" b="1" dirty="0">
                <a:latin typeface="Courier New"/>
                <a:cs typeface="Courier New"/>
              </a:rPr>
              <a:t> 'Adam%';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id  | first  | last    | gender | salary |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103 | Mary   | Adams   | F      | 150000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| 112 | Leslie | </a:t>
            </a:r>
            <a:r>
              <a:rPr lang="fr-FR" sz="1200" b="1" dirty="0" err="1">
                <a:latin typeface="Courier New"/>
                <a:cs typeface="Courier New"/>
              </a:rPr>
              <a:t>Adamson</a:t>
            </a:r>
            <a:r>
              <a:rPr lang="fr-FR" sz="1200" b="1" dirty="0">
                <a:latin typeface="Courier New"/>
                <a:cs typeface="Courier New"/>
              </a:rPr>
              <a:t> | F      | 105000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2 rows in set (0.02 sec)</a:t>
            </a:r>
          </a:p>
        </p:txBody>
      </p:sp>
    </p:spTree>
    <p:extLst>
      <p:ext uri="{BB962C8B-B14F-4D97-AF65-F5344CB8AC3E}">
        <p14:creationId xmlns:p14="http://schemas.microsoft.com/office/powerpoint/2010/main" val="19745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 smtClean="0"/>
              <a:t>What is the average price of all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659" y="3879937"/>
            <a:ext cx="3566121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</a:t>
            </a:r>
            <a:r>
              <a:rPr lang="en-US" sz="1800" b="1" dirty="0">
                <a:latin typeface="Courier New" charset="0"/>
                <a:cs typeface="Courier New" charset="0"/>
              </a:rPr>
              <a:t>product;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32" y="4674842"/>
            <a:ext cx="22383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</a:t>
            </a:r>
            <a:r>
              <a:rPr lang="en-US" dirty="0" smtClean="0"/>
              <a:t>Functions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 smtClean="0"/>
              <a:t>How many products are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4733" y="3879937"/>
            <a:ext cx="228597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(*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FROM </a:t>
            </a:r>
            <a:r>
              <a:rPr lang="en-US" sz="1800" b="1" dirty="0">
                <a:latin typeface="Courier New" charset="0"/>
                <a:cs typeface="Courier New" charset="0"/>
              </a:rPr>
              <a:t>product;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9" y="4722467"/>
            <a:ext cx="16287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</a:t>
            </a:r>
            <a:r>
              <a:rPr lang="en-US" dirty="0" smtClean="0"/>
              <a:t>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 smtClean="0"/>
              <a:t>How many vendors supply the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25" y="3886195"/>
            <a:ext cx="4480511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DISTINCT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FROM </a:t>
            </a:r>
            <a:r>
              <a:rPr lang="en-US" sz="1800" b="1" dirty="0">
                <a:latin typeface="Courier New" charset="0"/>
                <a:cs typeface="Courier New" charset="0"/>
              </a:rPr>
              <a:t>product;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7" y="4709146"/>
            <a:ext cx="29051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</a:t>
            </a:r>
            <a:r>
              <a:rPr lang="en-US" dirty="0" smtClean="0"/>
              <a:t>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3246122"/>
            <a:ext cx="8412389" cy="548634"/>
          </a:xfrm>
        </p:spPr>
        <p:txBody>
          <a:bodyPr/>
          <a:lstStyle/>
          <a:p>
            <a:r>
              <a:rPr lang="en-US" dirty="0" smtClean="0"/>
              <a:t>Aggregate functions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COUNT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SUM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AVG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MIN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7975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3794756"/>
            <a:ext cx="6126413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(*),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br>
              <a:rPr lang="en-US" sz="1800" b="1" dirty="0" smtClean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MIN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),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MAX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'CP';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3" y="4983463"/>
            <a:ext cx="60293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 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510" cy="548634"/>
          </a:xfrm>
        </p:spPr>
        <p:txBody>
          <a:bodyPr/>
          <a:lstStyle/>
          <a:p>
            <a:r>
              <a:rPr lang="en-US" dirty="0" smtClean="0"/>
              <a:t>What is the average price for each vendor?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96" y="3794756"/>
            <a:ext cx="649216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GROUP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BY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55" y="4720559"/>
            <a:ext cx="38576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</a:t>
            </a:r>
            <a:r>
              <a:rPr lang="en-US" b="1" dirty="0" smtClean="0">
                <a:latin typeface="Courier New"/>
                <a:cs typeface="Courier New"/>
              </a:rPr>
              <a:t>BY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SELECT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has aggregate functions, </a:t>
            </a:r>
            <a:br>
              <a:rPr lang="en-US" dirty="0" smtClean="0"/>
            </a:br>
            <a:r>
              <a:rPr lang="en-US" dirty="0" smtClean="0"/>
              <a:t>it cannot have individual columns unless </a:t>
            </a:r>
            <a:br>
              <a:rPr lang="en-US" dirty="0" smtClean="0"/>
            </a:br>
            <a:r>
              <a:rPr lang="en-US" dirty="0" smtClean="0"/>
              <a:t>the columns are in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GROUP BY </a:t>
            </a:r>
            <a:r>
              <a:rPr lang="en-US" dirty="0" smtClean="0"/>
              <a:t>clause.</a:t>
            </a:r>
          </a:p>
          <a:p>
            <a:pPr lvl="4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group by multiple columns.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96" y="2788927"/>
            <a:ext cx="649216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GROUP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BY </a:t>
            </a:r>
            <a:r>
              <a:rPr lang="en-US" sz="1800" b="1" dirty="0" err="1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68903" y="2788927"/>
            <a:ext cx="1371585" cy="365756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68903" y="3342348"/>
            <a:ext cx="1371585" cy="365756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510" cy="548634"/>
          </a:xfrm>
        </p:spPr>
        <p:txBody>
          <a:bodyPr/>
          <a:lstStyle/>
          <a:p>
            <a:r>
              <a:rPr lang="en-US" dirty="0" smtClean="0"/>
              <a:t>Group by vendor, and then by category.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3794756"/>
            <a:ext cx="8138071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 smtClean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GROUP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4800585"/>
            <a:ext cx="47529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318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</a:t>
            </a:r>
            <a:r>
              <a:rPr lang="en-US" b="1" dirty="0" smtClean="0">
                <a:latin typeface="Courier New"/>
                <a:cs typeface="Courier New"/>
              </a:rPr>
              <a:t>BY HAVING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3337561"/>
            <a:ext cx="8503827" cy="1005829"/>
          </a:xfrm>
        </p:spPr>
        <p:txBody>
          <a:bodyPr/>
          <a:lstStyle/>
          <a:p>
            <a:r>
              <a:rPr lang="en-US" sz="2400" dirty="0" smtClean="0"/>
              <a:t>Group products $50 or more by vendor and category.</a:t>
            </a:r>
          </a:p>
          <a:p>
            <a:r>
              <a:rPr lang="en-US" sz="2400" dirty="0" smtClean="0"/>
              <a:t>Count and average price only if more than one per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9" y="4343390"/>
            <a:ext cx="8138071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dirty="0" smtClean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&gt;= 50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GROUP </a:t>
            </a:r>
            <a:r>
              <a:rPr lang="en-US" sz="1800" b="1" dirty="0">
                <a:latin typeface="Courier New" charset="0"/>
                <a:cs typeface="Courier New" charset="0"/>
              </a:rPr>
              <a:t>BY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HAVING   COUNT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(*) &gt; 1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;</a:t>
            </a:r>
            <a:endParaRPr lang="en-US" sz="1800" b="1" dirty="0">
              <a:solidFill>
                <a:srgbClr val="A12A03"/>
              </a:solidFill>
              <a:latin typeface="Courier New" charset="0"/>
              <a:cs typeface="Courier New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4" y="4858251"/>
            <a:ext cx="4846267" cy="131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CREATE TABLE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name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Column expressions</a:t>
            </a:r>
          </a:p>
          <a:p>
            <a:pPr lvl="1"/>
            <a:r>
              <a:rPr lang="en-US" dirty="0" smtClean="0"/>
              <a:t>column name</a:t>
            </a:r>
          </a:p>
          <a:p>
            <a:pPr lvl="1"/>
            <a:r>
              <a:rPr lang="en-US" dirty="0" smtClean="0"/>
              <a:t>data type</a:t>
            </a:r>
          </a:p>
          <a:p>
            <a:pPr lvl="1"/>
            <a:r>
              <a:rPr lang="en-US" dirty="0" smtClean="0"/>
              <a:t>column constraints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Table constraints</a:t>
            </a:r>
          </a:p>
          <a:p>
            <a:pPr lvl="1"/>
            <a:r>
              <a:rPr lang="en-US" dirty="0" smtClean="0"/>
              <a:t>referential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92" y="1325904"/>
            <a:ext cx="5303507" cy="1920218"/>
          </a:xfrm>
        </p:spPr>
        <p:txBody>
          <a:bodyPr/>
          <a:lstStyle/>
          <a:p>
            <a:r>
              <a:rPr lang="en-US" dirty="0" smtClean="0"/>
              <a:t>For products that sold more than 3 items in all sales transactions, what were the total number of items sold?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5068" y="3246122"/>
            <a:ext cx="4894414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SUM(</a:t>
            </a:r>
            <a:r>
              <a:rPr lang="en-US" sz="1800" b="1" dirty="0" err="1"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HAVING   SUM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) &gt; 3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solidFill>
                <a:srgbClr val="A12A03"/>
              </a:solidFill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4617707"/>
            <a:ext cx="2876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868" y="4709146"/>
            <a:ext cx="22458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The WHERE clause </a:t>
            </a:r>
            <a:br>
              <a:rPr lang="en-US" sz="1800" dirty="0" smtClean="0">
                <a:solidFill>
                  <a:srgbClr val="B23C00"/>
                </a:solidFill>
              </a:rPr>
            </a:br>
            <a:r>
              <a:rPr lang="en-US" sz="1800" dirty="0" smtClean="0">
                <a:solidFill>
                  <a:srgbClr val="B23C00"/>
                </a:solidFill>
              </a:rPr>
              <a:t>applies to records.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The HAVING clause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applies to groups.</a:t>
            </a:r>
            <a:endParaRPr lang="en-US" sz="1800" dirty="0">
              <a:solidFill>
                <a:srgbClr val="B23C00"/>
              </a:solidFill>
            </a:endParaRPr>
          </a:p>
        </p:txBody>
      </p:sp>
      <p:pic>
        <p:nvPicPr>
          <p:cNvPr id="9" name="Picture 8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2834609" cy="3370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92" y="1325904"/>
            <a:ext cx="5303507" cy="2285974"/>
          </a:xfrm>
        </p:spPr>
        <p:txBody>
          <a:bodyPr/>
          <a:lstStyle/>
          <a:p>
            <a:r>
              <a:rPr lang="en-US" dirty="0"/>
              <a:t>For each product that was sold in more than one sales </a:t>
            </a:r>
            <a:br>
              <a:rPr lang="en-US" dirty="0"/>
            </a:br>
            <a:r>
              <a:rPr lang="en-US" dirty="0" smtClean="0"/>
              <a:t>transaction</a:t>
            </a:r>
            <a:r>
              <a:rPr lang="en-US" dirty="0"/>
              <a:t>, </a:t>
            </a:r>
            <a:r>
              <a:rPr lang="en-US" dirty="0" smtClean="0"/>
              <a:t>what is the number of transactions </a:t>
            </a:r>
            <a:r>
              <a:rPr lang="en-US" dirty="0"/>
              <a:t>in which the product was </a:t>
            </a:r>
            <a:r>
              <a:rPr lang="en-US" dirty="0" smtClean="0"/>
              <a:t>sold?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7683" y="3611878"/>
            <a:ext cx="4320413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COUNT(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HAVING  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COUNT(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 </a:t>
            </a:r>
            <a:r>
              <a:rPr lang="en-US" sz="1800" b="1" dirty="0">
                <a:latin typeface="Courier New" charset="0"/>
                <a:cs typeface="Courier New" charset="0"/>
              </a:rPr>
              <a:t>&gt; 1;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68" y="4983463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2834609" cy="3370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8757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An outer query makes use of the results </a:t>
            </a:r>
            <a:br>
              <a:rPr lang="en-US" dirty="0" smtClean="0"/>
            </a:br>
            <a:r>
              <a:rPr lang="en-US" dirty="0" smtClean="0"/>
              <a:t>from a </a:t>
            </a:r>
            <a:r>
              <a:rPr lang="en-US" dirty="0" smtClean="0">
                <a:solidFill>
                  <a:srgbClr val="B23C00"/>
                </a:solidFill>
              </a:rPr>
              <a:t>nested</a:t>
            </a:r>
            <a:r>
              <a:rPr lang="en-US" dirty="0" smtClean="0"/>
              <a:t> (inner)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Queries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548634"/>
          </a:xfrm>
        </p:spPr>
        <p:txBody>
          <a:bodyPr/>
          <a:lstStyle/>
          <a:p>
            <a:r>
              <a:rPr lang="en-US" dirty="0" smtClean="0"/>
              <a:t>Which products sell below the average price?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0196" y="3794756"/>
            <a:ext cx="66951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&lt;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(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AVG(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 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5074902"/>
            <a:ext cx="3200365" cy="17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6536" y="4800585"/>
            <a:ext cx="2192227" cy="58477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First, we need to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calculate the average.</a:t>
            </a:r>
            <a:endParaRPr lang="en-US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Queries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1"/>
            <a:ext cx="8229600" cy="2834609"/>
          </a:xfrm>
        </p:spPr>
        <p:txBody>
          <a:bodyPr/>
          <a:lstStyle/>
          <a:p>
            <a:r>
              <a:rPr lang="en-US" dirty="0" smtClean="0"/>
              <a:t>Wrong:</a:t>
            </a:r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Aggregate functions can only appear within a SELECT clause or a HAVING clause.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0196" y="3886195"/>
            <a:ext cx="614111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&lt;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AVG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6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 IN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 smtClean="0"/>
              <a:t>Which products have more than 3 </a:t>
            </a:r>
            <a:br>
              <a:rPr lang="en-US" dirty="0" smtClean="0"/>
            </a:br>
            <a:r>
              <a:rPr lang="en-US" dirty="0" smtClean="0"/>
              <a:t>items sold in all sales transactions?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318" y="4160512"/>
            <a:ext cx="7040803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IN (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FROM   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soldvia</a:t>
            </a:r>
            <a:endParaRPr lang="en-US" sz="1800" b="1" dirty="0" smtClean="0">
              <a:solidFill>
                <a:srgbClr val="B23C00"/>
              </a:solidFill>
              <a:latin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GROUP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HAVING   SUM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) &gt; 3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166341"/>
            <a:ext cx="3705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12" name="Picture 11" descr="soldv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SELECT IN</a:t>
            </a:r>
            <a:r>
              <a:rPr lang="en-US" i="1" dirty="0"/>
              <a:t>, cont’d</a:t>
            </a:r>
            <a:endParaRPr lang="en-US" b="1" i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 smtClean="0"/>
              <a:t>Which products were each sold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more than one sales </a:t>
            </a:r>
            <a:r>
              <a:rPr lang="en-US" dirty="0" smtClean="0"/>
              <a:t>transaction?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35" y="4160512"/>
            <a:ext cx="6309291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IN 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FROM   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GROUP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HAVING   COUNT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(*) &gt; 1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074902"/>
            <a:ext cx="37052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13" name="Picture 12" descr="soldv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Relational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mathematical theory </a:t>
            </a:r>
            <a:r>
              <a:rPr lang="en-US" dirty="0" smtClean="0"/>
              <a:t>behind </a:t>
            </a:r>
            <a:br>
              <a:rPr lang="en-US" dirty="0" smtClean="0"/>
            </a:br>
            <a:r>
              <a:rPr lang="en-US" dirty="0" smtClean="0"/>
              <a:t>database operations: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project</a:t>
            </a:r>
          </a:p>
          <a:p>
            <a:pPr lvl="2"/>
            <a:r>
              <a:rPr lang="en-US" dirty="0" smtClean="0"/>
              <a:t>which columns?</a:t>
            </a:r>
          </a:p>
          <a:p>
            <a:pPr lvl="2"/>
            <a:r>
              <a:rPr lang="en-US" dirty="0" smtClean="0"/>
              <a:t>listed after the SELECT keyword</a:t>
            </a:r>
          </a:p>
          <a:p>
            <a:pPr lvl="6"/>
            <a:endParaRPr lang="en-US" dirty="0"/>
          </a:p>
          <a:p>
            <a:pPr lvl="1"/>
            <a:r>
              <a:rPr lang="en-US" dirty="0" smtClean="0"/>
              <a:t>select</a:t>
            </a:r>
          </a:p>
          <a:p>
            <a:pPr lvl="2"/>
            <a:r>
              <a:rPr lang="en-US" dirty="0" smtClean="0"/>
              <a:t>which rows?</a:t>
            </a:r>
          </a:p>
          <a:p>
            <a:pPr lvl="2"/>
            <a:r>
              <a:rPr lang="en-US" dirty="0" smtClean="0"/>
              <a:t>WHERE and HAVING clauses</a:t>
            </a:r>
          </a:p>
          <a:p>
            <a:pPr lvl="6"/>
            <a:endParaRPr lang="en-US" dirty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>
                <a:solidFill>
                  <a:srgbClr val="B23C00"/>
                </a:solidFill>
              </a:rPr>
              <a:t>Query multiple tables at the same time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57" y="3255734"/>
            <a:ext cx="8229600" cy="1130442"/>
          </a:xfrm>
        </p:spPr>
        <p:txBody>
          <a:bodyPr/>
          <a:lstStyle/>
          <a:p>
            <a:r>
              <a:rPr lang="en-US" dirty="0" smtClean="0"/>
              <a:t>What is the id</a:t>
            </a:r>
            <a:r>
              <a:rPr lang="en-US" smtClean="0"/>
              <a:t>, product </a:t>
            </a:r>
            <a:r>
              <a:rPr lang="en-US" dirty="0" smtClean="0"/>
              <a:t>name, vendor name, and price</a:t>
            </a:r>
            <a:r>
              <a:rPr lang="en-US" dirty="0"/>
              <a:t> </a:t>
            </a:r>
            <a:r>
              <a:rPr lang="en-US" dirty="0" smtClean="0"/>
              <a:t>of each product?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89" y="4329086"/>
            <a:ext cx="447884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vendorname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>, vendor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=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vendor.vendorid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01" y="3977634"/>
            <a:ext cx="4380599" cy="224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3074" y="5894277"/>
            <a:ext cx="18526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Qualified names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SQL Data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20"/>
            <a:ext cx="86455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join condition, you get a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Cartesian product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Each record of one table matched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>
                <a:solidFill>
                  <a:srgbClr val="A12A03"/>
                </a:solidFill>
              </a:rPr>
              <a:t>every</a:t>
            </a:r>
            <a:r>
              <a:rPr lang="en-US" dirty="0" smtClean="0"/>
              <a:t> record from the other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951" y="2697488"/>
            <a:ext cx="33706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>, vendor;</a:t>
            </a:r>
            <a:endParaRPr lang="en-US" sz="1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3391231"/>
            <a:ext cx="5760657" cy="33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0853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Include the join condition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7391" y="1874537"/>
            <a:ext cx="5725546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WHERE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vendor.vendorid</a:t>
            </a:r>
            <a:endParaRPr 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423171"/>
            <a:ext cx="6492170" cy="43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Alias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aliases</a:t>
            </a:r>
            <a:r>
              <a:rPr lang="en-US" dirty="0" smtClean="0"/>
              <a:t> anywhere within a query instead of the full table name.</a:t>
            </a:r>
          </a:p>
          <a:p>
            <a:pPr lvl="1"/>
            <a:r>
              <a:rPr lang="en-US" dirty="0" smtClean="0"/>
              <a:t>No effect on the query itself.</a:t>
            </a:r>
          </a:p>
          <a:p>
            <a:pPr lvl="1"/>
            <a:r>
              <a:rPr lang="en-US" dirty="0" smtClean="0"/>
              <a:t>Improve legibility.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3246122"/>
            <a:ext cx="60347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vendorname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>, vendor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product.vendorid</a:t>
            </a: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vendor.vendorid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725" y="4704454"/>
            <a:ext cx="4986762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p.productid</a:t>
            </a:r>
            <a:r>
              <a:rPr lang="en-US" sz="1800" b="1" dirty="0">
                <a:latin typeface="Courier New" charset="0"/>
                <a:cs typeface="Courier New" charset="0"/>
              </a:rPr>
              <a:t>,</a:t>
            </a:r>
            <a:r>
              <a:rPr lang="en-US" sz="10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</a:t>
            </a:r>
            <a:r>
              <a:rPr lang="en-US" sz="1000" b="1" dirty="0">
                <a:latin typeface="Courier New" charset="0"/>
                <a:cs typeface="Courier New" charset="0"/>
              </a:rPr>
              <a:t> </a:t>
            </a:r>
            <a:endParaRPr lang="en-US" sz="1000" b="1" dirty="0" smtClean="0">
              <a:latin typeface="Courier New" charset="0"/>
              <a:cs typeface="Courier New" charset="0"/>
            </a:endParaRPr>
          </a:p>
          <a:p>
            <a:r>
              <a:rPr lang="en-US" sz="1000" b="1" dirty="0">
                <a:latin typeface="Courier New" charset="0"/>
                <a:cs typeface="Courier New" charset="0"/>
              </a:rPr>
              <a:t> </a:t>
            </a:r>
            <a:r>
              <a:rPr lang="en-US" sz="1000" b="1" dirty="0" smtClean="0">
                <a:latin typeface="Courier New" charset="0"/>
                <a:cs typeface="Courier New" charset="0"/>
              </a:rPr>
              <a:t>     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v.vendorname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p.productprice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800" b="1" dirty="0">
                <a:latin typeface="Courier New" charset="0"/>
                <a:cs typeface="Courier New" charset="0"/>
              </a:rPr>
              <a:t>, vendor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v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p.vendorid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v.vendorid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Alias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2"/>
            <a:ext cx="8320994" cy="548634"/>
          </a:xfrm>
        </p:spPr>
        <p:txBody>
          <a:bodyPr/>
          <a:lstStyle/>
          <a:p>
            <a:r>
              <a:rPr lang="en-US" dirty="0" smtClean="0"/>
              <a:t>Use aliases to rename columns in query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67" y="4052087"/>
            <a:ext cx="4511035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p.productid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p.productname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pname</a:t>
            </a:r>
            <a:r>
              <a:rPr lang="en-US" sz="1800" b="1" dirty="0">
                <a:latin typeface="Courier New" charset="0"/>
                <a:cs typeface="Courier New" charset="0"/>
              </a:rPr>
              <a:t>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v.vendorname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vname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,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p.productprice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 </a:t>
            </a:r>
            <a:r>
              <a:rPr lang="en-US" sz="1800" b="1" dirty="0">
                <a:latin typeface="Courier New" charset="0"/>
                <a:cs typeface="Courier New" charset="0"/>
              </a:rPr>
              <a:t>p, vendor v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p.vendorid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v.vendorid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72" y="3886195"/>
            <a:ext cx="4038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928" y="6074473"/>
            <a:ext cx="33715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You cannot use aliased column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names in the WHERE clause.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Multiple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25903"/>
            <a:ext cx="3420118" cy="1463024"/>
          </a:xfrm>
          <a:prstGeom prst="rect">
            <a:avLst/>
          </a:prstGeom>
        </p:spPr>
      </p:pic>
      <p:pic>
        <p:nvPicPr>
          <p:cNvPr id="6" name="Picture 5" descr="salestransa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98" y="1325903"/>
            <a:ext cx="2425960" cy="146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928" y="2880366"/>
            <a:ext cx="8080420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t.tid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t.tdate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sv.noofitems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>
                <a:latin typeface="Courier New" charset="0"/>
                <a:cs typeface="Courier New" charset="0"/>
              </a:rPr>
              <a:t> quantity,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(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sv.noofitems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*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>
                <a:latin typeface="Courier New" charset="0"/>
                <a:cs typeface="Courier New" charset="0"/>
              </a:rPr>
              <a:t> amount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p,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t,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soldvia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sv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sv.productid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p.productid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r>
              <a:rPr lang="en-US" sz="1800" b="1" dirty="0" smtClean="0">
                <a:latin typeface="Courier New" charset="0"/>
                <a:cs typeface="Courier New" charset="0"/>
              </a:rPr>
              <a:t>AND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sv.tid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err="1">
                <a:latin typeface="Courier New" charset="0"/>
                <a:cs typeface="Courier New" charset="0"/>
              </a:rPr>
              <a:t>t.tid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ORDER 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t.tid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9" y="4407272"/>
            <a:ext cx="3657560" cy="240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928" y="5166341"/>
            <a:ext cx="2314794" cy="646331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You can use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AS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to introduce an alias.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928" y="6074473"/>
            <a:ext cx="2745576" cy="646331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Oracle does not allow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AS</a:t>
            </a:r>
            <a:endParaRPr lang="en-US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dirty="0" smtClean="0">
                <a:solidFill>
                  <a:srgbClr val="B23C00"/>
                </a:solidFill>
              </a:rPr>
              <a:t>for table aliases. </a:t>
            </a:r>
            <a:endParaRPr lang="en-US" sz="1800" dirty="0">
              <a:solidFill>
                <a:srgbClr val="B23C00"/>
              </a:solidFill>
            </a:endParaRPr>
          </a:p>
        </p:txBody>
      </p:sp>
      <p:pic>
        <p:nvPicPr>
          <p:cNvPr id="7" name="Picture 6" descr="soldv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53" y="1325902"/>
            <a:ext cx="1645902" cy="1956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70012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ALTER TABLE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Change the structure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an existing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Add a new column.</a:t>
            </a:r>
          </a:p>
          <a:p>
            <a:pPr lvl="1"/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Drop a column.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40" y="3429000"/>
            <a:ext cx="738781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vendor 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ADD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(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vendorphonenumber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CHAR(11))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40" y="5078478"/>
            <a:ext cx="62796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vendor </a:t>
            </a:r>
            <a:r>
              <a:rPr lang="en-US" sz="1800" b="1" dirty="0" smtClean="0">
                <a:solidFill>
                  <a:srgbClr val="A12A03"/>
                </a:solidFill>
                <a:latin typeface="Courier New" charset="0"/>
                <a:cs typeface="Courier New" charset="0"/>
              </a:rPr>
              <a:t>DROP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(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vendorphonenumber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7" name="Picture 6" descr="vend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1" y="1325903"/>
            <a:ext cx="2938743" cy="1464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005829"/>
          </a:xfrm>
        </p:spPr>
        <p:txBody>
          <a:bodyPr/>
          <a:lstStyle/>
          <a:p>
            <a:r>
              <a:rPr lang="en-US" dirty="0" smtClean="0"/>
              <a:t>Modify data in a table.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8975" y="4069073"/>
            <a:ext cx="374899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UPDATE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SET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100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'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4×4</a:t>
            </a:r>
            <a:r>
              <a:rPr lang="en-US" sz="1800" b="1" dirty="0">
                <a:latin typeface="Courier New" charset="0"/>
                <a:cs typeface="Courier New" charset="0"/>
              </a:rPr>
              <a:t>'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pic>
        <p:nvPicPr>
          <p:cNvPr id="7" name="Picture 6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325904"/>
            <a:ext cx="4663389" cy="1994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318" y="5166341"/>
            <a:ext cx="6833722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product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ADD (</a:t>
            </a:r>
            <a:r>
              <a:rPr lang="en-US" sz="1800" b="1" dirty="0">
                <a:latin typeface="Courier New" charset="0"/>
                <a:cs typeface="Courier New" charset="0"/>
              </a:rPr>
              <a:t>discount NUMERIC(3,2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))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UPDATE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product SET </a:t>
            </a:r>
            <a:r>
              <a:rPr lang="en-US" sz="1800" b="1" dirty="0">
                <a:latin typeface="Courier New" charset="0"/>
                <a:cs typeface="Courier New" charset="0"/>
              </a:rPr>
              <a:t>discount = 0.2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4513" y="5897853"/>
            <a:ext cx="59505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Set the value of the </a:t>
            </a:r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discount</a:t>
            </a:r>
            <a:r>
              <a:rPr lang="en-US" sz="1800" dirty="0" smtClean="0">
                <a:solidFill>
                  <a:srgbClr val="B23C00"/>
                </a:solidFill>
              </a:rPr>
              <a:t> column in </a:t>
            </a:r>
            <a:r>
              <a:rPr lang="en-US" sz="1800" u="sng" dirty="0" smtClean="0">
                <a:solidFill>
                  <a:srgbClr val="B23C00"/>
                </a:solidFill>
              </a:rPr>
              <a:t>all</a:t>
            </a:r>
            <a:r>
              <a:rPr lang="en-US" sz="1800" dirty="0" smtClean="0">
                <a:solidFill>
                  <a:srgbClr val="B23C00"/>
                </a:solidFill>
              </a:rPr>
              <a:t> rows to 0.2.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731" y="260604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DELETE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51731"/>
          </a:xfrm>
        </p:spPr>
        <p:txBody>
          <a:bodyPr/>
          <a:lstStyle/>
          <a:p>
            <a:r>
              <a:rPr lang="en-US" dirty="0" smtClean="0"/>
              <a:t>Delete rows from a table.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r>
              <a:rPr lang="en-US" dirty="0" smtClean="0"/>
              <a:t>Without the WHERE clause, all the table rows will be deleted, resulting in an empty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325904"/>
            <a:ext cx="4663389" cy="1994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3405" y="4069073"/>
            <a:ext cx="434032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DELETE FROM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= '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4×4’;</a:t>
            </a:r>
            <a:endParaRPr lang="en-US" sz="1800" b="1" dirty="0">
              <a:latin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view</a:t>
            </a:r>
            <a:r>
              <a:rPr lang="en-US" dirty="0" smtClean="0"/>
              <a:t> allows the structure of a query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be saved in the database.</a:t>
            </a:r>
          </a:p>
          <a:p>
            <a:pPr lvl="1"/>
            <a:r>
              <a:rPr lang="en-US" dirty="0" smtClean="0"/>
              <a:t>AKA </a:t>
            </a:r>
            <a:r>
              <a:rPr lang="en-US" dirty="0" smtClean="0">
                <a:solidFill>
                  <a:srgbClr val="B23C00"/>
                </a:solidFill>
              </a:rPr>
              <a:t>virtual table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Not an actual table – no data is saved.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Whenever a view is invoked, it executes a query to retrieve data from the actual tables.</a:t>
            </a:r>
          </a:p>
          <a:p>
            <a:pPr lvl="1"/>
            <a:r>
              <a:rPr lang="en-US" dirty="0" smtClean="0"/>
              <a:t>A view is analogous to a procedure</a:t>
            </a:r>
            <a:br>
              <a:rPr lang="en-US" dirty="0" smtClean="0"/>
            </a:br>
            <a:r>
              <a:rPr lang="en-US" dirty="0" smtClean="0"/>
              <a:t>in a programming language.</a:t>
            </a:r>
          </a:p>
          <a:p>
            <a:pPr lvl="5"/>
            <a:endParaRPr lang="en-US" dirty="0"/>
          </a:p>
          <a:p>
            <a:r>
              <a:rPr lang="en-US" dirty="0" smtClean="0"/>
              <a:t>Use a view like any other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semicolon at the end of </a:t>
            </a:r>
            <a:r>
              <a:rPr lang="en-US" dirty="0" smtClean="0"/>
              <a:t>an SQL command.</a:t>
            </a:r>
          </a:p>
          <a:p>
            <a:pPr lvl="4"/>
            <a:endParaRPr lang="en-US" dirty="0"/>
          </a:p>
          <a:p>
            <a:r>
              <a:rPr lang="en-US" dirty="0" smtClean="0"/>
              <a:t>SQL </a:t>
            </a:r>
            <a:r>
              <a:rPr lang="en-US" dirty="0"/>
              <a:t>keywords, as well as the table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 </a:t>
            </a:r>
            <a:r>
              <a:rPr lang="en-US" dirty="0"/>
              <a:t>names used in the SQL commands,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not case </a:t>
            </a:r>
            <a:r>
              <a:rPr lang="en-US" dirty="0" smtClean="0"/>
              <a:t>sensitive.</a:t>
            </a:r>
            <a:endParaRPr lang="en-US" dirty="0"/>
          </a:p>
          <a:p>
            <a:pPr lvl="1"/>
            <a:r>
              <a:rPr lang="en-US" dirty="0" smtClean="0"/>
              <a:t>For clarity and consistency, we will use all caps </a:t>
            </a:r>
            <a:br>
              <a:rPr lang="en-US" dirty="0" smtClean="0"/>
            </a:br>
            <a:r>
              <a:rPr lang="en-US" dirty="0" smtClean="0"/>
              <a:t>for SQL commands.</a:t>
            </a:r>
          </a:p>
          <a:p>
            <a:pPr lvl="5"/>
            <a:endParaRPr lang="en-US" dirty="0"/>
          </a:p>
          <a:p>
            <a:r>
              <a:rPr lang="en-US" dirty="0"/>
              <a:t>An SQL statement can be written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long </a:t>
            </a:r>
            <a:r>
              <a:rPr lang="en-US" dirty="0" smtClean="0"/>
              <a:t>line </a:t>
            </a:r>
            <a:r>
              <a:rPr lang="en-US" dirty="0"/>
              <a:t>of </a:t>
            </a:r>
            <a:r>
              <a:rPr lang="en-US" dirty="0" smtClean="0"/>
              <a:t>text.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legibility </a:t>
            </a:r>
            <a:r>
              <a:rPr lang="en-US" dirty="0" smtClean="0"/>
              <a:t>reasons, </a:t>
            </a:r>
            <a:r>
              <a:rPr lang="en-US" dirty="0"/>
              <a:t>SQL statements are usually </a:t>
            </a:r>
            <a:r>
              <a:rPr lang="en-US" dirty="0" smtClean="0"/>
              <a:t>written as multiple </a:t>
            </a:r>
            <a:r>
              <a:rPr lang="en-US" dirty="0"/>
              <a:t>lines of </a:t>
            </a:r>
            <a:r>
              <a:rPr lang="en-US" dirty="0" smtClean="0"/>
              <a:t>text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 smtClean="0"/>
              <a:t>Which products have more than 3 </a:t>
            </a:r>
            <a:br>
              <a:rPr lang="en-US" dirty="0" smtClean="0"/>
            </a:br>
            <a:r>
              <a:rPr lang="en-US" dirty="0" smtClean="0"/>
              <a:t>items sold in all sales transactions?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123" y="4160512"/>
            <a:ext cx="777231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CREATE VIEW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products_more_than_3_sold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  <a:cs typeface="Courier New" charset="0"/>
              </a:rPr>
              <a:t>AS</a:t>
            </a:r>
          </a:p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IN (SELECT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FROM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soldvia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GROUP </a:t>
            </a:r>
            <a:r>
              <a:rPr lang="en-US" sz="1800" b="1" dirty="0">
                <a:latin typeface="Courier New" charset="0"/>
                <a:cs typeface="Courier New" charset="0"/>
              </a:rPr>
              <a:t>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 HAVING   SUM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latin typeface="Courier New" charset="0"/>
                <a:cs typeface="Courier New" charset="0"/>
              </a:rPr>
              <a:t>) &gt; 3)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1" name="Picture 10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12" name="Picture 11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123" y="1325903"/>
            <a:ext cx="777231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CREATE VIEW products_more_than_3_sold AS</a:t>
            </a:r>
          </a:p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IN (SELECT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FROM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soldvia</a:t>
            </a:r>
            <a:endParaRPr lang="en-US" sz="1800" b="1" dirty="0" smtClean="0">
              <a:latin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GROUP </a:t>
            </a:r>
            <a:r>
              <a:rPr lang="en-US" sz="1800" b="1" dirty="0">
                <a:latin typeface="Courier New" charset="0"/>
                <a:cs typeface="Courier New" charset="0"/>
              </a:rPr>
              <a:t>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 HAVING   SUM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latin typeface="Courier New" charset="0"/>
                <a:cs typeface="Courier New" charset="0"/>
              </a:rPr>
              <a:t>) &gt; 3)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586" y="3611878"/>
            <a:ext cx="4755892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products_more_than_3_sold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1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55" y="4434829"/>
            <a:ext cx="3705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6" name="Picture 5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499" y="3957967"/>
            <a:ext cx="6833722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CREATE 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VIEW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products_in_multiple_trnsc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cs typeface="Courier New" charset="0"/>
              </a:rPr>
              <a:t>AS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SELECT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     product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WHERE    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productid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 IN (</a:t>
            </a: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 FROM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 GROUP </a:t>
            </a:r>
            <a:r>
              <a:rPr lang="en-US" sz="1800" b="1" dirty="0">
                <a:latin typeface="Courier New" charset="0"/>
                <a:cs typeface="Courier New" charset="0"/>
              </a:rPr>
              <a:t>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                          HAVING </a:t>
            </a:r>
            <a:r>
              <a:rPr lang="en-US" sz="1800" b="1" dirty="0">
                <a:latin typeface="Courier New" charset="0"/>
                <a:cs typeface="Courier New" charset="0"/>
              </a:rPr>
              <a:t>COUNT(*) &gt; 1)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i="1" dirty="0">
              <a:latin typeface="Courier New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708" y="1417342"/>
            <a:ext cx="489441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cs typeface="Courier New" charset="0"/>
              </a:rPr>
              <a:t>SELECT *</a:t>
            </a:r>
            <a:r>
              <a:rPr lang="en-US" sz="1800" b="1" dirty="0">
                <a:latin typeface="Courier New" charset="0"/>
                <a:cs typeface="Courier New" charset="0"/>
              </a:rPr>
              <a:t/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 smtClean="0">
                <a:latin typeface="Courier New" charset="0"/>
                <a:cs typeface="Courier New" charset="0"/>
              </a:rPr>
              <a:t>FROM   </a:t>
            </a:r>
            <a:r>
              <a:rPr lang="en-US" sz="1800" b="1" dirty="0" err="1" smtClean="0">
                <a:latin typeface="Courier New" charset="0"/>
                <a:cs typeface="Courier New" charset="0"/>
              </a:rPr>
              <a:t>products_in_multiple_trnsc</a:t>
            </a:r>
            <a:r>
              <a:rPr lang="en-US" sz="1800" b="1" dirty="0" smtClean="0">
                <a:latin typeface="Courier New" charset="0"/>
                <a:cs typeface="Courier New" charset="0"/>
              </a:rPr>
              <a:t>;</a:t>
            </a:r>
            <a:endParaRPr lang="en-US" sz="1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1" y="2240293"/>
            <a:ext cx="37052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309311"/>
            <a:ext cx="8229600" cy="1219209"/>
          </a:xfrm>
        </p:spPr>
        <p:txBody>
          <a:bodyPr/>
          <a:lstStyle/>
          <a:p>
            <a:r>
              <a:rPr lang="en-US" dirty="0" smtClean="0"/>
              <a:t>Dropping views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20269" y="5528521"/>
            <a:ext cx="5309980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DROP VIEW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products_in_multiple_trnsc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query()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exec(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PDO::query()</a:t>
            </a:r>
            <a:r>
              <a:rPr lang="en-US" b="1" dirty="0" smtClean="0">
                <a:solidFill>
                  <a:srgbClr val="0033CC"/>
                </a:solidFill>
                <a:latin typeface="+mj-lt"/>
                <a:cs typeface="Courier New"/>
              </a:rPr>
              <a:t> </a:t>
            </a:r>
            <a:r>
              <a:rPr lang="en-US" dirty="0" smtClean="0"/>
              <a:t>to execute </a:t>
            </a:r>
            <a:br>
              <a:rPr lang="en-US" dirty="0" smtClean="0"/>
            </a:br>
            <a:r>
              <a:rPr lang="en-US" dirty="0" smtClean="0"/>
              <a:t>an SQL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SELECT</a:t>
            </a:r>
            <a:r>
              <a:rPr lang="en-US" dirty="0" smtClean="0"/>
              <a:t> statement.</a:t>
            </a:r>
          </a:p>
          <a:p>
            <a:pPr lvl="1"/>
            <a:r>
              <a:rPr lang="en-US" dirty="0" smtClean="0"/>
              <a:t>Returns a </a:t>
            </a:r>
            <a:r>
              <a:rPr lang="en-US" dirty="0" smtClean="0">
                <a:solidFill>
                  <a:srgbClr val="B23C00"/>
                </a:solidFill>
              </a:rPr>
              <a:t>result set </a:t>
            </a:r>
            <a:r>
              <a:rPr lang="en-US" dirty="0" smtClean="0"/>
              <a:t>as a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PDOStatement</a:t>
            </a:r>
            <a:r>
              <a:rPr lang="en-US" dirty="0" smtClean="0"/>
              <a:t>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84" y="2977552"/>
            <a:ext cx="8188159" cy="224676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$</a:t>
            </a:r>
            <a:r>
              <a:rPr lang="en-US" sz="2000" b="1" dirty="0">
                <a:latin typeface="Courier New"/>
                <a:cs typeface="Courier New"/>
              </a:rPr>
              <a:t>con = new PDO("</a:t>
            </a:r>
            <a:r>
              <a:rPr lang="en-US" sz="2000" b="1" dirty="0" err="1">
                <a:latin typeface="Courier New"/>
                <a:cs typeface="Courier New"/>
              </a:rPr>
              <a:t>mysql:host</a:t>
            </a:r>
            <a:r>
              <a:rPr lang="en-US" sz="2000" b="1" dirty="0">
                <a:latin typeface="Courier New"/>
                <a:cs typeface="Courier New"/>
              </a:rPr>
              <a:t>=</a:t>
            </a:r>
            <a:r>
              <a:rPr lang="en-US" sz="2000" b="1" dirty="0" err="1">
                <a:latin typeface="Courier New"/>
                <a:cs typeface="Courier New"/>
              </a:rPr>
              <a:t>localhost;dbname</a:t>
            </a:r>
            <a:r>
              <a:rPr lang="en-US" sz="2000" b="1" dirty="0">
                <a:latin typeface="Courier New"/>
                <a:cs typeface="Courier New"/>
              </a:rPr>
              <a:t>=school",</a:t>
            </a:r>
          </a:p>
          <a:p>
            <a:r>
              <a:rPr lang="nl-NL" sz="2000" b="1" dirty="0" smtClean="0">
                <a:latin typeface="Courier New"/>
                <a:cs typeface="Courier New"/>
              </a:rPr>
              <a:t>               </a:t>
            </a:r>
            <a:r>
              <a:rPr lang="nl-NL" sz="2000" b="1" dirty="0">
                <a:latin typeface="Courier New"/>
                <a:cs typeface="Courier New"/>
              </a:rPr>
              <a:t>"root", "</a:t>
            </a:r>
            <a:r>
              <a:rPr lang="nl-NL" sz="2000" b="1" dirty="0" err="1">
                <a:latin typeface="Courier New"/>
                <a:cs typeface="Courier New"/>
              </a:rPr>
              <a:t>sesame</a:t>
            </a:r>
            <a:r>
              <a:rPr lang="nl-NL" sz="2000" b="1" dirty="0">
                <a:latin typeface="Courier New"/>
                <a:cs typeface="Courier New"/>
              </a:rPr>
              <a:t>");</a:t>
            </a:r>
          </a:p>
          <a:p>
            <a:r>
              <a:rPr lang="nl-NL" sz="2000" b="1" dirty="0" smtClean="0">
                <a:latin typeface="Courier New"/>
                <a:cs typeface="Courier New"/>
              </a:rPr>
              <a:t>$</a:t>
            </a:r>
            <a:r>
              <a:rPr lang="nl-NL" sz="2000" b="1" dirty="0">
                <a:latin typeface="Courier New"/>
                <a:cs typeface="Courier New"/>
              </a:rPr>
              <a:t>con-&gt;</a:t>
            </a:r>
            <a:r>
              <a:rPr lang="nl-NL" sz="2000" b="1" dirty="0" err="1">
                <a:latin typeface="Courier New"/>
                <a:cs typeface="Courier New"/>
              </a:rPr>
              <a:t>setAttribute</a:t>
            </a:r>
            <a:r>
              <a:rPr lang="nl-NL" sz="2000" b="1" dirty="0">
                <a:latin typeface="Courier New"/>
                <a:cs typeface="Courier New"/>
              </a:rPr>
              <a:t>(PDO::ATTR_ERRMODE,</a:t>
            </a:r>
          </a:p>
          <a:p>
            <a:r>
              <a:rPr lang="nl-NL" sz="2000" b="1" dirty="0" smtClean="0">
                <a:latin typeface="Courier New"/>
                <a:cs typeface="Courier New"/>
              </a:rPr>
              <a:t>                   </a:t>
            </a:r>
            <a:r>
              <a:rPr lang="nl-NL" sz="2000" b="1" dirty="0">
                <a:latin typeface="Courier New"/>
                <a:cs typeface="Courier New"/>
              </a:rPr>
              <a:t>PDO::ERRMODE_EXCEPTION);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        </a:t>
            </a:r>
          </a:p>
          <a:p>
            <a:r>
              <a:rPr lang="nl-NL" sz="2000" b="1" dirty="0" smtClean="0">
                <a:latin typeface="Courier New"/>
                <a:cs typeface="Courier New"/>
              </a:rPr>
              <a:t>$</a:t>
            </a:r>
            <a:r>
              <a:rPr lang="nl-NL" sz="2000" b="1" dirty="0">
                <a:latin typeface="Courier New"/>
                <a:cs typeface="Courier New"/>
              </a:rPr>
              <a:t>query = "SELECT * FROM teacher WHERE </a:t>
            </a:r>
            <a:r>
              <a:rPr lang="nl-NL" sz="2000" b="1" dirty="0" err="1">
                <a:latin typeface="Courier New"/>
                <a:cs typeface="Courier New"/>
              </a:rPr>
              <a:t>id</a:t>
            </a:r>
            <a:r>
              <a:rPr lang="nl-NL" sz="2000" b="1" dirty="0">
                <a:latin typeface="Courier New"/>
                <a:cs typeface="Courier New"/>
              </a:rPr>
              <a:t> = $</a:t>
            </a:r>
            <a:r>
              <a:rPr lang="nl-NL" sz="2000" b="1" dirty="0" err="1" smtClean="0">
                <a:latin typeface="Courier New"/>
                <a:cs typeface="Courier New"/>
              </a:rPr>
              <a:t>id</a:t>
            </a:r>
            <a:r>
              <a:rPr lang="nl-NL" sz="2000" b="1" dirty="0" smtClean="0">
                <a:latin typeface="Courier New"/>
                <a:cs typeface="Courier New"/>
              </a:rPr>
              <a:t>";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$data  = </a:t>
            </a:r>
            <a:r>
              <a:rPr lang="en-US" sz="2000" b="1" dirty="0">
                <a:latin typeface="Courier New"/>
                <a:cs typeface="Courier New"/>
              </a:rPr>
              <a:t>$con-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query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$query)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689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query()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exec()</a:t>
            </a:r>
            <a:r>
              <a:rPr lang="en-US" i="1" dirty="0"/>
              <a:t>, cont’d</a:t>
            </a:r>
            <a:endParaRPr lang="en-US" b="1" i="1" dirty="0">
              <a:solidFill>
                <a:srgbClr val="0033CC"/>
              </a:solidFill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32" y="1234464"/>
            <a:ext cx="5212067" cy="228597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PDO::exec()</a:t>
            </a:r>
            <a:r>
              <a:rPr lang="en-US" b="1" dirty="0" smtClean="0">
                <a:solidFill>
                  <a:srgbClr val="0033CC"/>
                </a:solidFill>
                <a:latin typeface="+mj-lt"/>
                <a:cs typeface="Courier New"/>
              </a:rPr>
              <a:t> </a:t>
            </a:r>
            <a:r>
              <a:rPr lang="en-US" dirty="0" smtClean="0"/>
              <a:t>to execute an SQL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INSERT</a:t>
            </a:r>
            <a:r>
              <a:rPr lang="en-US" b="1" dirty="0" smtClean="0">
                <a:solidFill>
                  <a:srgbClr val="0033CC"/>
                </a:solidFill>
                <a:latin typeface="+mj-lt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DELETE</a:t>
            </a:r>
            <a:r>
              <a:rPr lang="en-US" b="1" dirty="0" smtClean="0">
                <a:solidFill>
                  <a:srgbClr val="0033CC"/>
                </a:solidFill>
                <a:cs typeface="Courier New"/>
              </a:rPr>
              <a:t> </a:t>
            </a:r>
            <a:r>
              <a:rPr lang="en-US" dirty="0" smtClean="0"/>
              <a:t>statement.</a:t>
            </a:r>
          </a:p>
          <a:p>
            <a:pPr lvl="1"/>
            <a:r>
              <a:rPr lang="en-US" dirty="0" smtClean="0"/>
              <a:t>Returns the </a:t>
            </a:r>
            <a:r>
              <a:rPr lang="en-US" dirty="0" smtClean="0">
                <a:solidFill>
                  <a:srgbClr val="B23C00"/>
                </a:solidFill>
              </a:rPr>
              <a:t>count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affected 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6067" y="3611878"/>
            <a:ext cx="7479249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$</a:t>
            </a:r>
            <a:r>
              <a:rPr lang="en-US" sz="1800" b="1" dirty="0">
                <a:latin typeface="Courier New"/>
                <a:cs typeface="Courier New"/>
              </a:rPr>
              <a:t>con = new PDO("</a:t>
            </a:r>
            <a:r>
              <a:rPr lang="en-US" sz="1800" b="1" dirty="0" err="1">
                <a:latin typeface="Courier New"/>
                <a:cs typeface="Courier New"/>
              </a:rPr>
              <a:t>mysql:host</a:t>
            </a:r>
            <a:r>
              <a:rPr lang="en-US" sz="1800" b="1" dirty="0">
                <a:latin typeface="Courier New"/>
                <a:cs typeface="Courier New"/>
              </a:rPr>
              <a:t>=</a:t>
            </a:r>
            <a:r>
              <a:rPr lang="en-US" sz="1800" b="1" dirty="0" err="1">
                <a:latin typeface="Courier New"/>
                <a:cs typeface="Courier New"/>
              </a:rPr>
              <a:t>localhost;dbname</a:t>
            </a:r>
            <a:r>
              <a:rPr lang="en-US" sz="1800" b="1" dirty="0">
                <a:latin typeface="Courier New"/>
                <a:cs typeface="Courier New"/>
              </a:rPr>
              <a:t>=school"</a:t>
            </a:r>
            <a:r>
              <a:rPr lang="en-US" sz="1800" b="1" dirty="0" smtClean="0">
                <a:latin typeface="Courier New"/>
                <a:cs typeface="Courier New"/>
              </a:rPr>
              <a:t>, 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nl-NL" sz="1800" b="1" dirty="0" smtClean="0">
                <a:latin typeface="Courier New"/>
                <a:cs typeface="Courier New"/>
              </a:rPr>
              <a:t>               </a:t>
            </a:r>
            <a:r>
              <a:rPr lang="nl-NL" sz="1800" b="1" dirty="0">
                <a:latin typeface="Courier New"/>
                <a:cs typeface="Courier New"/>
              </a:rPr>
              <a:t>"root", "</a:t>
            </a:r>
            <a:r>
              <a:rPr lang="nl-NL" sz="1800" b="1" dirty="0" err="1">
                <a:latin typeface="Courier New"/>
                <a:cs typeface="Courier New"/>
              </a:rPr>
              <a:t>sesame</a:t>
            </a:r>
            <a:r>
              <a:rPr lang="nl-NL" sz="1800" b="1" dirty="0">
                <a:latin typeface="Courier New"/>
                <a:cs typeface="Courier New"/>
              </a:rPr>
              <a:t>");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$</a:t>
            </a:r>
            <a:r>
              <a:rPr lang="nl-NL" sz="1800" b="1" dirty="0">
                <a:latin typeface="Courier New"/>
                <a:cs typeface="Courier New"/>
              </a:rPr>
              <a:t>con-&gt;</a:t>
            </a:r>
            <a:r>
              <a:rPr lang="nl-NL" sz="1800" b="1" dirty="0" err="1">
                <a:latin typeface="Courier New"/>
                <a:cs typeface="Courier New"/>
              </a:rPr>
              <a:t>setAttribute</a:t>
            </a:r>
            <a:r>
              <a:rPr lang="nl-NL" sz="1800" b="1" dirty="0">
                <a:latin typeface="Courier New"/>
                <a:cs typeface="Courier New"/>
              </a:rPr>
              <a:t>(PDO::ATTR_ERRMODE,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                   </a:t>
            </a:r>
            <a:r>
              <a:rPr lang="nl-NL" sz="1800" b="1" dirty="0">
                <a:latin typeface="Courier New"/>
                <a:cs typeface="Courier New"/>
              </a:rPr>
              <a:t>PDO::ERRMODE_EXCEPTION);</a:t>
            </a:r>
          </a:p>
          <a:p>
            <a:r>
              <a:rPr lang="nl-NL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$</a:t>
            </a:r>
            <a:r>
              <a:rPr lang="nl-NL" sz="1800" b="1" dirty="0">
                <a:latin typeface="Courier New"/>
                <a:cs typeface="Courier New"/>
              </a:rPr>
              <a:t>query = </a:t>
            </a:r>
            <a:r>
              <a:rPr lang="nl-NL" sz="1800" b="1" dirty="0" smtClean="0">
                <a:latin typeface="Courier New"/>
                <a:cs typeface="Courier New"/>
              </a:rPr>
              <a:t>"</a:t>
            </a:r>
            <a:r>
              <a:rPr lang="en-US" sz="1800" b="1" dirty="0">
                <a:latin typeface="Courier New" charset="0"/>
              </a:rPr>
              <a:t>UPDATE </a:t>
            </a:r>
            <a:r>
              <a:rPr lang="en-US" sz="1800" b="1" dirty="0" smtClean="0">
                <a:latin typeface="Courier New" charset="0"/>
              </a:rPr>
              <a:t>teacher </a:t>
            </a:r>
            <a:r>
              <a:rPr lang="nl-NL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 charset="0"/>
              </a:rPr>
              <a:t>.</a:t>
            </a:r>
          </a:p>
          <a:p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smtClean="0">
                <a:latin typeface="Courier New" charset="0"/>
              </a:rPr>
              <a:t>        </a:t>
            </a:r>
            <a:r>
              <a:rPr lang="nl-NL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 charset="0"/>
              </a:rPr>
              <a:t>SET </a:t>
            </a:r>
            <a:r>
              <a:rPr lang="en-US" sz="1800" b="1" dirty="0">
                <a:latin typeface="Courier New" charset="0"/>
              </a:rPr>
              <a:t>first = '</a:t>
            </a:r>
            <a:r>
              <a:rPr lang="en-US" sz="1800" b="1" dirty="0" smtClean="0">
                <a:latin typeface="Courier New" charset="0"/>
              </a:rPr>
              <a:t>Ronald' </a:t>
            </a:r>
            <a:r>
              <a:rPr lang="nl-NL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 charset="0"/>
              </a:rPr>
              <a:t>.</a:t>
            </a:r>
            <a:r>
              <a:rPr lang="en-US" sz="1800" b="1" dirty="0">
                <a:latin typeface="Courier New" charset="0"/>
              </a:rPr>
              <a:t/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smtClean="0">
                <a:latin typeface="Courier New" charset="0"/>
              </a:rPr>
              <a:t>        </a:t>
            </a:r>
            <a:r>
              <a:rPr lang="nl-NL" sz="1800" b="1" dirty="0">
                <a:latin typeface="Courier New"/>
                <a:cs typeface="Courier New"/>
              </a:rPr>
              <a:t>"</a:t>
            </a:r>
            <a:r>
              <a:rPr lang="en-US" sz="1800" b="1" dirty="0" smtClean="0">
                <a:latin typeface="Courier New" charset="0"/>
              </a:rPr>
              <a:t>WHERE </a:t>
            </a:r>
            <a:r>
              <a:rPr lang="en-US" sz="1800" b="1" dirty="0">
                <a:latin typeface="Courier New" charset="0"/>
              </a:rPr>
              <a:t>first = '</a:t>
            </a:r>
            <a:r>
              <a:rPr lang="en-US" sz="1800" b="1" dirty="0" smtClean="0">
                <a:latin typeface="Courier New" charset="0"/>
              </a:rPr>
              <a:t>Ron'</a:t>
            </a:r>
            <a:r>
              <a:rPr lang="nl-NL" sz="1800" b="1" dirty="0" smtClean="0">
                <a:latin typeface="Courier New"/>
                <a:cs typeface="Courier New"/>
              </a:rPr>
              <a:t>";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$count = </a:t>
            </a:r>
            <a:r>
              <a:rPr lang="en-US" sz="1800" b="1" dirty="0">
                <a:latin typeface="Courier New"/>
                <a:cs typeface="Courier New"/>
              </a:rPr>
              <a:t>$con-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exec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>
                <a:latin typeface="Courier New"/>
                <a:cs typeface="Courier New"/>
              </a:rPr>
              <a:t>$query)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endParaRPr lang="en-US" sz="1800" b="1" dirty="0">
              <a:latin typeface="Courier New"/>
              <a:cs typeface="Courier New"/>
            </a:endParaRPr>
          </a:p>
        </p:txBody>
      </p:sp>
      <p:graphicFrame>
        <p:nvGraphicFramePr>
          <p:cNvPr id="7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14728"/>
              </p:ext>
            </p:extLst>
          </p:nvPr>
        </p:nvGraphicFramePr>
        <p:xfrm>
          <a:off x="731562" y="1691659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8173" y="1325903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Teacher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07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Join with 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9932" y="1234464"/>
            <a:ext cx="7572506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first </a:t>
            </a:r>
            <a:r>
              <a:rPr lang="en-US" b="1" dirty="0">
                <a:latin typeface="Courier New"/>
                <a:cs typeface="Courier New"/>
              </a:rPr>
              <a:t>= </a:t>
            </a:r>
            <a:r>
              <a:rPr lang="en-US" b="1" dirty="0" err="1">
                <a:latin typeface="Courier New"/>
                <a:cs typeface="Courier New"/>
              </a:rPr>
              <a:t>filter_input</a:t>
            </a:r>
            <a:r>
              <a:rPr lang="en-US" b="1" dirty="0">
                <a:latin typeface="Courier New"/>
                <a:cs typeface="Courier New"/>
              </a:rPr>
              <a:t>(INPUT_GET,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"</a:t>
            </a:r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last  </a:t>
            </a:r>
            <a:r>
              <a:rPr lang="en-US" b="1" dirty="0">
                <a:latin typeface="Courier New"/>
                <a:cs typeface="Courier New"/>
              </a:rPr>
              <a:t>= </a:t>
            </a:r>
            <a:r>
              <a:rPr lang="en-US" b="1" dirty="0" err="1">
                <a:latin typeface="Courier New"/>
                <a:cs typeface="Courier New"/>
              </a:rPr>
              <a:t>filter_input</a:t>
            </a:r>
            <a:r>
              <a:rPr lang="en-US" b="1" dirty="0">
                <a:latin typeface="Courier New"/>
                <a:cs typeface="Courier New"/>
              </a:rPr>
              <a:t>(INPUT_GET,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lastName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"</a:t>
            </a:r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try </a:t>
            </a:r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$</a:t>
            </a:r>
            <a:r>
              <a:rPr lang="en-US" b="1" dirty="0">
                <a:latin typeface="Courier New"/>
                <a:cs typeface="Courier New"/>
              </a:rPr>
              <a:t>con = new PDO("</a:t>
            </a:r>
            <a:r>
              <a:rPr lang="en-US" b="1" dirty="0" err="1">
                <a:latin typeface="Courier New"/>
                <a:cs typeface="Courier New"/>
              </a:rPr>
              <a:t>mysql:host</a:t>
            </a:r>
            <a:r>
              <a:rPr lang="en-US" b="1" dirty="0">
                <a:latin typeface="Courier New"/>
                <a:cs typeface="Courier New"/>
              </a:rPr>
              <a:t>=</a:t>
            </a:r>
            <a:r>
              <a:rPr lang="en-US" b="1" dirty="0" err="1">
                <a:latin typeface="Courier New"/>
                <a:cs typeface="Courier New"/>
              </a:rPr>
              <a:t>localhost;dbname</a:t>
            </a:r>
            <a:r>
              <a:rPr lang="en-US" b="1" dirty="0">
                <a:latin typeface="Courier New"/>
                <a:cs typeface="Courier New"/>
              </a:rPr>
              <a:t>=school",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smtClean="0">
                <a:latin typeface="Courier New"/>
                <a:cs typeface="Courier New"/>
              </a:rPr>
              <a:t>               </a:t>
            </a:r>
            <a:r>
              <a:rPr lang="nl-NL" b="1" dirty="0">
                <a:latin typeface="Courier New"/>
                <a:cs typeface="Courier New"/>
              </a:rPr>
              <a:t>"root", "</a:t>
            </a:r>
            <a:r>
              <a:rPr lang="nl-NL" b="1" dirty="0" err="1">
                <a:latin typeface="Courier New"/>
                <a:cs typeface="Courier New"/>
              </a:rPr>
              <a:t>sesame</a:t>
            </a:r>
            <a:r>
              <a:rPr lang="nl-NL" b="1" dirty="0">
                <a:latin typeface="Courier New"/>
                <a:cs typeface="Courier New"/>
              </a:rPr>
              <a:t>");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smtClean="0">
                <a:latin typeface="Courier New"/>
                <a:cs typeface="Courier New"/>
              </a:rPr>
              <a:t>$</a:t>
            </a:r>
            <a:r>
              <a:rPr lang="nl-NL" b="1" dirty="0">
                <a:latin typeface="Courier New"/>
                <a:cs typeface="Courier New"/>
              </a:rPr>
              <a:t>con-&gt;</a:t>
            </a:r>
            <a:r>
              <a:rPr lang="nl-NL" b="1" dirty="0" err="1">
                <a:latin typeface="Courier New"/>
                <a:cs typeface="Courier New"/>
              </a:rPr>
              <a:t>setAttribute</a:t>
            </a:r>
            <a:r>
              <a:rPr lang="nl-NL" b="1" dirty="0">
                <a:latin typeface="Courier New"/>
                <a:cs typeface="Courier New"/>
              </a:rPr>
              <a:t>(PDO::ATTR_ERRMODE,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smtClean="0">
                <a:latin typeface="Courier New"/>
                <a:cs typeface="Courier New"/>
              </a:rPr>
              <a:t>                   </a:t>
            </a:r>
            <a:r>
              <a:rPr lang="nl-NL" b="1" dirty="0">
                <a:latin typeface="Courier New"/>
                <a:cs typeface="Courier New"/>
              </a:rPr>
              <a:t>PDO::ERRMODE_EXCEPTION);</a:t>
            </a:r>
          </a:p>
          <a:p>
            <a:r>
              <a:rPr lang="nl-NL" b="1" dirty="0">
                <a:latin typeface="Courier New"/>
                <a:cs typeface="Courier New"/>
              </a:rPr>
              <a:t>            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smtClean="0">
                <a:latin typeface="Courier New"/>
                <a:cs typeface="Courier New"/>
              </a:rPr>
              <a:t>$</a:t>
            </a:r>
            <a:r>
              <a:rPr lang="nl-NL" b="1" dirty="0">
                <a:latin typeface="Courier New"/>
                <a:cs typeface="Courier New"/>
              </a:rPr>
              <a:t>query = "SELECT </a:t>
            </a:r>
            <a:r>
              <a:rPr lang="nl-NL" b="1" dirty="0" err="1">
                <a:latin typeface="Courier New"/>
                <a:cs typeface="Courier New"/>
              </a:rPr>
              <a:t>student.first</a:t>
            </a:r>
            <a:r>
              <a:rPr lang="nl-NL" b="1" dirty="0">
                <a:latin typeface="Courier New"/>
                <a:cs typeface="Courier New"/>
              </a:rPr>
              <a:t>, </a:t>
            </a:r>
            <a:r>
              <a:rPr lang="nl-NL" b="1" dirty="0" err="1">
                <a:latin typeface="Courier New"/>
                <a:cs typeface="Courier New"/>
              </a:rPr>
              <a:t>student.last</a:t>
            </a:r>
            <a:r>
              <a:rPr lang="nl-NL" b="1" dirty="0">
                <a:latin typeface="Courier New"/>
                <a:cs typeface="Courier New"/>
              </a:rPr>
              <a:t>, subject ".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smtClean="0">
                <a:latin typeface="Courier New"/>
                <a:cs typeface="Courier New"/>
              </a:rPr>
              <a:t>         </a:t>
            </a:r>
            <a:r>
              <a:rPr lang="nl-NL" b="1" dirty="0">
                <a:latin typeface="Courier New"/>
                <a:cs typeface="Courier New"/>
              </a:rPr>
              <a:t>"FROM student, teacher, class, </a:t>
            </a:r>
            <a:r>
              <a:rPr lang="nl-NL" b="1" dirty="0" err="1">
                <a:latin typeface="Courier New"/>
                <a:cs typeface="Courier New"/>
              </a:rPr>
              <a:t>student_class</a:t>
            </a:r>
            <a:r>
              <a:rPr lang="nl-NL" b="1" dirty="0">
                <a:latin typeface="Courier New"/>
                <a:cs typeface="Courier New"/>
              </a:rPr>
              <a:t> ".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         </a:t>
            </a:r>
            <a:r>
              <a:rPr lang="en-US" b="1" dirty="0">
                <a:latin typeface="Courier New"/>
                <a:cs typeface="Courier New"/>
              </a:rPr>
              <a:t>"WHERE </a:t>
            </a:r>
            <a:r>
              <a:rPr lang="en-US" b="1" dirty="0" err="1">
                <a:solidFill>
                  <a:srgbClr val="A12A03"/>
                </a:solidFill>
                <a:latin typeface="Courier New"/>
                <a:cs typeface="Courier New"/>
              </a:rPr>
              <a:t>teacher.last</a:t>
            </a:r>
            <a:r>
              <a:rPr lang="en-US" b="1" dirty="0">
                <a:solidFill>
                  <a:srgbClr val="A12A03"/>
                </a:solidFill>
                <a:latin typeface="Courier New"/>
                <a:cs typeface="Courier New"/>
              </a:rPr>
              <a:t> = '$l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ast</a:t>
            </a:r>
            <a:r>
              <a:rPr lang="en-US" b="1" dirty="0">
                <a:latin typeface="Courier New"/>
                <a:cs typeface="Courier New"/>
              </a:rPr>
              <a:t>' ".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         </a:t>
            </a:r>
            <a:r>
              <a:rPr lang="en-US" b="1" dirty="0">
                <a:latin typeface="Courier New"/>
                <a:cs typeface="Courier New"/>
              </a:rPr>
              <a:t>"</a:t>
            </a:r>
            <a:r>
              <a:rPr lang="en-US" b="1" dirty="0">
                <a:solidFill>
                  <a:srgbClr val="A12A03"/>
                </a:solidFill>
                <a:latin typeface="Courier New"/>
                <a:cs typeface="Courier New"/>
              </a:rPr>
              <a:t>AND </a:t>
            </a:r>
            <a:r>
              <a:rPr lang="en-US" b="1" dirty="0" err="1">
                <a:solidFill>
                  <a:srgbClr val="A12A03"/>
                </a:solidFill>
                <a:latin typeface="Courier New"/>
                <a:cs typeface="Courier New"/>
              </a:rPr>
              <a:t>teacher.first</a:t>
            </a:r>
            <a:r>
              <a:rPr lang="en-US" b="1" dirty="0">
                <a:solidFill>
                  <a:srgbClr val="A12A03"/>
                </a:solidFill>
                <a:latin typeface="Courier New"/>
                <a:cs typeface="Courier New"/>
              </a:rPr>
              <a:t> = '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$first</a:t>
            </a:r>
            <a:r>
              <a:rPr lang="en-US" b="1" dirty="0">
                <a:latin typeface="Courier New"/>
                <a:cs typeface="Courier New"/>
              </a:rPr>
              <a:t>' ".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         </a:t>
            </a:r>
            <a:r>
              <a:rPr lang="en-US" b="1" dirty="0">
                <a:latin typeface="Courier New"/>
                <a:cs typeface="Courier New"/>
              </a:rPr>
              <a:t>"AND </a:t>
            </a:r>
            <a:r>
              <a:rPr lang="en-US" b="1" dirty="0" err="1">
                <a:latin typeface="Courier New"/>
                <a:cs typeface="Courier New"/>
              </a:rPr>
              <a:t>teacher_id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teacher.id</a:t>
            </a:r>
            <a:r>
              <a:rPr lang="en-US" b="1" dirty="0">
                <a:latin typeface="Courier New"/>
                <a:cs typeface="Courier New"/>
              </a:rPr>
              <a:t> ".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         </a:t>
            </a:r>
            <a:r>
              <a:rPr lang="en-US" b="1" dirty="0">
                <a:latin typeface="Courier New"/>
                <a:cs typeface="Courier New"/>
              </a:rPr>
              <a:t>"AND code = </a:t>
            </a:r>
            <a:r>
              <a:rPr lang="en-US" b="1" dirty="0" err="1">
                <a:latin typeface="Courier New"/>
                <a:cs typeface="Courier New"/>
              </a:rPr>
              <a:t>class_code</a:t>
            </a:r>
            <a:r>
              <a:rPr lang="en-US" b="1" dirty="0">
                <a:latin typeface="Courier New"/>
                <a:cs typeface="Courier New"/>
              </a:rPr>
              <a:t> ".</a:t>
            </a:r>
          </a:p>
          <a:p>
            <a:r>
              <a:rPr lang="pl-PL" b="1" dirty="0">
                <a:latin typeface="Courier New"/>
                <a:cs typeface="Courier New"/>
              </a:rPr>
              <a:t>    </a:t>
            </a:r>
            <a:r>
              <a:rPr lang="pl-PL" b="1" dirty="0" smtClean="0">
                <a:latin typeface="Courier New"/>
                <a:cs typeface="Courier New"/>
              </a:rPr>
              <a:t>         </a:t>
            </a:r>
            <a:r>
              <a:rPr lang="pl-PL" b="1" dirty="0">
                <a:latin typeface="Courier New"/>
                <a:cs typeface="Courier New"/>
              </a:rPr>
              <a:t>"AND </a:t>
            </a:r>
            <a:r>
              <a:rPr lang="pl-PL" b="1" dirty="0" err="1">
                <a:latin typeface="Courier New"/>
                <a:cs typeface="Courier New"/>
              </a:rPr>
              <a:t>student.id</a:t>
            </a:r>
            <a:r>
              <a:rPr lang="pl-PL" b="1" dirty="0">
                <a:latin typeface="Courier New"/>
                <a:cs typeface="Courier New"/>
              </a:rPr>
              <a:t> = </a:t>
            </a:r>
            <a:r>
              <a:rPr lang="pl-PL" b="1" dirty="0" err="1">
                <a:latin typeface="Courier New"/>
                <a:cs typeface="Courier New"/>
              </a:rPr>
              <a:t>student_id</a:t>
            </a:r>
            <a:r>
              <a:rPr lang="pl-PL" b="1" dirty="0">
                <a:latin typeface="Courier New"/>
                <a:cs typeface="Courier New"/>
              </a:rPr>
              <a:t> ".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         </a:t>
            </a:r>
            <a:r>
              <a:rPr lang="en-US" b="1" dirty="0">
                <a:latin typeface="Courier New"/>
                <a:cs typeface="Courier New"/>
              </a:rPr>
              <a:t>"ORDER BY subject, </a:t>
            </a:r>
            <a:r>
              <a:rPr lang="en-US" b="1" dirty="0" err="1">
                <a:latin typeface="Courier New"/>
                <a:cs typeface="Courier New"/>
              </a:rPr>
              <a:t>student.last</a:t>
            </a:r>
            <a:r>
              <a:rPr lang="en-US" b="1" dirty="0">
                <a:latin typeface="Courier New"/>
                <a:cs typeface="Courier New"/>
              </a:rPr>
              <a:t>";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    $</a:t>
            </a:r>
            <a:r>
              <a:rPr lang="en-US" b="1" dirty="0">
                <a:latin typeface="Courier New"/>
                <a:cs typeface="Courier New"/>
              </a:rPr>
              <a:t>data = $con-&gt;query($query);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$</a:t>
            </a:r>
            <a:r>
              <a:rPr lang="en-US" b="1" dirty="0">
                <a:latin typeface="Courier New"/>
                <a:cs typeface="Courier New"/>
              </a:rPr>
              <a:t>data-&gt;</a:t>
            </a:r>
            <a:r>
              <a:rPr lang="en-US" b="1" dirty="0" err="1">
                <a:latin typeface="Courier New"/>
                <a:cs typeface="Courier New"/>
              </a:rPr>
              <a:t>setFetchMode</a:t>
            </a:r>
            <a:r>
              <a:rPr lang="en-US" b="1" dirty="0">
                <a:latin typeface="Courier New"/>
                <a:cs typeface="Courier New"/>
              </a:rPr>
              <a:t>(PDO::FETCH_ASSOC);</a:t>
            </a:r>
          </a:p>
        </p:txBody>
      </p:sp>
    </p:spTree>
    <p:extLst>
      <p:ext uri="{BB962C8B-B14F-4D97-AF65-F5344CB8AC3E}">
        <p14:creationId xmlns:p14="http://schemas.microsoft.com/office/powerpoint/2010/main" val="35460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 simple query with a teacher id: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928" y="1874537"/>
            <a:ext cx="8803812" cy="378565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id </a:t>
            </a:r>
            <a:r>
              <a:rPr lang="en-US" sz="2000" b="1" dirty="0">
                <a:latin typeface="Courier New"/>
                <a:cs typeface="Courier New"/>
              </a:rPr>
              <a:t>= </a:t>
            </a:r>
            <a:r>
              <a:rPr lang="en-US" sz="2000" b="1" dirty="0" err="1">
                <a:latin typeface="Courier New"/>
                <a:cs typeface="Courier New"/>
              </a:rPr>
              <a:t>filter_input</a:t>
            </a:r>
            <a:r>
              <a:rPr lang="en-US" sz="2000" b="1" dirty="0">
                <a:latin typeface="Courier New"/>
                <a:cs typeface="Courier New"/>
              </a:rPr>
              <a:t>(INPUT_GET,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"id"</a:t>
            </a:r>
            <a:r>
              <a:rPr lang="en-US" sz="2000" b="1" dirty="0">
                <a:latin typeface="Courier New"/>
                <a:cs typeface="Courier New"/>
              </a:rPr>
              <a:t>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try </a:t>
            </a:r>
            <a:r>
              <a:rPr lang="en-US" sz="2000" b="1" dirty="0">
                <a:latin typeface="Courier New"/>
                <a:cs typeface="Courier New"/>
              </a:rPr>
              <a:t>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$</a:t>
            </a:r>
            <a:r>
              <a:rPr lang="en-US" sz="2000" b="1" dirty="0">
                <a:latin typeface="Courier New"/>
                <a:cs typeface="Courier New"/>
              </a:rPr>
              <a:t>con = new PDO("</a:t>
            </a:r>
            <a:r>
              <a:rPr lang="en-US" sz="2000" b="1" dirty="0" err="1">
                <a:latin typeface="Courier New"/>
                <a:cs typeface="Courier New"/>
              </a:rPr>
              <a:t>mysql:host</a:t>
            </a:r>
            <a:r>
              <a:rPr lang="en-US" sz="2000" b="1" dirty="0">
                <a:latin typeface="Courier New"/>
                <a:cs typeface="Courier New"/>
              </a:rPr>
              <a:t>=</a:t>
            </a:r>
            <a:r>
              <a:rPr lang="en-US" sz="2000" b="1" dirty="0" err="1">
                <a:latin typeface="Courier New"/>
                <a:cs typeface="Courier New"/>
              </a:rPr>
              <a:t>localhost;dbname</a:t>
            </a:r>
            <a:r>
              <a:rPr lang="en-US" sz="2000" b="1" dirty="0">
                <a:latin typeface="Courier New"/>
                <a:cs typeface="Courier New"/>
              </a:rPr>
              <a:t>=school",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</a:t>
            </a:r>
            <a:r>
              <a:rPr lang="nl-NL" sz="2000" b="1" dirty="0" smtClean="0">
                <a:latin typeface="Courier New"/>
                <a:cs typeface="Courier New"/>
              </a:rPr>
              <a:t>               </a:t>
            </a:r>
            <a:r>
              <a:rPr lang="nl-NL" sz="2000" b="1" dirty="0">
                <a:latin typeface="Courier New"/>
                <a:cs typeface="Courier New"/>
              </a:rPr>
              <a:t>"root", "</a:t>
            </a:r>
            <a:r>
              <a:rPr lang="nl-NL" sz="2000" b="1" dirty="0" err="1">
                <a:latin typeface="Courier New"/>
                <a:cs typeface="Courier New"/>
              </a:rPr>
              <a:t>sesame</a:t>
            </a:r>
            <a:r>
              <a:rPr lang="nl-NL" sz="2000" b="1" dirty="0">
                <a:latin typeface="Courier New"/>
                <a:cs typeface="Courier New"/>
              </a:rPr>
              <a:t>");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</a:t>
            </a:r>
            <a:r>
              <a:rPr lang="nl-NL" sz="2000" b="1" dirty="0" smtClean="0">
                <a:latin typeface="Courier New"/>
                <a:cs typeface="Courier New"/>
              </a:rPr>
              <a:t>$</a:t>
            </a:r>
            <a:r>
              <a:rPr lang="nl-NL" sz="2000" b="1" dirty="0">
                <a:latin typeface="Courier New"/>
                <a:cs typeface="Courier New"/>
              </a:rPr>
              <a:t>con-&gt;</a:t>
            </a:r>
            <a:r>
              <a:rPr lang="nl-NL" sz="2000" b="1" dirty="0" err="1">
                <a:latin typeface="Courier New"/>
                <a:cs typeface="Courier New"/>
              </a:rPr>
              <a:t>setAttribute</a:t>
            </a:r>
            <a:r>
              <a:rPr lang="nl-NL" sz="2000" b="1" dirty="0">
                <a:latin typeface="Courier New"/>
                <a:cs typeface="Courier New"/>
              </a:rPr>
              <a:t>(PDO::ATTR_ERRMODE,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</a:t>
            </a:r>
            <a:r>
              <a:rPr lang="nl-NL" sz="2000" b="1" dirty="0" smtClean="0">
                <a:latin typeface="Courier New"/>
                <a:cs typeface="Courier New"/>
              </a:rPr>
              <a:t>                   </a:t>
            </a:r>
            <a:r>
              <a:rPr lang="nl-NL" sz="2000" b="1" dirty="0">
                <a:latin typeface="Courier New"/>
                <a:cs typeface="Courier New"/>
              </a:rPr>
              <a:t>PDO::ERRMODE_EXCEPTION);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        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</a:t>
            </a:r>
            <a:r>
              <a:rPr lang="nl-NL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$</a:t>
            </a:r>
            <a:r>
              <a:rPr lang="nl-NL" sz="2000" b="1" dirty="0">
                <a:solidFill>
                  <a:srgbClr val="0033CC"/>
                </a:solidFill>
                <a:latin typeface="Courier New"/>
                <a:cs typeface="Courier New"/>
              </a:rPr>
              <a:t>query = "SELECT * FROM teacher WHERE </a:t>
            </a:r>
            <a:r>
              <a:rPr lang="nl-NL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id</a:t>
            </a:r>
            <a:r>
              <a:rPr lang="nl-NL" sz="2000" b="1" dirty="0">
                <a:solidFill>
                  <a:srgbClr val="0033CC"/>
                </a:solidFill>
                <a:latin typeface="Courier New"/>
                <a:cs typeface="Courier New"/>
              </a:rPr>
              <a:t> = </a:t>
            </a:r>
            <a:r>
              <a:rPr lang="nl-NL" sz="2000" b="1" dirty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nl-NL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id</a:t>
            </a:r>
            <a:r>
              <a:rPr lang="nl-NL" sz="2000" b="1" dirty="0">
                <a:solidFill>
                  <a:srgbClr val="0033CC"/>
                </a:solidFill>
                <a:latin typeface="Courier New"/>
                <a:cs typeface="Courier New"/>
              </a:rPr>
              <a:t>";</a:t>
            </a:r>
          </a:p>
          <a:p>
            <a:endParaRPr lang="nl-NL" sz="2000" b="1" dirty="0">
              <a:latin typeface="Courier New"/>
              <a:cs typeface="Courier New"/>
            </a:endParaRPr>
          </a:p>
          <a:p>
            <a:r>
              <a:rPr lang="en-US" sz="2000" b="1" dirty="0" smtClean="0">
                <a:latin typeface="Courier New"/>
                <a:cs typeface="Courier New"/>
              </a:rPr>
              <a:t>    $</a:t>
            </a:r>
            <a:r>
              <a:rPr lang="en-US" sz="2000" b="1" dirty="0">
                <a:latin typeface="Courier New"/>
                <a:cs typeface="Courier New"/>
              </a:rPr>
              <a:t>data = $con-&gt;query($query);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latin typeface="Courier New"/>
                <a:cs typeface="Courier New"/>
              </a:rPr>
              <a:t>$</a:t>
            </a:r>
            <a:r>
              <a:rPr lang="en-US" sz="2000" b="1" dirty="0">
                <a:latin typeface="Courier New"/>
                <a:cs typeface="Courier New"/>
              </a:rPr>
              <a:t>data-&gt;</a:t>
            </a:r>
            <a:r>
              <a:rPr lang="en-US" sz="2000" b="1" dirty="0" err="1">
                <a:latin typeface="Courier New"/>
                <a:cs typeface="Courier New"/>
              </a:rPr>
              <a:t>setFetchMode</a:t>
            </a:r>
            <a:r>
              <a:rPr lang="en-US" sz="2000" b="1" dirty="0">
                <a:latin typeface="Courier New"/>
                <a:cs typeface="Courier New"/>
              </a:rPr>
              <a:t>(PDO::FETCH_ASSOC);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001" y="5802838"/>
            <a:ext cx="596539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$data</a:t>
            </a:r>
            <a:r>
              <a:rPr lang="en-US" sz="1800" b="1" dirty="0" smtClean="0">
                <a:solidFill>
                  <a:srgbClr val="0033CC"/>
                </a:solidFill>
                <a:latin typeface="+mn-lt"/>
                <a:cs typeface="Courier New"/>
              </a:rPr>
              <a:t> </a:t>
            </a:r>
            <a:r>
              <a:rPr lang="en-US" sz="1800" dirty="0" smtClean="0">
                <a:solidFill>
                  <a:srgbClr val="B23C00"/>
                </a:solidFill>
              </a:rPr>
              <a:t>contains a result set as a </a:t>
            </a:r>
            <a:r>
              <a:rPr lang="en-US" sz="1800" b="1" dirty="0" err="1">
                <a:solidFill>
                  <a:srgbClr val="0033CC"/>
                </a:solidFill>
                <a:latin typeface="Courier New"/>
                <a:cs typeface="Courier New"/>
              </a:rPr>
              <a:t>PDOStatement</a:t>
            </a:r>
            <a:r>
              <a:rPr lang="en-US" sz="1800" dirty="0" smtClean="0">
                <a:solidFill>
                  <a:srgbClr val="B23C00"/>
                </a:solidFill>
              </a:rPr>
              <a:t> object.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 </a:t>
            </a:r>
            <a:r>
              <a:rPr lang="en-US" dirty="0" smtClean="0"/>
              <a:t>Attack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5791205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 descr="Screen Shot 2015-02-18 at 10.1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2788907"/>
            <a:ext cx="6324600" cy="1828800"/>
          </a:xfrm>
          <a:prstGeom prst="rect">
            <a:avLst/>
          </a:prstGeom>
        </p:spPr>
      </p:pic>
      <p:pic>
        <p:nvPicPr>
          <p:cNvPr id="6" name="Picture 5" descr="Screen Shot 2015-02-18 at 10.20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36" y="4602448"/>
            <a:ext cx="3835400" cy="1752600"/>
          </a:xfrm>
          <a:prstGeom prst="rect">
            <a:avLst/>
          </a:prstGeom>
        </p:spPr>
      </p:pic>
      <p:graphicFrame>
        <p:nvGraphicFramePr>
          <p:cNvPr id="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01261"/>
              </p:ext>
            </p:extLst>
          </p:nvPr>
        </p:nvGraphicFramePr>
        <p:xfrm>
          <a:off x="3474732" y="1325903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 descr="Screen Shot 2015-02-18 at 10.2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87" y="1417322"/>
            <a:ext cx="6286500" cy="1828800"/>
          </a:xfrm>
          <a:prstGeom prst="rect">
            <a:avLst/>
          </a:prstGeom>
        </p:spPr>
      </p:pic>
      <p:pic>
        <p:nvPicPr>
          <p:cNvPr id="6" name="Picture 5" descr="Screen Shot 2015-02-18 at 10.22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64" y="3408653"/>
            <a:ext cx="55245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CREATE TABLE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234463"/>
            <a:ext cx="7406559" cy="49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325903"/>
            <a:ext cx="8803812" cy="4093428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id</a:t>
            </a:r>
            <a:r>
              <a:rPr lang="en-US" sz="2000" b="1" dirty="0">
                <a:latin typeface="Courier New"/>
                <a:cs typeface="Courier New"/>
              </a:rPr>
              <a:t> = </a:t>
            </a:r>
            <a:r>
              <a:rPr lang="en-US" sz="2000" b="1" dirty="0" err="1">
                <a:latin typeface="Courier New"/>
                <a:cs typeface="Courier New"/>
              </a:rPr>
              <a:t>filter_input</a:t>
            </a:r>
            <a:r>
              <a:rPr lang="en-US" sz="2000" b="1" dirty="0">
                <a:latin typeface="Courier New"/>
                <a:cs typeface="Courier New"/>
              </a:rPr>
              <a:t>(INPUT_GET,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"id"</a:t>
            </a:r>
            <a:r>
              <a:rPr lang="en-US" sz="2000" b="1" dirty="0">
                <a:latin typeface="Courier New"/>
                <a:cs typeface="Courier New"/>
              </a:rPr>
              <a:t>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try </a:t>
            </a:r>
            <a:r>
              <a:rPr lang="en-US" sz="2000" b="1" dirty="0">
                <a:latin typeface="Courier New"/>
                <a:cs typeface="Courier New"/>
              </a:rPr>
              <a:t>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$</a:t>
            </a:r>
            <a:r>
              <a:rPr lang="en-US" sz="2000" b="1" dirty="0">
                <a:latin typeface="Courier New"/>
                <a:cs typeface="Courier New"/>
              </a:rPr>
              <a:t>con = new PDO("</a:t>
            </a:r>
            <a:r>
              <a:rPr lang="en-US" sz="2000" b="1" dirty="0" err="1">
                <a:latin typeface="Courier New"/>
                <a:cs typeface="Courier New"/>
              </a:rPr>
              <a:t>mysql:host</a:t>
            </a:r>
            <a:r>
              <a:rPr lang="en-US" sz="2000" b="1" dirty="0">
                <a:latin typeface="Courier New"/>
                <a:cs typeface="Courier New"/>
              </a:rPr>
              <a:t>=</a:t>
            </a:r>
            <a:r>
              <a:rPr lang="en-US" sz="2000" b="1" dirty="0" err="1">
                <a:latin typeface="Courier New"/>
                <a:cs typeface="Courier New"/>
              </a:rPr>
              <a:t>localhost;dbname</a:t>
            </a:r>
            <a:r>
              <a:rPr lang="en-US" sz="2000" b="1" dirty="0">
                <a:latin typeface="Courier New"/>
                <a:cs typeface="Courier New"/>
              </a:rPr>
              <a:t>=school",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</a:t>
            </a:r>
            <a:r>
              <a:rPr lang="nl-NL" sz="2000" b="1" dirty="0" smtClean="0">
                <a:latin typeface="Courier New"/>
                <a:cs typeface="Courier New"/>
              </a:rPr>
              <a:t>               </a:t>
            </a:r>
            <a:r>
              <a:rPr lang="nl-NL" sz="2000" b="1" dirty="0">
                <a:latin typeface="Courier New"/>
                <a:cs typeface="Courier New"/>
              </a:rPr>
              <a:t>"root", "</a:t>
            </a:r>
            <a:r>
              <a:rPr lang="nl-NL" sz="2000" b="1" dirty="0" err="1">
                <a:latin typeface="Courier New"/>
                <a:cs typeface="Courier New"/>
              </a:rPr>
              <a:t>sesame</a:t>
            </a:r>
            <a:r>
              <a:rPr lang="nl-NL" sz="2000" b="1" dirty="0">
                <a:latin typeface="Courier New"/>
                <a:cs typeface="Courier New"/>
              </a:rPr>
              <a:t>");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</a:t>
            </a:r>
            <a:r>
              <a:rPr lang="nl-NL" sz="2000" b="1" dirty="0" smtClean="0">
                <a:latin typeface="Courier New"/>
                <a:cs typeface="Courier New"/>
              </a:rPr>
              <a:t>$</a:t>
            </a:r>
            <a:r>
              <a:rPr lang="nl-NL" sz="2000" b="1" dirty="0">
                <a:latin typeface="Courier New"/>
                <a:cs typeface="Courier New"/>
              </a:rPr>
              <a:t>con-&gt;</a:t>
            </a:r>
            <a:r>
              <a:rPr lang="nl-NL" sz="2000" b="1" dirty="0" err="1">
                <a:latin typeface="Courier New"/>
                <a:cs typeface="Courier New"/>
              </a:rPr>
              <a:t>setAttribute</a:t>
            </a:r>
            <a:r>
              <a:rPr lang="nl-NL" sz="2000" b="1" dirty="0">
                <a:latin typeface="Courier New"/>
                <a:cs typeface="Courier New"/>
              </a:rPr>
              <a:t>(PDO::ATTR_ERRMODE,</a:t>
            </a:r>
          </a:p>
          <a:p>
            <a:r>
              <a:rPr lang="nl-NL" sz="2000" b="1" dirty="0">
                <a:latin typeface="Courier New"/>
                <a:cs typeface="Courier New"/>
              </a:rPr>
              <a:t>    </a:t>
            </a:r>
            <a:r>
              <a:rPr lang="nl-NL" sz="2000" b="1" dirty="0" smtClean="0">
                <a:latin typeface="Courier New"/>
                <a:cs typeface="Courier New"/>
              </a:rPr>
              <a:t>                   </a:t>
            </a:r>
            <a:r>
              <a:rPr lang="nl-NL" sz="2000" b="1" dirty="0">
                <a:latin typeface="Courier New"/>
                <a:cs typeface="Courier New"/>
              </a:rPr>
              <a:t>PDO::ERRMODE_EXCEPTION);</a:t>
            </a:r>
          </a:p>
          <a:p>
            <a:r>
              <a:rPr lang="nl-NL" sz="2000" b="1" dirty="0" smtClean="0">
                <a:latin typeface="Courier New"/>
                <a:cs typeface="Courier New"/>
              </a:rPr>
              <a:t>            </a:t>
            </a:r>
          </a:p>
          <a:p>
            <a:r>
              <a:rPr lang="nl-NL" sz="2000" b="1" dirty="0" smtClean="0">
                <a:latin typeface="Courier New"/>
                <a:cs typeface="Courier New"/>
              </a:rPr>
              <a:t>    $query = "SELECT * FROM teacher WHERE </a:t>
            </a:r>
            <a:r>
              <a:rPr lang="nl-NL" sz="2000" b="1" dirty="0" err="1" smtClean="0">
                <a:latin typeface="Courier New"/>
                <a:cs typeface="Courier New"/>
              </a:rPr>
              <a:t>id</a:t>
            </a:r>
            <a:r>
              <a:rPr lang="nl-NL" sz="2000" b="1" dirty="0" smtClean="0">
                <a:latin typeface="Courier New"/>
                <a:cs typeface="Courier New"/>
              </a:rPr>
              <a:t> = </a:t>
            </a:r>
            <a:r>
              <a:rPr lang="nl-NL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:</a:t>
            </a:r>
            <a:r>
              <a:rPr lang="nl-NL" sz="20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id</a:t>
            </a:r>
            <a:r>
              <a:rPr lang="nl-NL" sz="2000" b="1" dirty="0" smtClean="0">
                <a:latin typeface="Courier New"/>
                <a:cs typeface="Courier New"/>
              </a:rPr>
              <a:t>";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ps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 = $con-&gt;prepare($query);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fr-FR" sz="2000" b="1" dirty="0" smtClean="0">
                <a:latin typeface="Courier New"/>
                <a:cs typeface="Courier New"/>
              </a:rPr>
              <a:t>    $</a:t>
            </a:r>
            <a:r>
              <a:rPr lang="fr-FR" sz="2000" b="1" dirty="0" err="1">
                <a:latin typeface="Courier New"/>
                <a:cs typeface="Courier New"/>
              </a:rPr>
              <a:t>ps</a:t>
            </a:r>
            <a:r>
              <a:rPr lang="fr-FR" sz="2000" b="1" dirty="0">
                <a:latin typeface="Courier New"/>
                <a:cs typeface="Courier New"/>
              </a:rPr>
              <a:t>-&gt;</a:t>
            </a:r>
            <a:r>
              <a:rPr lang="fr-FR" sz="2000" b="1" dirty="0" err="1">
                <a:latin typeface="Courier New"/>
                <a:cs typeface="Courier New"/>
              </a:rPr>
              <a:t>execute</a:t>
            </a:r>
            <a:r>
              <a:rPr lang="fr-FR" sz="2000" b="1" dirty="0">
                <a:latin typeface="Courier New"/>
                <a:cs typeface="Courier New"/>
              </a:rPr>
              <a:t>(</a:t>
            </a:r>
            <a:r>
              <a:rPr lang="fr-FR" sz="2000" b="1" dirty="0" err="1">
                <a:latin typeface="Courier New"/>
                <a:cs typeface="Courier New"/>
              </a:rPr>
              <a:t>array</a:t>
            </a:r>
            <a:r>
              <a:rPr lang="fr-FR" sz="2000" b="1" dirty="0">
                <a:latin typeface="Courier New"/>
                <a:cs typeface="Courier New"/>
              </a:rPr>
              <a:t>(</a:t>
            </a:r>
            <a:r>
              <a:rPr lang="fr-FR" sz="2000" b="1" dirty="0">
                <a:solidFill>
                  <a:srgbClr val="B23C00"/>
                </a:solidFill>
                <a:latin typeface="Courier New"/>
                <a:cs typeface="Courier New"/>
              </a:rPr>
              <a:t>':id' =&gt; $id</a:t>
            </a:r>
            <a:r>
              <a:rPr lang="fr-FR" sz="2000" b="1" dirty="0">
                <a:latin typeface="Courier New"/>
                <a:cs typeface="Courier New"/>
              </a:rPr>
              <a:t>));</a:t>
            </a:r>
          </a:p>
          <a:p>
            <a:r>
              <a:rPr lang="fr-FR" sz="2000" b="1" dirty="0">
                <a:latin typeface="Courier New"/>
                <a:cs typeface="Courier New"/>
              </a:rPr>
              <a:t>    </a:t>
            </a:r>
            <a:r>
              <a:rPr lang="fr-FR" sz="2000" b="1" dirty="0" smtClean="0">
                <a:latin typeface="Courier New"/>
                <a:cs typeface="Courier New"/>
              </a:rPr>
              <a:t>$</a:t>
            </a:r>
            <a:r>
              <a:rPr lang="fr-FR" sz="2000" b="1" dirty="0">
                <a:latin typeface="Courier New"/>
                <a:cs typeface="Courier New"/>
              </a:rPr>
              <a:t>data = $</a:t>
            </a:r>
            <a:r>
              <a:rPr lang="fr-FR" sz="2000" b="1" dirty="0" err="1">
                <a:latin typeface="Courier New"/>
                <a:cs typeface="Courier New"/>
              </a:rPr>
              <a:t>ps</a:t>
            </a:r>
            <a:r>
              <a:rPr lang="fr-FR" sz="2000" b="1" dirty="0">
                <a:latin typeface="Courier New"/>
                <a:cs typeface="Courier New"/>
              </a:rPr>
              <a:t>-&gt;</a:t>
            </a:r>
            <a:r>
              <a:rPr lang="fr-FR" sz="2000" b="1" dirty="0" err="1">
                <a:latin typeface="Courier New"/>
                <a:cs typeface="Courier New"/>
              </a:rPr>
              <a:t>fetchAll</a:t>
            </a:r>
            <a:r>
              <a:rPr lang="fr-FR" sz="2000" b="1" dirty="0">
                <a:latin typeface="Courier New"/>
                <a:cs typeface="Courier New"/>
              </a:rPr>
              <a:t>(PDO::FETCH_ASSOC);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930" y="5532097"/>
            <a:ext cx="27591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$data</a:t>
            </a:r>
            <a:r>
              <a:rPr lang="en-US" sz="1800" b="1" dirty="0" smtClean="0">
                <a:solidFill>
                  <a:srgbClr val="0033CC"/>
                </a:solidFill>
                <a:latin typeface="+mn-lt"/>
                <a:cs typeface="Courier New"/>
              </a:rPr>
              <a:t> </a:t>
            </a:r>
            <a:r>
              <a:rPr lang="en-US" sz="1800" dirty="0" smtClean="0">
                <a:solidFill>
                  <a:srgbClr val="B23C00"/>
                </a:solidFill>
              </a:rPr>
              <a:t>contains an array.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 </a:t>
            </a:r>
            <a:r>
              <a:rPr lang="en-US" dirty="0" smtClean="0"/>
              <a:t>Statement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 descr="Screen Shot 2015-02-18 at 10.2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87" y="1417322"/>
            <a:ext cx="6286500" cy="1828800"/>
          </a:xfrm>
          <a:prstGeom prst="rect">
            <a:avLst/>
          </a:prstGeom>
        </p:spPr>
      </p:pic>
      <p:pic>
        <p:nvPicPr>
          <p:cNvPr id="6" name="Picture 5" descr="Screen Shot 2015-02-18 at 10.5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3538202"/>
            <a:ext cx="5537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 Statement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Never insert text from a user on the client side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directly into an SQL query on the server side.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prepared statement provides some defense against SQL injection attacks.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prepared statement is parsed </a:t>
            </a:r>
            <a:br>
              <a:rPr lang="en-US" dirty="0" smtClean="0"/>
            </a:br>
            <a:r>
              <a:rPr lang="en-US" dirty="0" smtClean="0"/>
              <a:t>and compiled once.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It can be reused.</a:t>
            </a:r>
          </a:p>
          <a:p>
            <a:pPr lvl="1"/>
            <a:r>
              <a:rPr lang="en-US" dirty="0" smtClean="0"/>
              <a:t>Performance improvement for queries </a:t>
            </a:r>
            <a:br>
              <a:rPr lang="en-US" dirty="0" smtClean="0"/>
            </a:br>
            <a:r>
              <a:rPr lang="en-US" dirty="0" smtClean="0"/>
              <a:t>made from inside PHP loops.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Join with a Prepared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286" y="1342571"/>
            <a:ext cx="8218942" cy="4770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$</a:t>
            </a:r>
            <a:r>
              <a:rPr lang="en-US" sz="1800" b="1" dirty="0">
                <a:latin typeface="Courier New"/>
                <a:cs typeface="Courier New"/>
              </a:rPr>
              <a:t>con = new PDO("</a:t>
            </a:r>
            <a:r>
              <a:rPr lang="en-US" sz="1800" b="1" dirty="0" err="1">
                <a:latin typeface="Courier New"/>
                <a:cs typeface="Courier New"/>
              </a:rPr>
              <a:t>mysql:host</a:t>
            </a:r>
            <a:r>
              <a:rPr lang="en-US" sz="1800" b="1" dirty="0">
                <a:latin typeface="Courier New"/>
                <a:cs typeface="Courier New"/>
              </a:rPr>
              <a:t>=</a:t>
            </a:r>
            <a:r>
              <a:rPr lang="en-US" sz="1800" b="1" dirty="0" err="1">
                <a:latin typeface="Courier New"/>
                <a:cs typeface="Courier New"/>
              </a:rPr>
              <a:t>localhost;dbname</a:t>
            </a:r>
            <a:r>
              <a:rPr lang="en-US" sz="1800" b="1" dirty="0">
                <a:latin typeface="Courier New"/>
                <a:cs typeface="Courier New"/>
              </a:rPr>
              <a:t>=school",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               </a:t>
            </a:r>
            <a:r>
              <a:rPr lang="nl-NL" sz="1800" b="1" dirty="0">
                <a:latin typeface="Courier New"/>
                <a:cs typeface="Courier New"/>
              </a:rPr>
              <a:t>"root", "</a:t>
            </a:r>
            <a:r>
              <a:rPr lang="nl-NL" sz="1800" b="1" dirty="0" err="1">
                <a:latin typeface="Courier New"/>
                <a:cs typeface="Courier New"/>
              </a:rPr>
              <a:t>sesame</a:t>
            </a:r>
            <a:r>
              <a:rPr lang="nl-NL" sz="1800" b="1" dirty="0">
                <a:latin typeface="Courier New"/>
                <a:cs typeface="Courier New"/>
              </a:rPr>
              <a:t>");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$</a:t>
            </a:r>
            <a:r>
              <a:rPr lang="nl-NL" sz="1800" b="1" dirty="0">
                <a:latin typeface="Courier New"/>
                <a:cs typeface="Courier New"/>
              </a:rPr>
              <a:t>con-&gt;</a:t>
            </a:r>
            <a:r>
              <a:rPr lang="nl-NL" sz="1800" b="1" dirty="0" err="1">
                <a:latin typeface="Courier New"/>
                <a:cs typeface="Courier New"/>
              </a:rPr>
              <a:t>setAttribute</a:t>
            </a:r>
            <a:r>
              <a:rPr lang="nl-NL" sz="1800" b="1" dirty="0">
                <a:latin typeface="Courier New"/>
                <a:cs typeface="Courier New"/>
              </a:rPr>
              <a:t>(PDO::ATTR_ERRMODE,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                   </a:t>
            </a:r>
            <a:r>
              <a:rPr lang="nl-NL" sz="1800" b="1" dirty="0">
                <a:latin typeface="Courier New"/>
                <a:cs typeface="Courier New"/>
              </a:rPr>
              <a:t>PDO::ERRMODE_EXCEPTION);</a:t>
            </a:r>
          </a:p>
          <a:p>
            <a:r>
              <a:rPr lang="nl-NL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$</a:t>
            </a:r>
            <a:r>
              <a:rPr lang="nl-NL" sz="1800" b="1" dirty="0">
                <a:latin typeface="Courier New"/>
                <a:cs typeface="Courier New"/>
              </a:rPr>
              <a:t>query = "SELECT </a:t>
            </a:r>
            <a:r>
              <a:rPr lang="nl-NL" sz="1800" b="1" dirty="0" err="1">
                <a:latin typeface="Courier New"/>
                <a:cs typeface="Courier New"/>
              </a:rPr>
              <a:t>student.first</a:t>
            </a:r>
            <a:r>
              <a:rPr lang="nl-NL" sz="1800" b="1" dirty="0">
                <a:latin typeface="Courier New"/>
                <a:cs typeface="Courier New"/>
              </a:rPr>
              <a:t>, </a:t>
            </a:r>
            <a:r>
              <a:rPr lang="nl-NL" sz="1800" b="1" dirty="0" err="1">
                <a:latin typeface="Courier New"/>
                <a:cs typeface="Courier New"/>
              </a:rPr>
              <a:t>student.last</a:t>
            </a:r>
            <a:r>
              <a:rPr lang="nl-NL" sz="1800" b="1" dirty="0">
                <a:latin typeface="Courier New"/>
                <a:cs typeface="Courier New"/>
              </a:rPr>
              <a:t>, subject ".</a:t>
            </a:r>
          </a:p>
          <a:p>
            <a:r>
              <a:rPr lang="nl-NL" sz="1800" b="1" dirty="0" smtClean="0">
                <a:latin typeface="Courier New"/>
                <a:cs typeface="Courier New"/>
              </a:rPr>
              <a:t>         </a:t>
            </a:r>
            <a:r>
              <a:rPr lang="nl-NL" sz="1800" b="1" dirty="0">
                <a:latin typeface="Courier New"/>
                <a:cs typeface="Courier New"/>
              </a:rPr>
              <a:t>"FROM student, teacher, class, </a:t>
            </a:r>
            <a:r>
              <a:rPr lang="nl-NL" sz="1800" b="1" dirty="0" err="1">
                <a:latin typeface="Courier New"/>
                <a:cs typeface="Courier New"/>
              </a:rPr>
              <a:t>student_class</a:t>
            </a:r>
            <a:r>
              <a:rPr lang="nl-NL" sz="1800" b="1" dirty="0">
                <a:latin typeface="Courier New"/>
                <a:cs typeface="Courier New"/>
              </a:rPr>
              <a:t> ".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     </a:t>
            </a:r>
            <a:r>
              <a:rPr lang="en-US" sz="1800" b="1" dirty="0">
                <a:latin typeface="Courier New"/>
                <a:cs typeface="Courier New"/>
              </a:rPr>
              <a:t>"WHERE </a:t>
            </a:r>
            <a:r>
              <a:rPr lang="en-US" sz="1800" b="1" dirty="0" err="1">
                <a:latin typeface="Courier New"/>
                <a:cs typeface="Courier New"/>
              </a:rPr>
              <a:t>teacher.last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:last </a:t>
            </a:r>
            <a:r>
              <a:rPr lang="en-US" sz="1800" b="1" dirty="0">
                <a:latin typeface="Courier New"/>
                <a:cs typeface="Courier New"/>
              </a:rPr>
              <a:t>". 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     </a:t>
            </a:r>
            <a:r>
              <a:rPr lang="en-US" sz="1800" b="1" dirty="0">
                <a:latin typeface="Courier New"/>
                <a:cs typeface="Courier New"/>
              </a:rPr>
              <a:t>"AND </a:t>
            </a:r>
            <a:r>
              <a:rPr lang="en-US" sz="1800" b="1" dirty="0" err="1">
                <a:latin typeface="Courier New"/>
                <a:cs typeface="Courier New"/>
              </a:rPr>
              <a:t>teacher.first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:first </a:t>
            </a:r>
            <a:r>
              <a:rPr lang="en-US" sz="1800" b="1" dirty="0">
                <a:latin typeface="Courier New"/>
                <a:cs typeface="Courier New"/>
              </a:rPr>
              <a:t>".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     </a:t>
            </a:r>
            <a:r>
              <a:rPr lang="en-US" sz="1800" b="1" dirty="0">
                <a:latin typeface="Courier New"/>
                <a:cs typeface="Courier New"/>
              </a:rPr>
              <a:t>"AND </a:t>
            </a:r>
            <a:r>
              <a:rPr lang="en-US" sz="1800" b="1" dirty="0" err="1">
                <a:latin typeface="Courier New"/>
                <a:cs typeface="Courier New"/>
              </a:rPr>
              <a:t>teacher_id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teacher.id</a:t>
            </a:r>
            <a:r>
              <a:rPr lang="en-US" sz="1800" b="1" dirty="0">
                <a:latin typeface="Courier New"/>
                <a:cs typeface="Courier New"/>
              </a:rPr>
              <a:t> ".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     </a:t>
            </a:r>
            <a:r>
              <a:rPr lang="en-US" sz="1800" b="1" dirty="0">
                <a:latin typeface="Courier New"/>
                <a:cs typeface="Courier New"/>
              </a:rPr>
              <a:t>"AND code = </a:t>
            </a:r>
            <a:r>
              <a:rPr lang="en-US" sz="1800" b="1" dirty="0" err="1">
                <a:latin typeface="Courier New"/>
                <a:cs typeface="Courier New"/>
              </a:rPr>
              <a:t>class_code</a:t>
            </a:r>
            <a:r>
              <a:rPr lang="en-US" sz="1800" b="1" dirty="0">
                <a:latin typeface="Courier New"/>
                <a:cs typeface="Courier New"/>
              </a:rPr>
              <a:t> ".</a:t>
            </a:r>
          </a:p>
          <a:p>
            <a:r>
              <a:rPr lang="pl-PL" sz="1800" b="1" dirty="0" smtClean="0">
                <a:latin typeface="Courier New"/>
                <a:cs typeface="Courier New"/>
              </a:rPr>
              <a:t>         </a:t>
            </a:r>
            <a:r>
              <a:rPr lang="pl-PL" sz="1800" b="1" dirty="0">
                <a:latin typeface="Courier New"/>
                <a:cs typeface="Courier New"/>
              </a:rPr>
              <a:t>"AND </a:t>
            </a:r>
            <a:r>
              <a:rPr lang="pl-PL" sz="1800" b="1" dirty="0" err="1">
                <a:latin typeface="Courier New"/>
                <a:cs typeface="Courier New"/>
              </a:rPr>
              <a:t>student.id</a:t>
            </a:r>
            <a:r>
              <a:rPr lang="pl-PL" sz="1800" b="1" dirty="0">
                <a:latin typeface="Courier New"/>
                <a:cs typeface="Courier New"/>
              </a:rPr>
              <a:t> = </a:t>
            </a:r>
            <a:r>
              <a:rPr lang="pl-PL" sz="1800" b="1" dirty="0" err="1">
                <a:latin typeface="Courier New"/>
                <a:cs typeface="Courier New"/>
              </a:rPr>
              <a:t>student_id</a:t>
            </a:r>
            <a:r>
              <a:rPr lang="pl-PL" sz="1800" b="1" dirty="0">
                <a:latin typeface="Courier New"/>
                <a:cs typeface="Courier New"/>
              </a:rPr>
              <a:t> ".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 </a:t>
            </a:r>
            <a:r>
              <a:rPr lang="en-US" sz="1800" b="1" dirty="0">
                <a:latin typeface="Courier New"/>
                <a:cs typeface="Courier New"/>
              </a:rPr>
              <a:t>"ORDER BY subject, </a:t>
            </a:r>
            <a:r>
              <a:rPr lang="en-US" sz="1800" b="1" dirty="0" err="1">
                <a:latin typeface="Courier New"/>
                <a:cs typeface="Courier New"/>
              </a:rPr>
              <a:t>student.last</a:t>
            </a:r>
            <a:r>
              <a:rPr lang="en-US" sz="1800" b="1" dirty="0">
                <a:latin typeface="Courier New"/>
                <a:cs typeface="Courier New"/>
              </a:rPr>
              <a:t>";</a:t>
            </a:r>
          </a:p>
          <a:p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ps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= $con-&gt;prepare($query);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$</a:t>
            </a:r>
            <a:r>
              <a:rPr lang="en-US" sz="1800" b="1" dirty="0" err="1">
                <a:latin typeface="Courier New"/>
                <a:cs typeface="Courier New"/>
              </a:rPr>
              <a:t>ps</a:t>
            </a:r>
            <a:r>
              <a:rPr lang="en-US" sz="1800" b="1" dirty="0">
                <a:latin typeface="Courier New"/>
                <a:cs typeface="Courier New"/>
              </a:rPr>
              <a:t>-&gt;execute(array(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':first' =&gt; $first, ':last' =&gt; $last</a:t>
            </a:r>
            <a:r>
              <a:rPr lang="en-US" sz="1800" b="1" dirty="0">
                <a:latin typeface="Courier New"/>
                <a:cs typeface="Courier New"/>
              </a:rPr>
              <a:t>));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$</a:t>
            </a:r>
            <a:r>
              <a:rPr lang="en-US" sz="1800" b="1" dirty="0">
                <a:latin typeface="Courier New"/>
                <a:cs typeface="Courier New"/>
              </a:rPr>
              <a:t>data = $</a:t>
            </a:r>
            <a:r>
              <a:rPr lang="en-US" sz="1800" b="1" dirty="0" err="1">
                <a:latin typeface="Courier New"/>
                <a:cs typeface="Courier New"/>
              </a:rPr>
              <a:t>ps</a:t>
            </a:r>
            <a:r>
              <a:rPr lang="en-US" sz="1800" b="1" dirty="0">
                <a:latin typeface="Courier New"/>
                <a:cs typeface="Courier New"/>
              </a:rPr>
              <a:t>-&gt;</a:t>
            </a:r>
            <a:r>
              <a:rPr lang="en-US" sz="1800" b="1" dirty="0" err="1">
                <a:latin typeface="Courier New"/>
                <a:cs typeface="Courier New"/>
              </a:rPr>
              <a:t>fetchAll</a:t>
            </a:r>
            <a:r>
              <a:rPr lang="en-US" sz="1800" b="1" dirty="0">
                <a:latin typeface="Courier New"/>
                <a:cs typeface="Courier New"/>
              </a:rPr>
              <a:t>(PDO::FETCH_ASSOC);</a:t>
            </a:r>
          </a:p>
        </p:txBody>
      </p:sp>
    </p:spTree>
    <p:extLst>
      <p:ext uri="{BB962C8B-B14F-4D97-AF65-F5344CB8AC3E}">
        <p14:creationId xmlns:p14="http://schemas.microsoft.com/office/powerpoint/2010/main" val="15610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 smtClean="0"/>
              <a:t>Instead of: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parameter binding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84" y="1874537"/>
            <a:ext cx="821894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$</a:t>
            </a:r>
            <a:r>
              <a:rPr lang="en-US" sz="1800" b="1" dirty="0" err="1">
                <a:latin typeface="Courier New"/>
                <a:cs typeface="Courier New"/>
              </a:rPr>
              <a:t>ps</a:t>
            </a:r>
            <a:r>
              <a:rPr lang="en-US" sz="1800" b="1" dirty="0">
                <a:latin typeface="Courier New"/>
                <a:cs typeface="Courier New"/>
              </a:rPr>
              <a:t>-&gt;execute(array(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':first' =&gt; $first, ':last' =&gt; $last</a:t>
            </a:r>
            <a:r>
              <a:rPr lang="en-US" sz="1800" b="1" dirty="0">
                <a:latin typeface="Courier New"/>
                <a:cs typeface="Courier New"/>
              </a:rPr>
              <a:t>));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$</a:t>
            </a:r>
            <a:r>
              <a:rPr lang="en-US" sz="1800" b="1" dirty="0">
                <a:latin typeface="Courier New"/>
                <a:cs typeface="Courier New"/>
              </a:rPr>
              <a:t>data = $</a:t>
            </a:r>
            <a:r>
              <a:rPr lang="en-US" sz="1800" b="1" dirty="0" err="1">
                <a:latin typeface="Courier New"/>
                <a:cs typeface="Courier New"/>
              </a:rPr>
              <a:t>ps</a:t>
            </a:r>
            <a:r>
              <a:rPr lang="en-US" sz="1800" b="1" dirty="0">
                <a:latin typeface="Courier New"/>
                <a:cs typeface="Courier New"/>
              </a:rPr>
              <a:t>-&gt;</a:t>
            </a:r>
            <a:r>
              <a:rPr lang="en-US" sz="1800" b="1" dirty="0" err="1">
                <a:latin typeface="Courier New"/>
                <a:cs typeface="Courier New"/>
              </a:rPr>
              <a:t>fetchAll</a:t>
            </a:r>
            <a:r>
              <a:rPr lang="en-US" sz="1800" b="1" dirty="0">
                <a:latin typeface="Courier New"/>
                <a:cs typeface="Courier New"/>
              </a:rPr>
              <a:t>(PDO::FETCH_ASSOC);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513" y="3520439"/>
            <a:ext cx="5864068" cy="120032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ps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-&gt;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bindParam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(':first', $first);</a:t>
            </a:r>
          </a:p>
          <a:p>
            <a:r>
              <a:rPr lang="tr-TR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tr-TR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ps</a:t>
            </a:r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-&gt;</a:t>
            </a:r>
            <a:r>
              <a:rPr lang="tr-TR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bindParam</a:t>
            </a:r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(':</a:t>
            </a:r>
            <a:r>
              <a:rPr lang="tr-TR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last</a:t>
            </a:r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',  $</a:t>
            </a:r>
            <a:r>
              <a:rPr lang="tr-TR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last</a:t>
            </a:r>
            <a:r>
              <a:rPr lang="tr-TR" sz="1800" b="1" dirty="0">
                <a:solidFill>
                  <a:srgbClr val="B23C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b="1" dirty="0" smtClean="0">
                <a:latin typeface="Courier New"/>
                <a:cs typeface="Courier New"/>
              </a:rPr>
              <a:t>$</a:t>
            </a:r>
            <a:r>
              <a:rPr lang="ro-RO" sz="1800" b="1" dirty="0">
                <a:latin typeface="Courier New"/>
                <a:cs typeface="Courier New"/>
              </a:rPr>
              <a:t>ps-&gt;execute();</a:t>
            </a:r>
          </a:p>
          <a:p>
            <a:r>
              <a:rPr lang="ro-RO" sz="1800" b="1" dirty="0" smtClean="0">
                <a:latin typeface="Courier New"/>
                <a:cs typeface="Courier New"/>
              </a:rPr>
              <a:t>$</a:t>
            </a:r>
            <a:r>
              <a:rPr lang="ro-RO" sz="1800" b="1" dirty="0">
                <a:latin typeface="Courier New"/>
                <a:cs typeface="Courier New"/>
              </a:rPr>
              <a:t>data = $ps-&gt;fetchAll(PDO::FETCH_ASSOC);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046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add even more database tables </a:t>
            </a:r>
            <a:br>
              <a:rPr lang="en-US" dirty="0" smtClean="0"/>
            </a:br>
            <a:r>
              <a:rPr lang="en-US" dirty="0" smtClean="0"/>
              <a:t>to your project (or modify the ones </a:t>
            </a:r>
            <a:br>
              <a:rPr lang="en-US" dirty="0" smtClean="0"/>
            </a:br>
            <a:r>
              <a:rPr lang="en-US" dirty="0" smtClean="0"/>
              <a:t>you already have).</a:t>
            </a:r>
          </a:p>
          <a:p>
            <a:pPr lvl="1"/>
            <a:r>
              <a:rPr lang="en-US" dirty="0" smtClean="0"/>
              <a:t>The tables should be in 3</a:t>
            </a:r>
            <a:r>
              <a:rPr lang="en-US" baseline="30000" dirty="0" smtClean="0"/>
              <a:t>rd</a:t>
            </a:r>
            <a:r>
              <a:rPr lang="en-US" dirty="0" smtClean="0"/>
              <a:t> normal form.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Now do joins.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PHP prepared statements.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Due Tuesday, </a:t>
            </a:r>
            <a:r>
              <a:rPr lang="en-US" dirty="0" smtClean="0">
                <a:solidFill>
                  <a:srgbClr val="B23C00"/>
                </a:solidFill>
              </a:rPr>
              <a:t>March 7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DEE-5D76-924F-8A54-88D3BE7C27C8}" type="slidenum">
              <a:rPr lang="en-US"/>
              <a:pPr/>
              <a:t>76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</a:t>
            </a:r>
            <a:r>
              <a:rPr lang="en-US" dirty="0"/>
              <a:t>Workbench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Open-source version of some </a:t>
            </a:r>
            <a:r>
              <a:rPr lang="en-US" dirty="0">
                <a:solidFill>
                  <a:srgbClr val="B23C00"/>
                </a:solidFill>
              </a:rPr>
              <a:t>very expensive </a:t>
            </a:r>
            <a:r>
              <a:rPr lang="en-US" dirty="0"/>
              <a:t>commercial database design and management tools (such as </a:t>
            </a:r>
            <a:r>
              <a:rPr lang="en-US" dirty="0" err="1"/>
              <a:t>ERWin</a:t>
            </a:r>
            <a:r>
              <a:rPr lang="en-US" dirty="0"/>
              <a:t> Data Modeler)</a:t>
            </a:r>
            <a:r>
              <a:rPr lang="en-US" dirty="0" smtClean="0"/>
              <a:t>.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Download from </a:t>
            </a:r>
            <a:r>
              <a:rPr lang="en-US" dirty="0">
                <a:hlinkClick r:id="rId2"/>
              </a:rPr>
              <a:t>http://dev.mysql.com/downloads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>
              <a:lnSpc>
                <a:spcPct val="80000"/>
              </a:lnSpc>
            </a:pPr>
            <a:endParaRPr lang="en-US" sz="1700" dirty="0"/>
          </a:p>
          <a:p>
            <a:pPr>
              <a:lnSpc>
                <a:spcPct val="80000"/>
              </a:lnSpc>
            </a:pPr>
            <a:r>
              <a:rPr lang="en-US" dirty="0" smtClean="0"/>
              <a:t>Features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Manage databases and database </a:t>
            </a:r>
            <a:r>
              <a:rPr lang="en-US" dirty="0" smtClean="0"/>
              <a:t>connections.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Edit, execute, and save SQL </a:t>
            </a:r>
            <a:r>
              <a:rPr lang="en-US" dirty="0" smtClean="0"/>
              <a:t>scripts.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Forward- and reverse-</a:t>
            </a:r>
            <a:r>
              <a:rPr lang="en-US" dirty="0" smtClean="0">
                <a:solidFill>
                  <a:srgbClr val="B23C00"/>
                </a:solidFill>
              </a:rPr>
              <a:t>engineering.</a:t>
            </a:r>
            <a:endParaRPr lang="en-US" dirty="0">
              <a:solidFill>
                <a:srgbClr val="B23C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dirty="0"/>
              <a:t>Generate a </a:t>
            </a:r>
            <a:r>
              <a:rPr lang="en-US" dirty="0" smtClean="0"/>
              <a:t>crow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feet ER diagram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an existing </a:t>
            </a:r>
            <a:r>
              <a:rPr lang="en-US" dirty="0" smtClean="0"/>
              <a:t>database.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Manually create an ER </a:t>
            </a:r>
            <a:r>
              <a:rPr lang="en-US" dirty="0" smtClean="0"/>
              <a:t>diagram.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Automatically generate a database from the </a:t>
            </a:r>
            <a:r>
              <a:rPr lang="en-US" dirty="0" smtClean="0"/>
              <a:t>diagram.</a:t>
            </a:r>
            <a:endParaRPr lang="en-US" dirty="0"/>
          </a:p>
          <a:p>
            <a:pPr lvl="3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Workbench: ER Diagrams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MySQL </a:t>
            </a:r>
            <a:r>
              <a:rPr lang="en-US" dirty="0"/>
              <a:t>Workbench can generate </a:t>
            </a:r>
            <a:br>
              <a:rPr lang="en-US" dirty="0"/>
            </a:br>
            <a:r>
              <a:rPr lang="en-US" dirty="0"/>
              <a:t>a new </a:t>
            </a:r>
            <a:r>
              <a:rPr lang="en-US" dirty="0" smtClean="0"/>
              <a:t>ER </a:t>
            </a:r>
            <a:r>
              <a:rPr lang="en-US" dirty="0"/>
              <a:t>diagram by “</a:t>
            </a:r>
            <a:r>
              <a:rPr lang="en-US" dirty="0">
                <a:solidFill>
                  <a:srgbClr val="B23C00"/>
                </a:solidFill>
              </a:rPr>
              <a:t>reverse engineering</a:t>
            </a:r>
            <a:r>
              <a:rPr lang="en-US" dirty="0"/>
              <a:t>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existing database.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Demo: </a:t>
            </a:r>
            <a:r>
              <a:rPr lang="en-US" dirty="0"/>
              <a:t>Generate a new </a:t>
            </a:r>
            <a:r>
              <a:rPr lang="en-US" dirty="0" smtClean="0"/>
              <a:t>ER </a:t>
            </a:r>
            <a:r>
              <a:rPr lang="en-US" dirty="0"/>
              <a:t>diagram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Workbench: </a:t>
            </a:r>
            <a:r>
              <a:rPr lang="en-US" dirty="0" smtClean="0"/>
              <a:t>ER Diagrams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MySQL Workbench can generate </a:t>
            </a:r>
            <a:br>
              <a:rPr lang="en-US" dirty="0"/>
            </a:br>
            <a:r>
              <a:rPr lang="en-US" dirty="0"/>
              <a:t>a new </a:t>
            </a:r>
            <a:r>
              <a:rPr lang="en-US" dirty="0" smtClean="0"/>
              <a:t>database by “</a:t>
            </a:r>
            <a:r>
              <a:rPr lang="en-US" dirty="0" smtClean="0">
                <a:solidFill>
                  <a:srgbClr val="B23C00"/>
                </a:solidFill>
              </a:rPr>
              <a:t>forward engineering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smtClean="0"/>
              <a:t>ER diagram.</a:t>
            </a:r>
          </a:p>
          <a:p>
            <a:pPr lvl="4"/>
            <a:endParaRPr lang="en-US" dirty="0" smtClean="0">
              <a:solidFill>
                <a:srgbClr val="B23C00"/>
              </a:solidFill>
            </a:endParaRPr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 smtClean="0">
                <a:solidFill>
                  <a:srgbClr val="B23C00"/>
                </a:solidFill>
              </a:rPr>
              <a:t>Demo:</a:t>
            </a:r>
            <a:r>
              <a:rPr lang="en-US" sz="2800" dirty="0"/>
              <a:t> </a:t>
            </a:r>
            <a:r>
              <a:rPr lang="en-US" sz="2800" dirty="0" smtClean="0"/>
              <a:t>Generate </a:t>
            </a:r>
            <a:r>
              <a:rPr lang="en-US" sz="2800" dirty="0"/>
              <a:t>a new </a:t>
            </a:r>
            <a:r>
              <a:rPr lang="en-US" sz="2800" dirty="0" smtClean="0"/>
              <a:t>database.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 smtClean="0"/>
              <a:t>Examples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325903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1647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4249" y="1234464"/>
            <a:ext cx="7713971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vendor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    CHAR(2)    </a:t>
            </a:r>
            <a:r>
              <a:rPr lang="en-US" b="1" dirty="0" smtClean="0"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latin typeface="Courier New" charset="0"/>
                <a:cs typeface="Courier New" charset="0"/>
              </a:rPr>
              <a:t>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vendorname</a:t>
            </a:r>
            <a:r>
              <a:rPr lang="en-US" b="1" dirty="0">
                <a:latin typeface="Courier New" charset="0"/>
                <a:cs typeface="Courier New" charset="0"/>
              </a:rPr>
              <a:t>  VARCHAR(25</a:t>
            </a:r>
            <a:r>
              <a:rPr lang="en-US" b="1" dirty="0" smtClean="0">
                <a:latin typeface="Courier New" charset="0"/>
                <a:cs typeface="Courier New" charset="0"/>
              </a:rPr>
              <a:t>) </a:t>
            </a:r>
            <a:r>
              <a:rPr lang="en-US" b="1" dirty="0">
                <a:latin typeface="Courier New" charset="0"/>
                <a:cs typeface="Courier New" charset="0"/>
              </a:rPr>
              <a:t>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) </a:t>
            </a:r>
            <a:endParaRPr lang="en-US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 smtClean="0">
                <a:latin typeface="Courier New" charset="0"/>
                <a:cs typeface="Courier New" charset="0"/>
              </a:rPr>
              <a:t>)</a:t>
            </a:r>
            <a:r>
              <a:rPr lang="en-US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category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      CHAR(2)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categoryname</a:t>
            </a:r>
            <a:r>
              <a:rPr lang="en-US" b="1" dirty="0">
                <a:latin typeface="Courier New" charset="0"/>
                <a:cs typeface="Courier New" charset="0"/>
              </a:rPr>
              <a:t>    VARCHAR(25)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) </a:t>
            </a:r>
            <a:endParaRPr lang="en-US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 smtClean="0">
                <a:latin typeface="Courier New" charset="0"/>
                <a:cs typeface="Courier New" charset="0"/>
              </a:rPr>
              <a:t>)</a:t>
            </a:r>
            <a:r>
              <a:rPr lang="en-US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product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productid</a:t>
            </a:r>
            <a:r>
              <a:rPr lang="en-US" b="1" dirty="0">
                <a:latin typeface="Courier New" charset="0"/>
                <a:cs typeface="Courier New" charset="0"/>
              </a:rPr>
              <a:t>       CHAR(3)    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productname</a:t>
            </a:r>
            <a:r>
              <a:rPr lang="en-US" b="1" dirty="0">
                <a:latin typeface="Courier New" charset="0"/>
                <a:cs typeface="Courier New" charset="0"/>
              </a:rPr>
              <a:t>     VARCHAR(25)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b="1" dirty="0">
                <a:latin typeface="Courier New" charset="0"/>
                <a:cs typeface="Courier New" charset="0"/>
              </a:rPr>
              <a:t>    NUMERIC(7,2)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        CHAR(2)    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      CHAR(2)    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latin typeface="Courier New" charset="0"/>
                <a:cs typeface="Courier New" charset="0"/>
              </a:rPr>
              <a:t>productid</a:t>
            </a:r>
            <a:r>
              <a:rPr lang="en-US" b="1" dirty="0"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smtClean="0">
                <a:latin typeface="Courier New" charset="0"/>
                <a:cs typeface="Courier New" charset="0"/>
              </a:rPr>
              <a:t>FOREIGN KEY (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) </a:t>
            </a:r>
            <a:r>
              <a:rPr lang="en-US" b="1" dirty="0" smtClean="0">
                <a:latin typeface="Courier New" charset="0"/>
                <a:cs typeface="Courier New" charset="0"/>
              </a:rPr>
              <a:t>  REFERENCES </a:t>
            </a:r>
            <a:r>
              <a:rPr lang="en-US" b="1" dirty="0">
                <a:latin typeface="Courier New" charset="0"/>
                <a:cs typeface="Courier New" charset="0"/>
              </a:rPr>
              <a:t>vendor(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FOREIGN KEY (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) REFERENCES category(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) </a:t>
            </a:r>
            <a:endParaRPr lang="en-US" b="1" dirty="0" smtClean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 smtClean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Courier New" charset="0"/>
              <a:cs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08976" y="1526520"/>
            <a:ext cx="1371585" cy="490414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80" y="3063244"/>
            <a:ext cx="189527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0000"/>
                </a:solidFill>
              </a:rPr>
              <a:t>column constraints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585" y="1651177"/>
            <a:ext cx="11314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0000"/>
                </a:solidFill>
              </a:rPr>
              <a:t>data types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29195" y="2968300"/>
            <a:ext cx="1188707" cy="51165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45952" y="5674493"/>
            <a:ext cx="6949364" cy="770043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414" y="5217298"/>
            <a:ext cx="167876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0000"/>
                </a:solidFill>
              </a:rPr>
              <a:t>table constraints</a:t>
            </a:r>
            <a:endParaRPr lang="en-US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44633</TotalTime>
  <Words>3408</Words>
  <Application>Microsoft Macintosh PowerPoint</Application>
  <PresentationFormat>On-screen Show (4:3)</PresentationFormat>
  <Paragraphs>826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Courier New</vt:lpstr>
      <vt:lpstr>Franklin Gothic Book</vt:lpstr>
      <vt:lpstr>ＭＳ Ｐゴシック</vt:lpstr>
      <vt:lpstr>Times New Roman</vt:lpstr>
      <vt:lpstr>Wingdings</vt:lpstr>
      <vt:lpstr>Arial</vt:lpstr>
      <vt:lpstr>Quadrant</vt:lpstr>
      <vt:lpstr>CMPE 226 Database Systems February 28 Class Meeting</vt:lpstr>
      <vt:lpstr>Structured Query Language (SQL)</vt:lpstr>
      <vt:lpstr>Structured Query Language (SQL), cont’d</vt:lpstr>
      <vt:lpstr>CREATE TABLE</vt:lpstr>
      <vt:lpstr>Common SQL Data Types</vt:lpstr>
      <vt:lpstr>SQL Syntax</vt:lpstr>
      <vt:lpstr>CREATE TABLE Examples</vt:lpstr>
      <vt:lpstr>CREATE TABLE Examples, cont’d</vt:lpstr>
      <vt:lpstr>CREATE TABLE Examples, cont’d</vt:lpstr>
      <vt:lpstr>CREATE TABLE Examples, cont’d</vt:lpstr>
      <vt:lpstr>CREATE TABLE Examples, cont’d</vt:lpstr>
      <vt:lpstr>DROP TABLE</vt:lpstr>
      <vt:lpstr>DROP TABLE, cont’d</vt:lpstr>
      <vt:lpstr>INSERT INTO</vt:lpstr>
      <vt:lpstr>INSERT INTO, cont’d</vt:lpstr>
      <vt:lpstr>INSERT INTO, cont’d</vt:lpstr>
      <vt:lpstr>INSERT INTO, cont’d</vt:lpstr>
      <vt:lpstr>INSERT INTO, cont’d</vt:lpstr>
      <vt:lpstr>SELECT</vt:lpstr>
      <vt:lpstr>SELECT, cont’d</vt:lpstr>
      <vt:lpstr>SELECT, cont’d</vt:lpstr>
      <vt:lpstr>SELECT, cont’d</vt:lpstr>
      <vt:lpstr>SELECT DISTINCT</vt:lpstr>
      <vt:lpstr>SELECT WHERE</vt:lpstr>
      <vt:lpstr>MySQL Conditional Operators</vt:lpstr>
      <vt:lpstr>SELECT ORDER BY</vt:lpstr>
      <vt:lpstr>SELECT ORDER BY, cont’d</vt:lpstr>
      <vt:lpstr>SELECT ORDER BY, cont’d</vt:lpstr>
      <vt:lpstr>Limiting Query Results</vt:lpstr>
      <vt:lpstr>SELECT LIKE</vt:lpstr>
      <vt:lpstr>SELECT LIKE, cont’d</vt:lpstr>
      <vt:lpstr>SELECT Aggregate Functions</vt:lpstr>
      <vt:lpstr>SELECT Aggregate Functions, cont’d</vt:lpstr>
      <vt:lpstr>SELECT Aggregate Functions, cont’d</vt:lpstr>
      <vt:lpstr>SELECT Aggregate Functions, cont’d</vt:lpstr>
      <vt:lpstr>SELECT GROUP BY</vt:lpstr>
      <vt:lpstr>SELECT GROUP BY, cont’d</vt:lpstr>
      <vt:lpstr>SELECT GROUP BY, cont’d</vt:lpstr>
      <vt:lpstr>SELECT GROUP BY HAVING</vt:lpstr>
      <vt:lpstr>SELECT GROUP BY HAVING, cont’d</vt:lpstr>
      <vt:lpstr>SELECT GROUP BY HAVING, cont’d</vt:lpstr>
      <vt:lpstr>Break</vt:lpstr>
      <vt:lpstr>Nested Queries</vt:lpstr>
      <vt:lpstr>Nested Queries, cont’d</vt:lpstr>
      <vt:lpstr>Nested Queries, cont’d</vt:lpstr>
      <vt:lpstr>SELECT IN</vt:lpstr>
      <vt:lpstr>SELECT IN, cont’d</vt:lpstr>
      <vt:lpstr>Recall: Relational Algebra</vt:lpstr>
      <vt:lpstr>Joins</vt:lpstr>
      <vt:lpstr>Joins, cont’d</vt:lpstr>
      <vt:lpstr>Joins, cont’d</vt:lpstr>
      <vt:lpstr>Joins, cont’d</vt:lpstr>
      <vt:lpstr>Join Alias</vt:lpstr>
      <vt:lpstr>Join Alias, cont’d</vt:lpstr>
      <vt:lpstr>Joining Multiple Tables</vt:lpstr>
      <vt:lpstr>ALTER TABLE</vt:lpstr>
      <vt:lpstr>UPDATE</vt:lpstr>
      <vt:lpstr>DELETE</vt:lpstr>
      <vt:lpstr>Views</vt:lpstr>
      <vt:lpstr>Views, cont’d</vt:lpstr>
      <vt:lpstr>Views, cont’d</vt:lpstr>
      <vt:lpstr>Views, cont’d</vt:lpstr>
      <vt:lpstr>Views, cont’d</vt:lpstr>
      <vt:lpstr>PHP query() vs. exec()</vt:lpstr>
      <vt:lpstr>PHP query() vs. exec(), cont’d</vt:lpstr>
      <vt:lpstr>Table Join with PHP</vt:lpstr>
      <vt:lpstr>SQL Injection Attack</vt:lpstr>
      <vt:lpstr>SQL Injection Attack, cont’d</vt:lpstr>
      <vt:lpstr>SQL Injection Attack, cont’d</vt:lpstr>
      <vt:lpstr>Prepared Statement</vt:lpstr>
      <vt:lpstr>Prepared Statement, cont’d</vt:lpstr>
      <vt:lpstr>Prepared Statement, cont’d</vt:lpstr>
      <vt:lpstr>Table Join with a Prepared Statement</vt:lpstr>
      <vt:lpstr>Parameter Binding</vt:lpstr>
      <vt:lpstr>Assignment #4</vt:lpstr>
      <vt:lpstr>MySQL Workbench</vt:lpstr>
      <vt:lpstr>MySQL Workbench: ER Diagrams</vt:lpstr>
      <vt:lpstr>MySQL Workbench: ER Diagrams,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590</cp:revision>
  <dcterms:created xsi:type="dcterms:W3CDTF">2008-01-12T03:52:55Z</dcterms:created>
  <dcterms:modified xsi:type="dcterms:W3CDTF">2017-03-01T03:17:41Z</dcterms:modified>
  <cp:category/>
</cp:coreProperties>
</file>