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56" r:id="rId2"/>
    <p:sldId id="632" r:id="rId3"/>
    <p:sldId id="633" r:id="rId4"/>
    <p:sldId id="634" r:id="rId5"/>
    <p:sldId id="635" r:id="rId6"/>
    <p:sldId id="661" r:id="rId7"/>
    <p:sldId id="662" r:id="rId8"/>
    <p:sldId id="663" r:id="rId9"/>
    <p:sldId id="636" r:id="rId10"/>
    <p:sldId id="664" r:id="rId11"/>
    <p:sldId id="665" r:id="rId12"/>
    <p:sldId id="637" r:id="rId13"/>
    <p:sldId id="666" r:id="rId14"/>
    <p:sldId id="638" r:id="rId15"/>
    <p:sldId id="667" r:id="rId16"/>
    <p:sldId id="639" r:id="rId17"/>
    <p:sldId id="668" r:id="rId18"/>
    <p:sldId id="669" r:id="rId19"/>
    <p:sldId id="670" r:id="rId20"/>
    <p:sldId id="671" r:id="rId21"/>
    <p:sldId id="672" r:id="rId22"/>
    <p:sldId id="673" r:id="rId23"/>
    <p:sldId id="640" r:id="rId24"/>
    <p:sldId id="674" r:id="rId25"/>
    <p:sldId id="675" r:id="rId26"/>
    <p:sldId id="644" r:id="rId27"/>
    <p:sldId id="642" r:id="rId28"/>
    <p:sldId id="676" r:id="rId29"/>
    <p:sldId id="643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6" r:id="rId38"/>
    <p:sldId id="645" r:id="rId39"/>
    <p:sldId id="720" r:id="rId40"/>
    <p:sldId id="646" r:id="rId41"/>
    <p:sldId id="647" r:id="rId42"/>
    <p:sldId id="685" r:id="rId43"/>
    <p:sldId id="687" r:id="rId44"/>
    <p:sldId id="688" r:id="rId45"/>
    <p:sldId id="689" r:id="rId46"/>
    <p:sldId id="651" r:id="rId47"/>
    <p:sldId id="690" r:id="rId48"/>
    <p:sldId id="691" r:id="rId49"/>
    <p:sldId id="692" r:id="rId50"/>
    <p:sldId id="693" r:id="rId51"/>
    <p:sldId id="694" r:id="rId52"/>
    <p:sldId id="695" r:id="rId53"/>
    <p:sldId id="696" r:id="rId54"/>
    <p:sldId id="697" r:id="rId55"/>
    <p:sldId id="698" r:id="rId56"/>
    <p:sldId id="699" r:id="rId57"/>
    <p:sldId id="700" r:id="rId58"/>
    <p:sldId id="701" r:id="rId59"/>
    <p:sldId id="652" r:id="rId60"/>
    <p:sldId id="702" r:id="rId61"/>
    <p:sldId id="653" r:id="rId62"/>
    <p:sldId id="703" r:id="rId63"/>
    <p:sldId id="655" r:id="rId64"/>
    <p:sldId id="656" r:id="rId65"/>
    <p:sldId id="704" r:id="rId66"/>
    <p:sldId id="657" r:id="rId67"/>
    <p:sldId id="705" r:id="rId68"/>
    <p:sldId id="658" r:id="rId69"/>
    <p:sldId id="707" r:id="rId70"/>
    <p:sldId id="708" r:id="rId71"/>
    <p:sldId id="709" r:id="rId72"/>
    <p:sldId id="710" r:id="rId73"/>
    <p:sldId id="711" r:id="rId74"/>
    <p:sldId id="712" r:id="rId75"/>
    <p:sldId id="713" r:id="rId76"/>
    <p:sldId id="714" r:id="rId77"/>
    <p:sldId id="660" r:id="rId78"/>
    <p:sldId id="715" r:id="rId79"/>
    <p:sldId id="716" r:id="rId80"/>
    <p:sldId id="717" r:id="rId81"/>
    <p:sldId id="718" r:id="rId82"/>
    <p:sldId id="719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E1F5FF"/>
    <a:srgbClr val="C6DEFF"/>
    <a:srgbClr val="A12A03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3" autoAdjust="0"/>
    <p:restoredTop sz="98450" autoAdjust="0"/>
  </p:normalViewPr>
  <p:slideViewPr>
    <p:cSldViewPr>
      <p:cViewPr varScale="1">
        <p:scale>
          <a:sx n="118" d="100"/>
          <a:sy n="118" d="100"/>
        </p:scale>
        <p:origin x="208" y="123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08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February 21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21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5" y="1202359"/>
            <a:ext cx="64008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47274" y="4891688"/>
            <a:ext cx="5673725" cy="1646238"/>
            <a:chOff x="2209800" y="4953000"/>
            <a:chExt cx="5674246" cy="164592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645" y="4953000"/>
              <a:ext cx="2011680" cy="13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46845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8974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</a:t>
            </a:r>
          </a:p>
          <a:p>
            <a:r>
              <a:rPr lang="en-US" sz="2000" dirty="0" smtClean="0"/>
              <a:t>participation</a:t>
            </a:r>
          </a:p>
          <a:p>
            <a:r>
              <a:rPr lang="en-US" sz="2000" dirty="0" smtClean="0"/>
              <a:t>on both sides.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651782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212073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43025"/>
            <a:ext cx="6400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03147" y="4983463"/>
            <a:ext cx="6215063" cy="1660525"/>
            <a:chOff x="2209800" y="4953000"/>
            <a:chExt cx="6215014" cy="166084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67923"/>
              <a:ext cx="171255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4367" y="2057415"/>
            <a:ext cx="1609009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Relationship</a:t>
            </a:r>
          </a:p>
          <a:p>
            <a:r>
              <a:rPr lang="en-US" sz="2000" dirty="0" smtClean="0"/>
              <a:t>with an</a:t>
            </a:r>
          </a:p>
          <a:p>
            <a:r>
              <a:rPr lang="en-US" sz="2000" dirty="0" smtClean="0"/>
              <a:t>attribute.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67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</a:t>
            </a:r>
            <a:r>
              <a:rPr lang="en-US" dirty="0" smtClean="0"/>
              <a:t>:1 </a:t>
            </a:r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1:1 relationships similarly </a:t>
            </a:r>
            <a:br>
              <a:rPr lang="en-US" dirty="0" smtClean="0"/>
            </a:br>
            <a:r>
              <a:rPr lang="en-US" dirty="0" smtClean="0"/>
              <a:t>to 1:M relationships.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One table will have a foreign key pointing to </a:t>
            </a:r>
            <a:br>
              <a:rPr lang="en-US" dirty="0" smtClean="0"/>
            </a:br>
            <a:r>
              <a:rPr lang="en-US" dirty="0" smtClean="0"/>
              <a:t>the primary key of the 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can be an arbitrary choice of which table </a:t>
            </a:r>
            <a:br>
              <a:rPr lang="en-US" dirty="0" smtClean="0"/>
            </a:br>
            <a:r>
              <a:rPr lang="en-US" dirty="0" smtClean="0"/>
              <a:t>has the foreign key.</a:t>
            </a:r>
          </a:p>
          <a:p>
            <a:pPr lvl="1"/>
            <a:r>
              <a:rPr lang="en-US" dirty="0" smtClean="0"/>
              <a:t>Make the choice that is most intuitive or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9" descr="C:\Users\user\Desktop\F3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252527"/>
            <a:ext cx="7078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Giga\Dropbox\Ljeto2013\FixFigure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 b="53049"/>
          <a:stretch>
            <a:fillRect/>
          </a:stretch>
        </p:blipFill>
        <p:spPr bwMode="auto">
          <a:xfrm>
            <a:off x="5852146" y="4343390"/>
            <a:ext cx="18669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18" y="4526268"/>
            <a:ext cx="4257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Table VEHICLE has the foreign key.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43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Referential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 smtClean="0"/>
              <a:t>The value of a foreign key must either: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Match</a:t>
            </a:r>
            <a:r>
              <a:rPr lang="en-US" dirty="0" smtClean="0"/>
              <a:t> one of the values </a:t>
            </a:r>
            <a:br>
              <a:rPr lang="en-US" dirty="0" smtClean="0"/>
            </a:br>
            <a:r>
              <a:rPr lang="en-US" dirty="0" smtClean="0"/>
              <a:t>of the primary key in the referred table.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 smtClean="0">
                <a:solidFill>
                  <a:srgbClr val="B23C00"/>
                </a:solidFill>
              </a:rPr>
              <a:t>null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93386"/>
            <a:ext cx="3559649" cy="56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</a:t>
            </a:r>
            <a:r>
              <a:rPr lang="en-US" dirty="0"/>
              <a:t> #1</a:t>
            </a:r>
            <a:r>
              <a:rPr lang="en-US" dirty="0" smtClean="0"/>
              <a:t>: ER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8209490" cy="55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</a:t>
            </a:r>
            <a:r>
              <a:rPr lang="en-US" dirty="0"/>
              <a:t> #1</a:t>
            </a:r>
            <a:r>
              <a:rPr lang="en-US" dirty="0" smtClean="0"/>
              <a:t>: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" y="1417292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 #1: Sample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Candidate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98" y="1234464"/>
            <a:ext cx="4260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4983443"/>
            <a:ext cx="2543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309" y="1589731"/>
            <a:ext cx="2631750" cy="224676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one of the</a:t>
            </a:r>
          </a:p>
          <a:p>
            <a:r>
              <a:rPr lang="en-US" sz="2000" dirty="0" smtClean="0"/>
              <a:t>candidate keys</a:t>
            </a:r>
          </a:p>
          <a:p>
            <a:r>
              <a:rPr lang="en-US" sz="2000" dirty="0" smtClean="0"/>
              <a:t>to be the </a:t>
            </a:r>
            <a:r>
              <a:rPr lang="en-US" sz="2000" dirty="0" smtClean="0">
                <a:solidFill>
                  <a:srgbClr val="B23C00"/>
                </a:solidFill>
              </a:rPr>
              <a:t>primary key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Map the other</a:t>
            </a:r>
          </a:p>
          <a:p>
            <a:r>
              <a:rPr lang="en-US" sz="2000" dirty="0" smtClean="0"/>
              <a:t>candidate keys</a:t>
            </a:r>
          </a:p>
          <a:p>
            <a:r>
              <a:rPr lang="en-US" sz="2000" dirty="0" smtClean="0"/>
              <a:t>as non-primary.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Candidate </a:t>
            </a:r>
            <a:r>
              <a:rPr lang="en-US" dirty="0" smtClean="0"/>
              <a:t>Keys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0" y="1234464"/>
            <a:ext cx="44577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93" y="5166341"/>
            <a:ext cx="3429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034" y="2000869"/>
            <a:ext cx="2180655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Generally choose</a:t>
            </a:r>
          </a:p>
          <a:p>
            <a:r>
              <a:rPr lang="en-US" sz="2000" dirty="0" smtClean="0"/>
              <a:t>a non-composite</a:t>
            </a:r>
          </a:p>
          <a:p>
            <a:r>
              <a:rPr lang="en-US" sz="2000" dirty="0" smtClean="0"/>
              <a:t>candidate key as</a:t>
            </a:r>
          </a:p>
          <a:p>
            <a:r>
              <a:rPr lang="en-US" sz="2000" dirty="0" smtClean="0"/>
              <a:t>the primary key.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No primary key column of a relational table </a:t>
            </a:r>
            <a:br>
              <a:rPr lang="en-US" dirty="0" smtClean="0"/>
            </a:br>
            <a:r>
              <a:rPr lang="en-US" dirty="0" smtClean="0"/>
              <a:t>can have null (empty)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902" y="5714975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Multivalued Attributes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1233793"/>
            <a:ext cx="42211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4526268"/>
            <a:ext cx="3044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720" y="1608004"/>
            <a:ext cx="2964874" cy="193899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 the </a:t>
            </a:r>
            <a:r>
              <a:rPr lang="en-US" sz="2000" dirty="0" smtClean="0">
                <a:solidFill>
                  <a:srgbClr val="B23C00"/>
                </a:solidFill>
              </a:rPr>
              <a:t>multivalued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attribute </a:t>
            </a:r>
            <a:r>
              <a:rPr lang="en-US" sz="2000" dirty="0" smtClean="0"/>
              <a:t>as a new table.</a:t>
            </a:r>
          </a:p>
          <a:p>
            <a:endParaRPr lang="en-US" sz="2000" dirty="0"/>
          </a:p>
          <a:p>
            <a:r>
              <a:rPr lang="en-US" sz="2000" dirty="0" smtClean="0"/>
              <a:t>This becomes a 1:M</a:t>
            </a:r>
          </a:p>
          <a:p>
            <a:r>
              <a:rPr lang="en-US" sz="2000" dirty="0" smtClean="0"/>
              <a:t>relationship with the</a:t>
            </a:r>
          </a:p>
          <a:p>
            <a:r>
              <a:rPr lang="en-US" sz="2000" dirty="0" smtClean="0"/>
              <a:t>new table on the M side.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Derived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Do not map derived attributes.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74537"/>
            <a:ext cx="34575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0" y="1874537"/>
            <a:ext cx="17335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5" y="4248375"/>
            <a:ext cx="26781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0561" y="5802838"/>
            <a:ext cx="3944459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As seen by the front-end application.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271690" y="3364763"/>
            <a:ext cx="2134919" cy="338554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data records.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</a:t>
            </a:r>
            <a:r>
              <a:rPr lang="en-US" dirty="0"/>
              <a:t> </a:t>
            </a:r>
            <a:r>
              <a:rPr lang="en-US" dirty="0" smtClean="0"/>
              <a:t>#2: </a:t>
            </a:r>
            <a:r>
              <a:rPr lang="en-US" dirty="0"/>
              <a:t>Attributes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78" y="1234464"/>
            <a:ext cx="3329024" cy="56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Unary 1:M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1234464"/>
            <a:ext cx="35877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29" y="5166005"/>
            <a:ext cx="26177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246" y="2156187"/>
            <a:ext cx="2494493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table contains a</a:t>
            </a:r>
          </a:p>
          <a:p>
            <a:r>
              <a:rPr lang="en-US" sz="2000" dirty="0" smtClean="0"/>
              <a:t>foreign key that</a:t>
            </a:r>
          </a:p>
          <a:p>
            <a:r>
              <a:rPr lang="en-US" sz="2000" dirty="0" smtClean="0"/>
              <a:t>corresponds to its</a:t>
            </a:r>
          </a:p>
          <a:p>
            <a:r>
              <a:rPr lang="en-US" sz="2000" dirty="0" smtClean="0"/>
              <a:t>own primary key.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Unary </a:t>
            </a:r>
            <a:r>
              <a:rPr lang="en-US" dirty="0" smtClean="0"/>
              <a:t>M:N </a:t>
            </a:r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86" y="1234739"/>
            <a:ext cx="469741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91854" y="5165054"/>
            <a:ext cx="3190875" cy="1555750"/>
            <a:chOff x="3073401" y="5039360"/>
            <a:chExt cx="3191453" cy="15544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01" y="5039360"/>
              <a:ext cx="1592769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170" y="5039360"/>
              <a:ext cx="1598684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56857" y="2105561"/>
            <a:ext cx="2920591" cy="1323439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a </a:t>
            </a:r>
            <a:r>
              <a:rPr lang="en-US" sz="2000" dirty="0" smtClean="0">
                <a:solidFill>
                  <a:srgbClr val="B23C00"/>
                </a:solidFill>
              </a:rPr>
              <a:t>bridge relation</a:t>
            </a:r>
          </a:p>
          <a:p>
            <a:r>
              <a:rPr lang="en-US" sz="2000" dirty="0" smtClean="0"/>
              <a:t>where both foreign keys</a:t>
            </a:r>
          </a:p>
          <a:p>
            <a:r>
              <a:rPr lang="en-US" sz="2000" dirty="0" smtClean="0"/>
              <a:t>refer to the primary</a:t>
            </a:r>
          </a:p>
          <a:p>
            <a:r>
              <a:rPr lang="en-US" sz="2000" dirty="0" smtClean="0"/>
              <a:t>key of the same table.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Unary </a:t>
            </a:r>
            <a:r>
              <a:rPr lang="en-US" dirty="0" smtClean="0"/>
              <a:t>1:1 </a:t>
            </a:r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0" y="1143300"/>
            <a:ext cx="3683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5" y="5073931"/>
            <a:ext cx="28416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123" y="2596215"/>
            <a:ext cx="1824112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 similarly </a:t>
            </a:r>
          </a:p>
          <a:p>
            <a:r>
              <a:rPr lang="en-US" sz="2000" dirty="0" smtClean="0"/>
              <a:t>to a unary 1:M</a:t>
            </a:r>
          </a:p>
          <a:p>
            <a:r>
              <a:rPr lang="en-US" sz="2000" dirty="0" smtClean="0"/>
              <a:t>relationship.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Multiple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68" y="1233788"/>
            <a:ext cx="51720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43" y="4983443"/>
            <a:ext cx="505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393" y="2423171"/>
            <a:ext cx="1567632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Map each</a:t>
            </a:r>
          </a:p>
          <a:p>
            <a:r>
              <a:rPr lang="en-US" sz="2000" dirty="0" smtClean="0"/>
              <a:t>relationship.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Weak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weak entities the same way you map regular entities.</a:t>
            </a:r>
          </a:p>
          <a:p>
            <a:pPr lvl="4"/>
            <a:endParaRPr lang="en-US" dirty="0" smtClean="0"/>
          </a:p>
          <a:p>
            <a:pPr marL="469900" lvl="2" indent="-469900">
              <a:buSzPct val="70000"/>
            </a:pPr>
            <a:r>
              <a:rPr lang="en-US" sz="2800" dirty="0">
                <a:cs typeface="+mn-cs"/>
              </a:rPr>
              <a:t>The resulting </a:t>
            </a:r>
            <a:r>
              <a:rPr lang="en-US" sz="2800" dirty="0" smtClean="0">
                <a:cs typeface="+mn-cs"/>
              </a:rPr>
              <a:t>table has </a:t>
            </a:r>
            <a:r>
              <a:rPr lang="en-US" sz="2800" dirty="0">
                <a:cs typeface="+mn-cs"/>
              </a:rPr>
              <a:t>a </a:t>
            </a:r>
            <a:r>
              <a:rPr lang="en-US" sz="2800" dirty="0">
                <a:solidFill>
                  <a:srgbClr val="B23C00"/>
                </a:solidFill>
                <a:cs typeface="+mn-cs"/>
              </a:rPr>
              <a:t>composite primary key </a:t>
            </a:r>
            <a:r>
              <a:rPr lang="en-US" sz="2800" dirty="0">
                <a:cs typeface="+mn-cs"/>
              </a:rPr>
              <a:t>that is composed </a:t>
            </a:r>
            <a:r>
              <a:rPr lang="en-US" sz="2800" dirty="0" smtClean="0">
                <a:cs typeface="+mn-cs"/>
              </a:rPr>
              <a:t>of:</a:t>
            </a:r>
            <a:endParaRPr lang="en-US" sz="2000" dirty="0" smtClean="0">
              <a:cs typeface="+mn-cs"/>
            </a:endParaRPr>
          </a:p>
          <a:p>
            <a:pPr marL="919163" lvl="3" indent="-469900">
              <a:buSzPct val="70000"/>
            </a:pPr>
            <a:r>
              <a:rPr lang="en-US" sz="2400" dirty="0" smtClean="0">
                <a:cs typeface="+mn-cs"/>
              </a:rPr>
              <a:t>The </a:t>
            </a:r>
            <a:r>
              <a:rPr lang="en-US" sz="2400" dirty="0">
                <a:cs typeface="+mn-cs"/>
              </a:rPr>
              <a:t>partial </a:t>
            </a:r>
            <a:r>
              <a:rPr lang="en-US" sz="2400" dirty="0" smtClean="0">
                <a:cs typeface="+mn-cs"/>
              </a:rPr>
              <a:t>identifier of the table.</a:t>
            </a:r>
          </a:p>
          <a:p>
            <a:pPr marL="919163" lvl="3" indent="-469900">
              <a:buSzPct val="70000"/>
            </a:pPr>
            <a:r>
              <a:rPr lang="en-US" sz="2400" dirty="0">
                <a:cs typeface="+mn-cs"/>
              </a:rPr>
              <a:t>T</a:t>
            </a:r>
            <a:r>
              <a:rPr lang="en-US" sz="2400" dirty="0" smtClean="0">
                <a:cs typeface="+mn-cs"/>
              </a:rPr>
              <a:t>he </a:t>
            </a:r>
            <a:r>
              <a:rPr lang="en-US" sz="2400" dirty="0">
                <a:cs typeface="+mn-cs"/>
              </a:rPr>
              <a:t>foreign key corresponding to 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en-US" sz="2400" dirty="0" smtClean="0">
                <a:cs typeface="+mn-cs"/>
              </a:rPr>
              <a:t>the </a:t>
            </a:r>
            <a:r>
              <a:rPr lang="en-US" sz="2400" dirty="0">
                <a:cs typeface="+mn-cs"/>
              </a:rPr>
              <a:t>primary key of the owner </a:t>
            </a:r>
            <a:r>
              <a:rPr lang="en-US" sz="2400" dirty="0" smtClean="0">
                <a:cs typeface="+mn-cs"/>
              </a:rPr>
              <a:t>table.</a:t>
            </a:r>
            <a:endParaRPr lang="en-US" sz="2400" dirty="0"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Weak </a:t>
            </a:r>
            <a:r>
              <a:rPr lang="en-US" dirty="0" smtClean="0"/>
              <a:t>Entities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39" y="1143025"/>
            <a:ext cx="667543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357011" y="4343390"/>
            <a:ext cx="3963988" cy="2101850"/>
            <a:chOff x="3679444" y="4498340"/>
            <a:chExt cx="3964190" cy="21031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444" y="4498340"/>
              <a:ext cx="157835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498340"/>
              <a:ext cx="2385834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82928" y="4251951"/>
            <a:ext cx="4075129" cy="193899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APARTMENT table’s </a:t>
            </a:r>
            <a:br>
              <a:rPr lang="en-US" sz="2000" dirty="0" smtClean="0"/>
            </a:br>
            <a:r>
              <a:rPr lang="en-US" sz="2000" dirty="0" smtClean="0"/>
              <a:t>composite primary key</a:t>
            </a:r>
          </a:p>
          <a:p>
            <a:r>
              <a:rPr lang="en-US" sz="2000" dirty="0" smtClean="0"/>
              <a:t>consists of </a:t>
            </a:r>
            <a:r>
              <a:rPr lang="en-US" sz="2000" dirty="0" err="1" smtClean="0"/>
              <a:t>AptNo</a:t>
            </a:r>
            <a:r>
              <a:rPr lang="en-US" sz="2000" dirty="0" smtClean="0"/>
              <a:t> (the partial key)</a:t>
            </a:r>
          </a:p>
          <a:p>
            <a:r>
              <a:rPr lang="en-US" sz="2000" dirty="0" smtClean="0"/>
              <a:t>and </a:t>
            </a:r>
            <a:r>
              <a:rPr lang="en-US" sz="2000" dirty="0" err="1" smtClean="0"/>
              <a:t>BuildingID</a:t>
            </a:r>
            <a:r>
              <a:rPr lang="en-US" sz="2000" dirty="0" smtClean="0"/>
              <a:t> (the foreign key</a:t>
            </a:r>
          </a:p>
          <a:p>
            <a:r>
              <a:rPr lang="en-US" sz="2000" dirty="0" smtClean="0"/>
              <a:t>corresponding the the primary key</a:t>
            </a:r>
          </a:p>
          <a:p>
            <a:r>
              <a:rPr lang="en-US" sz="2000" dirty="0" smtClean="0"/>
              <a:t>of the owner BUILDING table).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1489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</a:t>
            </a:r>
            <a:r>
              <a:rPr lang="en-US" dirty="0" smtClean="0"/>
              <a:t>#3: </a:t>
            </a:r>
            <a:r>
              <a:rPr lang="en-US" dirty="0"/>
              <a:t>ER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63617"/>
            <a:ext cx="7955193" cy="56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2219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</a:t>
            </a:r>
            <a:r>
              <a:rPr lang="en-US" dirty="0" smtClean="0"/>
              <a:t>Constraint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7975" y="4800585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</a:t>
            </a:r>
            <a:r>
              <a:rPr lang="en-US" dirty="0" smtClean="0"/>
              <a:t>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295400"/>
            <a:ext cx="8686800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</a:t>
            </a:r>
            <a:r>
              <a:rPr lang="en-US" dirty="0" smtClean="0"/>
              <a:t>Sample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7" y="1297909"/>
            <a:ext cx="6950075" cy="496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 #3: Sample </a:t>
            </a:r>
            <a:r>
              <a:rPr lang="en-US" dirty="0" smtClean="0"/>
              <a:t>Data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1236761"/>
            <a:ext cx="6400730" cy="5484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2146" y="5983034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constraint</a:t>
            </a:r>
            <a:r>
              <a:rPr lang="en-US" dirty="0" smtClean="0"/>
              <a:t> is a rule that a relational database must satisfy in order to be valid.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Two types of constraints:</a:t>
            </a:r>
          </a:p>
          <a:p>
            <a:pPr lvl="1"/>
            <a:r>
              <a:rPr lang="en-US" dirty="0" smtClean="0"/>
              <a:t>implicit constraints</a:t>
            </a:r>
          </a:p>
          <a:p>
            <a:pPr lvl="1"/>
            <a:r>
              <a:rPr lang="en-US" dirty="0" smtClean="0"/>
              <a:t>user-defined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RDB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/>
              <a:t>relation (table) </a:t>
            </a:r>
            <a:r>
              <a:rPr lang="en-US" dirty="0" smtClean="0"/>
              <a:t>in a relational schema must have a unique name.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each relation: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Each column name must be unique.</a:t>
            </a:r>
          </a:p>
          <a:p>
            <a:pPr lvl="1"/>
            <a:r>
              <a:rPr lang="en-US" dirty="0" smtClean="0"/>
              <a:t>Each row must be unique.</a:t>
            </a:r>
          </a:p>
          <a:p>
            <a:pPr lvl="1"/>
            <a:r>
              <a:rPr lang="en-US" dirty="0" smtClean="0"/>
              <a:t>Each column of each row must be single-valued.</a:t>
            </a:r>
          </a:p>
          <a:p>
            <a:pPr lvl="1"/>
            <a:r>
              <a:rPr lang="en-US" dirty="0" smtClean="0"/>
              <a:t>Domain constraint: All values in a column must be from the same predefined domain.</a:t>
            </a:r>
          </a:p>
          <a:p>
            <a:pPr lvl="1"/>
            <a:r>
              <a:rPr lang="en-US" dirty="0" smtClean="0"/>
              <a:t>The column order is irrelevant.</a:t>
            </a:r>
          </a:p>
          <a:p>
            <a:pPr lvl="1"/>
            <a:r>
              <a:rPr lang="en-US" dirty="0" smtClean="0"/>
              <a:t>The row order is irrelevant.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RDB </a:t>
            </a:r>
            <a:r>
              <a:rPr lang="en-US" dirty="0" smtClean="0"/>
              <a:t>Constraints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Primary key constraint</a:t>
            </a:r>
            <a:r>
              <a:rPr lang="en-US" dirty="0" smtClean="0"/>
              <a:t>: Each relation must have a primary key (a column or set of columns) whose value is unique for each row.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Entity integrity constraint</a:t>
            </a:r>
            <a:r>
              <a:rPr lang="en-US" dirty="0" smtClean="0"/>
              <a:t>: No primary key column can have a null value.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Referential integrity constraint</a:t>
            </a:r>
            <a:r>
              <a:rPr lang="en-US" dirty="0" smtClean="0"/>
              <a:t>: In each row containing a foreign key, </a:t>
            </a:r>
            <a:r>
              <a:rPr lang="en-US" dirty="0"/>
              <a:t>either </a:t>
            </a:r>
            <a:r>
              <a:rPr lang="en-US" dirty="0" smtClean="0"/>
              <a:t>the value of the foreign key must match one of the values of the primary key of the referred table, or the foreign key is null.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RDB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212023"/>
          </a:xfrm>
        </p:spPr>
        <p:txBody>
          <a:bodyPr/>
          <a:lstStyle/>
          <a:p>
            <a:r>
              <a:rPr lang="en-US" dirty="0" smtClean="0"/>
              <a:t>Optional attributes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Mandatory foreign key</a:t>
            </a:r>
          </a:p>
          <a:p>
            <a:pPr lvl="1"/>
            <a:r>
              <a:rPr lang="en-US" dirty="0" smtClean="0"/>
              <a:t>Example: Each employee must report to a department.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Exact cardinalities</a:t>
            </a:r>
          </a:p>
          <a:p>
            <a:pPr lvl="1"/>
            <a:r>
              <a:rPr lang="en-US" dirty="0" smtClean="0"/>
              <a:t>Example: A student can take at most 5 classes.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Business rules</a:t>
            </a:r>
          </a:p>
          <a:p>
            <a:pPr lvl="1"/>
            <a:r>
              <a:rPr lang="en-US" dirty="0"/>
              <a:t>Usually enforced by front-end applications.</a:t>
            </a:r>
          </a:p>
          <a:p>
            <a:pPr lvl="1"/>
            <a:r>
              <a:rPr lang="en-US" dirty="0" smtClean="0"/>
              <a:t>Example: Each organization must have both </a:t>
            </a:r>
            <a:br>
              <a:rPr lang="en-US" dirty="0" smtClean="0"/>
            </a:br>
            <a:r>
              <a:rPr lang="en-US" dirty="0" smtClean="0"/>
              <a:t>male and female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RDB </a:t>
            </a:r>
            <a:r>
              <a:rPr lang="en-US" dirty="0" smtClean="0"/>
              <a:t>Constraints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1142664"/>
            <a:ext cx="6126413" cy="37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19190" y="4983463"/>
            <a:ext cx="6353175" cy="1736725"/>
            <a:chOff x="2816619" y="5151120"/>
            <a:chExt cx="6352781" cy="17373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958" y="5151120"/>
              <a:ext cx="1236442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00" y="5151120"/>
              <a:ext cx="2547258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619" y="5151120"/>
              <a:ext cx="256908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928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Modeling and Relational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skip ER modeling and go directly to logical modeling (creating relational schemas)?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ER modeling is better for visualizing requirements.</a:t>
            </a:r>
          </a:p>
          <a:p>
            <a:r>
              <a:rPr lang="en-US" dirty="0" smtClean="0"/>
              <a:t>Certain concepts can be visualized graphically only in an ER diagram.</a:t>
            </a:r>
          </a:p>
          <a:p>
            <a:r>
              <a:rPr lang="en-US" dirty="0" smtClean="0"/>
              <a:t>Every attribute appears only once </a:t>
            </a:r>
            <a:br>
              <a:rPr lang="en-US" dirty="0" smtClean="0"/>
            </a:br>
            <a:r>
              <a:rPr lang="en-US" dirty="0" smtClean="0"/>
              <a:t>in an ER diagram.</a:t>
            </a:r>
          </a:p>
          <a:p>
            <a:r>
              <a:rPr lang="en-US" dirty="0" smtClean="0"/>
              <a:t>A conceptual model (ER diagram) </a:t>
            </a:r>
            <a:r>
              <a:rPr lang="en-US" dirty="0" smtClean="0"/>
              <a:t>is better for communication </a:t>
            </a:r>
            <a:r>
              <a:rPr lang="en-US" dirty="0" smtClean="0"/>
              <a:t>and </a:t>
            </a:r>
            <a:r>
              <a:rPr lang="en-US" dirty="0" smtClean="0"/>
              <a:t>documentation.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foreign key </a:t>
            </a:r>
            <a:r>
              <a:rPr lang="en-US" dirty="0" smtClean="0"/>
              <a:t>is a column in a table that refers to a primary key column in another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 a relational schema, draw an arrow from the foreign key to the corresponding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Update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operation</a:t>
            </a:r>
          </a:p>
          <a:p>
            <a:pPr lvl="1"/>
            <a:r>
              <a:rPr lang="en-US" dirty="0" smtClean="0"/>
              <a:t>Enter new data into a table.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Delete operation</a:t>
            </a:r>
          </a:p>
          <a:p>
            <a:pPr lvl="1"/>
            <a:r>
              <a:rPr lang="en-US" dirty="0" smtClean="0"/>
              <a:t>Remove data from a table.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Modify operation</a:t>
            </a:r>
          </a:p>
          <a:p>
            <a:pPr lvl="1"/>
            <a:r>
              <a:rPr lang="en-US" dirty="0" smtClean="0"/>
              <a:t>Change existing data in a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anomaly</a:t>
            </a:r>
          </a:p>
          <a:p>
            <a:r>
              <a:rPr lang="en-US" dirty="0" smtClean="0"/>
              <a:t>Deletion anomaly</a:t>
            </a:r>
          </a:p>
          <a:p>
            <a:r>
              <a:rPr lang="en-US" dirty="0" smtClean="0"/>
              <a:t>Modification anomaly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 Containing Redundant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00200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464" y="5166341"/>
            <a:ext cx="44481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 you spot the data redundancies?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32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Containing Redundant </a:t>
            </a:r>
            <a:r>
              <a:rPr lang="en-US" dirty="0" smtClean="0"/>
              <a:t>Data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0456"/>
            <a:ext cx="90519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</a:t>
            </a:r>
            <a:r>
              <a:rPr lang="en-US" dirty="0" smtClean="0"/>
              <a:t>Anomalies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5195"/>
            <a:ext cx="90519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Normalize</a:t>
            </a:r>
            <a:r>
              <a:rPr lang="en-US" dirty="0" smtClean="0"/>
              <a:t> tables to eliminate update anomalies.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Normalization is based on the concept of </a:t>
            </a:r>
            <a:r>
              <a:rPr lang="en-US" dirty="0" smtClean="0">
                <a:solidFill>
                  <a:srgbClr val="B23C00"/>
                </a:solidFill>
              </a:rPr>
              <a:t>functional dependencies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Functional dependency</a:t>
            </a:r>
            <a:r>
              <a:rPr lang="en-US" dirty="0" smtClean="0"/>
              <a:t>: The value of one or more columns in each row of a table determines the value of another column in the same row.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Write A </a:t>
            </a:r>
            <a:r>
              <a:rPr lang="en-US" dirty="0" smtClean="0">
                <a:sym typeface="Wingdings"/>
              </a:rPr>
              <a:t> B</a:t>
            </a:r>
          </a:p>
          <a:p>
            <a:pPr lvl="1"/>
            <a:r>
              <a:rPr lang="en-US" dirty="0" smtClean="0">
                <a:sym typeface="Wingdings"/>
              </a:rPr>
              <a:t>Column(s) A </a:t>
            </a:r>
            <a:r>
              <a:rPr lang="en-US" dirty="0" smtClean="0">
                <a:solidFill>
                  <a:srgbClr val="B23C00"/>
                </a:solidFill>
                <a:sym typeface="Wingdings"/>
              </a:rPr>
              <a:t>functionally determines </a:t>
            </a:r>
            <a:r>
              <a:rPr lang="en-US" dirty="0" smtClean="0">
                <a:sym typeface="Wingdings"/>
              </a:rPr>
              <a:t>column(s)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59" y="4396709"/>
            <a:ext cx="5314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6248400"/>
            <a:ext cx="2787918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ClientId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ClientName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</a:t>
            </a:r>
            <a:r>
              <a:rPr lang="en-US" dirty="0" smtClean="0"/>
              <a:t>Dependencies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8569"/>
            <a:ext cx="86868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4112" y="4709146"/>
            <a:ext cx="5581526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(Set 1) </a:t>
            </a:r>
            <a:r>
              <a:rPr lang="en-US" sz="2000" dirty="0" err="1" smtClean="0"/>
              <a:t>CampaignMgrID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 smtClean="0">
              <a:sym typeface="Wingdings"/>
            </a:endParaRP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r>
              <a:rPr lang="en-US" sz="2000" dirty="0" smtClean="0">
                <a:sym typeface="Wingdings"/>
              </a:rPr>
              <a:t>But not the reverse!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2618" y="4709146"/>
            <a:ext cx="584451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(Set 2)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Media, Range</a:t>
            </a:r>
          </a:p>
          <a:p>
            <a:pPr algn="ctr"/>
            <a:endParaRPr lang="en-US" sz="2000" dirty="0">
              <a:sym typeface="Wingdings"/>
            </a:endParaRPr>
          </a:p>
          <a:p>
            <a:pPr algn="ctr"/>
            <a:r>
              <a:rPr lang="en-US" sz="2000" dirty="0" smtClean="0">
                <a:sym typeface="Wingdings"/>
              </a:rPr>
              <a:t>But neither Media nor Range determine </a:t>
            </a:r>
            <a:r>
              <a:rPr lang="en-US" sz="2000" dirty="0" err="1" smtClean="0">
                <a:sym typeface="Wingdings"/>
              </a:rPr>
              <a:t>ModeID</a:t>
            </a:r>
            <a:r>
              <a:rPr lang="en-US" sz="2000" dirty="0" smtClean="0">
                <a:sym typeface="Wingdings"/>
              </a:rPr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1:M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0" y="1234464"/>
            <a:ext cx="7040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0" y="4525932"/>
            <a:ext cx="4078288" cy="1646238"/>
            <a:chOff x="2616200" y="4724400"/>
            <a:chExt cx="407895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7245" y="4482975"/>
            <a:ext cx="37112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B23C00"/>
                </a:solidFill>
              </a:rPr>
              <a:t>foreign key </a:t>
            </a:r>
            <a:r>
              <a:rPr lang="en-US" sz="2000" dirty="0" smtClean="0"/>
              <a:t>on the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 side </a:t>
            </a:r>
            <a:r>
              <a:rPr lang="en-US" sz="2000" dirty="0" smtClean="0"/>
              <a:t>of the 1:M relationship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corresponds to the primary key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8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Mandatory </a:t>
            </a:r>
          </a:p>
          <a:p>
            <a:r>
              <a:rPr lang="en-US" sz="2000" dirty="0" smtClean="0"/>
              <a:t>participation</a:t>
            </a:r>
          </a:p>
          <a:p>
            <a:r>
              <a:rPr lang="en-US" sz="2000" dirty="0" smtClean="0"/>
              <a:t>on both sides.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607" y="4709146"/>
            <a:ext cx="7706381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3)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AdCampaignName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607" y="4709146"/>
            <a:ext cx="7838504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4) </a:t>
            </a:r>
            <a:r>
              <a:rPr lang="en-US" sz="2000" dirty="0" err="1" smtClean="0"/>
              <a:t>AdCampaignName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28" y="4709146"/>
            <a:ext cx="8675697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5)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,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AdCampaignName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r>
              <a:rPr lang="en-US" sz="2000" dirty="0" smtClean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                                             Media, Range, </a:t>
            </a:r>
            <a:r>
              <a:rPr lang="en-US" sz="2000" dirty="0" err="1" smtClean="0">
                <a:sym typeface="Wingdings"/>
              </a:rPr>
              <a:t>BudgetPctg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277607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89" y="4709146"/>
            <a:ext cx="8978640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6) </a:t>
            </a:r>
            <a:r>
              <a:rPr lang="en-US" sz="2000" dirty="0" err="1" smtClean="0"/>
              <a:t>AdCampaignName</a:t>
            </a:r>
            <a:r>
              <a:rPr lang="en-US" sz="2000" dirty="0" smtClean="0"/>
              <a:t>,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r>
              <a:rPr lang="en-US" sz="2000" dirty="0" smtClean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                                                   Media, Range, </a:t>
            </a:r>
            <a:r>
              <a:rPr lang="en-US" sz="2000" dirty="0" err="1" smtClean="0">
                <a:sym typeface="Wingdings"/>
              </a:rPr>
              <a:t>BudgetPctg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</a:t>
            </a:r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dirty="0" smtClean="0">
                <a:solidFill>
                  <a:srgbClr val="B23C00"/>
                </a:solidFill>
              </a:rPr>
              <a:t>trivial function dependencies </a:t>
            </a:r>
            <a:r>
              <a:rPr lang="en-US" dirty="0" smtClean="0"/>
              <a:t>(FDs):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 A</a:t>
            </a:r>
          </a:p>
          <a:p>
            <a:pPr lvl="1"/>
            <a:r>
              <a:rPr lang="en-US" dirty="0" smtClean="0">
                <a:sym typeface="Wingdings"/>
              </a:rPr>
              <a:t>A, B  A, B</a:t>
            </a:r>
          </a:p>
          <a:p>
            <a:pPr lvl="1"/>
            <a:r>
              <a:rPr lang="en-US" dirty="0" smtClean="0">
                <a:sym typeface="Wingdings"/>
              </a:rPr>
              <a:t>A, B 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</a:t>
            </a:r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4987900"/>
          </a:xfrm>
        </p:spPr>
        <p:txBody>
          <a:bodyPr/>
          <a:lstStyle/>
          <a:p>
            <a:r>
              <a:rPr lang="en-US" dirty="0" smtClean="0"/>
              <a:t>If A </a:t>
            </a:r>
            <a:r>
              <a:rPr lang="en-US" dirty="0" smtClean="0">
                <a:sym typeface="Wingdings"/>
              </a:rPr>
              <a:t> B, then </a:t>
            </a:r>
            <a:r>
              <a:rPr lang="en-US" dirty="0">
                <a:sym typeface="Wingdings"/>
              </a:rPr>
              <a:t>remove </a:t>
            </a:r>
            <a:r>
              <a:rPr lang="en-US" dirty="0" smtClean="0">
                <a:solidFill>
                  <a:srgbClr val="B23C00"/>
                </a:solidFill>
                <a:sym typeface="Wingdings"/>
              </a:rPr>
              <a:t>augmented FDs</a:t>
            </a:r>
            <a:br>
              <a:rPr lang="en-US" dirty="0" smtClean="0">
                <a:solidFill>
                  <a:srgbClr val="B23C00"/>
                </a:solidFill>
                <a:sym typeface="Wingdings"/>
              </a:rPr>
            </a:br>
            <a:r>
              <a:rPr lang="en-US" dirty="0" smtClean="0">
                <a:sym typeface="Wingdings"/>
              </a:rPr>
              <a:t>such as A, C  B</a:t>
            </a:r>
          </a:p>
          <a:p>
            <a:pPr lvl="5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Because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replace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4526268"/>
            <a:ext cx="8675697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5)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,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AdCampaignName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r>
              <a:rPr lang="en-US" sz="2000" dirty="0" smtClean="0">
                <a:sym typeface="Wingdings"/>
              </a:rPr>
              <a:t>,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                                             Media, Range, </a:t>
            </a:r>
            <a:r>
              <a:rPr lang="en-US" sz="2000" dirty="0" err="1" smtClean="0">
                <a:sym typeface="Wingdings"/>
              </a:rPr>
              <a:t>BudgetPctg</a:t>
            </a:r>
            <a:endParaRPr lang="en-US" sz="2000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845" y="5806414"/>
            <a:ext cx="5511144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5)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,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BudgetPctg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07" y="2880366"/>
            <a:ext cx="7635123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2)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Media, </a:t>
            </a:r>
            <a:r>
              <a:rPr lang="en-US" sz="2000" dirty="0" smtClean="0">
                <a:sym typeface="Wingdings"/>
              </a:rPr>
              <a:t>Range</a:t>
            </a:r>
            <a:endParaRPr lang="en-US" sz="2000" dirty="0" smtClean="0"/>
          </a:p>
          <a:p>
            <a:r>
              <a:rPr lang="en-US" sz="2000" dirty="0" smtClean="0"/>
              <a:t>(Set 3)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AdCampaignName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029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</a:t>
            </a:r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Equivalent FDs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ym typeface="Wingdings"/>
              </a:rPr>
              <a:t> B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B  A</a:t>
            </a:r>
          </a:p>
          <a:p>
            <a:pPr lvl="5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  B, X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B  A, X</a:t>
            </a:r>
          </a:p>
          <a:p>
            <a:pPr lvl="5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Y, A  B, X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Y, B  A, X</a:t>
            </a:r>
          </a:p>
          <a:p>
            <a:pPr lvl="4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Remove all but one from each equivalence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 smtClean="0"/>
              <a:t>Because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equivalent:</a:t>
            </a:r>
          </a:p>
          <a:p>
            <a:pPr lvl="1"/>
            <a:r>
              <a:rPr lang="en-US" dirty="0" smtClean="0"/>
              <a:t>FD Sets 3 and 4 are equivalent: Remove Set 4</a:t>
            </a:r>
            <a:endParaRPr lang="en-US" dirty="0"/>
          </a:p>
          <a:p>
            <a:pPr lvl="1"/>
            <a:r>
              <a:rPr lang="en-US" dirty="0" smtClean="0"/>
              <a:t>FD Sets 5 and 6 are equivalent: Remove Set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024" y="1417342"/>
            <a:ext cx="4483268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err="1"/>
              <a:t>AdCampaignID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/>
            </a:r>
            <a:br>
              <a:rPr lang="en-US" sz="2000" dirty="0">
                <a:sym typeface="Wingdings"/>
              </a:rPr>
            </a:br>
            <a:r>
              <a:rPr lang="en-US" sz="2000" dirty="0" err="1">
                <a:sym typeface="Wingdings"/>
              </a:rPr>
              <a:t>AdCampaignName</a:t>
            </a:r>
            <a:r>
              <a:rPr lang="en-US" sz="2000" dirty="0">
                <a:sym typeface="Wingdings"/>
              </a:rPr>
              <a:t>  </a:t>
            </a:r>
            <a:r>
              <a:rPr lang="en-US" sz="2000" dirty="0" err="1"/>
              <a:t>AdCampaignID</a:t>
            </a:r>
            <a:r>
              <a:rPr lang="en-US" sz="2000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3611878"/>
            <a:ext cx="8321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7975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Streamlined Functional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903"/>
            <a:ext cx="8321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486565"/>
            <a:ext cx="90519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Functional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 table column is functionally dependent on </a:t>
            </a:r>
            <a:br>
              <a:rPr lang="en-US" dirty="0" smtClean="0"/>
            </a:br>
            <a:r>
              <a:rPr lang="en-US" dirty="0" smtClean="0"/>
              <a:t>a component of a composite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76" y="5065068"/>
            <a:ext cx="7635123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(Set 2) </a:t>
            </a:r>
            <a:r>
              <a:rPr lang="en-US" sz="2000" dirty="0" err="1" smtClean="0"/>
              <a:t>ModeID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Media, </a:t>
            </a:r>
            <a:r>
              <a:rPr lang="en-US" sz="2000" dirty="0" smtClean="0">
                <a:sym typeface="Wingdings"/>
              </a:rPr>
              <a:t>Range</a:t>
            </a:r>
            <a:endParaRPr lang="en-US" sz="2000" dirty="0" smtClean="0"/>
          </a:p>
          <a:p>
            <a:r>
              <a:rPr lang="en-US" sz="2000" dirty="0" smtClean="0"/>
              <a:t>(Set 3)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AdCampaignName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StartDate</a:t>
            </a:r>
            <a:r>
              <a:rPr lang="en-US" sz="2000" dirty="0" smtClean="0">
                <a:sym typeface="Wingdings"/>
              </a:rPr>
              <a:t>, Duration,</a:t>
            </a:r>
          </a:p>
          <a:p>
            <a:r>
              <a:rPr lang="en-US" sz="2000" dirty="0" smtClean="0">
                <a:sym typeface="Wingdings"/>
              </a:rPr>
              <a:t>                                         </a:t>
            </a:r>
            <a:r>
              <a:rPr lang="en-US" sz="2000" dirty="0" err="1" smtClean="0">
                <a:sym typeface="Wingdings"/>
              </a:rPr>
              <a:t>CampaignMgrId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74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1" y="1234464"/>
            <a:ext cx="70421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03319" y="4526268"/>
            <a:ext cx="4043363" cy="1612900"/>
            <a:chOff x="2651760" y="4724400"/>
            <a:chExt cx="4043398" cy="16123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4727448"/>
              <a:ext cx="2232316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94951" y="5532097"/>
            <a:ext cx="914390" cy="457195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Key Functional </a:t>
            </a:r>
            <a:r>
              <a:rPr lang="en-US" dirty="0"/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A table column is functionally dependent on the primary key and not partially dependent on any separate component of the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697488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845" y="5532097"/>
            <a:ext cx="5439886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(Set 5) </a:t>
            </a:r>
            <a:r>
              <a:rPr lang="en-US" sz="2000" dirty="0" err="1" smtClean="0"/>
              <a:t>AdCampaignID</a:t>
            </a:r>
            <a:r>
              <a:rPr lang="en-US" sz="2000" dirty="0" smtClean="0"/>
              <a:t>, </a:t>
            </a:r>
            <a:r>
              <a:rPr lang="en-US" sz="2000" dirty="0" err="1" smtClean="0"/>
              <a:t>ModeID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BudgetPctg</a:t>
            </a:r>
            <a:endParaRPr lang="en-US" sz="2000" dirty="0" smtClean="0"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Functional </a:t>
            </a:r>
            <a:r>
              <a:rPr lang="en-US" dirty="0"/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nonkey</a:t>
            </a:r>
            <a:r>
              <a:rPr lang="en-US" dirty="0" smtClean="0"/>
              <a:t> column is functionally dependent on another </a:t>
            </a:r>
            <a:r>
              <a:rPr lang="en-US" dirty="0" err="1" smtClean="0"/>
              <a:t>nonkey</a:t>
            </a:r>
            <a:r>
              <a:rPr lang="en-US" dirty="0" smtClean="0"/>
              <a:t>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fig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240293"/>
            <a:ext cx="8982287" cy="3017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7400" y="5074902"/>
            <a:ext cx="4740575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CampaignMgrID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CampaignMgrName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Functional Dependencies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19190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393218"/>
            <a:ext cx="90519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 smtClean="0"/>
              <a:t>Improve the design of database tables.</a:t>
            </a:r>
          </a:p>
          <a:p>
            <a:pPr lvl="1"/>
            <a:r>
              <a:rPr lang="en-US" dirty="0" smtClean="0"/>
              <a:t>Eliminate update anomalies.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Three normal forms.</a:t>
            </a:r>
          </a:p>
          <a:p>
            <a:pPr lvl="1"/>
            <a:r>
              <a:rPr lang="en-US" dirty="0" smtClean="0"/>
              <a:t>First normal form (1NF)</a:t>
            </a:r>
          </a:p>
          <a:p>
            <a:pPr lvl="1"/>
            <a:r>
              <a:rPr lang="en-US" dirty="0" smtClean="0"/>
              <a:t>Second normal form (2NF)</a:t>
            </a:r>
          </a:p>
          <a:p>
            <a:pPr lvl="1"/>
            <a:r>
              <a:rPr lang="en-US" dirty="0" smtClean="0"/>
              <a:t>Third normal form (3NF)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From lower to higher, each normal form has increasingly stricter conditions.</a:t>
            </a:r>
          </a:p>
          <a:p>
            <a:pPr lvl="1"/>
            <a:r>
              <a:rPr lang="en-US" dirty="0" smtClean="0"/>
              <a:t>Even higher normal forms mostly of theoretical value.</a:t>
            </a:r>
          </a:p>
          <a:p>
            <a:pPr lvl="1"/>
            <a:r>
              <a:rPr lang="en-US" dirty="0" smtClean="0"/>
              <a:t>Boyce-</a:t>
            </a:r>
            <a:r>
              <a:rPr lang="en-US" dirty="0" err="1" smtClean="0"/>
              <a:t>Codd</a:t>
            </a:r>
            <a:r>
              <a:rPr lang="en-US" dirty="0" smtClean="0"/>
              <a:t> (BCNF), 4NF, 5NF, domain key (DKNF).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Normal Form (1NF)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is in 1NF if: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Each row is unique.</a:t>
            </a:r>
          </a:p>
          <a:p>
            <a:pPr lvl="1"/>
            <a:r>
              <a:rPr lang="en-US" dirty="0"/>
              <a:t>All values in a column must be from the same predefined domain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column in any row contains multiple values.</a:t>
            </a:r>
          </a:p>
          <a:p>
            <a:pPr lvl="5"/>
            <a:endParaRPr lang="en-US" dirty="0"/>
          </a:p>
          <a:p>
            <a:r>
              <a:rPr lang="en-US" dirty="0" smtClean="0"/>
              <a:t>In other words, any valid relational table is, </a:t>
            </a:r>
            <a:br>
              <a:rPr lang="en-US" dirty="0" smtClean="0"/>
            </a:br>
            <a:r>
              <a:rPr lang="en-US" dirty="0" smtClean="0"/>
              <a:t>by definition, in 1NF.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34464"/>
            <a:ext cx="4479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2" y="1234464"/>
            <a:ext cx="457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4114800"/>
            <a:ext cx="5546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97683" y="2423171"/>
            <a:ext cx="548634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286025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Normal </a:t>
            </a:r>
            <a:r>
              <a:rPr lang="en-US" dirty="0"/>
              <a:t>Form </a:t>
            </a:r>
            <a:r>
              <a:rPr lang="en-US" dirty="0" smtClean="0"/>
              <a:t>(2NF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A table is in 2NF if: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It is in 1NF.</a:t>
            </a:r>
          </a:p>
          <a:p>
            <a:pPr lvl="1"/>
            <a:r>
              <a:rPr lang="en-US" dirty="0" smtClean="0"/>
              <a:t>It does not contain </a:t>
            </a:r>
            <a:r>
              <a:rPr lang="en-US" dirty="0" smtClean="0">
                <a:solidFill>
                  <a:srgbClr val="B23C00"/>
                </a:solidFill>
              </a:rPr>
              <a:t>partial </a:t>
            </a:r>
            <a:r>
              <a:rPr lang="en-US" dirty="0"/>
              <a:t>functional dependencies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286200"/>
            <a:ext cx="90519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037493"/>
            <a:ext cx="90519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4297683" y="2606049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Normal </a:t>
            </a:r>
            <a:r>
              <a:rPr lang="en-US" dirty="0"/>
              <a:t>Form </a:t>
            </a:r>
            <a:r>
              <a:rPr lang="en-US" dirty="0" smtClean="0"/>
              <a:t>(3NF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4" cy="4835525"/>
          </a:xfrm>
        </p:spPr>
        <p:txBody>
          <a:bodyPr/>
          <a:lstStyle/>
          <a:p>
            <a:r>
              <a:rPr lang="en-US" dirty="0" smtClean="0"/>
              <a:t>A table is in 3NF </a:t>
            </a:r>
            <a:r>
              <a:rPr lang="en-US" dirty="0"/>
              <a:t>if: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is in </a:t>
            </a:r>
            <a:r>
              <a:rPr lang="en-US" dirty="0" smtClean="0"/>
              <a:t>2NF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does not contain </a:t>
            </a:r>
            <a:r>
              <a:rPr lang="en-US" dirty="0" smtClean="0">
                <a:solidFill>
                  <a:srgbClr val="B23C00"/>
                </a:solidFill>
              </a:rPr>
              <a:t>transitive</a:t>
            </a:r>
            <a:r>
              <a:rPr lang="en-US" dirty="0" smtClean="0"/>
              <a:t> functional </a:t>
            </a:r>
            <a:r>
              <a:rPr lang="en-US" dirty="0"/>
              <a:t>dependencies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1234464"/>
            <a:ext cx="815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986493"/>
            <a:ext cx="87185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4297683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6536" y="315468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088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78543" y="4526268"/>
            <a:ext cx="4076700" cy="1646238"/>
            <a:chOff x="2616200" y="4724400"/>
            <a:chExt cx="407720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6" y="4727448"/>
              <a:ext cx="1810512" cy="140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M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126463" y="5532098"/>
            <a:ext cx="182878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37281"/>
            <a:ext cx="60769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23" y="366713"/>
            <a:ext cx="44037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6" y="412079"/>
            <a:ext cx="50514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Normalization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600200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10" y="4709146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table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234464"/>
            <a:ext cx="73152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1" y="2788927"/>
            <a:ext cx="55133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4297683" y="2423171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7926" y="4420820"/>
            <a:ext cx="669199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2NF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75097" y="6211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1691659"/>
            <a:ext cx="7745412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6244" y="5257780"/>
            <a:ext cx="669199" cy="40011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3NF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1143025"/>
            <a:ext cx="81724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6536" y="2331732"/>
            <a:ext cx="1222310" cy="58477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Normalized</a:t>
            </a:r>
          </a:p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vs. </a:t>
            </a:r>
            <a:r>
              <a:rPr lang="en-US" dirty="0" err="1" smtClean="0"/>
              <a:t>Denormalization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spreads data out </a:t>
            </a:r>
            <a:br>
              <a:rPr lang="en-US" dirty="0" smtClean="0"/>
            </a:br>
            <a:r>
              <a:rPr lang="en-US" dirty="0" smtClean="0"/>
              <a:t>over more tables.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result is slower performance.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Sometimes it make sense to </a:t>
            </a:r>
            <a:r>
              <a:rPr lang="en-US" dirty="0" err="1" smtClean="0"/>
              <a:t>denormalize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order to improve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 smtClean="0"/>
              <a:t>Denormalization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00200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10" y="4983463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table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 query is to retrieve for each campaign: </a:t>
            </a:r>
            <a:r>
              <a:rPr lang="en-US" dirty="0" err="1" smtClean="0"/>
              <a:t>AdCampaignID</a:t>
            </a:r>
            <a:r>
              <a:rPr lang="en-US" dirty="0" smtClean="0"/>
              <a:t>, </a:t>
            </a:r>
            <a:r>
              <a:rPr lang="en-US" dirty="0" err="1" smtClean="0"/>
              <a:t>AdCampaignName</a:t>
            </a:r>
            <a:r>
              <a:rPr lang="en-US" dirty="0" smtClean="0"/>
              <a:t>, </a:t>
            </a:r>
            <a:r>
              <a:rPr lang="en-US" dirty="0" err="1" smtClean="0"/>
              <a:t>CampaignMgrID</a:t>
            </a:r>
            <a:r>
              <a:rPr lang="en-US" dirty="0" smtClean="0"/>
              <a:t>, </a:t>
            </a:r>
            <a:r>
              <a:rPr lang="en-US" dirty="0" err="1" smtClean="0"/>
              <a:t>CampaignMgrName</a:t>
            </a:r>
            <a:r>
              <a:rPr lang="en-US" dirty="0" smtClean="0"/>
              <a:t>, </a:t>
            </a:r>
            <a:r>
              <a:rPr lang="en-US" dirty="0" err="1" smtClean="0"/>
              <a:t>ModeID</a:t>
            </a:r>
            <a:r>
              <a:rPr lang="en-US" dirty="0" smtClean="0"/>
              <a:t>, Media, Range, and </a:t>
            </a:r>
            <a:r>
              <a:rPr lang="en-US" dirty="0" err="1" smtClean="0"/>
              <a:t>BudgetPctg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is more efficient to retrieve this data </a:t>
            </a:r>
            <a:br>
              <a:rPr lang="en-US" dirty="0" smtClean="0"/>
            </a:br>
            <a:r>
              <a:rPr lang="en-US" dirty="0" smtClean="0"/>
              <a:t>from the original table than from the </a:t>
            </a:r>
            <a:br>
              <a:rPr lang="en-US" dirty="0" smtClean="0"/>
            </a:br>
            <a:r>
              <a:rPr lang="en-US" dirty="0" smtClean="0"/>
              <a:t>several normalized tables.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325903"/>
            <a:ext cx="70707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91854" y="4526268"/>
            <a:ext cx="4603750" cy="1463675"/>
            <a:chOff x="2603500" y="4662487"/>
            <a:chExt cx="4603924" cy="1463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0" y="4662487"/>
              <a:ext cx="2841512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12" y="4662487"/>
              <a:ext cx="1762412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4245" y="4765140"/>
            <a:ext cx="2698175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Rename a foreign key</a:t>
            </a:r>
          </a:p>
          <a:p>
            <a:r>
              <a:rPr lang="en-US" sz="2000" dirty="0" smtClean="0"/>
              <a:t>to better reflect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role</a:t>
            </a:r>
            <a:r>
              <a:rPr lang="en-US" sz="2000" dirty="0" smtClean="0"/>
              <a:t> of a relationship.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20634" y="4800585"/>
            <a:ext cx="91439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fig04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423033"/>
            <a:ext cx="8961072" cy="4200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first draft of the logical data model (relational schema) for your project.</a:t>
            </a:r>
          </a:p>
          <a:p>
            <a:pPr lvl="1"/>
            <a:r>
              <a:rPr lang="en-US" dirty="0" smtClean="0"/>
              <a:t>Map your ER diagram from Assignment #2.</a:t>
            </a:r>
          </a:p>
          <a:p>
            <a:pPr lvl="1"/>
            <a:r>
              <a:rPr lang="en-US" dirty="0" smtClean="0"/>
              <a:t>You can modify the diagram or create a new one.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Implement your relational model as a physical model by creating a </a:t>
            </a:r>
            <a:r>
              <a:rPr lang="en-US" dirty="0" err="1" smtClean="0"/>
              <a:t>MariaDB</a:t>
            </a:r>
            <a:r>
              <a:rPr lang="en-US" dirty="0" smtClean="0"/>
              <a:t> database.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Normalize your tables to 3NF.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Populate the tables with some sample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3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zip file named after your team </a:t>
            </a:r>
            <a:br>
              <a:rPr lang="en-US" dirty="0" smtClean="0"/>
            </a:br>
            <a:r>
              <a:rPr lang="en-US" dirty="0" smtClean="0"/>
              <a:t>that contains: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Latest requirements.</a:t>
            </a:r>
          </a:p>
          <a:p>
            <a:pPr lvl="1"/>
            <a:r>
              <a:rPr lang="en-US" dirty="0"/>
              <a:t>Latest </a:t>
            </a:r>
            <a:r>
              <a:rPr lang="en-US" dirty="0" smtClean="0"/>
              <a:t>ER diagram.</a:t>
            </a:r>
          </a:p>
          <a:p>
            <a:pPr lvl="1"/>
            <a:r>
              <a:rPr lang="en-US" dirty="0" smtClean="0"/>
              <a:t>Relational schema (created using </a:t>
            </a:r>
            <a:r>
              <a:rPr lang="en-US" dirty="0" err="1" smtClean="0"/>
              <a:t>ERDPlus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Dump of your implemented MariaDB database.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Submit to Canvas: Assignment #3</a:t>
            </a:r>
            <a:endParaRPr lang="en-US" i="1" dirty="0" smtClean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pPr lvl="4"/>
            <a:endParaRPr lang="en-US" i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B23C00"/>
                </a:solidFill>
              </a:rPr>
              <a:t>Due Tuesday, </a:t>
            </a:r>
            <a:r>
              <a:rPr lang="en-US" smtClean="0">
                <a:solidFill>
                  <a:srgbClr val="B23C00"/>
                </a:solidFill>
              </a:rPr>
              <a:t>February 28 </a:t>
            </a:r>
            <a:r>
              <a:rPr lang="en-US" dirty="0" smtClean="0">
                <a:solidFill>
                  <a:srgbClr val="B23C00"/>
                </a:solidFill>
              </a:rPr>
              <a:t>at </a:t>
            </a:r>
            <a:r>
              <a:rPr lang="en-US" dirty="0">
                <a:solidFill>
                  <a:srgbClr val="B23C00"/>
                </a:solidFill>
              </a:rPr>
              <a:t>11:59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M:N </a:t>
            </a:r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4" y="1189338"/>
            <a:ext cx="6400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55835" y="4983463"/>
            <a:ext cx="5673725" cy="1646238"/>
            <a:chOff x="2209800" y="4953000"/>
            <a:chExt cx="5674246" cy="16459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5806" y="1600220"/>
            <a:ext cx="1822910" cy="286232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bridge relation</a:t>
            </a:r>
          </a:p>
          <a:p>
            <a:r>
              <a:rPr lang="en-US" sz="2000" dirty="0" smtClean="0"/>
              <a:t>BELONGSTO</a:t>
            </a:r>
          </a:p>
          <a:p>
            <a:r>
              <a:rPr lang="en-US" sz="2000" dirty="0" smtClean="0"/>
              <a:t>with two</a:t>
            </a:r>
          </a:p>
          <a:p>
            <a:r>
              <a:rPr lang="en-US" sz="2000" dirty="0" smtClean="0"/>
              <a:t>foreign keys.</a:t>
            </a:r>
          </a:p>
          <a:p>
            <a:endParaRPr lang="en-US" sz="2000" dirty="0"/>
          </a:p>
          <a:p>
            <a:r>
              <a:rPr lang="en-US" sz="2000" dirty="0"/>
              <a:t>AKA: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linking </a:t>
            </a:r>
            <a:r>
              <a:rPr lang="en-US" sz="2000" dirty="0">
                <a:solidFill>
                  <a:srgbClr val="B23C00"/>
                </a:solidFill>
              </a:rPr>
              <a:t>table</a:t>
            </a:r>
          </a:p>
          <a:p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B23C00"/>
                </a:solidFill>
              </a:rPr>
              <a:t> join </a:t>
            </a:r>
            <a:r>
              <a:rPr lang="en-US" sz="2000" dirty="0" smtClean="0">
                <a:solidFill>
                  <a:srgbClr val="B23C00"/>
                </a:solidFill>
              </a:rPr>
              <a:t>table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37259</TotalTime>
  <Words>2422</Words>
  <Application>Microsoft Macintosh PowerPoint</Application>
  <PresentationFormat>On-screen Show (4:3)</PresentationFormat>
  <Paragraphs>653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ＭＳ Ｐゴシック</vt:lpstr>
      <vt:lpstr>Times New Roman</vt:lpstr>
      <vt:lpstr>Wingdings</vt:lpstr>
      <vt:lpstr>Arial</vt:lpstr>
      <vt:lpstr>Quadrant</vt:lpstr>
      <vt:lpstr>CMPE 226 Database Systems February 21 Class Meeting</vt:lpstr>
      <vt:lpstr>Entity Integrity Constraint</vt:lpstr>
      <vt:lpstr>Entity Integrity Constraint, cont’d</vt:lpstr>
      <vt:lpstr>Foreign Keys</vt:lpstr>
      <vt:lpstr>Mapping 1:M Relationships</vt:lpstr>
      <vt:lpstr>Mapping 1:M Relationships, cont’d</vt:lpstr>
      <vt:lpstr>Mapping 1:M Relationships, cont’d</vt:lpstr>
      <vt:lpstr>Mapping 1:M Relationships, cont’d</vt:lpstr>
      <vt:lpstr>Mapping M:N Relationships</vt:lpstr>
      <vt:lpstr>Mapping M:N Relationships, cont’d</vt:lpstr>
      <vt:lpstr>Mapping M:N Relationships, cont’d</vt:lpstr>
      <vt:lpstr>Mapping 1:1 Relationships</vt:lpstr>
      <vt:lpstr>Mapping 1:1 Relationships, cont’d</vt:lpstr>
      <vt:lpstr>Referential Integrity Constraint</vt:lpstr>
      <vt:lpstr>Mapping Example #1: ER Diagram</vt:lpstr>
      <vt:lpstr>Mapping Example #1: Relational Schema</vt:lpstr>
      <vt:lpstr>Mapping Example #1: Sample Data</vt:lpstr>
      <vt:lpstr>Mapping Candidate Keys</vt:lpstr>
      <vt:lpstr>Mapping Candidate Keys, cont’d</vt:lpstr>
      <vt:lpstr>Mapping Multivalued Attributes</vt:lpstr>
      <vt:lpstr>Mapping Derived Attributes</vt:lpstr>
      <vt:lpstr>Mapping Example #2: Attributes </vt:lpstr>
      <vt:lpstr>Mapping Unary 1:M Relationships</vt:lpstr>
      <vt:lpstr>Mapping Unary M:N Relationships</vt:lpstr>
      <vt:lpstr>Mapping Unary 1:1 Relationships</vt:lpstr>
      <vt:lpstr>Mapping Multiple Relationships</vt:lpstr>
      <vt:lpstr>Mapping Weak Entities</vt:lpstr>
      <vt:lpstr>Mapping Weak Entities, cont’d</vt:lpstr>
      <vt:lpstr>Mapping Example #3: ER Diagram</vt:lpstr>
      <vt:lpstr>Mapping Example #3: Relational Schema</vt:lpstr>
      <vt:lpstr>Mapping Example #3: Sample Data</vt:lpstr>
      <vt:lpstr>Mapping Example #3: Sample Data, cont’d</vt:lpstr>
      <vt:lpstr>Relational Database Constraints</vt:lpstr>
      <vt:lpstr>Implicit RDB Constraints</vt:lpstr>
      <vt:lpstr>Implicit RDB Constraints, cont’d</vt:lpstr>
      <vt:lpstr>User-Defined RDB Constraints</vt:lpstr>
      <vt:lpstr>User-Defined RDB Constraints, cont’d</vt:lpstr>
      <vt:lpstr>ER Modeling and Relational Modeling</vt:lpstr>
      <vt:lpstr>Break</vt:lpstr>
      <vt:lpstr>Database Update Operations</vt:lpstr>
      <vt:lpstr>Update Anomalies</vt:lpstr>
      <vt:lpstr>A Table Containing Redundant Data</vt:lpstr>
      <vt:lpstr>A Table Containing Redundant Data, cont’d</vt:lpstr>
      <vt:lpstr>Update Anomalies, cont’d</vt:lpstr>
      <vt:lpstr>Normalization</vt:lpstr>
      <vt:lpstr>Functional Dependencies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Functional Dependencies, cont’d</vt:lpstr>
      <vt:lpstr>Trivial Functional Dependencies</vt:lpstr>
      <vt:lpstr>Augmented Functional Dependencies</vt:lpstr>
      <vt:lpstr>Equivalent Functional Dependencies</vt:lpstr>
      <vt:lpstr>Equivalent Functional Dependencies</vt:lpstr>
      <vt:lpstr>Streamlined Functional Dependencies</vt:lpstr>
      <vt:lpstr>Partial Functional Dependency</vt:lpstr>
      <vt:lpstr>Full Key Functional Dependency</vt:lpstr>
      <vt:lpstr>Transitive Functional Dependency</vt:lpstr>
      <vt:lpstr>Another Functional Dependencies Example</vt:lpstr>
      <vt:lpstr>Normalization</vt:lpstr>
      <vt:lpstr>First Normal Form (1NF)</vt:lpstr>
      <vt:lpstr>First Normal Form (1NF), cont’d</vt:lpstr>
      <vt:lpstr>Second Normal Form (2NF)</vt:lpstr>
      <vt:lpstr>Second Normal Form (2NF), cont’d</vt:lpstr>
      <vt:lpstr>Third Normal Form (3NF)</vt:lpstr>
      <vt:lpstr>Third Normal Form (3NF), cont’d</vt:lpstr>
      <vt:lpstr>Third Normal Form (3NF), cont’d</vt:lpstr>
      <vt:lpstr>Third Normal Form  (3NF), cont’d</vt:lpstr>
      <vt:lpstr>Third Normal Form  (3NF), cont’d</vt:lpstr>
      <vt:lpstr>Another Normalization Example</vt:lpstr>
      <vt:lpstr>Another Normalization Example, cont’d</vt:lpstr>
      <vt:lpstr>Another Normalization Example, cont’d</vt:lpstr>
      <vt:lpstr>Another Normalization Example, cont’d</vt:lpstr>
      <vt:lpstr>Normalization vs. Denormalization</vt:lpstr>
      <vt:lpstr>Normalization vs. Denormalization, cont’d</vt:lpstr>
      <vt:lpstr>Normalization vs. Denormalization, cont’d</vt:lpstr>
      <vt:lpstr>Normalization vs. Denormalization, cont’d</vt:lpstr>
      <vt:lpstr>Assignment #3</vt:lpstr>
      <vt:lpstr>Assignment #3,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500</cp:revision>
  <dcterms:created xsi:type="dcterms:W3CDTF">2008-01-12T03:52:55Z</dcterms:created>
  <dcterms:modified xsi:type="dcterms:W3CDTF">2017-02-21T08:56:43Z</dcterms:modified>
  <cp:category/>
</cp:coreProperties>
</file>