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68"/>
  </p:notesMasterIdLst>
  <p:handoutMasterIdLst>
    <p:handoutMasterId r:id="rId69"/>
  </p:handoutMasterIdLst>
  <p:sldIdLst>
    <p:sldId id="256" r:id="rId2"/>
    <p:sldId id="559" r:id="rId3"/>
    <p:sldId id="560" r:id="rId4"/>
    <p:sldId id="561" r:id="rId5"/>
    <p:sldId id="562" r:id="rId6"/>
    <p:sldId id="563" r:id="rId7"/>
    <p:sldId id="564" r:id="rId8"/>
    <p:sldId id="565" r:id="rId9"/>
    <p:sldId id="566" r:id="rId10"/>
    <p:sldId id="567" r:id="rId11"/>
    <p:sldId id="568" r:id="rId12"/>
    <p:sldId id="569" r:id="rId13"/>
    <p:sldId id="636" r:id="rId14"/>
    <p:sldId id="570" r:id="rId15"/>
    <p:sldId id="571" r:id="rId16"/>
    <p:sldId id="572" r:id="rId17"/>
    <p:sldId id="573" r:id="rId18"/>
    <p:sldId id="574" r:id="rId19"/>
    <p:sldId id="575" r:id="rId20"/>
    <p:sldId id="576" r:id="rId21"/>
    <p:sldId id="583" r:id="rId22"/>
    <p:sldId id="582" r:id="rId23"/>
    <p:sldId id="581" r:id="rId24"/>
    <p:sldId id="584" r:id="rId25"/>
    <p:sldId id="585" r:id="rId26"/>
    <p:sldId id="586" r:id="rId27"/>
    <p:sldId id="587" r:id="rId28"/>
    <p:sldId id="588" r:id="rId29"/>
    <p:sldId id="600" r:id="rId30"/>
    <p:sldId id="589" r:id="rId31"/>
    <p:sldId id="601" r:id="rId32"/>
    <p:sldId id="607" r:id="rId33"/>
    <p:sldId id="592" r:id="rId34"/>
    <p:sldId id="606" r:id="rId35"/>
    <p:sldId id="593" r:id="rId36"/>
    <p:sldId id="594" r:id="rId37"/>
    <p:sldId id="595" r:id="rId38"/>
    <p:sldId id="590" r:id="rId39"/>
    <p:sldId id="602" r:id="rId40"/>
    <p:sldId id="603" r:id="rId41"/>
    <p:sldId id="604" r:id="rId42"/>
    <p:sldId id="605" r:id="rId43"/>
    <p:sldId id="608" r:id="rId44"/>
    <p:sldId id="591" r:id="rId45"/>
    <p:sldId id="609" r:id="rId46"/>
    <p:sldId id="610" r:id="rId47"/>
    <p:sldId id="597" r:id="rId48"/>
    <p:sldId id="611" r:id="rId49"/>
    <p:sldId id="599" r:id="rId50"/>
    <p:sldId id="612" r:id="rId51"/>
    <p:sldId id="598" r:id="rId52"/>
    <p:sldId id="620" r:id="rId53"/>
    <p:sldId id="635" r:id="rId54"/>
    <p:sldId id="619" r:id="rId55"/>
    <p:sldId id="621" r:id="rId56"/>
    <p:sldId id="623" r:id="rId57"/>
    <p:sldId id="624" r:id="rId58"/>
    <p:sldId id="626" r:id="rId59"/>
    <p:sldId id="625" r:id="rId60"/>
    <p:sldId id="627" r:id="rId61"/>
    <p:sldId id="628" r:id="rId62"/>
    <p:sldId id="629" r:id="rId63"/>
    <p:sldId id="630" r:id="rId64"/>
    <p:sldId id="631" r:id="rId65"/>
    <p:sldId id="632" r:id="rId66"/>
    <p:sldId id="633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E1F5FF"/>
    <a:srgbClr val="C6DEFF"/>
    <a:srgbClr val="A12A03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8450" autoAdjust="0"/>
  </p:normalViewPr>
  <p:slideViewPr>
    <p:cSldViewPr>
      <p:cViewPr varScale="1">
        <p:scale>
          <a:sx n="151" d="100"/>
          <a:sy n="151" d="100"/>
        </p:scale>
        <p:origin x="192" y="208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February 14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34858" y="6263609"/>
            <a:ext cx="195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 226: </a:t>
            </a:r>
            <a:r>
              <a:rPr lang="en-US" sz="1000" baseline="0" dirty="0" smtClean="0"/>
              <a:t>Database Systems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8" y="6177243"/>
            <a:ext cx="596900" cy="63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p.net/manual/en/book.pdo.ph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rdplus.com/#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CMPE 226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Database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14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PHP Associative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10"/>
            <a:ext cx="8229600" cy="640073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array()</a:t>
            </a:r>
            <a:r>
              <a:rPr lang="en-US" dirty="0"/>
              <a:t> function: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25" y="1325903"/>
            <a:ext cx="4648153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$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states[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CA"]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= "California";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$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states[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"NY"] = "New York";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$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states[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"TX"] = "Texas";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25" y="3246122"/>
            <a:ext cx="4032499" cy="16312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$states = array(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   "CA" =&gt; "California",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   "NY" =&gt; "New York",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   "TX" =&gt; "Texas"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4586" y="5166341"/>
            <a:ext cx="43032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An associative array is like a hash table.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 over Array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foreach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statement:</a:t>
            </a:r>
          </a:p>
          <a:p>
            <a:endParaRPr lang="en-US" dirty="0"/>
          </a:p>
          <a:p>
            <a:pPr marL="471487" lvl="1" indent="0">
              <a:buNone/>
            </a:pPr>
            <a:endParaRPr lang="en-US" dirty="0"/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35" y="1965976"/>
            <a:ext cx="6420222" cy="83099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foreach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($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arrayname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as $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{ … }</a:t>
            </a:r>
          </a:p>
          <a:p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foreach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($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arrayname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as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$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key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&gt; $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{ …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20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6859" y="3520439"/>
            <a:ext cx="4955979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foreach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($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bands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as $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bandName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print $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bandName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20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070" y="4800585"/>
            <a:ext cx="8034246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foreach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($states as </a:t>
            </a:r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$abbrev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=&gt;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$</a:t>
            </a:r>
            <a:r>
              <a:rPr lang="en-US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fullName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  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print "State </a:t>
            </a:r>
            <a:r>
              <a:rPr lang="en-US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$</a:t>
            </a:r>
            <a:r>
              <a:rPr lang="en-US" sz="20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fullName</a:t>
            </a:r>
            <a:r>
              <a:rPr lang="en-US" sz="20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is abbreviated </a:t>
            </a:r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$abbrev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";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20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6536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Demo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Multidimensional Arrays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806" y="1325903"/>
            <a:ext cx="8495986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$north = array("ND" =&gt; "North Dakota", "MN" =&gt; "Minnesota")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$south = array("TX" =&gt; "Texas", "FL" =&gt; "Florida");</a:t>
            </a:r>
            <a:endParaRPr lang="en-US" sz="1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$east  = array("NY" =&gt; "New York", "ME" =&gt; "Maine");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$west  = array("CA" =&gt; "California", "OR" =&gt; "Oregon");</a:t>
            </a:r>
          </a:p>
          <a:p>
            <a:endParaRPr lang="en-US" sz="18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$us = array(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"N" =&gt; $north,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"S" =&gt; $south,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"E" =&gt; $east, </a:t>
            </a:r>
          </a:p>
          <a:p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"W" =&gt; $west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365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Multidimensional </a:t>
            </a:r>
            <a:r>
              <a:rPr lang="en-US" dirty="0" smtClean="0"/>
              <a:t>Arrays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494" y="1325903"/>
            <a:ext cx="7629012" cy="4247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print "&lt;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ul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&gt;\n";</a:t>
            </a:r>
          </a:p>
          <a:p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foreach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($us as $region =&gt; $states) {</a:t>
            </a:r>
          </a:p>
          <a:p>
            <a:r>
              <a:rPr lang="ro-RO" sz="1800" b="1" dirty="0">
                <a:latin typeface="Courier New" charset="0"/>
                <a:ea typeface="Courier New" charset="0"/>
                <a:cs typeface="Courier New" charset="0"/>
              </a:rPr>
              <a:t>    print "    &lt;li&gt;\n";</a:t>
            </a:r>
          </a:p>
          <a:p>
            <a:r>
              <a:rPr lang="ro-RO" sz="1800" b="1" dirty="0">
                <a:latin typeface="Courier New" charset="0"/>
                <a:ea typeface="Courier New" charset="0"/>
                <a:cs typeface="Courier New" charset="0"/>
              </a:rPr>
              <a:t>    print "        &lt;h2&gt;$</a:t>
            </a:r>
            <a:r>
              <a:rPr lang="ro-RO" sz="1800" b="1" dirty="0" err="1">
                <a:latin typeface="Courier New" charset="0"/>
                <a:ea typeface="Courier New" charset="0"/>
                <a:cs typeface="Courier New" charset="0"/>
              </a:rPr>
              <a:t>region</a:t>
            </a:r>
            <a:r>
              <a:rPr lang="ro-RO" sz="1800" b="1" dirty="0">
                <a:latin typeface="Courier New" charset="0"/>
                <a:ea typeface="Courier New" charset="0"/>
                <a:cs typeface="Courier New" charset="0"/>
              </a:rPr>
              <a:t>&lt;/h2&gt;\n";</a:t>
            </a:r>
          </a:p>
          <a:p>
            <a:r>
              <a:rPr lang="ro-RO" sz="1800" b="1" dirty="0">
                <a:latin typeface="Courier New" charset="0"/>
                <a:ea typeface="Courier New" charset="0"/>
                <a:cs typeface="Courier New" charset="0"/>
              </a:rPr>
              <a:t>    print "        &lt;</a:t>
            </a:r>
            <a:r>
              <a:rPr lang="ro-RO" sz="1800" b="1" dirty="0" err="1">
                <a:latin typeface="Courier New" charset="0"/>
                <a:ea typeface="Courier New" charset="0"/>
                <a:cs typeface="Courier New" charset="0"/>
              </a:rPr>
              <a:t>ul</a:t>
            </a:r>
            <a:r>
              <a:rPr lang="ro-RO" sz="1800" b="1" dirty="0">
                <a:latin typeface="Courier New" charset="0"/>
                <a:ea typeface="Courier New" charset="0"/>
                <a:cs typeface="Courier New" charset="0"/>
              </a:rPr>
              <a:t>&gt;\n";</a:t>
            </a:r>
          </a:p>
          <a:p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</a:p>
          <a:p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800" b="1" dirty="0" err="1">
                <a:latin typeface="Courier New" charset="0"/>
                <a:ea typeface="Courier New" charset="0"/>
                <a:cs typeface="Courier New" charset="0"/>
              </a:rPr>
              <a:t>foreach</a:t>
            </a:r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($</a:t>
            </a:r>
            <a:r>
              <a:rPr lang="de-DE" sz="1800" b="1" dirty="0" err="1">
                <a:latin typeface="Courier New" charset="0"/>
                <a:ea typeface="Courier New" charset="0"/>
                <a:cs typeface="Courier New" charset="0"/>
              </a:rPr>
              <a:t>states</a:t>
            </a:r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sz="1800" b="1" dirty="0" err="1">
                <a:latin typeface="Courier New" charset="0"/>
                <a:ea typeface="Courier New" charset="0"/>
                <a:cs typeface="Courier New" charset="0"/>
              </a:rPr>
              <a:t>as</a:t>
            </a:r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$</a:t>
            </a:r>
            <a:r>
              <a:rPr lang="de-DE" sz="1800" b="1" dirty="0" err="1">
                <a:latin typeface="Courier New" charset="0"/>
                <a:ea typeface="Courier New" charset="0"/>
                <a:cs typeface="Courier New" charset="0"/>
              </a:rPr>
              <a:t>abbrev</a:t>
            </a:r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=&gt; $</a:t>
            </a:r>
            <a:r>
              <a:rPr lang="de-DE" sz="1800" b="1" dirty="0" err="1">
                <a:latin typeface="Courier New" charset="0"/>
                <a:ea typeface="Courier New" charset="0"/>
                <a:cs typeface="Courier New" charset="0"/>
              </a:rPr>
              <a:t>name</a:t>
            </a:r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       print "            &lt;li&gt;$abbrev: $name&lt;/li&gt;\n";</a:t>
            </a:r>
          </a:p>
          <a:p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r>
              <a:rPr lang="de-DE" sz="1800" b="1" dirty="0">
                <a:latin typeface="Courier New" charset="0"/>
                <a:ea typeface="Courier New" charset="0"/>
                <a:cs typeface="Courier New" charset="0"/>
              </a:rPr>
              <a:t>    </a:t>
            </a:r>
          </a:p>
          <a:p>
            <a:r>
              <a:rPr lang="ro-RO" sz="1800" b="1" dirty="0">
                <a:latin typeface="Courier New" charset="0"/>
                <a:ea typeface="Courier New" charset="0"/>
                <a:cs typeface="Courier New" charset="0"/>
              </a:rPr>
              <a:t>    print "        &lt;/</a:t>
            </a:r>
            <a:r>
              <a:rPr lang="ro-RO" sz="1800" b="1" dirty="0" err="1">
                <a:latin typeface="Courier New" charset="0"/>
                <a:ea typeface="Courier New" charset="0"/>
                <a:cs typeface="Courier New" charset="0"/>
              </a:rPr>
              <a:t>ul</a:t>
            </a:r>
            <a:r>
              <a:rPr lang="ro-RO" sz="1800" b="1" dirty="0">
                <a:latin typeface="Courier New" charset="0"/>
                <a:ea typeface="Courier New" charset="0"/>
                <a:cs typeface="Courier New" charset="0"/>
              </a:rPr>
              <a:t>&gt;\n";</a:t>
            </a:r>
          </a:p>
          <a:p>
            <a:r>
              <a:rPr lang="ro-RO" sz="18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ro-RO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print "&lt;/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ul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&gt;\n";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36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Demo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0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28136"/>
          </a:xfrm>
        </p:spPr>
        <p:txBody>
          <a:bodyPr/>
          <a:lstStyle/>
          <a:p>
            <a:r>
              <a:rPr lang="en-US" dirty="0" smtClean="0"/>
              <a:t>Syntax for programmer-defined functions: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Examples: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 function can optionally return a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2647" y="1874537"/>
            <a:ext cx="4675328" cy="1323439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function </a:t>
            </a:r>
            <a:r>
              <a:rPr lang="en-US" sz="2000" b="1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name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 (</a:t>
            </a:r>
            <a:r>
              <a:rPr lang="en-US" sz="2000" b="1" i="1" dirty="0">
                <a:solidFill>
                  <a:srgbClr val="0033CC"/>
                </a:solidFill>
                <a:latin typeface="Times New Roman"/>
                <a:cs typeface="Times New Roman"/>
              </a:rPr>
              <a:t>optional arguments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   // statements in the body</a:t>
            </a:r>
          </a:p>
          <a:p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228" y="3794756"/>
            <a:ext cx="7880332" cy="1323439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function 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doSomething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 { … }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function </a:t>
            </a:r>
            <a:r>
              <a:rPr lang="en-US" sz="20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sayHello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($first, $last) { … }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function greet($name, </a:t>
            </a:r>
            <a:r>
              <a:rPr lang="en-US" sz="2000" b="1" dirty="0" smtClean="0">
                <a:solidFill>
                  <a:srgbClr val="A12A03"/>
                </a:solidFill>
                <a:latin typeface="Courier New"/>
                <a:cs typeface="Courier New"/>
              </a:rPr>
              <a:t>$language = "English"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{ … }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function calculate($input, </a:t>
            </a:r>
            <a:r>
              <a:rPr lang="en-US" sz="2000" b="1" dirty="0" smtClean="0">
                <a:solidFill>
                  <a:srgbClr val="A12A03"/>
                </a:solidFill>
                <a:latin typeface="Courier New"/>
                <a:cs typeface="Courier New"/>
              </a:rPr>
              <a:t>&amp;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$output) { … 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8976" y="5680621"/>
            <a:ext cx="2000192" cy="400110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return </a:t>
            </a:r>
            <a:r>
              <a:rPr lang="en-US" sz="2000" b="1" i="1" dirty="0">
                <a:solidFill>
                  <a:srgbClr val="0033CC"/>
                </a:solidFill>
                <a:latin typeface="Times New Roman"/>
                <a:cs typeface="Times New Roman"/>
              </a:rPr>
              <a:t>value</a:t>
            </a:r>
            <a:r>
              <a:rPr lang="en-US" sz="2000" b="1" dirty="0">
                <a:solidFill>
                  <a:srgbClr val="0033CC"/>
                </a:solidFill>
                <a:latin typeface="Courier New"/>
                <a:cs typeface="Courier New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170" y="4160512"/>
            <a:ext cx="138231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Default value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4481" y="4800585"/>
            <a:ext cx="206659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Passed by reference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9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PHP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 smtClean="0"/>
              <a:t>Variables have the </a:t>
            </a:r>
            <a:r>
              <a:rPr lang="en-US" dirty="0" smtClean="0">
                <a:solidFill>
                  <a:srgbClr val="B23C00"/>
                </a:solidFill>
              </a:rPr>
              <a:t>scope</a:t>
            </a:r>
            <a:r>
              <a:rPr lang="en-US" dirty="0" smtClean="0"/>
              <a:t> of the PHP file</a:t>
            </a:r>
            <a:br>
              <a:rPr lang="en-US" dirty="0" smtClean="0"/>
            </a:br>
            <a:r>
              <a:rPr lang="en-US" dirty="0" smtClean="0"/>
              <a:t>in which they reside.</a:t>
            </a:r>
          </a:p>
          <a:p>
            <a:r>
              <a:rPr lang="en-US" dirty="0" smtClean="0"/>
              <a:t>A programmer-defined function </a:t>
            </a:r>
            <a:br>
              <a:rPr lang="en-US" dirty="0" smtClean="0"/>
            </a:br>
            <a:r>
              <a:rPr lang="en-US" dirty="0" smtClean="0"/>
              <a:t>creates a scope for its variables.</a:t>
            </a:r>
          </a:p>
          <a:p>
            <a:pPr lvl="1"/>
            <a:r>
              <a:rPr lang="en-US" dirty="0" smtClean="0"/>
              <a:t>Variables defined in a function </a:t>
            </a:r>
            <a:br>
              <a:rPr lang="en-US" dirty="0" smtClean="0"/>
            </a:br>
            <a:r>
              <a:rPr lang="en-US" dirty="0" smtClean="0"/>
              <a:t>cannot be accessed outside the function.</a:t>
            </a:r>
          </a:p>
          <a:p>
            <a:pPr lvl="1"/>
            <a:r>
              <a:rPr lang="en-US" dirty="0" smtClean="0"/>
              <a:t>Variables defined outside the function </a:t>
            </a:r>
            <a:br>
              <a:rPr lang="en-US" dirty="0" smtClean="0"/>
            </a:br>
            <a:r>
              <a:rPr lang="en-US" dirty="0" smtClean="0"/>
              <a:t>are not accessible inside the function.</a:t>
            </a:r>
          </a:p>
          <a:p>
            <a:r>
              <a:rPr lang="en-US" dirty="0" smtClean="0"/>
              <a:t>Use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global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statement inside a function </a:t>
            </a:r>
            <a:br>
              <a:rPr lang="en-US" dirty="0" smtClean="0"/>
            </a:br>
            <a:r>
              <a:rPr lang="en-US" dirty="0" smtClean="0"/>
              <a:t>to access outside variables.</a:t>
            </a:r>
          </a:p>
          <a:p>
            <a:pPr lvl="1"/>
            <a:r>
              <a:rPr lang="en-US" dirty="0" smtClean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34659" y="5714975"/>
            <a:ext cx="3171585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global $</a:t>
            </a:r>
            <a:r>
              <a:rPr lang="en-US" sz="2000" b="1" dirty="0" err="1" smtClean="0">
                <a:latin typeface="Courier New"/>
                <a:cs typeface="Courier New"/>
              </a:rPr>
              <a:t>outsideVar</a:t>
            </a:r>
            <a:r>
              <a:rPr lang="en-US" sz="2000" b="1" dirty="0" smtClean="0">
                <a:latin typeface="Courier New"/>
                <a:cs typeface="Courier New"/>
              </a:rPr>
              <a:t>;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204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Data Objects (PDO)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B23C00"/>
                </a:solidFill>
              </a:rPr>
              <a:t>database abstraction layer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45952" y="1965976"/>
            <a:ext cx="4846267" cy="822951"/>
            <a:chOff x="1645952" y="1965976"/>
            <a:chExt cx="4846267" cy="822951"/>
          </a:xfrm>
        </p:grpSpPr>
        <p:sp>
          <p:nvSpPr>
            <p:cNvPr id="6" name="Can 5"/>
            <p:cNvSpPr/>
            <p:nvPr/>
          </p:nvSpPr>
          <p:spPr bwMode="auto">
            <a:xfrm>
              <a:off x="1645952" y="1965976"/>
              <a:ext cx="1097268" cy="822951"/>
            </a:xfrm>
            <a:prstGeom prst="can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Postgres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Can 6"/>
            <p:cNvSpPr/>
            <p:nvPr/>
          </p:nvSpPr>
          <p:spPr bwMode="auto">
            <a:xfrm>
              <a:off x="3541233" y="1965976"/>
              <a:ext cx="1097268" cy="822951"/>
            </a:xfrm>
            <a:prstGeom prst="can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MySQL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Can 7"/>
            <p:cNvSpPr/>
            <p:nvPr/>
          </p:nvSpPr>
          <p:spPr bwMode="auto">
            <a:xfrm>
              <a:off x="5394951" y="1965976"/>
              <a:ext cx="1097268" cy="822951"/>
            </a:xfrm>
            <a:prstGeom prst="can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Oracle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94586" y="2880366"/>
            <a:ext cx="3748999" cy="1097268"/>
            <a:chOff x="2194586" y="2697488"/>
            <a:chExt cx="3748999" cy="1097268"/>
          </a:xfrm>
        </p:grpSpPr>
        <p:sp>
          <p:nvSpPr>
            <p:cNvPr id="9" name="TextBox 8"/>
            <p:cNvSpPr txBox="1"/>
            <p:nvPr/>
          </p:nvSpPr>
          <p:spPr>
            <a:xfrm>
              <a:off x="2560342" y="3394646"/>
              <a:ext cx="3059051" cy="4001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B23C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B23C00"/>
                  </a:solidFill>
                </a:rPr>
                <a:t>PHP Data Objects (PDO)</a:t>
              </a:r>
              <a:endParaRPr lang="en-US" sz="2000" dirty="0">
                <a:solidFill>
                  <a:srgbClr val="B23C00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9" idx="0"/>
              <a:endCxn id="7" idx="3"/>
            </p:cNvCxnSpPr>
            <p:nvPr/>
          </p:nvCxnSpPr>
          <p:spPr bwMode="auto">
            <a:xfrm flipH="1" flipV="1">
              <a:off x="4089867" y="2697488"/>
              <a:ext cx="1" cy="6971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>
              <a:stCxn id="9" idx="0"/>
              <a:endCxn id="8" idx="3"/>
            </p:cNvCxnSpPr>
            <p:nvPr/>
          </p:nvCxnSpPr>
          <p:spPr bwMode="auto">
            <a:xfrm flipV="1">
              <a:off x="4089868" y="2697488"/>
              <a:ext cx="1853717" cy="6971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>
              <a:stCxn id="9" idx="0"/>
              <a:endCxn id="6" idx="3"/>
            </p:cNvCxnSpPr>
            <p:nvPr/>
          </p:nvCxnSpPr>
          <p:spPr bwMode="auto">
            <a:xfrm flipH="1" flipV="1">
              <a:off x="2194586" y="2697488"/>
              <a:ext cx="1895282" cy="6971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/>
          <p:nvPr/>
        </p:nvGrpSpPr>
        <p:grpSpPr>
          <a:xfrm>
            <a:off x="3591336" y="4069073"/>
            <a:ext cx="997063" cy="2011658"/>
            <a:chOff x="3591336" y="3794756"/>
            <a:chExt cx="997063" cy="2011658"/>
          </a:xfrm>
        </p:grpSpPr>
        <p:sp>
          <p:nvSpPr>
            <p:cNvPr id="10" name="Folded Corner 9"/>
            <p:cNvSpPr/>
            <p:nvPr/>
          </p:nvSpPr>
          <p:spPr bwMode="auto">
            <a:xfrm>
              <a:off x="3769831" y="4983463"/>
              <a:ext cx="640073" cy="822951"/>
            </a:xfrm>
            <a:prstGeom prst="foldedCorner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PHP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91336" y="4217597"/>
              <a:ext cx="9970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query()</a:t>
              </a:r>
              <a:endParaRPr lang="en-US" sz="2000" dirty="0"/>
            </a:p>
          </p:txBody>
        </p:sp>
        <p:cxnSp>
          <p:nvCxnSpPr>
            <p:cNvPr id="19" name="Straight Arrow Connector 18"/>
            <p:cNvCxnSpPr>
              <a:stCxn id="10" idx="0"/>
              <a:endCxn id="11" idx="2"/>
            </p:cNvCxnSpPr>
            <p:nvPr/>
          </p:nvCxnSpPr>
          <p:spPr bwMode="auto">
            <a:xfrm flipV="1">
              <a:off x="4089868" y="4617707"/>
              <a:ext cx="0" cy="3657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>
              <a:stCxn id="11" idx="0"/>
              <a:endCxn id="9" idx="2"/>
            </p:cNvCxnSpPr>
            <p:nvPr/>
          </p:nvCxnSpPr>
          <p:spPr bwMode="auto">
            <a:xfrm flipV="1">
              <a:off x="4089868" y="3794756"/>
              <a:ext cx="0" cy="4228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5029195" y="5587394"/>
            <a:ext cx="3698348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PDO documentation:</a:t>
            </a:r>
          </a:p>
          <a:p>
            <a:r>
              <a:rPr lang="en-US" dirty="0">
                <a:hlinkClick r:id="rId2"/>
              </a:rPr>
              <a:t>http://php.net/manual/en/</a:t>
            </a:r>
            <a:r>
              <a:rPr lang="en-US" dirty="0" smtClean="0">
                <a:hlinkClick r:id="rId2"/>
              </a:rPr>
              <a:t>book.pdo.php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PDO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5"/>
            <a:ext cx="8229600" cy="3159120"/>
          </a:xfrm>
        </p:spPr>
        <p:txBody>
          <a:bodyPr/>
          <a:lstStyle/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B23C00"/>
                </a:solidFill>
              </a:rPr>
              <a:t>new PDO object </a:t>
            </a:r>
            <a:r>
              <a:rPr lang="en-US" dirty="0" smtClean="0"/>
              <a:t>to represent the database connection.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Set the </a:t>
            </a:r>
            <a:r>
              <a:rPr lang="en-US" dirty="0" smtClean="0">
                <a:solidFill>
                  <a:srgbClr val="B23C00"/>
                </a:solidFill>
              </a:rPr>
              <a:t>error mode attribute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throw an exception if there is an error.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730" y="1311599"/>
            <a:ext cx="835746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/</a:t>
            </a:r>
            <a:r>
              <a:rPr lang="en-US" sz="1800" b="1" dirty="0">
                <a:latin typeface="Courier New"/>
                <a:cs typeface="Courier New"/>
              </a:rPr>
              <a:t>/ Connect to the database.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$</a:t>
            </a:r>
            <a:r>
              <a:rPr lang="en-US" sz="1800" b="1" dirty="0">
                <a:latin typeface="Courier New"/>
                <a:cs typeface="Courier New"/>
              </a:rPr>
              <a:t>con =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new PDO</a:t>
            </a:r>
            <a:r>
              <a:rPr lang="en-US" sz="1800" b="1" dirty="0">
                <a:latin typeface="Courier New"/>
                <a:cs typeface="Courier New"/>
              </a:rPr>
              <a:t>("</a:t>
            </a:r>
            <a:r>
              <a:rPr lang="en-US" sz="1800" b="1" dirty="0" err="1">
                <a:latin typeface="Courier New"/>
                <a:cs typeface="Courier New"/>
              </a:rPr>
              <a:t>mysql:host</a:t>
            </a:r>
            <a:r>
              <a:rPr lang="en-US" sz="1800" b="1" dirty="0">
                <a:latin typeface="Courier New"/>
                <a:cs typeface="Courier New"/>
              </a:rPr>
              <a:t>=</a:t>
            </a:r>
            <a:r>
              <a:rPr lang="en-US" sz="1800" b="1" dirty="0" err="1">
                <a:latin typeface="Courier New"/>
                <a:cs typeface="Courier New"/>
              </a:rPr>
              <a:t>localhost;dbname</a:t>
            </a:r>
            <a:r>
              <a:rPr lang="en-US" sz="1800" b="1" dirty="0">
                <a:latin typeface="Courier New"/>
                <a:cs typeface="Courier New"/>
              </a:rPr>
              <a:t>=</a:t>
            </a:r>
            <a:r>
              <a:rPr lang="en-US" sz="1800" b="1" dirty="0" err="1">
                <a:latin typeface="Courier New"/>
                <a:cs typeface="Courier New"/>
              </a:rPr>
              <a:t>supercoders</a:t>
            </a:r>
            <a:r>
              <a:rPr lang="en-US" sz="1800" b="1" dirty="0">
                <a:latin typeface="Courier New"/>
                <a:cs typeface="Courier New"/>
              </a:rPr>
              <a:t>",</a:t>
            </a:r>
          </a:p>
          <a:p>
            <a:r>
              <a:rPr lang="de-DE" sz="1800" b="1" dirty="0">
                <a:latin typeface="Courier New"/>
                <a:cs typeface="Courier New"/>
              </a:rPr>
              <a:t>               </a:t>
            </a:r>
            <a:r>
              <a:rPr lang="de-DE" sz="1800" b="1" dirty="0" smtClean="0">
                <a:latin typeface="Courier New"/>
                <a:cs typeface="Courier New"/>
              </a:rPr>
              <a:t>"</a:t>
            </a:r>
            <a:r>
              <a:rPr lang="de-DE" sz="1800" b="1" dirty="0" err="1">
                <a:latin typeface="Courier New"/>
                <a:cs typeface="Courier New"/>
              </a:rPr>
              <a:t>supercoders</a:t>
            </a:r>
            <a:r>
              <a:rPr lang="de-DE" sz="1800" b="1" dirty="0">
                <a:latin typeface="Courier New"/>
                <a:cs typeface="Courier New"/>
              </a:rPr>
              <a:t>", "</a:t>
            </a:r>
            <a:r>
              <a:rPr lang="de-DE" sz="1800" b="1" dirty="0" err="1">
                <a:latin typeface="Courier New"/>
                <a:cs typeface="Courier New"/>
              </a:rPr>
              <a:t>sesame</a:t>
            </a:r>
            <a:r>
              <a:rPr lang="de-DE" sz="1800" b="1" dirty="0">
                <a:latin typeface="Courier New"/>
                <a:cs typeface="Courier New"/>
              </a:rPr>
              <a:t>");</a:t>
            </a:r>
          </a:p>
          <a:p>
            <a:r>
              <a:rPr lang="de-DE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de-DE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con</a:t>
            </a:r>
            <a:r>
              <a:rPr lang="de-DE" sz="1800" b="1" dirty="0">
                <a:solidFill>
                  <a:srgbClr val="B23C00"/>
                </a:solidFill>
                <a:latin typeface="Courier New"/>
                <a:cs typeface="Courier New"/>
              </a:rPr>
              <a:t>-&gt;</a:t>
            </a:r>
            <a:r>
              <a:rPr lang="de-DE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setAttribute</a:t>
            </a:r>
            <a:r>
              <a:rPr lang="de-DE" sz="1800" b="1" dirty="0">
                <a:latin typeface="Courier New"/>
                <a:cs typeface="Courier New"/>
              </a:rPr>
              <a:t>(PDO::ATTR_ERRMODE,</a:t>
            </a:r>
          </a:p>
          <a:p>
            <a:r>
              <a:rPr lang="de-DE" sz="1800" b="1" dirty="0">
                <a:latin typeface="Courier New"/>
                <a:cs typeface="Courier New"/>
              </a:rPr>
              <a:t>                   </a:t>
            </a:r>
            <a:r>
              <a:rPr lang="de-DE" sz="1800" b="1" dirty="0" smtClean="0">
                <a:latin typeface="Courier New"/>
                <a:cs typeface="Courier New"/>
              </a:rPr>
              <a:t>PDO</a:t>
            </a:r>
            <a:r>
              <a:rPr lang="de-DE" sz="1800" b="1" dirty="0">
                <a:latin typeface="Courier New"/>
                <a:cs typeface="Courier New"/>
              </a:rPr>
              <a:t>::ERRMODE_EXCEPTION);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14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PDO </a:t>
            </a:r>
            <a:r>
              <a:rPr lang="en-US" dirty="0" smtClean="0"/>
              <a:t>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049"/>
            <a:ext cx="8229600" cy="3524876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PDO::query()</a:t>
            </a:r>
            <a:r>
              <a:rPr lang="en-US" dirty="0"/>
              <a:t> </a:t>
            </a:r>
            <a:r>
              <a:rPr lang="en-US" dirty="0" smtClean="0"/>
              <a:t>executes an SQL statement and returns a </a:t>
            </a:r>
            <a:r>
              <a:rPr lang="en-US" dirty="0" smtClean="0">
                <a:solidFill>
                  <a:srgbClr val="B23C00"/>
                </a:solidFill>
              </a:rPr>
              <a:t>result set </a:t>
            </a:r>
            <a:r>
              <a:rPr lang="en-US" dirty="0" smtClean="0"/>
              <a:t>as a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PDOStatement</a:t>
            </a:r>
            <a:r>
              <a:rPr lang="en-US" dirty="0" smtClean="0"/>
              <a:t> object.</a:t>
            </a:r>
          </a:p>
          <a:p>
            <a:pPr lvl="5"/>
            <a:endParaRPr lang="en-US" dirty="0" smtClean="0"/>
          </a:p>
          <a:p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PDOStatement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::fetch()</a:t>
            </a:r>
            <a:r>
              <a:rPr lang="en-US" dirty="0" smtClean="0"/>
              <a:t> fetches the </a:t>
            </a:r>
            <a:br>
              <a:rPr lang="en-US" dirty="0" smtClean="0"/>
            </a:br>
            <a:r>
              <a:rPr lang="en-US" dirty="0" smtClean="0"/>
              <a:t>next row of the result set.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PDO::FETCH_ASSOC</a:t>
            </a:r>
            <a:r>
              <a:rPr lang="en-US" dirty="0"/>
              <a:t> </a:t>
            </a:r>
            <a:r>
              <a:rPr lang="en-US" dirty="0" smtClean="0"/>
              <a:t>returns the row as an </a:t>
            </a:r>
            <a:r>
              <a:rPr lang="en-US" dirty="0" smtClean="0">
                <a:solidFill>
                  <a:srgbClr val="B23C00"/>
                </a:solidFill>
              </a:rPr>
              <a:t>associative array </a:t>
            </a:r>
            <a:r>
              <a:rPr lang="en-US" dirty="0" smtClean="0"/>
              <a:t>indexed by column names.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35" y="1407508"/>
            <a:ext cx="6341199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/</a:t>
            </a:r>
            <a:r>
              <a:rPr lang="en-US" sz="2000" b="1" dirty="0">
                <a:latin typeface="Courier New"/>
                <a:cs typeface="Courier New"/>
              </a:rPr>
              <a:t>/ Fetch the database field names.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$</a:t>
            </a:r>
            <a:r>
              <a:rPr lang="en-US" sz="2000" b="1" dirty="0">
                <a:latin typeface="Courier New"/>
                <a:cs typeface="Courier New"/>
              </a:rPr>
              <a:t>result = 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$con-&gt;query</a:t>
            </a:r>
            <a:r>
              <a:rPr lang="en-US" sz="2000" b="1" dirty="0">
                <a:latin typeface="Courier New"/>
                <a:cs typeface="Courier New"/>
              </a:rPr>
              <a:t>($query);</a:t>
            </a:r>
          </a:p>
          <a:p>
            <a:r>
              <a:rPr lang="pl-PL" sz="2000" b="1" dirty="0" smtClean="0">
                <a:latin typeface="Courier New"/>
                <a:cs typeface="Courier New"/>
              </a:rPr>
              <a:t>$</a:t>
            </a:r>
            <a:r>
              <a:rPr lang="pl-PL" sz="2000" b="1" dirty="0" err="1">
                <a:latin typeface="Courier New"/>
                <a:cs typeface="Courier New"/>
              </a:rPr>
              <a:t>row</a:t>
            </a:r>
            <a:r>
              <a:rPr lang="pl-PL" sz="2000" b="1" dirty="0">
                <a:latin typeface="Courier New"/>
                <a:cs typeface="Courier New"/>
              </a:rPr>
              <a:t> = </a:t>
            </a:r>
            <a:r>
              <a:rPr lang="pl-PL" sz="2000" b="1" dirty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pl-PL" sz="2000" b="1" dirty="0" err="1">
                <a:solidFill>
                  <a:srgbClr val="B23C00"/>
                </a:solidFill>
                <a:latin typeface="Courier New"/>
                <a:cs typeface="Courier New"/>
              </a:rPr>
              <a:t>result</a:t>
            </a:r>
            <a:r>
              <a:rPr lang="pl-PL" sz="2000" b="1" dirty="0">
                <a:solidFill>
                  <a:srgbClr val="B23C00"/>
                </a:solidFill>
                <a:latin typeface="Courier New"/>
                <a:cs typeface="Courier New"/>
              </a:rPr>
              <a:t>-&gt;</a:t>
            </a:r>
            <a:r>
              <a:rPr lang="pl-PL" sz="2000" b="1" dirty="0" err="1">
                <a:solidFill>
                  <a:srgbClr val="B23C00"/>
                </a:solidFill>
                <a:latin typeface="Courier New"/>
                <a:cs typeface="Courier New"/>
              </a:rPr>
              <a:t>fetch</a:t>
            </a:r>
            <a:r>
              <a:rPr lang="pl-PL" sz="2000" b="1" dirty="0">
                <a:latin typeface="Courier New"/>
                <a:cs typeface="Courier New"/>
              </a:rPr>
              <a:t>(PDO::FETCH_ASSOC);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433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PDO 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1878"/>
            <a:ext cx="8229600" cy="2519048"/>
          </a:xfrm>
        </p:spPr>
        <p:txBody>
          <a:bodyPr/>
          <a:lstStyle/>
          <a:p>
            <a:r>
              <a:rPr lang="en-US" dirty="0" smtClean="0"/>
              <a:t>Extract the column (field) names of the </a:t>
            </a:r>
            <a:br>
              <a:rPr lang="en-US" dirty="0" smtClean="0"/>
            </a:br>
            <a:r>
              <a:rPr lang="en-US" dirty="0" smtClean="0"/>
              <a:t>fetched row to construct the header row</a:t>
            </a:r>
            <a:br>
              <a:rPr lang="en-US" dirty="0" smtClean="0"/>
            </a:br>
            <a:r>
              <a:rPr lang="en-US" dirty="0" smtClean="0"/>
              <a:t>of the HTML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57" y="1325903"/>
            <a:ext cx="7264679" cy="193899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/>
                <a:cs typeface="Courier New"/>
              </a:rPr>
              <a:t>/</a:t>
            </a:r>
            <a:r>
              <a:rPr lang="en-US" sz="2000" b="1" dirty="0">
                <a:latin typeface="Courier New"/>
                <a:cs typeface="Courier New"/>
              </a:rPr>
              <a:t>/ Construct the header row of the HTML table.</a:t>
            </a:r>
          </a:p>
          <a:p>
            <a:r>
              <a:rPr lang="hu-HU" sz="2000" b="1" dirty="0" smtClean="0">
                <a:latin typeface="Courier New"/>
                <a:cs typeface="Courier New"/>
              </a:rPr>
              <a:t>print </a:t>
            </a:r>
            <a:r>
              <a:rPr lang="hu-HU" sz="2000" b="1" dirty="0">
                <a:latin typeface="Courier New"/>
                <a:cs typeface="Courier New"/>
              </a:rPr>
              <a:t>"            &lt;tr&gt;\n";</a:t>
            </a:r>
          </a:p>
          <a:p>
            <a:r>
              <a:rPr lang="en-US" sz="2000" b="1" dirty="0" err="1" smtClean="0">
                <a:latin typeface="Courier New"/>
                <a:cs typeface="Courier New"/>
              </a:rPr>
              <a:t>foreach</a:t>
            </a:r>
            <a:r>
              <a:rPr lang="en-US" sz="2000" b="1" dirty="0" smtClean="0">
                <a:latin typeface="Courier New"/>
                <a:cs typeface="Courier New"/>
              </a:rPr>
              <a:t> </a:t>
            </a:r>
            <a:r>
              <a:rPr lang="en-US" sz="2000" b="1" dirty="0">
                <a:latin typeface="Courier New"/>
                <a:cs typeface="Courier New"/>
              </a:rPr>
              <a:t>($row as 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$field </a:t>
            </a:r>
            <a:r>
              <a:rPr lang="en-US" sz="2000" b="1" dirty="0">
                <a:latin typeface="Courier New"/>
                <a:cs typeface="Courier New"/>
              </a:rPr>
              <a:t>=&gt; $value) {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    </a:t>
            </a:r>
            <a:r>
              <a:rPr lang="en-US" sz="2000" b="1" dirty="0">
                <a:latin typeface="Courier New"/>
                <a:cs typeface="Courier New"/>
              </a:rPr>
              <a:t>print "                &lt;</a:t>
            </a:r>
            <a:r>
              <a:rPr lang="en-US" sz="2000" b="1" dirty="0" err="1">
                <a:latin typeface="Courier New"/>
                <a:cs typeface="Courier New"/>
              </a:rPr>
              <a:t>th</a:t>
            </a:r>
            <a:r>
              <a:rPr lang="en-US" sz="2000" b="1" dirty="0">
                <a:latin typeface="Courier New"/>
                <a:cs typeface="Courier New"/>
              </a:rPr>
              <a:t>&gt;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$field</a:t>
            </a:r>
            <a:r>
              <a:rPr lang="en-US" sz="2000" b="1" dirty="0">
                <a:latin typeface="Courier New"/>
                <a:cs typeface="Courier New"/>
              </a:rPr>
              <a:t>&lt;/</a:t>
            </a:r>
            <a:r>
              <a:rPr lang="en-US" sz="2000" b="1" dirty="0" err="1">
                <a:latin typeface="Courier New"/>
                <a:cs typeface="Courier New"/>
              </a:rPr>
              <a:t>th</a:t>
            </a:r>
            <a:r>
              <a:rPr lang="en-US" sz="2000" b="1" dirty="0">
                <a:latin typeface="Courier New"/>
                <a:cs typeface="Courier New"/>
              </a:rPr>
              <a:t>&gt;\n";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}</a:t>
            </a:r>
            <a:endParaRPr lang="en-US" sz="2000" b="1" dirty="0">
              <a:latin typeface="Courier New"/>
              <a:cs typeface="Courier New"/>
            </a:endParaRPr>
          </a:p>
          <a:p>
            <a:r>
              <a:rPr lang="hu-HU" sz="2000" b="1" dirty="0" smtClean="0">
                <a:latin typeface="Courier New"/>
                <a:cs typeface="Courier New"/>
              </a:rPr>
              <a:t>print </a:t>
            </a:r>
            <a:r>
              <a:rPr lang="hu-HU" sz="2000" b="1" dirty="0">
                <a:latin typeface="Courier New"/>
                <a:cs typeface="Courier New"/>
              </a:rPr>
              <a:t>"            &lt;/tr&gt;\n";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101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754828"/>
          </a:xfrm>
        </p:spPr>
        <p:txBody>
          <a:bodyPr/>
          <a:lstStyle/>
          <a:p>
            <a:r>
              <a:rPr lang="en-US" dirty="0" smtClean="0"/>
              <a:t>Very similar to C.</a:t>
            </a:r>
          </a:p>
          <a:p>
            <a:pPr lvl="1"/>
            <a:r>
              <a:rPr lang="en-US" dirty="0" smtClean="0"/>
              <a:t>End </a:t>
            </a:r>
            <a:r>
              <a:rPr lang="en-US" dirty="0"/>
              <a:t>each statement with a semicolon</a:t>
            </a:r>
            <a:r>
              <a:rPr lang="en-US" dirty="0" smtClean="0"/>
              <a:t>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Case sensitive:</a:t>
            </a:r>
          </a:p>
          <a:p>
            <a:pPr lvl="1"/>
            <a:r>
              <a:rPr lang="en-US" dirty="0" smtClean="0"/>
              <a:t>variables, constants, array keys</a:t>
            </a:r>
          </a:p>
          <a:p>
            <a:pPr lvl="1"/>
            <a:r>
              <a:rPr lang="en-US" dirty="0" smtClean="0"/>
              <a:t>class properties and constraints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Case insensitive:</a:t>
            </a:r>
          </a:p>
          <a:p>
            <a:pPr lvl="1"/>
            <a:r>
              <a:rPr lang="en-US" dirty="0" smtClean="0"/>
              <a:t>functions (pre-defined and user-defined)</a:t>
            </a:r>
          </a:p>
          <a:p>
            <a:pPr lvl="1"/>
            <a:r>
              <a:rPr lang="en-US" dirty="0" smtClean="0"/>
              <a:t>class constructors and methods</a:t>
            </a:r>
          </a:p>
          <a:p>
            <a:pPr lvl="1"/>
            <a:r>
              <a:rPr lang="en-US" dirty="0" smtClean="0"/>
              <a:t>reserved words</a:t>
            </a:r>
          </a:p>
          <a:p>
            <a:pPr lvl="5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8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PDO Examples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4902"/>
            <a:ext cx="8229600" cy="1056024"/>
          </a:xfrm>
        </p:spPr>
        <p:txBody>
          <a:bodyPr/>
          <a:lstStyle/>
          <a:p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PDOStatement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::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setFetchMode</a:t>
            </a:r>
            <a:r>
              <a:rPr lang="en-US" dirty="0"/>
              <a:t> </a:t>
            </a:r>
            <a:r>
              <a:rPr lang="en-US" dirty="0" smtClean="0"/>
              <a:t>sets </a:t>
            </a:r>
            <a:r>
              <a:rPr lang="en-US" dirty="0"/>
              <a:t>the default </a:t>
            </a:r>
            <a:r>
              <a:rPr lang="en-US" dirty="0">
                <a:solidFill>
                  <a:srgbClr val="B23C00"/>
                </a:solidFill>
              </a:rPr>
              <a:t>fetch mode </a:t>
            </a:r>
            <a:r>
              <a:rPr lang="en-US" dirty="0"/>
              <a:t>for this </a:t>
            </a:r>
            <a:r>
              <a:rPr lang="en-US" dirty="0" smtClean="0"/>
              <a:t>statement.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35" y="1325903"/>
            <a:ext cx="6464330" cy="35394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/</a:t>
            </a:r>
            <a:r>
              <a:rPr lang="en-US" b="1" dirty="0">
                <a:latin typeface="Courier New"/>
                <a:cs typeface="Courier New"/>
              </a:rPr>
              <a:t>/ Fetch the matching database table rows.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$</a:t>
            </a:r>
            <a:r>
              <a:rPr lang="en-US" b="1" dirty="0">
                <a:latin typeface="Courier New"/>
                <a:cs typeface="Courier New"/>
              </a:rPr>
              <a:t>data = $con-&gt;query($query);</a:t>
            </a:r>
          </a:p>
          <a:p>
            <a:r>
              <a:rPr lang="en-US" b="1" dirty="0" smtClean="0">
                <a:solidFill>
                  <a:srgbClr val="B23C00"/>
                </a:solidFill>
                <a:latin typeface="Courier New"/>
                <a:cs typeface="Courier New"/>
              </a:rPr>
              <a:t>$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data-&gt;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setFetchMode</a:t>
            </a:r>
            <a:r>
              <a:rPr lang="en-US" b="1" dirty="0">
                <a:latin typeface="Courier New"/>
                <a:cs typeface="Courier New"/>
              </a:rPr>
              <a:t>(PDO::FETCH_ASSOC);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/</a:t>
            </a:r>
            <a:r>
              <a:rPr lang="en-US" b="1" dirty="0">
                <a:latin typeface="Courier New"/>
                <a:cs typeface="Courier New"/>
              </a:rPr>
              <a:t>/ Construct the HTML table row by row.</a:t>
            </a:r>
          </a:p>
          <a:p>
            <a:r>
              <a:rPr lang="en-US" b="1" dirty="0" err="1" smtClean="0">
                <a:latin typeface="Courier New"/>
                <a:cs typeface="Courier New"/>
              </a:rPr>
              <a:t>foreach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($data as 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$row</a:t>
            </a:r>
            <a:r>
              <a:rPr lang="en-US" b="1" dirty="0">
                <a:latin typeface="Courier New"/>
                <a:cs typeface="Courier New"/>
              </a:rPr>
              <a:t>) {</a:t>
            </a:r>
          </a:p>
          <a:p>
            <a:r>
              <a:rPr lang="hu-HU" b="1" dirty="0" smtClean="0">
                <a:latin typeface="Courier New"/>
                <a:cs typeface="Courier New"/>
              </a:rPr>
              <a:t>   </a:t>
            </a:r>
            <a:r>
              <a:rPr lang="hu-HU" b="1" dirty="0">
                <a:latin typeface="Courier New"/>
                <a:cs typeface="Courier New"/>
              </a:rPr>
              <a:t>print "            &lt;tr&gt;\n";</a:t>
            </a:r>
          </a:p>
          <a:p>
            <a:r>
              <a:rPr lang="hu-HU" b="1" dirty="0">
                <a:latin typeface="Courier New"/>
                <a:cs typeface="Courier New"/>
              </a:rPr>
              <a:t>                    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foreach</a:t>
            </a:r>
            <a:r>
              <a:rPr lang="en-US" b="1" dirty="0">
                <a:latin typeface="Courier New"/>
                <a:cs typeface="Courier New"/>
              </a:rPr>
              <a:t> (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$row </a:t>
            </a:r>
            <a:r>
              <a:rPr lang="en-US" b="1" dirty="0">
                <a:latin typeface="Courier New"/>
                <a:cs typeface="Courier New"/>
              </a:rPr>
              <a:t>as $name =&gt;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$value</a:t>
            </a:r>
            <a:r>
              <a:rPr lang="en-US" b="1" dirty="0">
                <a:latin typeface="Courier New"/>
                <a:cs typeface="Courier New"/>
              </a:rPr>
              <a:t>)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 </a:t>
            </a:r>
            <a:r>
              <a:rPr lang="en-US" b="1" dirty="0">
                <a:latin typeface="Courier New"/>
                <a:cs typeface="Courier New"/>
              </a:rPr>
              <a:t>print "                &lt;td&gt;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$value</a:t>
            </a:r>
            <a:r>
              <a:rPr lang="en-US" b="1" dirty="0">
                <a:latin typeface="Courier New"/>
                <a:cs typeface="Courier New"/>
              </a:rPr>
              <a:t>&lt;/td&gt;\n";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>
                <a:latin typeface="Courier New"/>
                <a:cs typeface="Courier New"/>
              </a:rPr>
              <a:t>}</a:t>
            </a:r>
          </a:p>
          <a:p>
            <a:r>
              <a:rPr lang="en-US" b="1" dirty="0">
                <a:latin typeface="Courier New"/>
                <a:cs typeface="Courier New"/>
              </a:rPr>
              <a:t>                    </a:t>
            </a:r>
          </a:p>
          <a:p>
            <a:r>
              <a:rPr lang="hu-HU" b="1" dirty="0" smtClean="0">
                <a:latin typeface="Courier New"/>
                <a:cs typeface="Courier New"/>
              </a:rPr>
              <a:t>   </a:t>
            </a:r>
            <a:r>
              <a:rPr lang="hu-HU" b="1" dirty="0">
                <a:latin typeface="Courier New"/>
                <a:cs typeface="Courier New"/>
              </a:rPr>
              <a:t>print "            &lt;/tr&gt;\n";</a:t>
            </a:r>
          </a:p>
          <a:p>
            <a:r>
              <a:rPr lang="hu-HU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595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6"/>
            <a:ext cx="8229600" cy="1463024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Database system</a:t>
            </a:r>
            <a:r>
              <a:rPr lang="en-US" dirty="0" smtClean="0"/>
              <a:t>: A computer-based system that enables efficient interaction between users and information stored in a database.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10"/>
            <a:ext cx="81708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Develop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It’s an iterative process!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874537"/>
            <a:ext cx="83566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and most critical step: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Collect, define, and visualize the requirements.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What data will the database hold and how?</a:t>
            </a:r>
          </a:p>
          <a:p>
            <a:r>
              <a:rPr lang="en-US" dirty="0" smtClean="0"/>
              <a:t>What will be the capabilities and functionalities of the database?</a:t>
            </a:r>
          </a:p>
          <a:p>
            <a:r>
              <a:rPr lang="en-US" dirty="0" smtClean="0"/>
              <a:t>Reliability, performance, and security issues?</a:t>
            </a:r>
          </a:p>
          <a:p>
            <a:pPr lvl="4"/>
            <a:endParaRPr lang="en-US" dirty="0"/>
          </a:p>
          <a:p>
            <a:r>
              <a:rPr lang="en-US" dirty="0" smtClean="0"/>
              <a:t>Use the requirements to model and implement the database and to create the front-end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Database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Visualize</a:t>
            </a:r>
            <a:r>
              <a:rPr lang="en-US" dirty="0" smtClean="0"/>
              <a:t> the requirements.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Use a conceptual data modeling technique.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solidFill>
                  <a:srgbClr val="B23C00"/>
                </a:solidFill>
              </a:rPr>
              <a:t>Entity-relationship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B23C00"/>
                </a:solidFill>
              </a:rPr>
              <a:t>ER</a:t>
            </a:r>
            <a:r>
              <a:rPr lang="en-US" dirty="0" smtClean="0"/>
              <a:t>) modeling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Implementation independent: </a:t>
            </a:r>
            <a:br>
              <a:rPr lang="en-US" dirty="0" smtClean="0"/>
            </a:br>
            <a:r>
              <a:rPr lang="en-US" dirty="0" smtClean="0"/>
              <a:t>No dependencies on the logic of a particular </a:t>
            </a:r>
            <a:r>
              <a:rPr lang="en-US" dirty="0" smtClean="0">
                <a:solidFill>
                  <a:srgbClr val="B23C00"/>
                </a:solidFill>
              </a:rPr>
              <a:t>database management system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B23C00"/>
                </a:solidFill>
              </a:rPr>
              <a:t>DBMS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Example DBMS: Oracle, MySQL, etc.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Blueprint for the logical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Database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the </a:t>
            </a:r>
            <a:r>
              <a:rPr lang="en-US" dirty="0" smtClean="0">
                <a:solidFill>
                  <a:srgbClr val="B23C00"/>
                </a:solidFill>
              </a:rPr>
              <a:t>relational database model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Later: Non-relational </a:t>
            </a:r>
            <a:r>
              <a:rPr lang="en-US" dirty="0" err="1" smtClean="0"/>
              <a:t>NoSQL</a:t>
            </a:r>
            <a:r>
              <a:rPr lang="en-US" dirty="0" smtClean="0"/>
              <a:t> models.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It</a:t>
            </a:r>
            <a:r>
              <a:rPr lang="fr-FR" dirty="0" smtClean="0"/>
              <a:t>’</a:t>
            </a:r>
            <a:r>
              <a:rPr lang="en-US" dirty="0" smtClean="0"/>
              <a:t>s usually straightforward to map </a:t>
            </a:r>
            <a:br>
              <a:rPr lang="en-US" dirty="0" smtClean="0"/>
            </a:br>
            <a:r>
              <a:rPr lang="en-US" dirty="0" smtClean="0"/>
              <a:t>an ER model to a relational model.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Database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physical model is the actual </a:t>
            </a:r>
            <a:br>
              <a:rPr lang="en-US" dirty="0" smtClean="0"/>
            </a:br>
            <a:r>
              <a:rPr lang="en-US" dirty="0" smtClean="0"/>
              <a:t>database implementation.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Use relational DBMS (</a:t>
            </a:r>
            <a:r>
              <a:rPr lang="en-US" dirty="0" smtClean="0">
                <a:solidFill>
                  <a:srgbClr val="B23C00"/>
                </a:solidFill>
              </a:rPr>
              <a:t>RDBMS</a:t>
            </a:r>
            <a:r>
              <a:rPr lang="en-US" dirty="0" smtClean="0"/>
              <a:t>) software.</a:t>
            </a:r>
          </a:p>
          <a:p>
            <a:pPr lvl="1"/>
            <a:r>
              <a:rPr lang="en-US" dirty="0" smtClean="0"/>
              <a:t>Later: </a:t>
            </a:r>
            <a:r>
              <a:rPr lang="en-US" dirty="0" err="1" smtClean="0"/>
              <a:t>NoSQL</a:t>
            </a:r>
            <a:r>
              <a:rPr lang="en-US" dirty="0" smtClean="0"/>
              <a:t> systems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Structured Query Language (</a:t>
            </a:r>
            <a:r>
              <a:rPr lang="en-US" dirty="0" smtClean="0">
                <a:solidFill>
                  <a:srgbClr val="B23C00"/>
                </a:solidFill>
              </a:rPr>
              <a:t>SQL</a:t>
            </a:r>
            <a:r>
              <a:rPr lang="en-US" dirty="0" smtClean="0"/>
              <a:t>) commands to create, delete, modify, and query database structures.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 Application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users generally do not access the database directly.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Front-end applications 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Access the database directly.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end users with safe application-oriented interfaces to query and manipulate the data.</a:t>
            </a:r>
          </a:p>
          <a:p>
            <a:pPr lvl="1"/>
            <a:r>
              <a:rPr lang="en-US" dirty="0" smtClean="0"/>
              <a:t>Fulfill the end user’s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vs. Analytical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Operational database</a:t>
            </a:r>
          </a:p>
          <a:p>
            <a:pPr lvl="1"/>
            <a:r>
              <a:rPr lang="en-US" dirty="0" smtClean="0"/>
              <a:t>Supports day-to-day operational business needs.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 smtClean="0">
                <a:solidFill>
                  <a:srgbClr val="B23C00"/>
                </a:solidFill>
              </a:rPr>
              <a:t>operational (transactional) information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Example: sales transactions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Analytical database</a:t>
            </a:r>
          </a:p>
          <a:p>
            <a:pPr lvl="1"/>
            <a:r>
              <a:rPr lang="en-US" dirty="0" smtClean="0"/>
              <a:t>Supports analytical business tasks.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 smtClean="0">
                <a:solidFill>
                  <a:srgbClr val="B23C00"/>
                </a:solidFill>
              </a:rPr>
              <a:t>analytical information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Examples: usage patterns, sales trends, etc.</a:t>
            </a:r>
          </a:p>
          <a:p>
            <a:pPr lvl="2"/>
            <a:r>
              <a:rPr lang="en-US" dirty="0" smtClean="0"/>
              <a:t>Derived from operational information.</a:t>
            </a:r>
          </a:p>
          <a:p>
            <a:pPr lvl="1"/>
            <a:r>
              <a:rPr lang="en-US" dirty="0" smtClean="0"/>
              <a:t>Often associated with </a:t>
            </a:r>
            <a:r>
              <a:rPr lang="en-US" dirty="0" smtClean="0">
                <a:solidFill>
                  <a:srgbClr val="B23C00"/>
                </a:solidFill>
              </a:rPr>
              <a:t>data warehousing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0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 smtClean="0"/>
              <a:t>All variable names start with </a:t>
            </a:r>
            <a:r>
              <a:rPr lang="en-US" b="1" dirty="0" smtClean="0">
                <a:solidFill>
                  <a:srgbClr val="0000FF"/>
                </a:solidFill>
                <a:latin typeface="Courier New"/>
                <a:cs typeface="Courier New"/>
              </a:rPr>
              <a:t>$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PHP is a </a:t>
            </a:r>
            <a:r>
              <a:rPr lang="en-US" dirty="0" smtClean="0">
                <a:solidFill>
                  <a:srgbClr val="B23C00"/>
                </a:solidFill>
              </a:rPr>
              <a:t>dynamically typed </a:t>
            </a:r>
            <a:r>
              <a:rPr lang="en-US" dirty="0" smtClean="0"/>
              <a:t>language.</a:t>
            </a:r>
          </a:p>
          <a:p>
            <a:pPr lvl="1"/>
            <a:r>
              <a:rPr lang="en-US" dirty="0" smtClean="0"/>
              <a:t>You don’t declare a variable’s type.</a:t>
            </a:r>
          </a:p>
          <a:p>
            <a:pPr lvl="1"/>
            <a:r>
              <a:rPr lang="en-US" dirty="0" smtClean="0"/>
              <a:t>A variable can be assigned a value of any type.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PHP data types</a:t>
            </a:r>
          </a:p>
          <a:p>
            <a:pPr lvl="1"/>
            <a:r>
              <a:rPr lang="en-US" dirty="0" smtClean="0"/>
              <a:t>scalar: integer, float, boolean, string</a:t>
            </a:r>
          </a:p>
          <a:p>
            <a:pPr lvl="1"/>
            <a:r>
              <a:rPr lang="en-US" dirty="0" smtClean="0"/>
              <a:t>array</a:t>
            </a:r>
          </a:p>
          <a:p>
            <a:pPr lvl="1"/>
            <a:r>
              <a:rPr lang="en-US" dirty="0" smtClean="0"/>
              <a:t>object</a:t>
            </a:r>
          </a:p>
          <a:p>
            <a:pPr lvl="1"/>
            <a:r>
              <a:rPr lang="en-US" dirty="0" smtClean="0"/>
              <a:t>resource</a:t>
            </a:r>
          </a:p>
          <a:p>
            <a:pPr lvl="1"/>
            <a:r>
              <a:rPr lang="en-US" dirty="0" smtClean="0"/>
              <a:t>NULL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4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Entities and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Entity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Represents a real-world concept.</a:t>
            </a:r>
          </a:p>
          <a:p>
            <a:pPr lvl="2"/>
            <a:r>
              <a:rPr lang="en-US" dirty="0" smtClean="0"/>
              <a:t>Examples: customer, product, store, event, etc.</a:t>
            </a:r>
          </a:p>
          <a:p>
            <a:pPr lvl="1"/>
            <a:r>
              <a:rPr lang="en-US" dirty="0" smtClean="0"/>
              <a:t>Data that the database stores.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Attribute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Characteristic of an entity that the database stores.</a:t>
            </a:r>
          </a:p>
          <a:p>
            <a:pPr lvl="2"/>
            <a:r>
              <a:rPr lang="en-US" dirty="0" smtClean="0"/>
              <a:t>Examples (for a customer): name, address, id, etc.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unique attribute </a:t>
            </a:r>
            <a:r>
              <a:rPr lang="en-US" dirty="0" smtClean="0"/>
              <a:t>of an entity has a value that is different for each entity instance.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</a:t>
            </a:r>
            <a:r>
              <a:rPr lang="en-US" dirty="0" smtClean="0"/>
              <a:t>Attributes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93526"/>
          </a:xfrm>
        </p:spPr>
        <p:txBody>
          <a:bodyPr/>
          <a:lstStyle/>
          <a:p>
            <a:r>
              <a:rPr lang="en-US" dirty="0" smtClean="0"/>
              <a:t>In an </a:t>
            </a:r>
            <a:r>
              <a:rPr lang="en-US" dirty="0" smtClean="0">
                <a:solidFill>
                  <a:srgbClr val="B23C00"/>
                </a:solidFill>
              </a:rPr>
              <a:t>ER diagram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B23C00"/>
                </a:solidFill>
              </a:rPr>
              <a:t>ERD</a:t>
            </a:r>
            <a:r>
              <a:rPr lang="en-US" dirty="0" smtClean="0"/>
              <a:t>), show an entity </a:t>
            </a:r>
            <a:br>
              <a:rPr lang="en-US" dirty="0" smtClean="0"/>
            </a:br>
            <a:r>
              <a:rPr lang="en-US" dirty="0" smtClean="0"/>
              <a:t>with a rectangle and its attributes with ovals.</a:t>
            </a:r>
          </a:p>
          <a:p>
            <a:pPr lvl="1"/>
            <a:r>
              <a:rPr lang="en-US" dirty="0" smtClean="0"/>
              <a:t>Underline the </a:t>
            </a:r>
            <a:r>
              <a:rPr lang="en-US" u="sng" dirty="0" smtClean="0"/>
              <a:t>unique attribute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971805"/>
            <a:ext cx="49434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Entities and Attributes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An entity can have multiple unique attributes.</a:t>
            </a:r>
          </a:p>
          <a:p>
            <a:pPr lvl="1"/>
            <a:r>
              <a:rPr lang="en-US" dirty="0" smtClean="0"/>
              <a:t>Each one is called a </a:t>
            </a:r>
            <a:r>
              <a:rPr lang="en-US" dirty="0" smtClean="0">
                <a:solidFill>
                  <a:srgbClr val="B23C00"/>
                </a:solidFill>
              </a:rPr>
              <a:t>candidate key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743200"/>
            <a:ext cx="4914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0208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composite attribute </a:t>
            </a:r>
            <a:r>
              <a:rPr lang="en-US" dirty="0" smtClean="0"/>
              <a:t>is composed of </a:t>
            </a:r>
            <a:br>
              <a:rPr lang="en-US" dirty="0" smtClean="0"/>
            </a:br>
            <a:r>
              <a:rPr lang="en-US" dirty="0" smtClean="0"/>
              <a:t>several attributes.</a:t>
            </a:r>
          </a:p>
          <a:p>
            <a:pPr lvl="1"/>
            <a:r>
              <a:rPr lang="en-US" dirty="0" smtClean="0"/>
              <a:t>Parenthesize the name of the composite attribute.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8892"/>
            <a:ext cx="5810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</a:t>
            </a:r>
            <a:r>
              <a:rPr lang="en-US" dirty="0" smtClean="0"/>
              <a:t>Attributes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70576"/>
          </a:xfrm>
        </p:spPr>
        <p:txBody>
          <a:bodyPr/>
          <a:lstStyle/>
          <a:p>
            <a:r>
              <a:rPr lang="en-US" dirty="0" smtClean="0"/>
              <a:t>An entity’s unique attribute can be composite.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17377"/>
            <a:ext cx="43243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Multivalued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entity instance can </a:t>
            </a:r>
            <a:br>
              <a:rPr lang="en-US" dirty="0" smtClean="0"/>
            </a:br>
            <a:r>
              <a:rPr lang="en-US" dirty="0" smtClean="0"/>
              <a:t>have multiple values </a:t>
            </a:r>
            <a:br>
              <a:rPr lang="en-US" dirty="0" smtClean="0"/>
            </a:br>
            <a:r>
              <a:rPr lang="en-US" dirty="0" smtClean="0"/>
              <a:t>for an attribute.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If the number of </a:t>
            </a:r>
            <a:br>
              <a:rPr lang="en-US" dirty="0" smtClean="0"/>
            </a:br>
            <a:r>
              <a:rPr lang="en-US" dirty="0" smtClean="0"/>
              <a:t>values is fixed, we </a:t>
            </a:r>
            <a:br>
              <a:rPr lang="en-US" dirty="0" smtClean="0"/>
            </a:br>
            <a:r>
              <a:rPr lang="en-US" dirty="0" smtClean="0"/>
              <a:t>can use separate</a:t>
            </a:r>
            <a:br>
              <a:rPr lang="en-US" dirty="0" smtClean="0"/>
            </a:br>
            <a:r>
              <a:rPr lang="en-US" dirty="0" smtClean="0"/>
              <a:t>attributes instead.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1234464"/>
            <a:ext cx="36385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2" y="3703317"/>
            <a:ext cx="4524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Derived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3"/>
          </a:xfrm>
        </p:spPr>
        <p:txBody>
          <a:bodyPr/>
          <a:lstStyle/>
          <a:p>
            <a:r>
              <a:rPr lang="en-US" dirty="0" smtClean="0"/>
              <a:t>The value of a </a:t>
            </a:r>
            <a:r>
              <a:rPr lang="en-US" dirty="0" smtClean="0">
                <a:solidFill>
                  <a:srgbClr val="B23C00"/>
                </a:solidFill>
              </a:rPr>
              <a:t>derived attribute </a:t>
            </a:r>
            <a:r>
              <a:rPr lang="en-US" dirty="0" smtClean="0"/>
              <a:t>is not stored.</a:t>
            </a:r>
          </a:p>
          <a:p>
            <a:pPr lvl="1"/>
            <a:r>
              <a:rPr lang="en-US" dirty="0" smtClean="0"/>
              <a:t>It’s calculated from the values of the other attributes and additional data such as the current date.</a:t>
            </a:r>
          </a:p>
          <a:p>
            <a:pPr lvl="1"/>
            <a:r>
              <a:rPr lang="en-US" dirty="0" smtClean="0"/>
              <a:t>Show with a dashed oval.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3154683"/>
            <a:ext cx="4914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An optional attribute does not always have to have a value.</a:t>
            </a:r>
          </a:p>
          <a:p>
            <a:pPr lvl="1"/>
            <a:r>
              <a:rPr lang="en-US" dirty="0" smtClean="0"/>
              <a:t>Indicate with (O).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895600"/>
            <a:ext cx="4857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 smtClean="0"/>
              <a:t>Each entity in an ER diagram </a:t>
            </a:r>
            <a:r>
              <a:rPr lang="en-US" dirty="0" smtClean="0">
                <a:solidFill>
                  <a:srgbClr val="B23C00"/>
                </a:solidFill>
              </a:rPr>
              <a:t>must be related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to at least one other entity.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Show a relationship with a diamond and connect the diamond to the entities that are part of the relationship.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886195"/>
            <a:ext cx="6962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Cardinality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46" y="1295401"/>
            <a:ext cx="3017487" cy="4968208"/>
          </a:xfrm>
        </p:spPr>
        <p:txBody>
          <a:bodyPr/>
          <a:lstStyle/>
          <a:p>
            <a:r>
              <a:rPr lang="en-US" sz="2400" dirty="0" smtClean="0"/>
              <a:t>Show </a:t>
            </a:r>
            <a:r>
              <a:rPr lang="en-US" sz="2400" dirty="0" smtClean="0">
                <a:solidFill>
                  <a:srgbClr val="B23C00"/>
                </a:solidFill>
              </a:rPr>
              <a:t>cardinality</a:t>
            </a:r>
            <a:r>
              <a:rPr lang="en-US" sz="2400" dirty="0" smtClean="0"/>
              <a:t> (how many instances of an entity) with symbols at the end of the relationship lines.</a:t>
            </a:r>
          </a:p>
          <a:p>
            <a:pPr lvl="4"/>
            <a:endParaRPr lang="en-US" sz="800" dirty="0" smtClean="0"/>
          </a:p>
          <a:p>
            <a:pPr lvl="1"/>
            <a:r>
              <a:rPr lang="en-US" sz="2000" dirty="0" smtClean="0"/>
              <a:t>Maximum symbol closest to the entity.</a:t>
            </a:r>
          </a:p>
          <a:p>
            <a:pPr lvl="1"/>
            <a:r>
              <a:rPr lang="en-US" sz="2000" dirty="0" smtClean="0"/>
              <a:t>Minimum symbol further away.</a:t>
            </a:r>
          </a:p>
          <a:p>
            <a:pPr lvl="1"/>
            <a:r>
              <a:rPr lang="en-US" sz="2000" dirty="0" smtClean="0"/>
              <a:t>Zero, one, many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3" y="1325903"/>
            <a:ext cx="56181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Enclose a string with single or double quotes.</a:t>
            </a:r>
          </a:p>
          <a:p>
            <a:pPr lvl="1"/>
            <a:r>
              <a:rPr lang="en-US" dirty="0" smtClean="0"/>
              <a:t>Examples:</a:t>
            </a:r>
          </a:p>
          <a:p>
            <a:pPr lvl="6"/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lvl="6"/>
            <a:endParaRPr lang="en-US" b="1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pPr lvl="6"/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lvl="6"/>
            <a:endParaRPr lang="en-US" b="1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pPr lvl="6"/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lvl="6"/>
            <a:endParaRPr lang="en-US" b="1" dirty="0">
              <a:solidFill>
                <a:srgbClr val="0000FF"/>
              </a:solidFill>
              <a:latin typeface="Courier New"/>
              <a:cs typeface="Courier New"/>
            </a:endParaRPr>
          </a:p>
          <a:p>
            <a:pPr lvl="6"/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lvl="6"/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Variables embedded in a </a:t>
            </a:r>
            <a:r>
              <a:rPr lang="en-US" dirty="0" smtClean="0">
                <a:solidFill>
                  <a:srgbClr val="B23C00"/>
                </a:solidFill>
              </a:rPr>
              <a:t>double-quoted string </a:t>
            </a:r>
            <a:r>
              <a:rPr lang="en-US" dirty="0" smtClean="0"/>
              <a:t>are evaluated:</a:t>
            </a:r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not: </a:t>
            </a:r>
            <a:endParaRPr lang="en-US" b="1" dirty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7536" y="1874537"/>
            <a:ext cx="4480511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latin typeface="Courier New"/>
                <a:cs typeface="Courier New"/>
              </a:rPr>
              <a:t>"Hello, world!"</a:t>
            </a:r>
          </a:p>
          <a:p>
            <a:pPr marL="0" lvl="1"/>
            <a:r>
              <a:rPr lang="en-US" sz="2000" b="1" dirty="0">
                <a:latin typeface="Courier New"/>
                <a:cs typeface="Courier New"/>
              </a:rPr>
              <a:t>'Hello, world!'</a:t>
            </a:r>
          </a:p>
          <a:p>
            <a:pPr marL="0" lvl="1"/>
            <a:r>
              <a:rPr lang="en-US" sz="2000" b="1" dirty="0">
                <a:latin typeface="Courier New"/>
                <a:cs typeface="Courier New"/>
              </a:rPr>
              <a:t>"It's a nice day."</a:t>
            </a:r>
          </a:p>
          <a:p>
            <a:pPr marL="0" lvl="1"/>
            <a:r>
              <a:rPr lang="en-US" sz="2000" b="1" dirty="0">
                <a:latin typeface="Courier New"/>
                <a:cs typeface="Courier New"/>
              </a:rPr>
              <a:t>'Define "string" for me.'</a:t>
            </a:r>
          </a:p>
          <a:p>
            <a:pPr marL="0" lvl="1"/>
            <a:r>
              <a:rPr lang="en-US" sz="2000" b="1" dirty="0">
                <a:latin typeface="Courier New"/>
                <a:cs typeface="Courier New"/>
              </a:rPr>
              <a:t>"Define \"string\" please."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2039" y="4526268"/>
            <a:ext cx="4340326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latin typeface="Courier New"/>
                <a:cs typeface="Courier New"/>
              </a:rPr>
              <a:t>"The first name is </a:t>
            </a:r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$first</a:t>
            </a:r>
            <a:r>
              <a:rPr lang="en-US" sz="2000" b="1" dirty="0">
                <a:latin typeface="Courier New"/>
                <a:cs typeface="Courier New"/>
              </a:rPr>
              <a:t>.</a:t>
            </a:r>
            <a:r>
              <a:rPr lang="en-US" sz="2000" b="1" dirty="0" smtClean="0">
                <a:latin typeface="Courier New"/>
                <a:cs typeface="Courier New"/>
              </a:rPr>
              <a:t>"</a:t>
            </a:r>
            <a:endParaRPr lang="en-US" sz="2000" b="1" dirty="0"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2039" y="5166341"/>
            <a:ext cx="4340326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 smtClean="0">
                <a:latin typeface="Courier New"/>
                <a:cs typeface="Courier New"/>
              </a:rPr>
              <a:t>'The </a:t>
            </a:r>
            <a:r>
              <a:rPr lang="en-US" sz="2000" b="1" dirty="0">
                <a:latin typeface="Courier New"/>
                <a:cs typeface="Courier New"/>
              </a:rPr>
              <a:t>first name is $first</a:t>
            </a:r>
            <a:r>
              <a:rPr lang="en-US" sz="2000" b="1" dirty="0" smtClean="0">
                <a:latin typeface="Courier New"/>
                <a:cs typeface="Courier New"/>
              </a:rPr>
              <a:t>.</a:t>
            </a:r>
            <a:r>
              <a:rPr lang="en-US" sz="2000" b="1" dirty="0">
                <a:latin typeface="Courier New"/>
                <a:cs typeface="Courier New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42377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Cardinality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784" y="1295400"/>
            <a:ext cx="3200410" cy="4835525"/>
          </a:xfrm>
        </p:spPr>
        <p:txBody>
          <a:bodyPr/>
          <a:lstStyle/>
          <a:p>
            <a:r>
              <a:rPr lang="en-US" dirty="0" smtClean="0"/>
              <a:t>Read each relationship in </a:t>
            </a:r>
            <a:br>
              <a:rPr lang="en-US" dirty="0" smtClean="0"/>
            </a:br>
            <a:r>
              <a:rPr lang="en-US" dirty="0" smtClean="0"/>
              <a:t>both directions in this order:</a:t>
            </a:r>
            <a:endParaRPr lang="en-US" dirty="0"/>
          </a:p>
          <a:p>
            <a:pPr lvl="1"/>
            <a:r>
              <a:rPr lang="en-US" dirty="0" smtClean="0"/>
              <a:t>rectangle</a:t>
            </a:r>
          </a:p>
          <a:p>
            <a:pPr lvl="1"/>
            <a:r>
              <a:rPr lang="en-US" dirty="0" smtClean="0"/>
              <a:t>diamond</a:t>
            </a:r>
          </a:p>
          <a:p>
            <a:pPr lvl="1"/>
            <a:r>
              <a:rPr lang="en-US" dirty="0" smtClean="0"/>
              <a:t>cardinality</a:t>
            </a:r>
          </a:p>
          <a:p>
            <a:pPr lvl="1"/>
            <a:r>
              <a:rPr lang="en-US" dirty="0" smtClean="0"/>
              <a:t>rectangle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4" y="1234464"/>
            <a:ext cx="52038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139429"/>
          </a:xfrm>
        </p:spPr>
        <p:txBody>
          <a:bodyPr/>
          <a:lstStyle/>
          <a:p>
            <a:r>
              <a:rPr lang="en-US" dirty="0" smtClean="0"/>
              <a:t>One-to-one (1:1)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One-to-many (1:M)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783098"/>
            <a:ext cx="67659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4343390"/>
            <a:ext cx="66579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4586" y="3154683"/>
            <a:ext cx="45986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employee is allotted at most one vehicle.</a:t>
            </a:r>
          </a:p>
          <a:p>
            <a:r>
              <a:rPr lang="en-US" dirty="0" smtClean="0"/>
              <a:t>Each vehicle is allotted to exactly one employee.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7391" y="5806414"/>
            <a:ext cx="5636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region has located in it at least one (i.e., many) stores.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Relationships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Many-to-many (M:N)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807847"/>
            <a:ext cx="6677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74" y="3246122"/>
            <a:ext cx="6240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employee is assigned </a:t>
            </a:r>
            <a:r>
              <a:rPr lang="en-US" smtClean="0"/>
              <a:t>to no or </a:t>
            </a:r>
            <a:r>
              <a:rPr lang="en-US" dirty="0" smtClean="0"/>
              <a:t>several (i.e., many) projects.</a:t>
            </a:r>
          </a:p>
          <a:p>
            <a:r>
              <a:rPr lang="en-US" dirty="0" smtClean="0"/>
              <a:t>Each project has assigned to it at least one (i.e., many) employee.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Cardinalities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950722"/>
          </a:xfrm>
        </p:spPr>
        <p:txBody>
          <a:bodyPr/>
          <a:lstStyle/>
          <a:p>
            <a:r>
              <a:rPr lang="en-US" dirty="0" smtClean="0"/>
              <a:t>Indicate exact cardinalities with parenthesized minimum and maximum values.</a:t>
            </a:r>
          </a:p>
          <a:p>
            <a:pPr lvl="1"/>
            <a:r>
              <a:rPr lang="en-US" dirty="0" smtClean="0"/>
              <a:t>Example: (2, 6)</a:t>
            </a:r>
          </a:p>
          <a:p>
            <a:pPr lvl="1"/>
            <a:r>
              <a:rPr lang="en-US" dirty="0" smtClean="0"/>
              <a:t>Use M for a non-specific minimum or maximum.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26108"/>
            <a:ext cx="7362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An relationship can also have attributes.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3" y="2240293"/>
            <a:ext cx="76866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Unary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34464"/>
            <a:ext cx="8412433" cy="2285975"/>
          </a:xfrm>
        </p:spPr>
        <p:txBody>
          <a:bodyPr/>
          <a:lstStyle/>
          <a:p>
            <a:r>
              <a:rPr lang="en-US" dirty="0" smtClean="0"/>
              <a:t>In a </a:t>
            </a:r>
            <a:r>
              <a:rPr lang="en-US" dirty="0" smtClean="0">
                <a:solidFill>
                  <a:srgbClr val="B23C00"/>
                </a:solidFill>
              </a:rPr>
              <a:t>unary relationship</a:t>
            </a:r>
            <a:r>
              <a:rPr lang="en-US" dirty="0" smtClean="0"/>
              <a:t>, an entity is involved in a relationship with itself.</a:t>
            </a:r>
          </a:p>
          <a:p>
            <a:pPr lvl="1"/>
            <a:r>
              <a:rPr lang="en-US" dirty="0" smtClean="0"/>
              <a:t>One instance has a relationship with </a:t>
            </a:r>
            <a:br>
              <a:rPr lang="en-US" dirty="0" smtClean="0"/>
            </a:br>
            <a:r>
              <a:rPr lang="en-US" dirty="0" smtClean="0"/>
              <a:t>another instance of the same entity.</a:t>
            </a:r>
          </a:p>
          <a:p>
            <a:pPr lvl="1"/>
            <a:r>
              <a:rPr lang="en-US" dirty="0" smtClean="0"/>
              <a:t>You can indicate the </a:t>
            </a:r>
            <a:r>
              <a:rPr lang="en-US" dirty="0" smtClean="0">
                <a:solidFill>
                  <a:srgbClr val="B23C00"/>
                </a:solidFill>
              </a:rPr>
              <a:t>relationship role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3396579"/>
            <a:ext cx="81153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97395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Two entities can have </a:t>
            </a:r>
            <a:r>
              <a:rPr lang="en-US" dirty="0" smtClean="0">
                <a:solidFill>
                  <a:srgbClr val="B23C00"/>
                </a:solidFill>
              </a:rPr>
              <a:t>multiple relationships </a:t>
            </a:r>
            <a:r>
              <a:rPr lang="en-US" dirty="0" smtClean="0"/>
              <a:t>with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35" y="2514610"/>
            <a:ext cx="61277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weak entity </a:t>
            </a:r>
            <a:r>
              <a:rPr lang="en-US" dirty="0" smtClean="0"/>
              <a:t>does not have its own </a:t>
            </a:r>
            <a:br>
              <a:rPr lang="en-US" dirty="0" smtClean="0"/>
            </a:br>
            <a:r>
              <a:rPr lang="en-US" dirty="0" smtClean="0"/>
              <a:t>unique attribute.</a:t>
            </a:r>
          </a:p>
          <a:p>
            <a:pPr lvl="1"/>
            <a:r>
              <a:rPr lang="en-US" dirty="0" smtClean="0"/>
              <a:t>It only has a </a:t>
            </a:r>
            <a:r>
              <a:rPr lang="en-US" dirty="0" smtClean="0">
                <a:solidFill>
                  <a:srgbClr val="B23C00"/>
                </a:solidFill>
              </a:rPr>
              <a:t>partial key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Underline the partial key with dashes.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Therefore, it must be associated with an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owner entity </a:t>
            </a:r>
            <a:r>
              <a:rPr lang="en-US" dirty="0" smtClean="0"/>
              <a:t>via an </a:t>
            </a:r>
            <a:r>
              <a:rPr lang="en-US" dirty="0" smtClean="0">
                <a:solidFill>
                  <a:srgbClr val="B23C00"/>
                </a:solidFill>
              </a:rPr>
              <a:t>identifying relationship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Indicate the weak entity and the identifying relationship with double borders.</a:t>
            </a:r>
          </a:p>
          <a:p>
            <a:pPr lvl="5"/>
            <a:endParaRPr lang="en-US" dirty="0"/>
          </a:p>
          <a:p>
            <a:r>
              <a:rPr lang="en-US" dirty="0" smtClean="0"/>
              <a:t>The partial key and the owner attribute’s unique attribute uniquely identifies the weak entity.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</a:t>
            </a:r>
            <a:r>
              <a:rPr lang="en-US" dirty="0" smtClean="0"/>
              <a:t>Entities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34464"/>
            <a:ext cx="6519863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Associative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B23C00"/>
                </a:solidFill>
              </a:rPr>
              <a:t>associative entity </a:t>
            </a:r>
            <a:r>
              <a:rPr lang="en-US" dirty="0" smtClean="0"/>
              <a:t>is an alternate way to depict a many-to-many (M:N) relationship.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40293"/>
            <a:ext cx="844232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</a:t>
            </a:r>
            <a:r>
              <a:rPr lang="en-US" dirty="0" smtClean="0"/>
              <a:t>String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string concatenation operator is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.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Better:</a:t>
            </a:r>
          </a:p>
          <a:p>
            <a:pPr lvl="4"/>
            <a:endParaRPr lang="en-US" dirty="0"/>
          </a:p>
          <a:p>
            <a:r>
              <a:rPr lang="en-US" dirty="0" smtClean="0"/>
              <a:t>Some string functions:</a:t>
            </a:r>
          </a:p>
          <a:p>
            <a:pPr lvl="1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strlen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strtoupper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strtolower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ucwords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 </a:t>
            </a:r>
            <a:r>
              <a:rPr lang="en-US" dirty="0"/>
              <a:t>capitalize the first letter of every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66536" y="6172170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Demo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3147" y="1898163"/>
            <a:ext cx="4846267" cy="70788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$name = $last . ", " . $first;</a:t>
            </a:r>
          </a:p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$name .= ", Esq."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en-US" sz="20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342" y="2880366"/>
            <a:ext cx="387858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$name =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"$last, $first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en-US" sz="20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86832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</a:t>
            </a:r>
            <a:r>
              <a:rPr lang="en-US" dirty="0" smtClean="0"/>
              <a:t>Entities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3657605" cy="4785330"/>
          </a:xfrm>
        </p:spPr>
        <p:txBody>
          <a:bodyPr/>
          <a:lstStyle/>
          <a:p>
            <a:r>
              <a:rPr lang="en-US" dirty="0" smtClean="0"/>
              <a:t>Associative entity </a:t>
            </a:r>
            <a:br>
              <a:rPr lang="en-US" dirty="0" smtClean="0"/>
            </a:br>
            <a:r>
              <a:rPr lang="en-US" dirty="0" smtClean="0"/>
              <a:t>for a unary M:N </a:t>
            </a:r>
            <a:br>
              <a:rPr lang="en-US" dirty="0" smtClean="0"/>
            </a:br>
            <a:r>
              <a:rPr lang="en-US" dirty="0" smtClean="0"/>
              <a:t>relationship.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93" y="1325903"/>
            <a:ext cx="45259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 Diagram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188707"/>
            <a:ext cx="7889123" cy="56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320994" cy="5029145"/>
          </a:xfrm>
        </p:spPr>
        <p:txBody>
          <a:bodyPr/>
          <a:lstStyle/>
          <a:p>
            <a:r>
              <a:rPr lang="en-US" dirty="0" smtClean="0"/>
              <a:t>Describe your application in a </a:t>
            </a:r>
            <a:r>
              <a:rPr lang="en-US" sz="2400" dirty="0" smtClean="0"/>
              <a:t>few paragraphs.</a:t>
            </a:r>
          </a:p>
          <a:p>
            <a:pPr lvl="1"/>
            <a:r>
              <a:rPr lang="en-US" dirty="0" smtClean="0"/>
              <a:t>You may not have thought far enough yet,</a:t>
            </a:r>
            <a:br>
              <a:rPr lang="en-US" dirty="0" smtClean="0"/>
            </a:br>
            <a:r>
              <a:rPr lang="en-US" dirty="0" smtClean="0"/>
              <a:t>so use your imagination!</a:t>
            </a:r>
          </a:p>
          <a:p>
            <a:pPr lvl="5"/>
            <a:endParaRPr lang="en-US" dirty="0" smtClean="0"/>
          </a:p>
          <a:p>
            <a:r>
              <a:rPr lang="en-US" dirty="0"/>
              <a:t>List your database’s requirements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entities need to be in the database?</a:t>
            </a:r>
          </a:p>
          <a:p>
            <a:pPr lvl="1"/>
            <a:r>
              <a:rPr lang="en-US" dirty="0" smtClean="0"/>
              <a:t>What major attributes will the entities have?</a:t>
            </a:r>
          </a:p>
          <a:p>
            <a:pPr lvl="1"/>
            <a:r>
              <a:rPr lang="en-US" dirty="0" smtClean="0"/>
              <a:t>What relationships will be between entities?</a:t>
            </a:r>
            <a:endParaRPr lang="en-US" dirty="0"/>
          </a:p>
          <a:p>
            <a:pPr lvl="1"/>
            <a:r>
              <a:rPr lang="en-US" dirty="0" smtClean="0"/>
              <a:t>At least 10 requirements.</a:t>
            </a:r>
          </a:p>
          <a:p>
            <a:pPr lvl="5"/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</a:t>
            </a:r>
            <a:r>
              <a:rPr lang="en-US" dirty="0" smtClean="0"/>
              <a:t>2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320994" cy="4754828"/>
          </a:xfrm>
        </p:spPr>
        <p:txBody>
          <a:bodyPr/>
          <a:lstStyle/>
          <a:p>
            <a:r>
              <a:rPr lang="en-US" dirty="0" smtClean="0"/>
              <a:t>Create an ER diagram for your database. </a:t>
            </a:r>
            <a:br>
              <a:rPr lang="en-US" dirty="0" smtClean="0"/>
            </a:br>
            <a:r>
              <a:rPr lang="en-US" dirty="0" smtClean="0"/>
              <a:t>Minimum requirements: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>
                <a:sym typeface="Wingdings"/>
              </a:rPr>
              <a:t>At </a:t>
            </a:r>
            <a:r>
              <a:rPr lang="en-US" dirty="0">
                <a:sym typeface="Wingdings"/>
              </a:rPr>
              <a:t>least </a:t>
            </a:r>
            <a:r>
              <a:rPr lang="en-US" dirty="0" smtClean="0">
                <a:sym typeface="Wingdings"/>
              </a:rPr>
              <a:t>5 </a:t>
            </a:r>
            <a:r>
              <a:rPr lang="en-US" dirty="0">
                <a:sym typeface="Wingdings"/>
              </a:rPr>
              <a:t>entities including at least one weak entity</a:t>
            </a:r>
          </a:p>
          <a:p>
            <a:pPr lvl="1"/>
            <a:r>
              <a:rPr lang="en-US" dirty="0"/>
              <a:t>Different types of relationships and cardinalities</a:t>
            </a:r>
          </a:p>
          <a:p>
            <a:pPr lvl="1"/>
            <a:r>
              <a:rPr lang="en-US" dirty="0"/>
              <a:t>Optional and derived attributes</a:t>
            </a:r>
          </a:p>
          <a:p>
            <a:pPr lvl="1"/>
            <a:r>
              <a:rPr lang="en-US" dirty="0"/>
              <a:t>Multivalued attributes (e.g., phone numbers)</a:t>
            </a:r>
          </a:p>
          <a:p>
            <a:pPr lvl="1"/>
            <a:r>
              <a:rPr lang="en-US" dirty="0"/>
              <a:t>Composite attributes (e.g., address)</a:t>
            </a:r>
          </a:p>
          <a:p>
            <a:pPr lvl="1"/>
            <a:r>
              <a:rPr lang="en-US" dirty="0" smtClean="0"/>
              <a:t>Some hierarchical </a:t>
            </a:r>
            <a:r>
              <a:rPr lang="en-US" dirty="0"/>
              <a:t>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e.g., university </a:t>
            </a:r>
            <a:r>
              <a:rPr lang="en-US" dirty="0">
                <a:sym typeface="Wingdings"/>
              </a:rPr>
              <a:t> school  </a:t>
            </a:r>
            <a:r>
              <a:rPr lang="en-US" dirty="0" smtClean="0">
                <a:sym typeface="Wingdings"/>
              </a:rPr>
              <a:t>department)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#2</a:t>
            </a:r>
            <a:r>
              <a:rPr lang="en-US" i="1" dirty="0"/>
              <a:t>, </a:t>
            </a:r>
            <a:r>
              <a:rPr lang="en-US" i="1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412388" cy="4835525"/>
          </a:xfrm>
        </p:spPr>
        <p:txBody>
          <a:bodyPr/>
          <a:lstStyle/>
          <a:p>
            <a:r>
              <a:rPr lang="en-US" dirty="0"/>
              <a:t>Use standard </a:t>
            </a:r>
            <a:r>
              <a:rPr lang="en-US" dirty="0">
                <a:solidFill>
                  <a:srgbClr val="A12A03"/>
                </a:solidFill>
              </a:rPr>
              <a:t>Chen ER notation </a:t>
            </a:r>
            <a:r>
              <a:rPr lang="en-US" dirty="0"/>
              <a:t>from the textbook and these slides.</a:t>
            </a:r>
          </a:p>
          <a:p>
            <a:pPr lvl="4"/>
            <a:endParaRPr lang="en-US" dirty="0"/>
          </a:p>
          <a:p>
            <a:r>
              <a:rPr lang="en-US" dirty="0"/>
              <a:t>Free </a:t>
            </a:r>
            <a:r>
              <a:rPr lang="en-US" dirty="0" err="1">
                <a:solidFill>
                  <a:srgbClr val="A12A03"/>
                </a:solidFill>
              </a:rPr>
              <a:t>ERDPlus</a:t>
            </a:r>
            <a:r>
              <a:rPr lang="en-US" dirty="0">
                <a:solidFill>
                  <a:srgbClr val="A12A03"/>
                </a:solidFill>
              </a:rPr>
              <a:t> </a:t>
            </a:r>
            <a:r>
              <a:rPr lang="en-US" dirty="0"/>
              <a:t>drawing tool: </a:t>
            </a:r>
            <a:r>
              <a:rPr lang="en-US" dirty="0">
                <a:hlinkClick r:id="rId2"/>
              </a:rPr>
              <a:t>https://erdplus.com/#/</a:t>
            </a:r>
            <a:r>
              <a:rPr lang="en-US" dirty="0"/>
              <a:t> </a:t>
            </a:r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ER diagram </a:t>
            </a:r>
            <a:r>
              <a:rPr lang="en-US" dirty="0" smtClean="0"/>
              <a:t>can be </a:t>
            </a:r>
            <a:r>
              <a:rPr lang="en-US" dirty="0"/>
              <a:t>your preliminary design.</a:t>
            </a:r>
          </a:p>
          <a:p>
            <a:pPr lvl="1"/>
            <a:r>
              <a:rPr lang="en-US" dirty="0"/>
              <a:t>You can make changes </a:t>
            </a:r>
            <a:r>
              <a:rPr lang="en-US" dirty="0" smtClean="0"/>
              <a:t>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#2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zip file containing: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The application description.</a:t>
            </a:r>
          </a:p>
          <a:p>
            <a:pPr lvl="1"/>
            <a:r>
              <a:rPr lang="en-US" dirty="0" smtClean="0"/>
              <a:t>The database requirements.</a:t>
            </a:r>
          </a:p>
          <a:p>
            <a:pPr lvl="1"/>
            <a:r>
              <a:rPr lang="en-US" dirty="0" smtClean="0"/>
              <a:t>A PDF of your ER diagram as saved by </a:t>
            </a:r>
            <a:r>
              <a:rPr lang="en-US" dirty="0" err="1" smtClean="0"/>
              <a:t>ERDPlus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Name the zip file after your team, e.g.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SuperCoders.zip</a:t>
            </a:r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4"/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r>
              <a:rPr lang="en-US" dirty="0"/>
              <a:t>Submit into Canvas: Assignment #</a:t>
            </a:r>
            <a:r>
              <a:rPr lang="en-US" dirty="0" smtClean="0"/>
              <a:t>2</a:t>
            </a:r>
          </a:p>
          <a:p>
            <a:pPr lvl="1"/>
            <a:r>
              <a:rPr lang="en-US" dirty="0"/>
              <a:t>One submission per team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A12A03"/>
                </a:solidFill>
              </a:rPr>
              <a:t>Due Tuesday, </a:t>
            </a:r>
            <a:r>
              <a:rPr lang="en-US" dirty="0" smtClean="0">
                <a:solidFill>
                  <a:srgbClr val="A12A03"/>
                </a:solidFill>
              </a:rPr>
              <a:t>Feb. 21 at </a:t>
            </a:r>
            <a:r>
              <a:rPr lang="en-US" dirty="0" smtClean="0">
                <a:solidFill>
                  <a:srgbClr val="A12A03"/>
                </a:solidFill>
              </a:rPr>
              <a:t>11:59 PM.</a:t>
            </a:r>
            <a:endParaRPr lang="en-US" dirty="0">
              <a:solidFill>
                <a:srgbClr val="A12A03"/>
              </a:solidFill>
            </a:endParaRPr>
          </a:p>
          <a:p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Database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Map the ER diagram to a </a:t>
            </a:r>
            <a:r>
              <a:rPr lang="en-US" dirty="0" smtClean="0">
                <a:solidFill>
                  <a:srgbClr val="B23C00"/>
                </a:solidFill>
              </a:rPr>
              <a:t>logical model </a:t>
            </a:r>
            <a:r>
              <a:rPr lang="en-US" dirty="0" smtClean="0"/>
              <a:t>represented as a </a:t>
            </a:r>
            <a:r>
              <a:rPr lang="en-US" dirty="0" smtClean="0">
                <a:solidFill>
                  <a:srgbClr val="B23C00"/>
                </a:solidFill>
              </a:rPr>
              <a:t>relational schema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606049"/>
            <a:ext cx="85248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6463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a Table to be a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column must have a </a:t>
            </a:r>
            <a:r>
              <a:rPr lang="en-US" dirty="0" smtClean="0"/>
              <a:t>name.</a:t>
            </a:r>
            <a:endParaRPr lang="en-US" dirty="0"/>
          </a:p>
          <a:p>
            <a:pPr lvl="1"/>
            <a:r>
              <a:rPr lang="en-US" dirty="0"/>
              <a:t>Within a table, each column name must be </a:t>
            </a:r>
            <a:r>
              <a:rPr lang="en-US" dirty="0" smtClean="0"/>
              <a:t>unique.</a:t>
            </a:r>
          </a:p>
          <a:p>
            <a:pPr lvl="6"/>
            <a:endParaRPr lang="en-US" dirty="0"/>
          </a:p>
          <a:p>
            <a:r>
              <a:rPr lang="en-US" dirty="0"/>
              <a:t>All values in each column must be from the same (predefined) domain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Within a table</a:t>
            </a:r>
            <a:r>
              <a:rPr lang="en-US" dirty="0"/>
              <a:t>, each row must be </a:t>
            </a:r>
            <a:r>
              <a:rPr lang="en-US" dirty="0" smtClean="0"/>
              <a:t>unique.</a:t>
            </a:r>
          </a:p>
          <a:p>
            <a:pPr lvl="5"/>
            <a:endParaRPr lang="en-US" dirty="0"/>
          </a:p>
          <a:p>
            <a:r>
              <a:rPr lang="en-US" dirty="0"/>
              <a:t>Within each row, each value in each column must be </a:t>
            </a:r>
            <a:r>
              <a:rPr lang="en-US" dirty="0" smtClean="0"/>
              <a:t>single-valued.</a:t>
            </a:r>
            <a:endParaRPr lang="en-US" dirty="0"/>
          </a:p>
          <a:p>
            <a:pPr lvl="1"/>
            <a:r>
              <a:rPr lang="en-US" sz="2800" dirty="0" smtClean="0">
                <a:cs typeface="+mn-cs"/>
              </a:rPr>
              <a:t>M</a:t>
            </a:r>
            <a:r>
              <a:rPr lang="en-US" dirty="0" smtClean="0"/>
              <a:t>ultiple </a:t>
            </a:r>
            <a:r>
              <a:rPr lang="en-US" dirty="0"/>
              <a:t>values of the content represented by the column are not allowed in any rows of the </a:t>
            </a:r>
            <a:r>
              <a:rPr lang="en-US" dirty="0" smtClean="0"/>
              <a:t>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16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vs. Non-Relational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25903"/>
            <a:ext cx="55435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Properties for a Relational Table</a:t>
            </a:r>
            <a:endParaRPr lang="en-US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order of columns is </a:t>
            </a:r>
            <a:r>
              <a:rPr lang="en-US" dirty="0" smtClean="0"/>
              <a:t>irrelevant.</a:t>
            </a:r>
          </a:p>
          <a:p>
            <a:pPr lvl="5"/>
            <a:endParaRPr lang="en-US" dirty="0"/>
          </a:p>
          <a:p>
            <a:r>
              <a:rPr lang="en-US" dirty="0"/>
              <a:t>The order </a:t>
            </a:r>
            <a:r>
              <a:rPr lang="en-US" dirty="0" smtClean="0"/>
              <a:t>of </a:t>
            </a:r>
            <a:r>
              <a:rPr lang="en-US" dirty="0"/>
              <a:t>rows is </a:t>
            </a:r>
            <a:r>
              <a:rPr lang="en-US" dirty="0" smtClean="0"/>
              <a:t>irrelevant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Heredocs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Use a </a:t>
            </a:r>
            <a:r>
              <a:rPr lang="en-US" dirty="0" err="1" smtClean="0">
                <a:solidFill>
                  <a:srgbClr val="B23C00"/>
                </a:solidFill>
              </a:rPr>
              <a:t>heredoc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to avoid string quoting issues.</a:t>
            </a:r>
          </a:p>
          <a:p>
            <a:pPr lvl="1"/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12370" y="1874537"/>
            <a:ext cx="4494239" cy="440120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$first </a:t>
            </a:r>
            <a:r>
              <a:rPr lang="en-US" sz="2000" b="1" dirty="0" smtClean="0">
                <a:latin typeface="Courier New"/>
                <a:cs typeface="Courier New"/>
              </a:rPr>
              <a:t>= "John";</a:t>
            </a:r>
          </a:p>
          <a:p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$last  </a:t>
            </a:r>
            <a:r>
              <a:rPr lang="en-US" sz="2000" b="1" dirty="0" smtClean="0">
                <a:latin typeface="Courier New"/>
                <a:cs typeface="Courier New"/>
              </a:rPr>
              <a:t>= "Smith";</a:t>
            </a:r>
          </a:p>
          <a:p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 smtClean="0">
                <a:latin typeface="Courier New"/>
                <a:cs typeface="Courier New"/>
              </a:rPr>
              <a:t>print </a:t>
            </a:r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&lt;&lt;&lt;HERE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&lt;table border="1"&gt;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&lt;</a:t>
            </a:r>
            <a:r>
              <a:rPr lang="en-US" sz="2000" b="1" dirty="0" err="1" smtClean="0">
                <a:latin typeface="Courier New"/>
                <a:cs typeface="Courier New"/>
              </a:rPr>
              <a:t>tr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    &lt;td&gt;First name:&lt;/td&gt;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    &lt;td&gt;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$first</a:t>
            </a:r>
            <a:r>
              <a:rPr lang="en-US" sz="2000" b="1" dirty="0" smtClean="0">
                <a:latin typeface="Courier New"/>
                <a:cs typeface="Courier New"/>
              </a:rPr>
              <a:t>&lt;/td&gt;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&lt;/</a:t>
            </a:r>
            <a:r>
              <a:rPr lang="en-US" sz="2000" b="1" dirty="0" err="1" smtClean="0">
                <a:latin typeface="Courier New"/>
                <a:cs typeface="Courier New"/>
              </a:rPr>
              <a:t>tr</a:t>
            </a:r>
            <a:r>
              <a:rPr lang="en-US" sz="2000" b="1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2000" b="1" dirty="0">
                <a:latin typeface="Courier New"/>
                <a:cs typeface="Courier New"/>
              </a:rPr>
              <a:t> </a:t>
            </a:r>
            <a:r>
              <a:rPr lang="en-US" sz="2000" b="1" dirty="0" smtClean="0">
                <a:latin typeface="Courier New"/>
                <a:cs typeface="Courier New"/>
              </a:rPr>
              <a:t>    &lt;</a:t>
            </a:r>
            <a:r>
              <a:rPr lang="en-US" sz="2000" b="1" dirty="0" err="1">
                <a:latin typeface="Courier New"/>
                <a:cs typeface="Courier New"/>
              </a:rPr>
              <a:t>tr</a:t>
            </a:r>
            <a:r>
              <a:rPr lang="en-US" sz="2000" b="1" dirty="0">
                <a:latin typeface="Courier New"/>
                <a:cs typeface="Courier New"/>
              </a:rPr>
              <a:t>&gt;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&lt;td</a:t>
            </a:r>
            <a:r>
              <a:rPr lang="en-US" sz="2000" b="1" dirty="0" smtClean="0">
                <a:latin typeface="Courier New"/>
                <a:cs typeface="Courier New"/>
              </a:rPr>
              <a:t>&gt; Last </a:t>
            </a:r>
            <a:r>
              <a:rPr lang="en-US" sz="2000" b="1" dirty="0">
                <a:latin typeface="Courier New"/>
                <a:cs typeface="Courier New"/>
              </a:rPr>
              <a:t>name:&lt;/td&gt;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    &lt;td&gt;</a:t>
            </a:r>
            <a:r>
              <a:rPr lang="en-US" sz="2000" b="1" dirty="0" smtClean="0">
                <a:solidFill>
                  <a:srgbClr val="0033CC"/>
                </a:solidFill>
                <a:latin typeface="Courier New"/>
                <a:cs typeface="Courier New"/>
              </a:rPr>
              <a:t>$last</a:t>
            </a:r>
            <a:r>
              <a:rPr lang="en-US" sz="2000" b="1" dirty="0" smtClean="0">
                <a:latin typeface="Courier New"/>
                <a:cs typeface="Courier New"/>
              </a:rPr>
              <a:t>&lt;</a:t>
            </a:r>
            <a:r>
              <a:rPr lang="en-US" sz="2000" b="1" dirty="0">
                <a:latin typeface="Courier New"/>
                <a:cs typeface="Courier New"/>
              </a:rPr>
              <a:t>/td&gt;</a:t>
            </a:r>
          </a:p>
          <a:p>
            <a:r>
              <a:rPr lang="en-US" sz="2000" b="1" dirty="0">
                <a:latin typeface="Courier New"/>
                <a:cs typeface="Courier New"/>
              </a:rPr>
              <a:t>    &lt;/</a:t>
            </a:r>
            <a:r>
              <a:rPr lang="en-US" sz="2000" b="1" dirty="0" err="1">
                <a:latin typeface="Courier New"/>
                <a:cs typeface="Courier New"/>
              </a:rPr>
              <a:t>tr</a:t>
            </a:r>
            <a:r>
              <a:rPr lang="en-US" sz="2000" b="1" dirty="0">
                <a:latin typeface="Courier New"/>
                <a:cs typeface="Courier New"/>
              </a:rPr>
              <a:t>&gt;</a:t>
            </a:r>
            <a:r>
              <a:rPr lang="en-US" sz="2000" b="1" dirty="0" smtClean="0">
                <a:latin typeface="Courier New"/>
                <a:cs typeface="Courier New"/>
              </a:rPr>
              <a:t>&lt;/table&gt;</a:t>
            </a:r>
          </a:p>
          <a:p>
            <a:r>
              <a:rPr lang="en-US" sz="2000" b="1" dirty="0" smtClean="0">
                <a:solidFill>
                  <a:srgbClr val="B23C00"/>
                </a:solidFill>
                <a:latin typeface="Courier New"/>
                <a:cs typeface="Courier New"/>
              </a:rPr>
              <a:t>HERE;</a:t>
            </a:r>
            <a:endParaRPr lang="en-US" sz="2000" b="1" dirty="0">
              <a:solidFill>
                <a:srgbClr val="B23C00"/>
              </a:solidFill>
              <a:latin typeface="Courier New"/>
              <a:cs typeface="Courier Ne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806" y="4516434"/>
            <a:ext cx="2560291" cy="1564297"/>
            <a:chOff x="365806" y="4516434"/>
            <a:chExt cx="2560291" cy="1564297"/>
          </a:xfrm>
        </p:grpSpPr>
        <p:sp>
          <p:nvSpPr>
            <p:cNvPr id="7" name="TextBox 6"/>
            <p:cNvSpPr txBox="1"/>
            <p:nvPr/>
          </p:nvSpPr>
          <p:spPr>
            <a:xfrm>
              <a:off x="365806" y="4516434"/>
              <a:ext cx="2407630" cy="1015663"/>
            </a:xfrm>
            <a:prstGeom prst="rect">
              <a:avLst/>
            </a:prstGeom>
            <a:solidFill>
              <a:srgbClr val="A12A03"/>
            </a:solidFill>
            <a:ln>
              <a:solidFill>
                <a:srgbClr val="A12A0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Must be on 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</a:rPr>
                <a:t>a line by itself</a:t>
              </a:r>
            </a:p>
            <a:p>
              <a:r>
                <a:rPr lang="en-US" sz="2000" dirty="0" smtClean="0">
                  <a:solidFill>
                    <a:srgbClr val="FFFF00"/>
                  </a:solidFill>
                </a:rPr>
                <a:t>with no indentation.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0" name="Curved Connector 9"/>
            <p:cNvCxnSpPr>
              <a:stCxn id="7" idx="2"/>
            </p:cNvCxnSpPr>
            <p:nvPr/>
          </p:nvCxnSpPr>
          <p:spPr bwMode="auto">
            <a:xfrm rot="16200000" flipH="1">
              <a:off x="1973542" y="5128175"/>
              <a:ext cx="548634" cy="1356477"/>
            </a:xfrm>
            <a:prstGeom prst="curvedConnector2">
              <a:avLst/>
            </a:prstGeom>
            <a:solidFill>
              <a:schemeClr val="accent1"/>
            </a:solidFill>
            <a:ln w="28575" cap="flat" cmpd="sng" algn="ctr">
              <a:solidFill>
                <a:srgbClr val="A12A0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9" name="TextBox 8"/>
          <p:cNvSpPr txBox="1"/>
          <p:nvPr/>
        </p:nvSpPr>
        <p:spPr>
          <a:xfrm>
            <a:off x="7498048" y="6263609"/>
            <a:ext cx="800407" cy="369332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Demo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767844"/>
          </a:xfrm>
        </p:spPr>
        <p:txBody>
          <a:bodyPr/>
          <a:lstStyle/>
          <a:p>
            <a:r>
              <a:rPr lang="en-US" dirty="0" smtClean="0"/>
              <a:t>Each relation must have a </a:t>
            </a:r>
            <a:r>
              <a:rPr lang="en-US" dirty="0" smtClean="0">
                <a:solidFill>
                  <a:srgbClr val="B23C00"/>
                </a:solidFill>
              </a:rPr>
              <a:t>primary key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column or set of columns whose value </a:t>
            </a:r>
            <a:br>
              <a:rPr lang="en-US" dirty="0" smtClean="0"/>
            </a:br>
            <a:r>
              <a:rPr lang="en-US" dirty="0" smtClean="0"/>
              <a:t>uniquely identifies each row.</a:t>
            </a:r>
          </a:p>
          <a:p>
            <a:pPr lvl="1"/>
            <a:r>
              <a:rPr lang="en-US" dirty="0" smtClean="0"/>
              <a:t>Underline the </a:t>
            </a:r>
            <a:r>
              <a:rPr lang="en-US" u="sng" dirty="0" smtClean="0"/>
              <a:t>primary key </a:t>
            </a:r>
            <a:r>
              <a:rPr lang="en-US" dirty="0" smtClean="0"/>
              <a:t>of the relational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917" y="3063243"/>
            <a:ext cx="4960936" cy="316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3731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304910"/>
            <a:ext cx="4572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92" y="3794756"/>
            <a:ext cx="34083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</a:t>
            </a:r>
            <a:r>
              <a:rPr lang="en-US" dirty="0" smtClean="0"/>
              <a:t>Entities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1234464"/>
            <a:ext cx="40989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1234464"/>
            <a:ext cx="40782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3662337"/>
            <a:ext cx="4078288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1562" y="4800585"/>
            <a:ext cx="3507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Entity with a composite attribute.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989170" y="3063244"/>
            <a:ext cx="1429310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As mapped.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7756" y="5714975"/>
            <a:ext cx="3751949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As seen by a front-end application. 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1325903"/>
            <a:ext cx="35544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2" y="4069073"/>
            <a:ext cx="2801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7941" y="4983463"/>
            <a:ext cx="2540667" cy="646331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Attribute with a </a:t>
            </a:r>
          </a:p>
          <a:p>
            <a:pPr algn="ctr"/>
            <a:r>
              <a:rPr lang="en-US" sz="1800" dirty="0" smtClean="0"/>
              <a:t>composite primary key.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Entities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417342"/>
            <a:ext cx="44815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07" y="3977634"/>
            <a:ext cx="24018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2340" y="5074902"/>
            <a:ext cx="3392538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Entity with an optional attribute.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Integrity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No primary key column of a relational table </a:t>
            </a:r>
            <a:br>
              <a:rPr lang="en-US" dirty="0" smtClean="0"/>
            </a:br>
            <a:r>
              <a:rPr lang="en-US" dirty="0" smtClean="0"/>
              <a:t>can have null (empty)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23171"/>
            <a:ext cx="6715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9341" y="6080731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Integrity </a:t>
            </a:r>
            <a:r>
              <a:rPr lang="en-US" dirty="0" smtClean="0"/>
              <a:t>Constraint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17342"/>
            <a:ext cx="7924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780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constants with all uppercase letters, </a:t>
            </a:r>
            <a:br>
              <a:rPr lang="en-US" dirty="0" smtClean="0"/>
            </a:br>
            <a:r>
              <a:rPr lang="en-US" dirty="0" smtClean="0"/>
              <a:t>by convention.</a:t>
            </a:r>
          </a:p>
          <a:p>
            <a:pPr lvl="1"/>
            <a:r>
              <a:rPr lang="en-US" dirty="0" smtClean="0"/>
              <a:t>Constants are not variables, so do not use </a:t>
            </a:r>
            <a:r>
              <a:rPr lang="en-US" b="1" dirty="0">
                <a:solidFill>
                  <a:srgbClr val="0000FF"/>
                </a:solidFill>
                <a:latin typeface="Courier New"/>
                <a:cs typeface="Courier New"/>
              </a:rPr>
              <a:t>$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not:</a:t>
            </a:r>
            <a:endParaRPr lang="en-US" b="1" dirty="0" smtClean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30" y="3520439"/>
            <a:ext cx="5394901" cy="101566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define (PI, 3.1415926);</a:t>
            </a:r>
          </a:p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define (HOST_NAME, "</a:t>
            </a:r>
            <a:r>
              <a:rPr lang="en-US" sz="2000" b="1" dirty="0" err="1">
                <a:solidFill>
                  <a:srgbClr val="000000"/>
                </a:solidFill>
                <a:latin typeface="Courier New"/>
                <a:cs typeface="Courier New"/>
              </a:rPr>
              <a:t>localhost</a:t>
            </a:r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");</a:t>
            </a:r>
          </a:p>
          <a:p>
            <a:pPr marL="0" lvl="1"/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print "Host name is " . HOST_NAME;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30" y="5257780"/>
            <a:ext cx="4955979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print "Host name is HOST_NAME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";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Kinds of PHP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Indexed array</a:t>
            </a:r>
            <a:endParaRPr lang="en-US" dirty="0"/>
          </a:p>
          <a:p>
            <a:pPr lvl="1"/>
            <a:r>
              <a:rPr lang="en-US" dirty="0" smtClean="0"/>
              <a:t>Indexes are integers.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Associative array</a:t>
            </a:r>
            <a:endParaRPr lang="en-US" dirty="0"/>
          </a:p>
          <a:p>
            <a:pPr lvl="1"/>
            <a:r>
              <a:rPr lang="en-US" dirty="0" smtClean="0"/>
              <a:t>Indexes are strings.</a:t>
            </a:r>
          </a:p>
          <a:p>
            <a:pPr lvl="1"/>
            <a:r>
              <a:rPr lang="en-US" dirty="0" smtClean="0"/>
              <a:t>key-value pairs, like a hash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PHP Indexed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107"/>
            <a:ext cx="8229600" cy="3047989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array()</a:t>
            </a:r>
            <a:r>
              <a:rPr lang="en-US" dirty="0" smtClean="0"/>
              <a:t> function:</a:t>
            </a:r>
          </a:p>
          <a:p>
            <a:endParaRPr lang="en-US" dirty="0"/>
          </a:p>
          <a:p>
            <a:r>
              <a:rPr lang="en-US" dirty="0" smtClean="0"/>
              <a:t>Specify the first index value.</a:t>
            </a:r>
          </a:p>
          <a:p>
            <a:pPr lvl="1"/>
            <a:r>
              <a:rPr lang="en-US" dirty="0" smtClean="0"/>
              <a:t>Subsequent elements are indexed incrementally.</a:t>
            </a:r>
          </a:p>
          <a:p>
            <a:endParaRPr lang="en-US" dirty="0"/>
          </a:p>
          <a:p>
            <a:r>
              <a:rPr lang="en-US" dirty="0" smtClean="0"/>
              <a:t>An array of sequential numbers: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72297" y="1325903"/>
            <a:ext cx="449423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$bands[] = "Beatles";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$bands[] = "Rolling Stones";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$bands[] = "Queen";</a:t>
            </a:r>
            <a:endParaRPr lang="en-US" sz="20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806" y="3063244"/>
            <a:ext cx="8342072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$bands = array("Beatles", "Rolling Stones", "Queen");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67" y="4526268"/>
            <a:ext cx="8778144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$bands = array(2=&gt;"Beatles", "Rolling Stones", "Queen");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4669" y="5532097"/>
            <a:ext cx="3724672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ourier New"/>
                <a:cs typeface="Courier New"/>
              </a:rPr>
              <a:t>$values = range(5, 10);</a:t>
            </a:r>
          </a:p>
        </p:txBody>
      </p:sp>
    </p:spTree>
    <p:extLst>
      <p:ext uri="{BB962C8B-B14F-4D97-AF65-F5344CB8AC3E}">
        <p14:creationId xmlns:p14="http://schemas.microsoft.com/office/powerpoint/2010/main" val="148492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36462</TotalTime>
  <Words>2666</Words>
  <Application>Microsoft Macintosh PowerPoint</Application>
  <PresentationFormat>On-screen Show (4:3)</PresentationFormat>
  <Paragraphs>661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Courier New</vt:lpstr>
      <vt:lpstr>ＭＳ Ｐゴシック</vt:lpstr>
      <vt:lpstr>Times New Roman</vt:lpstr>
      <vt:lpstr>Wingdings</vt:lpstr>
      <vt:lpstr>Arial</vt:lpstr>
      <vt:lpstr>Quadrant</vt:lpstr>
      <vt:lpstr>CMPE 226 Database Systems February 14 Class Meeting</vt:lpstr>
      <vt:lpstr>PHP Syntax</vt:lpstr>
      <vt:lpstr>PHP Variables</vt:lpstr>
      <vt:lpstr>PHP Strings</vt:lpstr>
      <vt:lpstr>PHP String Operations</vt:lpstr>
      <vt:lpstr>Heredocs</vt:lpstr>
      <vt:lpstr>PHP Constants</vt:lpstr>
      <vt:lpstr>Two Kinds of PHP Arrays</vt:lpstr>
      <vt:lpstr>Creating PHP Indexed Arrays</vt:lpstr>
      <vt:lpstr>Creating PHP Associative Arrays</vt:lpstr>
      <vt:lpstr>Looping over Array Elements</vt:lpstr>
      <vt:lpstr>Multidimensional Arrays</vt:lpstr>
      <vt:lpstr>Multidimensional Arrays, cont’d</vt:lpstr>
      <vt:lpstr>PHP Functions</vt:lpstr>
      <vt:lpstr>Scope of PHP Variables</vt:lpstr>
      <vt:lpstr>PHP Data Objects (PDO)</vt:lpstr>
      <vt:lpstr>PDO Examples</vt:lpstr>
      <vt:lpstr>PDO Examples, cont’d</vt:lpstr>
      <vt:lpstr>PDO Examples, cont’d</vt:lpstr>
      <vt:lpstr>PDO Examples, cont’d</vt:lpstr>
      <vt:lpstr>Database System Architecture</vt:lpstr>
      <vt:lpstr>Steps to Develop a Database</vt:lpstr>
      <vt:lpstr>Database Requirements</vt:lpstr>
      <vt:lpstr>Conceptual Database Model</vt:lpstr>
      <vt:lpstr>Logical Database Model</vt:lpstr>
      <vt:lpstr>Physical Database Model</vt:lpstr>
      <vt:lpstr>Front-End Application Development</vt:lpstr>
      <vt:lpstr>Operational vs. Analytical Databases</vt:lpstr>
      <vt:lpstr>Break</vt:lpstr>
      <vt:lpstr>Entities and Attributes</vt:lpstr>
      <vt:lpstr>Entities and Attributes, cont’d</vt:lpstr>
      <vt:lpstr>Entities and Attributes, cont’d</vt:lpstr>
      <vt:lpstr>Composite Attributes</vt:lpstr>
      <vt:lpstr>Composite Attributes, cont’d</vt:lpstr>
      <vt:lpstr>Multivalued Attributes</vt:lpstr>
      <vt:lpstr>Derived Attributes</vt:lpstr>
      <vt:lpstr>Optional Attributes</vt:lpstr>
      <vt:lpstr>Relationships</vt:lpstr>
      <vt:lpstr>Relationship Cardinality</vt:lpstr>
      <vt:lpstr>Relationship Cardinality, cont’d</vt:lpstr>
      <vt:lpstr>Types of Relationships</vt:lpstr>
      <vt:lpstr>Types of Relationships, cont’d</vt:lpstr>
      <vt:lpstr>Exact Cardinalities</vt:lpstr>
      <vt:lpstr>Relationship Attributes</vt:lpstr>
      <vt:lpstr>Unary Relationships</vt:lpstr>
      <vt:lpstr>Multiple Relationships</vt:lpstr>
      <vt:lpstr>Weak Entities</vt:lpstr>
      <vt:lpstr>Weak Entities, cont’d</vt:lpstr>
      <vt:lpstr>Associative Entities</vt:lpstr>
      <vt:lpstr>Associative Entities, cont’d</vt:lpstr>
      <vt:lpstr>ER Diagram Example</vt:lpstr>
      <vt:lpstr>Assignment #2</vt:lpstr>
      <vt:lpstr>Assignment #2, cont’d</vt:lpstr>
      <vt:lpstr>Assignment #2, cont’d</vt:lpstr>
      <vt:lpstr>Assignment #2, cont’d</vt:lpstr>
      <vt:lpstr>Logical Database Model</vt:lpstr>
      <vt:lpstr>Conditions for a Table to be a Relation</vt:lpstr>
      <vt:lpstr>Relational vs. Non-Relational Tables</vt:lpstr>
      <vt:lpstr>Additional Properties for a Relational Table</vt:lpstr>
      <vt:lpstr>Primary Key</vt:lpstr>
      <vt:lpstr>Mapping Entities</vt:lpstr>
      <vt:lpstr>Mapping Entities, cont’d</vt:lpstr>
      <vt:lpstr>Mapping Entities, cont’d</vt:lpstr>
      <vt:lpstr>Mapping Entities, cont’d</vt:lpstr>
      <vt:lpstr>Entity Integrity Constraint</vt:lpstr>
      <vt:lpstr>Entity Integrity Constraint,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442</cp:revision>
  <dcterms:created xsi:type="dcterms:W3CDTF">2008-01-12T03:52:55Z</dcterms:created>
  <dcterms:modified xsi:type="dcterms:W3CDTF">2017-02-14T08:35:12Z</dcterms:modified>
  <cp:category/>
</cp:coreProperties>
</file>