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517" r:id="rId3"/>
    <p:sldId id="540" r:id="rId4"/>
    <p:sldId id="473" r:id="rId5"/>
    <p:sldId id="475" r:id="rId6"/>
    <p:sldId id="474" r:id="rId7"/>
    <p:sldId id="476" r:id="rId8"/>
    <p:sldId id="491" r:id="rId9"/>
    <p:sldId id="492" r:id="rId10"/>
    <p:sldId id="477" r:id="rId11"/>
    <p:sldId id="480" r:id="rId12"/>
    <p:sldId id="493" r:id="rId13"/>
    <p:sldId id="518" r:id="rId14"/>
    <p:sldId id="494" r:id="rId15"/>
    <p:sldId id="539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  <p:sldId id="504" r:id="rId26"/>
    <p:sldId id="505" r:id="rId27"/>
    <p:sldId id="506" r:id="rId28"/>
    <p:sldId id="507" r:id="rId29"/>
    <p:sldId id="508" r:id="rId30"/>
    <p:sldId id="581" r:id="rId31"/>
    <p:sldId id="519" r:id="rId32"/>
    <p:sldId id="541" r:id="rId33"/>
    <p:sldId id="542" r:id="rId34"/>
    <p:sldId id="543" r:id="rId35"/>
    <p:sldId id="544" r:id="rId36"/>
    <p:sldId id="545" r:id="rId37"/>
    <p:sldId id="546" r:id="rId38"/>
    <p:sldId id="547" r:id="rId39"/>
    <p:sldId id="548" r:id="rId40"/>
    <p:sldId id="582" r:id="rId41"/>
    <p:sldId id="520" r:id="rId42"/>
    <p:sldId id="521" r:id="rId43"/>
    <p:sldId id="522" r:id="rId44"/>
    <p:sldId id="523" r:id="rId45"/>
    <p:sldId id="524" r:id="rId46"/>
    <p:sldId id="525" r:id="rId47"/>
    <p:sldId id="526" r:id="rId48"/>
    <p:sldId id="527" r:id="rId49"/>
    <p:sldId id="528" r:id="rId50"/>
    <p:sldId id="529" r:id="rId51"/>
    <p:sldId id="530" r:id="rId52"/>
    <p:sldId id="531" r:id="rId53"/>
    <p:sldId id="532" r:id="rId54"/>
    <p:sldId id="549" r:id="rId55"/>
    <p:sldId id="550" r:id="rId56"/>
    <p:sldId id="551" r:id="rId57"/>
    <p:sldId id="552" r:id="rId58"/>
    <p:sldId id="553" r:id="rId59"/>
    <p:sldId id="554" r:id="rId60"/>
    <p:sldId id="583" r:id="rId61"/>
    <p:sldId id="577" r:id="rId62"/>
    <p:sldId id="578" r:id="rId63"/>
    <p:sldId id="579" r:id="rId64"/>
    <p:sldId id="58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23C00"/>
    <a:srgbClr val="E1F5FF"/>
    <a:srgbClr val="C6DEFF"/>
    <a:srgbClr val="A12A03"/>
    <a:srgbClr val="66CCFF"/>
    <a:srgbClr val="A40000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5" autoAdjust="0"/>
    <p:restoredTop sz="98450" autoAdjust="0"/>
  </p:normalViewPr>
  <p:slideViewPr>
    <p:cSldViewPr>
      <p:cViewPr varScale="1">
        <p:scale>
          <a:sx n="153" d="100"/>
          <a:sy n="153" d="100"/>
        </p:scale>
        <p:origin x="1144" y="17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7" d="100"/>
        <a:sy n="177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February 7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nuggets.com/datasets/index.html" TargetMode="External"/><Relationship Id="rId4" Type="http://schemas.openxmlformats.org/officeDocument/2006/relationships/hyperlink" Target="https://www.kaggle.com/competitions" TargetMode="External"/><Relationship Id="rId5" Type="http://schemas.openxmlformats.org/officeDocument/2006/relationships/hyperlink" Target="http://www.visualizing.org/data/browse" TargetMode="External"/><Relationship Id="rId6" Type="http://schemas.openxmlformats.org/officeDocument/2006/relationships/hyperlink" Target="http://datavisualization.ch/datasets/" TargetMode="External"/><Relationship Id="rId7" Type="http://schemas.openxmlformats.org/officeDocument/2006/relationships/hyperlink" Target="http://www.idvbook.com/teaching-aid/data-sets/" TargetMode="External"/><Relationship Id="rId8" Type="http://schemas.openxmlformats.org/officeDocument/2006/relationships/hyperlink" Target="http://blog.visual.ly/data-sources/" TargetMode="External"/><Relationship Id="rId9" Type="http://schemas.openxmlformats.org/officeDocument/2006/relationships/hyperlink" Target="https://www.google.com/publicdata/director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chive.ics.uci.edu/ml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p.net/manual/en/book.pdo.php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7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</a:t>
            </a:r>
            <a:r>
              <a:rPr lang="en-US" dirty="0" smtClean="0"/>
              <a:t>Tables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4" y="1417342"/>
            <a:ext cx="4937707" cy="47135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>
                <a:solidFill>
                  <a:srgbClr val="B23C00"/>
                </a:solidFill>
              </a:rPr>
              <a:t>selection operation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chooses only rows </a:t>
            </a:r>
            <a:br>
              <a:rPr lang="en-US" dirty="0" smtClean="0"/>
            </a:br>
            <a:r>
              <a:rPr lang="en-US" dirty="0" smtClean="0"/>
              <a:t>with instructor “Mak”.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Project</a:t>
            </a:r>
            <a:r>
              <a:rPr lang="en-US" dirty="0" smtClean="0"/>
              <a:t> again to remove the unneeded instructor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7508"/>
              </p:ext>
            </p:extLst>
          </p:nvPr>
        </p:nvGraphicFramePr>
        <p:xfrm>
          <a:off x="5120634" y="1417342"/>
          <a:ext cx="1851660" cy="200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  <a:gridCol w="1021080"/>
              </a:tblGrid>
              <a:tr h="4267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instructor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68692"/>
              </p:ext>
            </p:extLst>
          </p:nvPr>
        </p:nvGraphicFramePr>
        <p:xfrm>
          <a:off x="5120634" y="3804895"/>
          <a:ext cx="830580" cy="200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</a:tblGrid>
              <a:tr h="4267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7902" y="4343390"/>
            <a:ext cx="232279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Who takes classes </a:t>
            </a:r>
            <a:br>
              <a:rPr lang="en-US" sz="2000" dirty="0"/>
            </a:br>
            <a:r>
              <a:rPr lang="en-US" sz="2000" dirty="0"/>
              <a:t>from Prof. Mak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8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B23C00"/>
                </a:solidFill>
              </a:rPr>
              <a:t>mathematical theory </a:t>
            </a:r>
            <a:r>
              <a:rPr lang="en-US" dirty="0" smtClean="0"/>
              <a:t>behind </a:t>
            </a:r>
            <a:br>
              <a:rPr lang="en-US" dirty="0" smtClean="0"/>
            </a:br>
            <a:r>
              <a:rPr lang="en-US" dirty="0" smtClean="0"/>
              <a:t>database operations:</a:t>
            </a:r>
          </a:p>
          <a:p>
            <a:pPr lvl="1"/>
            <a:r>
              <a:rPr lang="en-US" dirty="0" smtClean="0"/>
              <a:t>join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</a:t>
            </a:r>
            <a:r>
              <a:rPr lang="en-US" dirty="0"/>
              <a:t>Web Apps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45" y="1325903"/>
            <a:ext cx="3108926" cy="2926048"/>
            <a:chOff x="731562" y="1508781"/>
            <a:chExt cx="3108926" cy="292604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1562" y="1508781"/>
              <a:ext cx="3108926" cy="2926048"/>
            </a:xfrm>
            <a:prstGeom prst="roundRect">
              <a:avLst/>
            </a:prstGeom>
            <a:solidFill>
              <a:srgbClr val="FFFDC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5879" y="1691659"/>
              <a:ext cx="2518638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Client Side</a:t>
              </a:r>
            </a:p>
            <a:p>
              <a:r>
                <a:rPr lang="en-US" sz="2800" dirty="0" smtClean="0"/>
                <a:t>Web Browser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Chrome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Firefox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Safari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Microsoft IE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7829" y="1325903"/>
            <a:ext cx="3108926" cy="2926048"/>
            <a:chOff x="5486390" y="1508781"/>
            <a:chExt cx="3108926" cy="292604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86390" y="1508781"/>
              <a:ext cx="3108926" cy="2926048"/>
            </a:xfrm>
            <a:prstGeom prst="roundRect">
              <a:avLst/>
            </a:prstGeom>
            <a:solidFill>
              <a:srgbClr val="E2EA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365" y="1783098"/>
              <a:ext cx="300595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Server Side</a:t>
              </a:r>
            </a:p>
            <a:p>
              <a:r>
                <a:rPr lang="en-US" sz="2800" dirty="0" smtClean="0"/>
                <a:t>Web Server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Apache + PHP</a:t>
              </a:r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52462" y="194681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3657611" y="1965976"/>
            <a:ext cx="1828780" cy="731512"/>
          </a:xfrm>
          <a:prstGeom prst="rightArrow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request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657610" y="2880366"/>
            <a:ext cx="1828780" cy="731512"/>
          </a:xfrm>
          <a:prstGeom prst="leftArrow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response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343390"/>
            <a:ext cx="8229600" cy="1920219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HTTP request</a:t>
            </a:r>
          </a:p>
          <a:p>
            <a:pPr lvl="1"/>
            <a:r>
              <a:rPr lang="en-US" dirty="0" smtClean="0"/>
              <a:t>User’s form data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HTTP response</a:t>
            </a:r>
          </a:p>
          <a:p>
            <a:pPr lvl="1"/>
            <a:r>
              <a:rPr lang="en-US" dirty="0" smtClean="0"/>
              <a:t>Dynamically generated HTML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 smtClean="0"/>
              <a:t>The Apache web server </a:t>
            </a:r>
            <a:r>
              <a:rPr lang="en-US" dirty="0" smtClean="0">
                <a:solidFill>
                  <a:srgbClr val="B23C00"/>
                </a:solidFill>
              </a:rPr>
              <a:t>serves</a:t>
            </a:r>
            <a:r>
              <a:rPr lang="en-US" dirty="0" smtClean="0"/>
              <a:t> web pages.</a:t>
            </a:r>
          </a:p>
          <a:p>
            <a:pPr lvl="1"/>
            <a:r>
              <a:rPr lang="en-US" dirty="0" smtClean="0"/>
              <a:t>Displayed on the client side by web browsers.</a:t>
            </a:r>
          </a:p>
          <a:p>
            <a:pPr lvl="1"/>
            <a:r>
              <a:rPr lang="en-US" dirty="0" smtClean="0"/>
              <a:t>Web pages can be </a:t>
            </a:r>
            <a:r>
              <a:rPr lang="en-US" dirty="0" smtClean="0">
                <a:solidFill>
                  <a:srgbClr val="B23C00"/>
                </a:solidFill>
              </a:rPr>
              <a:t>static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B23C00"/>
                </a:solidFill>
              </a:rPr>
              <a:t>dynamic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Static web pages: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.html</a:t>
            </a:r>
          </a:p>
          <a:p>
            <a:pPr lvl="1"/>
            <a:r>
              <a:rPr lang="en-US" dirty="0" smtClean="0"/>
              <a:t>HTML files that the web server reads from disk.</a:t>
            </a:r>
          </a:p>
          <a:p>
            <a:pPr lvl="1"/>
            <a:r>
              <a:rPr lang="en-US" dirty="0" smtClean="0"/>
              <a:t>A static page always displays the same content.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Dynamic web pages: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php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Generated by PHP code running on the server.</a:t>
            </a:r>
          </a:p>
          <a:p>
            <a:pPr lvl="1"/>
            <a:r>
              <a:rPr lang="en-US" dirty="0" smtClean="0"/>
              <a:t>Contains dynamic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“Naked”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68209"/>
          </a:xfrm>
        </p:spPr>
        <p:txBody>
          <a:bodyPr/>
          <a:lstStyle/>
          <a:p>
            <a:r>
              <a:rPr lang="en-US" dirty="0" smtClean="0"/>
              <a:t>HTML specifies a web page’s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Semantics</a:t>
            </a:r>
          </a:p>
          <a:p>
            <a:pPr lvl="5"/>
            <a:endParaRPr lang="en-US" dirty="0"/>
          </a:p>
          <a:p>
            <a:r>
              <a:rPr lang="en-US" dirty="0" smtClean="0"/>
              <a:t>HTML should no longer specify formatting.</a:t>
            </a:r>
          </a:p>
          <a:p>
            <a:pPr lvl="1"/>
            <a:r>
              <a:rPr lang="en-US" dirty="0" smtClean="0"/>
              <a:t>Separate content from formatting.</a:t>
            </a:r>
          </a:p>
          <a:p>
            <a:pPr lvl="1"/>
            <a:r>
              <a:rPr lang="en-US" dirty="0" smtClean="0"/>
              <a:t>Formatting tags and attributes are deprecated.</a:t>
            </a:r>
          </a:p>
          <a:p>
            <a:pPr lvl="2"/>
            <a:r>
              <a:rPr lang="en-US" dirty="0" smtClean="0"/>
              <a:t>Font, color, alignment, etc.</a:t>
            </a:r>
          </a:p>
          <a:p>
            <a:pPr lvl="6"/>
            <a:endParaRPr lang="en-US" dirty="0"/>
          </a:p>
          <a:p>
            <a:r>
              <a:rPr lang="en-US" dirty="0" smtClean="0"/>
              <a:t>Formatting should be specified by CSS.</a:t>
            </a:r>
          </a:p>
          <a:p>
            <a:pPr lvl="1"/>
            <a:r>
              <a:rPr lang="en-US" dirty="0" smtClean="0"/>
              <a:t>Cascading Style Sheets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Directory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5-01-26 at 8.1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" y="1005829"/>
            <a:ext cx="7887474" cy="58064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651781" y="2057415"/>
            <a:ext cx="1828780" cy="457195"/>
          </a:xfrm>
          <a:prstGeom prst="ellipse">
            <a:avLst/>
          </a:prstGeom>
          <a:noFill/>
          <a:ln w="38100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8976" y="4069073"/>
            <a:ext cx="2520041" cy="830997"/>
          </a:xfrm>
          <a:prstGeom prst="rect">
            <a:avLst/>
          </a:prstGeom>
          <a:solidFill>
            <a:srgbClr val="A12A03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Folder </a:t>
            </a:r>
            <a:r>
              <a:rPr lang="en-US" b="1" dirty="0" err="1" smtClean="0">
                <a:solidFill>
                  <a:srgbClr val="FFFF00"/>
                </a:solidFill>
                <a:latin typeface="Courier New"/>
                <a:cs typeface="Courier New"/>
              </a:rPr>
              <a:t>htdocs</a:t>
            </a:r>
            <a:r>
              <a:rPr lang="en-US" dirty="0" smtClean="0">
                <a:solidFill>
                  <a:srgbClr val="FFFF00"/>
                </a:solidFill>
              </a:rPr>
              <a:t> is the root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of all the web pages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 your web server.</a:t>
            </a:r>
          </a:p>
        </p:txBody>
      </p:sp>
    </p:spTree>
    <p:extLst>
      <p:ext uri="{BB962C8B-B14F-4D97-AF65-F5344CB8AC3E}">
        <p14:creationId xmlns:p14="http://schemas.microsoft.com/office/powerpoint/2010/main" val="10546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Page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1267" y="1325903"/>
            <a:ext cx="4999586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/>
                <a:cs typeface="Courier New"/>
              </a:rPr>
              <a:t>&lt;!DOCTYPE html&gt;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&lt;html </a:t>
            </a:r>
            <a:r>
              <a:rPr lang="en-US" sz="2400" b="1" dirty="0" err="1">
                <a:latin typeface="Courier New"/>
                <a:cs typeface="Courier New"/>
              </a:rPr>
              <a:t>lang</a:t>
            </a:r>
            <a:r>
              <a:rPr lang="en-US" sz="2400" b="1" dirty="0">
                <a:latin typeface="Courier New"/>
                <a:cs typeface="Courier New"/>
              </a:rPr>
              <a:t>="en-US"&gt;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&lt;head&gt;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    &lt;meta charset="UTF-8"&gt;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    &lt;title</a:t>
            </a:r>
            <a:r>
              <a:rPr lang="en-US" sz="2400" b="1" dirty="0" smtClean="0">
                <a:latin typeface="Courier New"/>
                <a:cs typeface="Courier New"/>
              </a:rPr>
              <a:t>&gt;</a:t>
            </a:r>
            <a:r>
              <a:rPr lang="en-US" sz="2400" i="1" dirty="0" smtClean="0">
                <a:solidFill>
                  <a:srgbClr val="B23C00"/>
                </a:solidFill>
                <a:latin typeface="Times New Roman"/>
                <a:cs typeface="Times New Roman"/>
              </a:rPr>
              <a:t>page title</a:t>
            </a:r>
            <a:r>
              <a:rPr lang="en-US" sz="2400" b="1" dirty="0" smtClean="0">
                <a:latin typeface="Courier New"/>
                <a:cs typeface="Courier New"/>
              </a:rPr>
              <a:t>&lt;</a:t>
            </a:r>
            <a:r>
              <a:rPr lang="en-US" sz="2400" b="1" dirty="0">
                <a:latin typeface="Courier New"/>
                <a:cs typeface="Courier New"/>
              </a:rPr>
              <a:t>/title&gt;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&lt;/head&gt;</a:t>
            </a:r>
          </a:p>
          <a:p>
            <a:endParaRPr lang="en-US" sz="2400" b="1" dirty="0">
              <a:latin typeface="Courier New"/>
              <a:cs typeface="Courier New"/>
            </a:endParaRPr>
          </a:p>
          <a:p>
            <a:r>
              <a:rPr lang="en-US" sz="2400" b="1" dirty="0">
                <a:solidFill>
                  <a:srgbClr val="B23C00"/>
                </a:solidFill>
                <a:latin typeface="Courier New"/>
                <a:cs typeface="Courier New"/>
              </a:rPr>
              <a:t>&lt;body</a:t>
            </a:r>
            <a:r>
              <a:rPr lang="en-US" sz="2400" b="1" dirty="0" smtClean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endParaRPr lang="en-US" sz="24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4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n-US" sz="2400" i="1" dirty="0">
                <a:solidFill>
                  <a:srgbClr val="B23C00"/>
                </a:solidFill>
                <a:latin typeface="Times New Roman"/>
                <a:cs typeface="Times New Roman"/>
              </a:rPr>
              <a:t>body of page</a:t>
            </a:r>
          </a:p>
          <a:p>
            <a:endParaRPr lang="en-US" sz="24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400" b="1" dirty="0" smtClean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2400" b="1" dirty="0">
                <a:solidFill>
                  <a:srgbClr val="B23C00"/>
                </a:solidFill>
                <a:latin typeface="Courier New"/>
                <a:cs typeface="Courier New"/>
              </a:rPr>
              <a:t>/body&gt;</a:t>
            </a:r>
          </a:p>
          <a:p>
            <a:r>
              <a:rPr lang="en-US" sz="2400" b="1" dirty="0">
                <a:latin typeface="Courier New"/>
                <a:cs typeface="Courier New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69493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Paragraphs and Headings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234464"/>
            <a:ext cx="8434420" cy="5509201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nl-NL" b="1" dirty="0">
                <a:latin typeface="Courier New"/>
                <a:cs typeface="Courier New"/>
              </a:rPr>
              <a:t>    &lt;h1&gt;</a:t>
            </a:r>
            <a:r>
              <a:rPr lang="nl-NL" b="1" dirty="0" err="1">
                <a:latin typeface="Courier New"/>
                <a:cs typeface="Courier New"/>
              </a:rPr>
              <a:t>Chapter</a:t>
            </a:r>
            <a:r>
              <a:rPr lang="nl-NL" b="1" dirty="0">
                <a:latin typeface="Courier New"/>
                <a:cs typeface="Courier New"/>
              </a:rPr>
              <a:t> 1&lt;/h1&gt;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1.1&lt;/h2&gt;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1.2&lt;/h2&gt;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Lorem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ipsum</a:t>
            </a:r>
            <a:r>
              <a:rPr lang="en-US" b="1" dirty="0">
                <a:latin typeface="Courier New"/>
                <a:cs typeface="Courier New"/>
              </a:rPr>
              <a:t> dolor sit </a:t>
            </a:r>
            <a:r>
              <a:rPr lang="en-US" b="1" dirty="0" err="1">
                <a:latin typeface="Courier New"/>
                <a:cs typeface="Courier New"/>
              </a:rPr>
              <a:t>amet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consectetur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adipiscing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elit</a:t>
            </a:r>
            <a:r>
              <a:rPr lang="en-US" b="1" dirty="0">
                <a:latin typeface="Courier New"/>
                <a:cs typeface="Courier New"/>
              </a:rPr>
              <a:t>,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sed</a:t>
            </a:r>
            <a:r>
              <a:rPr lang="en-US" b="1" dirty="0">
                <a:latin typeface="Courier New"/>
                <a:cs typeface="Courier New"/>
              </a:rPr>
              <a:t> do </a:t>
            </a:r>
            <a:r>
              <a:rPr lang="en-US" b="1" dirty="0" err="1">
                <a:latin typeface="Courier New"/>
                <a:cs typeface="Courier New"/>
              </a:rPr>
              <a:t>eiusmod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tempor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incididunt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labore</a:t>
            </a:r>
            <a:r>
              <a:rPr lang="en-US" b="1" dirty="0">
                <a:latin typeface="Courier New"/>
                <a:cs typeface="Courier New"/>
              </a:rPr>
              <a:t> et </a:t>
            </a:r>
            <a:r>
              <a:rPr lang="en-US" b="1" dirty="0" err="1">
                <a:latin typeface="Courier New"/>
                <a:cs typeface="Courier New"/>
              </a:rPr>
              <a:t>dolore</a:t>
            </a:r>
            <a:r>
              <a:rPr lang="en-US" b="1" dirty="0">
                <a:latin typeface="Courier New"/>
                <a:cs typeface="Courier New"/>
              </a:rPr>
              <a:t> magna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aliqua</a:t>
            </a:r>
            <a:r>
              <a:rPr lang="en-US" b="1" dirty="0">
                <a:latin typeface="Courier New"/>
                <a:cs typeface="Courier New"/>
              </a:rPr>
              <a:t>.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enim</a:t>
            </a:r>
            <a:r>
              <a:rPr lang="en-US" b="1" dirty="0">
                <a:latin typeface="Courier New"/>
                <a:cs typeface="Courier New"/>
              </a:rPr>
              <a:t> ad minim </a:t>
            </a:r>
            <a:r>
              <a:rPr lang="en-US" b="1" dirty="0" err="1">
                <a:latin typeface="Courier New"/>
                <a:cs typeface="Courier New"/>
              </a:rPr>
              <a:t>veniam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quis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nostrud</a:t>
            </a:r>
            <a:r>
              <a:rPr lang="en-US" b="1" dirty="0">
                <a:latin typeface="Courier New"/>
                <a:cs typeface="Courier New"/>
              </a:rPr>
              <a:t> exercitation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ullamco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laboris</a:t>
            </a:r>
            <a:r>
              <a:rPr lang="en-US" b="1" dirty="0">
                <a:latin typeface="Courier New"/>
                <a:cs typeface="Courier New"/>
              </a:rPr>
              <a:t> nisi </a:t>
            </a:r>
            <a:r>
              <a:rPr lang="en-US" b="1" dirty="0" err="1">
                <a:latin typeface="Courier New"/>
                <a:cs typeface="Courier New"/>
              </a:rPr>
              <a:t>ut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aliquip</a:t>
            </a:r>
            <a:r>
              <a:rPr lang="en-US" b="1" dirty="0">
                <a:latin typeface="Courier New"/>
                <a:cs typeface="Courier New"/>
              </a:rPr>
              <a:t> ex </a:t>
            </a:r>
            <a:r>
              <a:rPr lang="en-US" b="1" dirty="0" err="1">
                <a:latin typeface="Courier New"/>
                <a:cs typeface="Courier New"/>
              </a:rPr>
              <a:t>ea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commodo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consequat</a:t>
            </a:r>
            <a:r>
              <a:rPr lang="en-US" b="1" dirty="0">
                <a:latin typeface="Courier New"/>
                <a:cs typeface="Courier New"/>
              </a:rPr>
              <a:t>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Duis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aute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irure</a:t>
            </a:r>
            <a:r>
              <a:rPr lang="en-US" b="1" dirty="0">
                <a:latin typeface="Courier New"/>
                <a:cs typeface="Courier New"/>
              </a:rPr>
              <a:t> dolor in </a:t>
            </a:r>
            <a:r>
              <a:rPr lang="en-US" b="1" dirty="0" err="1">
                <a:latin typeface="Courier New"/>
                <a:cs typeface="Courier New"/>
              </a:rPr>
              <a:t>reprehenderit</a:t>
            </a:r>
            <a:r>
              <a:rPr lang="en-US" b="1" dirty="0">
                <a:latin typeface="Courier New"/>
                <a:cs typeface="Courier New"/>
              </a:rPr>
              <a:t> in </a:t>
            </a:r>
            <a:r>
              <a:rPr lang="en-US" b="1" dirty="0" err="1">
                <a:latin typeface="Courier New"/>
                <a:cs typeface="Courier New"/>
              </a:rPr>
              <a:t>voluptate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velit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esse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cillum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dolore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eu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fugiat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nulla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pariatur</a:t>
            </a:r>
            <a:r>
              <a:rPr lang="en-US" b="1" dirty="0">
                <a:latin typeface="Courier New"/>
                <a:cs typeface="Courier New"/>
              </a:rPr>
              <a:t>. </a:t>
            </a:r>
            <a:r>
              <a:rPr lang="en-US" b="1" dirty="0" err="1">
                <a:latin typeface="Courier New"/>
                <a:cs typeface="Courier New"/>
              </a:rPr>
              <a:t>Excepteur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sint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occaecat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cupidatat</a:t>
            </a:r>
            <a:r>
              <a:rPr lang="en-US" b="1" dirty="0">
                <a:latin typeface="Courier New"/>
                <a:cs typeface="Courier New"/>
              </a:rPr>
              <a:t> non </a:t>
            </a:r>
            <a:r>
              <a:rPr lang="en-US" b="1" dirty="0" err="1">
                <a:latin typeface="Courier New"/>
                <a:cs typeface="Courier New"/>
              </a:rPr>
              <a:t>proident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sunt</a:t>
            </a:r>
            <a:r>
              <a:rPr lang="en-US" b="1" dirty="0">
                <a:latin typeface="Courier New"/>
                <a:cs typeface="Courier New"/>
              </a:rPr>
              <a:t> in culpa qui </a:t>
            </a:r>
            <a:r>
              <a:rPr lang="en-US" b="1" dirty="0" err="1">
                <a:latin typeface="Courier New"/>
                <a:cs typeface="Courier New"/>
              </a:rPr>
              <a:t>officia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</a:t>
            </a:r>
            <a:r>
              <a:rPr lang="en-US" b="1" dirty="0" err="1">
                <a:latin typeface="Courier New"/>
                <a:cs typeface="Courier New"/>
              </a:rPr>
              <a:t>deserunt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mollit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anim</a:t>
            </a:r>
            <a:r>
              <a:rPr lang="en-US" b="1" dirty="0">
                <a:latin typeface="Courier New"/>
                <a:cs typeface="Courier New"/>
              </a:rPr>
              <a:t> id </a:t>
            </a:r>
            <a:r>
              <a:rPr lang="en-US" b="1" dirty="0" err="1">
                <a:latin typeface="Courier New"/>
                <a:cs typeface="Courier New"/>
              </a:rPr>
              <a:t>est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laborum</a:t>
            </a:r>
            <a:r>
              <a:rPr lang="en-US" b="1" dirty="0">
                <a:latin typeface="Courier New"/>
                <a:cs typeface="Courier New"/>
              </a:rPr>
              <a:t>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nl-NL" b="1" dirty="0">
              <a:latin typeface="Courier New"/>
              <a:cs typeface="Courier New"/>
            </a:endParaRPr>
          </a:p>
          <a:p>
            <a:r>
              <a:rPr lang="nl-NL" b="1" dirty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148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Paragraphs and </a:t>
            </a:r>
            <a:r>
              <a:rPr lang="en-US" dirty="0" smtClean="0"/>
              <a:t>Headings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01645" y="1325903"/>
            <a:ext cx="3927550" cy="4770537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  <a:r>
              <a:rPr lang="nl-NL" b="1" dirty="0" smtClean="0">
                <a:latin typeface="Courier New"/>
                <a:cs typeface="Courier New"/>
              </a:rPr>
              <a:t>...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&lt;h2&gt;Subsection 1.3&lt;/h2&gt;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&lt;h3&gt;Subsection 1.3.1&lt;/h3&gt;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&lt;h3&gt;Subsection 1.3.2&lt;/h3&gt;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&lt;h3&gt;Subsection 1.3.3&lt;/h3&gt;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This is a paragraph.</a:t>
            </a:r>
          </a:p>
          <a:p>
            <a:r>
              <a:rPr lang="en-US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nl-NL" b="1" dirty="0">
                <a:latin typeface="Courier New"/>
                <a:cs typeface="Courier New"/>
              </a:rPr>
              <a:t>    &lt;h1&gt;</a:t>
            </a:r>
            <a:r>
              <a:rPr lang="nl-NL" b="1" dirty="0" err="1">
                <a:latin typeface="Courier New"/>
                <a:cs typeface="Courier New"/>
              </a:rPr>
              <a:t>Chapter</a:t>
            </a:r>
            <a:r>
              <a:rPr lang="nl-NL" b="1" dirty="0">
                <a:latin typeface="Courier New"/>
                <a:cs typeface="Courier New"/>
              </a:rPr>
              <a:t> 2&lt;/h1&gt;</a:t>
            </a:r>
          </a:p>
          <a:p>
            <a:r>
              <a:rPr lang="nl-NL" b="1" dirty="0">
                <a:latin typeface="Courier New"/>
                <a:cs typeface="Courier New"/>
              </a:rPr>
              <a:t>    </a:t>
            </a:r>
          </a:p>
          <a:p>
            <a:r>
              <a:rPr lang="nl-NL" b="1" dirty="0">
                <a:latin typeface="Courier New"/>
                <a:cs typeface="Courier New"/>
              </a:rPr>
              <a:t>    &lt;p&gt;</a:t>
            </a:r>
          </a:p>
          <a:p>
            <a:r>
              <a:rPr lang="nl-NL" b="1" dirty="0">
                <a:latin typeface="Courier New"/>
                <a:cs typeface="Courier New"/>
              </a:rPr>
              <a:t>        </a:t>
            </a:r>
            <a:r>
              <a:rPr lang="nl-NL" b="1" dirty="0" err="1">
                <a:latin typeface="Courier New"/>
                <a:cs typeface="Courier New"/>
              </a:rPr>
              <a:t>Yet</a:t>
            </a:r>
            <a:r>
              <a:rPr lang="nl-NL" b="1" dirty="0">
                <a:latin typeface="Courier New"/>
                <a:cs typeface="Courier New"/>
              </a:rPr>
              <a:t> </a:t>
            </a:r>
            <a:r>
              <a:rPr lang="nl-NL" b="1" dirty="0" err="1">
                <a:latin typeface="Courier New"/>
                <a:cs typeface="Courier New"/>
              </a:rPr>
              <a:t>another</a:t>
            </a:r>
            <a:r>
              <a:rPr lang="nl-NL" b="1" dirty="0">
                <a:latin typeface="Courier New"/>
                <a:cs typeface="Courier New"/>
              </a:rPr>
              <a:t> </a:t>
            </a:r>
            <a:r>
              <a:rPr lang="nl-NL" b="1" dirty="0" err="1">
                <a:latin typeface="Courier New"/>
                <a:cs typeface="Courier New"/>
              </a:rPr>
              <a:t>paragraph</a:t>
            </a:r>
            <a:r>
              <a:rPr lang="nl-NL" b="1" dirty="0">
                <a:latin typeface="Courier New"/>
                <a:cs typeface="Courier New"/>
              </a:rPr>
              <a:t>.</a:t>
            </a:r>
          </a:p>
          <a:p>
            <a:r>
              <a:rPr lang="nl-NL" b="1" dirty="0">
                <a:latin typeface="Courier New"/>
                <a:cs typeface="Courier New"/>
              </a:rPr>
              <a:t>    &lt;/p&gt;</a:t>
            </a:r>
          </a:p>
          <a:p>
            <a:r>
              <a:rPr lang="nl-NL" b="1" dirty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079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Paragraphs and Headings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Screen Shot 2015-01-26 at 10.28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1264255"/>
            <a:ext cx="6239059" cy="50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Sources of Data for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“</a:t>
            </a:r>
            <a:r>
              <a:rPr lang="en-US" dirty="0">
                <a:solidFill>
                  <a:srgbClr val="B23C00"/>
                </a:solidFill>
              </a:rPr>
              <a:t>datasets for data visualization</a:t>
            </a:r>
            <a:r>
              <a:rPr lang="en-US" dirty="0"/>
              <a:t>” 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://archive.ics.uci.edu/ml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r>
              <a:rPr lang="en-US" dirty="0">
                <a:hlinkClick r:id="rId3"/>
              </a:rPr>
              <a:t>http://www.kdnuggets.com/datasets/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https://www.kaggle.com/</a:t>
            </a:r>
            <a:r>
              <a:rPr lang="en-US" dirty="0" smtClean="0">
                <a:hlinkClick r:id="rId4"/>
              </a:rPr>
              <a:t>competitions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http://www.visualizing.org/data/</a:t>
            </a:r>
            <a:r>
              <a:rPr lang="en-US" dirty="0" smtClean="0">
                <a:hlinkClick r:id="rId5"/>
              </a:rPr>
              <a:t>browse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http://datavisualization.ch/datasets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http://www.idvbook.com/teaching-aid/data-sets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http://blog.visual.ly/data-sources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https://www.google.com/publicdata/</a:t>
            </a:r>
            <a:r>
              <a:rPr lang="en-US" dirty="0" smtClean="0">
                <a:hlinkClick r:id="rId9"/>
              </a:rPr>
              <a:t>directory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and Unordered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7318" y="1234464"/>
            <a:ext cx="3509194" cy="501675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&lt;h1&gt;Unordered list&lt;/h1&gt;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ul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&lt;li&gt;California&lt;/li&gt;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&lt;li&gt;New York&lt;/li&gt;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    &lt;li&gt;Texas&lt;/li&gt;</a:t>
            </a:r>
          </a:p>
          <a:p>
            <a:r>
              <a:rPr lang="pl-PL" b="1" dirty="0">
                <a:solidFill>
                  <a:srgbClr val="008000"/>
                </a:solidFill>
                <a:latin typeface="Courier New"/>
                <a:cs typeface="Courier New"/>
              </a:rPr>
              <a:t>    &lt;/ul&gt;</a:t>
            </a:r>
          </a:p>
          <a:p>
            <a:r>
              <a:rPr lang="pl-PL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&lt;h1&gt;Ordered list&lt;/h1&gt;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146&lt;/li&gt;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151&lt;/li&gt;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152&lt;/li&gt;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153&lt;/li&gt;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160&lt;/li&gt;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&lt;li&gt;CS 174&lt;/li&gt;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&lt;/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&lt;/body&gt;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8.5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82" y="1417342"/>
            <a:ext cx="28067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5" y="1226097"/>
            <a:ext cx="5212023" cy="558614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Courier New"/>
                <a:cs typeface="Courier New"/>
              </a:rPr>
              <a:t>&lt;body&gt; </a:t>
            </a:r>
          </a:p>
          <a:p>
            <a:r>
              <a:rPr lang="en-US" sz="1050" b="1" dirty="0" smtClean="0">
                <a:latin typeface="Courier New"/>
                <a:cs typeface="Courier New"/>
              </a:rPr>
              <a:t>    &lt;</a:t>
            </a:r>
            <a:r>
              <a:rPr lang="en-US" sz="1050" b="1" dirty="0">
                <a:latin typeface="Courier New"/>
                <a:cs typeface="Courier New"/>
              </a:rPr>
              <a:t>!-- Ignore the following anchor tag for now. --</a:t>
            </a:r>
            <a:r>
              <a:rPr lang="en-US" sz="1050" b="1" dirty="0" smtClean="0">
                <a:latin typeface="Courier New"/>
                <a:cs typeface="Courier New"/>
              </a:rPr>
              <a:t>&gt;          </a:t>
            </a:r>
            <a:endParaRPr lang="en-US" sz="1050" b="1" dirty="0">
              <a:latin typeface="Courier New"/>
              <a:cs typeface="Courier New"/>
            </a:endParaRPr>
          </a:p>
          <a:p>
            <a:r>
              <a:rPr lang="nl-NL" sz="1050" b="1" dirty="0">
                <a:latin typeface="Courier New"/>
                <a:cs typeface="Courier New"/>
              </a:rPr>
              <a:t>    &lt;a name="</a:t>
            </a:r>
            <a:r>
              <a:rPr lang="nl-NL" sz="1050" b="1" dirty="0" err="1">
                <a:latin typeface="Courier New"/>
                <a:cs typeface="Courier New"/>
              </a:rPr>
              <a:t>nested</a:t>
            </a:r>
            <a:r>
              <a:rPr lang="nl-NL" sz="1050" b="1" dirty="0">
                <a:latin typeface="Courier New"/>
                <a:cs typeface="Courier New"/>
              </a:rPr>
              <a:t>"&gt;&lt;/a&gt;</a:t>
            </a:r>
          </a:p>
          <a:p>
            <a:r>
              <a:rPr lang="nl-NL" sz="1050" b="1" dirty="0">
                <a:latin typeface="Courier New"/>
                <a:cs typeface="Courier New"/>
              </a:rPr>
              <a:t>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&lt;h1&gt;Nested list&lt;/h1&gt;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</a:t>
            </a:r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&lt;</a:t>
            </a:r>
            <a:r>
              <a:rPr lang="en-US" sz="1050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en-US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&lt;h2&gt;California&lt;/h2&gt;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050" b="1" dirty="0">
                <a:latin typeface="Courier New"/>
                <a:cs typeface="Courier New"/>
              </a:rPr>
              <a:t>           </a:t>
            </a:r>
            <a:r>
              <a:rPr lang="en-US" sz="105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05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n-US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&lt;li&gt;San Francisco&lt;/li&gt;</a:t>
            </a:r>
          </a:p>
          <a:p>
            <a:r>
              <a:rPr lang="de-D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&lt;li&gt;San Jose&lt;/li&gt;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&lt;li&gt;Los 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Angeles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&gt;            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       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&lt;/li&gt;</a:t>
            </a:r>
          </a:p>
          <a:p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&lt;h2&gt;New York&lt;/h2&gt;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pl-P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ol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&lt;li&gt;New York City&lt;/li&gt;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&lt;li&gt;Albany&lt;/li&gt;</a:t>
            </a:r>
          </a:p>
          <a:p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pl-P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ol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</a:t>
            </a:r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&lt;/li&gt;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&lt;li&gt;</a:t>
            </a:r>
          </a:p>
          <a:p>
            <a:r>
              <a:rPr lang="pl-PL" sz="1050" b="1" dirty="0">
                <a:solidFill>
                  <a:srgbClr val="0033CC"/>
                </a:solidFill>
                <a:latin typeface="Courier New"/>
                <a:cs typeface="Courier New"/>
              </a:rPr>
              <a:t>            &lt;h2&gt;Texas&lt;/h2&gt;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</a:p>
          <a:p>
            <a:r>
              <a:rPr lang="pl-PL" sz="1050" b="1" dirty="0">
                <a:latin typeface="Courier New"/>
                <a:cs typeface="Courier New"/>
              </a:rPr>
              <a:t>            </a:t>
            </a:r>
            <a:r>
              <a:rPr lang="pl-PL" sz="1050" b="1" dirty="0">
                <a:solidFill>
                  <a:srgbClr val="B23C00"/>
                </a:solidFill>
                <a:latin typeface="Courier New"/>
                <a:cs typeface="Courier New"/>
              </a:rPr>
              <a:t>&lt;ul&gt;</a:t>
            </a:r>
          </a:p>
          <a:p>
            <a:r>
              <a:rPr lang="sv-SE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&lt;li&gt;Dallas&lt;/li&gt;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&lt;li&gt;El Paso&lt;/li&gt;</a:t>
            </a:r>
          </a:p>
          <a:p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            &lt;/</a:t>
            </a:r>
            <a:r>
              <a:rPr lang="es-ES_tradnl" sz="1050" b="1" dirty="0" err="1">
                <a:solidFill>
                  <a:srgbClr val="B23C00"/>
                </a:solidFill>
                <a:latin typeface="Courier New"/>
                <a:cs typeface="Courier New"/>
              </a:rPr>
              <a:t>ul</a:t>
            </a:r>
            <a:r>
              <a:rPr lang="es-ES_tradnl" sz="1050" b="1" dirty="0">
                <a:solidFill>
                  <a:srgbClr val="B23C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        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&lt;/li&gt;        </a:t>
            </a:r>
          </a:p>
          <a:p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    &lt;/</a:t>
            </a:r>
            <a:r>
              <a:rPr lang="es-ES_tradnl" sz="1050" b="1" dirty="0" err="1">
                <a:solidFill>
                  <a:srgbClr val="0033CC"/>
                </a:solidFill>
                <a:latin typeface="Courier New"/>
                <a:cs typeface="Courier New"/>
              </a:rPr>
              <a:t>ol</a:t>
            </a:r>
            <a:r>
              <a:rPr lang="es-ES_tradnl" sz="1050" b="1" dirty="0">
                <a:solidFill>
                  <a:srgbClr val="0033CC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s-ES_tradnl" sz="1050" b="1" dirty="0">
                <a:latin typeface="Courier New"/>
                <a:cs typeface="Courier New"/>
              </a:rPr>
              <a:t>&lt;/</a:t>
            </a:r>
            <a:r>
              <a:rPr lang="es-ES_tradnl" sz="1050" b="1" dirty="0" err="1">
                <a:latin typeface="Courier New"/>
                <a:cs typeface="Courier New"/>
              </a:rPr>
              <a:t>body</a:t>
            </a:r>
            <a:r>
              <a:rPr lang="es-ES_tradnl" sz="1050" b="1" dirty="0">
                <a:latin typeface="Courier New"/>
                <a:cs typeface="Courier New"/>
              </a:rPr>
              <a:t>&gt;</a:t>
            </a:r>
            <a:endParaRPr lang="en-US" sz="105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438" y="1325903"/>
            <a:ext cx="254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663" y="1234464"/>
            <a:ext cx="3493264" cy="549381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&lt;h1&gt;Simple table&lt;/h1&gt;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&lt;table&gt;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&gt;State&lt;/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&gt;Capital&lt;/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&gt;Population&lt;/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&lt;/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&gt;Sacramento&lt;/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&gt;38,802,500&lt;/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&lt;/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&gt;New York&lt;/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&gt;Albany&lt;/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&gt;19,746,227&lt;/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&gt;Texas&lt;/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&gt;Austin&lt;/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&gt;26,956,958&lt;/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&lt;/</a:t>
            </a:r>
            <a:r>
              <a:rPr lang="pl-PL" sz="1300" b="1" dirty="0" err="1">
                <a:latin typeface="Courier New"/>
                <a:cs typeface="Courier New"/>
              </a:rPr>
              <a:t>table</a:t>
            </a:r>
            <a:r>
              <a:rPr lang="pl-PL" sz="13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 smtClean="0">
                <a:latin typeface="Courier New"/>
                <a:cs typeface="Courier New"/>
              </a:rPr>
              <a:t>&lt;/body&gt;</a:t>
            </a:r>
            <a:endParaRPr lang="pl-PL" sz="13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4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19" y="1356458"/>
            <a:ext cx="3187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with Borders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8663" y="1234464"/>
            <a:ext cx="3493264" cy="5493813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&lt;h1</a:t>
            </a:r>
            <a:r>
              <a:rPr lang="en-US" sz="1300" b="1" dirty="0" smtClean="0">
                <a:latin typeface="Courier New"/>
                <a:cs typeface="Courier New"/>
              </a:rPr>
              <a:t>&gt;Borders&lt;</a:t>
            </a:r>
            <a:r>
              <a:rPr lang="en-US" sz="1300" b="1" dirty="0">
                <a:latin typeface="Courier New"/>
                <a:cs typeface="Courier New"/>
              </a:rPr>
              <a:t>/h1&gt;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&lt;</a:t>
            </a:r>
            <a:r>
              <a:rPr lang="en-US" sz="1300" b="1" dirty="0" smtClean="0">
                <a:latin typeface="Courier New"/>
                <a:cs typeface="Courier New"/>
              </a:rPr>
              <a:t>table </a:t>
            </a:r>
            <a:r>
              <a:rPr lang="en-US" sz="1300" b="1" dirty="0" smtClean="0">
                <a:solidFill>
                  <a:srgbClr val="B23C00"/>
                </a:solidFill>
                <a:latin typeface="Courier New"/>
                <a:cs typeface="Courier New"/>
              </a:rPr>
              <a:t>border="1"</a:t>
            </a:r>
            <a:r>
              <a:rPr lang="en-US" sz="1300" b="1" dirty="0" smtClean="0">
                <a:latin typeface="Courier New"/>
                <a:cs typeface="Courier New"/>
              </a:rPr>
              <a:t>&gt;</a:t>
            </a:r>
            <a:endParaRPr lang="en-US" sz="1300" b="1" dirty="0">
              <a:latin typeface="Courier New"/>
              <a:cs typeface="Courier New"/>
            </a:endParaRPr>
          </a:p>
          <a:p>
            <a:r>
              <a:rPr lang="en-US" sz="13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&gt;State&lt;/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&gt;Capital&lt;/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&gt;Population&lt;/</a:t>
            </a:r>
            <a:r>
              <a:rPr lang="en-US" sz="1300" b="1" dirty="0" err="1">
                <a:latin typeface="Courier New"/>
                <a:cs typeface="Courier New"/>
              </a:rPr>
              <a:t>th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&lt;/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&lt;</a:t>
            </a:r>
            <a:r>
              <a:rPr lang="en-US" sz="1300" b="1" dirty="0" err="1">
                <a:latin typeface="Courier New"/>
                <a:cs typeface="Courier New"/>
              </a:rPr>
              <a:t>tr</a:t>
            </a:r>
            <a:r>
              <a:rPr lang="en-US" sz="13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3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&gt;Sacramento&lt;/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    &lt;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&gt;38,802,500&lt;/</a:t>
            </a:r>
            <a:r>
              <a:rPr lang="pt-BR" sz="1300" b="1" dirty="0" err="1">
                <a:latin typeface="Courier New"/>
                <a:cs typeface="Courier New"/>
              </a:rPr>
              <a:t>td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&lt;/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t-BR" sz="1300" b="1" dirty="0">
                <a:latin typeface="Courier New"/>
                <a:cs typeface="Courier New"/>
              </a:rPr>
              <a:t>        &lt;</a:t>
            </a:r>
            <a:r>
              <a:rPr lang="pt-BR" sz="1300" b="1" dirty="0" err="1">
                <a:latin typeface="Courier New"/>
                <a:cs typeface="Courier New"/>
              </a:rPr>
              <a:t>tr</a:t>
            </a:r>
            <a:r>
              <a:rPr lang="pt-BR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&gt;New York&lt;/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&gt;Albany&lt;/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&gt;19,746,227&lt;/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&gt;Texas&lt;/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&gt;Austin&lt;/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    &lt;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&gt;26,956,958&lt;/</a:t>
            </a:r>
            <a:r>
              <a:rPr lang="pl-PL" sz="1300" b="1" dirty="0" err="1">
                <a:latin typeface="Courier New"/>
                <a:cs typeface="Courier New"/>
              </a:rPr>
              <a:t>td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    &lt;/</a:t>
            </a:r>
            <a:r>
              <a:rPr lang="pl-PL" sz="1300" b="1" dirty="0" err="1">
                <a:latin typeface="Courier New"/>
                <a:cs typeface="Courier New"/>
              </a:rPr>
              <a:t>tr</a:t>
            </a:r>
            <a:r>
              <a:rPr lang="pl-PL" sz="1300" b="1" dirty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>
                <a:latin typeface="Courier New"/>
                <a:cs typeface="Courier New"/>
              </a:rPr>
              <a:t>    &lt;/</a:t>
            </a:r>
            <a:r>
              <a:rPr lang="pl-PL" sz="1300" b="1" dirty="0" err="1">
                <a:latin typeface="Courier New"/>
                <a:cs typeface="Courier New"/>
              </a:rPr>
              <a:t>table</a:t>
            </a:r>
            <a:r>
              <a:rPr lang="pl-PL" sz="13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pl-PL" sz="1300" b="1" dirty="0" smtClean="0">
                <a:latin typeface="Courier New"/>
                <a:cs typeface="Courier New"/>
              </a:rPr>
              <a:t>&lt;/body&gt;</a:t>
            </a:r>
            <a:endParaRPr lang="pl-PL" sz="13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7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15" y="1619250"/>
            <a:ext cx="32512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7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with </a:t>
            </a:r>
            <a:r>
              <a:rPr lang="en-US" b="1" dirty="0" err="1" smtClean="0">
                <a:latin typeface="Courier New"/>
                <a:cs typeface="Courier New"/>
              </a:rPr>
              <a:t>colspan</a:t>
            </a:r>
            <a:r>
              <a:rPr lang="en-US" dirty="0" smtClean="0"/>
              <a:t> and </a:t>
            </a:r>
            <a:r>
              <a:rPr lang="en-US" b="1" dirty="0" err="1">
                <a:latin typeface="Courier New"/>
                <a:cs typeface="Courier New"/>
              </a:rPr>
              <a:t>rowspan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234464"/>
            <a:ext cx="5463893" cy="547842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/>
                <a:cs typeface="Courier New"/>
              </a:rPr>
              <a:t>&lt;body&gt;    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&lt;</a:t>
            </a:r>
            <a:r>
              <a:rPr lang="en-US" sz="1400" b="1" dirty="0">
                <a:latin typeface="Courier New"/>
                <a:cs typeface="Courier New"/>
              </a:rPr>
              <a:t>h1&gt;Spanning rows and columns&lt;/h1&gt;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&lt;table border="1"&gt;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&lt;caption&gt;States&lt;/caption&gt;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&gt;State&lt;/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&gt;Capital&lt;/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&gt;Population&lt;/</a:t>
            </a:r>
            <a:r>
              <a:rPr lang="en-US" sz="1400" b="1" dirty="0" err="1">
                <a:latin typeface="Courier New"/>
                <a:cs typeface="Courier New"/>
              </a:rPr>
              <a:t>th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&lt;/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&lt;</a:t>
            </a:r>
            <a:r>
              <a:rPr lang="en-US" sz="1400" b="1" dirty="0" err="1">
                <a:latin typeface="Courier New"/>
                <a:cs typeface="Courier New"/>
              </a:rPr>
              <a:t>tr</a:t>
            </a:r>
            <a:r>
              <a:rPr lang="en-US" sz="14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&lt;td&gt;California&lt;/td&gt;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&lt;td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colspan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=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"2"&gt;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The Golden State&lt;/td&gt;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&lt;/</a:t>
            </a:r>
            <a:r>
              <a:rPr lang="en-US" sz="1400" b="1" dirty="0" err="1" smtClean="0">
                <a:latin typeface="Courier New"/>
                <a:cs typeface="Courier New"/>
              </a:rPr>
              <a:t>tr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&lt;</a:t>
            </a:r>
            <a:r>
              <a:rPr lang="en-US" sz="1400" b="1" dirty="0" err="1" smtClean="0">
                <a:latin typeface="Courier New"/>
                <a:cs typeface="Courier New"/>
              </a:rPr>
              <a:t>tr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pl-PL" sz="1400" b="1" dirty="0" smtClean="0">
                <a:latin typeface="Courier New"/>
                <a:cs typeface="Courier New"/>
              </a:rPr>
              <a:t>            &lt;</a:t>
            </a:r>
            <a:r>
              <a:rPr lang="pl-PL" sz="1400" b="1" dirty="0" err="1" smtClean="0">
                <a:latin typeface="Courier New"/>
                <a:cs typeface="Courier New"/>
              </a:rPr>
              <a:t>td</a:t>
            </a:r>
            <a:r>
              <a:rPr lang="pl-PL" sz="1400" b="1" dirty="0" smtClean="0">
                <a:latin typeface="Courier New"/>
                <a:cs typeface="Courier New"/>
              </a:rPr>
              <a:t>&gt;New York&lt;/</a:t>
            </a:r>
            <a:r>
              <a:rPr lang="pl-PL" sz="1400" b="1" dirty="0" err="1" smtClean="0">
                <a:latin typeface="Courier New"/>
                <a:cs typeface="Courier New"/>
              </a:rPr>
              <a:t>td</a:t>
            </a:r>
            <a:r>
              <a:rPr lang="pl-PL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pl-PL" sz="1400" b="1" dirty="0" smtClean="0">
                <a:latin typeface="Courier New"/>
                <a:cs typeface="Courier New"/>
              </a:rPr>
              <a:t>            &lt;</a:t>
            </a:r>
            <a:r>
              <a:rPr lang="pl-PL" sz="1400" b="1" dirty="0" err="1" smtClean="0">
                <a:latin typeface="Courier New"/>
                <a:cs typeface="Courier New"/>
              </a:rPr>
              <a:t>td</a:t>
            </a:r>
            <a:r>
              <a:rPr lang="pl-PL" sz="1400" b="1" dirty="0" smtClean="0">
                <a:latin typeface="Courier New"/>
                <a:cs typeface="Courier New"/>
              </a:rPr>
              <a:t>&gt;Albany&lt;/</a:t>
            </a:r>
            <a:r>
              <a:rPr lang="pl-PL" sz="1400" b="1" dirty="0" err="1" smtClean="0">
                <a:latin typeface="Courier New"/>
                <a:cs typeface="Courier New"/>
              </a:rPr>
              <a:t>td</a:t>
            </a:r>
            <a:r>
              <a:rPr lang="pl-PL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    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&lt;td </a:t>
            </a:r>
            <a:r>
              <a:rPr lang="en-US" sz="14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rowspan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=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"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2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"&gt;</a:t>
            </a:r>
            <a:r>
              <a:rPr lang="en-US" sz="1400" b="1" dirty="0" smtClean="0">
                <a:solidFill>
                  <a:srgbClr val="B23C00"/>
                </a:solidFill>
                <a:latin typeface="Courier New"/>
                <a:cs typeface="Courier New"/>
              </a:rPr>
              <a:t>Too many!&lt;/td&gt;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&lt;/</a:t>
            </a:r>
            <a:r>
              <a:rPr lang="en-US" sz="1400" b="1" dirty="0" err="1" smtClean="0">
                <a:latin typeface="Courier New"/>
                <a:cs typeface="Courier New"/>
              </a:rPr>
              <a:t>tr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&lt;</a:t>
            </a:r>
            <a:r>
              <a:rPr lang="en-US" sz="1400" b="1" dirty="0" err="1" smtClean="0">
                <a:latin typeface="Courier New"/>
                <a:cs typeface="Courier New"/>
              </a:rPr>
              <a:t>tr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    &lt;td&gt;Texas&lt;/td&gt;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    &lt;td&gt;Austin&lt;/td&gt;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    &lt;/</a:t>
            </a:r>
            <a:r>
              <a:rPr lang="en-US" sz="1400" b="1" dirty="0" err="1" smtClean="0">
                <a:latin typeface="Courier New"/>
                <a:cs typeface="Courier New"/>
              </a:rPr>
              <a:t>tr</a:t>
            </a:r>
            <a:r>
              <a:rPr lang="en-US" sz="14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   &lt;/table&gt;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&lt;/body&gt;</a:t>
            </a:r>
            <a:endParaRPr lang="en-US" sz="1400" b="1" dirty="0">
              <a:latin typeface="Courier New"/>
              <a:cs typeface="Courier New"/>
            </a:endParaRPr>
          </a:p>
        </p:txBody>
      </p:sp>
      <p:pic>
        <p:nvPicPr>
          <p:cNvPr id="6" name="Picture 5" descr="Screen Shot 2015-01-26 at 9.0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1783098"/>
            <a:ext cx="4500659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647" y="1417342"/>
            <a:ext cx="8495986" cy="447814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&lt;h1&gt;Links&lt;/h1&gt;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 absolute link to the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http://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localhost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/basics/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paragraphs.html</a:t>
            </a:r>
            <a:r>
              <a:rPr lang="en-US" sz="1500" b="1" dirty="0">
                <a:latin typeface="Courier New"/>
                <a:cs typeface="Courier New"/>
              </a:rPr>
              <a:t>"&gt;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Paragraphs and Headings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&lt;/a&gt; page has the complete URL: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&lt;strong&gt;http://</a:t>
            </a:r>
            <a:r>
              <a:rPr lang="en-US" sz="1500" b="1" dirty="0" smtClean="0">
                <a:latin typeface="Courier New"/>
                <a:cs typeface="Courier New"/>
              </a:rPr>
              <a:t>localhost/basics/</a:t>
            </a:r>
            <a:r>
              <a:rPr lang="en-US" sz="1500" b="1" dirty="0" err="1" smtClean="0">
                <a:latin typeface="Courier New"/>
                <a:cs typeface="Courier New"/>
              </a:rPr>
              <a:t>paragraphs.html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 relative link to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tables.html</a:t>
            </a:r>
            <a:r>
              <a:rPr lang="en-US" sz="1500" b="1" dirty="0">
                <a:latin typeface="Courier New"/>
                <a:cs typeface="Courier New"/>
              </a:rPr>
              <a:t>"&gt;Tables&lt;/a&gt; page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has a URL that is relative to the directory of the current page: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</a:t>
            </a:r>
            <a:r>
              <a:rPr lang="en-US" sz="1500" b="1" dirty="0" err="1">
                <a:latin typeface="Courier New"/>
                <a:cs typeface="Courier New"/>
              </a:rPr>
              <a:t>tables.html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</a:t>
            </a:r>
            <a:r>
              <a:rPr lang="en-US" sz="1500" b="1" dirty="0" smtClean="0">
                <a:latin typeface="Courier New"/>
                <a:cs typeface="Courier New"/>
              </a:rPr>
              <a:t>&gt;</a:t>
            </a:r>
          </a:p>
          <a:p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 smtClean="0">
                <a:latin typeface="Courier New"/>
                <a:cs typeface="Courier New"/>
              </a:rPr>
              <a:t>    ...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&lt;/body&gt;</a:t>
            </a:r>
            <a:endParaRPr lang="en-US" sz="15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326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Anchor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212" y="1319325"/>
            <a:ext cx="8611421" cy="5401479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   ... 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&lt;</a:t>
            </a:r>
            <a:r>
              <a:rPr lang="en-US" sz="1500" b="1" dirty="0">
                <a:latin typeface="Courier New"/>
                <a:cs typeface="Courier New"/>
              </a:rPr>
              <a:t>h1&gt;Links to Anchor Tags&lt;/h1&gt;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 link to the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#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"&gt;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&lt;/a&gt; anchor tag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on this page uses the location &lt;strong&gt;#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&lt;/strong&gt;. Place the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anchor tag before the line you want to jump to.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You can also jump to the &lt;a </a:t>
            </a:r>
            <a:r>
              <a:rPr lang="en-US" sz="1500" b="1" dirty="0" err="1">
                <a:latin typeface="Courier New"/>
                <a:cs typeface="Courier New"/>
              </a:rPr>
              <a:t>href</a:t>
            </a:r>
            <a:r>
              <a:rPr lang="en-US" sz="1500" b="1" dirty="0">
                <a:latin typeface="Courier New"/>
                <a:cs typeface="Courier New"/>
              </a:rPr>
              <a:t>="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lists.html#nested</a:t>
            </a:r>
            <a:r>
              <a:rPr lang="en-US" sz="1500" b="1" dirty="0">
                <a:latin typeface="Courier New"/>
                <a:cs typeface="Courier New"/>
              </a:rPr>
              <a:t>"&gt;nested&lt;/a&gt;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anchor tag on the Lists page using the location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&lt;strong&gt;</a:t>
            </a:r>
            <a:r>
              <a:rPr lang="en-US" sz="1500" b="1" dirty="0" err="1">
                <a:latin typeface="Courier New"/>
                <a:cs typeface="Courier New"/>
              </a:rPr>
              <a:t>lists.html#nested</a:t>
            </a:r>
            <a:r>
              <a:rPr lang="en-US" sz="1500" b="1" dirty="0">
                <a:latin typeface="Courier New"/>
                <a:cs typeface="Courier New"/>
              </a:rPr>
              <a:t>&lt;/strong&gt;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&lt;a </a:t>
            </a:r>
            <a:r>
              <a:rPr lang="en-US" sz="1500" b="1" u="sng" dirty="0">
                <a:solidFill>
                  <a:srgbClr val="B23C00"/>
                </a:solidFill>
                <a:latin typeface="Courier New"/>
                <a:cs typeface="Courier New"/>
              </a:rPr>
              <a:t>name="</a:t>
            </a:r>
            <a:r>
              <a:rPr lang="en-US" sz="1500" b="1" u="sng" dirty="0" err="1">
                <a:solidFill>
                  <a:srgbClr val="B23C00"/>
                </a:solidFill>
                <a:latin typeface="Courier New"/>
                <a:cs typeface="Courier New"/>
              </a:rPr>
              <a:t>lorem</a:t>
            </a:r>
            <a:r>
              <a:rPr lang="en-US" sz="1500" b="1" u="sng" dirty="0">
                <a:solidFill>
                  <a:srgbClr val="B23C00"/>
                </a:solidFill>
                <a:latin typeface="Courier New"/>
                <a:cs typeface="Courier New"/>
              </a:rPr>
              <a:t>"&gt;&lt;/a&gt;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&lt;h1&gt;</a:t>
            </a:r>
            <a:r>
              <a:rPr lang="pl-PL" sz="1500" b="1" dirty="0" err="1">
                <a:latin typeface="Courier New"/>
                <a:cs typeface="Courier New"/>
              </a:rPr>
              <a:t>Lorem</a:t>
            </a:r>
            <a:r>
              <a:rPr lang="pl-PL" sz="1500" b="1" dirty="0">
                <a:latin typeface="Courier New"/>
                <a:cs typeface="Courier New"/>
              </a:rPr>
              <a:t> </a:t>
            </a:r>
            <a:r>
              <a:rPr lang="pl-PL" sz="1500" b="1" dirty="0" err="1">
                <a:latin typeface="Courier New"/>
                <a:cs typeface="Courier New"/>
              </a:rPr>
              <a:t>ipsum</a:t>
            </a:r>
            <a:r>
              <a:rPr lang="pl-PL" sz="1500" b="1" dirty="0">
                <a:latin typeface="Courier New"/>
                <a:cs typeface="Courier New"/>
              </a:rPr>
              <a:t>&lt;/h1&gt;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        </a:t>
            </a:r>
            <a:r>
              <a:rPr lang="en-US" sz="1500" b="1" dirty="0" err="1">
                <a:latin typeface="Courier New"/>
                <a:cs typeface="Courier New"/>
              </a:rPr>
              <a:t>Lorem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err="1">
                <a:latin typeface="Courier New"/>
                <a:cs typeface="Courier New"/>
              </a:rPr>
              <a:t>ipsum</a:t>
            </a:r>
            <a:r>
              <a:rPr lang="en-US" sz="1500" b="1" dirty="0">
                <a:latin typeface="Courier New"/>
                <a:cs typeface="Courier New"/>
              </a:rPr>
              <a:t> dolor sit </a:t>
            </a:r>
            <a:r>
              <a:rPr lang="en-US" sz="1500" b="1" dirty="0" err="1">
                <a:latin typeface="Courier New"/>
                <a:cs typeface="Courier New"/>
              </a:rPr>
              <a:t>amet</a:t>
            </a:r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pl-PL" sz="1500" b="1" dirty="0">
              <a:latin typeface="Courier New"/>
              <a:cs typeface="Courier New"/>
            </a:endParaRPr>
          </a:p>
          <a:p>
            <a:r>
              <a:rPr lang="pl-PL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pl-PL" sz="1500" b="1" dirty="0">
                <a:latin typeface="Courier New"/>
                <a:cs typeface="Courier New"/>
              </a:rPr>
              <a:t>&lt;/body&gt;</a:t>
            </a:r>
            <a:endParaRPr lang="en-US" sz="15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097" y="6172170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307" y="1415937"/>
            <a:ext cx="8819204" cy="349326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An &lt;</a:t>
            </a:r>
            <a:r>
              <a:rPr lang="en-US" sz="1700" b="1" dirty="0" err="1">
                <a:latin typeface="Courier New"/>
                <a:cs typeface="Courier New"/>
              </a:rPr>
              <a:t>em</a:t>
            </a:r>
            <a:r>
              <a:rPr lang="en-US" sz="1700" b="1" dirty="0">
                <a:latin typeface="Courier New"/>
                <a:cs typeface="Courier New"/>
              </a:rPr>
              <a:t>&gt;inline image&lt;/</a:t>
            </a:r>
            <a:r>
              <a:rPr lang="en-US" sz="1700" b="1" dirty="0" err="1">
                <a:latin typeface="Courier New"/>
                <a:cs typeface="Courier New"/>
              </a:rPr>
              <a:t>em</a:t>
            </a:r>
            <a:r>
              <a:rPr lang="en-US" sz="1700" b="1" dirty="0">
                <a:latin typeface="Courier New"/>
                <a:cs typeface="Courier New"/>
              </a:rPr>
              <a:t>&gt; 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img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src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="images/RonCats2a.jpg"/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of my two cats.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An inline image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&lt;a </a:t>
            </a:r>
            <a:r>
              <a:rPr lang="en-US" sz="1700" b="1" dirty="0" err="1">
                <a:solidFill>
                  <a:srgbClr val="0033CC"/>
                </a:solidFill>
                <a:latin typeface="Courier New"/>
                <a:cs typeface="Courier New"/>
              </a:rPr>
              <a:t>href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="</a:t>
            </a:r>
            <a:r>
              <a:rPr lang="en-US" sz="1700" b="1" dirty="0" err="1">
                <a:solidFill>
                  <a:srgbClr val="0033CC"/>
                </a:solidFill>
                <a:latin typeface="Courier New"/>
                <a:cs typeface="Courier New"/>
              </a:rPr>
              <a:t>cats.html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"&gt;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&lt;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img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src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="images/RonCats1a.jpg"/&gt;</a:t>
            </a:r>
            <a:r>
              <a:rPr lang="en-US" sz="1700" b="1" dirty="0">
                <a:solidFill>
                  <a:srgbClr val="0033CC"/>
                </a:solidFill>
                <a:latin typeface="Courier New"/>
                <a:cs typeface="Courier New"/>
              </a:rPr>
              <a:t>&lt;/a&gt;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can serve as a link!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&lt;/body&gt;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5475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5-01-26 at 9.2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143024"/>
            <a:ext cx="3291804" cy="5454161"/>
          </a:xfrm>
          <a:prstGeom prst="rect">
            <a:avLst/>
          </a:prstGeom>
        </p:spPr>
      </p:pic>
      <p:pic>
        <p:nvPicPr>
          <p:cNvPr id="6" name="Picture 5" descr="Screen Shot 2015-01-26 at 9.2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84" y="1171787"/>
            <a:ext cx="4606371" cy="536614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2560342" y="4526268"/>
            <a:ext cx="1645902" cy="365756"/>
          </a:xfrm>
          <a:prstGeom prst="rightArrow">
            <a:avLst/>
          </a:prstGeom>
          <a:solidFill>
            <a:srgbClr val="B23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097" y="6320694"/>
            <a:ext cx="868823" cy="400110"/>
          </a:xfrm>
          <a:prstGeom prst="rect">
            <a:avLst/>
          </a:prstGeom>
          <a:noFill/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can input data into an </a:t>
            </a:r>
            <a:r>
              <a:rPr lang="en-US" dirty="0" smtClean="0">
                <a:solidFill>
                  <a:srgbClr val="B23C00"/>
                </a:solidFill>
              </a:rPr>
              <a:t>HTML form </a:t>
            </a:r>
            <a:r>
              <a:rPr lang="en-US" dirty="0" smtClean="0"/>
              <a:t>displayed on a client-side web browser.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When the user presses a </a:t>
            </a:r>
            <a:r>
              <a:rPr lang="en-US" dirty="0" smtClean="0">
                <a:solidFill>
                  <a:srgbClr val="B23C00"/>
                </a:solidFill>
              </a:rPr>
              <a:t>Submit button</a:t>
            </a:r>
            <a:r>
              <a:rPr lang="en-US" dirty="0" smtClean="0"/>
              <a:t>, the browser sends to form data to a specified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PHP program </a:t>
            </a:r>
            <a:r>
              <a:rPr lang="en-US" dirty="0" smtClean="0"/>
              <a:t>running on the web server.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PHP program can use the form data to</a:t>
            </a:r>
          </a:p>
          <a:p>
            <a:pPr lvl="1"/>
            <a:r>
              <a:rPr lang="en-US" dirty="0" smtClean="0"/>
              <a:t>Query the back-end database.</a:t>
            </a:r>
          </a:p>
          <a:p>
            <a:pPr lvl="1"/>
            <a:r>
              <a:rPr lang="en-US" dirty="0" smtClean="0"/>
              <a:t>Generate a new HTML page to send to the user’s client-side web browser.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</a:t>
            </a:r>
            <a:r>
              <a:rPr lang="en-US" dirty="0"/>
              <a:t>Web Apps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45" y="1325903"/>
            <a:ext cx="3108926" cy="2926048"/>
            <a:chOff x="731562" y="1508781"/>
            <a:chExt cx="3108926" cy="292604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1562" y="1508781"/>
              <a:ext cx="3108926" cy="2926048"/>
            </a:xfrm>
            <a:prstGeom prst="roundRect">
              <a:avLst/>
            </a:prstGeom>
            <a:solidFill>
              <a:srgbClr val="FFFDC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5879" y="1691659"/>
              <a:ext cx="2518638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Client Side</a:t>
              </a:r>
            </a:p>
            <a:p>
              <a:r>
                <a:rPr lang="en-US" sz="2800" dirty="0" smtClean="0"/>
                <a:t>Web Browser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Chrome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Firefox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Safari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Microsoft IE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77829" y="1325903"/>
            <a:ext cx="3108926" cy="2926048"/>
            <a:chOff x="5486390" y="1508781"/>
            <a:chExt cx="3108926" cy="292604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86390" y="1508781"/>
              <a:ext cx="3108926" cy="2926048"/>
            </a:xfrm>
            <a:prstGeom prst="roundRect">
              <a:avLst/>
            </a:prstGeom>
            <a:solidFill>
              <a:srgbClr val="E2EA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365" y="1783098"/>
              <a:ext cx="300595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Server Side</a:t>
              </a:r>
            </a:p>
            <a:p>
              <a:r>
                <a:rPr lang="en-US" sz="2800" dirty="0" smtClean="0"/>
                <a:t>Web Server</a:t>
              </a:r>
            </a:p>
            <a:p>
              <a:pPr marL="457200" indent="-457200">
                <a:buFont typeface="Arial"/>
                <a:buChar char="•"/>
              </a:pPr>
              <a:r>
                <a:rPr lang="en-US" sz="2800" dirty="0" smtClean="0"/>
                <a:t>Apache + PHP</a:t>
              </a:r>
              <a:endParaRPr lang="en-US" sz="2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52462" y="1946814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3657611" y="1965976"/>
            <a:ext cx="1828780" cy="731512"/>
          </a:xfrm>
          <a:prstGeom prst="rightArrow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request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>
            <a:off x="3657610" y="2880366"/>
            <a:ext cx="1828780" cy="731512"/>
          </a:xfrm>
          <a:prstGeom prst="leftArrow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HTTP response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343390"/>
            <a:ext cx="8229600" cy="1920219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HTTP request</a:t>
            </a:r>
          </a:p>
          <a:p>
            <a:pPr lvl="1"/>
            <a:r>
              <a:rPr lang="en-US" dirty="0" smtClean="0"/>
              <a:t>User’s form data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HTTP response</a:t>
            </a:r>
          </a:p>
          <a:p>
            <a:pPr lvl="1"/>
            <a:r>
              <a:rPr lang="en-US" dirty="0" smtClean="0"/>
              <a:t>Dynamically generated HTML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Send Form Data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 smtClean="0"/>
              <a:t>Get method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 form data is appended to the target URL.</a:t>
            </a:r>
          </a:p>
          <a:p>
            <a:pPr lvl="1"/>
            <a:r>
              <a:rPr lang="en-US" dirty="0" smtClean="0"/>
              <a:t>Good for small amounts of data.</a:t>
            </a:r>
          </a:p>
          <a:p>
            <a:pPr lvl="1"/>
            <a:r>
              <a:rPr lang="en-US" dirty="0" smtClean="0"/>
              <a:t>The data is visible: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Post method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 data is sent via environment variables.</a:t>
            </a:r>
          </a:p>
          <a:p>
            <a:pPr lvl="1"/>
            <a:r>
              <a:rPr lang="en-US" dirty="0" smtClean="0"/>
              <a:t>Good for larger amounts of data.</a:t>
            </a:r>
          </a:p>
          <a:p>
            <a:pPr lvl="1"/>
            <a:r>
              <a:rPr lang="en-US" dirty="0" smtClean="0"/>
              <a:t>Slightly more secure than the get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252" y="3337561"/>
            <a:ext cx="821894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http://</a:t>
            </a:r>
            <a:r>
              <a:rPr lang="en-US" sz="1800" b="1" dirty="0" err="1">
                <a:latin typeface="Courier New"/>
                <a:cs typeface="Courier New"/>
              </a:rPr>
              <a:t>localhost</a:t>
            </a:r>
            <a:r>
              <a:rPr lang="en-US" sz="1800" b="1" dirty="0">
                <a:latin typeface="Courier New"/>
                <a:cs typeface="Courier New"/>
              </a:rPr>
              <a:t>/forms/</a:t>
            </a:r>
            <a:r>
              <a:rPr lang="en-US" sz="1800" b="1" dirty="0" err="1">
                <a:latin typeface="Courier New"/>
                <a:cs typeface="Courier New"/>
              </a:rPr>
              <a:t>text.php</a:t>
            </a:r>
            <a:r>
              <a:rPr lang="en-US" sz="1800" b="1" dirty="0" err="1">
                <a:solidFill>
                  <a:srgbClr val="B23300"/>
                </a:solidFill>
                <a:latin typeface="Courier New"/>
                <a:cs typeface="Courier New"/>
              </a:rPr>
              <a:t>?firstName</a:t>
            </a:r>
            <a:r>
              <a:rPr lang="en-US" sz="1800" b="1" dirty="0">
                <a:solidFill>
                  <a:srgbClr val="B23300"/>
                </a:solidFill>
                <a:latin typeface="Courier New"/>
                <a:cs typeface="Courier New"/>
              </a:rPr>
              <a:t>=</a:t>
            </a:r>
            <a:r>
              <a:rPr lang="en-US" sz="1800" b="1" dirty="0" err="1">
                <a:solidFill>
                  <a:srgbClr val="B23300"/>
                </a:solidFill>
                <a:latin typeface="Courier New"/>
                <a:cs typeface="Courier New"/>
              </a:rPr>
              <a:t>Ron&amp;lastName</a:t>
            </a:r>
            <a:r>
              <a:rPr lang="en-US" sz="1800" b="1" dirty="0">
                <a:solidFill>
                  <a:srgbClr val="B23300"/>
                </a:solidFill>
                <a:latin typeface="Courier New"/>
                <a:cs typeface="Courier New"/>
              </a:rPr>
              <a:t>=Mak</a:t>
            </a:r>
          </a:p>
        </p:txBody>
      </p:sp>
    </p:spTree>
    <p:extLst>
      <p:ext uri="{BB962C8B-B14F-4D97-AF65-F5344CB8AC3E}">
        <p14:creationId xmlns:p14="http://schemas.microsoft.com/office/powerpoint/2010/main" val="30124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67" y="1155411"/>
            <a:ext cx="6833722" cy="5016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&lt;form action="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text.php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method="get"&gt;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&lt;legend&gt;User input&lt;/legend&gt;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&lt;label&gt;First name:&lt;/label&gt;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&lt;input name="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 type="text" /&gt;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&lt;label&gt;Last name:&lt;/label&gt;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&lt;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input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name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="</a:t>
            </a:r>
            <a:r>
              <a:rPr lang="de-DE" b="1" dirty="0" err="1">
                <a:solidFill>
                  <a:srgbClr val="B23C00"/>
                </a:solidFill>
                <a:latin typeface="Courier New"/>
                <a:cs typeface="Courier New"/>
              </a:rPr>
              <a:t>lastName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" type="</a:t>
            </a:r>
            <a:r>
              <a:rPr lang="de-DE" b="1" dirty="0" err="1">
                <a:solidFill>
                  <a:srgbClr val="008000"/>
                </a:solidFill>
                <a:latin typeface="Courier New"/>
                <a:cs typeface="Courier New"/>
              </a:rPr>
              <a:t>text</a:t>
            </a:r>
            <a:r>
              <a:rPr lang="de-DE" b="1" dirty="0">
                <a:solidFill>
                  <a:srgbClr val="008000"/>
                </a:solidFill>
                <a:latin typeface="Courier New"/>
                <a:cs typeface="Courier New"/>
              </a:rPr>
              <a:t>" /&gt;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    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&lt;input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type="submit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value="Submit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/&gt;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9.3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2" y="5245060"/>
            <a:ext cx="4297633" cy="1581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90" y="1234464"/>
            <a:ext cx="152998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text.html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77464" y="1691659"/>
            <a:ext cx="731512" cy="274317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1408785"/>
            <a:ext cx="8218942" cy="45243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&lt;!DOCTYPE html&gt;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&lt;html </a:t>
            </a:r>
            <a:r>
              <a:rPr lang="en-US" sz="1800" b="1" dirty="0" err="1">
                <a:latin typeface="Courier New"/>
                <a:cs typeface="Courier New"/>
              </a:rPr>
              <a:t>lang</a:t>
            </a:r>
            <a:r>
              <a:rPr lang="en-US" sz="1800" b="1" dirty="0">
                <a:latin typeface="Courier New"/>
                <a:cs typeface="Courier New"/>
              </a:rPr>
              <a:t>="en-US"&gt;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&lt;head&gt;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&lt;meta charset="UTF-8"&gt;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&lt;title&gt;Text Greeting&lt;/title&gt;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&lt;/head&gt;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&lt;?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php</a:t>
            </a:r>
            <a:endParaRPr lang="en-US" sz="18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  $first = 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filter_input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(INPUT_GET,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    print "&lt;h1&gt;Hello, $first!&lt;/h1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&gt;\n"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    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&lt;/html&gt;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0615" y="1508781"/>
            <a:ext cx="148470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text.php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120634" y="4160512"/>
            <a:ext cx="1463024" cy="365756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Checkbox Input</a:t>
            </a:r>
            <a:r>
              <a:rPr lang="en-US" dirty="0"/>
              <a:t>: HTML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3001" y="1155411"/>
            <a:ext cx="6218069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&lt;form action="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checkbox.php</a:t>
            </a:r>
            <a:r>
              <a:rPr lang="en-US" b="1" dirty="0"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de-DE" b="1" dirty="0">
              <a:latin typeface="Courier New"/>
              <a:cs typeface="Courier New"/>
            </a:endParaRP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&lt;label&gt;Any formatting?&lt;/label&gt;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&lt;input type="checkbox"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name="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strong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value="strong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" /&gt; </a:t>
            </a:r>
            <a:r>
              <a:rPr lang="fi-FI" b="1" dirty="0" err="1">
                <a:solidFill>
                  <a:srgbClr val="008000"/>
                </a:solidFill>
                <a:latin typeface="Courier New"/>
                <a:cs typeface="Courier New"/>
              </a:rPr>
              <a:t>Strong</a:t>
            </a:r>
            <a:r>
              <a:rPr lang="fi-FI" b="1" dirty="0">
                <a:solidFill>
                  <a:srgbClr val="008000"/>
                </a:solidFill>
                <a:latin typeface="Courier New"/>
                <a:cs typeface="Courier New"/>
              </a:rPr>
              <a:t>!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&lt;input type="checkbox"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name="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em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value="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em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" /&gt;  Emphasized!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b="1" dirty="0">
                <a:latin typeface="Courier New"/>
                <a:cs typeface="Courier New"/>
              </a:rPr>
              <a:t>            </a:t>
            </a:r>
            <a:r>
              <a:rPr lang="en-US" b="1" dirty="0" smtClean="0">
                <a:latin typeface="Courier New"/>
                <a:cs typeface="Courier New"/>
              </a:rPr>
              <a:t>...</a:t>
            </a:r>
            <a:endParaRPr lang="fi-FI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10.4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7" y="4800585"/>
            <a:ext cx="4389072" cy="2030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3324" y="1234464"/>
            <a:ext cx="206609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checkbox.html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926098" y="1691659"/>
            <a:ext cx="822951" cy="274317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Checkbox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25903"/>
            <a:ext cx="8495986" cy="477053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&lt;?</a:t>
            </a:r>
            <a:r>
              <a:rPr lang="en-US" sz="1800" b="1" dirty="0" err="1">
                <a:latin typeface="Courier New"/>
                <a:cs typeface="Courier New"/>
              </a:rPr>
              <a:t>php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      $first  = </a:t>
            </a:r>
            <a:r>
              <a:rPr lang="en-US" sz="1800" b="1" dirty="0" err="1">
                <a:latin typeface="Courier New"/>
                <a:cs typeface="Courier New"/>
              </a:rPr>
              <a:t>filter_input</a:t>
            </a:r>
            <a:r>
              <a:rPr lang="en-US" sz="1800" b="1" dirty="0">
                <a:latin typeface="Courier New"/>
                <a:cs typeface="Courier New"/>
              </a:rPr>
              <a:t>(INPUT_POST,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800" b="1" dirty="0">
                <a:latin typeface="Courier New"/>
                <a:cs typeface="Courier New"/>
              </a:rPr>
              <a:t>");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$output = "Hello, $first!";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if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filter_has_var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(INPUT_POST, "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strong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    $output = "&lt;strong&gt;$output&lt;/strong&gt;";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if (</a:t>
            </a:r>
            <a:r>
              <a:rPr lang="en-US" sz="1800" b="1" dirty="0" err="1">
                <a:solidFill>
                  <a:srgbClr val="008000"/>
                </a:solidFill>
                <a:latin typeface="Courier New"/>
                <a:cs typeface="Courier New"/>
              </a:rPr>
              <a:t>filter_has_var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(INPUT_POST, "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em</a:t>
            </a:r>
            <a:r>
              <a:rPr lang="en-US" sz="1800" b="1" dirty="0">
                <a:solidFill>
                  <a:srgbClr val="008000"/>
                </a:solidFill>
                <a:latin typeface="Courier New"/>
                <a:cs typeface="Courier New"/>
              </a:rPr>
              <a:t>")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    $output = "&lt;em&gt;$output&lt;/em&gt;";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}</a:t>
            </a:r>
          </a:p>
          <a:p>
            <a:r>
              <a:rPr lang="hr-HR" sz="18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print $output;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?&gt;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7388" y="1417342"/>
            <a:ext cx="20208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checkbox.php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663439" y="2971805"/>
            <a:ext cx="1554463" cy="365756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663439" y="3794756"/>
            <a:ext cx="1554463" cy="365756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Button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9227" y="1226099"/>
            <a:ext cx="5827236" cy="558614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&lt;form action="</a:t>
            </a:r>
            <a:r>
              <a:rPr lang="en-US" sz="1700" b="1" dirty="0" err="1">
                <a:solidFill>
                  <a:srgbClr val="B23C00"/>
                </a:solidFill>
                <a:latin typeface="Courier New"/>
                <a:cs typeface="Courier New"/>
              </a:rPr>
              <a:t>radio.php</a:t>
            </a:r>
            <a:r>
              <a:rPr lang="en-US" sz="1700" b="1" dirty="0">
                <a:latin typeface="Courier New"/>
                <a:cs typeface="Courier New"/>
              </a:rPr>
              <a:t>"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&lt;</a:t>
            </a:r>
            <a:r>
              <a:rPr lang="en-US" sz="1700" b="1" dirty="0" err="1">
                <a:latin typeface="Courier New"/>
                <a:cs typeface="Courier New"/>
              </a:rPr>
              <a:t>fieldset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  <a:r>
              <a:rPr lang="en-US" sz="1700" b="1" dirty="0" smtClean="0">
                <a:latin typeface="Courier New"/>
                <a:cs typeface="Courier New"/>
              </a:rPr>
              <a:t>...</a:t>
            </a:r>
            <a:endParaRPr lang="en-US" sz="1700" b="1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	&lt;label&gt;Direction&gt;&lt;/label&gt;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        	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&lt;input type="radio"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name="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value="coming</a:t>
            </a:r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" 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checked /&gt; Coming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&lt;input type="radio"</a:t>
            </a:r>
          </a:p>
          <a:p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name="</a:t>
            </a:r>
            <a:r>
              <a:rPr lang="en-US" sz="17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"</a:t>
            </a:r>
          </a:p>
          <a:p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            	      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value="going</a:t>
            </a:r>
            <a:r>
              <a:rPr lang="fi-FI" sz="1700" b="1" dirty="0">
                <a:solidFill>
                  <a:srgbClr val="008000"/>
                </a:solidFill>
                <a:latin typeface="Courier New"/>
                <a:cs typeface="Courier New"/>
              </a:rPr>
              <a:t>" /&gt; </a:t>
            </a:r>
            <a:r>
              <a:rPr lang="fi-FI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Going</a:t>
            </a:r>
            <a:endParaRPr lang="fi-FI" sz="17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r>
              <a:rPr lang="fi-FI" sz="1700" b="1" dirty="0">
                <a:latin typeface="Courier New"/>
                <a:cs typeface="Courier New"/>
              </a:rPr>
              <a:t>           	&lt;/p&gt;</a:t>
            </a:r>
          </a:p>
          <a:p>
            <a:r>
              <a:rPr lang="fi-FI" sz="1700" b="1" dirty="0">
                <a:latin typeface="Courier New"/>
                <a:cs typeface="Courier New"/>
              </a:rPr>
              <a:t>           	</a:t>
            </a:r>
          </a:p>
          <a:p>
            <a:r>
              <a:rPr lang="fi-FI" sz="1700" b="1" dirty="0">
                <a:latin typeface="Courier New"/>
                <a:cs typeface="Courier New"/>
              </a:rPr>
              <a:t>            </a:t>
            </a:r>
            <a:r>
              <a:rPr lang="fi-FI" sz="1700" b="1" dirty="0" smtClean="0">
                <a:latin typeface="Courier New"/>
                <a:cs typeface="Courier New"/>
              </a:rPr>
              <a:t>...</a:t>
            </a:r>
            <a:endParaRPr lang="fi-FI" sz="1700" b="1" u="sng" dirty="0">
              <a:latin typeface="Courier New"/>
              <a:cs typeface="Courier New"/>
            </a:endParaRPr>
          </a:p>
          <a:p>
            <a:r>
              <a:rPr lang="en-US" sz="1700" b="1" dirty="0">
                <a:latin typeface="Courier New"/>
                <a:cs typeface="Courier New"/>
              </a:rPr>
              <a:t>        &lt;/</a:t>
            </a:r>
            <a:r>
              <a:rPr lang="en-US" sz="1700" b="1" dirty="0" err="1">
                <a:latin typeface="Courier New"/>
                <a:cs typeface="Courier New"/>
              </a:rPr>
              <a:t>fieldset</a:t>
            </a:r>
            <a:r>
              <a:rPr lang="en-US" sz="17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sz="1700" b="1" dirty="0">
                <a:latin typeface="Courier New"/>
                <a:cs typeface="Courier New"/>
              </a:rPr>
              <a:t>&lt;/body</a:t>
            </a:r>
            <a:r>
              <a:rPr lang="en-US" sz="1700" b="1" dirty="0" smtClean="0">
                <a:latin typeface="Courier New"/>
                <a:cs typeface="Courier New"/>
              </a:rPr>
              <a:t>&gt;</a:t>
            </a:r>
            <a:endParaRPr lang="en-US" sz="17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9341" y="3337561"/>
            <a:ext cx="2382283" cy="163121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Every radio button</a:t>
            </a:r>
          </a:p>
          <a:p>
            <a:r>
              <a:rPr lang="en-US" sz="2000" dirty="0" smtClean="0"/>
              <a:t>in the same group</a:t>
            </a:r>
          </a:p>
          <a:p>
            <a:r>
              <a:rPr lang="en-US" sz="2000" dirty="0" smtClean="0"/>
              <a:t>must have the</a:t>
            </a:r>
          </a:p>
          <a:p>
            <a:r>
              <a:rPr lang="en-US" sz="2000" dirty="0" smtClean="0"/>
              <a:t>same name</a:t>
            </a:r>
          </a:p>
          <a:p>
            <a:r>
              <a:rPr lang="en-US" sz="2000" dirty="0" smtClean="0"/>
              <a:t>(e.g., 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2000" dirty="0" smtClean="0"/>
              <a:t>).</a:t>
            </a:r>
            <a:endParaRPr lang="en-US" sz="2000" dirty="0"/>
          </a:p>
        </p:txBody>
      </p:sp>
      <p:pic>
        <p:nvPicPr>
          <p:cNvPr id="7" name="Picture 6" descr="Screen Shot 2015-01-26 at 10.4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0" y="1225600"/>
            <a:ext cx="3566122" cy="1837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122" y="6355048"/>
            <a:ext cx="165552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radio.html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Button Input: </a:t>
            </a:r>
            <a:r>
              <a:rPr lang="en-US" dirty="0" smtClean="0"/>
              <a:t>PHP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179932"/>
            <a:ext cx="7457071" cy="563231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&lt;?</a:t>
            </a:r>
            <a:r>
              <a:rPr lang="en-US" sz="1500" b="1" dirty="0" err="1">
                <a:latin typeface="Courier New"/>
                <a:cs typeface="Courier New"/>
              </a:rPr>
              <a:t>php</a:t>
            </a:r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        $first    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(INPUT_POST, "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$direction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(INPUT_POST, "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if ($direction == "coming") {</a:t>
            </a:r>
          </a:p>
          <a:p>
            <a:r>
              <a:rPr lang="hr-HR" sz="1500" b="1" dirty="0">
                <a:latin typeface="Courier New"/>
                <a:cs typeface="Courier New"/>
              </a:rPr>
              <a:t>                $output = "Hello";</a:t>
            </a:r>
          </a:p>
          <a:p>
            <a:r>
              <a:rPr lang="hr-HR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else if ($direction == "going") {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    $output = "Good-</a:t>
            </a:r>
            <a:r>
              <a:rPr lang="da-DK" sz="1500" b="1" dirty="0" err="1">
                <a:latin typeface="Courier New"/>
                <a:cs typeface="Courier New"/>
              </a:rPr>
              <a:t>bye</a:t>
            </a:r>
            <a:r>
              <a:rPr lang="da-DK" sz="1500" b="1" dirty="0">
                <a:latin typeface="Courier New"/>
                <a:cs typeface="Courier New"/>
              </a:rPr>
              <a:t>";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da-DK" sz="1500" b="1" dirty="0">
                <a:latin typeface="Courier New"/>
                <a:cs typeface="Courier New"/>
              </a:rPr>
              <a:t>            </a:t>
            </a:r>
            <a:r>
              <a:rPr lang="da-DK" sz="1500" b="1" dirty="0" err="1">
                <a:latin typeface="Courier New"/>
                <a:cs typeface="Courier New"/>
              </a:rPr>
              <a:t>else</a:t>
            </a:r>
            <a:r>
              <a:rPr lang="da-DK" sz="1500" b="1" dirty="0">
                <a:latin typeface="Courier New"/>
                <a:cs typeface="Courier New"/>
              </a:rPr>
              <a:t>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   $output = "You are SO confused";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$output = $output.", $first!";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hr-HR" sz="1500" b="1" dirty="0">
              <a:latin typeface="Courier New"/>
              <a:cs typeface="Courier New"/>
            </a:endParaRPr>
          </a:p>
          <a:p>
            <a:r>
              <a:rPr lang="hr-HR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print $output;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?&gt;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63" y="1261666"/>
            <a:ext cx="1610237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radio.php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List Input: HTML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647" y="1234464"/>
            <a:ext cx="8495986" cy="493981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&lt;form action="</a:t>
            </a:r>
            <a:r>
              <a:rPr lang="en-US" sz="1500" b="1" dirty="0" err="1">
                <a:latin typeface="Courier New"/>
                <a:cs typeface="Courier New"/>
              </a:rPr>
              <a:t>select.php</a:t>
            </a:r>
            <a:r>
              <a:rPr lang="en-US" sz="1500" b="1" dirty="0">
                <a:latin typeface="Courier New"/>
                <a:cs typeface="Courier New"/>
              </a:rPr>
              <a:t>"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method="post"&gt;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</a:t>
            </a:r>
            <a:r>
              <a:rPr lang="en-US" sz="1500" b="1" dirty="0" err="1">
                <a:latin typeface="Courier New"/>
                <a:cs typeface="Courier New"/>
              </a:rPr>
              <a:t>fieldset</a:t>
            </a:r>
            <a:r>
              <a:rPr lang="en-US" sz="15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 smtClean="0">
                <a:latin typeface="Courier New"/>
                <a:cs typeface="Courier New"/>
              </a:rPr>
              <a:t>...</a:t>
            </a:r>
            <a:endParaRPr lang="fi-FI" sz="1500" b="1" dirty="0" smtClean="0">
              <a:latin typeface="Courier New"/>
              <a:cs typeface="Courier New"/>
            </a:endParaRPr>
          </a:p>
          <a:p>
            <a:r>
              <a:rPr lang="fi-FI" sz="1500" b="1" dirty="0" smtClean="0">
                <a:latin typeface="Courier New"/>
                <a:cs typeface="Courier New"/>
              </a:rPr>
              <a:t>               </a:t>
            </a:r>
          </a:p>
          <a:p>
            <a:r>
              <a:rPr lang="fi-FI" sz="1500" b="1" dirty="0" smtClean="0">
                <a:latin typeface="Courier New"/>
                <a:cs typeface="Courier New"/>
              </a:rPr>
              <a:t>               &lt;p&gt;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               &lt;label&gt;Language?&lt;/label&gt;</a:t>
            </a:r>
          </a:p>
          <a:p>
            <a:r>
              <a:rPr lang="en-US" sz="1500" b="1" dirty="0" smtClean="0">
                <a:latin typeface="Courier New"/>
                <a:cs typeface="Courier New"/>
              </a:rPr>
              <a:t>                   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&lt;select name="</a:t>
            </a:r>
            <a:r>
              <a:rPr lang="en-US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language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</a:p>
          <a:p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&lt;option value="</a:t>
            </a:r>
            <a:r>
              <a:rPr lang="en-US" sz="15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english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 selected&gt;</a:t>
            </a:r>
            <a:r>
              <a:rPr lang="en-US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English</a:t>
            </a:r>
            <a:r>
              <a:rPr lang="en-US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&lt;/option&gt;</a:t>
            </a:r>
          </a:p>
          <a:p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&lt;option value="</a:t>
            </a:r>
            <a:r>
              <a:rPr lang="fr-FR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french</a:t>
            </a:r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  <a:r>
              <a:rPr lang="fr-FR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Français</a:t>
            </a:r>
            <a:r>
              <a:rPr lang="fr-FR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&lt;/option&gt;</a:t>
            </a:r>
          </a:p>
          <a:p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     &lt;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option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value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="</a:t>
            </a:r>
            <a:r>
              <a:rPr lang="de-DE" sz="15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german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"&gt;</a:t>
            </a:r>
            <a:r>
              <a:rPr lang="de-DE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Deutsch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&lt;/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option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5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                  &lt;/</a:t>
            </a:r>
            <a:r>
              <a:rPr lang="de-DE" sz="15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selct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de-DE" sz="1500" b="1" dirty="0" smtClean="0">
                <a:latin typeface="Courier New"/>
                <a:cs typeface="Courier New"/>
              </a:rPr>
              <a:t>               &lt;/p&gt;</a:t>
            </a:r>
          </a:p>
          <a:p>
            <a:r>
              <a:rPr lang="de-DE" sz="1500" b="1" dirty="0" smtClean="0">
                <a:latin typeface="Courier New"/>
                <a:cs typeface="Courier New"/>
              </a:rPr>
              <a:t>               </a:t>
            </a:r>
            <a:endParaRPr lang="de-DE" sz="1500" b="1" dirty="0">
              <a:latin typeface="Courier New"/>
              <a:cs typeface="Courier New"/>
            </a:endParaRPr>
          </a:p>
          <a:p>
            <a:r>
              <a:rPr lang="de-DE" sz="1500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sz="1500" b="1" dirty="0">
                <a:latin typeface="Courier New"/>
                <a:cs typeface="Courier New"/>
              </a:rPr>
              <a:t>                &lt;input </a:t>
            </a:r>
            <a:r>
              <a:rPr lang="fi-FI" sz="1500" b="1" dirty="0" err="1">
                <a:latin typeface="Courier New"/>
                <a:cs typeface="Courier New"/>
              </a:rPr>
              <a:t>type="submit</a:t>
            </a:r>
            <a:r>
              <a:rPr lang="fi-FI" sz="1500" b="1" dirty="0">
                <a:latin typeface="Courier New"/>
                <a:cs typeface="Courier New"/>
              </a:rPr>
              <a:t>" </a:t>
            </a:r>
            <a:r>
              <a:rPr lang="fi-FI" sz="1500" b="1" dirty="0" err="1">
                <a:latin typeface="Courier New"/>
                <a:cs typeface="Courier New"/>
              </a:rPr>
              <a:t>value="Submit</a:t>
            </a:r>
            <a:r>
              <a:rPr lang="fi-FI" sz="1500" b="1" dirty="0">
                <a:latin typeface="Courier New"/>
                <a:cs typeface="Courier New"/>
              </a:rPr>
              <a:t>" /&gt;</a:t>
            </a:r>
          </a:p>
          <a:p>
            <a:r>
              <a:rPr lang="fi-FI" sz="1500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&lt;/</a:t>
            </a:r>
            <a:r>
              <a:rPr lang="en-US" sz="1500" b="1" dirty="0" err="1">
                <a:latin typeface="Courier New"/>
                <a:cs typeface="Courier New"/>
              </a:rPr>
              <a:t>fieldset</a:t>
            </a:r>
            <a:r>
              <a:rPr lang="en-US" sz="1500" b="1" dirty="0">
                <a:latin typeface="Courier New"/>
                <a:cs typeface="Courier New"/>
              </a:rPr>
              <a:t>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&lt;/body&gt;</a:t>
            </a:r>
          </a:p>
        </p:txBody>
      </p:sp>
      <p:pic>
        <p:nvPicPr>
          <p:cNvPr id="6" name="Picture 5" descr="Screen Shot 2015-01-26 at 10.45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67" y="1234464"/>
            <a:ext cx="3383244" cy="2036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2923" y="5742177"/>
            <a:ext cx="173527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select.html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472" y="411163"/>
            <a:ext cx="8229600" cy="655637"/>
          </a:xfrm>
        </p:spPr>
        <p:txBody>
          <a:bodyPr/>
          <a:lstStyle/>
          <a:p>
            <a:pPr algn="r"/>
            <a:r>
              <a:rPr lang="en-US" sz="2400" dirty="0"/>
              <a:t>Select List Input: </a:t>
            </a:r>
            <a:r>
              <a:rPr lang="en-US" sz="2400" dirty="0" smtClean="0"/>
              <a:t>PHP Code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9" y="137196"/>
            <a:ext cx="4790523" cy="667105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95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&lt;?</a:t>
            </a:r>
            <a:r>
              <a:rPr lang="en-US" sz="950" b="1" dirty="0" err="1">
                <a:latin typeface="Courier New"/>
                <a:cs typeface="Courier New"/>
              </a:rPr>
              <a:t>php</a:t>
            </a:r>
            <a:endParaRPr lang="en-US" sz="950" b="1" dirty="0">
              <a:latin typeface="Courier New"/>
              <a:cs typeface="Courier New"/>
            </a:endParaRPr>
          </a:p>
          <a:p>
            <a:r>
              <a:rPr lang="da-DK" sz="950" b="1" dirty="0" smtClean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first</a:t>
            </a:r>
            <a:r>
              <a:rPr lang="da-DK" sz="950" b="1" dirty="0">
                <a:latin typeface="Courier New"/>
                <a:cs typeface="Courier New"/>
              </a:rPr>
              <a:t>    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firstName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direction</a:t>
            </a:r>
            <a:r>
              <a:rPr lang="da-DK" sz="950" b="1" dirty="0">
                <a:latin typeface="Courier New"/>
                <a:cs typeface="Courier New"/>
              </a:rPr>
              <a:t>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direction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$</a:t>
            </a:r>
            <a:r>
              <a:rPr lang="da-DK" sz="950" b="1" dirty="0" err="1">
                <a:latin typeface="Courier New"/>
                <a:cs typeface="Courier New"/>
              </a:rPr>
              <a:t>language</a:t>
            </a:r>
            <a:r>
              <a:rPr lang="da-DK" sz="950" b="1" dirty="0">
                <a:latin typeface="Courier New"/>
                <a:cs typeface="Courier New"/>
              </a:rPr>
              <a:t>  = </a:t>
            </a:r>
            <a:r>
              <a:rPr lang="da-DK" sz="950" b="1" dirty="0" err="1">
                <a:latin typeface="Courier New"/>
                <a:cs typeface="Courier New"/>
              </a:rPr>
              <a:t>filter_input</a:t>
            </a:r>
            <a:r>
              <a:rPr lang="da-DK" sz="950" b="1" dirty="0">
                <a:latin typeface="Courier New"/>
                <a:cs typeface="Courier New"/>
              </a:rPr>
              <a:t>(INPUT_POST, "</a:t>
            </a:r>
            <a:r>
              <a:rPr lang="da-DK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language</a:t>
            </a:r>
            <a:r>
              <a:rPr lang="da-DK" sz="950" b="1" dirty="0">
                <a:latin typeface="Courier New"/>
                <a:cs typeface="Courier New"/>
              </a:rPr>
              <a:t>");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$error     = "You are SO confused";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950" b="1" dirty="0" smtClean="0">
                <a:latin typeface="Courier New"/>
                <a:cs typeface="Courier New"/>
              </a:rPr>
              <a:t>            if </a:t>
            </a:r>
            <a:r>
              <a:rPr lang="en-US" sz="950" b="1" dirty="0">
                <a:latin typeface="Courier New"/>
                <a:cs typeface="Courier New"/>
              </a:rPr>
              <a:t>($direction == "coming") {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    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switch ($language) {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english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"Hello";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french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"Bonjour";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ro-RO" sz="950" b="1" dirty="0">
                <a:solidFill>
                  <a:srgbClr val="B23C00"/>
                </a:solidFill>
                <a:latin typeface="Courier New"/>
                <a:cs typeface="Courier New"/>
              </a:rPr>
              <a:t>german</a:t>
            </a:r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</a:t>
            </a:r>
            <a:r>
              <a:rPr lang="da-DK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Guten</a:t>
            </a:r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tag";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default: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$error;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}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else if ($direction == "going") {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            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switch ($language) {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english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"Good-</a:t>
            </a:r>
            <a:r>
              <a:rPr lang="da-DK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bye</a:t>
            </a:r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";</a:t>
            </a:r>
          </a:p>
          <a:p>
            <a:r>
              <a:rPr lang="da-DK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</a:t>
            </a:r>
            <a:r>
              <a:rPr lang="en-US" sz="950" b="1" dirty="0" err="1">
                <a:solidFill>
                  <a:srgbClr val="008000"/>
                </a:solidFill>
                <a:latin typeface="Courier New"/>
                <a:cs typeface="Courier New"/>
              </a:rPr>
              <a:t>french</a:t>
            </a:r>
            <a:r>
              <a:rPr lang="en-US" sz="950" b="1" dirty="0">
                <a:solidFill>
                  <a:srgbClr val="008000"/>
                </a:solidFill>
                <a:latin typeface="Courier New"/>
                <a:cs typeface="Courier New"/>
              </a:rPr>
              <a:t>":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</a:t>
            </a:r>
            <a:r>
              <a:rPr lang="fr-FR" sz="950" b="1" dirty="0">
                <a:solidFill>
                  <a:srgbClr val="B23C00"/>
                </a:solidFill>
                <a:latin typeface="Courier New"/>
                <a:cs typeface="Courier New"/>
              </a:rPr>
              <a:t>output</a:t>
            </a:r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= "Au revoir";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ro-RO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case "german":</a:t>
            </a:r>
          </a:p>
          <a:p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</a:t>
            </a:r>
            <a:r>
              <a:rPr lang="de-DE" sz="950" b="1" dirty="0" err="1">
                <a:solidFill>
                  <a:srgbClr val="B23C00"/>
                </a:solidFill>
                <a:latin typeface="Courier New"/>
                <a:cs typeface="Courier New"/>
              </a:rPr>
              <a:t>output</a:t>
            </a:r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= "Auf wiedersehen";</a:t>
            </a:r>
          </a:p>
          <a:p>
            <a:r>
              <a:rPr lang="de-DE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break;</a:t>
            </a:r>
          </a:p>
          <a:p>
            <a:r>
              <a:rPr lang="fr-F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default: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$output = $error;</a:t>
            </a:r>
          </a:p>
          <a:p>
            <a:r>
              <a:rPr lang="hr-HR" sz="95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}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}</a:t>
            </a:r>
          </a:p>
          <a:p>
            <a:r>
              <a:rPr lang="da-DK" sz="950" b="1" dirty="0">
                <a:latin typeface="Courier New"/>
                <a:cs typeface="Courier New"/>
              </a:rPr>
              <a:t>            </a:t>
            </a:r>
            <a:r>
              <a:rPr lang="da-DK" sz="950" b="1" dirty="0" err="1">
                <a:latin typeface="Courier New"/>
                <a:cs typeface="Courier New"/>
              </a:rPr>
              <a:t>else</a:t>
            </a:r>
            <a:r>
              <a:rPr lang="da-DK" sz="950" b="1" dirty="0">
                <a:latin typeface="Courier New"/>
                <a:cs typeface="Courier New"/>
              </a:rPr>
              <a:t> {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    $output = $error;</a:t>
            </a:r>
          </a:p>
          <a:p>
            <a:r>
              <a:rPr lang="hr-HR" sz="950" b="1" dirty="0">
                <a:latin typeface="Courier New"/>
                <a:cs typeface="Courier New"/>
              </a:rPr>
              <a:t>            </a:t>
            </a:r>
            <a:r>
              <a:rPr lang="hr-HR" sz="950" b="1" dirty="0" smtClean="0">
                <a:latin typeface="Courier New"/>
                <a:cs typeface="Courier New"/>
              </a:rPr>
              <a:t>}</a:t>
            </a:r>
          </a:p>
          <a:p>
            <a:r>
              <a:rPr lang="hr-HR" sz="950" b="1" dirty="0">
                <a:latin typeface="Courier New"/>
                <a:cs typeface="Courier New"/>
              </a:rPr>
              <a:t> </a:t>
            </a:r>
            <a:r>
              <a:rPr lang="hr-HR" sz="950" b="1" dirty="0" smtClean="0">
                <a:latin typeface="Courier New"/>
                <a:cs typeface="Courier New"/>
              </a:rPr>
              <a:t>           ...</a:t>
            </a:r>
            <a:endParaRPr lang="hr-HR" sz="950" b="1" dirty="0">
              <a:latin typeface="Courier New"/>
              <a:cs typeface="Courier New"/>
            </a:endParaRPr>
          </a:p>
          <a:p>
            <a:r>
              <a:rPr lang="en-US" sz="950" b="1" dirty="0" smtClean="0">
                <a:latin typeface="Courier New"/>
                <a:cs typeface="Courier New"/>
              </a:rPr>
              <a:t>        ?</a:t>
            </a:r>
            <a:r>
              <a:rPr lang="en-US" sz="950" b="1" dirty="0">
                <a:latin typeface="Courier New"/>
                <a:cs typeface="Courier New"/>
              </a:rPr>
              <a:t>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    &lt;/p&gt;</a:t>
            </a:r>
          </a:p>
          <a:p>
            <a:r>
              <a:rPr lang="en-US" sz="950" b="1" dirty="0">
                <a:latin typeface="Courier New"/>
                <a:cs typeface="Courier New"/>
              </a:rPr>
              <a:t>&lt;/body&gt;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6404" y="6263609"/>
            <a:ext cx="168998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forms/</a:t>
            </a:r>
            <a:r>
              <a:rPr lang="en-US" dirty="0" err="1" smtClean="0">
                <a:solidFill>
                  <a:srgbClr val="FFFF00"/>
                </a:solidFill>
              </a:rPr>
              <a:t>select.php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76741"/>
              </p:ext>
            </p:extLst>
          </p:nvPr>
        </p:nvGraphicFramePr>
        <p:xfrm>
          <a:off x="365806" y="1346160"/>
          <a:ext cx="5630305" cy="42773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  <a:gridCol w="1280166"/>
                <a:gridCol w="1655199"/>
                <a:gridCol w="1021080"/>
                <a:gridCol w="843280"/>
              </a:tblGrid>
              <a:tr h="5689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instructor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O’Brien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European 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O’Brien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Compiler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O’Brien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17902" y="1417342"/>
            <a:ext cx="25827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table of student </a:t>
            </a:r>
          </a:p>
          <a:p>
            <a:r>
              <a:rPr lang="en-US" sz="2400" dirty="0" smtClean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course </a:t>
            </a:r>
          </a:p>
          <a:p>
            <a:r>
              <a:rPr lang="en-US" sz="2400" dirty="0" smtClean="0"/>
              <a:t>information.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17902" y="2788927"/>
            <a:ext cx="232719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800" dirty="0">
                <a:solidFill>
                  <a:srgbClr val="0033CC"/>
                </a:solidFill>
              </a:rPr>
              <a:t>10 rows X 5 columns </a:t>
            </a:r>
            <a:endParaRPr lang="en-US" sz="1800" dirty="0" smtClean="0">
              <a:solidFill>
                <a:srgbClr val="0033CC"/>
              </a:solidFill>
            </a:endParaRPr>
          </a:p>
          <a:p>
            <a:pPr marL="0" lvl="1"/>
            <a:r>
              <a:rPr lang="en-US" sz="1800" dirty="0" smtClean="0">
                <a:solidFill>
                  <a:srgbClr val="0033CC"/>
                </a:solidFill>
              </a:rPr>
              <a:t>= </a:t>
            </a:r>
            <a:r>
              <a:rPr lang="en-US" sz="1800" dirty="0">
                <a:solidFill>
                  <a:srgbClr val="B23C00"/>
                </a:solidFill>
              </a:rPr>
              <a:t>50</a:t>
            </a:r>
            <a:r>
              <a:rPr lang="en-US" sz="1800" dirty="0">
                <a:solidFill>
                  <a:srgbClr val="0033CC"/>
                </a:solidFill>
              </a:rPr>
              <a:t> data </a:t>
            </a:r>
            <a:r>
              <a:rPr lang="en-US" sz="1800" dirty="0" smtClean="0">
                <a:solidFill>
                  <a:srgbClr val="0033CC"/>
                </a:solidFill>
              </a:rPr>
              <a:t>items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Three-Tier Web Application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188757" y="1508781"/>
            <a:ext cx="1463024" cy="731512"/>
          </a:xfrm>
          <a:prstGeom prst="roundRect">
            <a:avLst/>
          </a:prstGeom>
          <a:solidFill>
            <a:srgbClr val="FFFDC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Client</a:t>
            </a:r>
            <a:r>
              <a:rPr lang="en-US" dirty="0" smtClean="0"/>
              <a:t>-side web browser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10" y="2788927"/>
            <a:ext cx="1645902" cy="1280146"/>
          </a:xfrm>
          <a:prstGeom prst="roundRect">
            <a:avLst/>
          </a:prstGeom>
          <a:solidFill>
            <a:srgbClr val="E2E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Server-side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web server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(</a:t>
            </a:r>
            <a:r>
              <a:rPr lang="en-US" b="1" baseline="0" dirty="0" smtClean="0">
                <a:latin typeface="Courier New"/>
                <a:cs typeface="Courier New"/>
              </a:rPr>
              <a:t>.html</a:t>
            </a:r>
            <a:r>
              <a:rPr lang="en-US" b="1" dirty="0" smtClean="0">
                <a:latin typeface="Courier New"/>
                <a:cs typeface="Courier New"/>
              </a:rPr>
              <a:t> .</a:t>
            </a:r>
            <a:r>
              <a:rPr lang="en-US" b="1" dirty="0" err="1" smtClean="0">
                <a:latin typeface="Courier New"/>
                <a:cs typeface="Courier New"/>
              </a:rPr>
              <a:t>php</a:t>
            </a:r>
            <a:endParaRPr lang="en-US" b="1" dirty="0" smtClean="0">
              <a:latin typeface="Courier New"/>
              <a:cs typeface="Courier New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images,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etc.)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9" name="Curved Connector 8"/>
          <p:cNvCxnSpPr>
            <a:stCxn id="5" idx="3"/>
            <a:endCxn id="6" idx="0"/>
          </p:cNvCxnSpPr>
          <p:nvPr/>
        </p:nvCxnSpPr>
        <p:spPr bwMode="auto">
          <a:xfrm>
            <a:off x="2651781" y="1874537"/>
            <a:ext cx="1828780" cy="914390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urved Connector 14"/>
          <p:cNvCxnSpPr>
            <a:stCxn id="6" idx="1"/>
            <a:endCxn id="5" idx="2"/>
          </p:cNvCxnSpPr>
          <p:nvPr/>
        </p:nvCxnSpPr>
        <p:spPr bwMode="auto">
          <a:xfrm rot="10800000">
            <a:off x="1920270" y="2240294"/>
            <a:ext cx="1737341" cy="1188707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383293" y="1691659"/>
            <a:ext cx="111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 data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480561" y="3063244"/>
            <a:ext cx="2834609" cy="2990285"/>
            <a:chOff x="4480561" y="3063244"/>
            <a:chExt cx="2834609" cy="2990285"/>
          </a:xfrm>
        </p:grpSpPr>
        <p:sp>
          <p:nvSpPr>
            <p:cNvPr id="7" name="Can 6"/>
            <p:cNvSpPr/>
            <p:nvPr/>
          </p:nvSpPr>
          <p:spPr bwMode="auto">
            <a:xfrm>
              <a:off x="6217902" y="3977634"/>
              <a:ext cx="1097268" cy="1463024"/>
            </a:xfrm>
            <a:prstGeom prst="can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Back-end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 database server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(</a:t>
              </a:r>
              <a:r>
                <a:rPr lang="en-US" baseline="0" dirty="0" smtClean="0"/>
                <a:t>MySQL)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1" name="Curved Connector 10"/>
            <p:cNvCxnSpPr>
              <a:stCxn id="6" idx="3"/>
              <a:endCxn id="7" idx="1"/>
            </p:cNvCxnSpPr>
            <p:nvPr/>
          </p:nvCxnSpPr>
          <p:spPr bwMode="auto">
            <a:xfrm>
              <a:off x="5303512" y="3429000"/>
              <a:ext cx="1463024" cy="548634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/>
            <p:cNvCxnSpPr>
              <a:stCxn id="7" idx="3"/>
              <a:endCxn id="6" idx="2"/>
            </p:cNvCxnSpPr>
            <p:nvPr/>
          </p:nvCxnSpPr>
          <p:spPr bwMode="auto">
            <a:xfrm rot="5400000" flipH="1">
              <a:off x="4937756" y="3611879"/>
              <a:ext cx="1371585" cy="2285975"/>
            </a:xfrm>
            <a:prstGeom prst="curvedConnector3">
              <a:avLst>
                <a:gd name="adj1" fmla="val -16667"/>
              </a:avLst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5852146" y="3063244"/>
              <a:ext cx="90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Queries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029195" y="5714975"/>
              <a:ext cx="6180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80196" y="3063244"/>
            <a:ext cx="129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Dynamically</a:t>
            </a:r>
          </a:p>
          <a:p>
            <a:r>
              <a:rPr lang="en-US" dirty="0" smtClean="0"/>
              <a:t>generated</a:t>
            </a:r>
          </a:p>
          <a:p>
            <a:r>
              <a:rPr lang="en-US" dirty="0" smtClean="0"/>
              <a:t>web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the </a:t>
            </a:r>
            <a:r>
              <a:rPr lang="en-US" dirty="0" err="1" smtClean="0"/>
              <a:t>MariaDB</a:t>
            </a:r>
            <a:r>
              <a:rPr lang="en-US" dirty="0" smtClean="0"/>
              <a:t> Database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Screen Shot 2015-01-28 at 8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1051586"/>
            <a:ext cx="7406609" cy="55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XAMPP Home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9341" y="2606049"/>
            <a:ext cx="2103097" cy="1631216"/>
          </a:xfrm>
          <a:prstGeom prst="rect">
            <a:avLst/>
          </a:prstGeom>
          <a:solidFill>
            <a:srgbClr val="FFFDC7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B23C00"/>
                </a:solidFill>
              </a:rPr>
              <a:t>phpMyAdmin</a:t>
            </a:r>
            <a:r>
              <a:rPr lang="en-US" sz="2000" dirty="0" smtClean="0">
                <a:solidFill>
                  <a:srgbClr val="B23C00"/>
                </a:solidFill>
              </a:rPr>
              <a:t> </a:t>
            </a:r>
            <a:endParaRPr lang="en-US" sz="2000" dirty="0"/>
          </a:p>
          <a:p>
            <a:r>
              <a:rPr lang="en-US" sz="2000" dirty="0" smtClean="0"/>
              <a:t>is a PHP-based GUI interface </a:t>
            </a:r>
          </a:p>
          <a:p>
            <a:r>
              <a:rPr lang="en-US" sz="2000" dirty="0" smtClean="0"/>
              <a:t>to the </a:t>
            </a:r>
            <a:r>
              <a:rPr lang="en-US" sz="2000" dirty="0" smtClean="0">
                <a:solidFill>
                  <a:srgbClr val="B23C00"/>
                </a:solidFill>
              </a:rPr>
              <a:t>MySQL database server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234464"/>
            <a:ext cx="5489305" cy="51155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598504" y="1896622"/>
            <a:ext cx="591931" cy="232561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phpMyAdmin</a:t>
            </a:r>
            <a:r>
              <a:rPr lang="en-US" dirty="0" smtClean="0"/>
              <a:t> Home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Screen Shot 2015-01-28 at 8.3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4" y="1143025"/>
            <a:ext cx="8138121" cy="55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Server Root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32020"/>
          </a:xfrm>
        </p:spPr>
        <p:txBody>
          <a:bodyPr/>
          <a:lstStyle/>
          <a:p>
            <a:r>
              <a:rPr lang="en-US" dirty="0" smtClean="0"/>
              <a:t>By default, there is no root password.</a:t>
            </a:r>
          </a:p>
          <a:p>
            <a:r>
              <a:rPr lang="en-US" dirty="0" smtClean="0"/>
              <a:t>Set the root password using </a:t>
            </a:r>
            <a:r>
              <a:rPr lang="en-US" dirty="0" err="1" smtClean="0"/>
              <a:t>phpMyAdmin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Go to the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Users accounts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Edit the </a:t>
            </a:r>
            <a:br>
              <a:rPr lang="en-US" dirty="0" smtClean="0"/>
            </a:br>
            <a:r>
              <a:rPr lang="en-US" dirty="0" smtClean="0"/>
              <a:t>root user</a:t>
            </a:r>
            <a:br>
              <a:rPr lang="en-US" dirty="0" smtClean="0"/>
            </a:br>
            <a:r>
              <a:rPr lang="en-US" dirty="0" smtClean="0"/>
              <a:t>to change</a:t>
            </a:r>
            <a:br>
              <a:rPr lang="en-US" dirty="0" smtClean="0"/>
            </a:br>
            <a:r>
              <a:rPr lang="en-US" dirty="0" smtClean="0"/>
              <a:t>its password.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2240292"/>
            <a:ext cx="4206194" cy="42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/>
              <a:t>Server Root </a:t>
            </a:r>
            <a:r>
              <a:rPr lang="en-US" dirty="0" smtClean="0"/>
              <a:t>Password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 descr="Screen Shot 2015-01-28 at 8.4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051586"/>
            <a:ext cx="6825499" cy="58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</a:t>
            </a:r>
            <a:r>
              <a:rPr lang="en-US" dirty="0" err="1" smtClean="0"/>
              <a:t>phpMyAdmin</a:t>
            </a:r>
            <a:r>
              <a:rPr lang="en-US" dirty="0" smtClean="0"/>
              <a:t> to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145258"/>
          </a:xfrm>
        </p:spPr>
        <p:txBody>
          <a:bodyPr/>
          <a:lstStyle/>
          <a:p>
            <a:r>
              <a:rPr lang="en-US" dirty="0" err="1" smtClean="0"/>
              <a:t>phpMyAdmin</a:t>
            </a:r>
            <a:r>
              <a:rPr lang="en-US" dirty="0" smtClean="0"/>
              <a:t> connects to the </a:t>
            </a:r>
            <a:r>
              <a:rPr lang="en-US" dirty="0" err="1" smtClean="0"/>
              <a:t>MariaDB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database server as the root user.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Now you must tell </a:t>
            </a:r>
            <a:r>
              <a:rPr lang="en-US" dirty="0" err="1" smtClean="0"/>
              <a:t>phpMyAdmin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the new root password is.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Edit the configuration file</a:t>
            </a:r>
            <a:br>
              <a:rPr lang="en-US" dirty="0" smtClean="0"/>
            </a:br>
            <a:r>
              <a:rPr lang="en-US" sz="2200" b="1" dirty="0" smtClean="0">
                <a:solidFill>
                  <a:srgbClr val="0033CC"/>
                </a:solidFill>
                <a:latin typeface="Courier New"/>
                <a:cs typeface="Courier New"/>
              </a:rPr>
              <a:t>XAMPP/</a:t>
            </a:r>
            <a:r>
              <a:rPr lang="en-US" sz="22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xamppfiles</a:t>
            </a:r>
            <a:r>
              <a:rPr lang="en-US" sz="2200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2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phpmyadmin</a:t>
            </a:r>
            <a:r>
              <a:rPr lang="en-US" sz="2200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  <a:r>
              <a:rPr lang="en-US" sz="22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config.inc.php</a:t>
            </a:r>
            <a:endParaRPr lang="en-US" sz="2200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Edit </a:t>
            </a:r>
            <a:r>
              <a:rPr lang="en-US" dirty="0"/>
              <a:t>the line </a:t>
            </a:r>
            <a:br>
              <a:rPr lang="en-US" dirty="0"/>
            </a:b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$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cfg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['Servers'][$</a:t>
            </a:r>
            <a:r>
              <a:rPr lang="en-US" sz="2000" b="1" dirty="0" err="1">
                <a:solidFill>
                  <a:srgbClr val="0033CC"/>
                </a:solidFill>
                <a:latin typeface="Courier New"/>
                <a:cs typeface="Courier New"/>
              </a:rPr>
              <a:t>i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]['password'] =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'</a:t>
            </a:r>
            <a:r>
              <a:rPr lang="en-US" sz="20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root password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'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3078" y="5589498"/>
            <a:ext cx="5937844" cy="400110"/>
          </a:xfrm>
          <a:prstGeom prst="rect">
            <a:avLst/>
          </a:prstGeom>
          <a:solidFill>
            <a:srgbClr val="FFFF00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For this class, use the database password </a:t>
            </a:r>
            <a:r>
              <a:rPr lang="en-US" sz="2000" b="1" dirty="0" smtClean="0">
                <a:solidFill>
                  <a:srgbClr val="0033CC"/>
                </a:solidFill>
              </a:rPr>
              <a:t>sesame</a:t>
            </a:r>
          </a:p>
        </p:txBody>
      </p:sp>
    </p:spTree>
    <p:extLst>
      <p:ext uri="{BB962C8B-B14F-4D97-AF65-F5344CB8AC3E}">
        <p14:creationId xmlns:p14="http://schemas.microsoft.com/office/powerpoint/2010/main" val="30143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Database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user after yourself or your team.</a:t>
            </a:r>
          </a:p>
          <a:p>
            <a:pPr lvl="1"/>
            <a:r>
              <a:rPr lang="en-US" dirty="0" smtClean="0"/>
              <a:t>Click “Add user” on the Users tab.</a:t>
            </a:r>
          </a:p>
          <a:p>
            <a:pPr lvl="1"/>
            <a:r>
              <a:rPr lang="en-US" dirty="0" smtClean="0"/>
              <a:t>Use “</a:t>
            </a:r>
            <a:r>
              <a:rPr lang="en-US" dirty="0" err="1" smtClean="0"/>
              <a:t>localhost</a:t>
            </a:r>
            <a:r>
              <a:rPr lang="en-US" dirty="0" smtClean="0"/>
              <a:t>” for the host.</a:t>
            </a:r>
          </a:p>
          <a:p>
            <a:pPr lvl="3"/>
            <a:endParaRPr lang="en-US" dirty="0"/>
          </a:p>
          <a:p>
            <a:r>
              <a:rPr lang="en-US" dirty="0" smtClean="0"/>
              <a:t>Tick the checkbox</a:t>
            </a:r>
            <a:br>
              <a:rPr lang="en-US" dirty="0" smtClean="0"/>
            </a:br>
            <a:r>
              <a:rPr lang="en-US" dirty="0" smtClean="0"/>
              <a:t>to create a </a:t>
            </a:r>
            <a:br>
              <a:rPr lang="en-US" dirty="0" smtClean="0"/>
            </a:br>
            <a:r>
              <a:rPr lang="en-US" dirty="0" smtClean="0"/>
              <a:t>database with </a:t>
            </a:r>
            <a:br>
              <a:rPr lang="en-US" dirty="0" smtClean="0"/>
            </a:br>
            <a:r>
              <a:rPr lang="en-US" dirty="0" smtClean="0"/>
              <a:t>the same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2697488"/>
            <a:ext cx="5232511" cy="374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8 at 9.0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52" y="1051586"/>
            <a:ext cx="6684252" cy="5702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smtClean="0"/>
              <a:t>Table in the New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554513" y="3520439"/>
            <a:ext cx="1005829" cy="5486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</a:t>
            </a:r>
            <a:r>
              <a:rPr lang="en-US" dirty="0" smtClean="0"/>
              <a:t>Databases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98131"/>
              </p:ext>
            </p:extLst>
          </p:nvPr>
        </p:nvGraphicFramePr>
        <p:xfrm>
          <a:off x="548684" y="1325903"/>
          <a:ext cx="1823804" cy="4226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  <a:gridCol w="993224"/>
              </a:tblGrid>
              <a:tr h="497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28951"/>
              </p:ext>
            </p:extLst>
          </p:nvPr>
        </p:nvGraphicFramePr>
        <p:xfrm>
          <a:off x="3291854" y="1325903"/>
          <a:ext cx="4512783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3224"/>
                <a:gridCol w="1655199"/>
                <a:gridCol w="1021080"/>
                <a:gridCol w="843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instructor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O’Brien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European 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68903" y="3154682"/>
            <a:ext cx="6400730" cy="3017487"/>
          </a:xfrm>
        </p:spPr>
        <p:txBody>
          <a:bodyPr/>
          <a:lstStyle/>
          <a:p>
            <a:r>
              <a:rPr lang="en-US" dirty="0" smtClean="0"/>
              <a:t>Two tables</a:t>
            </a:r>
          </a:p>
          <a:p>
            <a:pPr lvl="1"/>
            <a:r>
              <a:rPr lang="en-US" dirty="0" smtClean="0"/>
              <a:t>10 rows X 2 columns = 20 data items</a:t>
            </a:r>
          </a:p>
          <a:p>
            <a:pPr lvl="1"/>
            <a:r>
              <a:rPr lang="en-US" dirty="0" smtClean="0"/>
              <a:t>  3 rows X 4 columns = 12 data items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32</a:t>
            </a:r>
            <a:r>
              <a:rPr lang="en-US" dirty="0" smtClean="0"/>
              <a:t> data items total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Easier to update data.</a:t>
            </a:r>
          </a:p>
          <a:p>
            <a:pPr lvl="1"/>
            <a:r>
              <a:rPr lang="en-US" dirty="0" smtClean="0"/>
              <a:t>Example: Move CMPE101 to room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Data into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 descr="Screen Shot 2015-01-28 at 9.08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903"/>
            <a:ext cx="9144000" cy="41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the Table 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 descr="Screen Shot 2015-01-28 at 9.0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932210"/>
            <a:ext cx="7315120" cy="58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Command Line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5654" y="1234464"/>
            <a:ext cx="6769589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/>
                <a:cs typeface="Courier New"/>
              </a:rPr>
              <a:t>~: /Applications/XAMPP/</a:t>
            </a:r>
            <a:r>
              <a:rPr lang="en-US" sz="1400" b="1" dirty="0" err="1">
                <a:latin typeface="Courier New"/>
                <a:cs typeface="Courier New"/>
              </a:rPr>
              <a:t>xamppfiles</a:t>
            </a:r>
            <a:r>
              <a:rPr lang="en-US" sz="1400" b="1" dirty="0">
                <a:latin typeface="Courier New"/>
                <a:cs typeface="Courier New"/>
              </a:rPr>
              <a:t>/bin/</a:t>
            </a:r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 -u </a:t>
            </a:r>
            <a:r>
              <a:rPr lang="en-US" sz="1400" b="1" dirty="0" err="1">
                <a:latin typeface="Courier New"/>
                <a:cs typeface="Courier New"/>
              </a:rPr>
              <a:t>supercoders</a:t>
            </a:r>
            <a:r>
              <a:rPr lang="en-US" sz="1400" b="1" dirty="0">
                <a:latin typeface="Courier New"/>
                <a:cs typeface="Courier New"/>
              </a:rPr>
              <a:t> -p</a:t>
            </a:r>
          </a:p>
          <a:p>
            <a:r>
              <a:rPr lang="en-US" sz="1400" b="1" dirty="0">
                <a:latin typeface="Courier New"/>
                <a:cs typeface="Courier New"/>
              </a:rPr>
              <a:t>Enter password: </a:t>
            </a:r>
          </a:p>
          <a:p>
            <a:endParaRPr lang="en-US" sz="1400" b="1" dirty="0" smtClean="0">
              <a:latin typeface="Courier New"/>
              <a:cs typeface="Courier New"/>
            </a:endParaRPr>
          </a:p>
          <a:p>
            <a:r>
              <a:rPr lang="en-US" sz="1400" b="1" dirty="0" err="1" smtClean="0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show databases;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Database</a:t>
            </a:r>
            <a:r>
              <a:rPr lang="es-ES_tradnl" sz="1400" b="1" dirty="0">
                <a:latin typeface="Courier New"/>
                <a:cs typeface="Courier New"/>
              </a:rPr>
              <a:t>          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information_schema</a:t>
            </a:r>
            <a:r>
              <a:rPr lang="es-ES_tradnl" sz="1400" b="1" dirty="0">
                <a:latin typeface="Courier New"/>
                <a:cs typeface="Courier New"/>
              </a:rPr>
              <a:t>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</a:t>
            </a:r>
            <a:r>
              <a:rPr lang="es-ES_tradnl" sz="1400" b="1" dirty="0" err="1">
                <a:latin typeface="Courier New"/>
                <a:cs typeface="Courier New"/>
              </a:rPr>
              <a:t>supercoders</a:t>
            </a:r>
            <a:r>
              <a:rPr lang="es-ES_tradnl" sz="1400" b="1" dirty="0">
                <a:latin typeface="Courier New"/>
                <a:cs typeface="Courier New"/>
              </a:rPr>
              <a:t>       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2 rows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use </a:t>
            </a:r>
            <a:r>
              <a:rPr lang="en-US" sz="1400" b="1" dirty="0" err="1">
                <a:latin typeface="Courier New"/>
                <a:cs typeface="Courier New"/>
              </a:rPr>
              <a:t>supercoders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Database changed</a:t>
            </a:r>
          </a:p>
          <a:p>
            <a:endParaRPr lang="en-US" sz="1400" b="1" dirty="0" smtClean="0">
              <a:latin typeface="Courier New"/>
              <a:cs typeface="Courier New"/>
            </a:endParaRPr>
          </a:p>
          <a:p>
            <a:r>
              <a:rPr lang="en-US" sz="1400" b="1" dirty="0" err="1" smtClean="0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show tables;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</a:t>
            </a:r>
            <a:r>
              <a:rPr lang="en-US" sz="1400" b="1" dirty="0" err="1">
                <a:latin typeface="Courier New"/>
                <a:cs typeface="Courier New"/>
              </a:rPr>
              <a:t>Tables_in_supercoders</a:t>
            </a:r>
            <a:r>
              <a:rPr lang="en-US" sz="1400" b="1" dirty="0">
                <a:latin typeface="Courier New"/>
                <a:cs typeface="Courier New"/>
              </a:rPr>
              <a:t>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people               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+-----------------------+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1 row in set (0.00 sec</a:t>
            </a:r>
            <a:r>
              <a:rPr lang="en-US" sz="1400" b="1" dirty="0" smtClean="0">
                <a:latin typeface="Courier New"/>
                <a:cs typeface="Courier New"/>
              </a:rPr>
              <a:t>)</a:t>
            </a:r>
            <a:endParaRPr lang="en-US" sz="14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531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Command Line Interface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5433" y="1234464"/>
            <a:ext cx="4722542" cy="483209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select * from people;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id  | first  | last  | gender | salary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101 | John   | Adams | M      | 120000 |</a:t>
            </a:r>
          </a:p>
          <a:p>
            <a:r>
              <a:rPr lang="en-US" sz="1400" b="1" dirty="0">
                <a:latin typeface="Courier New"/>
                <a:cs typeface="Courier New"/>
              </a:rPr>
              <a:t>| 102 | Mary   | Smith | F      | 155000 |</a:t>
            </a:r>
          </a:p>
          <a:p>
            <a:r>
              <a:rPr lang="fr-FR" sz="1400" b="1" dirty="0">
                <a:latin typeface="Courier New"/>
                <a:cs typeface="Courier New"/>
              </a:rPr>
              <a:t>| 105 | Helen  | Troy  | F      |  75000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| 110 | Albert | Jones | M      | 160000 |</a:t>
            </a:r>
          </a:p>
          <a:p>
            <a:r>
              <a:rPr lang="es-ES_tradnl" sz="1400" b="1" dirty="0">
                <a:latin typeface="Courier New"/>
                <a:cs typeface="Courier New"/>
              </a:rPr>
              <a:t>+-----+--------+-------+--------+--------+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4 rows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select * from people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-&gt; where first = 'Helen'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-&gt; and last = 'Troy';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| id  | first | last | gender | salary |</a:t>
            </a:r>
          </a:p>
          <a:p>
            <a:r>
              <a:rPr lang="en-US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fr-FR" sz="1400" b="1" dirty="0">
                <a:latin typeface="Courier New"/>
                <a:cs typeface="Courier New"/>
              </a:rPr>
              <a:t>| 105 | Helen | Troy | F      |  75000 |</a:t>
            </a:r>
          </a:p>
          <a:p>
            <a:r>
              <a:rPr lang="fr-FR" sz="1400" b="1" dirty="0">
                <a:latin typeface="Courier New"/>
                <a:cs typeface="Courier New"/>
              </a:rPr>
              <a:t>+-----+-------+------+--------+--------+</a:t>
            </a:r>
          </a:p>
          <a:p>
            <a:r>
              <a:rPr lang="en-US" sz="1400" b="1" dirty="0">
                <a:latin typeface="Courier New"/>
                <a:cs typeface="Courier New"/>
              </a:rPr>
              <a:t>1 row in set (0.00 sec)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mysql</a:t>
            </a:r>
            <a:r>
              <a:rPr lang="en-US" sz="1400" b="1" dirty="0">
                <a:latin typeface="Courier New"/>
                <a:cs typeface="Courier New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5370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End-to-End Web Application!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side</a:t>
            </a:r>
          </a:p>
          <a:p>
            <a:pPr lvl="1"/>
            <a:r>
              <a:rPr lang="en-US" dirty="0" smtClean="0"/>
              <a:t>An HTML form to submit a person’s </a:t>
            </a:r>
            <a:br>
              <a:rPr lang="en-US" dirty="0" smtClean="0"/>
            </a:br>
            <a:r>
              <a:rPr lang="en-US" dirty="0" smtClean="0"/>
              <a:t>first and last names.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Server side</a:t>
            </a:r>
          </a:p>
          <a:p>
            <a:pPr lvl="1"/>
            <a:r>
              <a:rPr lang="en-US" dirty="0" smtClean="0"/>
              <a:t>PHP code that uses the first and last names</a:t>
            </a:r>
            <a:br>
              <a:rPr lang="en-US" dirty="0" smtClean="0"/>
            </a:br>
            <a:r>
              <a:rPr lang="en-US" dirty="0" smtClean="0"/>
              <a:t>to query the people table in the back end database.</a:t>
            </a:r>
          </a:p>
          <a:p>
            <a:pPr lvl="1"/>
            <a:r>
              <a:rPr lang="en-US" dirty="0" smtClean="0"/>
              <a:t>Dynamically generate a new web page </a:t>
            </a:r>
            <a:br>
              <a:rPr lang="en-US" dirty="0" smtClean="0"/>
            </a:br>
            <a:r>
              <a:rPr lang="en-US" dirty="0" smtClean="0"/>
              <a:t>containing</a:t>
            </a:r>
            <a:r>
              <a:rPr lang="en-US" dirty="0"/>
              <a:t> </a:t>
            </a:r>
            <a:r>
              <a:rPr lang="en-US" dirty="0" smtClean="0"/>
              <a:t>a table of the query results.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Back end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database table containing people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12103" y="6229255"/>
            <a:ext cx="868823" cy="400110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Demo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Web Page: </a:t>
            </a:r>
            <a:r>
              <a:rPr lang="en-US" b="1" dirty="0" err="1" smtClean="0">
                <a:latin typeface="Courier New"/>
                <a:cs typeface="Courier New"/>
              </a:rPr>
              <a:t>index.html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7597" y="1234464"/>
            <a:ext cx="6869085" cy="50167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&lt;</a:t>
            </a:r>
            <a:r>
              <a:rPr lang="en-US" b="1" dirty="0">
                <a:latin typeface="Courier New"/>
                <a:cs typeface="Courier New"/>
              </a:rPr>
              <a:t>body&gt;</a:t>
            </a:r>
          </a:p>
          <a:p>
            <a:r>
              <a:rPr lang="en-US" b="1" dirty="0">
                <a:latin typeface="Courier New"/>
                <a:cs typeface="Courier New"/>
              </a:rPr>
              <a:t>    &lt;form action="</a:t>
            </a:r>
            <a:r>
              <a:rPr lang="en-US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queryDB.php</a:t>
            </a:r>
            <a:r>
              <a:rPr lang="en-US" b="1" dirty="0">
                <a:latin typeface="Courier New"/>
                <a:cs typeface="Courier New"/>
              </a:rPr>
              <a:t>"</a:t>
            </a:r>
          </a:p>
          <a:p>
            <a:r>
              <a:rPr lang="en-US" b="1" dirty="0">
                <a:latin typeface="Courier New"/>
                <a:cs typeface="Courier New"/>
              </a:rPr>
              <a:t>          method="get"&gt;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&lt;legend&gt;User input&lt;/legend&gt;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&lt;label&gt;First name:&lt;/label&gt;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&lt;input name="</a:t>
            </a:r>
            <a:r>
              <a:rPr lang="en-US" b="1" dirty="0" err="1">
                <a:latin typeface="Courier New"/>
                <a:cs typeface="Courier New"/>
              </a:rPr>
              <a:t>firstName</a:t>
            </a:r>
            <a:r>
              <a:rPr lang="en-US" b="1" dirty="0">
                <a:latin typeface="Courier New"/>
                <a:cs typeface="Courier New"/>
              </a:rPr>
              <a:t>" type="text" /&gt;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&lt;label&gt;Last name:&lt;/label&gt;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&lt;</a:t>
            </a:r>
            <a:r>
              <a:rPr lang="de-DE" b="1" dirty="0" err="1">
                <a:latin typeface="Courier New"/>
                <a:cs typeface="Courier New"/>
              </a:rPr>
              <a:t>input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name</a:t>
            </a:r>
            <a:r>
              <a:rPr lang="de-DE" b="1" dirty="0">
                <a:latin typeface="Courier New"/>
                <a:cs typeface="Courier New"/>
              </a:rPr>
              <a:t>="</a:t>
            </a:r>
            <a:r>
              <a:rPr lang="de-DE" b="1" dirty="0" err="1">
                <a:latin typeface="Courier New"/>
                <a:cs typeface="Courier New"/>
              </a:rPr>
              <a:t>lastName</a:t>
            </a:r>
            <a:r>
              <a:rPr lang="de-DE" b="1" dirty="0">
                <a:latin typeface="Courier New"/>
                <a:cs typeface="Courier New"/>
              </a:rPr>
              <a:t>" type="</a:t>
            </a:r>
            <a:r>
              <a:rPr lang="de-DE" b="1" dirty="0" err="1">
                <a:latin typeface="Courier New"/>
                <a:cs typeface="Courier New"/>
              </a:rPr>
              <a:t>text</a:t>
            </a:r>
            <a:r>
              <a:rPr lang="de-DE" b="1" dirty="0">
                <a:latin typeface="Courier New"/>
                <a:cs typeface="Courier New"/>
              </a:rPr>
              <a:t>" /&gt;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</a:t>
            </a:r>
          </a:p>
          <a:p>
            <a:r>
              <a:rPr lang="de-DE" b="1" dirty="0">
                <a:latin typeface="Courier New"/>
                <a:cs typeface="Courier New"/>
              </a:rPr>
              <a:t>            &lt;p&gt;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    &lt;input </a:t>
            </a:r>
            <a:r>
              <a:rPr lang="fi-FI" b="1" dirty="0" err="1">
                <a:latin typeface="Courier New"/>
                <a:cs typeface="Courier New"/>
              </a:rPr>
              <a:t>type="submit</a:t>
            </a:r>
            <a:r>
              <a:rPr lang="fi-FI" b="1" dirty="0">
                <a:latin typeface="Courier New"/>
                <a:cs typeface="Courier New"/>
              </a:rPr>
              <a:t>" </a:t>
            </a:r>
            <a:r>
              <a:rPr lang="fi-FI" b="1" dirty="0" err="1">
                <a:latin typeface="Courier New"/>
                <a:cs typeface="Courier New"/>
              </a:rPr>
              <a:t>value="Submit</a:t>
            </a:r>
            <a:r>
              <a:rPr lang="fi-FI" b="1" dirty="0">
                <a:latin typeface="Courier New"/>
                <a:cs typeface="Courier New"/>
              </a:rPr>
              <a:t>" /&gt;</a:t>
            </a:r>
          </a:p>
          <a:p>
            <a:r>
              <a:rPr lang="fi-FI" b="1" dirty="0">
                <a:latin typeface="Courier New"/>
                <a:cs typeface="Courier New"/>
              </a:rPr>
              <a:t>            &lt;/p&gt;</a:t>
            </a:r>
          </a:p>
          <a:p>
            <a:r>
              <a:rPr lang="en-US" b="1" dirty="0">
                <a:latin typeface="Courier New"/>
                <a:cs typeface="Courier New"/>
              </a:rPr>
              <a:t>        &lt;/</a:t>
            </a:r>
            <a:r>
              <a:rPr lang="en-US" b="1" dirty="0" err="1">
                <a:latin typeface="Courier New"/>
                <a:cs typeface="Courier New"/>
              </a:rPr>
              <a:t>fieldset</a:t>
            </a:r>
            <a:r>
              <a:rPr lang="en-US" b="1" dirty="0">
                <a:latin typeface="Courier New"/>
                <a:cs typeface="Courier New"/>
              </a:rPr>
              <a:t>&gt;</a:t>
            </a:r>
          </a:p>
          <a:p>
            <a:r>
              <a:rPr lang="en-US" b="1" dirty="0">
                <a:latin typeface="Courier New"/>
                <a:cs typeface="Courier New"/>
              </a:rPr>
              <a:t>    &lt;/form&gt;</a:t>
            </a:r>
          </a:p>
          <a:p>
            <a:r>
              <a:rPr lang="en-US" b="1" dirty="0">
                <a:latin typeface="Courier New"/>
                <a:cs typeface="Courier New"/>
              </a:rPr>
              <a:t>&lt;/body</a:t>
            </a:r>
            <a:r>
              <a:rPr lang="en-US" b="1" dirty="0" smtClean="0">
                <a:latin typeface="Courier New"/>
                <a:cs typeface="Courier New"/>
              </a:rPr>
              <a:t>&gt;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780" y="1325903"/>
            <a:ext cx="179087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people/</a:t>
            </a:r>
            <a:r>
              <a:rPr lang="en-US" dirty="0" err="1" smtClean="0">
                <a:solidFill>
                  <a:srgbClr val="FFFF00"/>
                </a:solidFill>
              </a:rPr>
              <a:t>index</a:t>
            </a:r>
            <a:r>
              <a:rPr lang="en-US" dirty="0" err="1" smtClean="0">
                <a:solidFill>
                  <a:srgbClr val="FFFF00"/>
                </a:solidFill>
              </a:rPr>
              <a:t>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Page: </a:t>
            </a:r>
            <a:r>
              <a:rPr lang="en-US" b="1" dirty="0" err="1" smtClean="0">
                <a:latin typeface="Courier New"/>
                <a:cs typeface="Courier New"/>
              </a:rPr>
              <a:t>queryDB.php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806" y="1275841"/>
            <a:ext cx="8611421" cy="5401479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500" b="1" dirty="0">
                <a:latin typeface="Courier New"/>
                <a:cs typeface="Courier New"/>
              </a:rPr>
              <a:t>&lt;body&gt;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&lt;h1&gt;Query Results&lt;/h1&gt;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&lt;p&gt;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&lt;?</a:t>
            </a:r>
            <a:r>
              <a:rPr lang="en-US" sz="1500" b="1" dirty="0" err="1">
                <a:latin typeface="Courier New"/>
                <a:cs typeface="Courier New"/>
              </a:rPr>
              <a:t>php</a:t>
            </a:r>
            <a:endParaRPr lang="en-US" sz="1500" b="1" dirty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           $first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(INPUT_GET, "</a:t>
            </a:r>
            <a:r>
              <a:rPr lang="en-US" sz="1500" b="1" dirty="0" err="1">
                <a:latin typeface="Courier New"/>
                <a:cs typeface="Courier New"/>
              </a:rPr>
              <a:t>firstName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$last  = </a:t>
            </a:r>
            <a:r>
              <a:rPr lang="en-US" sz="1500" b="1" dirty="0" err="1">
                <a:latin typeface="Courier New"/>
                <a:cs typeface="Courier New"/>
              </a:rPr>
              <a:t>filter_input</a:t>
            </a:r>
            <a:r>
              <a:rPr lang="en-US" sz="1500" b="1" dirty="0">
                <a:latin typeface="Courier New"/>
                <a:cs typeface="Courier New"/>
              </a:rPr>
              <a:t>(INPUT_GET, "</a:t>
            </a:r>
            <a:r>
              <a:rPr lang="en-US" sz="1500" b="1" dirty="0" err="1">
                <a:latin typeface="Courier New"/>
                <a:cs typeface="Courier New"/>
              </a:rPr>
              <a:t>lastName</a:t>
            </a:r>
            <a:r>
              <a:rPr lang="en-US" sz="1500" b="1" dirty="0">
                <a:latin typeface="Courier New"/>
                <a:cs typeface="Courier New"/>
              </a:rPr>
              <a:t>");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</a:t>
            </a:r>
            <a:r>
              <a:rPr lang="en-US" sz="1500" b="1" dirty="0">
                <a:solidFill>
                  <a:srgbClr val="0033CC"/>
                </a:solidFill>
                <a:latin typeface="Courier New"/>
                <a:cs typeface="Courier New"/>
              </a:rPr>
              <a:t>try {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   // Connect to the database.</a:t>
            </a:r>
          </a:p>
          <a:p>
            <a:r>
              <a:rPr lang="en-US" sz="1500" b="1" dirty="0">
                <a:latin typeface="Courier New"/>
                <a:cs typeface="Courier New"/>
              </a:rPr>
              <a:t>                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$con = new PDO</a:t>
            </a:r>
            <a:r>
              <a:rPr lang="en-US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("</a:t>
            </a:r>
            <a:r>
              <a:rPr lang="en-US" sz="15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mysql:host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=</a:t>
            </a:r>
            <a:r>
              <a:rPr lang="en-US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localhost;dbname</a:t>
            </a:r>
            <a:r>
              <a:rPr lang="en-US" sz="1500" b="1" dirty="0">
                <a:solidFill>
                  <a:srgbClr val="B23C00"/>
                </a:solidFill>
                <a:latin typeface="Courier New"/>
                <a:cs typeface="Courier New"/>
              </a:rPr>
              <a:t>=</a:t>
            </a:r>
            <a:r>
              <a:rPr lang="en-US" sz="15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supercoders</a:t>
            </a:r>
            <a:r>
              <a:rPr lang="en-US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",</a:t>
            </a:r>
            <a:r>
              <a:rPr lang="de-DE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                           </a:t>
            </a:r>
          </a:p>
          <a:p>
            <a:r>
              <a:rPr lang="de-DE" sz="15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                           "</a:t>
            </a:r>
            <a:r>
              <a:rPr lang="de-DE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supercoders</a:t>
            </a:r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", "</a:t>
            </a:r>
            <a:r>
              <a:rPr lang="de-DE" sz="1500" b="1" dirty="0" err="1">
                <a:solidFill>
                  <a:srgbClr val="B23C00"/>
                </a:solidFill>
                <a:latin typeface="Courier New"/>
                <a:cs typeface="Courier New"/>
              </a:rPr>
              <a:t>sesame</a:t>
            </a:r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");</a:t>
            </a:r>
          </a:p>
          <a:p>
            <a:r>
              <a:rPr lang="de-DE" sz="1500" b="1" dirty="0">
                <a:solidFill>
                  <a:srgbClr val="B23C00"/>
                </a:solidFill>
                <a:latin typeface="Courier New"/>
                <a:cs typeface="Courier New"/>
              </a:rPr>
              <a:t>                </a:t>
            </a:r>
            <a:r>
              <a:rPr lang="de-DE" sz="1500" b="1" dirty="0">
                <a:solidFill>
                  <a:srgbClr val="008000"/>
                </a:solidFill>
                <a:latin typeface="Courier New"/>
                <a:cs typeface="Courier New"/>
              </a:rPr>
              <a:t>$</a:t>
            </a:r>
            <a:r>
              <a:rPr lang="de-DE" sz="1500" b="1" dirty="0" err="1">
                <a:solidFill>
                  <a:srgbClr val="008000"/>
                </a:solidFill>
                <a:latin typeface="Courier New"/>
                <a:cs typeface="Courier New"/>
              </a:rPr>
              <a:t>con</a:t>
            </a:r>
            <a:r>
              <a:rPr lang="de-DE" sz="1500" b="1" dirty="0">
                <a:solidFill>
                  <a:srgbClr val="008000"/>
                </a:solidFill>
                <a:latin typeface="Courier New"/>
                <a:cs typeface="Courier New"/>
              </a:rPr>
              <a:t>-&gt;</a:t>
            </a:r>
            <a:r>
              <a:rPr lang="de-DE" sz="1500" b="1" dirty="0" err="1">
                <a:solidFill>
                  <a:srgbClr val="008000"/>
                </a:solidFill>
                <a:latin typeface="Courier New"/>
                <a:cs typeface="Courier New"/>
              </a:rPr>
              <a:t>setAttribute</a:t>
            </a:r>
            <a:r>
              <a:rPr lang="de-DE" sz="1500" b="1" dirty="0">
                <a:solidFill>
                  <a:srgbClr val="008000"/>
                </a:solidFill>
                <a:latin typeface="Courier New"/>
                <a:cs typeface="Courier New"/>
              </a:rPr>
              <a:t>(PDO::ATTR_ERRMODE,</a:t>
            </a:r>
          </a:p>
          <a:p>
            <a:r>
              <a:rPr lang="de-DE" sz="1500" b="1" dirty="0">
                <a:solidFill>
                  <a:srgbClr val="008000"/>
                </a:solidFill>
                <a:latin typeface="Courier New"/>
                <a:cs typeface="Courier New"/>
              </a:rPr>
              <a:t>                                   PDO::ERRMODE_EXCEPTION)</a:t>
            </a:r>
            <a:r>
              <a:rPr lang="de-DE" sz="1500" b="1" dirty="0" smtClean="0">
                <a:solidFill>
                  <a:srgbClr val="008000"/>
                </a:solidFill>
                <a:latin typeface="Courier New"/>
                <a:cs typeface="Courier New"/>
              </a:rPr>
              <a:t>;</a:t>
            </a:r>
          </a:p>
          <a:p>
            <a:endParaRPr lang="de-DE" sz="1500" b="1" dirty="0" smtClean="0">
              <a:latin typeface="Courier New"/>
              <a:cs typeface="Courier New"/>
            </a:endParaRPr>
          </a:p>
          <a:p>
            <a:r>
              <a:rPr lang="de-DE" sz="1500" b="1" dirty="0">
                <a:latin typeface="Courier New"/>
                <a:cs typeface="Courier New"/>
              </a:rPr>
              <a:t> </a:t>
            </a:r>
            <a:r>
              <a:rPr lang="de-DE" sz="1500" b="1" dirty="0" smtClean="0">
                <a:latin typeface="Courier New"/>
                <a:cs typeface="Courier New"/>
              </a:rPr>
              <a:t>               ...</a:t>
            </a:r>
            <a:endParaRPr lang="en-US" sz="1500" b="1" dirty="0" smtClean="0">
              <a:latin typeface="Courier New"/>
              <a:cs typeface="Courier New"/>
            </a:endParaRPr>
          </a:p>
          <a:p>
            <a:r>
              <a:rPr lang="en-US" sz="1500" b="1" dirty="0">
                <a:latin typeface="Courier New"/>
                <a:cs typeface="Courier New"/>
              </a:rPr>
              <a:t> </a:t>
            </a:r>
            <a:r>
              <a:rPr lang="en-US" sz="1500" b="1" dirty="0" smtClean="0">
                <a:latin typeface="Courier New"/>
                <a:cs typeface="Courier New"/>
              </a:rPr>
              <a:t>           </a:t>
            </a:r>
            <a:r>
              <a:rPr lang="en-US" sz="1500" b="1" dirty="0" smtClean="0">
                <a:solidFill>
                  <a:srgbClr val="0033CC"/>
                </a:solidFill>
                <a:latin typeface="Courier New"/>
                <a:cs typeface="Courier New"/>
              </a:rPr>
              <a:t>}</a:t>
            </a:r>
            <a:endParaRPr lang="en-US" sz="1500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fr-FR" sz="1500" b="1" dirty="0">
                <a:solidFill>
                  <a:srgbClr val="0033CC"/>
                </a:solidFill>
                <a:latin typeface="Courier New"/>
                <a:cs typeface="Courier New"/>
              </a:rPr>
              <a:t>            catch(</a:t>
            </a:r>
            <a:r>
              <a:rPr lang="fr-FR" sz="1500" b="1" dirty="0" err="1">
                <a:solidFill>
                  <a:srgbClr val="0033CC"/>
                </a:solidFill>
                <a:latin typeface="Courier New"/>
                <a:cs typeface="Courier New"/>
              </a:rPr>
              <a:t>PDOException</a:t>
            </a:r>
            <a:r>
              <a:rPr lang="fr-FR" sz="1500" b="1" dirty="0">
                <a:solidFill>
                  <a:srgbClr val="0033CC"/>
                </a:solidFill>
                <a:latin typeface="Courier New"/>
                <a:cs typeface="Courier New"/>
              </a:rPr>
              <a:t> $ex) {</a:t>
            </a:r>
          </a:p>
          <a:p>
            <a:r>
              <a:rPr lang="es-ES_tradnl" sz="1500" b="1" dirty="0">
                <a:solidFill>
                  <a:srgbClr val="0033CC"/>
                </a:solidFill>
                <a:latin typeface="Courier New"/>
                <a:cs typeface="Courier New"/>
              </a:rPr>
              <a:t>                echo 'ERROR: '.$ex-&gt;</a:t>
            </a:r>
            <a:r>
              <a:rPr lang="es-ES_tradnl" sz="1500" b="1" dirty="0" err="1">
                <a:solidFill>
                  <a:srgbClr val="0033CC"/>
                </a:solidFill>
                <a:latin typeface="Courier New"/>
                <a:cs typeface="Courier New"/>
              </a:rPr>
              <a:t>getMessage</a:t>
            </a:r>
            <a:r>
              <a:rPr lang="es-ES_tradnl" sz="1500" b="1" dirty="0">
                <a:solidFill>
                  <a:srgbClr val="0033CC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s-ES_tradnl" sz="1500" b="1" dirty="0">
                <a:solidFill>
                  <a:srgbClr val="0033CC"/>
                </a:solidFill>
                <a:latin typeface="Courier New"/>
                <a:cs typeface="Courier New"/>
              </a:rPr>
              <a:t>            }        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        ?&gt;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    &lt;/p&gt;</a:t>
            </a:r>
          </a:p>
          <a:p>
            <a:r>
              <a:rPr lang="es-ES_tradnl" sz="1500" b="1" dirty="0">
                <a:latin typeface="Courier New"/>
                <a:cs typeface="Courier New"/>
              </a:rPr>
              <a:t>&lt;/</a:t>
            </a:r>
            <a:r>
              <a:rPr lang="es-ES_tradnl" sz="1500" b="1" dirty="0" err="1">
                <a:latin typeface="Courier New"/>
                <a:cs typeface="Courier New"/>
              </a:rPr>
              <a:t>body</a:t>
            </a:r>
            <a:r>
              <a:rPr lang="es-ES_tradnl" sz="1500" b="1" dirty="0" smtClean="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195" y="5989292"/>
            <a:ext cx="3698348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PDO documentation:</a:t>
            </a:r>
          </a:p>
          <a:p>
            <a:r>
              <a:rPr lang="en-US" dirty="0">
                <a:hlinkClick r:id="rId2"/>
              </a:rPr>
              <a:t>http://php.net/manual/en/</a:t>
            </a:r>
            <a:r>
              <a:rPr lang="en-US" dirty="0" smtClean="0">
                <a:hlinkClick r:id="rId2"/>
              </a:rPr>
              <a:t>book.pdo.php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3210" y="1417342"/>
            <a:ext cx="13805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queryDB.php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28" y="3520439"/>
            <a:ext cx="183866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Connect to the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database and </a:t>
            </a:r>
            <a:br>
              <a:rPr lang="en-US" dirty="0" smtClean="0">
                <a:solidFill>
                  <a:srgbClr val="A12A03"/>
                </a:solidFill>
              </a:rPr>
            </a:br>
            <a:r>
              <a:rPr lang="en-US" dirty="0" smtClean="0">
                <a:solidFill>
                  <a:srgbClr val="A12A03"/>
                </a:solidFill>
              </a:rPr>
              <a:t>set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$con</a:t>
            </a:r>
            <a:endParaRPr lang="en-US" dirty="0" smtClean="0">
              <a:solidFill>
                <a:srgbClr val="A12A03"/>
              </a:solidFill>
            </a:endParaRPr>
          </a:p>
          <a:p>
            <a:r>
              <a:rPr lang="en-US" dirty="0" smtClean="0">
                <a:solidFill>
                  <a:srgbClr val="A12A03"/>
                </a:solidFill>
              </a:rPr>
              <a:t>to refer to the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connection object.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5298" y="3977634"/>
            <a:ext cx="112001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If an error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occurs,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throw an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exception.</a:t>
            </a:r>
          </a:p>
        </p:txBody>
      </p:sp>
    </p:spTree>
    <p:extLst>
      <p:ext uri="{BB962C8B-B14F-4D97-AF65-F5344CB8AC3E}">
        <p14:creationId xmlns:p14="http://schemas.microsoft.com/office/powerpoint/2010/main" val="5174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Page: </a:t>
            </a:r>
            <a:r>
              <a:rPr lang="en-US" b="1" dirty="0" err="1" smtClean="0">
                <a:latin typeface="Courier New"/>
                <a:cs typeface="Courier New"/>
              </a:rPr>
              <a:t>queryDB.php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234464"/>
            <a:ext cx="8320994" cy="4247317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ourier New" charset="0"/>
                <a:ea typeface="Courier New" charset="0"/>
                <a:cs typeface="Courier New" charset="0"/>
              </a:rPr>
              <a:t>            try {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500" b="1" dirty="0" smtClean="0">
                <a:latin typeface="Courier New" charset="0"/>
                <a:ea typeface="Courier New" charset="0"/>
                <a:cs typeface="Courier New" charset="0"/>
              </a:rPr>
              <a:t>               ...</a:t>
            </a:r>
          </a:p>
          <a:p>
            <a:endParaRPr lang="en-US" sz="15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               // Constrain the query if we got first and last names.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               if ((strlen($first) &gt; 0) &amp;&amp; (strlen($last) &gt; 0)) {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                   $query = "SELECT * FROM people ".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                            "WHERE first = '$first' ".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                            "AND   last  = '$last'";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               }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               else {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                   $query = "SELECT * FROM people";  </a:t>
            </a:r>
          </a:p>
          <a:p>
            <a:r>
              <a:rPr lang="is-IS" sz="1500" b="1" dirty="0">
                <a:latin typeface="Courier New" charset="0"/>
                <a:ea typeface="Courier New" charset="0"/>
                <a:cs typeface="Courier New" charset="0"/>
              </a:rPr>
              <a:t>                }</a:t>
            </a:r>
          </a:p>
          <a:p>
            <a:endParaRPr lang="en-US" sz="15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 smtClean="0"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// We're going to construct an HTML table.</a:t>
            </a:r>
          </a:p>
          <a:p>
            <a:r>
              <a:rPr lang="en-US" sz="1500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                print "&lt;table border='1'&gt;\n";</a:t>
            </a: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               </a:t>
            </a:r>
          </a:p>
          <a:p>
            <a:r>
              <a:rPr lang="en-US" sz="1500" b="1" dirty="0" smtClean="0">
                <a:latin typeface="Courier New" charset="0"/>
                <a:ea typeface="Courier New" charset="0"/>
                <a:cs typeface="Courier New" charset="0"/>
              </a:rPr>
              <a:t>                ...</a:t>
            </a:r>
            <a:endParaRPr lang="en-US" sz="15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5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500" b="1" dirty="0" smtClean="0">
                <a:latin typeface="Courier New" charset="0"/>
                <a:ea typeface="Courier New" charset="0"/>
                <a:cs typeface="Courier New" charset="0"/>
              </a:rPr>
              <a:t>           }   </a:t>
            </a:r>
            <a:endParaRPr lang="en-US" sz="15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0332" y="1325903"/>
            <a:ext cx="13805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queryDB.php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Page: </a:t>
            </a:r>
            <a:r>
              <a:rPr lang="en-US" b="1" dirty="0" err="1">
                <a:latin typeface="Courier New"/>
                <a:cs typeface="Courier New"/>
              </a:rPr>
              <a:t>queryDB.php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1914" y="1401883"/>
            <a:ext cx="6849952" cy="2554545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 try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    ...</a:t>
            </a:r>
          </a:p>
          <a:p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t-IT" b="1" dirty="0" smtClean="0">
                <a:latin typeface="Courier New" charset="0"/>
                <a:ea typeface="Courier New" charset="0"/>
                <a:cs typeface="Courier New" charset="0"/>
              </a:rPr>
              <a:t>               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// Query the database.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$data = $con-&gt;query($query);</a:t>
            </a:r>
          </a:p>
          <a:p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            $data-&gt;setFetchMode(PDO::FETCH_ASSOC</a:t>
            </a:r>
            <a:r>
              <a:rPr lang="is-IS" b="1" dirty="0" smtClean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is-I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}   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6609" y="1325903"/>
            <a:ext cx="13805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queryDB.php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18" y="1965976"/>
            <a:ext cx="229210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Query the database to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get a result set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$data</a:t>
            </a:r>
            <a:r>
              <a:rPr lang="en-US" dirty="0" smtClean="0">
                <a:solidFill>
                  <a:srgbClr val="A12A03"/>
                </a:solidFill>
              </a:rPr>
              <a:t>.</a:t>
            </a:r>
            <a:endParaRPr lang="en-US" dirty="0" smtClean="0">
              <a:solidFill>
                <a:srgbClr val="A12A03"/>
              </a:solidFill>
            </a:endParaRPr>
          </a:p>
          <a:p>
            <a:r>
              <a:rPr lang="en-US" dirty="0" smtClean="0">
                <a:solidFill>
                  <a:srgbClr val="A12A03"/>
                </a:solidFill>
              </a:rPr>
              <a:t>We will fetch rows from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the </a:t>
            </a:r>
            <a:r>
              <a:rPr lang="en-US" dirty="0" smtClean="0">
                <a:solidFill>
                  <a:srgbClr val="A12A03"/>
                </a:solidFill>
              </a:rPr>
              <a:t>result </a:t>
            </a:r>
            <a:r>
              <a:rPr lang="en-US" dirty="0" smtClean="0">
                <a:solidFill>
                  <a:srgbClr val="A12A03"/>
                </a:solidFill>
              </a:rPr>
              <a:t>set as an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associative array of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field:value</a:t>
            </a:r>
            <a:r>
              <a:rPr lang="en-US" dirty="0" smtClean="0">
                <a:solidFill>
                  <a:srgbClr val="A12A03"/>
                </a:solidFill>
              </a:rPr>
              <a:t> elements</a:t>
            </a:r>
            <a:r>
              <a:rPr lang="en-US" dirty="0" smtClean="0">
                <a:solidFill>
                  <a:srgbClr val="A12A03"/>
                </a:solidFill>
              </a:rPr>
              <a:t>.</a:t>
            </a:r>
            <a:endParaRPr lang="en-US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Page: </a:t>
            </a:r>
            <a:r>
              <a:rPr lang="en-US" b="1" dirty="0" err="1" smtClean="0">
                <a:latin typeface="Courier New"/>
                <a:cs typeface="Courier New"/>
              </a:rPr>
              <a:t>queryDB.php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20" y="1269071"/>
            <a:ext cx="8207696" cy="5509200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 try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    ...</a:t>
            </a:r>
          </a:p>
          <a:p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// Construct the HTML table row by row.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// Start with a header row.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$doHeader = true;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</a:t>
            </a:r>
            <a:r>
              <a:rPr lang="is-IS" b="1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foreach ($data as $row) 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                     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// The header row before the first data row.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if ($doHeader) 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  print "        &lt;tr&gt;\n";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 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foreach ($row as $name =&gt; $value) {</a:t>
            </a:r>
          </a:p>
          <a:p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                        print "            &lt;th&gt;</a:t>
            </a:r>
            <a:r>
              <a:rPr lang="is-I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$name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&lt;/th&gt;\n";</a:t>
            </a:r>
          </a:p>
          <a:p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                    }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  print "        &lt;/tr&gt;\n";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         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    $doHeader = false;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</a:t>
            </a:r>
            <a:r>
              <a:rPr lang="is-IS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is-I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b="1" dirty="0" smtClean="0">
                <a:latin typeface="Courier New" charset="0"/>
                <a:ea typeface="Courier New" charset="0"/>
                <a:cs typeface="Courier New" charset="0"/>
              </a:rPr>
              <a:t>                    ...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}   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86" y="3063244"/>
            <a:ext cx="2317161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Loop over each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$row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of the result set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$data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786" y="4019501"/>
            <a:ext cx="258756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Loop over the </a:t>
            </a:r>
            <a:r>
              <a:rPr lang="en-US" dirty="0" err="1" smtClean="0">
                <a:solidFill>
                  <a:srgbClr val="A12A03"/>
                </a:solidFill>
              </a:rPr>
              <a:t>name:value</a:t>
            </a:r>
            <a:endParaRPr lang="en-US" dirty="0" smtClean="0">
              <a:solidFill>
                <a:srgbClr val="A12A03"/>
              </a:solidFill>
            </a:endParaRPr>
          </a:p>
          <a:p>
            <a:r>
              <a:rPr lang="en-US" dirty="0" smtClean="0">
                <a:solidFill>
                  <a:srgbClr val="A12A03"/>
                </a:solidFill>
              </a:rPr>
              <a:t>elements of </a:t>
            </a:r>
            <a:r>
              <a:rPr lang="en-US" dirty="0" smtClean="0">
                <a:solidFill>
                  <a:srgbClr val="A12A03"/>
                </a:solidFill>
              </a:rPr>
              <a:t>the first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$row</a:t>
            </a:r>
            <a:r>
              <a:rPr lang="en-US" dirty="0" smtClean="0">
                <a:solidFill>
                  <a:srgbClr val="A12A03"/>
                </a:solidFill>
              </a:rPr>
              <a:t>.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Print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$name</a:t>
            </a:r>
            <a:r>
              <a:rPr lang="en-US" dirty="0" smtClean="0">
                <a:solidFill>
                  <a:srgbClr val="A12A03"/>
                </a:solidFill>
              </a:rPr>
              <a:t>.</a:t>
            </a:r>
            <a:endParaRPr lang="en-US" dirty="0">
              <a:solidFill>
                <a:srgbClr val="A12A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771" y="1508781"/>
            <a:ext cx="13805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queryDB.php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8" y="3246123"/>
            <a:ext cx="5760702" cy="2377414"/>
          </a:xfrm>
        </p:spPr>
        <p:txBody>
          <a:bodyPr/>
          <a:lstStyle/>
          <a:p>
            <a:r>
              <a:rPr lang="en-US" dirty="0" smtClean="0"/>
              <a:t>A column in one table contains </a:t>
            </a:r>
            <a:r>
              <a:rPr lang="en-US" dirty="0" smtClean="0">
                <a:solidFill>
                  <a:srgbClr val="B23C00"/>
                </a:solidFill>
              </a:rPr>
              <a:t>keys</a:t>
            </a:r>
            <a:r>
              <a:rPr lang="en-US" dirty="0" smtClean="0"/>
              <a:t> to look up rows in another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73547"/>
              </p:ext>
            </p:extLst>
          </p:nvPr>
        </p:nvGraphicFramePr>
        <p:xfrm>
          <a:off x="548684" y="1325903"/>
          <a:ext cx="1823804" cy="4226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  <a:gridCol w="993224"/>
              </a:tblGrid>
              <a:tr h="497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89255"/>
              </p:ext>
            </p:extLst>
          </p:nvPr>
        </p:nvGraphicFramePr>
        <p:xfrm>
          <a:off x="3291854" y="1325903"/>
          <a:ext cx="4512783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3224"/>
                <a:gridCol w="1655199"/>
                <a:gridCol w="1021080"/>
                <a:gridCol w="843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instructor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O’Brien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European 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1371635" y="3337561"/>
            <a:ext cx="914390" cy="274317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291854" y="2240293"/>
            <a:ext cx="914390" cy="274317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" name="Curved Connector 9"/>
          <p:cNvCxnSpPr>
            <a:stCxn id="7" idx="6"/>
            <a:endCxn id="8" idx="2"/>
          </p:cNvCxnSpPr>
          <p:nvPr/>
        </p:nvCxnSpPr>
        <p:spPr bwMode="auto">
          <a:xfrm flipV="1">
            <a:off x="2286025" y="2377452"/>
            <a:ext cx="1005829" cy="109726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874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Page: </a:t>
            </a:r>
            <a:r>
              <a:rPr lang="en-US" b="1" dirty="0" err="1" smtClean="0">
                <a:latin typeface="Courier New"/>
                <a:cs typeface="Courier New"/>
              </a:rPr>
              <a:t>queryDB.php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20" y="1269071"/>
            <a:ext cx="8331127" cy="4031873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 try 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              ...</a:t>
            </a:r>
          </a:p>
          <a:p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// Data row.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print "            &lt;tr&gt;\n";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foreach ($row as $name =&gt; $value) {</a:t>
            </a:r>
          </a:p>
          <a:p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                    print "                &lt;td&gt;</a:t>
            </a:r>
            <a:r>
              <a:rPr lang="is-I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$value</a:t>
            </a:r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&lt;/td&gt;\n";</a:t>
            </a:r>
          </a:p>
          <a:p>
            <a:r>
              <a:rPr lang="is-I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                    }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    print "            &lt;/tr&gt;\n";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}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               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print "        &lt;/table&gt;\n";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}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catch(PDOException $ex) {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    echo 'ERROR: '.$ex-&gt;getMessage();</a:t>
            </a:r>
          </a:p>
          <a:p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            }       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928" y="2606049"/>
            <a:ext cx="255711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12A03"/>
                </a:solidFill>
              </a:rPr>
              <a:t>Loop over the </a:t>
            </a:r>
            <a:r>
              <a:rPr lang="en-US" dirty="0" err="1" smtClean="0">
                <a:solidFill>
                  <a:srgbClr val="A12A03"/>
                </a:solidFill>
              </a:rPr>
              <a:t>name:value</a:t>
            </a:r>
            <a:endParaRPr lang="en-US" dirty="0" smtClean="0">
              <a:solidFill>
                <a:srgbClr val="A12A03"/>
              </a:solidFill>
            </a:endParaRPr>
          </a:p>
          <a:p>
            <a:r>
              <a:rPr lang="en-US" dirty="0" smtClean="0">
                <a:solidFill>
                  <a:srgbClr val="A12A03"/>
                </a:solidFill>
              </a:rPr>
              <a:t>elements of </a:t>
            </a:r>
            <a:r>
              <a:rPr lang="en-US" dirty="0" smtClean="0">
                <a:solidFill>
                  <a:srgbClr val="A12A03"/>
                </a:solidFill>
              </a:rPr>
              <a:t>each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$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row</a:t>
            </a:r>
            <a:r>
              <a:rPr lang="en-US" dirty="0" smtClean="0">
                <a:solidFill>
                  <a:srgbClr val="A12A03"/>
                </a:solidFill>
              </a:rPr>
              <a:t>.</a:t>
            </a:r>
          </a:p>
          <a:p>
            <a:r>
              <a:rPr lang="en-US" dirty="0" smtClean="0">
                <a:solidFill>
                  <a:srgbClr val="A12A03"/>
                </a:solidFill>
              </a:rPr>
              <a:t>Print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$value</a:t>
            </a:r>
            <a:r>
              <a:rPr lang="en-US" dirty="0" smtClean="0">
                <a:solidFill>
                  <a:srgbClr val="A12A03"/>
                </a:solidFill>
              </a:rPr>
              <a:t>.</a:t>
            </a:r>
            <a:endParaRPr lang="en-US" dirty="0">
              <a:solidFill>
                <a:srgbClr val="A12A0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771" y="1508781"/>
            <a:ext cx="1380506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queryDB.php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Construct a </a:t>
            </a:r>
            <a:r>
              <a:rPr lang="en-US" sz="2400" dirty="0" smtClean="0">
                <a:solidFill>
                  <a:srgbClr val="B23C00"/>
                </a:solidFill>
              </a:rPr>
              <a:t>single MySQL database table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that contains some data.</a:t>
            </a:r>
          </a:p>
          <a:p>
            <a:pPr lvl="1"/>
            <a:r>
              <a:rPr lang="en-US" sz="2000" dirty="0" smtClean="0"/>
              <a:t>Your choice of fields and data values.</a:t>
            </a:r>
          </a:p>
          <a:p>
            <a:pPr lvl="5"/>
            <a:endParaRPr lang="en-US" sz="1100" dirty="0" smtClean="0"/>
          </a:p>
          <a:p>
            <a:r>
              <a:rPr lang="en-US" sz="2400" dirty="0" smtClean="0"/>
              <a:t>Create an </a:t>
            </a:r>
            <a:r>
              <a:rPr lang="en-US" sz="2400" dirty="0" smtClean="0">
                <a:solidFill>
                  <a:srgbClr val="B23C00"/>
                </a:solidFill>
              </a:rPr>
              <a:t>HTML page </a:t>
            </a:r>
            <a:r>
              <a:rPr lang="en-US" sz="2400" dirty="0" smtClean="0"/>
              <a:t>containing various types of input (text, checkboxes, radio buttons, etc.).</a:t>
            </a:r>
          </a:p>
          <a:p>
            <a:pPr lvl="4"/>
            <a:endParaRPr lang="en-US" sz="1100" dirty="0" smtClean="0"/>
          </a:p>
          <a:p>
            <a:r>
              <a:rPr lang="en-US" sz="2400" dirty="0" smtClean="0"/>
              <a:t>Create a </a:t>
            </a:r>
            <a:r>
              <a:rPr lang="en-US" sz="2400" dirty="0" smtClean="0">
                <a:solidFill>
                  <a:srgbClr val="B23C00"/>
                </a:solidFill>
              </a:rPr>
              <a:t>PHP page </a:t>
            </a:r>
            <a:r>
              <a:rPr lang="en-US" sz="2400" dirty="0" smtClean="0"/>
              <a:t>that makes different queries of the database table based on the form data.</a:t>
            </a:r>
          </a:p>
          <a:p>
            <a:pPr lvl="4"/>
            <a:endParaRPr lang="en-US" sz="1100" dirty="0" smtClean="0"/>
          </a:p>
          <a:p>
            <a:r>
              <a:rPr lang="en-US" sz="2400" dirty="0" smtClean="0">
                <a:solidFill>
                  <a:srgbClr val="B23C00"/>
                </a:solidFill>
              </a:rPr>
              <a:t>Dynamically generate </a:t>
            </a:r>
            <a:r>
              <a:rPr lang="en-US" sz="2400" dirty="0" smtClean="0"/>
              <a:t>a web page that displays the query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#1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smtClean="0">
                <a:solidFill>
                  <a:srgbClr val="B23C00"/>
                </a:solidFill>
              </a:rPr>
              <a:t>screen shots </a:t>
            </a:r>
            <a:r>
              <a:rPr lang="en-US" dirty="0" smtClean="0"/>
              <a:t>of your web pages.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Create a “</a:t>
            </a:r>
            <a:r>
              <a:rPr lang="en-US" dirty="0" smtClean="0">
                <a:solidFill>
                  <a:srgbClr val="B23C00"/>
                </a:solidFill>
              </a:rPr>
              <a:t>dump</a:t>
            </a:r>
            <a:r>
              <a:rPr lang="en-US" dirty="0" smtClean="0"/>
              <a:t>” of your database using </a:t>
            </a:r>
            <a:r>
              <a:rPr lang="en-US" dirty="0" err="1" smtClean="0"/>
              <a:t>phpMyAdmin’s</a:t>
            </a:r>
            <a:r>
              <a:rPr lang="en-US" dirty="0" smtClean="0"/>
              <a:t> Export tab.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Choose SQL format.</a:t>
            </a:r>
          </a:p>
          <a:p>
            <a:pPr lvl="1"/>
            <a:r>
              <a:rPr lang="en-US" dirty="0" smtClean="0"/>
              <a:t>Press the Go button to create a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.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sql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dirty="0" smtClean="0"/>
              <a:t>file </a:t>
            </a:r>
            <a:br>
              <a:rPr lang="en-US" dirty="0" smtClean="0"/>
            </a:br>
            <a:r>
              <a:rPr lang="en-US" dirty="0" smtClean="0"/>
              <a:t>named after your database.</a:t>
            </a:r>
          </a:p>
          <a:p>
            <a:pPr lvl="1"/>
            <a:r>
              <a:rPr lang="en-US" dirty="0" smtClean="0"/>
              <a:t>The grader will be able to import this file </a:t>
            </a:r>
            <a:br>
              <a:rPr lang="en-US" dirty="0" smtClean="0"/>
            </a:br>
            <a:r>
              <a:rPr lang="en-US" dirty="0" smtClean="0"/>
              <a:t>to recreate your database and its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zip file named after your team </a:t>
            </a:r>
            <a:br>
              <a:rPr lang="en-US" dirty="0" smtClean="0"/>
            </a:br>
            <a:r>
              <a:rPr lang="en-US" dirty="0" smtClean="0"/>
              <a:t>(e.g.,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supercoders.zip</a:t>
            </a:r>
            <a:r>
              <a:rPr lang="en-US" dirty="0" smtClean="0"/>
              <a:t>) containing: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.html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.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php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 smtClean="0"/>
              <a:t>files.</a:t>
            </a:r>
          </a:p>
          <a:p>
            <a:pPr lvl="1"/>
            <a:r>
              <a:rPr lang="en-US" dirty="0" smtClean="0"/>
              <a:t>Your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.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sql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dirty="0" smtClean="0"/>
              <a:t>database dump file.</a:t>
            </a:r>
          </a:p>
          <a:p>
            <a:pPr lvl="1"/>
            <a:r>
              <a:rPr lang="en-US" dirty="0" smtClean="0"/>
              <a:t>Screen shots of your web pages.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Submit into Canvas: Assignment #1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A12A03"/>
                </a:solidFill>
              </a:rPr>
              <a:t>team assignment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One submission per team.</a:t>
            </a:r>
          </a:p>
          <a:p>
            <a:pPr lvl="1"/>
            <a:r>
              <a:rPr lang="en-US" dirty="0" smtClean="0"/>
              <a:t>Each team member receives the same score.</a:t>
            </a:r>
          </a:p>
          <a:p>
            <a:pPr lvl="5"/>
            <a:endParaRPr lang="en-US" dirty="0"/>
          </a:p>
          <a:p>
            <a:r>
              <a:rPr lang="en-US" dirty="0" smtClean="0"/>
              <a:t>Due Tuesday, </a:t>
            </a:r>
            <a:r>
              <a:rPr lang="en-US" dirty="0" smtClean="0"/>
              <a:t>February 14 at </a:t>
            </a:r>
            <a:r>
              <a:rPr lang="en-US" dirty="0" smtClean="0"/>
              <a:t>11:59 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65" y="3063244"/>
            <a:ext cx="6309290" cy="3200365"/>
          </a:xfrm>
        </p:spPr>
        <p:txBody>
          <a:bodyPr/>
          <a:lstStyle/>
          <a:p>
            <a:r>
              <a:rPr lang="en-US" dirty="0" smtClean="0"/>
              <a:t>Who takes classes </a:t>
            </a:r>
            <a:br>
              <a:rPr lang="en-US" dirty="0" smtClean="0"/>
            </a:br>
            <a:r>
              <a:rPr lang="en-US" dirty="0" smtClean="0"/>
              <a:t>from Prof. Mak?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Join operation </a:t>
            </a:r>
            <a:r>
              <a:rPr lang="en-US" dirty="0"/>
              <a:t>of </a:t>
            </a:r>
            <a:r>
              <a:rPr lang="en-US" dirty="0" smtClean="0"/>
              <a:t>the two tables:</a:t>
            </a:r>
          </a:p>
          <a:p>
            <a:pPr lvl="1"/>
            <a:r>
              <a:rPr lang="en-US" dirty="0" smtClean="0"/>
              <a:t>Combine each row of one </a:t>
            </a:r>
            <a:br>
              <a:rPr lang="en-US" dirty="0" smtClean="0"/>
            </a:br>
            <a:r>
              <a:rPr lang="en-US" dirty="0" smtClean="0"/>
              <a:t>table with the corresponding </a:t>
            </a:r>
            <a:br>
              <a:rPr lang="en-US" dirty="0" smtClean="0"/>
            </a:br>
            <a:r>
              <a:rPr lang="en-US" dirty="0" smtClean="0"/>
              <a:t>row of the other table based </a:t>
            </a:r>
            <a:br>
              <a:rPr lang="en-US" dirty="0" smtClean="0"/>
            </a:br>
            <a:r>
              <a:rPr lang="en-US" dirty="0" smtClean="0"/>
              <a:t>on matching key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6824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90880"/>
              </p:ext>
            </p:extLst>
          </p:nvPr>
        </p:nvGraphicFramePr>
        <p:xfrm>
          <a:off x="462221" y="1325903"/>
          <a:ext cx="1823804" cy="385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  <a:gridCol w="993224"/>
              </a:tblGrid>
              <a:tr h="497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87453"/>
              </p:ext>
            </p:extLst>
          </p:nvPr>
        </p:nvGraphicFramePr>
        <p:xfrm>
          <a:off x="2710948" y="1325903"/>
          <a:ext cx="4512783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3224"/>
                <a:gridCol w="1655199"/>
                <a:gridCol w="1021080"/>
                <a:gridCol w="843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instructor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O’Brien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European 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5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Tables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09614"/>
              </p:ext>
            </p:extLst>
          </p:nvPr>
        </p:nvGraphicFramePr>
        <p:xfrm>
          <a:off x="365806" y="1325903"/>
          <a:ext cx="1644190" cy="3345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3172"/>
                <a:gridCol w="911018"/>
              </a:tblGrid>
              <a:tr h="40352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student</a:t>
                      </a:r>
                    </a:p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course</a:t>
                      </a:r>
                    </a:p>
                    <a:p>
                      <a:r>
                        <a:rPr lang="en-US" sz="1200" dirty="0" smtClean="0"/>
                        <a:t>number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CMPE101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HIST256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HIST256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CMPE101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HIST256</a:t>
                      </a:r>
                      <a:endParaRPr lang="en-US" sz="1200" dirty="0"/>
                    </a:p>
                  </a:txBody>
                  <a:tcPr/>
                </a:tc>
              </a:tr>
              <a:tr h="30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74758"/>
              </p:ext>
            </p:extLst>
          </p:nvPr>
        </p:nvGraphicFramePr>
        <p:xfrm>
          <a:off x="2576038" y="1325903"/>
          <a:ext cx="3958189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7461"/>
                <a:gridCol w="1444868"/>
                <a:gridCol w="894130"/>
                <a:gridCol w="741730"/>
              </a:tblGrid>
              <a:tr h="25349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course</a:t>
                      </a:r>
                    </a:p>
                    <a:p>
                      <a:r>
                        <a:rPr lang="en-US" sz="1200" dirty="0" smtClean="0"/>
                        <a:t>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course</a:t>
                      </a:r>
                    </a:p>
                    <a:p>
                      <a:r>
                        <a:rPr lang="en-US" sz="1200" dirty="0" smtClean="0"/>
                        <a:t>title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instructor</a:t>
                      </a:r>
                    </a:p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room</a:t>
                      </a:r>
                    </a:p>
                    <a:p>
                      <a:r>
                        <a:rPr lang="en-US" sz="1200" dirty="0" smtClean="0"/>
                        <a:t>number</a:t>
                      </a:r>
                      <a:endParaRPr lang="en-US" sz="1200" dirty="0"/>
                    </a:p>
                  </a:txBody>
                  <a:tcPr/>
                </a:tc>
              </a:tr>
              <a:tr h="2202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CMPE101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Intro</a:t>
                      </a:r>
                      <a:r>
                        <a:rPr lang="en-US" sz="1200" baseline="0" dirty="0" smtClean="0"/>
                        <a:t> Programming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O’Brien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/>
                </a:tc>
              </a:tr>
              <a:tr h="2202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European History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</a:tr>
              <a:tr h="2202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Compiler Design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Bent Arrow 7"/>
          <p:cNvSpPr/>
          <p:nvPr/>
        </p:nvSpPr>
        <p:spPr bwMode="auto">
          <a:xfrm rot="5400000">
            <a:off x="6768251" y="1645940"/>
            <a:ext cx="731512" cy="1005829"/>
          </a:xfrm>
          <a:prstGeom prst="ben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0582" y="1777168"/>
            <a:ext cx="325866" cy="280247"/>
            <a:chOff x="902386" y="5483226"/>
            <a:chExt cx="325866" cy="280247"/>
          </a:xfrm>
        </p:grpSpPr>
        <p:sp>
          <p:nvSpPr>
            <p:cNvPr id="10" name="Isosceles Triangle 9"/>
            <p:cNvSpPr/>
            <p:nvPr/>
          </p:nvSpPr>
          <p:spPr bwMode="auto">
            <a:xfrm rot="5400000">
              <a:off x="848995" y="5536617"/>
              <a:ext cx="273897" cy="167116"/>
            </a:xfrm>
            <a:prstGeom prst="triangl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rot="16200000">
              <a:off x="1007744" y="5542966"/>
              <a:ext cx="273899" cy="167116"/>
            </a:xfrm>
            <a:prstGeom prst="triangle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35017"/>
              </p:ext>
            </p:extLst>
          </p:nvPr>
        </p:nvGraphicFramePr>
        <p:xfrm>
          <a:off x="4206244" y="2880331"/>
          <a:ext cx="4691361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33172"/>
                <a:gridCol w="877461"/>
                <a:gridCol w="1444868"/>
                <a:gridCol w="894130"/>
                <a:gridCol w="741730"/>
              </a:tblGrid>
              <a:tr h="3500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student</a:t>
                      </a:r>
                    </a:p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course</a:t>
                      </a:r>
                    </a:p>
                    <a:p>
                      <a:r>
                        <a:rPr lang="en-US" sz="1200" dirty="0" smtClean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course</a:t>
                      </a:r>
                    </a:p>
                    <a:p>
                      <a:r>
                        <a:rPr lang="en-US" sz="1200" dirty="0" smtClean="0"/>
                        <a:t>title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instructor</a:t>
                      </a:r>
                    </a:p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room</a:t>
                      </a:r>
                    </a:p>
                    <a:p>
                      <a:r>
                        <a:rPr lang="en-US" sz="1200" dirty="0" smtClean="0"/>
                        <a:t>number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CMPE101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Intro</a:t>
                      </a:r>
                      <a:r>
                        <a:rPr lang="en-US" sz="1200" baseline="0" dirty="0" smtClean="0"/>
                        <a:t> Programming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O’Brien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Frank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European History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Compiler Design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Compiler Design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Compiler Design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CMPE101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Intro</a:t>
                      </a:r>
                      <a:r>
                        <a:rPr lang="en-US" sz="1200" baseline="0" dirty="0" smtClean="0"/>
                        <a:t> Programming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O’Brien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HIST256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Evans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CS153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Compiler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225</a:t>
                      </a:r>
                      <a:endParaRPr lang="en-US" sz="1200" dirty="0"/>
                    </a:p>
                  </a:txBody>
                  <a:tcPr/>
                </a:tc>
              </a:tr>
              <a:tr h="2281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Rosa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CMPE101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Intro</a:t>
                      </a:r>
                      <a:r>
                        <a:rPr lang="en-US" sz="1200" baseline="0" dirty="0" smtClean="0"/>
                        <a:t> Programming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O’Brien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94586" y="2971805"/>
            <a:ext cx="1901131" cy="954107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23C00"/>
                </a:solidFill>
              </a:rPr>
              <a:t>Join</a:t>
            </a:r>
            <a:r>
              <a:rPr lang="en-US" sz="2800" dirty="0"/>
              <a:t> the </a:t>
            </a:r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/>
              <a:t>tables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76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Tables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76301"/>
              </p:ext>
            </p:extLst>
          </p:nvPr>
        </p:nvGraphicFramePr>
        <p:xfrm>
          <a:off x="6857975" y="1894794"/>
          <a:ext cx="1851660" cy="385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  <a:gridCol w="1021080"/>
              </a:tblGrid>
              <a:tr h="497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instructor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O’Brien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O’Brien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44489"/>
              </p:ext>
            </p:extLst>
          </p:nvPr>
        </p:nvGraphicFramePr>
        <p:xfrm>
          <a:off x="365806" y="1894794"/>
          <a:ext cx="5630305" cy="42773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30580"/>
                <a:gridCol w="1280166"/>
                <a:gridCol w="1655199"/>
                <a:gridCol w="1021080"/>
                <a:gridCol w="843280"/>
              </a:tblGrid>
              <a:tr h="5689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course</a:t>
                      </a:r>
                    </a:p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instructor</a:t>
                      </a:r>
                    </a:p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</a:p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O’Brien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European History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Eric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Compiler Design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O’Brien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HIST256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European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CS153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Compiler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CMPE101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Intro</a:t>
                      </a:r>
                      <a:r>
                        <a:rPr lang="en-US" sz="1400" baseline="0" dirty="0" smtClean="0"/>
                        <a:t> Programming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O’Brien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432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67" y="1234464"/>
            <a:ext cx="8767695" cy="523220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B23C00"/>
                </a:solidFill>
              </a:rPr>
              <a:t>projection operation </a:t>
            </a:r>
            <a:r>
              <a:rPr lang="en-US" sz="2800" dirty="0" smtClean="0"/>
              <a:t>removes unneeded columns.</a:t>
            </a:r>
            <a:endParaRPr lang="en-US" sz="280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6126463" y="3154683"/>
            <a:ext cx="640073" cy="457195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32136</TotalTime>
  <Words>3989</Words>
  <Application>Microsoft Macintosh PowerPoint</Application>
  <PresentationFormat>On-screen Show (4:3)</PresentationFormat>
  <Paragraphs>1330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Courier New</vt:lpstr>
      <vt:lpstr>ＭＳ Ｐゴシック</vt:lpstr>
      <vt:lpstr>Times New Roman</vt:lpstr>
      <vt:lpstr>Wingdings</vt:lpstr>
      <vt:lpstr>Arial</vt:lpstr>
      <vt:lpstr>Quadrant</vt:lpstr>
      <vt:lpstr>CMPE 226 Database Systems February 7 Class Meeting</vt:lpstr>
      <vt:lpstr>Some Sources of Data for Visualization</vt:lpstr>
      <vt:lpstr>Teams?</vt:lpstr>
      <vt:lpstr>Relational Databases</vt:lpstr>
      <vt:lpstr>Relational Databases, cont’d</vt:lpstr>
      <vt:lpstr>Keys</vt:lpstr>
      <vt:lpstr>Virtual Tables</vt:lpstr>
      <vt:lpstr>Virtual Tables, cont’d</vt:lpstr>
      <vt:lpstr>Virtual Tables, cont’d</vt:lpstr>
      <vt:lpstr>Virtual Tables, cont’d</vt:lpstr>
      <vt:lpstr>Relational Algebra</vt:lpstr>
      <vt:lpstr>Client-Server Web Apps </vt:lpstr>
      <vt:lpstr>Serving Web Pages</vt:lpstr>
      <vt:lpstr>Basic “Naked” HTML</vt:lpstr>
      <vt:lpstr>XAMPP Directory Structure</vt:lpstr>
      <vt:lpstr>HTML Page Template</vt:lpstr>
      <vt:lpstr>Paragraphs and Headings</vt:lpstr>
      <vt:lpstr>Paragraphs and Headings, cont’d</vt:lpstr>
      <vt:lpstr>Paragraphs and Headings, cont’d</vt:lpstr>
      <vt:lpstr>Ordered and Unordered Lists</vt:lpstr>
      <vt:lpstr>Nested Lists</vt:lpstr>
      <vt:lpstr>Simple Table</vt:lpstr>
      <vt:lpstr>Table with Borders</vt:lpstr>
      <vt:lpstr>Table with colspan and rowspan</vt:lpstr>
      <vt:lpstr>Links to Pages</vt:lpstr>
      <vt:lpstr>Links to Anchor Tags</vt:lpstr>
      <vt:lpstr>Images</vt:lpstr>
      <vt:lpstr>Images, cont’d</vt:lpstr>
      <vt:lpstr>Form Data</vt:lpstr>
      <vt:lpstr>Client-Server Web Apps </vt:lpstr>
      <vt:lpstr>Ways to Send Form Data, cont’d</vt:lpstr>
      <vt:lpstr>Text Input: HTML Page</vt:lpstr>
      <vt:lpstr>Text Input: PHP Code</vt:lpstr>
      <vt:lpstr>Checkbox Input: HTML Page</vt:lpstr>
      <vt:lpstr>Checkbox Input: PHP Code</vt:lpstr>
      <vt:lpstr>Radio Button Input: HTML Page</vt:lpstr>
      <vt:lpstr>Radio Button Input: PHP Code</vt:lpstr>
      <vt:lpstr>Select List Input: HTML Page</vt:lpstr>
      <vt:lpstr>Select List Input: PHP Code</vt:lpstr>
      <vt:lpstr>Break</vt:lpstr>
      <vt:lpstr>Three-Tier Web Application Architecture</vt:lpstr>
      <vt:lpstr>Start the MariaDB Database Server</vt:lpstr>
      <vt:lpstr>XAMPP Home Page</vt:lpstr>
      <vt:lpstr>phpMyAdmin Home Page</vt:lpstr>
      <vt:lpstr>Database Server Root Password</vt:lpstr>
      <vt:lpstr>Database Server Root Password, cont’d</vt:lpstr>
      <vt:lpstr>Enable phpMyAdmin to Connect</vt:lpstr>
      <vt:lpstr>Add a New Database User</vt:lpstr>
      <vt:lpstr>Create a Table in the New Database</vt:lpstr>
      <vt:lpstr>Insert Data into the Table</vt:lpstr>
      <vt:lpstr>Browse the Table Contents</vt:lpstr>
      <vt:lpstr>MySQL Command Line Interface</vt:lpstr>
      <vt:lpstr>MySQL Command Line Interface, cont’d</vt:lpstr>
      <vt:lpstr>Simple End-to-End Web Application!</vt:lpstr>
      <vt:lpstr>Default Web Page: index.html</vt:lpstr>
      <vt:lpstr>PHP Page: queryDB.php</vt:lpstr>
      <vt:lpstr>PHP Page: queryDB.php, cont’d</vt:lpstr>
      <vt:lpstr>PHP Page: queryDB.php, cont’d</vt:lpstr>
      <vt:lpstr>PHP Page: queryDB.php, cont’d</vt:lpstr>
      <vt:lpstr>PHP Page: queryDB.php, cont’d</vt:lpstr>
      <vt:lpstr>Assignment #1</vt:lpstr>
      <vt:lpstr>Assignment #1, cont’d</vt:lpstr>
      <vt:lpstr>Assignment #1, cont’d</vt:lpstr>
      <vt:lpstr>Assignment #1,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374</cp:revision>
  <dcterms:created xsi:type="dcterms:W3CDTF">2008-01-12T03:52:55Z</dcterms:created>
  <dcterms:modified xsi:type="dcterms:W3CDTF">2017-02-07T05:14:25Z</dcterms:modified>
  <cp:category/>
</cp:coreProperties>
</file>