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829" r:id="rId3"/>
    <p:sldId id="830" r:id="rId4"/>
    <p:sldId id="831" r:id="rId5"/>
    <p:sldId id="833" r:id="rId6"/>
    <p:sldId id="832" r:id="rId7"/>
    <p:sldId id="835" r:id="rId8"/>
    <p:sldId id="836" r:id="rId9"/>
    <p:sldId id="834" r:id="rId10"/>
    <p:sldId id="837" r:id="rId11"/>
    <p:sldId id="838" r:id="rId12"/>
    <p:sldId id="860" r:id="rId13"/>
    <p:sldId id="839" r:id="rId14"/>
    <p:sldId id="840" r:id="rId15"/>
    <p:sldId id="841" r:id="rId16"/>
    <p:sldId id="842" r:id="rId17"/>
    <p:sldId id="843" r:id="rId18"/>
    <p:sldId id="844" r:id="rId19"/>
    <p:sldId id="845" r:id="rId20"/>
    <p:sldId id="846" r:id="rId21"/>
    <p:sldId id="847" r:id="rId22"/>
    <p:sldId id="850" r:id="rId23"/>
    <p:sldId id="851" r:id="rId24"/>
    <p:sldId id="848" r:id="rId25"/>
    <p:sldId id="849" r:id="rId26"/>
    <p:sldId id="852" r:id="rId27"/>
    <p:sldId id="855" r:id="rId28"/>
    <p:sldId id="853" r:id="rId29"/>
    <p:sldId id="854" r:id="rId30"/>
    <p:sldId id="857" r:id="rId31"/>
    <p:sldId id="856" r:id="rId32"/>
    <p:sldId id="858" r:id="rId33"/>
    <p:sldId id="85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29846"/>
    <a:srgbClr val="005493"/>
    <a:srgbClr val="930705"/>
    <a:srgbClr val="73FEFF"/>
    <a:srgbClr val="FEE698"/>
    <a:srgbClr val="E1A90D"/>
    <a:srgbClr val="0033CC"/>
    <a:srgbClr val="CBCCFF"/>
    <a:srgbClr val="C5F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87" autoAdjust="0"/>
    <p:restoredTop sz="97928" autoAdjust="0"/>
  </p:normalViewPr>
  <p:slideViewPr>
    <p:cSldViewPr>
      <p:cViewPr varScale="1">
        <p:scale>
          <a:sx n="179" d="100"/>
          <a:sy n="179" d="100"/>
        </p:scale>
        <p:origin x="2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Engineering Extended Studies</a:t>
            </a:r>
            <a:endParaRPr lang="en-US" sz="1000" baseline="0" dirty="0"/>
          </a:p>
          <a:p>
            <a:r>
              <a:rPr lang="en-US" sz="1000" baseline="0" dirty="0"/>
              <a:t>Spring 2025: March 25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474732" y="6263609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202: Software Systems Engineering </a:t>
            </a:r>
          </a:p>
          <a:p>
            <a:pPr algn="ctr"/>
            <a:r>
              <a:rPr lang="en-US" altLang="x-none" sz="1000" dirty="0"/>
              <a:t>© Ronald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202</a:t>
            </a:r>
            <a:br>
              <a:rPr lang="en-US" altLang="x-none" sz="3200" dirty="0"/>
            </a:br>
            <a:r>
              <a:rPr lang="en-US" altLang="x-none" sz="3200" dirty="0"/>
              <a:t>Software Systems Engineering</a:t>
            </a:r>
            <a:br>
              <a:rPr lang="en-US" altLang="x-none" sz="3600" dirty="0"/>
            </a:br>
            <a:r>
              <a:rPr lang="en-US" altLang="x-none" sz="2400" dirty="0"/>
              <a:t>March 25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Engineering Extended Studies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2025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9C53-1C6D-557C-413A-625A708C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Team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E16C-D815-C489-92FD-251D3AFA1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application that is sufficiently substantial to demonstrate your use of good design principles and design patterns.</a:t>
            </a:r>
          </a:p>
          <a:p>
            <a:pPr lvl="1"/>
            <a:r>
              <a:rPr lang="en-US" dirty="0"/>
              <a:t>There should be more to it than the example RPS application.</a:t>
            </a:r>
          </a:p>
          <a:p>
            <a:pPr lvl="4"/>
            <a:endParaRPr lang="en-US" dirty="0"/>
          </a:p>
          <a:p>
            <a:r>
              <a:rPr lang="en-US" dirty="0"/>
              <a:t>Mandatory: written in C++</a:t>
            </a:r>
          </a:p>
          <a:p>
            <a:r>
              <a:rPr lang="en-US" dirty="0"/>
              <a:t>Mandatory: GUI-based using Qt6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67BF6-5F5F-82DC-9214-69CA42AA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64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7FC3-DBD5-7056-27E2-7009BDF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2CA8-1FD8-5A1E-86AD-18F7EC6C1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your </a:t>
            </a:r>
            <a:r>
              <a:rPr lang="en-US" u="sng" dirty="0"/>
              <a:t>proposed project </a:t>
            </a:r>
            <a:br>
              <a:rPr lang="en-US" dirty="0"/>
            </a:br>
            <a:r>
              <a:rPr lang="en-US" dirty="0"/>
              <a:t>in a few paragraphs.</a:t>
            </a:r>
          </a:p>
          <a:p>
            <a:pPr lvl="1"/>
            <a:r>
              <a:rPr lang="en-US" dirty="0"/>
              <a:t>What will it do?</a:t>
            </a:r>
          </a:p>
          <a:p>
            <a:pPr lvl="1"/>
            <a:r>
              <a:rPr lang="en-US" dirty="0"/>
              <a:t>What will be some of its major classes?</a:t>
            </a:r>
          </a:p>
          <a:p>
            <a:pPr lvl="4"/>
            <a:endParaRPr lang="en-US" dirty="0"/>
          </a:p>
          <a:p>
            <a:r>
              <a:rPr lang="en-US" dirty="0"/>
              <a:t>Implement a </a:t>
            </a:r>
            <a:r>
              <a:rPr lang="en-US" u="sng" dirty="0"/>
              <a:t>key use case</a:t>
            </a:r>
            <a:r>
              <a:rPr lang="en-US" dirty="0"/>
              <a:t> of your application.</a:t>
            </a:r>
          </a:p>
          <a:p>
            <a:pPr lvl="1"/>
            <a:r>
              <a:rPr lang="en-US" dirty="0"/>
              <a:t>GUI-based user interface backed by working code.</a:t>
            </a:r>
          </a:p>
          <a:p>
            <a:pPr lvl="1"/>
            <a:r>
              <a:rPr lang="en-US" dirty="0"/>
              <a:t>Describe what is happening in a paragraph or two with screenshots.</a:t>
            </a:r>
          </a:p>
          <a:p>
            <a:pPr lvl="1"/>
            <a:r>
              <a:rPr lang="en-US" dirty="0"/>
              <a:t>Instructions on how the grader should run it.</a:t>
            </a:r>
          </a:p>
          <a:p>
            <a:pPr lvl="4"/>
            <a:endParaRPr lang="en-US" dirty="0"/>
          </a:p>
          <a:p>
            <a:r>
              <a:rPr lang="en-US" dirty="0"/>
              <a:t>Due Friday, April 11.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D9F16-D69E-7BFF-3DF2-4BE7326D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620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31FE-20B3-1894-35E6-1D45CCD4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#5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E158D-B859-0A4C-F50A-D20D4B15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198" y="1276459"/>
            <a:ext cx="3749044" cy="4713583"/>
          </a:xfrm>
        </p:spPr>
        <p:txBody>
          <a:bodyPr/>
          <a:lstStyle/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Inventory management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Hot meals vending machine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Snakes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Role-playing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Distributed RPS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Bookstore chain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Morse code translator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Cookie shop inventory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First person shooter (FPS)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Tetris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Chess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City building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Meme machine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Trivia game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Boba barista simulator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Runners simulator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Auction management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Pong game with machine learning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Cupcake store management</a:t>
            </a:r>
          </a:p>
          <a:p>
            <a:pPr>
              <a:buNone/>
            </a:pPr>
            <a:r>
              <a:rPr lang="en-US" sz="1200" dirty="0">
                <a:effectLst/>
                <a:latin typeface="Helvetica" pitchFamily="2" charset="0"/>
              </a:rPr>
              <a:t>Fireball game</a:t>
            </a:r>
          </a:p>
          <a:p>
            <a:pPr marL="0" indent="0">
              <a:buNone/>
            </a:pPr>
            <a:r>
              <a:rPr lang="en-US" sz="1200" dirty="0">
                <a:effectLst/>
                <a:latin typeface="Helvetica" pitchFamily="2" charset="0"/>
              </a:rPr>
              <a:t>Food ordering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25207-3038-E5B4-BE66-B9F4B85D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F9DEC-5654-C4C7-F5FE-28668CE8C203}"/>
              </a:ext>
            </a:extLst>
          </p:cNvPr>
          <p:cNvSpPr txBox="1"/>
          <p:nvPr/>
        </p:nvSpPr>
        <p:spPr>
          <a:xfrm>
            <a:off x="365806" y="1383827"/>
            <a:ext cx="3608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applications from past semesters.</a:t>
            </a:r>
          </a:p>
        </p:txBody>
      </p:sp>
    </p:spTree>
    <p:extLst>
      <p:ext uri="{BB962C8B-B14F-4D97-AF65-F5344CB8AC3E}">
        <p14:creationId xmlns:p14="http://schemas.microsoft.com/office/powerpoint/2010/main" val="80901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80C9-49B1-BC62-B532-317CABED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Adapter and Façade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806D-090C-59E7-9EB6-A44A59E6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Adapter Design Pattern</a:t>
            </a:r>
            <a:r>
              <a:rPr lang="en-US" dirty="0"/>
              <a:t> provides a model for a software architecture that needs to </a:t>
            </a:r>
            <a:r>
              <a:rPr lang="en-US" u="sng" dirty="0"/>
              <a:t>integrate external code</a:t>
            </a:r>
            <a:r>
              <a:rPr lang="en-US" dirty="0"/>
              <a:t>, such as from a library, with code in an existing application.</a:t>
            </a:r>
          </a:p>
          <a:p>
            <a:pPr lvl="1"/>
            <a:r>
              <a:rPr lang="en-US" dirty="0"/>
              <a:t>The external and application codes were not</a:t>
            </a:r>
            <a:br>
              <a:rPr lang="en-US" dirty="0"/>
            </a:br>
            <a:r>
              <a:rPr lang="en-US" dirty="0"/>
              <a:t>originally designed to work together.</a:t>
            </a:r>
          </a:p>
          <a:p>
            <a:pPr lvl="1"/>
            <a:r>
              <a:rPr lang="en-US" dirty="0"/>
              <a:t>We cannot modify either of them.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Façade Design Pattern</a:t>
            </a:r>
            <a:r>
              <a:rPr lang="en-US" dirty="0"/>
              <a:t> provides a </a:t>
            </a:r>
            <a:r>
              <a:rPr lang="en-US" u="sng" dirty="0"/>
              <a:t>simpler higher-level interface</a:t>
            </a:r>
            <a:r>
              <a:rPr lang="en-US" dirty="0"/>
              <a:t> that makes complex code easier to use.</a:t>
            </a:r>
          </a:p>
          <a:p>
            <a:pPr lvl="1"/>
            <a:r>
              <a:rPr lang="en-US" dirty="0"/>
              <a:t>We cannot modify the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4F786-5B00-1FD9-8C0B-0F6BA892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252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896F-CCF4-9D3C-B4A0-F323C0C7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Application: More Sports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A8C30-D80F-F5B1-48BE-FDB52EE8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college’s athletics department needs to know the </a:t>
            </a:r>
            <a:r>
              <a:rPr lang="en-US" u="sng" dirty="0"/>
              <a:t>venue</a:t>
            </a:r>
            <a:r>
              <a:rPr lang="en-US" dirty="0"/>
              <a:t> and the </a:t>
            </a:r>
            <a:r>
              <a:rPr lang="en-US" u="sng" dirty="0"/>
              <a:t>average number of fans</a:t>
            </a:r>
            <a:r>
              <a:rPr lang="en-US" dirty="0"/>
              <a:t> attending each varsity baseball, varsity football, and intramural volleyball game.</a:t>
            </a:r>
          </a:p>
          <a:p>
            <a:pPr lvl="4"/>
            <a:endParaRPr lang="en-US" dirty="0"/>
          </a:p>
          <a:p>
            <a:r>
              <a:rPr lang="en-US" dirty="0"/>
              <a:t>The department gets this information from the baseball, football, and volleyball organizations.</a:t>
            </a:r>
          </a:p>
          <a:p>
            <a:pPr lvl="4"/>
            <a:endParaRPr lang="en-US" dirty="0"/>
          </a:p>
          <a:p>
            <a:r>
              <a:rPr lang="en-US" dirty="0"/>
              <a:t>Each sport organization reports its information differently.</a:t>
            </a:r>
          </a:p>
          <a:p>
            <a:pPr lvl="1"/>
            <a:r>
              <a:rPr lang="en-US" dirty="0"/>
              <a:t>They don’t want to change how they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47E30-3D46-E91F-6518-8ABF7E53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11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B63A-1268-A364-3D72-1EAD6C93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491C-46B2-E3FA-1738-46245E43B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We should not need to modify our application code or the external code to make them work together.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Our application code should be isolated from any interface changes by the external code.</a:t>
            </a:r>
          </a:p>
          <a:p>
            <a:pPr lvl="4"/>
            <a:endParaRPr lang="en-US" dirty="0"/>
          </a:p>
          <a:p>
            <a:r>
              <a:rPr lang="en-US" b="1" dirty="0"/>
              <a:t>DF 3: </a:t>
            </a:r>
            <a:r>
              <a:rPr lang="en-US" dirty="0"/>
              <a:t>It should be straightforward to add another sport to the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15E03-B58C-9252-B5DE-8DDA7711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679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F466-2F3C-2B40-D9EF-E3C4B67B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Adapter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D0A77-FFBB-71CA-CB78-CF60B2B9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pic>
        <p:nvPicPr>
          <p:cNvPr id="5" name="Picture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FDC11633-3C62-1235-0F5A-0912BA322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61" y="1234464"/>
            <a:ext cx="7207972" cy="3840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9B5AB-ED3B-C6E0-368B-FB1E6734B912}"/>
              </a:ext>
            </a:extLst>
          </p:cNvPr>
          <p:cNvSpPr txBox="1"/>
          <p:nvPr/>
        </p:nvSpPr>
        <p:spPr>
          <a:xfrm>
            <a:off x="274367" y="4160512"/>
            <a:ext cx="484626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lasses </a:t>
            </a:r>
            <a:r>
              <a:rPr lang="en-US" sz="12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BaseballData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 present their venue and attendance data in different ways. Therefore, class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requires nested private class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ConvertedData 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and three overloaded public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member functions, and each function calls the private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legacy_print() 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member function. The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print() 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function for the football and volleyball sports uses class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ConvertedData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to convert data from</a:t>
            </a:r>
            <a:r>
              <a:rPr lang="en-US" sz="1200" u="none" strike="noStrike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respectively, to the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format.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is already in that format.</a:t>
            </a:r>
            <a:endParaRPr lang="en-US" sz="12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5AE68FDA-9BD3-EEA2-87F2-B7A32A061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7" y="2697488"/>
            <a:ext cx="985567" cy="113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BB00C-6F49-37C4-595E-4C6788241470}"/>
              </a:ext>
            </a:extLst>
          </p:cNvPr>
          <p:cNvSpPr txBox="1"/>
          <p:nvPr/>
        </p:nvSpPr>
        <p:spPr>
          <a:xfrm>
            <a:off x="5394951" y="5166341"/>
            <a:ext cx="1754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AttendanceData.h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2C838-6EDD-D056-4FC5-DF4C8CD644A1}"/>
              </a:ext>
            </a:extLst>
          </p:cNvPr>
          <p:cNvSpPr txBox="1"/>
          <p:nvPr/>
        </p:nvSpPr>
        <p:spPr>
          <a:xfrm>
            <a:off x="5394951" y="5504788"/>
            <a:ext cx="189026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AttendanceReport.h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7DC063-89BC-B449-CEE3-452F80C8779C}"/>
              </a:ext>
            </a:extLst>
          </p:cNvPr>
          <p:cNvSpPr txBox="1"/>
          <p:nvPr/>
        </p:nvSpPr>
        <p:spPr>
          <a:xfrm>
            <a:off x="5394951" y="5849172"/>
            <a:ext cx="205216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AttendanceReport.cpp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2DCF0-5B03-D268-4858-B94665A0C094}"/>
              </a:ext>
            </a:extLst>
          </p:cNvPr>
          <p:cNvSpPr txBox="1"/>
          <p:nvPr/>
        </p:nvSpPr>
        <p:spPr>
          <a:xfrm>
            <a:off x="7526572" y="5849172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8BF08-C309-51F8-F563-24D6F60F6602}"/>
              </a:ext>
            </a:extLst>
          </p:cNvPr>
          <p:cNvSpPr txBox="1"/>
          <p:nvPr/>
        </p:nvSpPr>
        <p:spPr>
          <a:xfrm>
            <a:off x="7526572" y="5510725"/>
            <a:ext cx="145584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FootballInfo.h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8742E-615C-27BC-2B02-BE86812165B3}"/>
              </a:ext>
            </a:extLst>
          </p:cNvPr>
          <p:cNvSpPr txBox="1"/>
          <p:nvPr/>
        </p:nvSpPr>
        <p:spPr>
          <a:xfrm>
            <a:off x="7526572" y="5172278"/>
            <a:ext cx="15648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BaseballData.h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44CB2-587D-BD9E-E06B-FA052DE1B5E7}"/>
              </a:ext>
            </a:extLst>
          </p:cNvPr>
          <p:cNvSpPr txBox="1"/>
          <p:nvPr/>
        </p:nvSpPr>
        <p:spPr>
          <a:xfrm>
            <a:off x="6035024" y="6199494"/>
            <a:ext cx="1132041" cy="276999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Enums.h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9BF0B-344D-D7FF-833E-4FFD526D25D6}"/>
              </a:ext>
            </a:extLst>
          </p:cNvPr>
          <p:cNvSpPr txBox="1"/>
          <p:nvPr/>
        </p:nvSpPr>
        <p:spPr>
          <a:xfrm>
            <a:off x="7222556" y="6199494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10.1/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02317-90CD-0652-D2AC-EA7B2C8C450A}"/>
              </a:ext>
            </a:extLst>
          </p:cNvPr>
          <p:cNvSpPr txBox="1"/>
          <p:nvPr/>
        </p:nvSpPr>
        <p:spPr>
          <a:xfrm>
            <a:off x="7148957" y="2558988"/>
            <a:ext cx="106311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Nested class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588C5D-94A4-1EC1-1184-05D33E2A333A}"/>
              </a:ext>
            </a:extLst>
          </p:cNvPr>
          <p:cNvSpPr txBox="1"/>
          <p:nvPr/>
        </p:nvSpPr>
        <p:spPr>
          <a:xfrm>
            <a:off x="1645952" y="3359097"/>
            <a:ext cx="145756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432FF"/>
                </a:solidFill>
              </a:rPr>
              <a:t>Member function </a:t>
            </a:r>
            <a:r>
              <a:rPr lang="en-US" sz="1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legacy_print()</a:t>
            </a:r>
            <a:r>
              <a:rPr lang="en-US" sz="1000" dirty="0">
                <a:solidFill>
                  <a:srgbClr val="0432FF"/>
                </a:solidFill>
              </a:rPr>
              <a:t> is not allowed to change!</a:t>
            </a:r>
          </a:p>
        </p:txBody>
      </p:sp>
    </p:spTree>
    <p:extLst>
      <p:ext uri="{BB962C8B-B14F-4D97-AF65-F5344CB8AC3E}">
        <p14:creationId xmlns:p14="http://schemas.microsoft.com/office/powerpoint/2010/main" val="379876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78440-5A81-07BC-C8D1-B4A37FD3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2D3F-D882-6038-53B1-BF245736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25" y="1325903"/>
            <a:ext cx="8320949" cy="4835525"/>
          </a:xfrm>
        </p:spPr>
        <p:txBody>
          <a:bodyPr/>
          <a:lstStyle/>
          <a:p>
            <a:r>
              <a:rPr lang="en-US" sz="2400" b="1" dirty="0"/>
              <a:t>Class with multiple responsibilities. </a:t>
            </a:r>
            <a:r>
              <a:rPr lang="en-US" sz="2400" dirty="0"/>
              <a:t>Class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400" dirty="0"/>
              <a:t> is responsible both for </a:t>
            </a:r>
            <a:br>
              <a:rPr lang="en-US" sz="2400" dirty="0"/>
            </a:br>
            <a:r>
              <a:rPr lang="en-US" sz="2400" dirty="0"/>
              <a:t>converting data and for printing reports.</a:t>
            </a:r>
          </a:p>
          <a:p>
            <a:pPr lvl="3"/>
            <a:endParaRPr lang="en-US" sz="1200" dirty="0"/>
          </a:p>
          <a:p>
            <a:r>
              <a:rPr lang="en-US" sz="2400" b="1" dirty="0"/>
              <a:t>Classes not loosely coupled.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400" dirty="0"/>
              <a:t> must know the internal implementations of classes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2400" dirty="0"/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2400" dirty="0"/>
              <a:t> to obtain their venues and attendance numbers.</a:t>
            </a:r>
          </a:p>
          <a:p>
            <a:pPr lvl="3"/>
            <a:endParaRPr lang="en-US" sz="1200" dirty="0"/>
          </a:p>
          <a:p>
            <a:r>
              <a:rPr lang="en-US" sz="2400" b="1" dirty="0"/>
              <a:t>Inflexible architecture design. </a:t>
            </a:r>
            <a:r>
              <a:rPr lang="en-US" sz="2400" dirty="0"/>
              <a:t>If there is another source of venue and attendance data, such as for basketball games, it will require changes to class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25E84-516E-8711-C025-ED2542D6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745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691A-6C88-BC93-3117-2AF8030B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Adapter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93ABF-C9D1-9DC2-FFFC-A67D9BB9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56D39-EFE4-6486-374A-044688036A87}"/>
              </a:ext>
            </a:extLst>
          </p:cNvPr>
          <p:cNvSpPr txBox="1"/>
          <p:nvPr/>
        </p:nvSpPr>
        <p:spPr>
          <a:xfrm>
            <a:off x="1756678" y="1691659"/>
            <a:ext cx="5630643" cy="1600438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Adapter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“Convert the interface of a class into another interface clients expect. Adapter lets classes work together that couldn’t otherwise because of incompatible interfaces.” [GoF 139]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7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BFC4-5ABB-7482-153E-81599CA3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Adapter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5E5DD-A8DE-24A5-21FF-7F991790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6EC601A-2FA5-84A7-8E4B-7A41ED64D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9" y="1325903"/>
            <a:ext cx="6596723" cy="3623835"/>
          </a:xfrm>
          <a:prstGeom prst="rect">
            <a:avLst/>
          </a:prstGeom>
        </p:spPr>
      </p:pic>
      <p:pic>
        <p:nvPicPr>
          <p:cNvPr id="6" name="Picture 5" descr="A yellow hand with thumb up&#10;&#10;Description automatically generated">
            <a:extLst>
              <a:ext uri="{FF2B5EF4-FFF2-40B4-BE49-F238E27FC236}">
                <a16:creationId xmlns:a16="http://schemas.microsoft.com/office/drawing/2014/main" id="{A51CA274-75C2-5F88-0A13-EB6AD060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4" y="5077014"/>
            <a:ext cx="868371" cy="826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CBC49B-1BC6-5ACB-0DCF-AC4BD7535EB4}"/>
              </a:ext>
            </a:extLst>
          </p:cNvPr>
          <p:cNvSpPr txBox="1"/>
          <p:nvPr/>
        </p:nvSpPr>
        <p:spPr>
          <a:xfrm>
            <a:off x="1645952" y="5074902"/>
            <a:ext cx="393187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Adapters </a:t>
            </a:r>
            <a:r>
              <a:rPr lang="en-US" sz="12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FootballData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each implements the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interface. They wrap classes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respectively, and encapsulate the data conversion code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12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89308-CC34-53BF-B462-273DF8B9D06D}"/>
              </a:ext>
            </a:extLst>
          </p:cNvPr>
          <p:cNvSpPr txBox="1"/>
          <p:nvPr/>
        </p:nvSpPr>
        <p:spPr>
          <a:xfrm>
            <a:off x="5120634" y="1421475"/>
            <a:ext cx="1754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AttendanceData.h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F989E-83A8-58C6-5C5E-9C0B6A682B88}"/>
              </a:ext>
            </a:extLst>
          </p:cNvPr>
          <p:cNvSpPr txBox="1"/>
          <p:nvPr/>
        </p:nvSpPr>
        <p:spPr>
          <a:xfrm>
            <a:off x="5120634" y="1759922"/>
            <a:ext cx="189026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AttendanceReport.h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1F445-F102-181E-652A-03F1750B6F0F}"/>
              </a:ext>
            </a:extLst>
          </p:cNvPr>
          <p:cNvSpPr txBox="1"/>
          <p:nvPr/>
        </p:nvSpPr>
        <p:spPr>
          <a:xfrm>
            <a:off x="5120634" y="2104306"/>
            <a:ext cx="205216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AttendanceReport.cpp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627F4-B429-D8CB-7D4C-B302137469FB}"/>
              </a:ext>
            </a:extLst>
          </p:cNvPr>
          <p:cNvSpPr txBox="1"/>
          <p:nvPr/>
        </p:nvSpPr>
        <p:spPr>
          <a:xfrm>
            <a:off x="7252255" y="2104306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506C6-3C83-3614-0AF9-898FA9396218}"/>
              </a:ext>
            </a:extLst>
          </p:cNvPr>
          <p:cNvSpPr txBox="1"/>
          <p:nvPr/>
        </p:nvSpPr>
        <p:spPr>
          <a:xfrm>
            <a:off x="7252255" y="1417342"/>
            <a:ext cx="145584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FootballInfo.h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0D551-FE50-39B3-3B23-52765BC22A29}"/>
              </a:ext>
            </a:extLst>
          </p:cNvPr>
          <p:cNvSpPr txBox="1"/>
          <p:nvPr/>
        </p:nvSpPr>
        <p:spPr>
          <a:xfrm>
            <a:off x="5120634" y="2428884"/>
            <a:ext cx="15648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BaseballData.h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8F8198-37F6-170C-3D0C-A69D65C6A392}"/>
              </a:ext>
            </a:extLst>
          </p:cNvPr>
          <p:cNvSpPr txBox="1"/>
          <p:nvPr/>
        </p:nvSpPr>
        <p:spPr>
          <a:xfrm>
            <a:off x="5823363" y="2764748"/>
            <a:ext cx="1132041" cy="276999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Enums.h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BC78AB-2867-7512-03ED-A77F8442C3F2}"/>
              </a:ext>
            </a:extLst>
          </p:cNvPr>
          <p:cNvSpPr txBox="1"/>
          <p:nvPr/>
        </p:nvSpPr>
        <p:spPr>
          <a:xfrm>
            <a:off x="7010895" y="2764748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B5EA22-08A0-E320-0F9B-2B67DA928DF4}"/>
              </a:ext>
            </a:extLst>
          </p:cNvPr>
          <p:cNvSpPr txBox="1"/>
          <p:nvPr/>
        </p:nvSpPr>
        <p:spPr>
          <a:xfrm>
            <a:off x="7252255" y="1759921"/>
            <a:ext cx="152317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FootballData.h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85571-E334-09EA-2EC8-4E9DDBAC5F80}"/>
              </a:ext>
            </a:extLst>
          </p:cNvPr>
          <p:cNvSpPr txBox="1"/>
          <p:nvPr/>
        </p:nvSpPr>
        <p:spPr>
          <a:xfrm>
            <a:off x="7252255" y="2430878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10.2/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6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5CCDB-17ED-A796-8761-FA10A365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86-26CD-3F4D-7705-890F51F5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My solution to Assignment #4</a:t>
            </a:r>
          </a:p>
          <a:p>
            <a:pPr lvl="1"/>
            <a:r>
              <a:rPr lang="en-US" sz="2200" dirty="0"/>
              <a:t>Based on Assignment #3</a:t>
            </a:r>
          </a:p>
          <a:p>
            <a:pPr lvl="1"/>
            <a:r>
              <a:rPr lang="en-US" sz="2200" dirty="0"/>
              <a:t>Design principles and patterns highlighted</a:t>
            </a:r>
          </a:p>
          <a:p>
            <a:r>
              <a:rPr lang="en-US" sz="2600" dirty="0"/>
              <a:t>Assignment #5</a:t>
            </a:r>
          </a:p>
          <a:p>
            <a:pPr lvl="4"/>
            <a:endParaRPr lang="en-US" sz="850" dirty="0"/>
          </a:p>
          <a:p>
            <a:r>
              <a:rPr lang="en-US" sz="2600" dirty="0"/>
              <a:t>The Adapter Design Pattern</a:t>
            </a:r>
          </a:p>
          <a:p>
            <a:r>
              <a:rPr lang="en-US" sz="2600" i="1" dirty="0"/>
              <a:t>Break</a:t>
            </a:r>
          </a:p>
          <a:p>
            <a:r>
              <a:rPr lang="en-US" sz="2600" dirty="0"/>
              <a:t>The Façade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A3C10-CD03-0494-77EB-A917F8BD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9688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5427-5E58-69CB-6C5D-B2204A0C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3C22-E865-DC0E-B95C-D669B8C4C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Encapsulated data conversions. </a:t>
            </a:r>
            <a:r>
              <a:rPr lang="en-US" sz="2000" dirty="0"/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FootballData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2000" dirty="0"/>
              <a:t> adapter classes encapsulate data conversions from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2000" dirty="0"/>
              <a:t> classes, respectively. This is the </a:t>
            </a:r>
            <a:r>
              <a:rPr lang="en-US" sz="2000" u="sng" dirty="0"/>
              <a:t>Encapsulate What Varies Principle</a:t>
            </a:r>
            <a:r>
              <a:rPr lang="en-US" sz="2000" dirty="0"/>
              <a:t>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Single class responsibility. </a:t>
            </a:r>
            <a:r>
              <a:rPr lang="en-US" sz="2000" dirty="0"/>
              <a:t>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000" dirty="0"/>
              <a:t> now has only the responsibility to print the report. It no longer also has data conversion responsibilities. This is the </a:t>
            </a:r>
            <a:r>
              <a:rPr lang="en-US" sz="2000" u="sng" dirty="0"/>
              <a:t>Single Responsibility Principle</a:t>
            </a:r>
            <a:r>
              <a:rPr lang="en-US" sz="2000" dirty="0"/>
              <a:t>. Each of the adapter classes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FootballData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2000" dirty="0"/>
              <a:t> has the single responsibility to convert data.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Loosely coupled classes. </a:t>
            </a:r>
            <a:r>
              <a:rPr lang="en-US" sz="2000" dirty="0"/>
              <a:t>By applying the </a:t>
            </a:r>
            <a:r>
              <a:rPr lang="en-US" sz="2000" u="sng" dirty="0"/>
              <a:t>Principle of Least Knowledge</a:t>
            </a:r>
            <a:r>
              <a:rPr lang="en-US" sz="2000" dirty="0"/>
              <a:t>, 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000" dirty="0"/>
              <a:t> is loosely coupled with the data classes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FootballInfo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2000" dirty="0"/>
              <a:t>. We can add new data classes and their adapters without changing class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AttendanceReport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3CECD-BA43-58E4-61FB-2ED9ED28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2598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58A4-F801-CCE7-F06D-BDE85A1A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59A38-A3A8-1F99-8CDF-2CEA91E0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0D5C90A-8698-7706-36FC-1EBD85387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27" y="1234464"/>
            <a:ext cx="4393945" cy="274317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3CBBAF-2516-3B92-5290-A5523E7D2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25452"/>
              </p:ext>
            </p:extLst>
          </p:nvPr>
        </p:nvGraphicFramePr>
        <p:xfrm>
          <a:off x="1411618" y="4067000"/>
          <a:ext cx="6320764" cy="219501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68853">
                  <a:extLst>
                    <a:ext uri="{9D8B030D-6E8A-4147-A177-3AD203B41FA5}">
                      <a16:colId xmlns:a16="http://schemas.microsoft.com/office/drawing/2014/main" val="2373261947"/>
                    </a:ext>
                  </a:extLst>
                </a:gridCol>
                <a:gridCol w="3851911">
                  <a:extLst>
                    <a:ext uri="{9D8B030D-6E8A-4147-A177-3AD203B41FA5}">
                      <a16:colId xmlns:a16="http://schemas.microsoft.com/office/drawing/2014/main" val="2531594365"/>
                    </a:ext>
                  </a:extLst>
                </a:gridCol>
              </a:tblGrid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Applied by the example application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8761360"/>
                  </a:ext>
                </a:extLst>
              </a:tr>
              <a:tr h="22883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Target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interface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AttendanceData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787851"/>
                  </a:ext>
                </a:extLst>
              </a:tr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Adapter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FootballData</a:t>
                      </a:r>
                      <a:r>
                        <a:rPr lang="en-US" sz="1200" dirty="0">
                          <a:effectLst/>
                        </a:rPr>
                        <a:t> 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VolleyballData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793430"/>
                  </a:ext>
                </a:extLst>
              </a:tr>
              <a:tr h="23042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Adaptee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</a:t>
                      </a:r>
                      <a:r>
                        <a:rPr lang="en-US" sz="1200" dirty="0">
                          <a:effectLst/>
                        </a:rPr>
                        <a:t> 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770493"/>
                  </a:ext>
                </a:extLst>
              </a:tr>
              <a:tr h="28220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request()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get_venue()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get_attendance()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788475"/>
                  </a:ext>
                </a:extLst>
              </a:tr>
              <a:tr h="99269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specific_request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get_info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().first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FootballInfo::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get_info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().second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get_stats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().venue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VolleyballStats::</a:t>
                      </a:r>
                      <a:r>
                        <a:rPr lang="en-US" sz="12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get_state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().attendance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09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68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A962-5861-957C-E85A-08B160A4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Adapter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75D3F-7298-BE1E-EB1F-A3D6C589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B1043BE-3245-9875-5230-6B5E6CFD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234464"/>
            <a:ext cx="5852096" cy="3608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EBA238-E639-E3CD-285F-ADCA62F28B45}"/>
              </a:ext>
            </a:extLst>
          </p:cNvPr>
          <p:cNvSpPr txBox="1"/>
          <p:nvPr/>
        </p:nvSpPr>
        <p:spPr>
          <a:xfrm>
            <a:off x="1554514" y="4833186"/>
            <a:ext cx="3291803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Use multiple inheritance.</a:t>
            </a:r>
          </a:p>
          <a:p>
            <a:endParaRPr lang="en-US" sz="800" dirty="0">
              <a:solidFill>
                <a:srgbClr val="0432FF"/>
              </a:solidFill>
            </a:endParaRP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FootballData</a:t>
            </a:r>
            <a:r>
              <a:rPr lang="en-US" sz="1200" dirty="0">
                <a:solidFill>
                  <a:srgbClr val="0432FF"/>
                </a:solidFill>
              </a:rPr>
              <a:t> inherits from both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FootballInfo.</a:t>
            </a:r>
          </a:p>
          <a:p>
            <a:endParaRPr lang="en-US" sz="8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VolleyballData</a:t>
            </a:r>
            <a:r>
              <a:rPr lang="en-US" sz="1200" dirty="0">
                <a:solidFill>
                  <a:srgbClr val="0432FF"/>
                </a:solidFill>
              </a:rPr>
              <a:t> inherits from both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AttendanceData</a:t>
            </a:r>
            <a:r>
              <a:rPr lang="en-US" sz="1200" dirty="0">
                <a:solidFill>
                  <a:srgbClr val="0432FF"/>
                </a:solidFill>
              </a:rPr>
              <a:t>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VolleyballStats</a:t>
            </a:r>
            <a:r>
              <a:rPr lang="en-US" sz="1200" dirty="0">
                <a:solidFill>
                  <a:srgbClr val="0432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06890A-5602-C943-B800-A60A62A8B66F}"/>
              </a:ext>
            </a:extLst>
          </p:cNvPr>
          <p:cNvSpPr txBox="1"/>
          <p:nvPr/>
        </p:nvSpPr>
        <p:spPr>
          <a:xfrm>
            <a:off x="5120634" y="1421475"/>
            <a:ext cx="1754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AttendanceData.h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C5604-A3D0-9BA3-3C40-4A7668ED8BED}"/>
              </a:ext>
            </a:extLst>
          </p:cNvPr>
          <p:cNvSpPr txBox="1"/>
          <p:nvPr/>
        </p:nvSpPr>
        <p:spPr>
          <a:xfrm>
            <a:off x="5120634" y="1759922"/>
            <a:ext cx="1890261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AttendanceReport.h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CB2C5-6364-342C-8741-87DE22CC0802}"/>
              </a:ext>
            </a:extLst>
          </p:cNvPr>
          <p:cNvSpPr txBox="1"/>
          <p:nvPr/>
        </p:nvSpPr>
        <p:spPr>
          <a:xfrm>
            <a:off x="5120634" y="2104306"/>
            <a:ext cx="2052165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AttendanceReport.cpp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E07BD-C218-C410-39BE-4ACD089420E3}"/>
              </a:ext>
            </a:extLst>
          </p:cNvPr>
          <p:cNvSpPr txBox="1"/>
          <p:nvPr/>
        </p:nvSpPr>
        <p:spPr>
          <a:xfrm>
            <a:off x="7252255" y="2104306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5EC61E-73F5-2B6E-76A0-D9F4DD02BF01}"/>
              </a:ext>
            </a:extLst>
          </p:cNvPr>
          <p:cNvSpPr txBox="1"/>
          <p:nvPr/>
        </p:nvSpPr>
        <p:spPr>
          <a:xfrm>
            <a:off x="7252255" y="1417342"/>
            <a:ext cx="145584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FootballInfo.h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F2552-D0E9-3099-3E57-010BACB2BF10}"/>
              </a:ext>
            </a:extLst>
          </p:cNvPr>
          <p:cNvSpPr txBox="1"/>
          <p:nvPr/>
        </p:nvSpPr>
        <p:spPr>
          <a:xfrm>
            <a:off x="5120634" y="2428884"/>
            <a:ext cx="156485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BaseballData.h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FF6536-6C36-A7BE-0334-DA94D4DE705B}"/>
              </a:ext>
            </a:extLst>
          </p:cNvPr>
          <p:cNvSpPr txBox="1"/>
          <p:nvPr/>
        </p:nvSpPr>
        <p:spPr>
          <a:xfrm>
            <a:off x="5823363" y="2764748"/>
            <a:ext cx="1132041" cy="276999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Enums.h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007E7-A0FB-6FD2-FC91-1351637E0E05}"/>
              </a:ext>
            </a:extLst>
          </p:cNvPr>
          <p:cNvSpPr txBox="1"/>
          <p:nvPr/>
        </p:nvSpPr>
        <p:spPr>
          <a:xfrm>
            <a:off x="7010895" y="2764748"/>
            <a:ext cx="11925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9C57C0-8F98-DB28-A24E-11292AAD8AB2}"/>
              </a:ext>
            </a:extLst>
          </p:cNvPr>
          <p:cNvSpPr txBox="1"/>
          <p:nvPr/>
        </p:nvSpPr>
        <p:spPr>
          <a:xfrm>
            <a:off x="7252255" y="1759921"/>
            <a:ext cx="1523174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FootballData.h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5ED024-C50A-F74C-C992-6F15AFE3E217}"/>
              </a:ext>
            </a:extLst>
          </p:cNvPr>
          <p:cNvSpPr txBox="1"/>
          <p:nvPr/>
        </p:nvSpPr>
        <p:spPr>
          <a:xfrm>
            <a:off x="7252255" y="2430878"/>
            <a:ext cx="156600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10.3/</a:t>
            </a:r>
            <a:r>
              <a:rPr lang="en-US" sz="1200" dirty="0" err="1">
                <a:solidFill>
                  <a:srgbClr val="FFFF00"/>
                </a:solidFill>
              </a:rPr>
              <a:t>VollyballStats.h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20" name="Picture 19" descr="A yellow hand with thumb up&#10;&#10;Description automatically generated">
            <a:extLst>
              <a:ext uri="{FF2B5EF4-FFF2-40B4-BE49-F238E27FC236}">
                <a16:creationId xmlns:a16="http://schemas.microsoft.com/office/drawing/2014/main" id="{005EC9C8-4184-661F-DF9B-A99C8E28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4" y="5077014"/>
            <a:ext cx="868371" cy="8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1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FDD5-0EF4-6BDC-EC17-2C4557AB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Adapter Generic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F0F4DD-9A59-6853-0749-7E475A5E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86195"/>
            <a:ext cx="8229600" cy="2244730"/>
          </a:xfrm>
        </p:spPr>
        <p:txBody>
          <a:bodyPr/>
          <a:lstStyle/>
          <a:p>
            <a:r>
              <a:rPr lang="en-US" dirty="0"/>
              <a:t>Often, it doesn’t matter which model you use.</a:t>
            </a:r>
          </a:p>
          <a:p>
            <a:r>
              <a:rPr lang="en-US" dirty="0"/>
              <a:t>Use whichever one is more convenient for you to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AC7B7-FAD6-4F18-DF40-D4A948BF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F7F3A31-0796-5CF9-C60A-71D1C5D2D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40" y="1325903"/>
            <a:ext cx="4605119" cy="20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8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4DA9-92B0-D7C5-82A6-AC76498D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1FB7-9FEB-8D76-6C44-99CC462D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E6B04-85AE-44AF-F054-6B47FF71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8678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6679-BC92-D5AC-F3C5-BAB8476C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Façade 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DAA9B-CF2A-51BE-538B-F857FA77E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common problem that we may encounter with a body of existing code is that it’s complex and hard to use.</a:t>
            </a:r>
          </a:p>
          <a:p>
            <a:pPr lvl="4"/>
            <a:endParaRPr lang="en-US" dirty="0"/>
          </a:p>
          <a:p>
            <a:r>
              <a:rPr lang="en-US" dirty="0"/>
              <a:t>The Façade Design Pattern provides a model for an application architecture that </a:t>
            </a:r>
            <a:r>
              <a:rPr lang="en-US" u="sng" dirty="0"/>
              <a:t>hides a subsystem of multiple interfaces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application accomplishes this feat by “fronting” the subsystem interfaces with a </a:t>
            </a:r>
            <a:r>
              <a:rPr lang="en-US" u="sng" dirty="0"/>
              <a:t>simpler interface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B6D55-400C-786F-0DD5-D8BB901B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623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E23A-5A08-05BD-170F-6698BA9A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Application: Fund 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29D22-274A-4E4F-F153-58233E4F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college </a:t>
            </a:r>
            <a:r>
              <a:rPr lang="en-US" u="sng" dirty="0"/>
              <a:t>athletics department</a:t>
            </a:r>
            <a:r>
              <a:rPr lang="en-US" dirty="0"/>
              <a:t> must do </a:t>
            </a:r>
            <a:r>
              <a:rPr lang="en-US" u="sng" dirty="0"/>
              <a:t>fund raising</a:t>
            </a:r>
            <a:r>
              <a:rPr lang="en-US" dirty="0"/>
              <a:t> for its sports several times a year:</a:t>
            </a:r>
          </a:p>
          <a:p>
            <a:pPr lvl="1"/>
            <a:r>
              <a:rPr lang="en-US" dirty="0"/>
              <a:t>solicit alumni for money</a:t>
            </a:r>
          </a:p>
          <a:p>
            <a:pPr lvl="1"/>
            <a:r>
              <a:rPr lang="en-US" dirty="0"/>
              <a:t>schedule fund-raising meetings with booster clubs</a:t>
            </a:r>
          </a:p>
          <a:p>
            <a:pPr lvl="1"/>
            <a:r>
              <a:rPr lang="en-US" dirty="0"/>
              <a:t>collect student fees</a:t>
            </a:r>
          </a:p>
          <a:p>
            <a:pPr lvl="4"/>
            <a:endParaRPr lang="en-US" dirty="0"/>
          </a:p>
          <a:p>
            <a:r>
              <a:rPr lang="en-US" dirty="0"/>
              <a:t>The university </a:t>
            </a:r>
            <a:r>
              <a:rPr lang="en-US" u="sng" dirty="0"/>
              <a:t>administration</a:t>
            </a:r>
            <a:r>
              <a:rPr lang="en-US" dirty="0"/>
              <a:t> also helps with the fund raising.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53E99-AF2C-B7E3-4991-7883BDC5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0302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039B-8A01-ED98-A659-3BC8284A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Design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2D07B-7576-AB88-F1FB-2281BBB6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DF 1: </a:t>
            </a:r>
            <a:r>
              <a:rPr lang="en-US" dirty="0"/>
              <a:t>The application should not depend on the interfaces or the implementations of any of its multiple components.</a:t>
            </a:r>
          </a:p>
          <a:p>
            <a:pPr lvl="4"/>
            <a:endParaRPr lang="en-US" dirty="0"/>
          </a:p>
          <a:p>
            <a:r>
              <a:rPr lang="en-US" b="1" dirty="0"/>
              <a:t>DF 2: </a:t>
            </a:r>
            <a:r>
              <a:rPr lang="en-US" dirty="0"/>
              <a:t>The application should not be concerned with the order that its components perform their tasks.</a:t>
            </a:r>
          </a:p>
          <a:p>
            <a:pPr lvl="4"/>
            <a:endParaRPr lang="en-US" dirty="0"/>
          </a:p>
          <a:p>
            <a:r>
              <a:rPr lang="en-US" b="1" dirty="0"/>
              <a:t>DF 3: </a:t>
            </a:r>
            <a:r>
              <a:rPr lang="en-US" dirty="0"/>
              <a:t>The application needs to interact with only a single interface to manage its components.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0147C-0F28-D673-0852-F61059B5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26171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EC2CB-4E0F-28F5-DE7F-AE68B11C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Using the Façade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CE0E9-A423-9849-E8CF-532BB1A6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9F02602-3EF3-B4DD-0BF7-1F0AB501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34" y="1417342"/>
            <a:ext cx="7721732" cy="1920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10795-BE81-57BC-D768-7CA208746B05}"/>
              </a:ext>
            </a:extLst>
          </p:cNvPr>
          <p:cNvSpPr txBox="1"/>
          <p:nvPr/>
        </p:nvSpPr>
        <p:spPr>
          <a:xfrm>
            <a:off x="2286025" y="3611878"/>
            <a:ext cx="420619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lasses </a:t>
            </a:r>
            <a:r>
              <a:rPr lang="en-US" sz="14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AthleticsDept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each must call the appropriate member functions of classes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14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red and white sign with a skull and crossbones&#10;&#10;Description automatically generated">
            <a:extLst>
              <a:ext uri="{FF2B5EF4-FFF2-40B4-BE49-F238E27FC236}">
                <a16:creationId xmlns:a16="http://schemas.microsoft.com/office/drawing/2014/main" id="{7E7982D8-5301-24AD-244B-AA22C3288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3" y="2526022"/>
            <a:ext cx="985567" cy="1131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B083A5-3432-BFB5-C0A3-2B8EBC96DED5}"/>
              </a:ext>
            </a:extLst>
          </p:cNvPr>
          <p:cNvSpPr txBox="1"/>
          <p:nvPr/>
        </p:nvSpPr>
        <p:spPr>
          <a:xfrm>
            <a:off x="2743220" y="4624859"/>
            <a:ext cx="157447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BoosterClubs.h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1C62E-4549-4BA7-426F-D9C9AEB2B580}"/>
              </a:ext>
            </a:extLst>
          </p:cNvPr>
          <p:cNvSpPr txBox="1"/>
          <p:nvPr/>
        </p:nvSpPr>
        <p:spPr>
          <a:xfrm>
            <a:off x="2743220" y="4979319"/>
            <a:ext cx="115724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Alumni.h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10F3F-58B5-3E7A-C219-5CF2C020AE07}"/>
              </a:ext>
            </a:extLst>
          </p:cNvPr>
          <p:cNvSpPr txBox="1"/>
          <p:nvPr/>
        </p:nvSpPr>
        <p:spPr>
          <a:xfrm>
            <a:off x="2743220" y="5329641"/>
            <a:ext cx="130356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Students.h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71981-2AC8-924F-805E-91D7F912C9BB}"/>
              </a:ext>
            </a:extLst>
          </p:cNvPr>
          <p:cNvSpPr txBox="1"/>
          <p:nvPr/>
        </p:nvSpPr>
        <p:spPr>
          <a:xfrm>
            <a:off x="4412456" y="4624859"/>
            <a:ext cx="159325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AthleticsDept.h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94ADE-A729-5A98-C54C-8FA2C3A4F8A6}"/>
              </a:ext>
            </a:extLst>
          </p:cNvPr>
          <p:cNvSpPr txBox="1"/>
          <p:nvPr/>
        </p:nvSpPr>
        <p:spPr>
          <a:xfrm>
            <a:off x="4412456" y="4975180"/>
            <a:ext cx="166058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Administration.h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A757A-0991-A647-CB42-393DAABA181E}"/>
              </a:ext>
            </a:extLst>
          </p:cNvPr>
          <p:cNvSpPr txBox="1"/>
          <p:nvPr/>
        </p:nvSpPr>
        <p:spPr>
          <a:xfrm>
            <a:off x="4412456" y="5325501"/>
            <a:ext cx="12357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10.4/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51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3596-D6A9-4368-214A-31CFED93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“Before”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B907-6D91-1356-0FDA-7488F6F41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Duplicated code </a:t>
            </a:r>
            <a:r>
              <a:rPr lang="en-US" dirty="0"/>
              <a:t>in 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dirty="0"/>
              <a:t> that call the fund-raising member functions of 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dirty="0"/>
              <a:t>,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dirty="0"/>
              <a:t> each must know in what order to call the fund-raising functions.</a:t>
            </a:r>
          </a:p>
          <a:p>
            <a:pPr lvl="4"/>
            <a:endParaRPr lang="en-US" dirty="0"/>
          </a:p>
          <a:p>
            <a:r>
              <a:rPr lang="en-US" b="1" dirty="0"/>
              <a:t>Inflexible code. </a:t>
            </a:r>
            <a:r>
              <a:rPr lang="en-US" dirty="0"/>
              <a:t>If we add more classes for fund raising, both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dirty="0"/>
              <a:t> classes will need to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8D6F1-E5CC-7D0F-CE96-4C9AE02A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6153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diagram of a program&#10;&#10;AI-generated content may be incorrect.">
            <a:extLst>
              <a:ext uri="{FF2B5EF4-FFF2-40B4-BE49-F238E27FC236}">
                <a16:creationId xmlns:a16="http://schemas.microsoft.com/office/drawing/2014/main" id="{94181343-491B-0922-B51C-3D9F850B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6" y="594390"/>
            <a:ext cx="5341046" cy="5857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5022D4-6086-59DE-AFC3-56AC7EA5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 Assignment #4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8DAB-6549-B85D-AAED-285487BE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9"/>
            <a:ext cx="5394946" cy="1636573"/>
          </a:xfrm>
        </p:spPr>
        <p:txBody>
          <a:bodyPr/>
          <a:lstStyle/>
          <a:p>
            <a:r>
              <a:rPr lang="en-US" dirty="0"/>
              <a:t>Factory class 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AlgorithmFactory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FADCD-9C4D-6542-9984-9ED7E120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7D3E00-E096-5A9C-D1DF-8A22EA7DF2BB}"/>
              </a:ext>
            </a:extLst>
          </p:cNvPr>
          <p:cNvSpPr txBox="1"/>
          <p:nvPr/>
        </p:nvSpPr>
        <p:spPr>
          <a:xfrm>
            <a:off x="3291854" y="4709146"/>
            <a:ext cx="159210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rgbClr val="0432FF"/>
                </a:solidFill>
              </a:rPr>
              <a:t>Underlined</a:t>
            </a:r>
            <a:r>
              <a:rPr lang="en-US" sz="1200" dirty="0">
                <a:solidFill>
                  <a:srgbClr val="0432FF"/>
                </a:solidFill>
              </a:rPr>
              <a:t> for static.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BADF66-E682-FF5D-FC39-BB3A7BB75D78}"/>
              </a:ext>
            </a:extLst>
          </p:cNvPr>
          <p:cNvSpPr txBox="1"/>
          <p:nvPr/>
        </p:nvSpPr>
        <p:spPr>
          <a:xfrm>
            <a:off x="5294678" y="1217002"/>
            <a:ext cx="10534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Open-closed</a:t>
            </a:r>
          </a:p>
          <a:p>
            <a:r>
              <a:rPr lang="en-US" sz="1200" dirty="0">
                <a:solidFill>
                  <a:srgbClr val="0432FF"/>
                </a:solidFill>
              </a:rPr>
              <a:t>principle.</a:t>
            </a:r>
          </a:p>
        </p:txBody>
      </p:sp>
    </p:spTree>
    <p:extLst>
      <p:ext uri="{BB962C8B-B14F-4D97-AF65-F5344CB8AC3E}">
        <p14:creationId xmlns:p14="http://schemas.microsoft.com/office/powerpoint/2010/main" val="2863619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B1B6-8660-70DB-79EB-D42425C90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Façade Design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44A08-E610-4E83-520C-E8E77F92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14097-3367-3A97-4F9C-AFA7FCDE1F64}"/>
              </a:ext>
            </a:extLst>
          </p:cNvPr>
          <p:cNvSpPr txBox="1"/>
          <p:nvPr/>
        </p:nvSpPr>
        <p:spPr>
          <a:xfrm>
            <a:off x="1929912" y="1626274"/>
            <a:ext cx="5284175" cy="1354217"/>
          </a:xfrm>
          <a:prstGeom prst="rect">
            <a:avLst/>
          </a:prstGeom>
          <a:solidFill>
            <a:srgbClr val="FEE698">
              <a:alpha val="50000"/>
            </a:srgbClr>
          </a:solidFill>
          <a:ln w="28575">
            <a:solidFill>
              <a:srgbClr val="E1A9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96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Façade Design Pattern</a:t>
            </a:r>
          </a:p>
          <a:p>
            <a:endParaRPr lang="en-US" sz="800" dirty="0">
              <a:latin typeface="+mj-lt"/>
            </a:endParaRPr>
          </a:p>
          <a:p>
            <a:pPr marL="6350" marR="228600">
              <a:spcBef>
                <a:spcPts val="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“Provide a unified interface to a set of interfaces in a subsystem. Façade defines a higher-level interface that makes the interface easier to use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.” [GoF 139]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82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D3C0-2630-BB9C-3807-9ECB869B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Using the Façade 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E90CF-82A8-AD5C-6B3B-363948D7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BF040D2-6B5E-FACE-BB60-DA29BA99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79" y="1325903"/>
            <a:ext cx="7005441" cy="28346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50E92-3835-0FA6-2F3A-C4013BFA12CC}"/>
              </a:ext>
            </a:extLst>
          </p:cNvPr>
          <p:cNvSpPr txBox="1"/>
          <p:nvPr/>
        </p:nvSpPr>
        <p:spPr>
          <a:xfrm>
            <a:off x="1689866" y="4343390"/>
            <a:ext cx="576426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he Façade Design Pattern hides the details of fundraising behind the façade class </a:t>
            </a:r>
            <a:r>
              <a:rPr lang="en-US" sz="1200" b="1" u="none" strike="noStrike" dirty="0">
                <a:solidFill>
                  <a:srgbClr val="0432FF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FundRaiser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which presents a higher-level interface that simplifies using the subsystem consisting of classes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and </a:t>
            </a:r>
            <a:r>
              <a:rPr lang="en-US" sz="12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1200" dirty="0">
                <a:solidFill>
                  <a:srgbClr val="0432FF"/>
                </a:solidFill>
                <a:effectLst/>
                <a:latin typeface="Aptos" panose="020B0004020202020204" pitchFamily="34" charset="0"/>
              </a:rPr>
              <a:t>.</a:t>
            </a:r>
            <a:endParaRPr lang="en-US" sz="12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yellow hand with thumb up&#10;&#10;Description automatically generated">
            <a:extLst>
              <a:ext uri="{FF2B5EF4-FFF2-40B4-BE49-F238E27FC236}">
                <a16:creationId xmlns:a16="http://schemas.microsoft.com/office/drawing/2014/main" id="{6F042A0C-25F5-ABEB-75DF-F85AA6E96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40" y="2602228"/>
            <a:ext cx="868371" cy="826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AA2911-F296-F527-4A9F-74947B5A2F35}"/>
              </a:ext>
            </a:extLst>
          </p:cNvPr>
          <p:cNvSpPr txBox="1"/>
          <p:nvPr/>
        </p:nvSpPr>
        <p:spPr>
          <a:xfrm>
            <a:off x="2743220" y="5166341"/>
            <a:ext cx="157447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BoosterClubs.h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2A251-8BFA-9F04-2DB4-B716EA0B6455}"/>
              </a:ext>
            </a:extLst>
          </p:cNvPr>
          <p:cNvSpPr txBox="1"/>
          <p:nvPr/>
        </p:nvSpPr>
        <p:spPr>
          <a:xfrm>
            <a:off x="2743220" y="5520801"/>
            <a:ext cx="1157240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Alumni.h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62CCA-3170-6978-289A-FF84170CD04F}"/>
              </a:ext>
            </a:extLst>
          </p:cNvPr>
          <p:cNvSpPr txBox="1"/>
          <p:nvPr/>
        </p:nvSpPr>
        <p:spPr>
          <a:xfrm>
            <a:off x="2743220" y="5871123"/>
            <a:ext cx="1303562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Students.h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6788EF-295F-3876-FF81-A2F191FCC897}"/>
              </a:ext>
            </a:extLst>
          </p:cNvPr>
          <p:cNvSpPr txBox="1"/>
          <p:nvPr/>
        </p:nvSpPr>
        <p:spPr>
          <a:xfrm>
            <a:off x="4412456" y="5166341"/>
            <a:ext cx="1593257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AthleticsDept.h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0875F-410F-F527-8A66-273318AE1763}"/>
              </a:ext>
            </a:extLst>
          </p:cNvPr>
          <p:cNvSpPr txBox="1"/>
          <p:nvPr/>
        </p:nvSpPr>
        <p:spPr>
          <a:xfrm>
            <a:off x="4412456" y="5516662"/>
            <a:ext cx="1660583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Administration.h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ABC35-A97E-258E-75A0-4453A9B43E68}"/>
              </a:ext>
            </a:extLst>
          </p:cNvPr>
          <p:cNvSpPr txBox="1"/>
          <p:nvPr/>
        </p:nvSpPr>
        <p:spPr>
          <a:xfrm>
            <a:off x="4412456" y="5866983"/>
            <a:ext cx="1437766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FundRaiser.h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A7A16-8CD9-1EA5-36C9-C4F3F962CBF6}"/>
              </a:ext>
            </a:extLst>
          </p:cNvPr>
          <p:cNvSpPr txBox="1"/>
          <p:nvPr/>
        </p:nvSpPr>
        <p:spPr>
          <a:xfrm>
            <a:off x="6152192" y="5166339"/>
            <a:ext cx="1235788" cy="276999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10.5/</a:t>
            </a:r>
            <a:r>
              <a:rPr lang="en-US" sz="1200" dirty="0" err="1">
                <a:solidFill>
                  <a:srgbClr val="FFFF00"/>
                </a:solidFill>
              </a:rPr>
              <a:t>tester.cpp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09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90AD-17D5-9F26-9EDB-4915C2A0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“After”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0D23-A4A1-D88D-ECDD-BC024522E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Reduced code duplication. </a:t>
            </a:r>
            <a:r>
              <a:rPr lang="en-US" sz="2000" dirty="0"/>
              <a:t>The façade class encapsulates all the fund-raising operations, and that code needs to appear only once. This is the </a:t>
            </a:r>
            <a:r>
              <a:rPr lang="en-US" sz="2000" u="sng" dirty="0"/>
              <a:t>Don’t Repeat Yourself (DRY) Principle</a:t>
            </a:r>
            <a:r>
              <a:rPr lang="en-US" sz="2000" dirty="0"/>
              <a:t>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Loosely coupled classes. </a:t>
            </a:r>
            <a:r>
              <a:rPr lang="en-US" sz="2000" dirty="0"/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AthleticsDept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Administration</a:t>
            </a:r>
            <a:r>
              <a:rPr lang="en-US" sz="2000" dirty="0"/>
              <a:t> classes have no dependencies on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2000" dirty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2000" dirty="0"/>
              <a:t>,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2000" dirty="0"/>
              <a:t> classes. This is the </a:t>
            </a:r>
            <a:r>
              <a:rPr lang="en-US" sz="2000" u="sng" dirty="0"/>
              <a:t>Principle of Least Knowledge</a:t>
            </a:r>
            <a:r>
              <a:rPr lang="en-US" sz="2000" dirty="0"/>
              <a:t>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More flexible code. </a:t>
            </a:r>
            <a:r>
              <a:rPr lang="en-US" sz="2000" dirty="0"/>
              <a:t>If we add another class for fund raising, such as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CorporateSponsors</a:t>
            </a:r>
            <a:r>
              <a:rPr lang="en-US" sz="2000" dirty="0"/>
              <a:t>, only the façade class needs to change. This is the </a:t>
            </a:r>
            <a:r>
              <a:rPr lang="en-US" sz="2000" u="sng" dirty="0"/>
              <a:t>Encapsulate What Varies Principle</a:t>
            </a:r>
            <a:r>
              <a:rPr lang="en-US" sz="2000" dirty="0"/>
              <a:t>.</a:t>
            </a:r>
          </a:p>
          <a:p>
            <a:pPr lvl="3"/>
            <a:endParaRPr lang="en-US" sz="800" dirty="0"/>
          </a:p>
          <a:p>
            <a:r>
              <a:rPr lang="en-US" sz="2000" b="1" dirty="0"/>
              <a:t>Easier to use subsystem. </a:t>
            </a:r>
            <a:r>
              <a:rPr lang="en-US" sz="2000" dirty="0"/>
              <a:t>The façade class makes 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Alumni</a:t>
            </a:r>
            <a:r>
              <a:rPr lang="en-US" sz="2000" dirty="0"/>
              <a:t>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BoosterClubs</a:t>
            </a:r>
            <a:r>
              <a:rPr lang="en-US" sz="2000" dirty="0"/>
              <a:t>,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  <a:r>
              <a:rPr lang="en-US" sz="2000" dirty="0"/>
              <a:t> subsystem easier to use with a simple interface that hides the subsystem interfaces.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ABF00-48F1-6CAF-FAAE-7DFC2E1B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6811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B8BA-5E31-62D5-7C0A-7EF00429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Façade Generic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C39A7-7CD2-B2BD-D741-9D29B0A1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5D580FD-CD8B-0496-EFDE-8684BDAE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541" y="1325903"/>
            <a:ext cx="4214556" cy="2239784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C93823-9D8E-F098-8129-22334F2FF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20046"/>
              </p:ext>
            </p:extLst>
          </p:nvPr>
        </p:nvGraphicFramePr>
        <p:xfrm>
          <a:off x="1544595" y="3824790"/>
          <a:ext cx="6046447" cy="138380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80326">
                  <a:extLst>
                    <a:ext uri="{9D8B030D-6E8A-4147-A177-3AD203B41FA5}">
                      <a16:colId xmlns:a16="http://schemas.microsoft.com/office/drawing/2014/main" val="1433948363"/>
                    </a:ext>
                  </a:extLst>
                </a:gridCol>
                <a:gridCol w="3566121">
                  <a:extLst>
                    <a:ext uri="{9D8B030D-6E8A-4147-A177-3AD203B41FA5}">
                      <a16:colId xmlns:a16="http://schemas.microsoft.com/office/drawing/2014/main" val="3752948893"/>
                    </a:ext>
                  </a:extLst>
                </a:gridCol>
              </a:tblGrid>
              <a:tr h="35724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pattern</a:t>
                      </a:r>
                      <a:endParaRPr lang="en-US" sz="1200" b="1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Applied by the example application</a:t>
                      </a:r>
                      <a:endParaRPr lang="en-US" sz="1200" b="1" dirty="0">
                        <a:solidFill>
                          <a:srgbClr val="96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5467253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ClientA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ClientB</a:t>
                      </a:r>
                      <a:r>
                        <a:rPr lang="en-US" sz="1200" u="none" strike="noStrike" dirty="0">
                          <a:effectLst/>
                        </a:rPr>
                        <a:t>,</a:t>
                      </a:r>
                      <a:r>
                        <a:rPr lang="en-US" sz="1200" dirty="0">
                          <a:effectLst/>
                        </a:rPr>
                        <a:t> etc.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 </a:t>
                      </a:r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AthleticsDept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Administration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4780748"/>
                  </a:ext>
                </a:extLst>
              </a:tr>
              <a:tr h="27431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Façade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FundRaiser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176964"/>
                  </a:ext>
                </a:extLst>
              </a:tr>
              <a:tr h="47792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SubsystemClass1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SubsystemClass</a:t>
                      </a:r>
                      <a:r>
                        <a:rPr lang="en-US" sz="1200" u="none" strike="noStrike" dirty="0">
                          <a:effectLst/>
                        </a:rPr>
                        <a:t> 2</a:t>
                      </a:r>
                      <a:r>
                        <a:rPr lang="en-US" sz="1200" dirty="0">
                          <a:effectLst/>
                        </a:rPr>
                        <a:t>, etc.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classes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Alumni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BoosterClubs</a:t>
                      </a:r>
                      <a:r>
                        <a:rPr lang="en-US" sz="1200" u="none" strike="noStrike" dirty="0">
                          <a:effectLst/>
                        </a:rPr>
                        <a:t>,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Students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363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02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rogram&#10;&#10;AI-generated content may be incorrect.">
            <a:extLst>
              <a:ext uri="{FF2B5EF4-FFF2-40B4-BE49-F238E27FC236}">
                <a16:creationId xmlns:a16="http://schemas.microsoft.com/office/drawing/2014/main" id="{5D37E0A5-D1AD-3581-A8FF-681DA443F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663" y="602385"/>
            <a:ext cx="2637970" cy="5565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DAD30-B3DC-E5A3-CF59-79FCF47F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 Assignment #4 Solution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6C69-744F-1DC0-1D85-AE7D1CBB6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5577824" cy="4835525"/>
          </a:xfrm>
        </p:spPr>
        <p:txBody>
          <a:bodyPr/>
          <a:lstStyle/>
          <a:p>
            <a:r>
              <a:rPr lang="en-US" sz="2400" dirty="0"/>
              <a:t>The Template Method </a:t>
            </a:r>
            <a:br>
              <a:rPr lang="en-US" sz="2400" dirty="0"/>
            </a:br>
            <a:r>
              <a:rPr lang="en-US" sz="2400" dirty="0"/>
              <a:t>Design Pattern:</a:t>
            </a:r>
          </a:p>
          <a:p>
            <a:pPr lvl="1"/>
            <a:r>
              <a:rPr lang="en-US" sz="1800" dirty="0"/>
              <a:t>Template method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choose()</a:t>
            </a:r>
            <a:r>
              <a:rPr lang="en-US" sz="1800" dirty="0"/>
              <a:t> in superclass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r>
              <a:rPr lang="en-US" sz="1800" dirty="0"/>
              <a:t> defines the </a:t>
            </a:r>
            <a:r>
              <a:rPr lang="en-US" sz="1800" u="sng" dirty="0"/>
              <a:t>outline</a:t>
            </a:r>
            <a:r>
              <a:rPr lang="en-US" sz="1800" dirty="0"/>
              <a:t> of how a choice algorithm subclass chooses: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The subclasses define the member functions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predict()</a:t>
            </a:r>
            <a:r>
              <a:rPr lang="en-US" sz="1800" dirty="0"/>
              <a:t> and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decide()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The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predict()</a:t>
            </a:r>
            <a:r>
              <a:rPr lang="en-US" sz="1800" dirty="0"/>
              <a:t> functions in the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sz="1800" dirty="0"/>
              <a:t> and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sz="1800" dirty="0"/>
              <a:t> classes by default return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Choice::NONE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8AFEF-1E44-7014-9832-A71B071F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38F2C2-BF57-8F86-7465-BF83690EE28F}"/>
              </a:ext>
            </a:extLst>
          </p:cNvPr>
          <p:cNvSpPr txBox="1"/>
          <p:nvPr/>
        </p:nvSpPr>
        <p:spPr>
          <a:xfrm>
            <a:off x="1920269" y="3049092"/>
            <a:ext cx="3621504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Choice 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choose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prediction = 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predict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choice = 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decide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(prediction);</a:t>
            </a:r>
            <a:b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return choice;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747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3EA5-4F15-F34E-2950-EF7DF2FE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An Assignment #4 Solution</a:t>
            </a:r>
            <a:r>
              <a:rPr lang="en-US" sz="2800" i="1" dirty="0"/>
              <a:t>, cont’d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1CF1D-C47A-CE73-6E6E-30371B21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3291849" cy="2757044"/>
          </a:xfrm>
        </p:spPr>
        <p:txBody>
          <a:bodyPr/>
          <a:lstStyle/>
          <a:p>
            <a:r>
              <a:rPr lang="en-US" sz="2400" dirty="0"/>
              <a:t>Code to the interface:</a:t>
            </a:r>
          </a:p>
          <a:p>
            <a:pPr lvl="1"/>
            <a:r>
              <a:rPr lang="en-US" sz="2000" dirty="0"/>
              <a:t>The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Engine</a:t>
            </a:r>
            <a:r>
              <a:rPr lang="en-US" sz="2000" dirty="0"/>
              <a:t> calls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sz="2000" dirty="0"/>
              <a:t> functions without knowing whether it’s a text display or a GUI display.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5E643-D055-23F4-8D1C-5DB9950F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D4373A-138E-151B-AFCA-0CF05A3A6858}"/>
              </a:ext>
            </a:extLst>
          </p:cNvPr>
          <p:cNvSpPr txBox="1"/>
          <p:nvPr/>
        </p:nvSpPr>
        <p:spPr>
          <a:xfrm>
            <a:off x="929278" y="4183665"/>
            <a:ext cx="3191899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 *display;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show_game_start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show_game_end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show_round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(round);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display-&gt;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BFDFF5-2D18-C623-DDD9-229F82C927A7}"/>
              </a:ext>
            </a:extLst>
          </p:cNvPr>
          <p:cNvSpPr txBox="1"/>
          <p:nvPr/>
        </p:nvSpPr>
        <p:spPr>
          <a:xfrm>
            <a:off x="3048429" y="1278687"/>
            <a:ext cx="10534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Open-closed</a:t>
            </a:r>
          </a:p>
          <a:p>
            <a:r>
              <a:rPr lang="en-US" sz="1200" dirty="0">
                <a:solidFill>
                  <a:srgbClr val="0432FF"/>
                </a:solidFill>
              </a:rPr>
              <a:t>principle.</a:t>
            </a:r>
          </a:p>
        </p:txBody>
      </p:sp>
      <p:pic>
        <p:nvPicPr>
          <p:cNvPr id="26" name="Picture 25" descr="A computer code with text&#10;&#10;AI-generated content may be incorrect.">
            <a:extLst>
              <a:ext uri="{FF2B5EF4-FFF2-40B4-BE49-F238E27FC236}">
                <a16:creationId xmlns:a16="http://schemas.microsoft.com/office/drawing/2014/main" id="{71766379-F687-7BE1-0BDF-1D38BBC51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028" y="1252976"/>
            <a:ext cx="4255288" cy="35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0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diagram of a program&#10;&#10;AI-generated content may be incorrect.">
            <a:extLst>
              <a:ext uri="{FF2B5EF4-FFF2-40B4-BE49-F238E27FC236}">
                <a16:creationId xmlns:a16="http://schemas.microsoft.com/office/drawing/2014/main" id="{62BD8ECC-F7E1-06A5-1795-F6C82BD4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663" y="602385"/>
            <a:ext cx="2637970" cy="5565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F3BB35-0026-FC25-0828-AAEBB4D8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/>
              <a:t>An Assignment #4 Solution</a:t>
            </a:r>
            <a:r>
              <a:rPr lang="en-US" sz="2000" i="1" dirty="0"/>
              <a:t>, cont’d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180E-966D-83A2-BB93-BBF9E0B42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5760702" cy="4042042"/>
          </a:xfrm>
        </p:spPr>
        <p:txBody>
          <a:bodyPr/>
          <a:lstStyle/>
          <a:p>
            <a:r>
              <a:rPr lang="en-US" dirty="0"/>
              <a:t>The Strategy </a:t>
            </a:r>
            <a:br>
              <a:rPr lang="en-US" dirty="0"/>
            </a:br>
            <a:r>
              <a:rPr lang="en-US" dirty="0"/>
              <a:t>Design Pattern:</a:t>
            </a:r>
          </a:p>
          <a:p>
            <a:pPr lvl="1"/>
            <a:r>
              <a:rPr lang="en-US" dirty="0"/>
              <a:t>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dirty="0"/>
              <a:t> </a:t>
            </a:r>
            <a:r>
              <a:rPr lang="en-US" u="sng" dirty="0"/>
              <a:t>aggregates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r>
              <a:rPr lang="en-US" dirty="0"/>
              <a:t> subclasses </a:t>
            </a:r>
            <a:br>
              <a:rPr lang="en-US" dirty="0"/>
            </a:br>
            <a:r>
              <a:rPr lang="en-US" dirty="0"/>
              <a:t>(the </a:t>
            </a:r>
            <a:r>
              <a:rPr lang="en-US" u="sng" dirty="0"/>
              <a:t>strategies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Member functions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predict()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decide()</a:t>
            </a:r>
            <a:r>
              <a:rPr lang="en-US" dirty="0"/>
              <a:t> of the subclasses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Human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Computer</a:t>
            </a:r>
            <a:r>
              <a:rPr lang="en-US" dirty="0"/>
              <a:t> </a:t>
            </a:r>
            <a:r>
              <a:rPr lang="en-US" u="sng" dirty="0"/>
              <a:t>defer</a:t>
            </a:r>
            <a:r>
              <a:rPr lang="en-US" dirty="0"/>
              <a:t> to their algorithms via their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 </a:t>
            </a:r>
            <a:r>
              <a:rPr lang="en-US" dirty="0"/>
              <a:t>superclass.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E9EE2-E2A3-90B5-4D15-1E6B14BF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263C9F-412C-BBDE-2502-99140CCD788F}"/>
              </a:ext>
            </a:extLst>
          </p:cNvPr>
          <p:cNvGrpSpPr/>
          <p:nvPr/>
        </p:nvGrpSpPr>
        <p:grpSpPr>
          <a:xfrm>
            <a:off x="4613957" y="690349"/>
            <a:ext cx="1668932" cy="1393334"/>
            <a:chOff x="2205877" y="213454"/>
            <a:chExt cx="1668932" cy="1393334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02FEE77-2A2F-AF25-DD9B-4F543DDA94A3}"/>
                </a:ext>
              </a:extLst>
            </p:cNvPr>
            <p:cNvGrpSpPr/>
            <p:nvPr/>
          </p:nvGrpSpPr>
          <p:grpSpPr>
            <a:xfrm>
              <a:off x="2205877" y="213454"/>
              <a:ext cx="1667814" cy="582504"/>
              <a:chOff x="2205877" y="213454"/>
              <a:chExt cx="1667814" cy="58250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019EE2D-9849-B806-11CB-279D77890181}"/>
                  </a:ext>
                </a:extLst>
              </p:cNvPr>
              <p:cNvSpPr/>
              <p:nvPr/>
            </p:nvSpPr>
            <p:spPr>
              <a:xfrm>
                <a:off x="2205878" y="213454"/>
                <a:ext cx="1667813" cy="223860"/>
              </a:xfrm>
              <a:prstGeom prst="rect">
                <a:avLst/>
              </a:prstGeom>
              <a:solidFill>
                <a:srgbClr val="029846"/>
              </a:solidFill>
              <a:ln>
                <a:solidFill>
                  <a:srgbClr val="029846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ptos" panose="020B0004020202020204" pitchFamily="34" charset="0"/>
                  </a:rPr>
                  <a:t>Player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7694EE-025D-A6B2-697F-1F1CF9A20ACE}"/>
                  </a:ext>
                </a:extLst>
              </p:cNvPr>
              <p:cNvSpPr/>
              <p:nvPr/>
            </p:nvSpPr>
            <p:spPr>
              <a:xfrm>
                <a:off x="2205877" y="434581"/>
                <a:ext cx="1667814" cy="137453"/>
              </a:xfrm>
              <a:prstGeom prst="rect">
                <a:avLst/>
              </a:prstGeom>
              <a:ln>
                <a:solidFill>
                  <a:srgbClr val="02984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accent6">
                      <a:lumMod val="75000"/>
                    </a:schemeClr>
                  </a:solidFill>
                  <a:latin typeface="Aptos" panose="020B00040202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4AC342-33CE-C3D6-1829-A68965180D18}"/>
                  </a:ext>
                </a:extLst>
              </p:cNvPr>
              <p:cNvSpPr/>
              <p:nvPr/>
            </p:nvSpPr>
            <p:spPr>
              <a:xfrm>
                <a:off x="2205878" y="572098"/>
                <a:ext cx="1667813" cy="223860"/>
              </a:xfrm>
              <a:prstGeom prst="rect">
                <a:avLst/>
              </a:prstGeom>
              <a:ln>
                <a:solidFill>
                  <a:srgbClr val="02984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029846"/>
                    </a:solidFill>
                    <a:latin typeface="Aptos" panose="020B0004020202020204" pitchFamily="34" charset="0"/>
                  </a:rPr>
                  <a:t>+choose() : Choice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25790F9-7440-A63C-E1DC-46424E0E2743}"/>
                </a:ext>
              </a:extLst>
            </p:cNvPr>
            <p:cNvSpPr/>
            <p:nvPr/>
          </p:nvSpPr>
          <p:spPr>
            <a:xfrm>
              <a:off x="2444574" y="1043662"/>
              <a:ext cx="1064645" cy="234214"/>
            </a:xfrm>
            <a:prstGeom prst="rect">
              <a:avLst/>
            </a:prstGeom>
            <a:solidFill>
              <a:srgbClr val="029846"/>
            </a:solidFill>
            <a:ln>
              <a:solidFill>
                <a:srgbClr val="02984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Human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5CF96B0-3143-7B97-345A-BA8FE5AB74E2}"/>
                </a:ext>
              </a:extLst>
            </p:cNvPr>
            <p:cNvSpPr/>
            <p:nvPr/>
          </p:nvSpPr>
          <p:spPr>
            <a:xfrm>
              <a:off x="2444574" y="1364360"/>
              <a:ext cx="1064645" cy="242428"/>
            </a:xfrm>
            <a:prstGeom prst="rect">
              <a:avLst/>
            </a:prstGeom>
            <a:solidFill>
              <a:srgbClr val="029846"/>
            </a:solidFill>
            <a:ln>
              <a:solidFill>
                <a:srgbClr val="02984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Computer</a:t>
              </a:r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ACB222E0-4990-D60D-40D1-FD011738F741}"/>
                </a:ext>
              </a:extLst>
            </p:cNvPr>
            <p:cNvSpPr/>
            <p:nvPr/>
          </p:nvSpPr>
          <p:spPr>
            <a:xfrm>
              <a:off x="3651005" y="806248"/>
              <a:ext cx="223804" cy="191585"/>
            </a:xfrm>
            <a:prstGeom prst="triangle">
              <a:avLst/>
            </a:prstGeom>
            <a:ln>
              <a:solidFill>
                <a:srgbClr val="02984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87769973-C3FA-AABC-597A-7BAAD054A1DC}"/>
                </a:ext>
              </a:extLst>
            </p:cNvPr>
            <p:cNvCxnSpPr>
              <a:cxnSpLocks/>
              <a:stCxn id="35" idx="3"/>
              <a:endCxn id="33" idx="3"/>
            </p:cNvCxnSpPr>
            <p:nvPr/>
          </p:nvCxnSpPr>
          <p:spPr>
            <a:xfrm rot="5400000">
              <a:off x="3554595" y="952457"/>
              <a:ext cx="162936" cy="253688"/>
            </a:xfrm>
            <a:prstGeom prst="bentConnector2">
              <a:avLst/>
            </a:prstGeom>
            <a:ln>
              <a:solidFill>
                <a:srgbClr val="0298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F57FA356-029D-E0BE-2C79-CC4522B054D8}"/>
                </a:ext>
              </a:extLst>
            </p:cNvPr>
            <p:cNvCxnSpPr>
              <a:cxnSpLocks/>
              <a:stCxn id="35" idx="3"/>
              <a:endCxn id="34" idx="3"/>
            </p:cNvCxnSpPr>
            <p:nvPr/>
          </p:nvCxnSpPr>
          <p:spPr>
            <a:xfrm rot="5400000">
              <a:off x="3392193" y="1114859"/>
              <a:ext cx="487741" cy="253688"/>
            </a:xfrm>
            <a:prstGeom prst="bentConnector2">
              <a:avLst/>
            </a:prstGeom>
            <a:ln>
              <a:solidFill>
                <a:srgbClr val="0298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Diamond 41">
            <a:extLst>
              <a:ext uri="{FF2B5EF4-FFF2-40B4-BE49-F238E27FC236}">
                <a16:creationId xmlns:a16="http://schemas.microsoft.com/office/drawing/2014/main" id="{C55A787F-0DB9-5C7D-CCD8-33996A9A85FA}"/>
              </a:ext>
            </a:extLst>
          </p:cNvPr>
          <p:cNvSpPr/>
          <p:nvPr/>
        </p:nvSpPr>
        <p:spPr>
          <a:xfrm>
            <a:off x="6293692" y="728192"/>
            <a:ext cx="217410" cy="177261"/>
          </a:xfrm>
          <a:prstGeom prst="diamond">
            <a:avLst/>
          </a:prstGeom>
          <a:solidFill>
            <a:srgbClr val="029846"/>
          </a:solidFill>
          <a:ln>
            <a:solidFill>
              <a:srgbClr val="029846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21ACC0-52FE-DD52-55CF-A9CCF13AAEAD}"/>
              </a:ext>
            </a:extLst>
          </p:cNvPr>
          <p:cNvCxnSpPr>
            <a:cxnSpLocks/>
          </p:cNvCxnSpPr>
          <p:nvPr/>
        </p:nvCxnSpPr>
        <p:spPr>
          <a:xfrm>
            <a:off x="6288150" y="816823"/>
            <a:ext cx="752830" cy="658"/>
          </a:xfrm>
          <a:prstGeom prst="line">
            <a:avLst/>
          </a:prstGeom>
          <a:ln>
            <a:solidFill>
              <a:srgbClr val="0298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7EEEBEA-3CB8-129E-AF92-536481CE6B85}"/>
              </a:ext>
            </a:extLst>
          </p:cNvPr>
          <p:cNvSpPr txBox="1"/>
          <p:nvPr/>
        </p:nvSpPr>
        <p:spPr>
          <a:xfrm>
            <a:off x="1226465" y="5374633"/>
            <a:ext cx="415851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human_choice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human-&gt;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choose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computer_choice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computer-&gt;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choose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6232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FBE9-3E6D-A6BA-27CE-B0F76CC5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Assignment #4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0C9A-E435-1FA4-B8E1-99D168D4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12434" cy="4835525"/>
          </a:xfrm>
        </p:spPr>
        <p:txBody>
          <a:bodyPr/>
          <a:lstStyle/>
          <a:p>
            <a:r>
              <a:rPr lang="en-US" dirty="0"/>
              <a:t>Cohesive classes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Engine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/>
              <a:t>Controls playing a game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</a:p>
          <a:p>
            <a:pPr lvl="2"/>
            <a:r>
              <a:rPr lang="en-US" sz="1800" dirty="0"/>
              <a:t>subclass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GUIDisplay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</a:p>
          <a:p>
            <a:pPr lvl="2"/>
            <a:r>
              <a:rPr lang="en-US" sz="1800" dirty="0"/>
              <a:t>subclasses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Human</a:t>
            </a:r>
            <a:r>
              <a:rPr lang="en-US" sz="1800" dirty="0"/>
              <a:t> and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Computer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</a:p>
          <a:p>
            <a:pPr lvl="2"/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AlgorithmFactory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800" dirty="0"/>
              <a:t>subclass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ButtonAlgorithm</a:t>
            </a:r>
            <a:r>
              <a:rPr lang="en-US" sz="1800" dirty="0"/>
              <a:t> (human)</a:t>
            </a:r>
          </a:p>
          <a:p>
            <a:pPr lvl="2"/>
            <a:r>
              <a:rPr lang="en-US" sz="1800" dirty="0"/>
              <a:t>subclasses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RandomAlgorithm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SmartAlgorithm</a:t>
            </a:r>
            <a:r>
              <a:rPr lang="en-US" sz="1800" dirty="0"/>
              <a:t> (computer)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5EC30-695F-2FFC-1B49-00B032EA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3695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ACCC-8F10-C6E9-248E-B8614EAD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Assignment #4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B29A9-321F-C8C6-846C-F34CD9D1D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Encapsulate what varies and open-closed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r>
              <a:rPr lang="en-US" dirty="0"/>
              <a:t> and its subclasses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r>
              <a:rPr lang="en-US" dirty="0"/>
              <a:t> and its subclasses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en-US" dirty="0"/>
              <a:t> and its subclasses</a:t>
            </a:r>
          </a:p>
          <a:p>
            <a:r>
              <a:rPr lang="en-US" dirty="0"/>
              <a:t>Therefore, between the text and GUI versions of the RPS game application, </a:t>
            </a:r>
            <a:r>
              <a:rPr lang="en-US" u="sng" dirty="0"/>
              <a:t>most of the classes are shared</a:t>
            </a:r>
            <a:r>
              <a:rPr lang="en-US" dirty="0"/>
              <a:t> except for class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RPS</a:t>
            </a:r>
            <a:r>
              <a:rPr lang="en-US" dirty="0"/>
              <a:t>:</a:t>
            </a:r>
          </a:p>
          <a:p>
            <a:pPr lvl="1"/>
            <a:r>
              <a:rPr lang="en-US" u="sng" dirty="0"/>
              <a:t>Text version’s 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RPS</a:t>
            </a:r>
            <a:r>
              <a:rPr lang="en-US" dirty="0"/>
              <a:t>: create players and algorithms, </a:t>
            </a:r>
            <a:br>
              <a:rPr lang="en-US" dirty="0"/>
            </a:br>
            <a:r>
              <a:rPr lang="en-US" dirty="0"/>
              <a:t>set up and start the game engine.</a:t>
            </a:r>
          </a:p>
          <a:p>
            <a:pPr lvl="1"/>
            <a:r>
              <a:rPr lang="en-US" u="sng" dirty="0"/>
              <a:t>GUI version’s 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RPS</a:t>
            </a:r>
            <a:r>
              <a:rPr lang="en-US" dirty="0"/>
              <a:t>: same as the text version, </a:t>
            </a:r>
            <a:br>
              <a:rPr lang="en-US" dirty="0"/>
            </a:br>
            <a:r>
              <a:rPr lang="en-US" dirty="0"/>
              <a:t>plus manage the GUI components.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58F50-F5EA-9CFC-CDCC-5E6D84C7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6E731-1685-AD4E-15A2-69934E006D8B}"/>
              </a:ext>
            </a:extLst>
          </p:cNvPr>
          <p:cNvSpPr txBox="1"/>
          <p:nvPr/>
        </p:nvSpPr>
        <p:spPr>
          <a:xfrm>
            <a:off x="5486389" y="2718852"/>
            <a:ext cx="18287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Replace </a:t>
            </a:r>
            <a:r>
              <a:rPr lang="en-US" sz="1200" dirty="0" err="1">
                <a:solidFill>
                  <a:srgbClr val="0432FF"/>
                </a:solidFill>
              </a:rPr>
              <a:t>TextDisplay</a:t>
            </a:r>
            <a:r>
              <a:rPr lang="en-US" sz="1200" dirty="0">
                <a:solidFill>
                  <a:srgbClr val="0432FF"/>
                </a:solidFill>
              </a:rPr>
              <a:t> with 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GUIDisplay</a:t>
            </a:r>
            <a:r>
              <a:rPr lang="en-US" sz="1200" dirty="0">
                <a:solidFill>
                  <a:srgbClr val="0432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FE948-EA02-3AA8-CEE0-3CF8A15FB0CC}"/>
              </a:ext>
            </a:extLst>
          </p:cNvPr>
          <p:cNvSpPr txBox="1"/>
          <p:nvPr/>
        </p:nvSpPr>
        <p:spPr>
          <a:xfrm>
            <a:off x="5766806" y="2161040"/>
            <a:ext cx="218843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Replace 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PromptAlgorithm</a:t>
            </a:r>
            <a:r>
              <a:rPr lang="en-US" sz="1200" dirty="0">
                <a:solidFill>
                  <a:srgbClr val="0432FF"/>
                </a:solidFill>
              </a:rPr>
              <a:t> with </a:t>
            </a:r>
            <a:r>
              <a:rPr lang="en-US" sz="12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ButtonAlgorithm</a:t>
            </a:r>
            <a:r>
              <a:rPr lang="en-US" sz="1200" dirty="0">
                <a:solidFill>
                  <a:srgbClr val="0432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0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19DE4BDF-B688-E072-9666-C8BBB429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55" y="1234464"/>
            <a:ext cx="7086600" cy="441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6F729-FB68-C141-EC2E-F13499DD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Assignment #4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9558A-EB50-33BA-3741-5A8C0A3A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07FBE3C7-C02C-E89F-2B29-55FAEE8D65B0}"/>
              </a:ext>
            </a:extLst>
          </p:cNvPr>
          <p:cNvSpPr txBox="1"/>
          <p:nvPr/>
        </p:nvSpPr>
        <p:spPr>
          <a:xfrm>
            <a:off x="731562" y="1244580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Shared classes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44B4383B-D581-14F6-1EED-A383CB700FF7}"/>
              </a:ext>
            </a:extLst>
          </p:cNvPr>
          <p:cNvSpPr txBox="1"/>
          <p:nvPr/>
        </p:nvSpPr>
        <p:spPr>
          <a:xfrm>
            <a:off x="1353687" y="5433300"/>
            <a:ext cx="404309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432FF"/>
                </a:solidFill>
              </a:rPr>
              <a:t>Inversion of control</a:t>
            </a:r>
            <a:br>
              <a:rPr lang="en-US" dirty="0">
                <a:solidFill>
                  <a:srgbClr val="0432FF"/>
                </a:solidFill>
              </a:rPr>
            </a:br>
            <a:r>
              <a:rPr lang="en-US" dirty="0">
                <a:solidFill>
                  <a:srgbClr val="0432FF"/>
                </a:solidFill>
              </a:rPr>
              <a:t>What events cause the game to progress?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F8515C2-8916-4402-86D2-8DCBD577B90A}"/>
              </a:ext>
            </a:extLst>
          </p:cNvPr>
          <p:cNvSpPr txBox="1"/>
          <p:nvPr/>
        </p:nvSpPr>
        <p:spPr>
          <a:xfrm>
            <a:off x="4663439" y="4280047"/>
            <a:ext cx="1859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Underlined</a:t>
            </a:r>
            <a:r>
              <a:rPr lang="en-US" sz="1000" dirty="0"/>
              <a:t> to indicate static.</a:t>
            </a:r>
          </a:p>
        </p:txBody>
      </p:sp>
    </p:spTree>
    <p:extLst>
      <p:ext uri="{BB962C8B-B14F-4D97-AF65-F5344CB8AC3E}">
        <p14:creationId xmlns:p14="http://schemas.microsoft.com/office/powerpoint/2010/main" val="277951682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57969</TotalTime>
  <Words>2085</Words>
  <Application>Microsoft Macintosh PowerPoint</Application>
  <PresentationFormat>On-screen Show (4:3)</PresentationFormat>
  <Paragraphs>314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Calibri</vt:lpstr>
      <vt:lpstr>Courier New</vt:lpstr>
      <vt:lpstr>Helvetica</vt:lpstr>
      <vt:lpstr>Times New Roman</vt:lpstr>
      <vt:lpstr>Wingdings</vt:lpstr>
      <vt:lpstr>Quadrant</vt:lpstr>
      <vt:lpstr>CMPE 202 Software Systems Engineering March 25 Class Meeting</vt:lpstr>
      <vt:lpstr>Today</vt:lpstr>
      <vt:lpstr>An Assignment #4 Solution</vt:lpstr>
      <vt:lpstr>An Assignment #4 Solution, cont’d</vt:lpstr>
      <vt:lpstr>An Assignment #4 Solution, cont’d</vt:lpstr>
      <vt:lpstr>An Assignment #4 Solution, cont’d</vt:lpstr>
      <vt:lpstr>An Assignment #4 Solution, cont’d</vt:lpstr>
      <vt:lpstr>An Assignment #4 Solution, cont’d</vt:lpstr>
      <vt:lpstr>An Assignment #4 Solution, cont’d</vt:lpstr>
      <vt:lpstr>Your Team Projects</vt:lpstr>
      <vt:lpstr>Assignment #5</vt:lpstr>
      <vt:lpstr>Assignment #5, cont’d</vt:lpstr>
      <vt:lpstr>The Adapter and Façade Design Patterns</vt:lpstr>
      <vt:lpstr>Example Application: More Sports Reports</vt:lpstr>
      <vt:lpstr>Desired Design Features</vt:lpstr>
      <vt:lpstr>Before Using the Adapter DP</vt:lpstr>
      <vt:lpstr>Problems with “Before”</vt:lpstr>
      <vt:lpstr>The Adapter Design Pattern</vt:lpstr>
      <vt:lpstr>After Using the Adapter DP</vt:lpstr>
      <vt:lpstr>Benefits of “After”</vt:lpstr>
      <vt:lpstr>Adapter Generic Model</vt:lpstr>
      <vt:lpstr>An Alternative Adapter Model</vt:lpstr>
      <vt:lpstr>Alternative Adapter Generic Model</vt:lpstr>
      <vt:lpstr>Break</vt:lpstr>
      <vt:lpstr>The Façade Design Pattern</vt:lpstr>
      <vt:lpstr>Example Application: Fund Raising</vt:lpstr>
      <vt:lpstr>Desired Design Features</vt:lpstr>
      <vt:lpstr>Before Using the Façade DP</vt:lpstr>
      <vt:lpstr>Problems with “Before”</vt:lpstr>
      <vt:lpstr>The Façade Design Pattern</vt:lpstr>
      <vt:lpstr>After Using the Façade DP</vt:lpstr>
      <vt:lpstr>The Benefits of “After”</vt:lpstr>
      <vt:lpstr>Façade Generic Model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Ronald Mak</cp:lastModifiedBy>
  <cp:revision>756</cp:revision>
  <dcterms:created xsi:type="dcterms:W3CDTF">2008-01-12T03:52:55Z</dcterms:created>
  <dcterms:modified xsi:type="dcterms:W3CDTF">2025-03-26T00:39:40Z</dcterms:modified>
</cp:coreProperties>
</file>