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829" r:id="rId3"/>
    <p:sldId id="830" r:id="rId4"/>
    <p:sldId id="831" r:id="rId5"/>
    <p:sldId id="832" r:id="rId6"/>
    <p:sldId id="833" r:id="rId7"/>
    <p:sldId id="834" r:id="rId8"/>
    <p:sldId id="835" r:id="rId9"/>
    <p:sldId id="836" r:id="rId10"/>
    <p:sldId id="838" r:id="rId11"/>
    <p:sldId id="837" r:id="rId12"/>
    <p:sldId id="839" r:id="rId13"/>
    <p:sldId id="850" r:id="rId14"/>
    <p:sldId id="840" r:id="rId15"/>
    <p:sldId id="841" r:id="rId16"/>
    <p:sldId id="842" r:id="rId17"/>
    <p:sldId id="843" r:id="rId18"/>
    <p:sldId id="844" r:id="rId19"/>
    <p:sldId id="845" r:id="rId20"/>
    <p:sldId id="846" r:id="rId21"/>
    <p:sldId id="84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29846"/>
    <a:srgbClr val="73FEFF"/>
    <a:srgbClr val="FEE698"/>
    <a:srgbClr val="E1A90D"/>
    <a:srgbClr val="0033CC"/>
    <a:srgbClr val="CBCCFF"/>
    <a:srgbClr val="C5F9B8"/>
    <a:srgbClr val="930705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2" autoAdjust="0"/>
    <p:restoredTop sz="97928" autoAdjust="0"/>
  </p:normalViewPr>
  <p:slideViewPr>
    <p:cSldViewPr>
      <p:cViewPr varScale="1">
        <p:scale>
          <a:sx n="179" d="100"/>
          <a:sy n="179" d="100"/>
        </p:scale>
        <p:origin x="19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2025: March 18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March 18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2025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1D5C-591D-25D2-1FEC-6E36D31D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22AE-BB5D-8CAF-B4FA-01F57B51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Encapsulated changes </a:t>
            </a:r>
            <a:r>
              <a:rPr lang="en-US" sz="2200" dirty="0"/>
              <a:t>make it easier to add new categories, such as club sports. This is the Encapsulate What Varies design principle.</a:t>
            </a:r>
          </a:p>
          <a:p>
            <a:pPr lvl="4"/>
            <a:endParaRPr lang="en-US" sz="450" dirty="0"/>
          </a:p>
          <a:p>
            <a:r>
              <a:rPr lang="en-US" sz="2200" b="1" dirty="0"/>
              <a:t>The Open-Closed Principle </a:t>
            </a:r>
            <a:r>
              <a:rPr lang="en-US" sz="2200" dirty="0"/>
              <a:t>allows class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200" dirty="0"/>
              <a:t> to remain stable. We can extend the class by adding more subdepartments such as club sports, but the class is closed to further modification.</a:t>
            </a:r>
          </a:p>
          <a:p>
            <a:pPr lvl="4"/>
            <a:endParaRPr lang="en-US" sz="450" dirty="0"/>
          </a:p>
          <a:p>
            <a:r>
              <a:rPr lang="en-US" sz="2200" b="1" dirty="0"/>
              <a:t>Use of factory classes </a:t>
            </a:r>
            <a:r>
              <a:rPr lang="en-US" sz="2200" dirty="0"/>
              <a:t>in the form of the two subclasses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sz="2200" dirty="0"/>
              <a:t> and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sz="2200" dirty="0"/>
              <a:t> which handle the varsity and intramural sports categories, respectively. </a:t>
            </a:r>
          </a:p>
          <a:p>
            <a:pPr lvl="1"/>
            <a:r>
              <a:rPr lang="en-US" sz="1800" dirty="0"/>
              <a:t>Class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1800" dirty="0"/>
              <a:t> follows the </a:t>
            </a:r>
            <a:r>
              <a:rPr lang="en-US" sz="1800" u="sng" dirty="0"/>
              <a:t>Delegation Principle</a:t>
            </a:r>
            <a:r>
              <a:rPr lang="en-US" sz="1800" dirty="0"/>
              <a:t> by delegating creating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1800" dirty="0"/>
              <a:t> objects to these subclasses. It will be easier to vary the sports of the two categories.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E9872-5ABC-F18D-D815-6F3AD78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2786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1D5C-591D-25D2-1FEC-6E36D31D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22AE-BB5D-8CAF-B4FA-01F57B51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Cohesive classes. </a:t>
            </a:r>
            <a:r>
              <a:rPr lang="en-US" sz="2200" dirty="0"/>
              <a:t>Each of the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200" dirty="0"/>
              <a:t> subclasses follows the Single Responsibility Principle and is responsible only for creating its sport objects. This also eliminates the need for nested switch statements.</a:t>
            </a:r>
          </a:p>
          <a:p>
            <a:pPr lvl="4"/>
            <a:endParaRPr lang="en-US" sz="450" dirty="0"/>
          </a:p>
          <a:p>
            <a:r>
              <a:rPr lang="en-US" sz="2200" b="1" dirty="0"/>
              <a:t>Loosely coupled classes. </a:t>
            </a:r>
            <a:r>
              <a:rPr lang="en-US" sz="2200" dirty="0"/>
              <a:t>The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200" dirty="0"/>
              <a:t> subclasses are no longer dependent on the implementation of the Sport subclasses. This is the Principle of Least Knowledge.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E9872-5ABC-F18D-D815-6F3AD78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577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681F-307C-41B4-93F6-BC4453EF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Method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127E-B3D6-6364-B724-8815F03B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E0DBE6A-062E-5D75-0A47-3D14510A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8" y="1289549"/>
            <a:ext cx="5669264" cy="18252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3502FF-37D5-4F6A-0363-997C2537B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28767"/>
              </p:ext>
            </p:extLst>
          </p:nvPr>
        </p:nvGraphicFramePr>
        <p:xfrm>
          <a:off x="960148" y="3246122"/>
          <a:ext cx="7223703" cy="292253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00565">
                  <a:extLst>
                    <a:ext uri="{9D8B030D-6E8A-4147-A177-3AD203B41FA5}">
                      <a16:colId xmlns:a16="http://schemas.microsoft.com/office/drawing/2014/main" val="1062398750"/>
                    </a:ext>
                  </a:extLst>
                </a:gridCol>
                <a:gridCol w="4923138">
                  <a:extLst>
                    <a:ext uri="{9D8B030D-6E8A-4147-A177-3AD203B41FA5}">
                      <a16:colId xmlns:a16="http://schemas.microsoft.com/office/drawing/2014/main" val="3267338541"/>
                    </a:ext>
                  </a:extLst>
                </a:gridCol>
              </a:tblGrid>
              <a:tr h="3657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pattern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Applied by the example application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3981819"/>
                  </a:ext>
                </a:extLst>
              </a:tr>
              <a:tr h="3622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superclass </a:t>
                      </a:r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Sport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876234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ConcreteProduct</a:t>
                      </a:r>
                      <a:endParaRPr lang="en-US" sz="1400" b="1" i="0" u="none" strike="noStrike" kern="1200" dirty="0">
                        <a:solidFill>
                          <a:schemeClr val="lt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Sport</a:t>
                      </a:r>
                      <a:r>
                        <a:rPr lang="en-US" sz="1400" dirty="0">
                          <a:effectLst/>
                        </a:rPr>
                        <a:t> subclasses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VarsityBaseball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VarsityFootball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IntramuralBaseball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IntramuralFootball</a:t>
                      </a:r>
                      <a:r>
                        <a:rPr lang="en-US" sz="1400" dirty="0">
                          <a:effectLst/>
                        </a:rPr>
                        <a:t>, and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IntramuralVolleyball</a:t>
                      </a:r>
                      <a:endParaRPr lang="en-US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9535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Creator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superclass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AthleticsDept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613197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ConcreteCreator</a:t>
                      </a:r>
                      <a:endParaRPr lang="en-US" sz="1400" b="1" i="0" u="none" strike="noStrike" kern="1200" dirty="0">
                        <a:solidFill>
                          <a:schemeClr val="lt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subclasses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VarsityDept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and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IntramuralDept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4418981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factory_method</a:t>
                      </a:r>
                      <a:r>
                        <a:rPr lang="en-US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member functions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VarsityDept::create_sport()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and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IntramuralDept::create_sport()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879543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operate_on_product</a:t>
                      </a:r>
                      <a:r>
                        <a:rPr lang="en-US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member function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AthleticsDept::generate_report()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88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84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B38A-A162-6F81-7A96-DA0CB42B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3D38F-885E-50FA-8712-35132C5F7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13746"/>
          </a:xfrm>
        </p:spPr>
        <p:txBody>
          <a:bodyPr/>
          <a:lstStyle/>
          <a:p>
            <a:r>
              <a:rPr lang="en-US" b="1" dirty="0"/>
              <a:t>DF 2: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class </a:t>
            </a:r>
            <a:r>
              <a:rPr lang="en-US" u="sng" dirty="0"/>
              <a:t>manages the sports teams</a:t>
            </a:r>
            <a:r>
              <a:rPr lang="en-US" dirty="0"/>
              <a:t> without the danger of accidentally mixing up its responsibilities for the varsity and intramural teams.</a:t>
            </a:r>
          </a:p>
          <a:p>
            <a:pPr lvl="4"/>
            <a:endParaRPr lang="en-US" dirty="0"/>
          </a:p>
          <a:p>
            <a:r>
              <a:rPr lang="en-US" dirty="0"/>
              <a:t>Did using the Factory Method Design Pattern prevent writing code that </a:t>
            </a:r>
            <a:r>
              <a:rPr lang="en-US" u="sng" dirty="0"/>
              <a:t>mixes responsibilities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Oops!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090B5-0324-6D6A-2F00-A3815BAD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C6EE83-1174-1A12-95DD-E17282A9415A}"/>
              </a:ext>
            </a:extLst>
          </p:cNvPr>
          <p:cNvSpPr txBox="1"/>
          <p:nvPr/>
        </p:nvSpPr>
        <p:spPr>
          <a:xfrm>
            <a:off x="1504724" y="4678740"/>
            <a:ext cx="613455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IntramuralVolleyball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public Sport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IntramuralVolleyball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Sport(Type::VOLLEYBALL,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Category::INTRAMURAL,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VarsityFootballPlayers()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new OpenField()) {}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4723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D717-215E-4570-2691-C53E5240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2376-4DD3-B525-EB17-0DB39BAE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845CE-D2F0-BECE-1463-F360CF60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328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3E91-B899-5B8F-4028-271B38C0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Abstract Factory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2E7D-1554-FB27-FECB-9AC01D03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493770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dirty="0"/>
              <a:t> subclass and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dirty="0"/>
              <a:t> subclass are </a:t>
            </a:r>
            <a:br>
              <a:rPr lang="en-US" dirty="0"/>
            </a:br>
            <a:r>
              <a:rPr lang="en-US" dirty="0"/>
              <a:t>factory classes that create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dirty="0"/>
              <a:t> objects.</a:t>
            </a:r>
          </a:p>
          <a:p>
            <a:pPr lvl="1"/>
            <a:r>
              <a:rPr lang="en-US" dirty="0"/>
              <a:t>Both are subclasses of superclass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But logically, there is no way to prevent us from making a coding error that </a:t>
            </a:r>
            <a:r>
              <a:rPr lang="en-US" u="sng" dirty="0"/>
              <a:t>mixes up</a:t>
            </a:r>
            <a:r>
              <a:rPr lang="en-US" dirty="0"/>
              <a:t> the objects that the factories created.</a:t>
            </a:r>
          </a:p>
          <a:p>
            <a:pPr lvl="1"/>
            <a:r>
              <a:rPr lang="en-US" dirty="0"/>
              <a:t>The varsity baseball team does not want </a:t>
            </a:r>
            <a:br>
              <a:rPr lang="en-US" dirty="0"/>
            </a:br>
            <a:r>
              <a:rPr lang="en-US" dirty="0"/>
              <a:t>to play in the open field.</a:t>
            </a:r>
          </a:p>
          <a:p>
            <a:pPr lvl="1"/>
            <a:r>
              <a:rPr lang="en-US" dirty="0"/>
              <a:t>It would not be ideal to have varsity football players </a:t>
            </a:r>
            <a:br>
              <a:rPr lang="en-US" dirty="0"/>
            </a:br>
            <a:r>
              <a:rPr lang="en-US" dirty="0"/>
              <a:t>on the volleyball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724FF-1B39-1176-3772-8CCC98A0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038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6382-4EDB-6A85-350A-64FC60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Abstract Factory Design Pattern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5EBEB-2128-68E6-F124-ACC7D4C1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2884803"/>
          </a:xfrm>
        </p:spPr>
        <p:txBody>
          <a:bodyPr/>
          <a:lstStyle/>
          <a:p>
            <a:r>
              <a:rPr lang="en-US" dirty="0"/>
              <a:t>It’s all about families!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Strategy Design Pattern</a:t>
            </a:r>
            <a:r>
              <a:rPr lang="en-US" dirty="0"/>
              <a:t> models a software architecture that manages a </a:t>
            </a:r>
            <a:r>
              <a:rPr lang="en-US" u="sng" dirty="0"/>
              <a:t>family of algorithms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Abstract Factory Design Pattern</a:t>
            </a:r>
            <a:r>
              <a:rPr lang="en-US" dirty="0"/>
              <a:t> models a software architecture that creates </a:t>
            </a:r>
            <a:r>
              <a:rPr lang="en-US" u="sng" dirty="0"/>
              <a:t>families of objects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A9598-DE5B-41F5-03C8-CA2093C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D44F9-F889-FB34-0C00-698E9244059D}"/>
              </a:ext>
            </a:extLst>
          </p:cNvPr>
          <p:cNvSpPr txBox="1"/>
          <p:nvPr/>
        </p:nvSpPr>
        <p:spPr>
          <a:xfrm>
            <a:off x="1913125" y="1508781"/>
            <a:ext cx="5317750" cy="1354217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Abstract Factory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“Define an interface for creating families of related or dependent objects without specifying their concrete classes.” [GoF 87]</a:t>
            </a:r>
            <a:r>
              <a:rPr lang="en-US" sz="2000" dirty="0">
                <a:effectLst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4B9A-A812-2484-D3E0-0FF5038F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Abstract Factory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2736E-1395-F517-210B-553B2477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  <p:pic>
        <p:nvPicPr>
          <p:cNvPr id="11" name="Picture 10" descr="A diagram of a sports game&#10;&#10;Description automatically generated">
            <a:extLst>
              <a:ext uri="{FF2B5EF4-FFF2-40B4-BE49-F238E27FC236}">
                <a16:creationId xmlns:a16="http://schemas.microsoft.com/office/drawing/2014/main" id="{615EB109-AB76-346C-C7A8-21A9A77D1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198651"/>
            <a:ext cx="6583608" cy="5522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8A9BC8-E3C0-E400-518F-19A586066E8C}"/>
              </a:ext>
            </a:extLst>
          </p:cNvPr>
          <p:cNvSpPr txBox="1"/>
          <p:nvPr/>
        </p:nvSpPr>
        <p:spPr>
          <a:xfrm>
            <a:off x="4206244" y="3886195"/>
            <a:ext cx="393187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ProvisionsFactory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</a:t>
            </a:r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 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Implementor 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VarsityFactory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creates the </a:t>
            </a:r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varsity </a:t>
            </a:r>
          </a:p>
          <a:p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of player and venue objects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therefore, </a:t>
            </a:r>
            <a:b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VarsityDept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VarsityFactory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Implementor </a:t>
            </a:r>
          </a:p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creates the </a:t>
            </a:r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 family </a:t>
            </a:r>
          </a:p>
          <a:p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player and venue objects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therefore, </a:t>
            </a:r>
          </a:p>
          <a:p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IntramuralDept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IntramuralFactory</a:t>
            </a:r>
            <a:r>
              <a:rPr lang="en-US" sz="1200" dirty="0">
                <a:solidFill>
                  <a:srgbClr val="0432FF"/>
                </a:solidFill>
                <a:effectLst/>
              </a:rPr>
              <a:t>.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CD0BB-EA7E-74ED-0972-9FBD209E8B27}"/>
              </a:ext>
            </a:extLst>
          </p:cNvPr>
          <p:cNvSpPr txBox="1"/>
          <p:nvPr/>
        </p:nvSpPr>
        <p:spPr>
          <a:xfrm>
            <a:off x="6177384" y="6111133"/>
            <a:ext cx="15646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PlayerStrategy.h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61AD5-811D-933E-5B58-D541BA6784C4}"/>
              </a:ext>
            </a:extLst>
          </p:cNvPr>
          <p:cNvSpPr txBox="1"/>
          <p:nvPr/>
        </p:nvSpPr>
        <p:spPr>
          <a:xfrm>
            <a:off x="4433277" y="5415509"/>
            <a:ext cx="93647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A21A7-E3C4-D447-DEF2-1B87AA04CB35}"/>
              </a:ext>
            </a:extLst>
          </p:cNvPr>
          <p:cNvSpPr txBox="1"/>
          <p:nvPr/>
        </p:nvSpPr>
        <p:spPr>
          <a:xfrm>
            <a:off x="4433277" y="5753244"/>
            <a:ext cx="101341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Sports.h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08914-B8AB-C712-876E-372CD9C2E16E}"/>
              </a:ext>
            </a:extLst>
          </p:cNvPr>
          <p:cNvSpPr txBox="1"/>
          <p:nvPr/>
        </p:nvSpPr>
        <p:spPr>
          <a:xfrm>
            <a:off x="6180096" y="6443804"/>
            <a:ext cx="114178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Tester.cpp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1CACE-88CF-C710-888A-EAA71D3F9E94}"/>
              </a:ext>
            </a:extLst>
          </p:cNvPr>
          <p:cNvSpPr txBox="1"/>
          <p:nvPr/>
        </p:nvSpPr>
        <p:spPr>
          <a:xfrm>
            <a:off x="6177384" y="5767403"/>
            <a:ext cx="156421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VenueStrategy.h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D1C311-A01B-5C79-A82D-8CE3258A64E0}"/>
              </a:ext>
            </a:extLst>
          </p:cNvPr>
          <p:cNvSpPr txBox="1"/>
          <p:nvPr/>
        </p:nvSpPr>
        <p:spPr>
          <a:xfrm>
            <a:off x="4433277" y="6443805"/>
            <a:ext cx="163538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516D7C-E97E-BAC2-345D-ADB861EC2CE9}"/>
              </a:ext>
            </a:extLst>
          </p:cNvPr>
          <p:cNvSpPr txBox="1"/>
          <p:nvPr/>
        </p:nvSpPr>
        <p:spPr>
          <a:xfrm>
            <a:off x="4433277" y="6106071"/>
            <a:ext cx="1473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C5E1C5-D1B1-E6E2-031B-96ED43F683F0}"/>
              </a:ext>
            </a:extLst>
          </p:cNvPr>
          <p:cNvSpPr txBox="1"/>
          <p:nvPr/>
        </p:nvSpPr>
        <p:spPr>
          <a:xfrm>
            <a:off x="6177384" y="5415509"/>
            <a:ext cx="17778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ProvisionsFactory.h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Picture 20" descr="A yellow hand with thumb up&#10;&#10;Description automatically generated">
            <a:extLst>
              <a:ext uri="{FF2B5EF4-FFF2-40B4-BE49-F238E27FC236}">
                <a16:creationId xmlns:a16="http://schemas.microsoft.com/office/drawing/2014/main" id="{B7E0A237-9B49-5B1C-FEB9-025C65FC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03" y="1236339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4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3F59-3C86-29AD-10A7-59CBF8AC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1E7DF-327D-48B7-A7E8-8E082A63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sz="2400" b="1" dirty="0"/>
              <a:t>Families kept together. </a:t>
            </a:r>
            <a:r>
              <a:rPr lang="en-US" sz="2400" dirty="0"/>
              <a:t>Each factory subclass guarantees that the objects it creates are from a single family. Less opportunities for coding </a:t>
            </a:r>
            <a:r>
              <a:rPr lang="en-US" sz="2400" dirty="0" err="1"/>
              <a:t>mixup</a:t>
            </a:r>
            <a:r>
              <a:rPr lang="en-US" sz="2400" dirty="0"/>
              <a:t> errors.</a:t>
            </a:r>
          </a:p>
          <a:p>
            <a:pPr lvl="4"/>
            <a:endParaRPr lang="en-US" sz="650" dirty="0"/>
          </a:p>
          <a:p>
            <a:r>
              <a:rPr lang="en-US" sz="2400" b="1" dirty="0"/>
              <a:t>Flexible to choose which family. </a:t>
            </a:r>
            <a:r>
              <a:rPr lang="en-US" sz="2400" dirty="0"/>
              <a:t>There is less hardcoding which makes it possible to decide at run time whether to create the varsity or the intramural family of objects.</a:t>
            </a:r>
          </a:p>
          <a:p>
            <a:pPr lvl="4"/>
            <a:endParaRPr lang="en-US" sz="650" dirty="0"/>
          </a:p>
          <a:p>
            <a:r>
              <a:rPr lang="en-US" sz="2400" b="1" dirty="0"/>
              <a:t>Encapsulated object creation. </a:t>
            </a:r>
            <a:r>
              <a:rPr lang="en-US" sz="2400" dirty="0"/>
              <a:t>Object creation is encapsulated in the factory subclasses. This is the Encapsulate What Varies Principle. </a:t>
            </a:r>
          </a:p>
          <a:p>
            <a:pPr lvl="1"/>
            <a:r>
              <a:rPr lang="en-US" sz="2000" dirty="0"/>
              <a:t>Each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000" dirty="0"/>
              <a:t> object delegates player and venue object creation to either the varsity factory or the intramural factory.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F5A51-595B-8FBF-B597-D13591EA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6092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4B37-7D97-9659-7F36-A679B530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BCFA-F4F2-845B-A88B-ED74F32A9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Cohesive classes. </a:t>
            </a:r>
            <a:r>
              <a:rPr lang="en-US" sz="2400" dirty="0"/>
              <a:t>Subclasses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sz="2400" dirty="0"/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sz="2400" dirty="0"/>
              <a:t> are each responsible only to create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400" dirty="0"/>
              <a:t> objects. By passing a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VarsityFactory</a:t>
            </a:r>
            <a:r>
              <a:rPr lang="en-US" sz="2400" dirty="0"/>
              <a:t> or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IntramuralFactory</a:t>
            </a:r>
            <a:r>
              <a:rPr lang="en-US" sz="2400" dirty="0"/>
              <a:t> object, respectively, to a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400" dirty="0"/>
              <a:t> subclass constructor, the constructor </a:t>
            </a:r>
            <a:r>
              <a:rPr lang="en-US" sz="2400" u="sng" dirty="0"/>
              <a:t>delegates creating player and venue objects</a:t>
            </a:r>
            <a:r>
              <a:rPr lang="en-US" sz="2400" dirty="0"/>
              <a:t> from the appropriate families. </a:t>
            </a:r>
          </a:p>
          <a:p>
            <a:pPr lvl="1"/>
            <a:r>
              <a:rPr lang="en-US" sz="2000" dirty="0"/>
              <a:t>This is the Single Responsibility Principle.</a:t>
            </a:r>
          </a:p>
          <a:p>
            <a:pPr lvl="4"/>
            <a:endParaRPr lang="en-US" sz="650" dirty="0"/>
          </a:p>
          <a:p>
            <a:r>
              <a:rPr lang="en-US" sz="2400" b="1" dirty="0"/>
              <a:t>Loosely coupled classes. </a:t>
            </a:r>
            <a:r>
              <a:rPr lang="en-US" sz="2400" dirty="0"/>
              <a:t>Subclasses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sz="2400" dirty="0"/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sz="2400" dirty="0"/>
              <a:t> are not dependent on how the object families are created. This is the Principle of Least Knowledge.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B0911-5B21-E94F-E7B0-CA516273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8742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Go </a:t>
            </a:r>
            <a:r>
              <a:rPr lang="en-US" sz="2600"/>
              <a:t>over Assignment #3.</a:t>
            </a:r>
          </a:p>
          <a:p>
            <a:r>
              <a:rPr lang="en-US" sz="2600" dirty="0"/>
              <a:t>The Factory Method Design Pattern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dirty="0"/>
          </a:p>
          <a:p>
            <a:r>
              <a:rPr lang="en-US" sz="2600" dirty="0"/>
              <a:t>The Abstract Factory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1842-D870-FD50-539C-744EF454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Factory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591E-DB59-DDB4-DE0C-F314090C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024D498-1055-54B7-FD01-89BCAE444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5" y="1325903"/>
            <a:ext cx="3624623" cy="338324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7EFB41-A4BC-4B4C-DCEB-6A10CCCF1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72764"/>
              </p:ext>
            </p:extLst>
          </p:nvPr>
        </p:nvGraphicFramePr>
        <p:xfrm>
          <a:off x="3913607" y="1325903"/>
          <a:ext cx="5047465" cy="429763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797973203"/>
                    </a:ext>
                  </a:extLst>
                </a:gridCol>
                <a:gridCol w="3218665">
                  <a:extLst>
                    <a:ext uri="{9D8B030D-6E8A-4147-A177-3AD203B41FA5}">
                      <a16:colId xmlns:a16="http://schemas.microsoft.com/office/drawing/2014/main" val="3537313457"/>
                    </a:ext>
                  </a:extLst>
                </a:gridCol>
              </a:tblGrid>
              <a:tr h="27832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5812137"/>
                  </a:ext>
                </a:extLst>
              </a:tr>
              <a:tr h="28411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client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AthleticsDept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301788"/>
                  </a:ext>
                </a:extLst>
              </a:tr>
              <a:tr h="4604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AbstractFactory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ProvisionsFactory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103138"/>
                  </a:ext>
                </a:extLst>
              </a:tr>
              <a:tr h="59278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factory subclasses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Factory</a:t>
                      </a:r>
                      <a:r>
                        <a:rPr lang="en-US" sz="1200" b="0" u="none" strike="noStrike" dirty="0" err="1">
                          <a:effectLst/>
                        </a:rPr>
                        <a:t>_A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FactoryB</a:t>
                      </a:r>
                      <a:r>
                        <a:rPr lang="en-US" sz="1200" b="0" dirty="0">
                          <a:effectLst/>
                        </a:rPr>
                        <a:t>, etc.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factory 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VarsityFactory</a:t>
                      </a:r>
                      <a:r>
                        <a:rPr lang="en-US" sz="1200" u="none" strike="noStrike" dirty="0">
                          <a:effectLst/>
                        </a:rPr>
                        <a:t>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IntramuralFactory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5652700"/>
                  </a:ext>
                </a:extLst>
              </a:tr>
              <a:tr h="85315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member functions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create</a:t>
                      </a:r>
                      <a:r>
                        <a:rPr lang="en-US" sz="1200" b="0" u="none" strike="noStrike" dirty="0">
                          <a:effectLst/>
                        </a:rPr>
                        <a:t>_product_1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create</a:t>
                      </a:r>
                      <a:r>
                        <a:rPr lang="en-US" sz="1200" b="0" u="none" strike="noStrike" dirty="0">
                          <a:effectLst/>
                        </a:rPr>
                        <a:t>_product_2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1200" b="0" dirty="0">
                          <a:effectLst/>
                        </a:rPr>
                        <a:t>, etc.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VarsityFactory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::make_players()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VarsityFactory::make_venue()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IntramuralFactory::make_players()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IntramuralFactory::make_venue()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034022"/>
                  </a:ext>
                </a:extLst>
              </a:tr>
              <a:tr h="73151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AbstractProduct</a:t>
                      </a:r>
                      <a:r>
                        <a:rPr lang="en-US" sz="1200" b="0" u="none" strike="noStrike" dirty="0">
                          <a:effectLst/>
                        </a:rPr>
                        <a:t>_1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AbstractProduct</a:t>
                      </a:r>
                      <a:r>
                        <a:rPr lang="en-US" sz="1200" b="0" u="none" strike="noStrike" dirty="0">
                          <a:effectLst/>
                        </a:rPr>
                        <a:t>_2</a:t>
                      </a:r>
                      <a:r>
                        <a:rPr lang="en-US" sz="1200" b="0" dirty="0">
                          <a:effectLst/>
                        </a:rPr>
                        <a:t>, etc.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PlayerStrategy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VenueStrategy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546034"/>
                  </a:ext>
                </a:extLst>
              </a:tr>
              <a:tr h="109726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subclasses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Product_A1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</a:t>
                      </a:r>
                      <a:r>
                        <a:rPr lang="en-US" sz="1200" b="0" u="none" strike="noStrike" dirty="0">
                          <a:effectLst/>
                        </a:rPr>
                        <a:t>_B1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</a:t>
                      </a:r>
                      <a:r>
                        <a:rPr lang="en-US" sz="1200" b="0" u="none" strike="noStrike" dirty="0">
                          <a:effectLst/>
                        </a:rPr>
                        <a:t>_A2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</a:t>
                      </a:r>
                      <a:r>
                        <a:rPr lang="en-US" sz="1200" b="0" u="none" strike="noStrike" dirty="0">
                          <a:effectLst/>
                        </a:rPr>
                        <a:t>_B2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0" dirty="0" err="1">
                          <a:effectLst/>
                        </a:rPr>
                        <a:t>etc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VarsityBaseballPlayers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VarsityFootballPlayers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IntramuralBaseballPlayers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IntramuralFootballPlayers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IntramuralVolleyballPlayers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Stadium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OpenField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7960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041FA1-DECA-B17E-81E7-DAD5C585C42B}"/>
              </a:ext>
            </a:extLst>
          </p:cNvPr>
          <p:cNvSpPr txBox="1"/>
          <p:nvPr/>
        </p:nvSpPr>
        <p:spPr>
          <a:xfrm>
            <a:off x="206256" y="4912074"/>
            <a:ext cx="345135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Each factory class creates objects from only one family. That lessens the chance of coding errors that mix up objects from different families.</a:t>
            </a:r>
          </a:p>
        </p:txBody>
      </p:sp>
    </p:spTree>
    <p:extLst>
      <p:ext uri="{BB962C8B-B14F-4D97-AF65-F5344CB8AC3E}">
        <p14:creationId xmlns:p14="http://schemas.microsoft.com/office/powerpoint/2010/main" val="172184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BD0A-9E9D-EB43-3A87-FCBDCE9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Method vs. Abstract Factory 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AD8F-E338-59C2-AFED-0040E110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Both the Factory Method and the Abstract Factory design patterns encapsulate object creation.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Factory Method Design Pattern </a:t>
            </a:r>
            <a:r>
              <a:rPr lang="en-US" u="sng" dirty="0"/>
              <a:t>defines an interface for creating an object</a:t>
            </a:r>
            <a:r>
              <a:rPr lang="en-US" dirty="0"/>
              <a:t> but delegates to subclasses to decide which object to create.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Abstract Factory Design Pattern </a:t>
            </a:r>
            <a:r>
              <a:rPr lang="en-US" u="sng" dirty="0"/>
              <a:t>defines an interface for creating families of related objects</a:t>
            </a:r>
            <a:r>
              <a:rPr lang="en-US" dirty="0"/>
              <a:t>. It helps to prevent coding errors that mix up objects from different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33C00-1295-A97F-E909-983DE3C5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751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D804-224F-E3A6-3EF3-4D98C13B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Factory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5B65-2323-012D-B363-59FC3945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Factory Method Design Pattern</a:t>
            </a:r>
            <a:r>
              <a:rPr lang="en-US" dirty="0"/>
              <a:t> provides a model for creating a </a:t>
            </a:r>
            <a:r>
              <a:rPr lang="en-US" u="sng" dirty="0"/>
              <a:t>group of related objects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Abstract Factory Design Pattern</a:t>
            </a:r>
            <a:r>
              <a:rPr lang="en-US" dirty="0"/>
              <a:t> goes further and provides a model for creating </a:t>
            </a:r>
            <a:r>
              <a:rPr lang="en-US" u="sng" dirty="0"/>
              <a:t>families of objects</a:t>
            </a:r>
            <a:r>
              <a:rPr lang="en-US" dirty="0"/>
              <a:t> and </a:t>
            </a:r>
            <a:r>
              <a:rPr lang="en-US" u="sng" dirty="0"/>
              <a:t>prevents mixing</a:t>
            </a:r>
            <a:r>
              <a:rPr lang="en-US" dirty="0"/>
              <a:t> objects from different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49CCB-17E2-405F-F1F7-7C35B115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4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2644-A9D9-57DA-CE28-49FA6E8E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Application: Athletics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3119-E229-787B-0234-A4835C4A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67" y="1295400"/>
            <a:ext cx="8229600" cy="4876770"/>
          </a:xfrm>
        </p:spPr>
        <p:txBody>
          <a:bodyPr/>
          <a:lstStyle/>
          <a:p>
            <a:pPr marR="0"/>
            <a:r>
              <a:rPr lang="en-US" dirty="0"/>
              <a:t>Expand our example sports application.</a:t>
            </a:r>
          </a:p>
          <a:p>
            <a:pPr marL="1827213" lvl="4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r>
              <a:rPr lang="en-US" dirty="0"/>
              <a:t>Add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class that manages two </a:t>
            </a:r>
            <a:br>
              <a:rPr lang="en-US" dirty="0"/>
            </a:br>
            <a:r>
              <a:rPr lang="en-US" dirty="0"/>
              <a:t>categories of sports, </a:t>
            </a:r>
            <a:br>
              <a:rPr lang="en-US" dirty="0"/>
            </a:br>
            <a:r>
              <a:rPr lang="en-US" u="sng" dirty="0"/>
              <a:t>varsity and intramural</a:t>
            </a:r>
            <a:r>
              <a:rPr lang="en-US" dirty="0"/>
              <a:t>.</a:t>
            </a:r>
          </a:p>
          <a:p>
            <a:pPr marL="1827213" lvl="4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/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class will also be </a:t>
            </a:r>
            <a:br>
              <a:rPr lang="en-US" dirty="0"/>
            </a:br>
            <a:r>
              <a:rPr lang="en-US" dirty="0"/>
              <a:t>responsible for </a:t>
            </a:r>
            <a:br>
              <a:rPr lang="en-US" dirty="0"/>
            </a:br>
            <a:r>
              <a:rPr lang="en-US" dirty="0"/>
              <a:t>generating the </a:t>
            </a:r>
            <a:br>
              <a:rPr lang="en-US" dirty="0"/>
            </a:br>
            <a:r>
              <a:rPr lang="en-US" u="sng" dirty="0"/>
              <a:t>sport report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ED181-0F4F-FAA9-9F4B-0D52E8B2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DAA4C-1190-2EBF-2969-EAF6117FD00B}"/>
              </a:ext>
            </a:extLst>
          </p:cNvPr>
          <p:cNvSpPr txBox="1"/>
          <p:nvPr/>
        </p:nvSpPr>
        <p:spPr>
          <a:xfrm>
            <a:off x="4937801" y="1965976"/>
            <a:ext cx="3903633" cy="360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varsity baseball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players: varsity baseball players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venue: sports stadium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varsity football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players: varsity football players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venue: sports stadium</a:t>
            </a:r>
          </a:p>
          <a:p>
            <a:pPr>
              <a:buNone/>
            </a:pP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intramural baseball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players: intramural baseball players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venue: open field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intramural football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players: intramural football players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venue: open field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intramural volleyball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players: intramural volleyball players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venue: open field</a:t>
            </a:r>
          </a:p>
        </p:txBody>
      </p:sp>
    </p:spTree>
    <p:extLst>
      <p:ext uri="{BB962C8B-B14F-4D97-AF65-F5344CB8AC3E}">
        <p14:creationId xmlns:p14="http://schemas.microsoft.com/office/powerpoint/2010/main" val="98786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0F2-FC46-6894-E8F4-84AFDA60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DCFF-817B-A496-AD0C-99147C9B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As before, each sport will be responsible for </a:t>
            </a:r>
            <a:r>
              <a:rPr lang="en-US" u="sng" dirty="0"/>
              <a:t>recruiting players</a:t>
            </a:r>
            <a:r>
              <a:rPr lang="en-US" dirty="0"/>
              <a:t> and </a:t>
            </a:r>
            <a:r>
              <a:rPr lang="en-US" u="sng" dirty="0"/>
              <a:t>acquiring a venue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class </a:t>
            </a:r>
            <a:r>
              <a:rPr lang="en-US" u="sng" dirty="0"/>
              <a:t>manages the sports teams</a:t>
            </a:r>
            <a:r>
              <a:rPr lang="en-US" dirty="0"/>
              <a:t> without the danger of accidentally mixing up its responsibilities for the varsity and intramural teams.</a:t>
            </a:r>
          </a:p>
          <a:p>
            <a:pPr lvl="4"/>
            <a:endParaRPr lang="en-US" dirty="0"/>
          </a:p>
          <a:p>
            <a:r>
              <a:rPr lang="en-US" b="1" dirty="0"/>
              <a:t>DF 3: </a:t>
            </a:r>
            <a:r>
              <a:rPr lang="en-US" dirty="0"/>
              <a:t>It should be easy to add categories and sports, such as club sports.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65FFD-C4D8-4FCE-9F7D-1F0200A3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7591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receipt, screenshot, diagram&#10;&#10;Description automatically generated">
            <a:extLst>
              <a:ext uri="{FF2B5EF4-FFF2-40B4-BE49-F238E27FC236}">
                <a16:creationId xmlns:a16="http://schemas.microsoft.com/office/drawing/2014/main" id="{3F42D964-EB3A-34B3-279E-7A5532C55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0" y="2240293"/>
            <a:ext cx="7360840" cy="386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A153C-E592-D1B0-3E3A-B37D1F00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Factory Method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E1A23-9D14-8739-9818-D4F2912F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Several classes don’t change from when we used the Strategy Design Pattern.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719E8-0227-2B7A-46B9-B674F3AD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4034C-D86D-EB27-F8FB-1E6A27C4C176}"/>
              </a:ext>
            </a:extLst>
          </p:cNvPr>
          <p:cNvSpPr txBox="1"/>
          <p:nvPr/>
        </p:nvSpPr>
        <p:spPr>
          <a:xfrm>
            <a:off x="8053959" y="2722994"/>
            <a:ext cx="5341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35168-FB91-3FA4-46EE-C42CD8DEB90A}"/>
              </a:ext>
            </a:extLst>
          </p:cNvPr>
          <p:cNvSpPr txBox="1"/>
          <p:nvPr/>
        </p:nvSpPr>
        <p:spPr>
          <a:xfrm>
            <a:off x="6905544" y="5079033"/>
            <a:ext cx="5341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2740E-18C3-21DD-39FA-CEC3758BF572}"/>
              </a:ext>
            </a:extLst>
          </p:cNvPr>
          <p:cNvSpPr txBox="1"/>
          <p:nvPr/>
        </p:nvSpPr>
        <p:spPr>
          <a:xfrm>
            <a:off x="309489" y="452276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A7F39-3B16-75BB-441D-DA10BD9946BD}"/>
              </a:ext>
            </a:extLst>
          </p:cNvPr>
          <p:cNvSpPr txBox="1"/>
          <p:nvPr/>
        </p:nvSpPr>
        <p:spPr>
          <a:xfrm>
            <a:off x="3383293" y="4882403"/>
            <a:ext cx="15646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PlayerStrategy.h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738BE-F89E-9417-B025-CD792DF800E5}"/>
              </a:ext>
            </a:extLst>
          </p:cNvPr>
          <p:cNvSpPr txBox="1"/>
          <p:nvPr/>
        </p:nvSpPr>
        <p:spPr>
          <a:xfrm>
            <a:off x="2202613" y="5224865"/>
            <a:ext cx="93647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218FA-BF1B-B536-91F2-9E69CE3C8D82}"/>
              </a:ext>
            </a:extLst>
          </p:cNvPr>
          <p:cNvSpPr txBox="1"/>
          <p:nvPr/>
        </p:nvSpPr>
        <p:spPr>
          <a:xfrm>
            <a:off x="2202613" y="5562600"/>
            <a:ext cx="101341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Sports.h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3810E-5892-7901-9FD8-C9D7E7A58C61}"/>
              </a:ext>
            </a:extLst>
          </p:cNvPr>
          <p:cNvSpPr txBox="1"/>
          <p:nvPr/>
        </p:nvSpPr>
        <p:spPr>
          <a:xfrm>
            <a:off x="3383293" y="5900541"/>
            <a:ext cx="114178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Tester.cpp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18A78-4796-DCC3-6DD7-A49310D6F341}"/>
              </a:ext>
            </a:extLst>
          </p:cNvPr>
          <p:cNvSpPr txBox="1"/>
          <p:nvPr/>
        </p:nvSpPr>
        <p:spPr>
          <a:xfrm>
            <a:off x="3383293" y="4539941"/>
            <a:ext cx="156421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VenueStrategy.h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C1BAA-767D-58D0-203F-63C564D96AEE}"/>
              </a:ext>
            </a:extLst>
          </p:cNvPr>
          <p:cNvSpPr txBox="1"/>
          <p:nvPr/>
        </p:nvSpPr>
        <p:spPr>
          <a:xfrm>
            <a:off x="3383293" y="5562599"/>
            <a:ext cx="167020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0D77E-E41D-BF60-B0F5-FEDF914B1FA6}"/>
              </a:ext>
            </a:extLst>
          </p:cNvPr>
          <p:cNvSpPr txBox="1"/>
          <p:nvPr/>
        </p:nvSpPr>
        <p:spPr>
          <a:xfrm>
            <a:off x="3383293" y="5224865"/>
            <a:ext cx="1473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Picture 17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987EEF38-D944-093D-1C03-B4C6784A0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75" y="3649574"/>
            <a:ext cx="985567" cy="1131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38A293-9F93-258D-54F1-FAF05BCC8E77}"/>
              </a:ext>
            </a:extLst>
          </p:cNvPr>
          <p:cNvSpPr txBox="1"/>
          <p:nvPr/>
        </p:nvSpPr>
        <p:spPr>
          <a:xfrm>
            <a:off x="429376" y="3603018"/>
            <a:ext cx="5341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342934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16D3-01C9-D019-5684-BE8DA691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EB5D-58C6-77A9-ADF4-5536C405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Nested switch statements </a:t>
            </a:r>
            <a:r>
              <a:rPr lang="en-US" sz="2400" dirty="0"/>
              <a:t>in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400" dirty="0"/>
              <a:t> class’s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generate_report()</a:t>
            </a:r>
            <a:r>
              <a:rPr lang="en-US" sz="2400" dirty="0"/>
              <a:t> member function are awkward and error prone.</a:t>
            </a:r>
          </a:p>
          <a:p>
            <a:pPr lvl="4"/>
            <a:endParaRPr lang="en-US" sz="1000" dirty="0"/>
          </a:p>
          <a:p>
            <a:r>
              <a:rPr lang="en-US" sz="2400" b="1" dirty="0"/>
              <a:t>Not encapsulating </a:t>
            </a:r>
            <a:r>
              <a:rPr lang="en-US" sz="2400" dirty="0"/>
              <a:t>the potentially changing code means we would have to modify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generate_report()</a:t>
            </a:r>
            <a:r>
              <a:rPr lang="en-US" sz="2400" dirty="0"/>
              <a:t> if we add or remove sports or add a new sports category, such as club sports.</a:t>
            </a:r>
          </a:p>
          <a:p>
            <a:pPr lvl="4"/>
            <a:endParaRPr lang="en-US" sz="1000" dirty="0"/>
          </a:p>
          <a:p>
            <a:r>
              <a:rPr lang="en-US" sz="2400" b="1" dirty="0"/>
              <a:t>Multiple responsibilities </a:t>
            </a:r>
            <a:r>
              <a:rPr lang="en-US" sz="2400" dirty="0"/>
              <a:t>for class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400" dirty="0"/>
              <a:t>. Besides generating the report, it must also create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400" dirty="0"/>
              <a:t> objects.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C674-0A2F-CC26-DECE-B2547378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6715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1FC5-7C8E-4508-58A0-4CF710C5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Factory Method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FA05B-A63F-FEA3-0CD1-52D79DF7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5392E-0088-56F9-C6F7-8D01980DECA3}"/>
              </a:ext>
            </a:extLst>
          </p:cNvPr>
          <p:cNvSpPr txBox="1"/>
          <p:nvPr/>
        </p:nvSpPr>
        <p:spPr>
          <a:xfrm>
            <a:off x="1501649" y="1626274"/>
            <a:ext cx="6140702" cy="1354217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Factory Method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“Define an interface for creating an object, but let subclasses decide which class to instantiate. Factory Method lets a class defer instantiation to subclasses.” [GoF 107]</a:t>
            </a:r>
            <a:r>
              <a:rPr lang="en-US" sz="2000" dirty="0">
                <a:effectLst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7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9FC05D-61AA-144D-754C-CF98E24EA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4464"/>
            <a:ext cx="8229599" cy="4550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13234-7F11-0DAA-7777-273F3722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Factory Method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ABAA0-A808-8F39-0D06-7DC64873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49328-37E8-AD05-EC26-31238DBAE6A6}"/>
              </a:ext>
            </a:extLst>
          </p:cNvPr>
          <p:cNvSpPr txBox="1"/>
          <p:nvPr/>
        </p:nvSpPr>
        <p:spPr>
          <a:xfrm>
            <a:off x="5577829" y="4343390"/>
            <a:ext cx="328583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Superclass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AthleticsDept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delegates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Sport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 to its subclasses.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Subclasses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VarsityDept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</a:p>
          <a:p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IntramuralDept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sz="14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factory classes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implements the </a:t>
            </a:r>
            <a:r>
              <a:rPr lang="en-US" sz="14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factory method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(function)</a:t>
            </a:r>
            <a:r>
              <a:rPr lang="en-US" sz="14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create_sport()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</a:t>
            </a:r>
          </a:p>
          <a:p>
            <a:r>
              <a:rPr lang="en-US" sz="14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reates and </a:t>
            </a:r>
            <a:r>
              <a:rPr lang="en-US" sz="14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returns an appropriate varsity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intramural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Sport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9B527-33C8-2137-FEB6-7AA837CFE94F}"/>
              </a:ext>
            </a:extLst>
          </p:cNvPr>
          <p:cNvSpPr txBox="1"/>
          <p:nvPr/>
        </p:nvSpPr>
        <p:spPr>
          <a:xfrm>
            <a:off x="3383293" y="4868730"/>
            <a:ext cx="15646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PlayerStrategy.h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E9406-A1C6-A00B-E8BE-8B7D86080D0F}"/>
              </a:ext>
            </a:extLst>
          </p:cNvPr>
          <p:cNvSpPr txBox="1"/>
          <p:nvPr/>
        </p:nvSpPr>
        <p:spPr>
          <a:xfrm>
            <a:off x="2202613" y="5211192"/>
            <a:ext cx="93647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6C67D-28BD-A85B-A993-378FFA00A5DE}"/>
              </a:ext>
            </a:extLst>
          </p:cNvPr>
          <p:cNvSpPr txBox="1"/>
          <p:nvPr/>
        </p:nvSpPr>
        <p:spPr>
          <a:xfrm>
            <a:off x="2202613" y="5548927"/>
            <a:ext cx="101341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Sports.h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234FF-A465-BB13-8CA5-C539C19155DF}"/>
              </a:ext>
            </a:extLst>
          </p:cNvPr>
          <p:cNvSpPr txBox="1"/>
          <p:nvPr/>
        </p:nvSpPr>
        <p:spPr>
          <a:xfrm>
            <a:off x="3383293" y="5886868"/>
            <a:ext cx="114178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Tester.cpp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C26DF-275D-1E30-CAA0-828E2EBB32A6}"/>
              </a:ext>
            </a:extLst>
          </p:cNvPr>
          <p:cNvSpPr txBox="1"/>
          <p:nvPr/>
        </p:nvSpPr>
        <p:spPr>
          <a:xfrm>
            <a:off x="3383293" y="4526268"/>
            <a:ext cx="156421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VenueStrategy.h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5F267-159E-5AA7-BC5B-4C0D8CB8E5D2}"/>
              </a:ext>
            </a:extLst>
          </p:cNvPr>
          <p:cNvSpPr txBox="1"/>
          <p:nvPr/>
        </p:nvSpPr>
        <p:spPr>
          <a:xfrm>
            <a:off x="3383293" y="5548926"/>
            <a:ext cx="163538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5A9D6-988A-2568-9324-14E8660D244A}"/>
              </a:ext>
            </a:extLst>
          </p:cNvPr>
          <p:cNvSpPr txBox="1"/>
          <p:nvPr/>
        </p:nvSpPr>
        <p:spPr>
          <a:xfrm>
            <a:off x="3383293" y="5211192"/>
            <a:ext cx="1473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13" descr="A yellow hand with thumb up&#10;&#10;Description automatically generated">
            <a:extLst>
              <a:ext uri="{FF2B5EF4-FFF2-40B4-BE49-F238E27FC236}">
                <a16:creationId xmlns:a16="http://schemas.microsoft.com/office/drawing/2014/main" id="{05D938FD-0A87-8D13-04E2-F1ADB1CB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441" y="3553259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03208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56224</TotalTime>
  <Words>1553</Words>
  <Application>Microsoft Macintosh PowerPoint</Application>
  <PresentationFormat>On-screen Show (4:3)</PresentationFormat>
  <Paragraphs>207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Wingdings</vt:lpstr>
      <vt:lpstr>Quadrant</vt:lpstr>
      <vt:lpstr>CMPE 202 Software Systems Engineering March 18 Class Meeting</vt:lpstr>
      <vt:lpstr>Today</vt:lpstr>
      <vt:lpstr>The Factory Design Patterns</vt:lpstr>
      <vt:lpstr>Example Application: Athletics Department</vt:lpstr>
      <vt:lpstr>Desired Design Features</vt:lpstr>
      <vt:lpstr>Before using the Factory Method DP</vt:lpstr>
      <vt:lpstr>Problems with “Before”</vt:lpstr>
      <vt:lpstr>The Factory Method Design Pattern</vt:lpstr>
      <vt:lpstr>After Using the Factory Method DP</vt:lpstr>
      <vt:lpstr>Benefits of “After”</vt:lpstr>
      <vt:lpstr>Benefits of “After”, cont’d</vt:lpstr>
      <vt:lpstr>Factory Method Generic Model</vt:lpstr>
      <vt:lpstr>Desired Design Features, cont’d</vt:lpstr>
      <vt:lpstr>Break</vt:lpstr>
      <vt:lpstr>Before Using the Abstract Factory DP</vt:lpstr>
      <vt:lpstr>The Abstract Factory Design Pattern</vt:lpstr>
      <vt:lpstr>After the Abstract Factory Design Pattern</vt:lpstr>
      <vt:lpstr>Benefits of “After”</vt:lpstr>
      <vt:lpstr>Benefits of “After”, cont’d</vt:lpstr>
      <vt:lpstr>Abstract Factory Generic Model</vt:lpstr>
      <vt:lpstr>Factory Method vs. Abstract Factory DPs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Ronald Mak</cp:lastModifiedBy>
  <cp:revision>714</cp:revision>
  <dcterms:created xsi:type="dcterms:W3CDTF">2008-01-12T03:52:55Z</dcterms:created>
  <dcterms:modified xsi:type="dcterms:W3CDTF">2025-03-19T00:19:24Z</dcterms:modified>
</cp:coreProperties>
</file>