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42"/>
  </p:notesMasterIdLst>
  <p:handoutMasterIdLst>
    <p:handoutMasterId r:id="rId43"/>
  </p:handoutMasterIdLst>
  <p:sldIdLst>
    <p:sldId id="256" r:id="rId2"/>
    <p:sldId id="829" r:id="rId3"/>
    <p:sldId id="860" r:id="rId4"/>
    <p:sldId id="861" r:id="rId5"/>
    <p:sldId id="862" r:id="rId6"/>
    <p:sldId id="863" r:id="rId7"/>
    <p:sldId id="864" r:id="rId8"/>
    <p:sldId id="865" r:id="rId9"/>
    <p:sldId id="866" r:id="rId10"/>
    <p:sldId id="867" r:id="rId11"/>
    <p:sldId id="259" r:id="rId12"/>
    <p:sldId id="830" r:id="rId13"/>
    <p:sldId id="831" r:id="rId14"/>
    <p:sldId id="832" r:id="rId15"/>
    <p:sldId id="833" r:id="rId16"/>
    <p:sldId id="834" r:id="rId17"/>
    <p:sldId id="835" r:id="rId18"/>
    <p:sldId id="836" r:id="rId19"/>
    <p:sldId id="837" r:id="rId20"/>
    <p:sldId id="838" r:id="rId21"/>
    <p:sldId id="839" r:id="rId22"/>
    <p:sldId id="847" r:id="rId23"/>
    <p:sldId id="858" r:id="rId24"/>
    <p:sldId id="840" r:id="rId25"/>
    <p:sldId id="855" r:id="rId26"/>
    <p:sldId id="841" r:id="rId27"/>
    <p:sldId id="842" r:id="rId28"/>
    <p:sldId id="854" r:id="rId29"/>
    <p:sldId id="843" r:id="rId30"/>
    <p:sldId id="844" r:id="rId31"/>
    <p:sldId id="845" r:id="rId32"/>
    <p:sldId id="846" r:id="rId33"/>
    <p:sldId id="848" r:id="rId34"/>
    <p:sldId id="849" r:id="rId35"/>
    <p:sldId id="859" r:id="rId36"/>
    <p:sldId id="850" r:id="rId37"/>
    <p:sldId id="856" r:id="rId38"/>
    <p:sldId id="851" r:id="rId39"/>
    <p:sldId id="852" r:id="rId40"/>
    <p:sldId id="853" r:id="rId41"/>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29846"/>
    <a:srgbClr val="73FEFF"/>
    <a:srgbClr val="FEE698"/>
    <a:srgbClr val="E1A90D"/>
    <a:srgbClr val="0033CC"/>
    <a:srgbClr val="CBCCFF"/>
    <a:srgbClr val="C5F9B8"/>
    <a:srgbClr val="930705"/>
    <a:srgbClr val="0054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42" autoAdjust="0"/>
    <p:restoredTop sz="97928" autoAdjust="0"/>
  </p:normalViewPr>
  <p:slideViewPr>
    <p:cSldViewPr>
      <p:cViewPr varScale="1">
        <p:scale>
          <a:sx n="149" d="100"/>
          <a:sy n="149" d="100"/>
        </p:scale>
        <p:origin x="488" y="176"/>
      </p:cViewPr>
      <p:guideLst>
        <p:guide orient="horz" pos="2160"/>
        <p:guide pos="2880"/>
      </p:guideLst>
    </p:cSldViewPr>
  </p:slideViewPr>
  <p:notesTextViewPr>
    <p:cViewPr>
      <p:scale>
        <a:sx n="100" d="100"/>
        <a:sy n="100" d="100"/>
      </p:scale>
      <p:origin x="0" y="0"/>
    </p:cViewPr>
  </p:notesTextViewPr>
  <p:sorterViewPr>
    <p:cViewPr>
      <p:scale>
        <a:sx n="123" d="100"/>
        <a:sy n="123" d="100"/>
      </p:scale>
      <p:origin x="0" y="0"/>
    </p:cViewPr>
  </p:sorter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751E4A-BF22-7547-A3CF-514369C79BB7}" type="datetimeFigureOut">
              <a:rPr lang="en-US" smtClean="0"/>
              <a:t>3/11/25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4AC9F7-100A-9447-81AD-7DF9FC15FAD1}" type="slidenum">
              <a:rPr lang="en-US" smtClean="0"/>
              <a:t>‹#›</a:t>
            </a:fld>
            <a:endParaRPr lang="en-US"/>
          </a:p>
        </p:txBody>
      </p:sp>
    </p:spTree>
    <p:extLst>
      <p:ext uri="{BB962C8B-B14F-4D97-AF65-F5344CB8AC3E}">
        <p14:creationId xmlns:p14="http://schemas.microsoft.com/office/powerpoint/2010/main" val="1459867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x-none"/>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x-none"/>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x-none"/>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13DE455-F6F3-4F4E-A0EB-B787F7D12FDB}" type="slidenum">
              <a:rPr lang="en-US" altLang="x-none"/>
              <a:pPr/>
              <a:t>‹#›</a:t>
            </a:fld>
            <a:endParaRPr lang="en-US"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E455-F6F3-4F4E-A0EB-B787F7D12FDB}" type="slidenum">
              <a:rPr lang="en-US" altLang="x-none" smtClean="0"/>
              <a:pPr/>
              <a:t>1</a:t>
            </a:fld>
            <a:endParaRPr lang="en-US" altLang="x-none"/>
          </a:p>
        </p:txBody>
      </p:sp>
    </p:spTree>
    <p:extLst>
      <p:ext uri="{BB962C8B-B14F-4D97-AF65-F5344CB8AC3E}">
        <p14:creationId xmlns:p14="http://schemas.microsoft.com/office/powerpoint/2010/main" val="3116579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altLang="x-none" noProof="0"/>
              <a:t>Click to edit Master title style</a:t>
            </a:r>
          </a:p>
        </p:txBody>
      </p:sp>
      <p:sp>
        <p:nvSpPr>
          <p:cNvPr id="30724" name="Rectangle 4"/>
          <p:cNvSpPr>
            <a:spLocks noGrp="1" noChangeArrowheads="1"/>
          </p:cNvSpPr>
          <p:nvPr>
            <p:ph type="subTitle" idx="1"/>
          </p:nvPr>
        </p:nvSpPr>
        <p:spPr>
          <a:xfrm>
            <a:off x="762000" y="3765550"/>
            <a:ext cx="7696200" cy="2057400"/>
          </a:xfrm>
          <a:prstGeom prst="rect">
            <a:avLst/>
          </a:prstGeom>
        </p:spPr>
        <p:txBody>
          <a:bodyPr/>
          <a:lstStyle>
            <a:lvl1pPr marL="0" indent="0">
              <a:buFont typeface="Wingdings" charset="2"/>
              <a:buNone/>
              <a:defRPr sz="2000"/>
            </a:lvl1pPr>
          </a:lstStyle>
          <a:p>
            <a:pPr lvl="0"/>
            <a:r>
              <a:rPr lang="en-US" altLang="x-none"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x-none" altLang="x-none"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x-none" altLang="x-none"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295400"/>
            <a:ext cx="8229600" cy="4835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E5987A21-E039-AC42-9909-E4579A660C35}"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88540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1163"/>
            <a:ext cx="20574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11163"/>
            <a:ext cx="6019800" cy="57197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6513E6A8-C093-C84F-8482-5134BB1D8BDB}"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11818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95400"/>
            <a:ext cx="8229600" cy="4835525"/>
          </a:xfrm>
          <a:prstGeom prst="rect">
            <a:avLst/>
          </a:prstGeom>
        </p:spPr>
        <p:txBody>
          <a:bodyPr/>
          <a:lstStyle>
            <a:lvl1pPr>
              <a:defRPr sz="2800"/>
            </a:lvl1pPr>
            <a:lvl2pPr>
              <a:defRPr sz="2400"/>
            </a:lvl2pPr>
            <a:lvl3pPr>
              <a:defRPr sz="2000"/>
            </a:lvl3pPr>
            <a:lvl4pPr>
              <a:defRPr sz="160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6C575094-CFE5-6845-BA77-358456EEE977}" type="slidenum">
              <a:rPr lang="en-US" altLang="x-none"/>
              <a:pPr/>
              <a:t>‹#›</a:t>
            </a:fld>
            <a:endParaRPr lang="en-US" altLang="x-none"/>
          </a:p>
        </p:txBody>
      </p:sp>
    </p:spTree>
    <p:extLst>
      <p:ext uri="{BB962C8B-B14F-4D97-AF65-F5344CB8AC3E}">
        <p14:creationId xmlns:p14="http://schemas.microsoft.com/office/powerpoint/2010/main" val="54944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fld id="{7D7B9DC1-1358-BC4B-B641-2C2A42F06E18}"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29428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5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fld id="{1CC74841-672B-DD4F-873B-241AE5DFC028}" type="slidenum">
              <a:rPr lang="en-US" altLang="x-none"/>
              <a:pPr/>
              <a:t>‹#›</a:t>
            </a:fld>
            <a:endParaRPr lang="en-US" altLang="x-none"/>
          </a:p>
        </p:txBody>
      </p:sp>
      <p:sp>
        <p:nvSpPr>
          <p:cNvPr id="8"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32332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fld id="{654FEF31-D98D-E64D-AE69-8E9E2BB968DD}" type="slidenum">
              <a:rPr lang="en-US" altLang="x-none"/>
              <a:pPr/>
              <a:t>‹#›</a:t>
            </a:fld>
            <a:endParaRPr lang="en-US" altLang="x-none"/>
          </a:p>
        </p:txBody>
      </p:sp>
      <p:sp>
        <p:nvSpPr>
          <p:cNvPr id="10" name="Rectangle 5"/>
          <p:cNvSpPr>
            <a:spLocks noGrp="1" noChangeArrowheads="1"/>
          </p:cNvSpPr>
          <p:nvPr>
            <p:ph type="ftr" sz="quarter" idx="1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95391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fld id="{2C65950A-5284-F14A-8929-A5FDD999DDD8}" type="slidenum">
              <a:rPr lang="en-US" altLang="x-none"/>
              <a:pPr/>
              <a:t>‹#›</a:t>
            </a:fld>
            <a:endParaRPr lang="en-US" altLang="x-none"/>
          </a:p>
        </p:txBody>
      </p:sp>
      <p:sp>
        <p:nvSpPr>
          <p:cNvPr id="6" name="Footer Placeholder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50764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fld id="{358C63D3-51DD-C944-8AEA-B749D334FBF6}" type="slidenum">
              <a:rPr lang="en-US" altLang="x-none"/>
              <a:pPr/>
              <a:t>‹#›</a:t>
            </a:fld>
            <a:endParaRPr lang="en-US" altLang="x-none"/>
          </a:p>
        </p:txBody>
      </p:sp>
      <p:sp>
        <p:nvSpPr>
          <p:cNvPr id="5"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819896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fld id="{AA26BFE0-1B2C-0E4B-8A9D-BEB6E74EC3D9}" type="slidenum">
              <a:rPr lang="en-US" altLang="x-none"/>
              <a:pPr/>
              <a:t>‹#›</a:t>
            </a:fld>
            <a:endParaRPr lang="en-US" altLang="x-none"/>
          </a:p>
        </p:txBody>
      </p:sp>
      <p:sp>
        <p:nvSpPr>
          <p:cNvPr id="8"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74798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096963" y="6248400"/>
            <a:ext cx="1829135" cy="457200"/>
          </a:xfrm>
          <a:prstGeom prst="rect">
            <a:avLst/>
          </a:prstGeom>
        </p:spPr>
        <p:txBody>
          <a:bodyPr/>
          <a:lstStyle>
            <a:lvl1pPr>
              <a:defRPr/>
            </a:lvl1pPr>
          </a:lstStyle>
          <a:p>
            <a:endParaRPr lang="en-US" altLang="x-none"/>
          </a:p>
        </p:txBody>
      </p:sp>
      <p:sp>
        <p:nvSpPr>
          <p:cNvPr id="6" name="Footer Placeholder 5"/>
          <p:cNvSpPr>
            <a:spLocks noGrp="1"/>
          </p:cNvSpPr>
          <p:nvPr>
            <p:ph type="ftr" sz="quarter" idx="11"/>
          </p:nvPr>
        </p:nvSpPr>
        <p:spPr>
          <a:xfrm>
            <a:off x="3840488" y="5257780"/>
            <a:ext cx="3017817" cy="457200"/>
          </a:xfrm>
          <a:prstGeom prst="rect">
            <a:avLst/>
          </a:prstGeom>
        </p:spPr>
        <p:txBody>
          <a:bodyPr/>
          <a:lstStyle>
            <a:lvl1pPr>
              <a:defRPr/>
            </a:lvl1pPr>
          </a:lstStyle>
          <a:p>
            <a:endParaRPr lang="en-US" altLang="x-none"/>
          </a:p>
        </p:txBody>
      </p:sp>
      <p:sp>
        <p:nvSpPr>
          <p:cNvPr id="7" name="Slide Number Placeholder 6"/>
          <p:cNvSpPr>
            <a:spLocks noGrp="1"/>
          </p:cNvSpPr>
          <p:nvPr>
            <p:ph type="sldNum" sz="quarter" idx="12"/>
          </p:nvPr>
        </p:nvSpPr>
        <p:spPr/>
        <p:txBody>
          <a:bodyPr/>
          <a:lstStyle>
            <a:lvl1pPr>
              <a:defRPr/>
            </a:lvl1pPr>
          </a:lstStyle>
          <a:p>
            <a:fld id="{E41F3A25-4381-F748-9D2C-5621C5E9A25C}" type="slidenum">
              <a:rPr lang="en-US" altLang="x-none"/>
              <a:pPr/>
              <a:t>‹#›</a:t>
            </a:fld>
            <a:endParaRPr lang="en-US" altLang="x-none"/>
          </a:p>
        </p:txBody>
      </p:sp>
    </p:spTree>
    <p:extLst>
      <p:ext uri="{BB962C8B-B14F-4D97-AF65-F5344CB8AC3E}">
        <p14:creationId xmlns:p14="http://schemas.microsoft.com/office/powerpoint/2010/main" val="80131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x-none"/>
              <a:t>Click to edit Master title style</a:t>
            </a:r>
          </a:p>
        </p:txBody>
      </p:sp>
      <p:sp>
        <p:nvSpPr>
          <p:cNvPr id="29702" name="Rectangle 6"/>
          <p:cNvSpPr>
            <a:spLocks noGrp="1" noChangeArrowheads="1"/>
          </p:cNvSpPr>
          <p:nvPr>
            <p:ph type="sldNum" sz="quarter" idx="4"/>
          </p:nvPr>
        </p:nvSpPr>
        <p:spPr bwMode="auto">
          <a:xfrm>
            <a:off x="7955242" y="6248400"/>
            <a:ext cx="7315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B9A191E7-2071-B34D-84F0-74D03C8C3C56}" type="slidenum">
              <a:rPr lang="en-US" altLang="x-none"/>
              <a:pPr/>
              <a:t>‹#›</a:t>
            </a:fld>
            <a:endParaRPr lang="en-US" altLang="x-none"/>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grpSp>
      <p:pic>
        <p:nvPicPr>
          <p:cNvPr id="29709" name="Picture 13" descr="SJSU-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userDrawn="1"/>
        </p:nvSpPr>
        <p:spPr>
          <a:xfrm>
            <a:off x="1097318" y="6263609"/>
            <a:ext cx="1896673" cy="400110"/>
          </a:xfrm>
          <a:prstGeom prst="rect">
            <a:avLst/>
          </a:prstGeom>
          <a:noFill/>
        </p:spPr>
        <p:txBody>
          <a:bodyPr wrap="none" rtlCol="0">
            <a:spAutoFit/>
          </a:bodyPr>
          <a:lstStyle/>
          <a:p>
            <a:r>
              <a:rPr lang="en-US" sz="1000" dirty="0"/>
              <a:t>Engineering Extended Studies</a:t>
            </a:r>
            <a:endParaRPr lang="en-US" sz="1000" baseline="0" dirty="0"/>
          </a:p>
          <a:p>
            <a:r>
              <a:rPr lang="en-US" sz="1000" baseline="0" dirty="0"/>
              <a:t>Spring 2025: March 11</a:t>
            </a:r>
            <a:endParaRPr lang="en-US" sz="1000" dirty="0"/>
          </a:p>
        </p:txBody>
      </p:sp>
      <p:sp>
        <p:nvSpPr>
          <p:cNvPr id="2" name="TextBox 1"/>
          <p:cNvSpPr txBox="1"/>
          <p:nvPr userDrawn="1"/>
        </p:nvSpPr>
        <p:spPr>
          <a:xfrm>
            <a:off x="3474732" y="6263609"/>
            <a:ext cx="2651688" cy="400110"/>
          </a:xfrm>
          <a:prstGeom prst="rect">
            <a:avLst/>
          </a:prstGeom>
          <a:noFill/>
        </p:spPr>
        <p:txBody>
          <a:bodyPr wrap="none" rtlCol="0">
            <a:spAutoFit/>
          </a:bodyPr>
          <a:lstStyle/>
          <a:p>
            <a:pPr algn="ctr"/>
            <a:r>
              <a:rPr lang="en-US" altLang="x-none" sz="1000" dirty="0"/>
              <a:t>CMPE 202: Software Systems Engineering </a:t>
            </a:r>
          </a:p>
          <a:p>
            <a:pPr algn="ctr"/>
            <a:r>
              <a:rPr lang="en-US" altLang="x-none" sz="1000" dirty="0"/>
              <a:t>© Ronald Mak</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kern="1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469900" indent="-469900" algn="l" rtl="0" fontAlgn="base">
        <a:spcBef>
          <a:spcPct val="20000"/>
        </a:spcBef>
        <a:spcAft>
          <a:spcPct val="0"/>
        </a:spcAft>
        <a:buClr>
          <a:schemeClr val="bg2"/>
        </a:buClr>
        <a:buSzPct val="70000"/>
        <a:buFont typeface="Wingdings" charset="2"/>
        <a:buChar char="o"/>
        <a:defRPr sz="24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2"/>
        <a:buChar char="n"/>
        <a:defRPr sz="20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charset="2"/>
        <a:buChar char="o"/>
        <a:defRPr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charset="2"/>
        <a:buChar char="n"/>
        <a:defRPr sz="14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charset="2"/>
        <a:buChar char="o"/>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sjsu.edu/~ma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mputerhistory.or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x-none" sz="3200" dirty="0"/>
              <a:t>CMPE 202</a:t>
            </a:r>
            <a:br>
              <a:rPr lang="en-US" altLang="x-none" sz="3200" dirty="0"/>
            </a:br>
            <a:r>
              <a:rPr lang="en-US" altLang="x-none" sz="3200" dirty="0"/>
              <a:t>Software Systems Engineering</a:t>
            </a:r>
            <a:br>
              <a:rPr lang="en-US" altLang="x-none" sz="3600" dirty="0"/>
            </a:br>
            <a:r>
              <a:rPr lang="en-US" altLang="x-none" sz="2400" dirty="0"/>
              <a:t>March 11 Class Meeting</a:t>
            </a:r>
          </a:p>
        </p:txBody>
      </p:sp>
      <p:sp>
        <p:nvSpPr>
          <p:cNvPr id="2051" name="Rectangle 3"/>
          <p:cNvSpPr>
            <a:spLocks noGrp="1" noChangeArrowheads="1"/>
          </p:cNvSpPr>
          <p:nvPr>
            <p:ph type="subTitle" idx="1"/>
          </p:nvPr>
        </p:nvSpPr>
        <p:spPr/>
        <p:txBody>
          <a:bodyPr/>
          <a:lstStyle/>
          <a:p>
            <a:pPr algn="ctr"/>
            <a:r>
              <a:rPr lang="en-US" altLang="x-none" dirty="0"/>
              <a:t>Engineering Extended Studies</a:t>
            </a:r>
            <a:br>
              <a:rPr lang="en-US" altLang="x-none" dirty="0"/>
            </a:br>
            <a:r>
              <a:rPr lang="en-US" altLang="x-none" dirty="0"/>
              <a:t>San Jose State University</a:t>
            </a:r>
            <a:br>
              <a:rPr lang="en-US" altLang="x-none" dirty="0"/>
            </a:br>
            <a:br>
              <a:rPr lang="en-US" altLang="x-none" sz="1000" dirty="0"/>
            </a:br>
            <a:r>
              <a:rPr lang="en-US" altLang="x-none" dirty="0"/>
              <a:t>Spring 2025</a:t>
            </a:r>
            <a:br>
              <a:rPr lang="en-US" altLang="x-none" dirty="0"/>
            </a:br>
            <a:r>
              <a:rPr lang="en-US" altLang="x-none" dirty="0"/>
              <a:t>Instructor: Ron Mak</a:t>
            </a:r>
          </a:p>
          <a:p>
            <a:pPr algn="ctr"/>
            <a:r>
              <a:rPr lang="en-US" altLang="x-none" dirty="0">
                <a:hlinkClick r:id="rId3"/>
              </a:rPr>
              <a:t>www.cs.sjsu.edu/~mak</a:t>
            </a:r>
            <a:endParaRPr lang="en-US" altLang="x-none" dirty="0"/>
          </a:p>
        </p:txBody>
      </p:sp>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creen Shot 2015-08-23 at 4.03.00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440" y="4434828"/>
            <a:ext cx="1013781" cy="1371586"/>
          </a:xfrm>
          <a:prstGeom prst="rect">
            <a:avLst/>
          </a:prstGeom>
        </p:spPr>
      </p:pic>
      <p:sp>
        <p:nvSpPr>
          <p:cNvPr id="3" name="Slide Number Placeholder 2"/>
          <p:cNvSpPr>
            <a:spLocks noGrp="1"/>
          </p:cNvSpPr>
          <p:nvPr>
            <p:ph type="sldNum" sz="quarter" idx="4294967295"/>
          </p:nvPr>
        </p:nvSpPr>
        <p:spPr>
          <a:xfrm>
            <a:off x="6553200" y="6248400"/>
            <a:ext cx="2133600" cy="457200"/>
          </a:xfrm>
        </p:spPr>
        <p:txBody>
          <a:bodyPr/>
          <a:lstStyle/>
          <a:p>
            <a:fld id="{5A7A4AD9-282A-1D42-BDC8-5281B49D17AB}" type="slidenum">
              <a:rPr lang="en-US" altLang="x-none" smtClean="0"/>
              <a:pPr/>
              <a:t>1</a:t>
            </a:fld>
            <a:endParaRPr lang="en-US" altLang="x-non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042C-54BF-DE42-688C-2E83B19FAF78}"/>
              </a:ext>
            </a:extLst>
          </p:cNvPr>
          <p:cNvSpPr>
            <a:spLocks noGrp="1"/>
          </p:cNvSpPr>
          <p:nvPr>
            <p:ph type="title"/>
          </p:nvPr>
        </p:nvSpPr>
        <p:spPr/>
        <p:txBody>
          <a:bodyPr/>
          <a:lstStyle/>
          <a:p>
            <a:r>
              <a:rPr lang="en-US" dirty="0"/>
              <a:t>Midterm Question 6</a:t>
            </a:r>
            <a:r>
              <a:rPr lang="en-US" i="1" dirty="0"/>
              <a:t>, cont’d</a:t>
            </a:r>
          </a:p>
        </p:txBody>
      </p:sp>
      <p:sp>
        <p:nvSpPr>
          <p:cNvPr id="4" name="Slide Number Placeholder 3">
            <a:extLst>
              <a:ext uri="{FF2B5EF4-FFF2-40B4-BE49-F238E27FC236}">
                <a16:creationId xmlns:a16="http://schemas.microsoft.com/office/drawing/2014/main" id="{8013AD7D-A5CA-45C2-13EE-985B02BDD00A}"/>
              </a:ext>
            </a:extLst>
          </p:cNvPr>
          <p:cNvSpPr>
            <a:spLocks noGrp="1"/>
          </p:cNvSpPr>
          <p:nvPr>
            <p:ph type="sldNum" sz="quarter" idx="12"/>
          </p:nvPr>
        </p:nvSpPr>
        <p:spPr/>
        <p:txBody>
          <a:bodyPr/>
          <a:lstStyle/>
          <a:p>
            <a:fld id="{6C575094-CFE5-6845-BA77-358456EEE977}" type="slidenum">
              <a:rPr lang="en-US" altLang="x-none" smtClean="0"/>
              <a:pPr/>
              <a:t>10</a:t>
            </a:fld>
            <a:endParaRPr lang="en-US" altLang="x-none"/>
          </a:p>
        </p:txBody>
      </p:sp>
      <p:sp>
        <p:nvSpPr>
          <p:cNvPr id="5" name="TextBox 4">
            <a:extLst>
              <a:ext uri="{FF2B5EF4-FFF2-40B4-BE49-F238E27FC236}">
                <a16:creationId xmlns:a16="http://schemas.microsoft.com/office/drawing/2014/main" id="{5D60DF80-71A0-006A-A981-7D396A1F88E3}"/>
              </a:ext>
            </a:extLst>
          </p:cNvPr>
          <p:cNvSpPr txBox="1"/>
          <p:nvPr/>
        </p:nvSpPr>
        <p:spPr>
          <a:xfrm>
            <a:off x="1097318" y="1234464"/>
            <a:ext cx="4740400" cy="5078313"/>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effectLst/>
                <a:latin typeface="Courier New" panose="02070309020205020404" pitchFamily="49" charset="0"/>
                <a:cs typeface="Courier New" panose="02070309020205020404" pitchFamily="49" charset="0"/>
              </a:rPr>
              <a:t>vector&lt;string&gt; </a:t>
            </a:r>
            <a:r>
              <a:rPr lang="en-US" sz="1200" b="1" dirty="0">
                <a:solidFill>
                  <a:srgbClr val="C00000"/>
                </a:solidFill>
                <a:effectLst/>
                <a:latin typeface="Courier New" panose="02070309020205020404" pitchFamily="49" charset="0"/>
                <a:cs typeface="Courier New" panose="02070309020205020404" pitchFamily="49" charset="0"/>
              </a:rPr>
              <a:t>permute</a:t>
            </a:r>
            <a:r>
              <a:rPr lang="en-US" sz="1200" b="1" dirty="0">
                <a:effectLst/>
                <a:latin typeface="Courier New" panose="02070309020205020404" pitchFamily="49" charset="0"/>
                <a:cs typeface="Courier New" panose="02070309020205020404" pitchFamily="49" charset="0"/>
              </a:rPr>
              <a:t>(string str)</a:t>
            </a:r>
          </a:p>
          <a:p>
            <a:r>
              <a:rPr lang="en-US" sz="1200" b="1" dirty="0">
                <a:effectLst/>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    vector&lt;string&gt; </a:t>
            </a:r>
            <a:r>
              <a:rPr lang="en-US" sz="1200" b="1" dirty="0">
                <a:solidFill>
                  <a:srgbClr val="C00000"/>
                </a:solidFill>
                <a:effectLst/>
                <a:latin typeface="Courier New" panose="02070309020205020404" pitchFamily="49" charset="0"/>
                <a:cs typeface="Courier New" panose="02070309020205020404" pitchFamily="49" charset="0"/>
              </a:rPr>
              <a:t>permutations</a:t>
            </a:r>
            <a:r>
              <a:rPr lang="en-US" sz="1200" b="1" dirty="0">
                <a:effectLst/>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    int </a:t>
            </a:r>
            <a:r>
              <a:rPr lang="en-US" sz="1200" b="1" dirty="0" err="1">
                <a:effectLst/>
                <a:latin typeface="Courier New" panose="02070309020205020404" pitchFamily="49" charset="0"/>
                <a:cs typeface="Courier New" panose="02070309020205020404" pitchFamily="49" charset="0"/>
              </a:rPr>
              <a:t>len</a:t>
            </a:r>
            <a:r>
              <a:rPr lang="en-US" sz="1200" b="1" dirty="0">
                <a:effectLst/>
                <a:latin typeface="Courier New" panose="02070309020205020404" pitchFamily="49" charset="0"/>
                <a:cs typeface="Courier New" panose="02070309020205020404" pitchFamily="49" charset="0"/>
              </a:rPr>
              <a:t> = </a:t>
            </a:r>
            <a:r>
              <a:rPr lang="en-US" sz="1200" b="1" dirty="0" err="1">
                <a:effectLst/>
                <a:latin typeface="Courier New" panose="02070309020205020404" pitchFamily="49" charset="0"/>
                <a:cs typeface="Courier New" panose="02070309020205020404" pitchFamily="49" charset="0"/>
              </a:rPr>
              <a:t>str.length</a:t>
            </a:r>
            <a:r>
              <a:rPr lang="en-US" sz="1200" b="1" dirty="0">
                <a:effectLst/>
                <a:latin typeface="Courier New" panose="02070309020205020404" pitchFamily="49" charset="0"/>
                <a:cs typeface="Courier New" panose="02070309020205020404" pitchFamily="49" charset="0"/>
              </a:rPr>
              <a:t>();</a:t>
            </a:r>
            <a:br>
              <a:rPr lang="en-US" sz="1200" b="1" dirty="0">
                <a:effectLst/>
                <a:latin typeface="Courier New" panose="02070309020205020404" pitchFamily="49" charset="0"/>
                <a:cs typeface="Courier New" panose="02070309020205020404" pitchFamily="49" charset="0"/>
              </a:rPr>
            </a:br>
            <a:endParaRPr lang="en-US" sz="1200" b="1" dirty="0">
              <a:effectLst/>
              <a:latin typeface="Courier New" panose="02070309020205020404" pitchFamily="49" charset="0"/>
              <a:cs typeface="Courier New" panose="02070309020205020404" pitchFamily="49" charset="0"/>
            </a:endParaRPr>
          </a:p>
          <a:p>
            <a:r>
              <a:rPr lang="en-US" sz="1200" b="1" dirty="0">
                <a:effectLst/>
                <a:latin typeface="Courier New" panose="02070309020205020404" pitchFamily="49" charset="0"/>
                <a:cs typeface="Courier New" panose="02070309020205020404" pitchFamily="49" charset="0"/>
              </a:rPr>
              <a:t>    if (</a:t>
            </a:r>
            <a:r>
              <a:rPr lang="en-US" sz="1200" b="1" dirty="0" err="1">
                <a:effectLst/>
                <a:latin typeface="Courier New" panose="02070309020205020404" pitchFamily="49" charset="0"/>
                <a:cs typeface="Courier New" panose="02070309020205020404" pitchFamily="49" charset="0"/>
              </a:rPr>
              <a:t>len</a:t>
            </a:r>
            <a:r>
              <a:rPr lang="en-US" sz="1200" b="1" dirty="0">
                <a:effectLst/>
                <a:latin typeface="Courier New" panose="02070309020205020404" pitchFamily="49" charset="0"/>
                <a:cs typeface="Courier New" panose="02070309020205020404" pitchFamily="49" charset="0"/>
              </a:rPr>
              <a:t> &lt;= 1)</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a:t>
            </a:r>
            <a:r>
              <a:rPr lang="en-US" sz="1200" b="1" dirty="0" err="1">
                <a:solidFill>
                  <a:srgbClr val="C00000"/>
                </a:solidFill>
                <a:effectLst/>
                <a:latin typeface="Courier New" panose="02070309020205020404" pitchFamily="49" charset="0"/>
                <a:cs typeface="Courier New" panose="02070309020205020404" pitchFamily="49" charset="0"/>
              </a:rPr>
              <a:t>permutations</a:t>
            </a:r>
            <a:r>
              <a:rPr lang="en-US" sz="1200" b="1" dirty="0" err="1">
                <a:effectLst/>
                <a:latin typeface="Courier New" panose="02070309020205020404" pitchFamily="49" charset="0"/>
                <a:cs typeface="Courier New" panose="02070309020205020404" pitchFamily="49" charset="0"/>
              </a:rPr>
              <a:t>.push_back</a:t>
            </a:r>
            <a:r>
              <a:rPr lang="en-US" sz="1200" b="1" dirty="0">
                <a:effectLst/>
                <a:latin typeface="Courier New" panose="02070309020205020404" pitchFamily="49" charset="0"/>
                <a:cs typeface="Courier New" panose="02070309020205020404" pitchFamily="49" charset="0"/>
              </a:rPr>
              <a:t>(str);</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else</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for (int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 = 0;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 &lt; </a:t>
            </a:r>
            <a:r>
              <a:rPr lang="en-US" sz="1200" b="1" dirty="0" err="1">
                <a:effectLst/>
                <a:latin typeface="Courier New" panose="02070309020205020404" pitchFamily="49" charset="0"/>
                <a:cs typeface="Courier New" panose="02070309020205020404" pitchFamily="49" charset="0"/>
              </a:rPr>
              <a:t>len</a:t>
            </a:r>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char head = str[</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            string shorter = str;</a:t>
            </a:r>
            <a:br>
              <a:rPr lang="en-US" sz="1200" b="1" dirty="0">
                <a:effectLst/>
                <a:latin typeface="Courier New" panose="02070309020205020404" pitchFamily="49" charset="0"/>
                <a:cs typeface="Courier New" panose="02070309020205020404" pitchFamily="49" charset="0"/>
              </a:rPr>
            </a:br>
            <a:endParaRPr lang="en-US" sz="1200" b="1" dirty="0">
              <a:effectLst/>
              <a:latin typeface="Courier New" panose="02070309020205020404" pitchFamily="49" charset="0"/>
              <a:cs typeface="Courier New" panose="02070309020205020404" pitchFamily="49" charset="0"/>
            </a:endParaRPr>
          </a:p>
          <a:p>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shorter.erase</a:t>
            </a:r>
            <a:r>
              <a:rPr lang="en-US" sz="1200" b="1" dirty="0">
                <a:effectLst/>
                <a:latin typeface="Courier New" panose="02070309020205020404" pitchFamily="49" charset="0"/>
                <a:cs typeface="Courier New" panose="02070309020205020404" pitchFamily="49" charset="0"/>
              </a:rPr>
              <a:t>(</a:t>
            </a:r>
            <a:r>
              <a:rPr lang="en-US" sz="1200" b="1" dirty="0" err="1">
                <a:effectLst/>
                <a:latin typeface="Courier New" panose="02070309020205020404" pitchFamily="49" charset="0"/>
                <a:cs typeface="Courier New" panose="02070309020205020404" pitchFamily="49" charset="0"/>
              </a:rPr>
              <a:t>shorter.begin</a:t>
            </a:r>
            <a:r>
              <a:rPr lang="en-US" sz="1200" b="1" dirty="0">
                <a:effectLst/>
                <a:latin typeface="Courier New" panose="02070309020205020404" pitchFamily="49" charset="0"/>
                <a:cs typeface="Courier New" panose="02070309020205020404" pitchFamily="49" charset="0"/>
              </a:rPr>
              <a:t>() +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a:t>
            </a:r>
          </a:p>
          <a:p>
            <a:endParaRPr lang="en-US" sz="1200" b="1" dirty="0">
              <a:effectLst/>
              <a:latin typeface="Courier New" panose="02070309020205020404" pitchFamily="49" charset="0"/>
              <a:cs typeface="Courier New" panose="02070309020205020404" pitchFamily="49" charset="0"/>
            </a:endParaRPr>
          </a:p>
          <a:p>
            <a:r>
              <a:rPr lang="en-US" sz="1200" b="1" dirty="0">
                <a:effectLst/>
                <a:latin typeface="Courier New" panose="02070309020205020404" pitchFamily="49" charset="0"/>
                <a:cs typeface="Courier New" panose="02070309020205020404" pitchFamily="49" charset="0"/>
              </a:rPr>
              <a:t>            for (string p : </a:t>
            </a:r>
            <a:r>
              <a:rPr lang="en-US" sz="1200" b="1" dirty="0">
                <a:solidFill>
                  <a:srgbClr val="C00000"/>
                </a:solidFill>
                <a:effectLst/>
                <a:latin typeface="Courier New" panose="02070309020205020404" pitchFamily="49" charset="0"/>
                <a:cs typeface="Courier New" panose="02070309020205020404" pitchFamily="49" charset="0"/>
              </a:rPr>
              <a:t>permute</a:t>
            </a:r>
            <a:r>
              <a:rPr lang="en-US" sz="1200" b="1" dirty="0">
                <a:effectLst/>
                <a:latin typeface="Courier New" panose="02070309020205020404" pitchFamily="49" charset="0"/>
                <a:cs typeface="Courier New" panose="02070309020205020404" pitchFamily="49" charset="0"/>
              </a:rPr>
              <a:t>(shorter))</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a:t>
            </a:r>
            <a:r>
              <a:rPr lang="en-US" sz="1200" b="1" dirty="0" err="1">
                <a:solidFill>
                  <a:srgbClr val="C00000"/>
                </a:solidFill>
                <a:effectLst/>
                <a:latin typeface="Courier New" panose="02070309020205020404" pitchFamily="49" charset="0"/>
                <a:cs typeface="Courier New" panose="02070309020205020404" pitchFamily="49" charset="0"/>
              </a:rPr>
              <a:t>permutations</a:t>
            </a:r>
            <a:r>
              <a:rPr lang="en-US" sz="1200" b="1" dirty="0" err="1">
                <a:effectLst/>
                <a:latin typeface="Courier New" panose="02070309020205020404" pitchFamily="49" charset="0"/>
                <a:cs typeface="Courier New" panose="02070309020205020404" pitchFamily="49" charset="0"/>
              </a:rPr>
              <a:t>.push_back</a:t>
            </a:r>
            <a:r>
              <a:rPr lang="en-US" sz="1200" b="1" dirty="0">
                <a:effectLst/>
                <a:latin typeface="Courier New" panose="02070309020205020404" pitchFamily="49" charset="0"/>
                <a:cs typeface="Courier New" panose="02070309020205020404" pitchFamily="49" charset="0"/>
              </a:rPr>
              <a:t>(head + p);</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a:t>
            </a:r>
          </a:p>
          <a:p>
            <a:endParaRPr lang="en-US" sz="1200" b="1" dirty="0">
              <a:effectLst/>
              <a:latin typeface="Courier New" panose="02070309020205020404" pitchFamily="49" charset="0"/>
              <a:cs typeface="Courier New" panose="02070309020205020404" pitchFamily="49" charset="0"/>
            </a:endParaRPr>
          </a:p>
          <a:p>
            <a:r>
              <a:rPr lang="en-US" sz="1200" b="1" dirty="0">
                <a:effectLst/>
                <a:latin typeface="Courier New" panose="02070309020205020404" pitchFamily="49" charset="0"/>
                <a:cs typeface="Courier New" panose="02070309020205020404" pitchFamily="49" charset="0"/>
              </a:rPr>
              <a:t>    return </a:t>
            </a:r>
            <a:r>
              <a:rPr lang="en-US" sz="1200" b="1" dirty="0">
                <a:solidFill>
                  <a:srgbClr val="C00000"/>
                </a:solidFill>
                <a:effectLst/>
                <a:latin typeface="Courier New" panose="02070309020205020404" pitchFamily="49" charset="0"/>
                <a:cs typeface="Courier New" panose="02070309020205020404" pitchFamily="49" charset="0"/>
              </a:rPr>
              <a:t>permutations</a:t>
            </a:r>
            <a:r>
              <a:rPr lang="en-US" sz="1200" b="1" dirty="0">
                <a:effectLst/>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EC402E73-DE32-5DC7-8348-8F30FDC830E9}"/>
              </a:ext>
            </a:extLst>
          </p:cNvPr>
          <p:cNvSpPr txBox="1"/>
          <p:nvPr/>
        </p:nvSpPr>
        <p:spPr>
          <a:xfrm>
            <a:off x="4406138" y="3633345"/>
            <a:ext cx="2177520" cy="461665"/>
          </a:xfrm>
          <a:prstGeom prst="rect">
            <a:avLst/>
          </a:prstGeom>
          <a:solidFill>
            <a:schemeClr val="accent1">
              <a:lumMod val="20000"/>
              <a:lumOff val="80000"/>
            </a:schemeClr>
          </a:solidFill>
          <a:ln>
            <a:solidFill>
              <a:srgbClr val="0432FF"/>
            </a:solidFill>
          </a:ln>
        </p:spPr>
        <p:txBody>
          <a:bodyPr wrap="square" rtlCol="0">
            <a:spAutoFit/>
          </a:bodyPr>
          <a:lstStyle/>
          <a:p>
            <a:r>
              <a:rPr lang="en-US" sz="1200" dirty="0">
                <a:solidFill>
                  <a:srgbClr val="0432FF"/>
                </a:solidFill>
              </a:rPr>
              <a:t>Remove one character </a:t>
            </a:r>
            <a:r>
              <a:rPr lang="en-US" sz="1200" b="1" dirty="0">
                <a:solidFill>
                  <a:srgbClr val="0432FF"/>
                </a:solidFill>
                <a:latin typeface="Courier New" panose="02070309020205020404" pitchFamily="49" charset="0"/>
                <a:cs typeface="Courier New" panose="02070309020205020404" pitchFamily="49" charset="0"/>
              </a:rPr>
              <a:t>head</a:t>
            </a:r>
            <a:r>
              <a:rPr lang="en-US" sz="1200" dirty="0">
                <a:solidFill>
                  <a:srgbClr val="0432FF"/>
                </a:solidFill>
              </a:rPr>
              <a:t> at a time from the string.</a:t>
            </a:r>
          </a:p>
        </p:txBody>
      </p:sp>
      <p:sp>
        <p:nvSpPr>
          <p:cNvPr id="7" name="TextBox 6">
            <a:extLst>
              <a:ext uri="{FF2B5EF4-FFF2-40B4-BE49-F238E27FC236}">
                <a16:creationId xmlns:a16="http://schemas.microsoft.com/office/drawing/2014/main" id="{FC012BFE-E28A-9525-4FDD-0C7B73C84E4C}"/>
              </a:ext>
            </a:extLst>
          </p:cNvPr>
          <p:cNvSpPr txBox="1"/>
          <p:nvPr/>
        </p:nvSpPr>
        <p:spPr>
          <a:xfrm>
            <a:off x="4846317" y="2423171"/>
            <a:ext cx="2291341" cy="461665"/>
          </a:xfrm>
          <a:prstGeom prst="rect">
            <a:avLst/>
          </a:prstGeom>
          <a:solidFill>
            <a:schemeClr val="accent1">
              <a:lumMod val="20000"/>
              <a:lumOff val="80000"/>
            </a:schemeClr>
          </a:solidFill>
          <a:ln>
            <a:solidFill>
              <a:srgbClr val="0432FF"/>
            </a:solidFill>
          </a:ln>
        </p:spPr>
        <p:txBody>
          <a:bodyPr wrap="square" rtlCol="0">
            <a:spAutoFit/>
          </a:bodyPr>
          <a:lstStyle/>
          <a:p>
            <a:r>
              <a:rPr lang="en-US" sz="1200" dirty="0">
                <a:solidFill>
                  <a:srgbClr val="0432FF"/>
                </a:solidFill>
              </a:rPr>
              <a:t>Base case: Return a vector containing the single character.</a:t>
            </a:r>
          </a:p>
        </p:txBody>
      </p:sp>
      <p:sp>
        <p:nvSpPr>
          <p:cNvPr id="8" name="TextBox 7">
            <a:extLst>
              <a:ext uri="{FF2B5EF4-FFF2-40B4-BE49-F238E27FC236}">
                <a16:creationId xmlns:a16="http://schemas.microsoft.com/office/drawing/2014/main" id="{E83D4026-F805-865D-D7F9-F3FEACDAA99C}"/>
              </a:ext>
            </a:extLst>
          </p:cNvPr>
          <p:cNvSpPr txBox="1"/>
          <p:nvPr/>
        </p:nvSpPr>
        <p:spPr>
          <a:xfrm>
            <a:off x="5766098" y="4617707"/>
            <a:ext cx="3012096" cy="646331"/>
          </a:xfrm>
          <a:prstGeom prst="rect">
            <a:avLst/>
          </a:prstGeom>
          <a:solidFill>
            <a:schemeClr val="accent1">
              <a:lumMod val="20000"/>
              <a:lumOff val="80000"/>
            </a:schemeClr>
          </a:solidFill>
          <a:ln>
            <a:solidFill>
              <a:srgbClr val="0432FF"/>
            </a:solidFill>
          </a:ln>
        </p:spPr>
        <p:txBody>
          <a:bodyPr wrap="square" rtlCol="0">
            <a:spAutoFit/>
          </a:bodyPr>
          <a:lstStyle/>
          <a:p>
            <a:r>
              <a:rPr lang="en-US" sz="1200" dirty="0">
                <a:solidFill>
                  <a:srgbClr val="0432FF"/>
                </a:solidFill>
              </a:rPr>
              <a:t>Append the removed the </a:t>
            </a:r>
            <a:r>
              <a:rPr lang="en-US" sz="1200" b="1" dirty="0">
                <a:solidFill>
                  <a:srgbClr val="0432FF"/>
                </a:solidFill>
                <a:latin typeface="Courier New" panose="02070309020205020404" pitchFamily="49" charset="0"/>
                <a:cs typeface="Courier New" panose="02070309020205020404" pitchFamily="49" charset="0"/>
              </a:rPr>
              <a:t>head</a:t>
            </a:r>
            <a:r>
              <a:rPr lang="en-US" sz="1200" dirty="0">
                <a:solidFill>
                  <a:srgbClr val="0432FF"/>
                </a:solidFill>
              </a:rPr>
              <a:t> character to each permuted string </a:t>
            </a:r>
            <a:r>
              <a:rPr lang="en-US" sz="1200" b="1" dirty="0">
                <a:solidFill>
                  <a:srgbClr val="0432FF"/>
                </a:solidFill>
                <a:latin typeface="Courier New" panose="02070309020205020404" pitchFamily="49" charset="0"/>
                <a:cs typeface="Courier New" panose="02070309020205020404" pitchFamily="49" charset="0"/>
              </a:rPr>
              <a:t>p</a:t>
            </a:r>
            <a:r>
              <a:rPr lang="en-US" sz="1200" dirty="0">
                <a:solidFill>
                  <a:srgbClr val="0432FF"/>
                </a:solidFill>
              </a:rPr>
              <a:t> in the vector of permutations of the shorter string.</a:t>
            </a:r>
          </a:p>
        </p:txBody>
      </p:sp>
    </p:spTree>
    <p:extLst>
      <p:ext uri="{BB962C8B-B14F-4D97-AF65-F5344CB8AC3E}">
        <p14:creationId xmlns:p14="http://schemas.microsoft.com/office/powerpoint/2010/main" val="3442185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C160A-3E66-884D-8D5B-4C1E9723783E}"/>
              </a:ext>
            </a:extLst>
          </p:cNvPr>
          <p:cNvSpPr>
            <a:spLocks noGrp="1"/>
          </p:cNvSpPr>
          <p:nvPr>
            <p:ph type="title"/>
          </p:nvPr>
        </p:nvSpPr>
        <p:spPr/>
        <p:txBody>
          <a:bodyPr/>
          <a:lstStyle/>
          <a:p>
            <a:r>
              <a:rPr lang="en-US" dirty="0"/>
              <a:t>Assignment #4: GUI Version of RPS</a:t>
            </a:r>
          </a:p>
        </p:txBody>
      </p:sp>
      <p:sp>
        <p:nvSpPr>
          <p:cNvPr id="3" name="Content Placeholder 2">
            <a:extLst>
              <a:ext uri="{FF2B5EF4-FFF2-40B4-BE49-F238E27FC236}">
                <a16:creationId xmlns:a16="http://schemas.microsoft.com/office/drawing/2014/main" id="{4D657834-CDB7-23DE-5EFB-098109B54A3F}"/>
              </a:ext>
            </a:extLst>
          </p:cNvPr>
          <p:cNvSpPr>
            <a:spLocks noGrp="1"/>
          </p:cNvSpPr>
          <p:nvPr>
            <p:ph idx="1"/>
          </p:nvPr>
        </p:nvSpPr>
        <p:spPr>
          <a:xfrm>
            <a:off x="457200" y="1295400"/>
            <a:ext cx="3749044" cy="3870941"/>
          </a:xfrm>
        </p:spPr>
        <p:txBody>
          <a:bodyPr/>
          <a:lstStyle/>
          <a:p>
            <a:r>
              <a:rPr lang="en-US" dirty="0"/>
              <a:t>Adapt code from Assignment #3.</a:t>
            </a:r>
          </a:p>
          <a:p>
            <a:pPr lvl="1"/>
            <a:r>
              <a:rPr lang="en-US" dirty="0"/>
              <a:t>team</a:t>
            </a:r>
          </a:p>
          <a:p>
            <a:pPr lvl="4"/>
            <a:endParaRPr lang="en-US" dirty="0"/>
          </a:p>
          <a:p>
            <a:r>
              <a:rPr lang="en-US" dirty="0"/>
              <a:t>Short report:</a:t>
            </a:r>
          </a:p>
          <a:p>
            <a:pPr lvl="1"/>
            <a:r>
              <a:rPr lang="en-US" dirty="0"/>
              <a:t>events</a:t>
            </a:r>
          </a:p>
          <a:p>
            <a:pPr lvl="1"/>
            <a:r>
              <a:rPr lang="en-US" dirty="0"/>
              <a:t>callback functions</a:t>
            </a:r>
          </a:p>
          <a:p>
            <a:pPr lvl="1"/>
            <a:r>
              <a:rPr lang="en-US" dirty="0"/>
              <a:t>inversion of control</a:t>
            </a:r>
          </a:p>
          <a:p>
            <a:pPr lvl="1"/>
            <a:r>
              <a:rPr lang="en-US" dirty="0"/>
              <a:t>screenshots</a:t>
            </a:r>
          </a:p>
        </p:txBody>
      </p:sp>
      <p:sp>
        <p:nvSpPr>
          <p:cNvPr id="4" name="Slide Number Placeholder 3">
            <a:extLst>
              <a:ext uri="{FF2B5EF4-FFF2-40B4-BE49-F238E27FC236}">
                <a16:creationId xmlns:a16="http://schemas.microsoft.com/office/drawing/2014/main" id="{B6956CB0-EFD7-5045-95DF-0468A78003F5}"/>
              </a:ext>
            </a:extLst>
          </p:cNvPr>
          <p:cNvSpPr>
            <a:spLocks noGrp="1"/>
          </p:cNvSpPr>
          <p:nvPr>
            <p:ph type="sldNum" sz="quarter" idx="12"/>
          </p:nvPr>
        </p:nvSpPr>
        <p:spPr/>
        <p:txBody>
          <a:bodyPr/>
          <a:lstStyle/>
          <a:p>
            <a:fld id="{FED62B2D-F854-104A-9535-9A504E5923E0}" type="slidenum">
              <a:rPr lang="en-US" smtClean="0"/>
              <a:pPr/>
              <a:t>11</a:t>
            </a:fld>
            <a:endParaRPr lang="en-US"/>
          </a:p>
        </p:txBody>
      </p:sp>
      <p:pic>
        <p:nvPicPr>
          <p:cNvPr id="5" name="Picture 4" descr="A screenshot of a computer game&#10;&#10;Description automatically generated">
            <a:extLst>
              <a:ext uri="{FF2B5EF4-FFF2-40B4-BE49-F238E27FC236}">
                <a16:creationId xmlns:a16="http://schemas.microsoft.com/office/drawing/2014/main" id="{521248AF-6267-D71A-FD01-F58D1A0D6028}"/>
              </a:ext>
            </a:extLst>
          </p:cNvPr>
          <p:cNvPicPr>
            <a:picLocks noChangeAspect="1"/>
          </p:cNvPicPr>
          <p:nvPr/>
        </p:nvPicPr>
        <p:blipFill>
          <a:blip r:embed="rId2"/>
          <a:stretch>
            <a:fillRect/>
          </a:stretch>
        </p:blipFill>
        <p:spPr>
          <a:xfrm>
            <a:off x="3961103" y="992259"/>
            <a:ext cx="5091408" cy="5668784"/>
          </a:xfrm>
          <a:prstGeom prst="rect">
            <a:avLst/>
          </a:prstGeom>
        </p:spPr>
      </p:pic>
      <p:sp>
        <p:nvSpPr>
          <p:cNvPr id="6" name="TextBox 5">
            <a:extLst>
              <a:ext uri="{FF2B5EF4-FFF2-40B4-BE49-F238E27FC236}">
                <a16:creationId xmlns:a16="http://schemas.microsoft.com/office/drawing/2014/main" id="{BCB9613E-10C0-9A17-508B-B098B7962DF6}"/>
              </a:ext>
            </a:extLst>
          </p:cNvPr>
          <p:cNvSpPr txBox="1"/>
          <p:nvPr/>
        </p:nvSpPr>
        <p:spPr>
          <a:xfrm>
            <a:off x="935909" y="5394941"/>
            <a:ext cx="2791626" cy="707886"/>
          </a:xfrm>
          <a:prstGeom prst="rect">
            <a:avLst/>
          </a:prstGeom>
          <a:solidFill>
            <a:schemeClr val="accent1">
              <a:lumMod val="20000"/>
              <a:lumOff val="80000"/>
            </a:schemeClr>
          </a:solidFill>
          <a:ln>
            <a:solidFill>
              <a:srgbClr val="0432FF"/>
            </a:solidFill>
          </a:ln>
        </p:spPr>
        <p:txBody>
          <a:bodyPr wrap="square" rtlCol="0">
            <a:spAutoFit/>
          </a:bodyPr>
          <a:lstStyle/>
          <a:p>
            <a:r>
              <a:rPr lang="en-US" sz="2000" dirty="0">
                <a:solidFill>
                  <a:srgbClr val="0432FF"/>
                </a:solidFill>
              </a:rPr>
              <a:t>Good practice for the semester team project!</a:t>
            </a:r>
          </a:p>
        </p:txBody>
      </p:sp>
    </p:spTree>
    <p:extLst>
      <p:ext uri="{BB962C8B-B14F-4D97-AF65-F5344CB8AC3E}">
        <p14:creationId xmlns:p14="http://schemas.microsoft.com/office/powerpoint/2010/main" val="3420572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02A7-1852-705D-787C-FF1EC117392C}"/>
              </a:ext>
            </a:extLst>
          </p:cNvPr>
          <p:cNvSpPr>
            <a:spLocks noGrp="1"/>
          </p:cNvSpPr>
          <p:nvPr>
            <p:ph type="title"/>
          </p:nvPr>
        </p:nvSpPr>
        <p:spPr/>
        <p:txBody>
          <a:bodyPr/>
          <a:lstStyle/>
          <a:p>
            <a:r>
              <a:rPr lang="en-US" dirty="0"/>
              <a:t>Design Patterns</a:t>
            </a:r>
          </a:p>
        </p:txBody>
      </p:sp>
      <p:sp>
        <p:nvSpPr>
          <p:cNvPr id="3" name="Content Placeholder 2">
            <a:extLst>
              <a:ext uri="{FF2B5EF4-FFF2-40B4-BE49-F238E27FC236}">
                <a16:creationId xmlns:a16="http://schemas.microsoft.com/office/drawing/2014/main" id="{9CE7384C-4802-F10E-A0B1-ECA73FB180EF}"/>
              </a:ext>
            </a:extLst>
          </p:cNvPr>
          <p:cNvSpPr>
            <a:spLocks noGrp="1"/>
          </p:cNvSpPr>
          <p:nvPr>
            <p:ph idx="1"/>
          </p:nvPr>
        </p:nvSpPr>
        <p:spPr/>
        <p:txBody>
          <a:bodyPr/>
          <a:lstStyle/>
          <a:p>
            <a:r>
              <a:rPr lang="en-US" dirty="0"/>
              <a:t>Design patterns take our object-oriented software design skills up to the next level.</a:t>
            </a:r>
          </a:p>
          <a:p>
            <a:pPr lvl="4"/>
            <a:endParaRPr lang="en-US" dirty="0"/>
          </a:p>
          <a:p>
            <a:r>
              <a:rPr lang="en-US" dirty="0"/>
              <a:t>They are models from which we can create well-designed solutions to many common </a:t>
            </a:r>
            <a:r>
              <a:rPr lang="en-US" u="sng" dirty="0"/>
              <a:t>software architecture</a:t>
            </a:r>
            <a:r>
              <a:rPr lang="en-US" dirty="0"/>
              <a:t> problems.</a:t>
            </a:r>
          </a:p>
          <a:p>
            <a:pPr lvl="4"/>
            <a:endParaRPr lang="en-US" dirty="0"/>
          </a:p>
          <a:p>
            <a:r>
              <a:rPr lang="en-US" dirty="0"/>
              <a:t>Software architecture refers to how we structure the code of our application — the classes and subclasses we design and how they relate to one another and interact at run time.</a:t>
            </a:r>
          </a:p>
        </p:txBody>
      </p:sp>
      <p:sp>
        <p:nvSpPr>
          <p:cNvPr id="4" name="Slide Number Placeholder 3">
            <a:extLst>
              <a:ext uri="{FF2B5EF4-FFF2-40B4-BE49-F238E27FC236}">
                <a16:creationId xmlns:a16="http://schemas.microsoft.com/office/drawing/2014/main" id="{741531A8-7D7D-A827-28A3-72BE10D70FF0}"/>
              </a:ext>
            </a:extLst>
          </p:cNvPr>
          <p:cNvSpPr>
            <a:spLocks noGrp="1"/>
          </p:cNvSpPr>
          <p:nvPr>
            <p:ph type="sldNum" sz="quarter" idx="12"/>
          </p:nvPr>
        </p:nvSpPr>
        <p:spPr/>
        <p:txBody>
          <a:bodyPr/>
          <a:lstStyle/>
          <a:p>
            <a:fld id="{6C575094-CFE5-6845-BA77-358456EEE977}" type="slidenum">
              <a:rPr lang="en-US" altLang="x-none" smtClean="0"/>
              <a:pPr/>
              <a:t>12</a:t>
            </a:fld>
            <a:endParaRPr lang="en-US" altLang="x-none"/>
          </a:p>
        </p:txBody>
      </p:sp>
    </p:spTree>
    <p:extLst>
      <p:ext uri="{BB962C8B-B14F-4D97-AF65-F5344CB8AC3E}">
        <p14:creationId xmlns:p14="http://schemas.microsoft.com/office/powerpoint/2010/main" val="77964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B4413-3BE4-5FBE-6831-6DC46483F092}"/>
              </a:ext>
            </a:extLst>
          </p:cNvPr>
          <p:cNvSpPr>
            <a:spLocks noGrp="1"/>
          </p:cNvSpPr>
          <p:nvPr>
            <p:ph type="title"/>
          </p:nvPr>
        </p:nvSpPr>
        <p:spPr/>
        <p:txBody>
          <a:bodyPr/>
          <a:lstStyle/>
          <a:p>
            <a:r>
              <a:rPr lang="en-US" dirty="0"/>
              <a:t>Design Patterns</a:t>
            </a:r>
            <a:r>
              <a:rPr lang="en-US" i="1" dirty="0"/>
              <a:t>, cont’d</a:t>
            </a:r>
          </a:p>
        </p:txBody>
      </p:sp>
      <p:sp>
        <p:nvSpPr>
          <p:cNvPr id="3" name="Content Placeholder 2">
            <a:extLst>
              <a:ext uri="{FF2B5EF4-FFF2-40B4-BE49-F238E27FC236}">
                <a16:creationId xmlns:a16="http://schemas.microsoft.com/office/drawing/2014/main" id="{31A6567C-39B6-90AC-34FA-32274BE6DCAB}"/>
              </a:ext>
            </a:extLst>
          </p:cNvPr>
          <p:cNvSpPr>
            <a:spLocks noGrp="1"/>
          </p:cNvSpPr>
          <p:nvPr>
            <p:ph idx="1"/>
          </p:nvPr>
        </p:nvSpPr>
        <p:spPr/>
        <p:txBody>
          <a:bodyPr/>
          <a:lstStyle/>
          <a:p>
            <a:r>
              <a:rPr lang="en-US" sz="2400" dirty="0"/>
              <a:t>Design patterns are industry-proven </a:t>
            </a:r>
            <a:r>
              <a:rPr lang="en-US" sz="2400" u="sng" dirty="0"/>
              <a:t>model solutions</a:t>
            </a:r>
            <a:r>
              <a:rPr lang="en-US" sz="2400" dirty="0"/>
              <a:t> that are reliable, flexible, and adhere to good design principles.</a:t>
            </a:r>
          </a:p>
          <a:p>
            <a:pPr lvl="1"/>
            <a:r>
              <a:rPr lang="en-US" sz="2000" dirty="0"/>
              <a:t>Not copy-and-paste source code.</a:t>
            </a:r>
          </a:p>
          <a:p>
            <a:pPr lvl="1"/>
            <a:r>
              <a:rPr lang="en-US" sz="2000" dirty="0"/>
              <a:t>Not code we import from libraries.</a:t>
            </a:r>
          </a:p>
          <a:p>
            <a:pPr lvl="4"/>
            <a:endParaRPr lang="en-US" sz="650" dirty="0"/>
          </a:p>
          <a:p>
            <a:r>
              <a:rPr lang="en-US" sz="2400" dirty="0"/>
              <a:t>Design patterns were </a:t>
            </a:r>
            <a:r>
              <a:rPr lang="en-US" sz="2400" u="sng" dirty="0"/>
              <a:t>discovered</a:t>
            </a:r>
            <a:r>
              <a:rPr lang="en-US" sz="2400" dirty="0"/>
              <a:t>, not invented.</a:t>
            </a:r>
          </a:p>
          <a:p>
            <a:pPr lvl="1"/>
            <a:r>
              <a:rPr lang="en-US" sz="2000" dirty="0"/>
              <a:t>Over many years, experienced developers encountered common software architecture problems in many software projects.</a:t>
            </a:r>
          </a:p>
          <a:p>
            <a:pPr lvl="1"/>
            <a:r>
              <a:rPr lang="en-US" sz="2000" dirty="0"/>
              <a:t>From the best solutions to these problems, they saw patterns in the design of the classes, the relationships among the classes, and the runtime interactions of their objects.</a:t>
            </a:r>
          </a:p>
          <a:p>
            <a:pPr lvl="1"/>
            <a:endParaRPr lang="en-US" sz="2000" dirty="0"/>
          </a:p>
        </p:txBody>
      </p:sp>
      <p:sp>
        <p:nvSpPr>
          <p:cNvPr id="4" name="Slide Number Placeholder 3">
            <a:extLst>
              <a:ext uri="{FF2B5EF4-FFF2-40B4-BE49-F238E27FC236}">
                <a16:creationId xmlns:a16="http://schemas.microsoft.com/office/drawing/2014/main" id="{E534DB36-BF51-8806-E7F9-DC9DB09E498A}"/>
              </a:ext>
            </a:extLst>
          </p:cNvPr>
          <p:cNvSpPr>
            <a:spLocks noGrp="1"/>
          </p:cNvSpPr>
          <p:nvPr>
            <p:ph type="sldNum" sz="quarter" idx="12"/>
          </p:nvPr>
        </p:nvSpPr>
        <p:spPr/>
        <p:txBody>
          <a:bodyPr/>
          <a:lstStyle/>
          <a:p>
            <a:fld id="{6C575094-CFE5-6845-BA77-358456EEE977}" type="slidenum">
              <a:rPr lang="en-US" altLang="x-none" smtClean="0"/>
              <a:pPr/>
              <a:t>13</a:t>
            </a:fld>
            <a:endParaRPr lang="en-US" altLang="x-none"/>
          </a:p>
        </p:txBody>
      </p:sp>
    </p:spTree>
    <p:extLst>
      <p:ext uri="{BB962C8B-B14F-4D97-AF65-F5344CB8AC3E}">
        <p14:creationId xmlns:p14="http://schemas.microsoft.com/office/powerpoint/2010/main" val="321777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50F7-7727-C516-82B4-7C96162A72BC}"/>
              </a:ext>
            </a:extLst>
          </p:cNvPr>
          <p:cNvSpPr>
            <a:spLocks noGrp="1"/>
          </p:cNvSpPr>
          <p:nvPr>
            <p:ph type="title"/>
          </p:nvPr>
        </p:nvSpPr>
        <p:spPr/>
        <p:txBody>
          <a:bodyPr/>
          <a:lstStyle/>
          <a:p>
            <a:r>
              <a:rPr lang="en-US" dirty="0"/>
              <a:t>Design Patterns</a:t>
            </a:r>
            <a:r>
              <a:rPr lang="en-US" i="1" dirty="0"/>
              <a:t>, cont’d</a:t>
            </a:r>
            <a:endParaRPr lang="en-US" dirty="0"/>
          </a:p>
        </p:txBody>
      </p:sp>
      <p:sp>
        <p:nvSpPr>
          <p:cNvPr id="3" name="Content Placeholder 2">
            <a:extLst>
              <a:ext uri="{FF2B5EF4-FFF2-40B4-BE49-F238E27FC236}">
                <a16:creationId xmlns:a16="http://schemas.microsoft.com/office/drawing/2014/main" id="{978B8A07-AF0E-8997-D685-A29552E6C337}"/>
              </a:ext>
            </a:extLst>
          </p:cNvPr>
          <p:cNvSpPr>
            <a:spLocks noGrp="1"/>
          </p:cNvSpPr>
          <p:nvPr>
            <p:ph idx="1"/>
          </p:nvPr>
        </p:nvSpPr>
        <p:spPr/>
        <p:txBody>
          <a:bodyPr/>
          <a:lstStyle/>
          <a:p>
            <a:r>
              <a:rPr lang="en-US" dirty="0"/>
              <a:t>An experienced programmer can </a:t>
            </a:r>
            <a:r>
              <a:rPr lang="en-US" u="sng" dirty="0"/>
              <a:t>recognize</a:t>
            </a:r>
            <a:r>
              <a:rPr lang="en-US" dirty="0"/>
              <a:t> an architecture problem that can be solved with an appropriate design pattern.</a:t>
            </a:r>
          </a:p>
          <a:p>
            <a:pPr lvl="1"/>
            <a:r>
              <a:rPr lang="en-US" dirty="0"/>
              <a:t>Then decide whether to use the pattern as the </a:t>
            </a:r>
            <a:r>
              <a:rPr lang="en-US" u="sng" dirty="0"/>
              <a:t>model</a:t>
            </a:r>
            <a:r>
              <a:rPr lang="en-US" dirty="0"/>
              <a:t> to create a solution to the problem.</a:t>
            </a:r>
          </a:p>
          <a:p>
            <a:pPr marL="1828800" lvl="4" indent="0">
              <a:buNone/>
            </a:pPr>
            <a:r>
              <a:rPr lang="en-US" dirty="0"/>
              <a:t>	</a:t>
            </a:r>
          </a:p>
          <a:p>
            <a:r>
              <a:rPr lang="en-US" dirty="0"/>
              <a:t>A design pattern is an </a:t>
            </a:r>
            <a:r>
              <a:rPr lang="en-US" u="sng" dirty="0"/>
              <a:t>abstract model</a:t>
            </a:r>
            <a:r>
              <a:rPr lang="en-US" dirty="0"/>
              <a:t> from which we can create a </a:t>
            </a:r>
            <a:r>
              <a:rPr lang="en-US" u="sng" dirty="0"/>
              <a:t>custom solution</a:t>
            </a:r>
            <a:r>
              <a:rPr lang="en-US" dirty="0"/>
              <a:t> to a software architecture problem.</a:t>
            </a:r>
          </a:p>
        </p:txBody>
      </p:sp>
      <p:sp>
        <p:nvSpPr>
          <p:cNvPr id="4" name="Slide Number Placeholder 3">
            <a:extLst>
              <a:ext uri="{FF2B5EF4-FFF2-40B4-BE49-F238E27FC236}">
                <a16:creationId xmlns:a16="http://schemas.microsoft.com/office/drawing/2014/main" id="{8466E217-F928-C403-987D-F8E443A32F6C}"/>
              </a:ext>
            </a:extLst>
          </p:cNvPr>
          <p:cNvSpPr>
            <a:spLocks noGrp="1"/>
          </p:cNvSpPr>
          <p:nvPr>
            <p:ph type="sldNum" sz="quarter" idx="12"/>
          </p:nvPr>
        </p:nvSpPr>
        <p:spPr/>
        <p:txBody>
          <a:bodyPr/>
          <a:lstStyle/>
          <a:p>
            <a:fld id="{6C575094-CFE5-6845-BA77-358456EEE977}" type="slidenum">
              <a:rPr lang="en-US" altLang="x-none" smtClean="0"/>
              <a:pPr/>
              <a:t>14</a:t>
            </a:fld>
            <a:endParaRPr lang="en-US" altLang="x-none"/>
          </a:p>
        </p:txBody>
      </p:sp>
    </p:spTree>
    <p:extLst>
      <p:ext uri="{BB962C8B-B14F-4D97-AF65-F5344CB8AC3E}">
        <p14:creationId xmlns:p14="http://schemas.microsoft.com/office/powerpoint/2010/main" val="198347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F9C34D7-050A-C50E-440B-C4EF04414BF5}"/>
              </a:ext>
            </a:extLst>
          </p:cNvPr>
          <p:cNvSpPr>
            <a:spLocks noGrp="1"/>
          </p:cNvSpPr>
          <p:nvPr>
            <p:ph type="title"/>
          </p:nvPr>
        </p:nvSpPr>
        <p:spPr/>
        <p:txBody>
          <a:bodyPr/>
          <a:lstStyle/>
          <a:p>
            <a:r>
              <a:rPr lang="en-US" dirty="0"/>
              <a:t>The Gang of Four</a:t>
            </a:r>
          </a:p>
        </p:txBody>
      </p:sp>
      <p:sp>
        <p:nvSpPr>
          <p:cNvPr id="7" name="Content Placeholder 6">
            <a:extLst>
              <a:ext uri="{FF2B5EF4-FFF2-40B4-BE49-F238E27FC236}">
                <a16:creationId xmlns:a16="http://schemas.microsoft.com/office/drawing/2014/main" id="{5E8A0199-7444-9F09-3FC4-2705F948A153}"/>
              </a:ext>
            </a:extLst>
          </p:cNvPr>
          <p:cNvSpPr>
            <a:spLocks noGrp="1"/>
          </p:cNvSpPr>
          <p:nvPr>
            <p:ph idx="1"/>
          </p:nvPr>
        </p:nvSpPr>
        <p:spPr>
          <a:xfrm>
            <a:off x="457200" y="5401435"/>
            <a:ext cx="8229600" cy="729490"/>
          </a:xfrm>
        </p:spPr>
        <p:txBody>
          <a:bodyPr/>
          <a:lstStyle/>
          <a:p>
            <a:r>
              <a:rPr lang="en-US" sz="2400" dirty="0"/>
              <a:t>We’ll cover some of the major patterns in this class.</a:t>
            </a:r>
          </a:p>
        </p:txBody>
      </p:sp>
      <p:sp>
        <p:nvSpPr>
          <p:cNvPr id="4" name="Slide Number Placeholder 3">
            <a:extLst>
              <a:ext uri="{FF2B5EF4-FFF2-40B4-BE49-F238E27FC236}">
                <a16:creationId xmlns:a16="http://schemas.microsoft.com/office/drawing/2014/main" id="{ED684934-7178-3EB1-6B12-983A4AAB96F6}"/>
              </a:ext>
            </a:extLst>
          </p:cNvPr>
          <p:cNvSpPr>
            <a:spLocks noGrp="1"/>
          </p:cNvSpPr>
          <p:nvPr>
            <p:ph type="sldNum" sz="quarter" idx="12"/>
          </p:nvPr>
        </p:nvSpPr>
        <p:spPr/>
        <p:txBody>
          <a:bodyPr/>
          <a:lstStyle/>
          <a:p>
            <a:fld id="{6C575094-CFE5-6845-BA77-358456EEE977}" type="slidenum">
              <a:rPr lang="en-US" altLang="x-none" smtClean="0"/>
              <a:pPr/>
              <a:t>15</a:t>
            </a:fld>
            <a:endParaRPr lang="en-US" altLang="x-none"/>
          </a:p>
        </p:txBody>
      </p:sp>
      <p:sp>
        <p:nvSpPr>
          <p:cNvPr id="5" name="TextBox 4">
            <a:extLst>
              <a:ext uri="{FF2B5EF4-FFF2-40B4-BE49-F238E27FC236}">
                <a16:creationId xmlns:a16="http://schemas.microsoft.com/office/drawing/2014/main" id="{6FFA4884-0A71-E5C6-D144-BC9F7CF61281}"/>
              </a:ext>
            </a:extLst>
          </p:cNvPr>
          <p:cNvSpPr txBox="1"/>
          <p:nvPr/>
        </p:nvSpPr>
        <p:spPr>
          <a:xfrm>
            <a:off x="582968" y="1325903"/>
            <a:ext cx="7978064" cy="3616375"/>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Design Patterns and the Gang of Four</a:t>
            </a:r>
          </a:p>
          <a:p>
            <a:endParaRPr lang="en-US" sz="800" dirty="0">
              <a:latin typeface="+mj-lt"/>
            </a:endParaRPr>
          </a:p>
          <a:p>
            <a:pPr marL="6350" marR="228600">
              <a:spcBef>
                <a:spcPts val="0"/>
              </a:spcBef>
              <a:spcAft>
                <a:spcPts val="600"/>
              </a:spcAft>
              <a:tabLst>
                <a:tab pos="228600" algn="l"/>
              </a:tabLs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concept of design patterns was first popularized by the book,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Pattern Language: Towns, Building, Construction</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by Christopher Alexander, et al. (Oxford University Press, 1977). This book contained patterns for solving common architectural problems of physical buildings (where to put doors and windows, how many stories, and so on) and how to design neighborhoods.</a:t>
            </a:r>
            <a:endParaRPr lang="en-US" sz="1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Calibri" panose="020F0502020204030204" pitchFamily="34" charset="0"/>
              </a:rPr>
              <a:t>Four computer scientists, Erich Gamma, Richard Helm, Ralph Johnson, and John Vlissides adapted the concept to solve common architectural problems of object-oriented software. They wrote </a:t>
            </a:r>
            <a:r>
              <a:rPr lang="en-US" sz="1800" i="1" kern="100" dirty="0">
                <a:effectLst/>
                <a:latin typeface="Calibri" panose="020F0502020204030204" pitchFamily="34" charset="0"/>
                <a:ea typeface="Calibri" panose="020F0502020204030204" pitchFamily="34" charset="0"/>
                <a:cs typeface="Calibri" panose="020F0502020204030204" pitchFamily="34" charset="0"/>
              </a:rPr>
              <a:t>Design Patterns: Elements of Reusable Object-Oriented Software</a:t>
            </a:r>
            <a:r>
              <a:rPr lang="en-US" sz="1800" kern="100" dirty="0">
                <a:effectLst/>
                <a:latin typeface="Calibri" panose="020F0502020204030204" pitchFamily="34" charset="0"/>
                <a:ea typeface="Calibri" panose="020F0502020204030204" pitchFamily="34" charset="0"/>
                <a:cs typeface="Calibri" panose="020F0502020204030204" pitchFamily="34" charset="0"/>
              </a:rPr>
              <a:t> (Addison-Wesley, 1995). This book is often called the “Gang of Four” (GoF) book. It contains 23 software design patterns organized into three categories: creational patterns, structural patterns, and behavioral patterns.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4004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252AE-EE8D-7667-88C4-D1E3FF1D848A}"/>
              </a:ext>
            </a:extLst>
          </p:cNvPr>
          <p:cNvSpPr>
            <a:spLocks noGrp="1"/>
          </p:cNvSpPr>
          <p:nvPr>
            <p:ph type="title"/>
          </p:nvPr>
        </p:nvSpPr>
        <p:spPr/>
        <p:txBody>
          <a:bodyPr/>
          <a:lstStyle/>
          <a:p>
            <a:r>
              <a:rPr lang="en-US" dirty="0"/>
              <a:t>Baseball and Volleyball Game Reports</a:t>
            </a:r>
          </a:p>
        </p:txBody>
      </p:sp>
      <p:sp>
        <p:nvSpPr>
          <p:cNvPr id="3" name="Content Placeholder 2">
            <a:extLst>
              <a:ext uri="{FF2B5EF4-FFF2-40B4-BE49-F238E27FC236}">
                <a16:creationId xmlns:a16="http://schemas.microsoft.com/office/drawing/2014/main" id="{CFFD29E2-1E88-1C59-6FB6-F7873D3921B5}"/>
              </a:ext>
            </a:extLst>
          </p:cNvPr>
          <p:cNvSpPr>
            <a:spLocks noGrp="1"/>
          </p:cNvSpPr>
          <p:nvPr>
            <p:ph idx="1"/>
          </p:nvPr>
        </p:nvSpPr>
        <p:spPr>
          <a:xfrm>
            <a:off x="457200" y="1295400"/>
            <a:ext cx="8229600" cy="4876769"/>
          </a:xfrm>
        </p:spPr>
        <p:txBody>
          <a:bodyPr/>
          <a:lstStyle/>
          <a:p>
            <a:r>
              <a:rPr lang="en-US" dirty="0"/>
              <a:t>Suppose a school’s athletics department wants an application that prints a short report after each baseball game and volleyball game.</a:t>
            </a:r>
          </a:p>
          <a:p>
            <a:pPr lvl="4"/>
            <a:r>
              <a:rPr lang="en-US" dirty="0"/>
              <a:t> </a:t>
            </a:r>
          </a:p>
          <a:p>
            <a:r>
              <a:rPr lang="en-US" dirty="0"/>
              <a:t>The baseball report includes some statistics with a simple bar chart </a:t>
            </a:r>
            <a:br>
              <a:rPr lang="en-US" dirty="0"/>
            </a:br>
            <a:r>
              <a:rPr lang="en-US" dirty="0"/>
              <a:t>about the performance </a:t>
            </a:r>
            <a:br>
              <a:rPr lang="en-US" dirty="0"/>
            </a:br>
            <a:r>
              <a:rPr lang="en-US" dirty="0"/>
              <a:t>of one team during a</a:t>
            </a:r>
            <a:br>
              <a:rPr lang="en-US" dirty="0"/>
            </a:br>
            <a:r>
              <a:rPr lang="en-US" dirty="0"/>
              <a:t>game. </a:t>
            </a:r>
          </a:p>
          <a:p>
            <a:pPr lvl="1"/>
            <a:r>
              <a:rPr lang="en-US" dirty="0"/>
              <a:t>Example:</a:t>
            </a:r>
          </a:p>
        </p:txBody>
      </p:sp>
      <p:sp>
        <p:nvSpPr>
          <p:cNvPr id="4" name="Slide Number Placeholder 3">
            <a:extLst>
              <a:ext uri="{FF2B5EF4-FFF2-40B4-BE49-F238E27FC236}">
                <a16:creationId xmlns:a16="http://schemas.microsoft.com/office/drawing/2014/main" id="{14F23D05-2D08-DB73-5832-98B21B149C79}"/>
              </a:ext>
            </a:extLst>
          </p:cNvPr>
          <p:cNvSpPr>
            <a:spLocks noGrp="1"/>
          </p:cNvSpPr>
          <p:nvPr>
            <p:ph type="sldNum" sz="quarter" idx="12"/>
          </p:nvPr>
        </p:nvSpPr>
        <p:spPr/>
        <p:txBody>
          <a:bodyPr/>
          <a:lstStyle/>
          <a:p>
            <a:fld id="{6C575094-CFE5-6845-BA77-358456EEE977}" type="slidenum">
              <a:rPr lang="en-US" altLang="x-none" smtClean="0"/>
              <a:pPr/>
              <a:t>16</a:t>
            </a:fld>
            <a:endParaRPr lang="en-US" altLang="x-none"/>
          </a:p>
        </p:txBody>
      </p:sp>
      <p:sp>
        <p:nvSpPr>
          <p:cNvPr id="5" name="TextBox 4">
            <a:extLst>
              <a:ext uri="{FF2B5EF4-FFF2-40B4-BE49-F238E27FC236}">
                <a16:creationId xmlns:a16="http://schemas.microsoft.com/office/drawing/2014/main" id="{2E466D98-8080-1DD7-1690-C4F2ECFE1C70}"/>
              </a:ext>
            </a:extLst>
          </p:cNvPr>
          <p:cNvSpPr txBox="1"/>
          <p:nvPr/>
        </p:nvSpPr>
        <p:spPr>
          <a:xfrm>
            <a:off x="4754878" y="3411195"/>
            <a:ext cx="3983783" cy="2677656"/>
          </a:xfrm>
          <a:prstGeom prst="rect">
            <a:avLst/>
          </a:prstGeom>
          <a:solidFill>
            <a:schemeClr val="bg1">
              <a:lumMod val="95000"/>
            </a:schemeClr>
          </a:solidFill>
          <a:ln>
            <a:solidFill>
              <a:schemeClr val="bg1">
                <a:lumMod val="75000"/>
              </a:schemeClr>
            </a:solidFill>
          </a:ln>
        </p:spPr>
        <p:txBody>
          <a:bodyPr wrap="none" rtlCol="0">
            <a:spAutoFit/>
          </a:bodyPr>
          <a:lstStyle/>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BASEBALL GAME REPORT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11 singles</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7 doubles</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 triples</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 homers</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....5...10...15...20...25...30</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Singles: SSSSSSSSSSS</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Doubles: DDDDDDD</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Triples: T</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Homers: H</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 of report</a:t>
            </a:r>
          </a:p>
        </p:txBody>
      </p:sp>
    </p:spTree>
    <p:extLst>
      <p:ext uri="{BB962C8B-B14F-4D97-AF65-F5344CB8AC3E}">
        <p14:creationId xmlns:p14="http://schemas.microsoft.com/office/powerpoint/2010/main" val="3982071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007F9-CF0D-B490-7982-88608039B59A}"/>
              </a:ext>
            </a:extLst>
          </p:cNvPr>
          <p:cNvSpPr>
            <a:spLocks noGrp="1"/>
          </p:cNvSpPr>
          <p:nvPr>
            <p:ph type="title"/>
          </p:nvPr>
        </p:nvSpPr>
        <p:spPr/>
        <p:txBody>
          <a:bodyPr/>
          <a:lstStyle/>
          <a:p>
            <a:r>
              <a:rPr lang="en-US" dirty="0"/>
              <a:t>Game Reports</a:t>
            </a:r>
            <a:r>
              <a:rPr lang="en-US" i="1" dirty="0"/>
              <a:t>, cont’d</a:t>
            </a:r>
          </a:p>
        </p:txBody>
      </p:sp>
      <p:sp>
        <p:nvSpPr>
          <p:cNvPr id="3" name="Content Placeholder 2">
            <a:extLst>
              <a:ext uri="{FF2B5EF4-FFF2-40B4-BE49-F238E27FC236}">
                <a16:creationId xmlns:a16="http://schemas.microsoft.com/office/drawing/2014/main" id="{9692AE79-A8EA-9CC6-D986-D57039238277}"/>
              </a:ext>
            </a:extLst>
          </p:cNvPr>
          <p:cNvSpPr>
            <a:spLocks noGrp="1"/>
          </p:cNvSpPr>
          <p:nvPr>
            <p:ph idx="1"/>
          </p:nvPr>
        </p:nvSpPr>
        <p:spPr>
          <a:xfrm>
            <a:off x="457200" y="1295401"/>
            <a:ext cx="5577824" cy="4785330"/>
          </a:xfrm>
        </p:spPr>
        <p:txBody>
          <a:bodyPr/>
          <a:lstStyle/>
          <a:p>
            <a:r>
              <a:rPr lang="en-US" dirty="0"/>
              <a:t>The volleyball report includes the winner, the winning score, and how each team scored its points during the rounds of the game.</a:t>
            </a:r>
          </a:p>
          <a:p>
            <a:pPr lvl="1"/>
            <a:r>
              <a:rPr lang="en-US" dirty="0"/>
              <a:t>Example:</a:t>
            </a:r>
          </a:p>
        </p:txBody>
      </p:sp>
      <p:sp>
        <p:nvSpPr>
          <p:cNvPr id="4" name="Slide Number Placeholder 3">
            <a:extLst>
              <a:ext uri="{FF2B5EF4-FFF2-40B4-BE49-F238E27FC236}">
                <a16:creationId xmlns:a16="http://schemas.microsoft.com/office/drawing/2014/main" id="{5D5957D7-B116-E5D4-A6E4-48EC45F2072F}"/>
              </a:ext>
            </a:extLst>
          </p:cNvPr>
          <p:cNvSpPr>
            <a:spLocks noGrp="1"/>
          </p:cNvSpPr>
          <p:nvPr>
            <p:ph type="sldNum" sz="quarter" idx="12"/>
          </p:nvPr>
        </p:nvSpPr>
        <p:spPr/>
        <p:txBody>
          <a:bodyPr/>
          <a:lstStyle/>
          <a:p>
            <a:fld id="{6C575094-CFE5-6845-BA77-358456EEE977}" type="slidenum">
              <a:rPr lang="en-US" altLang="x-none" smtClean="0"/>
              <a:pPr/>
              <a:t>17</a:t>
            </a:fld>
            <a:endParaRPr lang="en-US" altLang="x-none"/>
          </a:p>
        </p:txBody>
      </p:sp>
      <p:sp>
        <p:nvSpPr>
          <p:cNvPr id="5" name="TextBox 4">
            <a:extLst>
              <a:ext uri="{FF2B5EF4-FFF2-40B4-BE49-F238E27FC236}">
                <a16:creationId xmlns:a16="http://schemas.microsoft.com/office/drawing/2014/main" id="{0DC7E344-BD73-B224-B87B-90568ADCE6F2}"/>
              </a:ext>
            </a:extLst>
          </p:cNvPr>
          <p:cNvSpPr txBox="1"/>
          <p:nvPr/>
        </p:nvSpPr>
        <p:spPr>
          <a:xfrm>
            <a:off x="6217902" y="1295401"/>
            <a:ext cx="2666114" cy="5324535"/>
          </a:xfrm>
          <a:prstGeom prst="rect">
            <a:avLst/>
          </a:prstGeom>
          <a:solidFill>
            <a:schemeClr val="bg1">
              <a:lumMod val="95000"/>
            </a:schemeClr>
          </a:solidFill>
          <a:ln>
            <a:solidFill>
              <a:schemeClr val="bg1">
                <a:lumMod val="75000"/>
              </a:schemeClr>
            </a:solidFill>
          </a:ln>
        </p:spPr>
        <p:txBody>
          <a:bodyPr wrap="none" rtlCol="0">
            <a:spAutoFit/>
          </a:bodyPr>
          <a:lstStyle/>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VOLLEYBALL GAME REPORT</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Winner was Team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The winning score was 15 to 11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....5...10...15</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3: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4: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5: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6: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7: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8: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9: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10: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11: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12: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13: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14: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15: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16: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17: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18: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19: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20: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21: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22: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23: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24: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25:           1</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26:               2</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p>
          <a:p>
            <a:pPr marL="171450" marR="0">
              <a:spcBef>
                <a:spcPts val="0"/>
              </a:spcBef>
              <a:spcAft>
                <a:spcPts val="0"/>
              </a:spcAft>
            </a:pPr>
            <a:r>
              <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End of report</a:t>
            </a:r>
          </a:p>
        </p:txBody>
      </p:sp>
    </p:spTree>
    <p:extLst>
      <p:ext uri="{BB962C8B-B14F-4D97-AF65-F5344CB8AC3E}">
        <p14:creationId xmlns:p14="http://schemas.microsoft.com/office/powerpoint/2010/main" val="1350964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A831A-F397-6DF1-781F-8E1F5B05FD77}"/>
              </a:ext>
            </a:extLst>
          </p:cNvPr>
          <p:cNvSpPr>
            <a:spLocks noGrp="1"/>
          </p:cNvSpPr>
          <p:nvPr>
            <p:ph type="title"/>
          </p:nvPr>
        </p:nvSpPr>
        <p:spPr/>
        <p:txBody>
          <a:bodyPr/>
          <a:lstStyle/>
          <a:p>
            <a:r>
              <a:rPr lang="en-US" dirty="0"/>
              <a:t>Desired Design Features</a:t>
            </a:r>
          </a:p>
        </p:txBody>
      </p:sp>
      <p:sp>
        <p:nvSpPr>
          <p:cNvPr id="3" name="Content Placeholder 2">
            <a:extLst>
              <a:ext uri="{FF2B5EF4-FFF2-40B4-BE49-F238E27FC236}">
                <a16:creationId xmlns:a16="http://schemas.microsoft.com/office/drawing/2014/main" id="{C10A3C67-AC71-FBA4-54B4-5EB6CE5CFC2C}"/>
              </a:ext>
            </a:extLst>
          </p:cNvPr>
          <p:cNvSpPr>
            <a:spLocks noGrp="1"/>
          </p:cNvSpPr>
          <p:nvPr>
            <p:ph idx="1"/>
          </p:nvPr>
        </p:nvSpPr>
        <p:spPr/>
        <p:txBody>
          <a:bodyPr/>
          <a:lstStyle/>
          <a:p>
            <a:r>
              <a:rPr lang="en-US" b="1" dirty="0"/>
              <a:t>DF 1: </a:t>
            </a:r>
            <a:r>
              <a:rPr lang="en-US" dirty="0"/>
              <a:t>The report generation steps are in a fixed order.</a:t>
            </a:r>
          </a:p>
          <a:p>
            <a:pPr lvl="4"/>
            <a:endParaRPr lang="en-US" dirty="0"/>
          </a:p>
          <a:p>
            <a:r>
              <a:rPr lang="en-US" b="1" dirty="0"/>
              <a:t>DF 2: </a:t>
            </a:r>
            <a:r>
              <a:rPr lang="en-US" dirty="0"/>
              <a:t>Corresponding steps between the two reports that are executed the same way should be coded the same way.</a:t>
            </a:r>
          </a:p>
          <a:p>
            <a:pPr lvl="4"/>
            <a:endParaRPr lang="en-US" dirty="0"/>
          </a:p>
          <a:p>
            <a:r>
              <a:rPr lang="en-US" b="1" dirty="0"/>
              <a:t>DF 3: </a:t>
            </a:r>
            <a:r>
              <a:rPr lang="en-US" dirty="0"/>
              <a:t>Corresponding steps between the two reports that are executed differently will have custom code for those steps in each report.</a:t>
            </a:r>
          </a:p>
          <a:p>
            <a:pPr lvl="4"/>
            <a:endParaRPr lang="en-US" dirty="0"/>
          </a:p>
          <a:p>
            <a:r>
              <a:rPr lang="en-US" b="1" dirty="0"/>
              <a:t>DF 4: </a:t>
            </a:r>
            <a:r>
              <a:rPr lang="en-US" dirty="0"/>
              <a:t>There is little or no duplicated code.</a:t>
            </a:r>
          </a:p>
        </p:txBody>
      </p:sp>
      <p:sp>
        <p:nvSpPr>
          <p:cNvPr id="4" name="Slide Number Placeholder 3">
            <a:extLst>
              <a:ext uri="{FF2B5EF4-FFF2-40B4-BE49-F238E27FC236}">
                <a16:creationId xmlns:a16="http://schemas.microsoft.com/office/drawing/2014/main" id="{06A8CABF-3C9A-7C90-30E2-48E4FCE405C3}"/>
              </a:ext>
            </a:extLst>
          </p:cNvPr>
          <p:cNvSpPr>
            <a:spLocks noGrp="1"/>
          </p:cNvSpPr>
          <p:nvPr>
            <p:ph type="sldNum" sz="quarter" idx="12"/>
          </p:nvPr>
        </p:nvSpPr>
        <p:spPr/>
        <p:txBody>
          <a:bodyPr/>
          <a:lstStyle/>
          <a:p>
            <a:fld id="{6C575094-CFE5-6845-BA77-358456EEE977}" type="slidenum">
              <a:rPr lang="en-US" altLang="x-none" smtClean="0"/>
              <a:pPr/>
              <a:t>18</a:t>
            </a:fld>
            <a:endParaRPr lang="en-US" altLang="x-none"/>
          </a:p>
        </p:txBody>
      </p:sp>
    </p:spTree>
    <p:extLst>
      <p:ext uri="{BB962C8B-B14F-4D97-AF65-F5344CB8AC3E}">
        <p14:creationId xmlns:p14="http://schemas.microsoft.com/office/powerpoint/2010/main" val="1910849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E6CD3-908E-46BE-FA45-77FA8F178F8F}"/>
              </a:ext>
            </a:extLst>
          </p:cNvPr>
          <p:cNvSpPr>
            <a:spLocks noGrp="1"/>
          </p:cNvSpPr>
          <p:nvPr>
            <p:ph type="title"/>
          </p:nvPr>
        </p:nvSpPr>
        <p:spPr/>
        <p:txBody>
          <a:bodyPr/>
          <a:lstStyle/>
          <a:p>
            <a:r>
              <a:rPr lang="en-US" dirty="0"/>
              <a:t>Before Using the Template Method DP</a:t>
            </a:r>
          </a:p>
        </p:txBody>
      </p:sp>
      <p:sp>
        <p:nvSpPr>
          <p:cNvPr id="3" name="Content Placeholder 2">
            <a:extLst>
              <a:ext uri="{FF2B5EF4-FFF2-40B4-BE49-F238E27FC236}">
                <a16:creationId xmlns:a16="http://schemas.microsoft.com/office/drawing/2014/main" id="{84E77A4E-A04F-E6E8-877B-0AAF9F812176}"/>
              </a:ext>
            </a:extLst>
          </p:cNvPr>
          <p:cNvSpPr>
            <a:spLocks noGrp="1"/>
          </p:cNvSpPr>
          <p:nvPr>
            <p:ph idx="1"/>
          </p:nvPr>
        </p:nvSpPr>
        <p:spPr/>
        <p:txBody>
          <a:bodyPr/>
          <a:lstStyle/>
          <a:p>
            <a:pPr marL="514350" indent="-514350">
              <a:buFont typeface="+mj-lt"/>
              <a:buAutoNum type="arabicPeriod"/>
            </a:pPr>
            <a:r>
              <a:rPr lang="en-US" dirty="0"/>
              <a:t>Print the report header.</a:t>
            </a:r>
          </a:p>
          <a:p>
            <a:pPr marL="514350" indent="-514350">
              <a:buFont typeface="+mj-lt"/>
              <a:buAutoNum type="arabicPeriod"/>
            </a:pPr>
            <a:r>
              <a:rPr lang="en-US" dirty="0"/>
              <a:t>Acquire data from the game.</a:t>
            </a:r>
          </a:p>
          <a:p>
            <a:pPr marL="514350" indent="-514350">
              <a:buFont typeface="+mj-lt"/>
              <a:buAutoNum type="arabicPeriod"/>
            </a:pPr>
            <a:r>
              <a:rPr lang="en-US" dirty="0"/>
              <a:t>Analyze the data.</a:t>
            </a:r>
          </a:p>
          <a:p>
            <a:pPr marL="514350" indent="-514350">
              <a:buFont typeface="+mj-lt"/>
              <a:buAutoNum type="arabicPeriod"/>
            </a:pPr>
            <a:r>
              <a:rPr lang="en-US" dirty="0"/>
              <a:t>Print the report.</a:t>
            </a:r>
          </a:p>
          <a:p>
            <a:pPr marL="514350" indent="-514350">
              <a:buFont typeface="+mj-lt"/>
              <a:buAutoNum type="arabicPeriod"/>
            </a:pPr>
            <a:r>
              <a:rPr lang="en-US" dirty="0"/>
              <a:t>Print the report footer.</a:t>
            </a:r>
          </a:p>
        </p:txBody>
      </p:sp>
      <p:sp>
        <p:nvSpPr>
          <p:cNvPr id="4" name="Slide Number Placeholder 3">
            <a:extLst>
              <a:ext uri="{FF2B5EF4-FFF2-40B4-BE49-F238E27FC236}">
                <a16:creationId xmlns:a16="http://schemas.microsoft.com/office/drawing/2014/main" id="{AB7A28B2-B201-B9F6-C67F-092C2774C648}"/>
              </a:ext>
            </a:extLst>
          </p:cNvPr>
          <p:cNvSpPr>
            <a:spLocks noGrp="1"/>
          </p:cNvSpPr>
          <p:nvPr>
            <p:ph type="sldNum" sz="quarter" idx="12"/>
          </p:nvPr>
        </p:nvSpPr>
        <p:spPr/>
        <p:txBody>
          <a:bodyPr/>
          <a:lstStyle/>
          <a:p>
            <a:fld id="{6C575094-CFE5-6845-BA77-358456EEE977}" type="slidenum">
              <a:rPr lang="en-US" altLang="x-none" smtClean="0"/>
              <a:pPr/>
              <a:t>19</a:t>
            </a:fld>
            <a:endParaRPr lang="en-US" altLang="x-none"/>
          </a:p>
        </p:txBody>
      </p:sp>
    </p:spTree>
    <p:extLst>
      <p:ext uri="{BB962C8B-B14F-4D97-AF65-F5344CB8AC3E}">
        <p14:creationId xmlns:p14="http://schemas.microsoft.com/office/powerpoint/2010/main" val="242841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5CCDB-17ED-A796-8761-FA10A3655365}"/>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D71F9086-26CD-3F4D-7705-890F51F53C89}"/>
              </a:ext>
            </a:extLst>
          </p:cNvPr>
          <p:cNvSpPr>
            <a:spLocks noGrp="1"/>
          </p:cNvSpPr>
          <p:nvPr>
            <p:ph idx="1"/>
          </p:nvPr>
        </p:nvSpPr>
        <p:spPr/>
        <p:txBody>
          <a:bodyPr/>
          <a:lstStyle/>
          <a:p>
            <a:r>
              <a:rPr lang="en-US" sz="2600" dirty="0"/>
              <a:t>Assignment #4: </a:t>
            </a:r>
            <a:br>
              <a:rPr lang="en-US" sz="2600" dirty="0"/>
            </a:br>
            <a:r>
              <a:rPr lang="en-US" sz="2600" dirty="0"/>
              <a:t>GUI version of Rock-Paper-Scissors game</a:t>
            </a:r>
          </a:p>
          <a:p>
            <a:r>
              <a:rPr lang="en-US" sz="2600" dirty="0"/>
              <a:t>Template Design Pattern</a:t>
            </a:r>
          </a:p>
          <a:p>
            <a:pPr lvl="4"/>
            <a:endParaRPr lang="en-US" sz="850" dirty="0"/>
          </a:p>
          <a:p>
            <a:r>
              <a:rPr lang="en-US" sz="2600" i="1" dirty="0"/>
              <a:t>Break</a:t>
            </a:r>
          </a:p>
          <a:p>
            <a:pPr lvl="4"/>
            <a:endParaRPr lang="en-US" sz="850" dirty="0"/>
          </a:p>
          <a:p>
            <a:r>
              <a:rPr lang="en-US" sz="2600" dirty="0"/>
              <a:t>Strategy Design Pattern</a:t>
            </a:r>
          </a:p>
        </p:txBody>
      </p:sp>
      <p:sp>
        <p:nvSpPr>
          <p:cNvPr id="4" name="Slide Number Placeholder 3">
            <a:extLst>
              <a:ext uri="{FF2B5EF4-FFF2-40B4-BE49-F238E27FC236}">
                <a16:creationId xmlns:a16="http://schemas.microsoft.com/office/drawing/2014/main" id="{0D5A3C10-CD03-0494-77EB-A917F8BDEBB6}"/>
              </a:ext>
            </a:extLst>
          </p:cNvPr>
          <p:cNvSpPr>
            <a:spLocks noGrp="1"/>
          </p:cNvSpPr>
          <p:nvPr>
            <p:ph type="sldNum" sz="quarter" idx="12"/>
          </p:nvPr>
        </p:nvSpPr>
        <p:spPr/>
        <p:txBody>
          <a:bodyPr/>
          <a:lstStyle/>
          <a:p>
            <a:fld id="{6C575094-CFE5-6845-BA77-358456EEE977}" type="slidenum">
              <a:rPr lang="en-US" altLang="x-none" smtClean="0"/>
              <a:pPr/>
              <a:t>2</a:t>
            </a:fld>
            <a:endParaRPr lang="en-US" altLang="x-none"/>
          </a:p>
        </p:txBody>
      </p:sp>
    </p:spTree>
    <p:extLst>
      <p:ext uri="{BB962C8B-B14F-4D97-AF65-F5344CB8AC3E}">
        <p14:creationId xmlns:p14="http://schemas.microsoft.com/office/powerpoint/2010/main" val="2396882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580B-D359-F003-EA21-84ED4F157D2C}"/>
              </a:ext>
            </a:extLst>
          </p:cNvPr>
          <p:cNvSpPr>
            <a:spLocks noGrp="1"/>
          </p:cNvSpPr>
          <p:nvPr>
            <p:ph type="title"/>
          </p:nvPr>
        </p:nvSpPr>
        <p:spPr/>
        <p:txBody>
          <a:bodyPr/>
          <a:lstStyle/>
          <a:p>
            <a:r>
              <a:rPr lang="en-US" dirty="0"/>
              <a:t>Baseball Report [Before]</a:t>
            </a:r>
          </a:p>
        </p:txBody>
      </p:sp>
      <p:sp>
        <p:nvSpPr>
          <p:cNvPr id="4" name="Slide Number Placeholder 3">
            <a:extLst>
              <a:ext uri="{FF2B5EF4-FFF2-40B4-BE49-F238E27FC236}">
                <a16:creationId xmlns:a16="http://schemas.microsoft.com/office/drawing/2014/main" id="{6A8427DD-1EB7-8856-F954-F86126188B9E}"/>
              </a:ext>
            </a:extLst>
          </p:cNvPr>
          <p:cNvSpPr>
            <a:spLocks noGrp="1"/>
          </p:cNvSpPr>
          <p:nvPr>
            <p:ph type="sldNum" sz="quarter" idx="12"/>
          </p:nvPr>
        </p:nvSpPr>
        <p:spPr/>
        <p:txBody>
          <a:bodyPr/>
          <a:lstStyle/>
          <a:p>
            <a:fld id="{6C575094-CFE5-6845-BA77-358456EEE977}" type="slidenum">
              <a:rPr lang="en-US" altLang="x-none" smtClean="0"/>
              <a:pPr/>
              <a:t>20</a:t>
            </a:fld>
            <a:endParaRPr lang="en-US" altLang="x-none"/>
          </a:p>
        </p:txBody>
      </p:sp>
      <p:pic>
        <p:nvPicPr>
          <p:cNvPr id="7" name="Picture 6" descr="A picture containing text&#10;&#10;Description automatically generated">
            <a:extLst>
              <a:ext uri="{FF2B5EF4-FFF2-40B4-BE49-F238E27FC236}">
                <a16:creationId xmlns:a16="http://schemas.microsoft.com/office/drawing/2014/main" id="{BB538E77-9955-4F72-9EFC-4789FD25BB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283" y="1417342"/>
            <a:ext cx="5919433" cy="2926048"/>
          </a:xfrm>
          <a:prstGeom prst="rect">
            <a:avLst/>
          </a:prstGeom>
        </p:spPr>
      </p:pic>
      <p:sp>
        <p:nvSpPr>
          <p:cNvPr id="8" name="TextBox 7">
            <a:extLst>
              <a:ext uri="{FF2B5EF4-FFF2-40B4-BE49-F238E27FC236}">
                <a16:creationId xmlns:a16="http://schemas.microsoft.com/office/drawing/2014/main" id="{FD74DB53-4863-EF41-7C65-FE7DE0A3990A}"/>
              </a:ext>
            </a:extLst>
          </p:cNvPr>
          <p:cNvSpPr txBox="1"/>
          <p:nvPr/>
        </p:nvSpPr>
        <p:spPr>
          <a:xfrm>
            <a:off x="2926098" y="4693932"/>
            <a:ext cx="1697901"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BaseballData.h</a:t>
            </a:r>
            <a:endParaRPr lang="en-US" sz="1400" dirty="0">
              <a:solidFill>
                <a:schemeClr val="accent1">
                  <a:lumMod val="20000"/>
                  <a:lumOff val="80000"/>
                </a:schemeClr>
              </a:solidFill>
            </a:endParaRPr>
          </a:p>
        </p:txBody>
      </p:sp>
      <p:sp>
        <p:nvSpPr>
          <p:cNvPr id="10" name="TextBox 9">
            <a:extLst>
              <a:ext uri="{FF2B5EF4-FFF2-40B4-BE49-F238E27FC236}">
                <a16:creationId xmlns:a16="http://schemas.microsoft.com/office/drawing/2014/main" id="{34198D1E-2C7D-4128-FF23-D8E045881E61}"/>
              </a:ext>
            </a:extLst>
          </p:cNvPr>
          <p:cNvSpPr txBox="1"/>
          <p:nvPr/>
        </p:nvSpPr>
        <p:spPr>
          <a:xfrm>
            <a:off x="2926098" y="5074902"/>
            <a:ext cx="1887055"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BaseballData.cpp</a:t>
            </a:r>
            <a:endParaRPr lang="en-US" sz="1400" dirty="0">
              <a:solidFill>
                <a:schemeClr val="accent1">
                  <a:lumMod val="20000"/>
                  <a:lumOff val="80000"/>
                </a:schemeClr>
              </a:solidFill>
            </a:endParaRPr>
          </a:p>
        </p:txBody>
      </p:sp>
      <p:sp>
        <p:nvSpPr>
          <p:cNvPr id="11" name="TextBox 10">
            <a:extLst>
              <a:ext uri="{FF2B5EF4-FFF2-40B4-BE49-F238E27FC236}">
                <a16:creationId xmlns:a16="http://schemas.microsoft.com/office/drawing/2014/main" id="{621DFA37-A7A2-EACF-D3A0-8A9F741ED9A2}"/>
              </a:ext>
            </a:extLst>
          </p:cNvPr>
          <p:cNvSpPr txBox="1"/>
          <p:nvPr/>
        </p:nvSpPr>
        <p:spPr>
          <a:xfrm>
            <a:off x="4935395" y="4693932"/>
            <a:ext cx="1856598"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BaseballReport.h</a:t>
            </a:r>
            <a:endParaRPr lang="en-US" sz="1400" dirty="0">
              <a:solidFill>
                <a:schemeClr val="accent1">
                  <a:lumMod val="20000"/>
                  <a:lumOff val="80000"/>
                </a:schemeClr>
              </a:solidFill>
            </a:endParaRPr>
          </a:p>
        </p:txBody>
      </p:sp>
      <p:sp>
        <p:nvSpPr>
          <p:cNvPr id="12" name="TextBox 11">
            <a:extLst>
              <a:ext uri="{FF2B5EF4-FFF2-40B4-BE49-F238E27FC236}">
                <a16:creationId xmlns:a16="http://schemas.microsoft.com/office/drawing/2014/main" id="{C8CAF7E3-E035-A6CE-0E55-3C1B8C2F4375}"/>
              </a:ext>
            </a:extLst>
          </p:cNvPr>
          <p:cNvSpPr txBox="1"/>
          <p:nvPr/>
        </p:nvSpPr>
        <p:spPr>
          <a:xfrm>
            <a:off x="4937756" y="5074901"/>
            <a:ext cx="2045753"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BaseballReport.cpp</a:t>
            </a:r>
            <a:endParaRPr lang="en-US" sz="1400" dirty="0">
              <a:solidFill>
                <a:schemeClr val="accent1">
                  <a:lumMod val="20000"/>
                  <a:lumOff val="80000"/>
                </a:schemeClr>
              </a:solidFill>
            </a:endParaRPr>
          </a:p>
        </p:txBody>
      </p:sp>
      <p:pic>
        <p:nvPicPr>
          <p:cNvPr id="14" name="Picture 13" descr="A red and white sign with a skull and crossbones&#10;&#10;Description automatically generated">
            <a:extLst>
              <a:ext uri="{FF2B5EF4-FFF2-40B4-BE49-F238E27FC236}">
                <a16:creationId xmlns:a16="http://schemas.microsoft.com/office/drawing/2014/main" id="{FD9CB4FC-D9AA-D97D-6F03-2752BD8C9132}"/>
              </a:ext>
            </a:extLst>
          </p:cNvPr>
          <p:cNvPicPr>
            <a:picLocks noChangeAspect="1"/>
          </p:cNvPicPr>
          <p:nvPr/>
        </p:nvPicPr>
        <p:blipFill>
          <a:blip r:embed="rId3"/>
          <a:stretch>
            <a:fillRect/>
          </a:stretch>
        </p:blipFill>
        <p:spPr>
          <a:xfrm>
            <a:off x="1770039" y="4617707"/>
            <a:ext cx="985567" cy="1131577"/>
          </a:xfrm>
          <a:prstGeom prst="rect">
            <a:avLst/>
          </a:prstGeom>
        </p:spPr>
      </p:pic>
    </p:spTree>
    <p:extLst>
      <p:ext uri="{BB962C8B-B14F-4D97-AF65-F5344CB8AC3E}">
        <p14:creationId xmlns:p14="http://schemas.microsoft.com/office/powerpoint/2010/main" val="826894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B2CE-982D-21EB-2C8F-CEA44C4B0BAF}"/>
              </a:ext>
            </a:extLst>
          </p:cNvPr>
          <p:cNvSpPr>
            <a:spLocks noGrp="1"/>
          </p:cNvSpPr>
          <p:nvPr>
            <p:ph type="title"/>
          </p:nvPr>
        </p:nvSpPr>
        <p:spPr/>
        <p:txBody>
          <a:bodyPr/>
          <a:lstStyle/>
          <a:p>
            <a:r>
              <a:rPr lang="en-US" dirty="0"/>
              <a:t>Volleyball Report [Before]</a:t>
            </a:r>
          </a:p>
        </p:txBody>
      </p:sp>
      <p:sp>
        <p:nvSpPr>
          <p:cNvPr id="4" name="Slide Number Placeholder 3">
            <a:extLst>
              <a:ext uri="{FF2B5EF4-FFF2-40B4-BE49-F238E27FC236}">
                <a16:creationId xmlns:a16="http://schemas.microsoft.com/office/drawing/2014/main" id="{D1606E6B-8445-A01D-B48A-7264CF4B5F50}"/>
              </a:ext>
            </a:extLst>
          </p:cNvPr>
          <p:cNvSpPr>
            <a:spLocks noGrp="1"/>
          </p:cNvSpPr>
          <p:nvPr>
            <p:ph type="sldNum" sz="quarter" idx="12"/>
          </p:nvPr>
        </p:nvSpPr>
        <p:spPr/>
        <p:txBody>
          <a:bodyPr/>
          <a:lstStyle/>
          <a:p>
            <a:fld id="{6C575094-CFE5-6845-BA77-358456EEE977}" type="slidenum">
              <a:rPr lang="en-US" altLang="x-none" smtClean="0"/>
              <a:pPr/>
              <a:t>21</a:t>
            </a:fld>
            <a:endParaRPr lang="en-US" altLang="x-none"/>
          </a:p>
        </p:txBody>
      </p:sp>
      <p:pic>
        <p:nvPicPr>
          <p:cNvPr id="5" name="Picture 4" descr="A picture containing text&#10;&#10;Description automatically generated">
            <a:extLst>
              <a:ext uri="{FF2B5EF4-FFF2-40B4-BE49-F238E27FC236}">
                <a16:creationId xmlns:a16="http://schemas.microsoft.com/office/drawing/2014/main" id="{E468A198-20D4-9E30-6783-AC05D3557F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0881" y="1508781"/>
            <a:ext cx="6282238" cy="2468853"/>
          </a:xfrm>
          <a:prstGeom prst="rect">
            <a:avLst/>
          </a:prstGeom>
        </p:spPr>
      </p:pic>
      <p:sp>
        <p:nvSpPr>
          <p:cNvPr id="6" name="TextBox 5">
            <a:extLst>
              <a:ext uri="{FF2B5EF4-FFF2-40B4-BE49-F238E27FC236}">
                <a16:creationId xmlns:a16="http://schemas.microsoft.com/office/drawing/2014/main" id="{9ADE3904-22E5-9CC3-DAB1-05CC7F7DF129}"/>
              </a:ext>
            </a:extLst>
          </p:cNvPr>
          <p:cNvSpPr txBox="1"/>
          <p:nvPr/>
        </p:nvSpPr>
        <p:spPr>
          <a:xfrm>
            <a:off x="2926098" y="4617707"/>
            <a:ext cx="176817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VolleyballData.h</a:t>
            </a:r>
            <a:endParaRPr lang="en-US" sz="1400" dirty="0">
              <a:solidFill>
                <a:schemeClr val="accent1">
                  <a:lumMod val="20000"/>
                  <a:lumOff val="80000"/>
                </a:schemeClr>
              </a:solidFill>
            </a:endParaRPr>
          </a:p>
        </p:txBody>
      </p:sp>
      <p:sp>
        <p:nvSpPr>
          <p:cNvPr id="7" name="TextBox 6">
            <a:extLst>
              <a:ext uri="{FF2B5EF4-FFF2-40B4-BE49-F238E27FC236}">
                <a16:creationId xmlns:a16="http://schemas.microsoft.com/office/drawing/2014/main" id="{6BCBCF7E-D9B2-6530-DDB3-B9740020EE76}"/>
              </a:ext>
            </a:extLst>
          </p:cNvPr>
          <p:cNvSpPr txBox="1"/>
          <p:nvPr/>
        </p:nvSpPr>
        <p:spPr>
          <a:xfrm>
            <a:off x="2922587" y="4998653"/>
            <a:ext cx="1957331"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VolleyballData.cpp</a:t>
            </a:r>
            <a:endParaRPr lang="en-US" sz="1400" dirty="0">
              <a:solidFill>
                <a:schemeClr val="accent1">
                  <a:lumMod val="20000"/>
                  <a:lumOff val="80000"/>
                </a:schemeClr>
              </a:solidFill>
            </a:endParaRPr>
          </a:p>
        </p:txBody>
      </p:sp>
      <p:sp>
        <p:nvSpPr>
          <p:cNvPr id="8" name="TextBox 7">
            <a:extLst>
              <a:ext uri="{FF2B5EF4-FFF2-40B4-BE49-F238E27FC236}">
                <a16:creationId xmlns:a16="http://schemas.microsoft.com/office/drawing/2014/main" id="{4F4DC120-B12D-0321-6E8F-A939A1538B11}"/>
              </a:ext>
            </a:extLst>
          </p:cNvPr>
          <p:cNvSpPr txBox="1"/>
          <p:nvPr/>
        </p:nvSpPr>
        <p:spPr>
          <a:xfrm>
            <a:off x="5018799" y="4623238"/>
            <a:ext cx="1926874"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VolleyballReport.h</a:t>
            </a:r>
            <a:endParaRPr lang="en-US" sz="1400" dirty="0">
              <a:solidFill>
                <a:schemeClr val="accent1">
                  <a:lumMod val="20000"/>
                  <a:lumOff val="80000"/>
                </a:schemeClr>
              </a:solidFill>
            </a:endParaRPr>
          </a:p>
        </p:txBody>
      </p:sp>
      <p:sp>
        <p:nvSpPr>
          <p:cNvPr id="9" name="TextBox 8">
            <a:extLst>
              <a:ext uri="{FF2B5EF4-FFF2-40B4-BE49-F238E27FC236}">
                <a16:creationId xmlns:a16="http://schemas.microsoft.com/office/drawing/2014/main" id="{0F88E016-96F3-E7A7-ADD9-F288AEF5F7E4}"/>
              </a:ext>
            </a:extLst>
          </p:cNvPr>
          <p:cNvSpPr txBox="1"/>
          <p:nvPr/>
        </p:nvSpPr>
        <p:spPr>
          <a:xfrm>
            <a:off x="5018799" y="4998653"/>
            <a:ext cx="2116028"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VolleyballReport.cpp</a:t>
            </a:r>
            <a:endParaRPr lang="en-US" sz="1400" dirty="0">
              <a:solidFill>
                <a:schemeClr val="accent1">
                  <a:lumMod val="20000"/>
                  <a:lumOff val="80000"/>
                </a:schemeClr>
              </a:solidFill>
            </a:endParaRPr>
          </a:p>
        </p:txBody>
      </p:sp>
      <p:sp>
        <p:nvSpPr>
          <p:cNvPr id="11" name="TextBox 10">
            <a:extLst>
              <a:ext uri="{FF2B5EF4-FFF2-40B4-BE49-F238E27FC236}">
                <a16:creationId xmlns:a16="http://schemas.microsoft.com/office/drawing/2014/main" id="{8B541D3F-2266-B465-1F64-939E0569B4DE}"/>
              </a:ext>
            </a:extLst>
          </p:cNvPr>
          <p:cNvSpPr txBox="1"/>
          <p:nvPr/>
        </p:nvSpPr>
        <p:spPr>
          <a:xfrm>
            <a:off x="4297683" y="5374068"/>
            <a:ext cx="129785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8.1/</a:t>
            </a:r>
            <a:r>
              <a:rPr lang="en-US" sz="1400" dirty="0" err="1">
                <a:solidFill>
                  <a:schemeClr val="accent1">
                    <a:lumMod val="20000"/>
                    <a:lumOff val="80000"/>
                  </a:schemeClr>
                </a:solidFill>
              </a:rPr>
              <a:t>Tester.cpp</a:t>
            </a:r>
            <a:endParaRPr lang="en-US" sz="1400" dirty="0">
              <a:solidFill>
                <a:schemeClr val="accent1">
                  <a:lumMod val="20000"/>
                  <a:lumOff val="80000"/>
                </a:schemeClr>
              </a:solidFill>
            </a:endParaRPr>
          </a:p>
        </p:txBody>
      </p:sp>
      <p:pic>
        <p:nvPicPr>
          <p:cNvPr id="12" name="Picture 11" descr="A red and white sign with a skull and crossbones&#10;&#10;Description automatically generated">
            <a:extLst>
              <a:ext uri="{FF2B5EF4-FFF2-40B4-BE49-F238E27FC236}">
                <a16:creationId xmlns:a16="http://schemas.microsoft.com/office/drawing/2014/main" id="{09F65ED9-B0EC-1474-0B63-659D19C98B3D}"/>
              </a:ext>
            </a:extLst>
          </p:cNvPr>
          <p:cNvPicPr>
            <a:picLocks noChangeAspect="1"/>
          </p:cNvPicPr>
          <p:nvPr/>
        </p:nvPicPr>
        <p:blipFill>
          <a:blip r:embed="rId3"/>
          <a:stretch>
            <a:fillRect/>
          </a:stretch>
        </p:blipFill>
        <p:spPr>
          <a:xfrm>
            <a:off x="1798139" y="4586752"/>
            <a:ext cx="985567" cy="1131577"/>
          </a:xfrm>
          <a:prstGeom prst="rect">
            <a:avLst/>
          </a:prstGeom>
        </p:spPr>
      </p:pic>
    </p:spTree>
    <p:extLst>
      <p:ext uri="{BB962C8B-B14F-4D97-AF65-F5344CB8AC3E}">
        <p14:creationId xmlns:p14="http://schemas.microsoft.com/office/powerpoint/2010/main" val="2586201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56CFB-9EF8-91C4-383D-234F1A9A696E}"/>
              </a:ext>
            </a:extLst>
          </p:cNvPr>
          <p:cNvSpPr>
            <a:spLocks noGrp="1"/>
          </p:cNvSpPr>
          <p:nvPr>
            <p:ph type="title"/>
          </p:nvPr>
        </p:nvSpPr>
        <p:spPr/>
        <p:txBody>
          <a:bodyPr/>
          <a:lstStyle/>
          <a:p>
            <a:r>
              <a:rPr lang="en-US" dirty="0"/>
              <a:t>Problems with “Before”</a:t>
            </a:r>
          </a:p>
        </p:txBody>
      </p:sp>
      <p:sp>
        <p:nvSpPr>
          <p:cNvPr id="3" name="Content Placeholder 2">
            <a:extLst>
              <a:ext uri="{FF2B5EF4-FFF2-40B4-BE49-F238E27FC236}">
                <a16:creationId xmlns:a16="http://schemas.microsoft.com/office/drawing/2014/main" id="{CAAEEDE1-EF58-1D65-970A-C22178F702C6}"/>
              </a:ext>
            </a:extLst>
          </p:cNvPr>
          <p:cNvSpPr>
            <a:spLocks noGrp="1"/>
          </p:cNvSpPr>
          <p:nvPr>
            <p:ph idx="1"/>
          </p:nvPr>
        </p:nvSpPr>
        <p:spPr>
          <a:xfrm>
            <a:off x="274367" y="1295400"/>
            <a:ext cx="8778143" cy="4835525"/>
          </a:xfrm>
        </p:spPr>
        <p:txBody>
          <a:bodyPr/>
          <a:lstStyle/>
          <a:p>
            <a:r>
              <a:rPr lang="en-US" b="1" dirty="0"/>
              <a:t>Duplicated code. </a:t>
            </a:r>
            <a:r>
              <a:rPr lang="en-US" dirty="0"/>
              <a:t>In classes </a:t>
            </a:r>
            <a:r>
              <a:rPr lang="en-US" b="1" dirty="0">
                <a:latin typeface="Courier New" panose="02070309020205020404" pitchFamily="49" charset="0"/>
                <a:cs typeface="Courier New" panose="02070309020205020404" pitchFamily="49" charset="0"/>
              </a:rPr>
              <a:t>VolleyballReport</a:t>
            </a:r>
            <a:r>
              <a:rPr lang="en-US" dirty="0"/>
              <a:t> and </a:t>
            </a:r>
            <a:r>
              <a:rPr lang="en-US" b="1" dirty="0">
                <a:latin typeface="Courier New" panose="02070309020205020404" pitchFamily="49" charset="0"/>
                <a:cs typeface="Courier New" panose="02070309020205020404" pitchFamily="49" charset="0"/>
              </a:rPr>
              <a:t>BaseballReport</a:t>
            </a:r>
            <a:r>
              <a:rPr lang="en-US" dirty="0"/>
              <a:t>, we duplicated the code for member functions </a:t>
            </a:r>
            <a:r>
              <a:rPr lang="en-US" b="1" dirty="0">
                <a:latin typeface="Courier New" panose="02070309020205020404" pitchFamily="49" charset="0"/>
                <a:cs typeface="Courier New" panose="02070309020205020404" pitchFamily="49" charset="0"/>
              </a:rPr>
              <a:t>print_header()</a:t>
            </a:r>
            <a:r>
              <a:rPr lang="en-US" dirty="0"/>
              <a:t> and </a:t>
            </a:r>
            <a:r>
              <a:rPr lang="en-US" b="1" dirty="0">
                <a:latin typeface="Courier New" panose="02070309020205020404" pitchFamily="49" charset="0"/>
                <a:cs typeface="Courier New" panose="02070309020205020404" pitchFamily="49" charset="0"/>
              </a:rPr>
              <a:t>print_footer()</a:t>
            </a:r>
            <a:r>
              <a:rPr lang="en-US" dirty="0"/>
              <a:t> that represent common report generation operations. </a:t>
            </a:r>
          </a:p>
          <a:p>
            <a:pPr lvl="1"/>
            <a:r>
              <a:rPr lang="en-US" dirty="0"/>
              <a:t>Report generation follows the same steps for each sport, and so we’ve also duplicated the code for member function </a:t>
            </a:r>
            <a:r>
              <a:rPr lang="en-US" b="1" dirty="0">
                <a:latin typeface="Courier New" panose="02070309020205020404" pitchFamily="49" charset="0"/>
                <a:cs typeface="Courier New" panose="02070309020205020404" pitchFamily="49" charset="0"/>
              </a:rPr>
              <a:t>generate_report()</a:t>
            </a:r>
            <a:r>
              <a:rPr lang="en-US" dirty="0"/>
              <a:t> in each class.</a:t>
            </a:r>
          </a:p>
        </p:txBody>
      </p:sp>
      <p:sp>
        <p:nvSpPr>
          <p:cNvPr id="4" name="Slide Number Placeholder 3">
            <a:extLst>
              <a:ext uri="{FF2B5EF4-FFF2-40B4-BE49-F238E27FC236}">
                <a16:creationId xmlns:a16="http://schemas.microsoft.com/office/drawing/2014/main" id="{AFFD42F6-2072-432A-D9C8-07B55A3CBAC2}"/>
              </a:ext>
            </a:extLst>
          </p:cNvPr>
          <p:cNvSpPr>
            <a:spLocks noGrp="1"/>
          </p:cNvSpPr>
          <p:nvPr>
            <p:ph type="sldNum" sz="quarter" idx="12"/>
          </p:nvPr>
        </p:nvSpPr>
        <p:spPr/>
        <p:txBody>
          <a:bodyPr/>
          <a:lstStyle/>
          <a:p>
            <a:fld id="{6C575094-CFE5-6845-BA77-358456EEE977}" type="slidenum">
              <a:rPr lang="en-US" altLang="x-none" smtClean="0"/>
              <a:pPr/>
              <a:t>22</a:t>
            </a:fld>
            <a:endParaRPr lang="en-US" altLang="x-none"/>
          </a:p>
        </p:txBody>
      </p:sp>
    </p:spTree>
    <p:extLst>
      <p:ext uri="{BB962C8B-B14F-4D97-AF65-F5344CB8AC3E}">
        <p14:creationId xmlns:p14="http://schemas.microsoft.com/office/powerpoint/2010/main" val="309432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103C4-A133-AE33-0FA0-18F71B8A5E0D}"/>
              </a:ext>
            </a:extLst>
          </p:cNvPr>
          <p:cNvSpPr>
            <a:spLocks noGrp="1"/>
          </p:cNvSpPr>
          <p:nvPr>
            <p:ph type="title"/>
          </p:nvPr>
        </p:nvSpPr>
        <p:spPr/>
        <p:txBody>
          <a:bodyPr/>
          <a:lstStyle/>
          <a:p>
            <a:r>
              <a:rPr lang="en-US" dirty="0"/>
              <a:t>The Template Method Design Pattern</a:t>
            </a:r>
          </a:p>
        </p:txBody>
      </p:sp>
      <p:sp>
        <p:nvSpPr>
          <p:cNvPr id="4" name="Slide Number Placeholder 3">
            <a:extLst>
              <a:ext uri="{FF2B5EF4-FFF2-40B4-BE49-F238E27FC236}">
                <a16:creationId xmlns:a16="http://schemas.microsoft.com/office/drawing/2014/main" id="{6EB3F407-5A95-2CA8-37B1-251687BDFD60}"/>
              </a:ext>
            </a:extLst>
          </p:cNvPr>
          <p:cNvSpPr>
            <a:spLocks noGrp="1"/>
          </p:cNvSpPr>
          <p:nvPr>
            <p:ph type="sldNum" sz="quarter" idx="12"/>
          </p:nvPr>
        </p:nvSpPr>
        <p:spPr/>
        <p:txBody>
          <a:bodyPr/>
          <a:lstStyle/>
          <a:p>
            <a:fld id="{6C575094-CFE5-6845-BA77-358456EEE977}" type="slidenum">
              <a:rPr lang="en-US" altLang="x-none" smtClean="0"/>
              <a:pPr/>
              <a:t>23</a:t>
            </a:fld>
            <a:endParaRPr lang="en-US" altLang="x-none"/>
          </a:p>
        </p:txBody>
      </p:sp>
      <p:sp>
        <p:nvSpPr>
          <p:cNvPr id="5" name="TextBox 4">
            <a:extLst>
              <a:ext uri="{FF2B5EF4-FFF2-40B4-BE49-F238E27FC236}">
                <a16:creationId xmlns:a16="http://schemas.microsoft.com/office/drawing/2014/main" id="{3A59D0B4-2EC7-96C3-E4E9-2DE8AC142512}"/>
              </a:ext>
            </a:extLst>
          </p:cNvPr>
          <p:cNvSpPr txBox="1"/>
          <p:nvPr/>
        </p:nvSpPr>
        <p:spPr>
          <a:xfrm>
            <a:off x="1403066" y="1600220"/>
            <a:ext cx="6337868" cy="1631216"/>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Template Method Design Pattern</a:t>
            </a:r>
          </a:p>
          <a:p>
            <a:endParaRPr lang="en-US" sz="800" dirty="0">
              <a:latin typeface="+mj-lt"/>
            </a:endParaRP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“Define the skeleton of an algorithm in an operation, deferring some steps to subclasses. Template Method lets subclasses redefine certain steps of an algorithm without changing the algorithm’s structure.” [GoF 325</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323528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103C4-A133-AE33-0FA0-18F71B8A5E0D}"/>
              </a:ext>
            </a:extLst>
          </p:cNvPr>
          <p:cNvSpPr>
            <a:spLocks noGrp="1"/>
          </p:cNvSpPr>
          <p:nvPr>
            <p:ph type="title"/>
          </p:nvPr>
        </p:nvSpPr>
        <p:spPr/>
        <p:txBody>
          <a:bodyPr/>
          <a:lstStyle/>
          <a:p>
            <a:r>
              <a:rPr lang="en-US" dirty="0"/>
              <a:t>The Template Method Design Pattern</a:t>
            </a:r>
            <a:r>
              <a:rPr lang="en-US" i="1" dirty="0"/>
              <a:t>, cont’d</a:t>
            </a:r>
          </a:p>
        </p:txBody>
      </p:sp>
      <p:sp>
        <p:nvSpPr>
          <p:cNvPr id="4" name="Slide Number Placeholder 3">
            <a:extLst>
              <a:ext uri="{FF2B5EF4-FFF2-40B4-BE49-F238E27FC236}">
                <a16:creationId xmlns:a16="http://schemas.microsoft.com/office/drawing/2014/main" id="{6EB3F407-5A95-2CA8-37B1-251687BDFD60}"/>
              </a:ext>
            </a:extLst>
          </p:cNvPr>
          <p:cNvSpPr>
            <a:spLocks noGrp="1"/>
          </p:cNvSpPr>
          <p:nvPr>
            <p:ph type="sldNum" sz="quarter" idx="12"/>
          </p:nvPr>
        </p:nvSpPr>
        <p:spPr/>
        <p:txBody>
          <a:bodyPr/>
          <a:lstStyle/>
          <a:p>
            <a:fld id="{6C575094-CFE5-6845-BA77-358456EEE977}" type="slidenum">
              <a:rPr lang="en-US" altLang="x-none" smtClean="0"/>
              <a:pPr/>
              <a:t>24</a:t>
            </a:fld>
            <a:endParaRPr lang="en-US" altLang="x-none"/>
          </a:p>
        </p:txBody>
      </p:sp>
      <p:grpSp>
        <p:nvGrpSpPr>
          <p:cNvPr id="22" name="Group 21">
            <a:extLst>
              <a:ext uri="{FF2B5EF4-FFF2-40B4-BE49-F238E27FC236}">
                <a16:creationId xmlns:a16="http://schemas.microsoft.com/office/drawing/2014/main" id="{CCB55E25-CDB1-8029-112B-548A9690E2FB}"/>
              </a:ext>
            </a:extLst>
          </p:cNvPr>
          <p:cNvGrpSpPr/>
          <p:nvPr/>
        </p:nvGrpSpPr>
        <p:grpSpPr>
          <a:xfrm>
            <a:off x="194284" y="1417342"/>
            <a:ext cx="8755432" cy="3439953"/>
            <a:chOff x="182928" y="2742583"/>
            <a:chExt cx="8755432" cy="3439953"/>
          </a:xfrm>
        </p:grpSpPr>
        <p:pic>
          <p:nvPicPr>
            <p:cNvPr id="6" name="Picture 5" descr="A picture containing text, receipt, screenshot&#10;&#10;Description automatically generated">
              <a:extLst>
                <a:ext uri="{FF2B5EF4-FFF2-40B4-BE49-F238E27FC236}">
                  <a16:creationId xmlns:a16="http://schemas.microsoft.com/office/drawing/2014/main" id="{5DD88BD0-4CCA-07EE-8737-E15091E083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093" y="2788926"/>
              <a:ext cx="8309721" cy="3383243"/>
            </a:xfrm>
            <a:prstGeom prst="rect">
              <a:avLst/>
            </a:prstGeom>
          </p:spPr>
        </p:pic>
        <p:pic>
          <p:nvPicPr>
            <p:cNvPr id="7" name="Picture 6" descr="A picture containing text, receipt, screenshot&#10;&#10;Description automatically generated">
              <a:extLst>
                <a:ext uri="{FF2B5EF4-FFF2-40B4-BE49-F238E27FC236}">
                  <a16:creationId xmlns:a16="http://schemas.microsoft.com/office/drawing/2014/main" id="{946C85B2-DDCC-6D60-D93E-2F9EA14506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848" y="2799293"/>
              <a:ext cx="8309721" cy="3383243"/>
            </a:xfrm>
            <a:prstGeom prst="rect">
              <a:avLst/>
            </a:prstGeom>
          </p:spPr>
        </p:pic>
        <p:pic>
          <p:nvPicPr>
            <p:cNvPr id="11" name="Picture 10" descr="A yellow hand with thumb up&#10;&#10;Description automatically generated">
              <a:extLst>
                <a:ext uri="{FF2B5EF4-FFF2-40B4-BE49-F238E27FC236}">
                  <a16:creationId xmlns:a16="http://schemas.microsoft.com/office/drawing/2014/main" id="{8A4E1CE3-53B8-F40F-F719-AE450566586B}"/>
                </a:ext>
              </a:extLst>
            </p:cNvPr>
            <p:cNvPicPr>
              <a:picLocks noChangeAspect="1"/>
            </p:cNvPicPr>
            <p:nvPr/>
          </p:nvPicPr>
          <p:blipFill>
            <a:blip r:embed="rId3"/>
            <a:stretch>
              <a:fillRect/>
            </a:stretch>
          </p:blipFill>
          <p:spPr>
            <a:xfrm>
              <a:off x="182928" y="2971805"/>
              <a:ext cx="868371" cy="826772"/>
            </a:xfrm>
            <a:prstGeom prst="rect">
              <a:avLst/>
            </a:prstGeom>
          </p:spPr>
        </p:pic>
        <p:sp>
          <p:nvSpPr>
            <p:cNvPr id="12" name="TextBox 11">
              <a:extLst>
                <a:ext uri="{FF2B5EF4-FFF2-40B4-BE49-F238E27FC236}">
                  <a16:creationId xmlns:a16="http://schemas.microsoft.com/office/drawing/2014/main" id="{897B5514-1682-0927-A28A-2213B1295269}"/>
                </a:ext>
              </a:extLst>
            </p:cNvPr>
            <p:cNvSpPr txBox="1"/>
            <p:nvPr/>
          </p:nvSpPr>
          <p:spPr>
            <a:xfrm>
              <a:off x="1191118" y="2742584"/>
              <a:ext cx="1697901"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BaseballData.h</a:t>
              </a:r>
              <a:endParaRPr lang="en-US" sz="1400" dirty="0">
                <a:solidFill>
                  <a:schemeClr val="accent1">
                    <a:lumMod val="20000"/>
                    <a:lumOff val="80000"/>
                  </a:schemeClr>
                </a:solidFill>
              </a:endParaRPr>
            </a:p>
          </p:txBody>
        </p:sp>
        <p:sp>
          <p:nvSpPr>
            <p:cNvPr id="13" name="TextBox 12">
              <a:extLst>
                <a:ext uri="{FF2B5EF4-FFF2-40B4-BE49-F238E27FC236}">
                  <a16:creationId xmlns:a16="http://schemas.microsoft.com/office/drawing/2014/main" id="{3333875C-CCB6-0D4A-A478-C152068B76DB}"/>
                </a:ext>
              </a:extLst>
            </p:cNvPr>
            <p:cNvSpPr txBox="1"/>
            <p:nvPr/>
          </p:nvSpPr>
          <p:spPr>
            <a:xfrm>
              <a:off x="1191118" y="3123554"/>
              <a:ext cx="1887055"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BaseballData.cpp</a:t>
              </a:r>
              <a:endParaRPr lang="en-US" sz="1400" dirty="0">
                <a:solidFill>
                  <a:schemeClr val="accent1">
                    <a:lumMod val="20000"/>
                    <a:lumOff val="80000"/>
                  </a:schemeClr>
                </a:solidFill>
              </a:endParaRPr>
            </a:p>
          </p:txBody>
        </p:sp>
        <p:sp>
          <p:nvSpPr>
            <p:cNvPr id="14" name="TextBox 13">
              <a:extLst>
                <a:ext uri="{FF2B5EF4-FFF2-40B4-BE49-F238E27FC236}">
                  <a16:creationId xmlns:a16="http://schemas.microsoft.com/office/drawing/2014/main" id="{BA9434D2-B259-C0DB-4387-7325D68AFC25}"/>
                </a:ext>
              </a:extLst>
            </p:cNvPr>
            <p:cNvSpPr txBox="1"/>
            <p:nvPr/>
          </p:nvSpPr>
          <p:spPr>
            <a:xfrm>
              <a:off x="1198738" y="3517163"/>
              <a:ext cx="1856598"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BaseballReport.h</a:t>
              </a:r>
              <a:endParaRPr lang="en-US" sz="1400" dirty="0">
                <a:solidFill>
                  <a:schemeClr val="accent1">
                    <a:lumMod val="20000"/>
                    <a:lumOff val="80000"/>
                  </a:schemeClr>
                </a:solidFill>
              </a:endParaRPr>
            </a:p>
          </p:txBody>
        </p:sp>
        <p:sp>
          <p:nvSpPr>
            <p:cNvPr id="15" name="TextBox 14">
              <a:extLst>
                <a:ext uri="{FF2B5EF4-FFF2-40B4-BE49-F238E27FC236}">
                  <a16:creationId xmlns:a16="http://schemas.microsoft.com/office/drawing/2014/main" id="{58DDEDC2-04B1-2930-A260-912F9D3A195D}"/>
                </a:ext>
              </a:extLst>
            </p:cNvPr>
            <p:cNvSpPr txBox="1"/>
            <p:nvPr/>
          </p:nvSpPr>
          <p:spPr>
            <a:xfrm>
              <a:off x="1191118" y="3910772"/>
              <a:ext cx="2045753"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BaseballReport.cpp</a:t>
              </a:r>
              <a:endParaRPr lang="en-US" sz="1400" dirty="0">
                <a:solidFill>
                  <a:schemeClr val="accent1">
                    <a:lumMod val="20000"/>
                    <a:lumOff val="80000"/>
                  </a:schemeClr>
                </a:solidFill>
              </a:endParaRPr>
            </a:p>
          </p:txBody>
        </p:sp>
        <p:sp>
          <p:nvSpPr>
            <p:cNvPr id="16" name="TextBox 15">
              <a:extLst>
                <a:ext uri="{FF2B5EF4-FFF2-40B4-BE49-F238E27FC236}">
                  <a16:creationId xmlns:a16="http://schemas.microsoft.com/office/drawing/2014/main" id="{F588CF30-2BA7-CD0A-994A-FB3EE1929FAE}"/>
                </a:ext>
              </a:extLst>
            </p:cNvPr>
            <p:cNvSpPr txBox="1"/>
            <p:nvPr/>
          </p:nvSpPr>
          <p:spPr>
            <a:xfrm>
              <a:off x="5760707" y="2746930"/>
              <a:ext cx="176817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VolleyballData.h</a:t>
              </a:r>
              <a:endParaRPr lang="en-US" sz="1400" dirty="0">
                <a:solidFill>
                  <a:schemeClr val="accent1">
                    <a:lumMod val="20000"/>
                    <a:lumOff val="80000"/>
                  </a:schemeClr>
                </a:solidFill>
              </a:endParaRPr>
            </a:p>
          </p:txBody>
        </p:sp>
        <p:sp>
          <p:nvSpPr>
            <p:cNvPr id="17" name="TextBox 16">
              <a:extLst>
                <a:ext uri="{FF2B5EF4-FFF2-40B4-BE49-F238E27FC236}">
                  <a16:creationId xmlns:a16="http://schemas.microsoft.com/office/drawing/2014/main" id="{F8619D9B-7BD2-5BE8-B236-49922C93233E}"/>
                </a:ext>
              </a:extLst>
            </p:cNvPr>
            <p:cNvSpPr txBox="1"/>
            <p:nvPr/>
          </p:nvSpPr>
          <p:spPr>
            <a:xfrm>
              <a:off x="5782963" y="3128176"/>
              <a:ext cx="1957331"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VolleyballData.cpp</a:t>
              </a:r>
              <a:endParaRPr lang="en-US" sz="1400" dirty="0">
                <a:solidFill>
                  <a:schemeClr val="accent1">
                    <a:lumMod val="20000"/>
                    <a:lumOff val="80000"/>
                  </a:schemeClr>
                </a:solidFill>
              </a:endParaRPr>
            </a:p>
          </p:txBody>
        </p:sp>
        <p:sp>
          <p:nvSpPr>
            <p:cNvPr id="18" name="TextBox 17">
              <a:extLst>
                <a:ext uri="{FF2B5EF4-FFF2-40B4-BE49-F238E27FC236}">
                  <a16:creationId xmlns:a16="http://schemas.microsoft.com/office/drawing/2014/main" id="{D53ACD97-76A4-784D-63EA-74845505040E}"/>
                </a:ext>
              </a:extLst>
            </p:cNvPr>
            <p:cNvSpPr txBox="1"/>
            <p:nvPr/>
          </p:nvSpPr>
          <p:spPr>
            <a:xfrm>
              <a:off x="5782963" y="3517163"/>
              <a:ext cx="1926874"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VolleyballReport.h</a:t>
              </a:r>
              <a:endParaRPr lang="en-US" sz="1400" dirty="0">
                <a:solidFill>
                  <a:schemeClr val="accent1">
                    <a:lumMod val="20000"/>
                    <a:lumOff val="80000"/>
                  </a:schemeClr>
                </a:solidFill>
              </a:endParaRPr>
            </a:p>
          </p:txBody>
        </p:sp>
        <p:sp>
          <p:nvSpPr>
            <p:cNvPr id="19" name="TextBox 18">
              <a:extLst>
                <a:ext uri="{FF2B5EF4-FFF2-40B4-BE49-F238E27FC236}">
                  <a16:creationId xmlns:a16="http://schemas.microsoft.com/office/drawing/2014/main" id="{E9FD3131-CBC2-48A5-729D-742F26AE6BBE}"/>
                </a:ext>
              </a:extLst>
            </p:cNvPr>
            <p:cNvSpPr txBox="1"/>
            <p:nvPr/>
          </p:nvSpPr>
          <p:spPr>
            <a:xfrm>
              <a:off x="5782963" y="3906150"/>
              <a:ext cx="2116028"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VolleyballReport.cpp</a:t>
              </a:r>
              <a:endParaRPr lang="en-US" sz="1400" dirty="0">
                <a:solidFill>
                  <a:schemeClr val="accent1">
                    <a:lumMod val="20000"/>
                    <a:lumOff val="80000"/>
                  </a:schemeClr>
                </a:solidFill>
              </a:endParaRPr>
            </a:p>
          </p:txBody>
        </p:sp>
        <p:sp>
          <p:nvSpPr>
            <p:cNvPr id="20" name="TextBox 19">
              <a:extLst>
                <a:ext uri="{FF2B5EF4-FFF2-40B4-BE49-F238E27FC236}">
                  <a16:creationId xmlns:a16="http://schemas.microsoft.com/office/drawing/2014/main" id="{70CC0616-6776-4B58-6200-493F03B508AA}"/>
                </a:ext>
              </a:extLst>
            </p:cNvPr>
            <p:cNvSpPr txBox="1"/>
            <p:nvPr/>
          </p:nvSpPr>
          <p:spPr>
            <a:xfrm>
              <a:off x="7640504" y="2742583"/>
              <a:ext cx="129785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8.2/</a:t>
              </a:r>
              <a:r>
                <a:rPr lang="en-US" sz="1400" dirty="0" err="1">
                  <a:solidFill>
                    <a:schemeClr val="accent1">
                      <a:lumMod val="20000"/>
                      <a:lumOff val="80000"/>
                    </a:schemeClr>
                  </a:solidFill>
                </a:rPr>
                <a:t>Tester.cpp</a:t>
              </a:r>
              <a:endParaRPr lang="en-US" sz="1400" dirty="0">
                <a:solidFill>
                  <a:schemeClr val="accent1">
                    <a:lumMod val="20000"/>
                    <a:lumOff val="80000"/>
                  </a:schemeClr>
                </a:solidFill>
              </a:endParaRPr>
            </a:p>
          </p:txBody>
        </p:sp>
      </p:grpSp>
      <p:sp>
        <p:nvSpPr>
          <p:cNvPr id="25" name="TextBox 24">
            <a:extLst>
              <a:ext uri="{FF2B5EF4-FFF2-40B4-BE49-F238E27FC236}">
                <a16:creationId xmlns:a16="http://schemas.microsoft.com/office/drawing/2014/main" id="{82B57FA4-F56F-09C3-F1E4-DE789E0BF488}"/>
              </a:ext>
            </a:extLst>
          </p:cNvPr>
          <p:cNvSpPr txBox="1"/>
          <p:nvPr/>
        </p:nvSpPr>
        <p:spPr>
          <a:xfrm>
            <a:off x="1097318" y="4983463"/>
            <a:ext cx="6431566" cy="1015663"/>
          </a:xfrm>
          <a:prstGeom prst="rect">
            <a:avLst/>
          </a:prstGeom>
          <a:solidFill>
            <a:schemeClr val="accent1">
              <a:lumMod val="20000"/>
              <a:lumOff val="80000"/>
            </a:schemeClr>
          </a:solidFill>
          <a:ln>
            <a:solidFill>
              <a:srgbClr val="0432FF"/>
            </a:solidFill>
          </a:ln>
        </p:spPr>
        <p:txBody>
          <a:bodyPr wrap="square" rtlCol="0">
            <a:spAutoFit/>
          </a:bodyPr>
          <a:lstStyle/>
          <a:p>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The superclass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GameReport</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u="sng"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outlines the steps</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in the proper order for the algorithm to generate </a:t>
            </a:r>
          </a:p>
          <a:p>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a report. It implements the common steps </a:t>
            </a:r>
            <a:r>
              <a:rPr lang="en-US" sz="1200" b="1" kern="100" dirty="0">
                <a:solidFill>
                  <a:srgbClr val="0432FF"/>
                </a:solidFill>
                <a:latin typeface="Courier New" panose="02070309020205020404" pitchFamily="49" charset="0"/>
                <a:cs typeface="Times New Roman" panose="02020603050405020304" pitchFamily="18" charset="0"/>
              </a:rPr>
              <a:t>print_header() </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and </a:t>
            </a:r>
            <a:r>
              <a:rPr lang="en-US" sz="1200" b="1" kern="100" dirty="0">
                <a:solidFill>
                  <a:srgbClr val="0432FF"/>
                </a:solidFill>
                <a:latin typeface="Courier New" panose="02070309020205020404" pitchFamily="49" charset="0"/>
                <a:cs typeface="Times New Roman" panose="02020603050405020304" pitchFamily="18" charset="0"/>
              </a:rPr>
              <a:t>print_footer()</a:t>
            </a:r>
            <a:r>
              <a:rPr lang="en-US" sz="1200" b="1" kern="100" dirty="0">
                <a:solidFill>
                  <a:srgbClr val="0432FF"/>
                </a:solidFill>
                <a:latin typeface="Calibri" panose="020F0502020204030204" pitchFamily="34" charset="0"/>
                <a:cs typeface="Calibri" panose="020F0502020204030204" pitchFamily="34" charset="0"/>
              </a:rPr>
              <a:t> </a:t>
            </a:r>
            <a:r>
              <a:rPr lang="en-US" sz="1200" kern="100" dirty="0">
                <a:solidFill>
                  <a:srgbClr val="0432FF"/>
                </a:solidFill>
                <a:effectLst/>
                <a:latin typeface="Calibri" panose="020F0502020204030204" pitchFamily="34" charset="0"/>
                <a:ea typeface="Calibri" panose="020F0502020204030204" pitchFamily="34" charset="0"/>
                <a:cs typeface="Calibri" panose="020F0502020204030204" pitchFamily="34" charset="0"/>
              </a:rPr>
              <a:t>and </a:t>
            </a:r>
          </a:p>
          <a:p>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delegates the remaining steps </a:t>
            </a:r>
            <a:r>
              <a:rPr lang="en-US" sz="1200" b="1" kern="100" dirty="0">
                <a:solidFill>
                  <a:srgbClr val="0432FF"/>
                </a:solidFill>
                <a:latin typeface="Courier New" panose="02070309020205020404" pitchFamily="49" charset="0"/>
                <a:cs typeface="Times New Roman" panose="02020603050405020304" pitchFamily="18" charset="0"/>
              </a:rPr>
              <a:t>acquire_data()</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b="1" kern="100" dirty="0">
                <a:solidFill>
                  <a:srgbClr val="0432FF"/>
                </a:solidFill>
                <a:latin typeface="Courier New" panose="02070309020205020404" pitchFamily="49" charset="0"/>
                <a:cs typeface="Times New Roman" panose="02020603050405020304" pitchFamily="18" charset="0"/>
              </a:rPr>
              <a:t>analyze_data()</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1200" b="1" kern="100" dirty="0">
                <a:solidFill>
                  <a:srgbClr val="0432FF"/>
                </a:solidFill>
                <a:latin typeface="Courier New" panose="02070309020205020404" pitchFamily="49" charset="0"/>
                <a:cs typeface="Times New Roman" panose="02020603050405020304" pitchFamily="18" charset="0"/>
              </a:rPr>
              <a:t>print_report() </a:t>
            </a:r>
          </a:p>
          <a:p>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to the </a:t>
            </a:r>
            <a:r>
              <a:rPr lang="en-US" sz="1200" b="1" kern="100" dirty="0">
                <a:solidFill>
                  <a:srgbClr val="0432FF"/>
                </a:solidFill>
                <a:latin typeface="Courier New" panose="02070309020205020404" pitchFamily="49" charset="0"/>
                <a:cs typeface="Times New Roman" panose="02020603050405020304" pitchFamily="18" charset="0"/>
              </a:rPr>
              <a:t>BaseballReport</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1200" b="1" kern="100" dirty="0">
                <a:solidFill>
                  <a:srgbClr val="0432FF"/>
                </a:solidFill>
                <a:latin typeface="Courier New" panose="02070309020205020404" pitchFamily="49" charset="0"/>
                <a:cs typeface="Times New Roman" panose="02020603050405020304" pitchFamily="18" charset="0"/>
              </a:rPr>
              <a:t>VolleyballReport</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subclasses. The public </a:t>
            </a:r>
            <a:r>
              <a:rPr lang="en-US" sz="1200" u="sng"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template method</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t>
            </a:r>
          </a:p>
          <a:p>
            <a:r>
              <a:rPr lang="en-US" sz="1200" b="1" kern="100" dirty="0">
                <a:solidFill>
                  <a:srgbClr val="0432FF"/>
                </a:solidFill>
                <a:latin typeface="Courier New" panose="02070309020205020404" pitchFamily="49" charset="0"/>
                <a:cs typeface="Times New Roman" panose="02020603050405020304" pitchFamily="18" charset="0"/>
              </a:rPr>
              <a:t>generate_report()</a:t>
            </a:r>
            <a:r>
              <a:rPr lang="en-US" sz="1200" b="1" kern="100" dirty="0">
                <a:solidFill>
                  <a:srgbClr val="0432FF"/>
                </a:solidFill>
                <a:latin typeface="Calibri" panose="020F0502020204030204" pitchFamily="34" charset="0"/>
                <a:cs typeface="Calibri" panose="020F0502020204030204" pitchFamily="34" charset="0"/>
              </a:rPr>
              <a:t> </a:t>
            </a:r>
            <a:r>
              <a:rPr lang="en-US" sz="1200" kern="100" dirty="0">
                <a:solidFill>
                  <a:srgbClr val="0432FF"/>
                </a:solidFill>
                <a:effectLst/>
                <a:latin typeface="Calibri" panose="020F0502020204030204" pitchFamily="34" charset="0"/>
                <a:ea typeface="Calibri" panose="020F0502020204030204" pitchFamily="34" charset="0"/>
                <a:cs typeface="Calibri" panose="020F0502020204030204" pitchFamily="34" charset="0"/>
              </a:rPr>
              <a:t>in </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the superclass calls the step member functions in the proper order. </a:t>
            </a:r>
            <a:endParaRPr lang="en-US" sz="1200" dirty="0">
              <a:solidFill>
                <a:srgbClr val="0432FF"/>
              </a:solidFill>
            </a:endParaRPr>
          </a:p>
        </p:txBody>
      </p:sp>
    </p:spTree>
    <p:extLst>
      <p:ext uri="{BB962C8B-B14F-4D97-AF65-F5344CB8AC3E}">
        <p14:creationId xmlns:p14="http://schemas.microsoft.com/office/powerpoint/2010/main" val="112176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D76B-CEA2-2395-A017-CF80E7C5A76D}"/>
              </a:ext>
            </a:extLst>
          </p:cNvPr>
          <p:cNvSpPr>
            <a:spLocks noGrp="1"/>
          </p:cNvSpPr>
          <p:nvPr>
            <p:ph type="title"/>
          </p:nvPr>
        </p:nvSpPr>
        <p:spPr/>
        <p:txBody>
          <a:bodyPr/>
          <a:lstStyle/>
          <a:p>
            <a:r>
              <a:rPr lang="en-US" dirty="0"/>
              <a:t>Benefits of “After”</a:t>
            </a:r>
            <a:endParaRPr lang="en-US" i="1" dirty="0"/>
          </a:p>
        </p:txBody>
      </p:sp>
      <p:sp>
        <p:nvSpPr>
          <p:cNvPr id="3" name="Content Placeholder 2">
            <a:extLst>
              <a:ext uri="{FF2B5EF4-FFF2-40B4-BE49-F238E27FC236}">
                <a16:creationId xmlns:a16="http://schemas.microsoft.com/office/drawing/2014/main" id="{ACE023F6-2B3C-4568-6198-1987EEBCF497}"/>
              </a:ext>
            </a:extLst>
          </p:cNvPr>
          <p:cNvSpPr>
            <a:spLocks noGrp="1"/>
          </p:cNvSpPr>
          <p:nvPr>
            <p:ph idx="1"/>
          </p:nvPr>
        </p:nvSpPr>
        <p:spPr/>
        <p:txBody>
          <a:bodyPr/>
          <a:lstStyle/>
          <a:p>
            <a:pPr marL="342900" indent="-342900"/>
            <a:r>
              <a:rPr lang="en-US" sz="2400" b="1" dirty="0"/>
              <a:t>Algorithm outline. </a:t>
            </a:r>
            <a:r>
              <a:rPr lang="en-US" sz="2400" dirty="0"/>
              <a:t>The </a:t>
            </a:r>
            <a:r>
              <a:rPr lang="en-US" sz="2400" b="1" dirty="0">
                <a:latin typeface="Courier New" panose="02070309020205020404" pitchFamily="49" charset="0"/>
                <a:cs typeface="Courier New" panose="02070309020205020404" pitchFamily="49" charset="0"/>
              </a:rPr>
              <a:t>GameReport</a:t>
            </a:r>
            <a:r>
              <a:rPr lang="en-US" sz="2400" dirty="0"/>
              <a:t> superclass sets the standard for game report generation by declaring member functions that implement the steps of the algorithm. The template method generate_report() calls the step member functions steps in the proper order.</a:t>
            </a:r>
          </a:p>
          <a:p>
            <a:pPr marL="2170113" lvl="4" indent="-342900"/>
            <a:endParaRPr lang="en-US" sz="1000" dirty="0"/>
          </a:p>
          <a:p>
            <a:pPr marL="342900" indent="-342900"/>
            <a:r>
              <a:rPr lang="en-US" sz="2400" b="1" dirty="0"/>
              <a:t>Reduced code duplication. </a:t>
            </a:r>
            <a:r>
              <a:rPr lang="en-US" sz="2400" dirty="0"/>
              <a:t>Step functions </a:t>
            </a:r>
            <a:r>
              <a:rPr lang="en-US" sz="2400" b="1" dirty="0">
                <a:latin typeface="Courier New" panose="02070309020205020404" pitchFamily="49" charset="0"/>
                <a:cs typeface="Courier New" panose="02070309020205020404" pitchFamily="49" charset="0"/>
              </a:rPr>
              <a:t>print_header() </a:t>
            </a:r>
            <a:r>
              <a:rPr lang="en-US" sz="2400" dirty="0"/>
              <a:t>and </a:t>
            </a:r>
            <a:r>
              <a:rPr lang="en-US" sz="2400" b="1" dirty="0">
                <a:latin typeface="Courier New" panose="02070309020205020404" pitchFamily="49" charset="0"/>
                <a:cs typeface="Courier New" panose="02070309020205020404" pitchFamily="49" charset="0"/>
              </a:rPr>
              <a:t>print_footer() </a:t>
            </a:r>
            <a:r>
              <a:rPr lang="en-US" sz="2400" dirty="0"/>
              <a:t>in the superclass define common behavior, which eliminates code duplication. This supports the Don’t Repeat Yourself Principle. The subclasses define the remaining step functions.</a:t>
            </a:r>
          </a:p>
          <a:p>
            <a:pPr marL="2170113" lvl="4" indent="-342900"/>
            <a:endParaRPr lang="en-US" sz="100" dirty="0"/>
          </a:p>
        </p:txBody>
      </p:sp>
      <p:sp>
        <p:nvSpPr>
          <p:cNvPr id="4" name="Slide Number Placeholder 3">
            <a:extLst>
              <a:ext uri="{FF2B5EF4-FFF2-40B4-BE49-F238E27FC236}">
                <a16:creationId xmlns:a16="http://schemas.microsoft.com/office/drawing/2014/main" id="{2D00C1F5-430F-D5F7-6AF5-3E588D941AB6}"/>
              </a:ext>
            </a:extLst>
          </p:cNvPr>
          <p:cNvSpPr>
            <a:spLocks noGrp="1"/>
          </p:cNvSpPr>
          <p:nvPr>
            <p:ph type="sldNum" sz="quarter" idx="12"/>
          </p:nvPr>
        </p:nvSpPr>
        <p:spPr/>
        <p:txBody>
          <a:bodyPr/>
          <a:lstStyle/>
          <a:p>
            <a:fld id="{6C575094-CFE5-6845-BA77-358456EEE977}" type="slidenum">
              <a:rPr lang="en-US" altLang="x-none" smtClean="0"/>
              <a:pPr/>
              <a:t>25</a:t>
            </a:fld>
            <a:endParaRPr lang="en-US" altLang="x-none"/>
          </a:p>
        </p:txBody>
      </p:sp>
    </p:spTree>
    <p:extLst>
      <p:ext uri="{BB962C8B-B14F-4D97-AF65-F5344CB8AC3E}">
        <p14:creationId xmlns:p14="http://schemas.microsoft.com/office/powerpoint/2010/main" val="11257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D76B-CEA2-2395-A017-CF80E7C5A76D}"/>
              </a:ext>
            </a:extLst>
          </p:cNvPr>
          <p:cNvSpPr>
            <a:spLocks noGrp="1"/>
          </p:cNvSpPr>
          <p:nvPr>
            <p:ph type="title"/>
          </p:nvPr>
        </p:nvSpPr>
        <p:spPr/>
        <p:txBody>
          <a:bodyPr/>
          <a:lstStyle/>
          <a:p>
            <a:r>
              <a:rPr lang="en-US" dirty="0"/>
              <a:t>Benefits of “After”, </a:t>
            </a:r>
            <a:r>
              <a:rPr lang="en-US" i="1" dirty="0"/>
              <a:t>cont’d</a:t>
            </a:r>
          </a:p>
        </p:txBody>
      </p:sp>
      <p:sp>
        <p:nvSpPr>
          <p:cNvPr id="3" name="Content Placeholder 2">
            <a:extLst>
              <a:ext uri="{FF2B5EF4-FFF2-40B4-BE49-F238E27FC236}">
                <a16:creationId xmlns:a16="http://schemas.microsoft.com/office/drawing/2014/main" id="{ACE023F6-2B3C-4568-6198-1987EEBCF497}"/>
              </a:ext>
            </a:extLst>
          </p:cNvPr>
          <p:cNvSpPr>
            <a:spLocks noGrp="1"/>
          </p:cNvSpPr>
          <p:nvPr>
            <p:ph idx="1"/>
          </p:nvPr>
        </p:nvSpPr>
        <p:spPr/>
        <p:txBody>
          <a:bodyPr/>
          <a:lstStyle/>
          <a:p>
            <a:pPr marL="2170113" lvl="4" indent="-342900"/>
            <a:endParaRPr lang="en-US" sz="1000" dirty="0"/>
          </a:p>
          <a:p>
            <a:pPr marL="342900" indent="-342900"/>
            <a:r>
              <a:rPr lang="en-US" sz="2400" b="1" dirty="0"/>
              <a:t>Open-Closed Principle. </a:t>
            </a:r>
            <a:r>
              <a:rPr lang="en-US" sz="2400" dirty="0"/>
              <a:t>Superclass </a:t>
            </a:r>
            <a:r>
              <a:rPr lang="en-US" sz="2400" b="1" dirty="0">
                <a:latin typeface="Courier New" panose="02070309020205020404" pitchFamily="49" charset="0"/>
                <a:cs typeface="Courier New" panose="02070309020205020404" pitchFamily="49" charset="0"/>
              </a:rPr>
              <a:t>GameReport</a:t>
            </a:r>
            <a:r>
              <a:rPr lang="en-US" sz="2400" dirty="0"/>
              <a:t> follows the Open-Closed Principle. We won’t modify it, but we can extend it with the report subclasses.</a:t>
            </a:r>
          </a:p>
          <a:p>
            <a:pPr marL="2170113" lvl="4" indent="-342900"/>
            <a:endParaRPr lang="en-US" sz="1000" dirty="0"/>
          </a:p>
          <a:p>
            <a:pPr marL="342900" indent="-342900"/>
            <a:r>
              <a:rPr lang="en-US" sz="2400" b="1" dirty="0"/>
              <a:t>Encapsulated steps. </a:t>
            </a:r>
            <a:r>
              <a:rPr lang="en-US" sz="2400" dirty="0"/>
              <a:t>The report subclasses follow the Encapsulate What Varies Principle to encapsulate the varying steps to generate game reports.</a:t>
            </a:r>
          </a:p>
          <a:p>
            <a:pPr marL="2170113" lvl="4" indent="-342900"/>
            <a:endParaRPr lang="en-US" sz="1000" dirty="0"/>
          </a:p>
          <a:p>
            <a:pPr marL="342900" indent="-342900"/>
            <a:r>
              <a:rPr lang="en-US" sz="2400" b="1" dirty="0"/>
              <a:t>Cohesive and decoupled classes. </a:t>
            </a:r>
            <a:r>
              <a:rPr lang="en-US" sz="2400" dirty="0"/>
              <a:t>Each report subclass is cohesive and decoupled from the other report subclasses.</a:t>
            </a:r>
          </a:p>
        </p:txBody>
      </p:sp>
      <p:sp>
        <p:nvSpPr>
          <p:cNvPr id="4" name="Slide Number Placeholder 3">
            <a:extLst>
              <a:ext uri="{FF2B5EF4-FFF2-40B4-BE49-F238E27FC236}">
                <a16:creationId xmlns:a16="http://schemas.microsoft.com/office/drawing/2014/main" id="{2D00C1F5-430F-D5F7-6AF5-3E588D941AB6}"/>
              </a:ext>
            </a:extLst>
          </p:cNvPr>
          <p:cNvSpPr>
            <a:spLocks noGrp="1"/>
          </p:cNvSpPr>
          <p:nvPr>
            <p:ph type="sldNum" sz="quarter" idx="12"/>
          </p:nvPr>
        </p:nvSpPr>
        <p:spPr/>
        <p:txBody>
          <a:bodyPr/>
          <a:lstStyle/>
          <a:p>
            <a:fld id="{6C575094-CFE5-6845-BA77-358456EEE977}" type="slidenum">
              <a:rPr lang="en-US" altLang="x-none" smtClean="0"/>
              <a:pPr/>
              <a:t>26</a:t>
            </a:fld>
            <a:endParaRPr lang="en-US" altLang="x-none"/>
          </a:p>
        </p:txBody>
      </p:sp>
    </p:spTree>
    <p:extLst>
      <p:ext uri="{BB962C8B-B14F-4D97-AF65-F5344CB8AC3E}">
        <p14:creationId xmlns:p14="http://schemas.microsoft.com/office/powerpoint/2010/main" val="402138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6E21-EF95-0AB2-6E5C-DE76A29ADD95}"/>
              </a:ext>
            </a:extLst>
          </p:cNvPr>
          <p:cNvSpPr>
            <a:spLocks noGrp="1"/>
          </p:cNvSpPr>
          <p:nvPr>
            <p:ph type="title"/>
          </p:nvPr>
        </p:nvSpPr>
        <p:spPr>
          <a:xfrm>
            <a:off x="182928" y="411163"/>
            <a:ext cx="8778144" cy="655637"/>
          </a:xfrm>
        </p:spPr>
        <p:txBody>
          <a:bodyPr/>
          <a:lstStyle/>
          <a:p>
            <a:r>
              <a:rPr lang="en-US" dirty="0"/>
              <a:t>The Template Method DP Generic Model</a:t>
            </a:r>
          </a:p>
        </p:txBody>
      </p:sp>
      <p:sp>
        <p:nvSpPr>
          <p:cNvPr id="4" name="Slide Number Placeholder 3">
            <a:extLst>
              <a:ext uri="{FF2B5EF4-FFF2-40B4-BE49-F238E27FC236}">
                <a16:creationId xmlns:a16="http://schemas.microsoft.com/office/drawing/2014/main" id="{68ED36BE-B1C9-9B55-E169-F295DD635BCC}"/>
              </a:ext>
            </a:extLst>
          </p:cNvPr>
          <p:cNvSpPr>
            <a:spLocks noGrp="1"/>
          </p:cNvSpPr>
          <p:nvPr>
            <p:ph type="sldNum" sz="quarter" idx="12"/>
          </p:nvPr>
        </p:nvSpPr>
        <p:spPr/>
        <p:txBody>
          <a:bodyPr/>
          <a:lstStyle/>
          <a:p>
            <a:fld id="{6C575094-CFE5-6845-BA77-358456EEE977}" type="slidenum">
              <a:rPr lang="en-US" altLang="x-none" smtClean="0"/>
              <a:pPr/>
              <a:t>27</a:t>
            </a:fld>
            <a:endParaRPr lang="en-US" altLang="x-none"/>
          </a:p>
        </p:txBody>
      </p:sp>
      <p:pic>
        <p:nvPicPr>
          <p:cNvPr id="5" name="Picture 4" descr="Diagram&#10;&#10;Description automatically generated">
            <a:extLst>
              <a:ext uri="{FF2B5EF4-FFF2-40B4-BE49-F238E27FC236}">
                <a16:creationId xmlns:a16="http://schemas.microsoft.com/office/drawing/2014/main" id="{1880D846-950E-8C5A-663A-855ABB26F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84" y="1508780"/>
            <a:ext cx="3030582" cy="3017487"/>
          </a:xfrm>
          <a:prstGeom prst="rect">
            <a:avLst/>
          </a:prstGeom>
        </p:spPr>
      </p:pic>
      <p:graphicFrame>
        <p:nvGraphicFramePr>
          <p:cNvPr id="7" name="Table 6">
            <a:extLst>
              <a:ext uri="{FF2B5EF4-FFF2-40B4-BE49-F238E27FC236}">
                <a16:creationId xmlns:a16="http://schemas.microsoft.com/office/drawing/2014/main" id="{8EE8EC8E-494D-DD96-96F4-43914BD50E87}"/>
              </a:ext>
            </a:extLst>
          </p:cNvPr>
          <p:cNvGraphicFramePr>
            <a:graphicFrameLocks noGrp="1"/>
          </p:cNvGraphicFramePr>
          <p:nvPr>
            <p:extLst>
              <p:ext uri="{D42A27DB-BD31-4B8C-83A1-F6EECF244321}">
                <p14:modId xmlns:p14="http://schemas.microsoft.com/office/powerpoint/2010/main" val="1301558694"/>
              </p:ext>
            </p:extLst>
          </p:nvPr>
        </p:nvGraphicFramePr>
        <p:xfrm>
          <a:off x="4114849" y="1325903"/>
          <a:ext cx="4571950" cy="3930396"/>
        </p:xfrm>
        <a:graphic>
          <a:graphicData uri="http://schemas.openxmlformats.org/drawingml/2006/table">
            <a:tbl>
              <a:tblPr firstRow="1" firstCol="1" bandRow="1">
                <a:tableStyleId>{00A15C55-8517-42AA-B614-E9B94910E393}</a:tableStyleId>
              </a:tblPr>
              <a:tblGrid>
                <a:gridCol w="2194536">
                  <a:extLst>
                    <a:ext uri="{9D8B030D-6E8A-4147-A177-3AD203B41FA5}">
                      <a16:colId xmlns:a16="http://schemas.microsoft.com/office/drawing/2014/main" val="1416827078"/>
                    </a:ext>
                  </a:extLst>
                </a:gridCol>
                <a:gridCol w="2377414">
                  <a:extLst>
                    <a:ext uri="{9D8B030D-6E8A-4147-A177-3AD203B41FA5}">
                      <a16:colId xmlns:a16="http://schemas.microsoft.com/office/drawing/2014/main" val="3861413710"/>
                    </a:ext>
                  </a:extLst>
                </a:gridCol>
              </a:tblGrid>
              <a:tr h="501505">
                <a:tc>
                  <a:txBody>
                    <a:bodyPr/>
                    <a:lstStyle/>
                    <a:p>
                      <a:pPr marL="0" marR="0" algn="just">
                        <a:lnSpc>
                          <a:spcPts val="1780"/>
                        </a:lnSpc>
                        <a:spcBef>
                          <a:spcPts val="1200"/>
                        </a:spcBef>
                        <a:spcAft>
                          <a:spcPts val="600"/>
                        </a:spcAft>
                      </a:pPr>
                      <a:r>
                        <a:rPr lang="en-US" sz="1200">
                          <a:effectLst/>
                        </a:rPr>
                        <a:t>Design pattern</a:t>
                      </a:r>
                      <a:endParaRPr lang="en-US" sz="1200">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73152" anchor="ctr"/>
                </a:tc>
                <a:tc>
                  <a:txBody>
                    <a:bodyPr/>
                    <a:lstStyle/>
                    <a:p>
                      <a:pPr marL="0" marR="0" algn="l">
                        <a:lnSpc>
                          <a:spcPts val="1780"/>
                        </a:lnSpc>
                        <a:spcBef>
                          <a:spcPts val="1200"/>
                        </a:spcBef>
                        <a:spcAft>
                          <a:spcPts val="600"/>
                        </a:spcAft>
                      </a:pPr>
                      <a:r>
                        <a:rPr lang="en-US" sz="1200" dirty="0">
                          <a:effectLst/>
                        </a:rPr>
                        <a:t>Applied by the example application</a:t>
                      </a:r>
                      <a:endParaRPr lang="en-US" sz="1200" dirty="0">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73152" anchor="ctr"/>
                </a:tc>
                <a:extLst>
                  <a:ext uri="{0D108BD9-81ED-4DB2-BD59-A6C34878D82A}">
                    <a16:rowId xmlns:a16="http://schemas.microsoft.com/office/drawing/2014/main" val="133369566"/>
                  </a:ext>
                </a:extLst>
              </a:tr>
              <a:tr h="292448">
                <a:tc>
                  <a:txBody>
                    <a:bodyPr/>
                    <a:lstStyle/>
                    <a:p>
                      <a:pPr marL="0" marR="0">
                        <a:lnSpc>
                          <a:spcPts val="1780"/>
                        </a:lnSpc>
                        <a:spcBef>
                          <a:spcPts val="600"/>
                        </a:spcBef>
                        <a:spcAft>
                          <a:spcPts val="0"/>
                        </a:spcAft>
                      </a:pPr>
                      <a:r>
                        <a:rPr lang="en-US" sz="1200" b="0">
                          <a:effectLst/>
                        </a:rPr>
                        <a:t>client class</a:t>
                      </a:r>
                      <a:endParaRPr lang="en-US" sz="1200" b="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73152" anchor="ctr"/>
                </a:tc>
                <a:tc>
                  <a:txBody>
                    <a:bodyPr/>
                    <a:lstStyle/>
                    <a:p>
                      <a:pPr marL="0" marR="0">
                        <a:lnSpc>
                          <a:spcPts val="1780"/>
                        </a:lnSpc>
                        <a:spcBef>
                          <a:spcPts val="600"/>
                        </a:spcBef>
                        <a:spcAft>
                          <a:spcPts val="0"/>
                        </a:spcAft>
                      </a:pPr>
                      <a:r>
                        <a:rPr lang="en-US" sz="1200">
                          <a:effectLst/>
                        </a:rPr>
                        <a:t>main</a:t>
                      </a:r>
                      <a:endParaRPr lang="en-US"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73152" anchor="ctr"/>
                </a:tc>
                <a:extLst>
                  <a:ext uri="{0D108BD9-81ED-4DB2-BD59-A6C34878D82A}">
                    <a16:rowId xmlns:a16="http://schemas.microsoft.com/office/drawing/2014/main" val="216232262"/>
                  </a:ext>
                </a:extLst>
              </a:tr>
              <a:tr h="294982">
                <a:tc>
                  <a:txBody>
                    <a:bodyPr/>
                    <a:lstStyle/>
                    <a:p>
                      <a:pPr marL="0" marR="0">
                        <a:lnSpc>
                          <a:spcPts val="1780"/>
                        </a:lnSpc>
                        <a:spcBef>
                          <a:spcPts val="600"/>
                        </a:spcBef>
                        <a:spcAft>
                          <a:spcPts val="0"/>
                        </a:spcAft>
                      </a:pPr>
                      <a:r>
                        <a:rPr lang="en-US" sz="1200" b="0" dirty="0">
                          <a:effectLst/>
                        </a:rPr>
                        <a:t>superclass </a:t>
                      </a:r>
                      <a:r>
                        <a:rPr lang="en-US" sz="1200" b="1" i="0" u="none" strike="noStrike" dirty="0" err="1">
                          <a:effectLst/>
                          <a:latin typeface="Courier New" panose="02070309020205020404" pitchFamily="49" charset="0"/>
                          <a:cs typeface="Courier New" panose="02070309020205020404" pitchFamily="49" charset="0"/>
                        </a:rPr>
                        <a:t>AlgorithmOutline</a:t>
                      </a:r>
                      <a:endParaRPr lang="en-US" sz="12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T="73152" anchor="ctr"/>
                </a:tc>
                <a:tc>
                  <a:txBody>
                    <a:bodyPr/>
                    <a:lstStyle/>
                    <a:p>
                      <a:pPr marL="0" marR="0">
                        <a:lnSpc>
                          <a:spcPts val="1780"/>
                        </a:lnSpc>
                        <a:spcBef>
                          <a:spcPts val="600"/>
                        </a:spcBef>
                        <a:spcAft>
                          <a:spcPts val="0"/>
                        </a:spcAft>
                      </a:pPr>
                      <a:r>
                        <a:rPr lang="en-US" sz="1200" dirty="0">
                          <a:effectLst/>
                        </a:rPr>
                        <a:t>superclass </a:t>
                      </a:r>
                      <a:r>
                        <a:rPr lang="en-US" sz="1200" b="1" i="0" u="none" strike="noStrike" dirty="0">
                          <a:effectLst/>
                          <a:latin typeface="Courier New" panose="02070309020205020404" pitchFamily="49" charset="0"/>
                          <a:cs typeface="Courier New" panose="02070309020205020404" pitchFamily="49" charset="0"/>
                        </a:rPr>
                        <a:t>GameReport</a:t>
                      </a:r>
                      <a:endParaRPr lang="en-US" sz="1200" b="1" i="0" dirty="0">
                        <a:solidFill>
                          <a:srgbClr val="000000"/>
                        </a:solidFill>
                        <a:effectLst/>
                        <a:latin typeface="Courier New" panose="02070309020205020404" pitchFamily="49" charset="0"/>
                        <a:ea typeface="+mn-ea"/>
                        <a:cs typeface="Courier New" panose="02070309020205020404" pitchFamily="49" charset="0"/>
                      </a:endParaRPr>
                    </a:p>
                  </a:txBody>
                  <a:tcPr marT="73152" anchor="ctr"/>
                </a:tc>
                <a:extLst>
                  <a:ext uri="{0D108BD9-81ED-4DB2-BD59-A6C34878D82A}">
                    <a16:rowId xmlns:a16="http://schemas.microsoft.com/office/drawing/2014/main" val="1007831520"/>
                  </a:ext>
                </a:extLst>
              </a:tr>
              <a:tr h="459278">
                <a:tc>
                  <a:txBody>
                    <a:bodyPr/>
                    <a:lstStyle/>
                    <a:p>
                      <a:pPr marL="0" marR="0">
                        <a:lnSpc>
                          <a:spcPts val="1780"/>
                        </a:lnSpc>
                        <a:spcBef>
                          <a:spcPts val="600"/>
                        </a:spcBef>
                        <a:spcAft>
                          <a:spcPts val="0"/>
                        </a:spcAft>
                      </a:pPr>
                      <a:r>
                        <a:rPr lang="en-US" sz="1200" b="0" dirty="0">
                          <a:effectLst/>
                        </a:rPr>
                        <a:t>subclass </a:t>
                      </a:r>
                      <a:r>
                        <a:rPr lang="en-US" sz="1200" b="1" i="0" u="none" strike="noStrike" kern="1200" dirty="0" err="1">
                          <a:solidFill>
                            <a:schemeClr val="lt1"/>
                          </a:solidFill>
                          <a:effectLst/>
                          <a:latin typeface="Courier New" panose="02070309020205020404" pitchFamily="49" charset="0"/>
                          <a:ea typeface="+mn-ea"/>
                          <a:cs typeface="Courier New" panose="02070309020205020404" pitchFamily="49" charset="0"/>
                        </a:rPr>
                        <a:t>ConcreteAlgorithm</a:t>
                      </a:r>
                      <a:endPar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endParaRPr>
                    </a:p>
                  </a:txBody>
                  <a:tcPr marT="73152" anchor="ctr"/>
                </a:tc>
                <a:tc>
                  <a:txBody>
                    <a:bodyPr/>
                    <a:lstStyle/>
                    <a:p>
                      <a:pPr marL="0" marR="0">
                        <a:lnSpc>
                          <a:spcPts val="1780"/>
                        </a:lnSpc>
                        <a:spcBef>
                          <a:spcPts val="600"/>
                        </a:spcBef>
                        <a:spcAft>
                          <a:spcPts val="0"/>
                        </a:spcAft>
                      </a:pPr>
                      <a:r>
                        <a:rPr lang="en-US" sz="1200" dirty="0">
                          <a:effectLst/>
                        </a:rPr>
                        <a:t>subclasses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VolleyballReport</a:t>
                      </a:r>
                      <a:r>
                        <a:rPr lang="en-US" sz="1200" dirty="0">
                          <a:effectLst/>
                        </a:rPr>
                        <a:t> and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BaseballReport</a:t>
                      </a:r>
                    </a:p>
                  </a:txBody>
                  <a:tcPr marT="73152" anchor="ctr"/>
                </a:tc>
                <a:extLst>
                  <a:ext uri="{0D108BD9-81ED-4DB2-BD59-A6C34878D82A}">
                    <a16:rowId xmlns:a16="http://schemas.microsoft.com/office/drawing/2014/main" val="3456677658"/>
                  </a:ext>
                </a:extLst>
              </a:tr>
              <a:tr h="294982">
                <a:tc>
                  <a:txBody>
                    <a:bodyPr/>
                    <a:lstStyle/>
                    <a:p>
                      <a:pPr marL="0" marR="0">
                        <a:lnSpc>
                          <a:spcPts val="1780"/>
                        </a:lnSpc>
                        <a:spcBef>
                          <a:spcPts val="600"/>
                        </a:spcBef>
                        <a:spcAft>
                          <a:spcPts val="0"/>
                        </a:spcAft>
                      </a:pPr>
                      <a:r>
                        <a:rPr lang="en-US" sz="1200" b="1" i="0" u="none" strike="noStrike" kern="1200" dirty="0" err="1">
                          <a:solidFill>
                            <a:schemeClr val="lt1"/>
                          </a:solidFill>
                          <a:effectLst/>
                          <a:latin typeface="Courier New" panose="02070309020205020404" pitchFamily="49" charset="0"/>
                          <a:ea typeface="+mn-ea"/>
                          <a:cs typeface="Courier New" panose="02070309020205020404" pitchFamily="49" charset="0"/>
                        </a:rPr>
                        <a:t>template_method</a:t>
                      </a:r>
                      <a:r>
                        <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rPr>
                        <a:t>()</a:t>
                      </a:r>
                    </a:p>
                  </a:txBody>
                  <a:tcPr marT="73152" anchor="ctr"/>
                </a:tc>
                <a:tc>
                  <a:txBody>
                    <a:bodyPr/>
                    <a:lstStyle/>
                    <a:p>
                      <a:pPr marL="0" marR="0">
                        <a:lnSpc>
                          <a:spcPts val="1780"/>
                        </a:lnSpc>
                        <a:spcBef>
                          <a:spcPts val="600"/>
                        </a:spcBef>
                        <a:spcAft>
                          <a:spcPts val="0"/>
                        </a:spcAft>
                      </a:pP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generate_report()</a:t>
                      </a:r>
                    </a:p>
                  </a:txBody>
                  <a:tcPr marT="73152" anchor="ctr"/>
                </a:tc>
                <a:extLst>
                  <a:ext uri="{0D108BD9-81ED-4DB2-BD59-A6C34878D82A}">
                    <a16:rowId xmlns:a16="http://schemas.microsoft.com/office/drawing/2014/main" val="1498098400"/>
                  </a:ext>
                </a:extLst>
              </a:tr>
              <a:tr h="459278">
                <a:tc>
                  <a:txBody>
                    <a:bodyPr/>
                    <a:lstStyle/>
                    <a:p>
                      <a:pPr marL="0" marR="0">
                        <a:lnSpc>
                          <a:spcPts val="1780"/>
                        </a:lnSpc>
                        <a:spcBef>
                          <a:spcPts val="600"/>
                        </a:spcBef>
                        <a:spcAft>
                          <a:spcPts val="0"/>
                        </a:spcAft>
                      </a:pPr>
                      <a:r>
                        <a:rPr lang="en-US" sz="1200" b="0">
                          <a:effectLst/>
                        </a:rPr>
                        <a:t>common steps</a:t>
                      </a:r>
                      <a:endParaRPr lang="en-US" sz="1200" b="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73152" anchor="ctr"/>
                </a:tc>
                <a:tc>
                  <a:txBody>
                    <a:bodyPr/>
                    <a:lstStyle/>
                    <a:p>
                      <a:pPr marL="0" marR="0">
                        <a:lnSpc>
                          <a:spcPts val="1780"/>
                        </a:lnSpc>
                        <a:spcBef>
                          <a:spcPts val="600"/>
                        </a:spcBef>
                        <a:spcAft>
                          <a:spcPts val="0"/>
                        </a:spcAft>
                      </a:pP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print_header() </a:t>
                      </a:r>
                      <a:r>
                        <a:rPr lang="en-US" sz="1200" dirty="0">
                          <a:effectLst/>
                        </a:rPr>
                        <a:t>and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print_footer()</a:t>
                      </a:r>
                    </a:p>
                  </a:txBody>
                  <a:tcPr marT="73152" anchor="ctr"/>
                </a:tc>
                <a:extLst>
                  <a:ext uri="{0D108BD9-81ED-4DB2-BD59-A6C34878D82A}">
                    <a16:rowId xmlns:a16="http://schemas.microsoft.com/office/drawing/2014/main" val="3595745620"/>
                  </a:ext>
                </a:extLst>
              </a:tr>
              <a:tr h="716431">
                <a:tc>
                  <a:txBody>
                    <a:bodyPr/>
                    <a:lstStyle/>
                    <a:p>
                      <a:pPr marL="0" marR="0">
                        <a:lnSpc>
                          <a:spcPts val="1780"/>
                        </a:lnSpc>
                        <a:spcBef>
                          <a:spcPts val="600"/>
                        </a:spcBef>
                        <a:spcAft>
                          <a:spcPts val="0"/>
                        </a:spcAft>
                      </a:pPr>
                      <a:r>
                        <a:rPr lang="en-US" sz="1200" b="0" dirty="0">
                          <a:effectLst/>
                        </a:rPr>
                        <a:t>varying steps</a:t>
                      </a:r>
                      <a:endParaRPr lang="en-US" sz="12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73152" anchor="ctr"/>
                </a:tc>
                <a:tc>
                  <a:txBody>
                    <a:bodyPr/>
                    <a:lstStyle/>
                    <a:p>
                      <a:pPr marL="0" marR="0">
                        <a:lnSpc>
                          <a:spcPts val="1780"/>
                        </a:lnSpc>
                        <a:spcBef>
                          <a:spcPts val="600"/>
                        </a:spcBef>
                        <a:spcAft>
                          <a:spcPts val="0"/>
                        </a:spcAft>
                      </a:pPr>
                      <a:r>
                        <a:rPr lang="en-US" sz="1200" b="1" i="0" u="none" strike="noStrike" dirty="0">
                          <a:effectLst/>
                          <a:latin typeface="Courier New" panose="02070309020205020404" pitchFamily="49" charset="0"/>
                          <a:cs typeface="Courier New" panose="02070309020205020404" pitchFamily="49" charset="0"/>
                        </a:rPr>
                        <a:t>acquire_data()</a:t>
                      </a:r>
                      <a:r>
                        <a:rPr lang="en-US" sz="1200" dirty="0">
                          <a:effectLst/>
                        </a:rPr>
                        <a:t>,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analyze_data()</a:t>
                      </a:r>
                      <a:r>
                        <a:rPr lang="en-US" sz="1200" dirty="0">
                          <a:effectLst/>
                        </a:rPr>
                        <a:t>, and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print_report()</a:t>
                      </a:r>
                    </a:p>
                  </a:txBody>
                  <a:tcPr marT="73152" anchor="ctr"/>
                </a:tc>
                <a:extLst>
                  <a:ext uri="{0D108BD9-81ED-4DB2-BD59-A6C34878D82A}">
                    <a16:rowId xmlns:a16="http://schemas.microsoft.com/office/drawing/2014/main" val="3713792983"/>
                  </a:ext>
                </a:extLst>
              </a:tr>
            </a:tbl>
          </a:graphicData>
        </a:graphic>
      </p:graphicFrame>
    </p:spTree>
    <p:extLst>
      <p:ext uri="{BB962C8B-B14F-4D97-AF65-F5344CB8AC3E}">
        <p14:creationId xmlns:p14="http://schemas.microsoft.com/office/powerpoint/2010/main" val="1776624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79B3-FEC0-26A3-1439-921FBFE68069}"/>
              </a:ext>
            </a:extLst>
          </p:cNvPr>
          <p:cNvSpPr>
            <a:spLocks noGrp="1"/>
          </p:cNvSpPr>
          <p:nvPr>
            <p:ph type="title"/>
          </p:nvPr>
        </p:nvSpPr>
        <p:spPr/>
        <p:txBody>
          <a:bodyPr/>
          <a:lstStyle/>
          <a:p>
            <a:r>
              <a:rPr lang="en-US" dirty="0"/>
              <a:t>Break</a:t>
            </a:r>
          </a:p>
        </p:txBody>
      </p:sp>
      <p:sp>
        <p:nvSpPr>
          <p:cNvPr id="3" name="Content Placeholder 2">
            <a:extLst>
              <a:ext uri="{FF2B5EF4-FFF2-40B4-BE49-F238E27FC236}">
                <a16:creationId xmlns:a16="http://schemas.microsoft.com/office/drawing/2014/main" id="{5D25BD98-BB88-A06D-1F58-647C10F4BE77}"/>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312DAD6-027B-95F8-E72E-D7FD2B01912E}"/>
              </a:ext>
            </a:extLst>
          </p:cNvPr>
          <p:cNvSpPr>
            <a:spLocks noGrp="1"/>
          </p:cNvSpPr>
          <p:nvPr>
            <p:ph type="sldNum" sz="quarter" idx="12"/>
          </p:nvPr>
        </p:nvSpPr>
        <p:spPr/>
        <p:txBody>
          <a:bodyPr/>
          <a:lstStyle/>
          <a:p>
            <a:fld id="{6C575094-CFE5-6845-BA77-358456EEE977}" type="slidenum">
              <a:rPr lang="en-US" altLang="x-none" smtClean="0"/>
              <a:pPr/>
              <a:t>28</a:t>
            </a:fld>
            <a:endParaRPr lang="en-US" altLang="x-none"/>
          </a:p>
        </p:txBody>
      </p:sp>
    </p:spTree>
    <p:extLst>
      <p:ext uri="{BB962C8B-B14F-4D97-AF65-F5344CB8AC3E}">
        <p14:creationId xmlns:p14="http://schemas.microsoft.com/office/powerpoint/2010/main" val="1505955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E82B3-6C78-4FFB-128D-EF48F2B381D0}"/>
              </a:ext>
            </a:extLst>
          </p:cNvPr>
          <p:cNvSpPr>
            <a:spLocks noGrp="1"/>
          </p:cNvSpPr>
          <p:nvPr>
            <p:ph type="title"/>
          </p:nvPr>
        </p:nvSpPr>
        <p:spPr/>
        <p:txBody>
          <a:bodyPr/>
          <a:lstStyle/>
          <a:p>
            <a:r>
              <a:rPr lang="en-US" dirty="0"/>
              <a:t>The Strategy Design Pattern</a:t>
            </a:r>
          </a:p>
        </p:txBody>
      </p:sp>
      <p:sp>
        <p:nvSpPr>
          <p:cNvPr id="3" name="Content Placeholder 2">
            <a:extLst>
              <a:ext uri="{FF2B5EF4-FFF2-40B4-BE49-F238E27FC236}">
                <a16:creationId xmlns:a16="http://schemas.microsoft.com/office/drawing/2014/main" id="{DE7AE4DC-2116-9337-3A4C-41F97A023BA7}"/>
              </a:ext>
            </a:extLst>
          </p:cNvPr>
          <p:cNvSpPr>
            <a:spLocks noGrp="1"/>
          </p:cNvSpPr>
          <p:nvPr>
            <p:ph idx="1"/>
          </p:nvPr>
        </p:nvSpPr>
        <p:spPr/>
        <p:txBody>
          <a:bodyPr/>
          <a:lstStyle/>
          <a:p>
            <a:r>
              <a:rPr lang="en-US" dirty="0"/>
              <a:t>The Strategy Design Pattern provides a model for a software architecture problem that involves a </a:t>
            </a:r>
            <a:r>
              <a:rPr lang="en-US" u="sng" dirty="0"/>
              <a:t>family of algorithms</a:t>
            </a:r>
            <a:r>
              <a:rPr lang="en-US" dirty="0"/>
              <a:t>, or several </a:t>
            </a:r>
            <a:r>
              <a:rPr lang="en-US" u="sng" dirty="0"/>
              <a:t>variants of an algorithm</a:t>
            </a:r>
            <a:r>
              <a:rPr lang="en-US" dirty="0"/>
              <a:t>, that need to be </a:t>
            </a:r>
            <a:r>
              <a:rPr lang="en-US" u="sng" dirty="0"/>
              <a:t>interchangeable</a:t>
            </a:r>
            <a:r>
              <a:rPr lang="en-US" dirty="0"/>
              <a:t> at run time.</a:t>
            </a:r>
          </a:p>
          <a:p>
            <a:pPr lvl="4"/>
            <a:endParaRPr lang="en-US" dirty="0"/>
          </a:p>
          <a:p>
            <a:r>
              <a:rPr lang="en-US" dirty="0"/>
              <a:t>A model for a solution that </a:t>
            </a:r>
            <a:r>
              <a:rPr lang="en-US" u="sng" dirty="0"/>
              <a:t>encapsulates</a:t>
            </a:r>
            <a:r>
              <a:rPr lang="en-US" dirty="0"/>
              <a:t> each algorithm or algorithm variant, reduces code duplication, and allows us to </a:t>
            </a:r>
            <a:r>
              <a:rPr lang="en-US" u="sng" dirty="0"/>
              <a:t>modify the algorithms independently</a:t>
            </a:r>
            <a:r>
              <a:rPr lang="en-US" dirty="0"/>
              <a:t>.</a:t>
            </a:r>
          </a:p>
          <a:p>
            <a:pPr lvl="1"/>
            <a:r>
              <a:rPr lang="en-US" u="sng" dirty="0"/>
              <a:t>Choose at run time</a:t>
            </a:r>
            <a:r>
              <a:rPr lang="en-US" dirty="0"/>
              <a:t> which algorithm to use.</a:t>
            </a:r>
          </a:p>
        </p:txBody>
      </p:sp>
      <p:sp>
        <p:nvSpPr>
          <p:cNvPr id="4" name="Slide Number Placeholder 3">
            <a:extLst>
              <a:ext uri="{FF2B5EF4-FFF2-40B4-BE49-F238E27FC236}">
                <a16:creationId xmlns:a16="http://schemas.microsoft.com/office/drawing/2014/main" id="{D488E076-A486-AA84-CD56-90E068D09DB5}"/>
              </a:ext>
            </a:extLst>
          </p:cNvPr>
          <p:cNvSpPr>
            <a:spLocks noGrp="1"/>
          </p:cNvSpPr>
          <p:nvPr>
            <p:ph type="sldNum" sz="quarter" idx="12"/>
          </p:nvPr>
        </p:nvSpPr>
        <p:spPr/>
        <p:txBody>
          <a:bodyPr/>
          <a:lstStyle/>
          <a:p>
            <a:fld id="{6C575094-CFE5-6845-BA77-358456EEE977}" type="slidenum">
              <a:rPr lang="en-US" altLang="x-none" smtClean="0"/>
              <a:pPr/>
              <a:t>29</a:t>
            </a:fld>
            <a:endParaRPr lang="en-US" altLang="x-none"/>
          </a:p>
        </p:txBody>
      </p:sp>
    </p:spTree>
    <p:extLst>
      <p:ext uri="{BB962C8B-B14F-4D97-AF65-F5344CB8AC3E}">
        <p14:creationId xmlns:p14="http://schemas.microsoft.com/office/powerpoint/2010/main" val="2645338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5775AB9-9FAF-744D-8B1B-8631609A80AA}" type="slidenum">
              <a:rPr lang="en-US"/>
              <a:pPr/>
              <a:t>3</a:t>
            </a:fld>
            <a:endParaRPr lang="en-US"/>
          </a:p>
        </p:txBody>
      </p:sp>
      <p:sp>
        <p:nvSpPr>
          <p:cNvPr id="634882" name="Rectangle 2"/>
          <p:cNvSpPr>
            <a:spLocks noGrp="1" noChangeArrowheads="1"/>
          </p:cNvSpPr>
          <p:nvPr>
            <p:ph type="title"/>
          </p:nvPr>
        </p:nvSpPr>
        <p:spPr/>
        <p:txBody>
          <a:bodyPr/>
          <a:lstStyle/>
          <a:p>
            <a:r>
              <a:rPr lang="en-US" dirty="0"/>
              <a:t>Reminder: Unofficial Field Trip</a:t>
            </a:r>
          </a:p>
        </p:txBody>
      </p:sp>
      <p:sp>
        <p:nvSpPr>
          <p:cNvPr id="634883" name="Rectangle 3"/>
          <p:cNvSpPr>
            <a:spLocks noGrp="1" noChangeArrowheads="1"/>
          </p:cNvSpPr>
          <p:nvPr>
            <p:ph type="body" idx="1"/>
          </p:nvPr>
        </p:nvSpPr>
        <p:spPr>
          <a:xfrm>
            <a:off x="457200" y="1295401"/>
            <a:ext cx="8229600" cy="4968208"/>
          </a:xfrm>
          <a:ln/>
          <a:extLst>
            <a:ext uri="{91240B29-F687-4f45-9708-019B960494DF}">
              <a14:hiddenLine xmlns="" xmlns:a14="http://schemas.microsoft.com/office/drawing/2010/main" w="9525">
                <a:solidFill>
                  <a:schemeClr val="folHlink"/>
                </a:solidFill>
                <a:miter lim="800000"/>
                <a:headEnd/>
                <a:tailEnd/>
              </a14:hiddenLine>
            </a:ext>
          </a:extLst>
        </p:spPr>
        <p:txBody>
          <a:bodyPr>
            <a:noAutofit/>
          </a:bodyPr>
          <a:lstStyle/>
          <a:p>
            <a:pPr>
              <a:lnSpc>
                <a:spcPct val="90000"/>
              </a:lnSpc>
            </a:pPr>
            <a:r>
              <a:rPr lang="en-US" b="1" dirty="0">
                <a:solidFill>
                  <a:srgbClr val="B23C00"/>
                </a:solidFill>
              </a:rPr>
              <a:t>Computer History Museum in Mt. View</a:t>
            </a:r>
          </a:p>
          <a:p>
            <a:pPr lvl="4">
              <a:lnSpc>
                <a:spcPct val="90000"/>
              </a:lnSpc>
            </a:pPr>
            <a:endParaRPr lang="en-US" b="1" dirty="0">
              <a:solidFill>
                <a:srgbClr val="B23C00"/>
              </a:solidFill>
            </a:endParaRPr>
          </a:p>
          <a:p>
            <a:pPr lvl="1">
              <a:lnSpc>
                <a:spcPct val="90000"/>
              </a:lnSpc>
            </a:pPr>
            <a:r>
              <a:rPr lang="en-US" dirty="0">
                <a:hlinkClick r:id="rId2"/>
              </a:rPr>
              <a:t>http://www.computerhistory.org/</a:t>
            </a:r>
            <a:endParaRPr lang="en-US" dirty="0"/>
          </a:p>
          <a:p>
            <a:pPr lvl="1">
              <a:lnSpc>
                <a:spcPct val="90000"/>
              </a:lnSpc>
            </a:pPr>
            <a:r>
              <a:rPr lang="en-US" dirty="0"/>
              <a:t>Provide your own transportation to the museum.</a:t>
            </a:r>
          </a:p>
          <a:p>
            <a:pPr lvl="4">
              <a:lnSpc>
                <a:spcPct val="90000"/>
              </a:lnSpc>
            </a:pPr>
            <a:endParaRPr lang="en-US" dirty="0"/>
          </a:p>
          <a:p>
            <a:pPr>
              <a:lnSpc>
                <a:spcPct val="90000"/>
              </a:lnSpc>
            </a:pPr>
            <a:r>
              <a:rPr lang="en-US" b="1" dirty="0">
                <a:solidFill>
                  <a:srgbClr val="B23C00"/>
                </a:solidFill>
              </a:rPr>
              <a:t>Saturday, March 15, 11:30 AM</a:t>
            </a:r>
          </a:p>
          <a:p>
            <a:pPr lvl="1">
              <a:lnSpc>
                <a:spcPct val="90000"/>
              </a:lnSpc>
            </a:pPr>
            <a:r>
              <a:rPr lang="en-US" dirty="0"/>
              <a:t>Special </a:t>
            </a:r>
            <a:r>
              <a:rPr lang="en-US" u="sng" dirty="0"/>
              <a:t>free admission</a:t>
            </a:r>
            <a:r>
              <a:rPr lang="en-US" dirty="0"/>
              <a:t> for my students.</a:t>
            </a:r>
          </a:p>
          <a:p>
            <a:pPr lvl="2">
              <a:lnSpc>
                <a:spcPct val="90000"/>
              </a:lnSpc>
            </a:pPr>
            <a:r>
              <a:rPr lang="en-US" dirty="0"/>
              <a:t>Meet in the front lobby for your free pass.</a:t>
            </a:r>
          </a:p>
          <a:p>
            <a:pPr lvl="1">
              <a:lnSpc>
                <a:spcPct val="90000"/>
              </a:lnSpc>
            </a:pPr>
            <a:r>
              <a:rPr lang="en-US" dirty="0"/>
              <a:t>Stay as long as you like, until closing time</a:t>
            </a:r>
          </a:p>
          <a:p>
            <a:pPr lvl="1">
              <a:lnSpc>
                <a:spcPct val="90000"/>
              </a:lnSpc>
            </a:pPr>
            <a:r>
              <a:rPr lang="en-US" dirty="0"/>
              <a:t>Do a self-guided tour of the </a:t>
            </a:r>
            <a:r>
              <a:rPr lang="en-US" dirty="0">
                <a:solidFill>
                  <a:srgbClr val="C00000"/>
                </a:solidFill>
              </a:rPr>
              <a:t>Revolution</a:t>
            </a:r>
            <a:r>
              <a:rPr lang="en-US" dirty="0"/>
              <a:t> exhibit.</a:t>
            </a:r>
          </a:p>
          <a:p>
            <a:pPr lvl="1">
              <a:lnSpc>
                <a:spcPct val="90000"/>
              </a:lnSpc>
            </a:pPr>
            <a:r>
              <a:rPr lang="en-US" dirty="0"/>
              <a:t>Experience a fully restored </a:t>
            </a:r>
            <a:r>
              <a:rPr lang="en-US" dirty="0">
                <a:solidFill>
                  <a:srgbClr val="C00000"/>
                </a:solidFill>
              </a:rPr>
              <a:t>IBM 1401 </a:t>
            </a:r>
            <a:r>
              <a:rPr lang="en-US" dirty="0"/>
              <a:t>mainframe computer from the early 1960s in operation.</a:t>
            </a:r>
          </a:p>
        </p:txBody>
      </p:sp>
    </p:spTree>
    <p:extLst>
      <p:ext uri="{BB962C8B-B14F-4D97-AF65-F5344CB8AC3E}">
        <p14:creationId xmlns:p14="http://schemas.microsoft.com/office/powerpoint/2010/main" val="1368038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5457-69A1-E1E7-8E3D-5AF0B1BE4545}"/>
              </a:ext>
            </a:extLst>
          </p:cNvPr>
          <p:cNvSpPr>
            <a:spLocks noGrp="1"/>
          </p:cNvSpPr>
          <p:nvPr>
            <p:ph type="title"/>
          </p:nvPr>
        </p:nvSpPr>
        <p:spPr/>
        <p:txBody>
          <a:bodyPr/>
          <a:lstStyle/>
          <a:p>
            <a:r>
              <a:rPr lang="en-US" dirty="0"/>
              <a:t>Hardcoding</a:t>
            </a:r>
          </a:p>
        </p:txBody>
      </p:sp>
      <p:sp>
        <p:nvSpPr>
          <p:cNvPr id="4" name="Slide Number Placeholder 3">
            <a:extLst>
              <a:ext uri="{FF2B5EF4-FFF2-40B4-BE49-F238E27FC236}">
                <a16:creationId xmlns:a16="http://schemas.microsoft.com/office/drawing/2014/main" id="{AA8B7907-F847-4826-D075-2B718CD34804}"/>
              </a:ext>
            </a:extLst>
          </p:cNvPr>
          <p:cNvSpPr>
            <a:spLocks noGrp="1"/>
          </p:cNvSpPr>
          <p:nvPr>
            <p:ph type="sldNum" sz="quarter" idx="12"/>
          </p:nvPr>
        </p:nvSpPr>
        <p:spPr/>
        <p:txBody>
          <a:bodyPr/>
          <a:lstStyle/>
          <a:p>
            <a:fld id="{6C575094-CFE5-6845-BA77-358456EEE977}" type="slidenum">
              <a:rPr lang="en-US" altLang="x-none" smtClean="0"/>
              <a:pPr/>
              <a:t>30</a:t>
            </a:fld>
            <a:endParaRPr lang="en-US" altLang="x-none"/>
          </a:p>
        </p:txBody>
      </p:sp>
      <p:sp>
        <p:nvSpPr>
          <p:cNvPr id="5" name="TextBox 4">
            <a:extLst>
              <a:ext uri="{FF2B5EF4-FFF2-40B4-BE49-F238E27FC236}">
                <a16:creationId xmlns:a16="http://schemas.microsoft.com/office/drawing/2014/main" id="{199BAB41-6F9C-D0B0-B9A8-80611D6CEDA2}"/>
              </a:ext>
            </a:extLst>
          </p:cNvPr>
          <p:cNvSpPr txBox="1"/>
          <p:nvPr/>
        </p:nvSpPr>
        <p:spPr>
          <a:xfrm>
            <a:off x="794423" y="1451535"/>
            <a:ext cx="7555153" cy="3954929"/>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Hardcoding vs. Runtime Flexibility</a:t>
            </a:r>
          </a:p>
          <a:p>
            <a:endParaRPr lang="en-US" sz="800" dirty="0">
              <a:latin typeface="+mj-lt"/>
            </a:endParaRP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“Hardcoding” refers to the code we’ve written it in the source file. When we hardcode, we make decisions when we write the code about how the program will behave at run time. Once we’ve hardcoded, we can’t make changes to the program’s behavior without modifying the code. This may also require extensive retesting and rewriting documentation</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endParaRPr lang="en-US" sz="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Many of the design patterns provide models for software architectures that have runtime flexibility so that the application can make behavior decisions when it’s running. For example, the Strategy Design Pattern enables an application to choose which algorithm to use based on a logical decision. Our testing and documentation should cover all the algorithms before we deploy the application. A well-designed architecture can also minimize code changes if we later add new algorithms or modify existing ones</a:t>
            </a: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96695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5A467-AF8C-40A1-046F-956537989A74}"/>
              </a:ext>
            </a:extLst>
          </p:cNvPr>
          <p:cNvSpPr>
            <a:spLocks noGrp="1"/>
          </p:cNvSpPr>
          <p:nvPr>
            <p:ph type="title"/>
          </p:nvPr>
        </p:nvSpPr>
        <p:spPr/>
        <p:txBody>
          <a:bodyPr/>
          <a:lstStyle/>
          <a:p>
            <a:r>
              <a:rPr lang="en-US" dirty="0"/>
              <a:t>Three Sports</a:t>
            </a:r>
          </a:p>
        </p:txBody>
      </p:sp>
      <p:sp>
        <p:nvSpPr>
          <p:cNvPr id="3" name="Content Placeholder 2">
            <a:extLst>
              <a:ext uri="{FF2B5EF4-FFF2-40B4-BE49-F238E27FC236}">
                <a16:creationId xmlns:a16="http://schemas.microsoft.com/office/drawing/2014/main" id="{5D64F392-1398-E9D4-890B-3B66F219F445}"/>
              </a:ext>
            </a:extLst>
          </p:cNvPr>
          <p:cNvSpPr>
            <a:spLocks noGrp="1"/>
          </p:cNvSpPr>
          <p:nvPr>
            <p:ph idx="1"/>
          </p:nvPr>
        </p:nvSpPr>
        <p:spPr/>
        <p:txBody>
          <a:bodyPr/>
          <a:lstStyle/>
          <a:p>
            <a:r>
              <a:rPr lang="en-US" dirty="0"/>
              <a:t>An application involves three sports: </a:t>
            </a:r>
            <a:br>
              <a:rPr lang="en-US" dirty="0"/>
            </a:br>
            <a:r>
              <a:rPr lang="en-US" dirty="0"/>
              <a:t>baseball, football, and volleyball.</a:t>
            </a:r>
          </a:p>
          <a:p>
            <a:pPr lvl="4"/>
            <a:endParaRPr lang="en-US" dirty="0"/>
          </a:p>
          <a:p>
            <a:r>
              <a:rPr lang="en-US" dirty="0"/>
              <a:t>For each sport, we need to execute </a:t>
            </a:r>
            <a:br>
              <a:rPr lang="en-US" dirty="0"/>
            </a:br>
            <a:r>
              <a:rPr lang="en-US" dirty="0"/>
              <a:t>an </a:t>
            </a:r>
            <a:r>
              <a:rPr lang="en-US" u="sng" dirty="0"/>
              <a:t>algorithm to recruit players</a:t>
            </a:r>
            <a:r>
              <a:rPr lang="en-US" dirty="0"/>
              <a:t> and </a:t>
            </a:r>
            <a:br>
              <a:rPr lang="en-US" dirty="0"/>
            </a:br>
            <a:r>
              <a:rPr lang="en-US" dirty="0"/>
              <a:t>an </a:t>
            </a:r>
            <a:r>
              <a:rPr lang="en-US" u="sng" dirty="0"/>
              <a:t>algorithm to reserve a venue</a:t>
            </a:r>
            <a:r>
              <a:rPr lang="en-US" dirty="0"/>
              <a:t>. </a:t>
            </a:r>
          </a:p>
        </p:txBody>
      </p:sp>
      <p:sp>
        <p:nvSpPr>
          <p:cNvPr id="4" name="Slide Number Placeholder 3">
            <a:extLst>
              <a:ext uri="{FF2B5EF4-FFF2-40B4-BE49-F238E27FC236}">
                <a16:creationId xmlns:a16="http://schemas.microsoft.com/office/drawing/2014/main" id="{465EE9E5-DD78-F85D-6F81-A063004BFC06}"/>
              </a:ext>
            </a:extLst>
          </p:cNvPr>
          <p:cNvSpPr>
            <a:spLocks noGrp="1"/>
          </p:cNvSpPr>
          <p:nvPr>
            <p:ph type="sldNum" sz="quarter" idx="12"/>
          </p:nvPr>
        </p:nvSpPr>
        <p:spPr/>
        <p:txBody>
          <a:bodyPr/>
          <a:lstStyle/>
          <a:p>
            <a:fld id="{6C575094-CFE5-6845-BA77-358456EEE977}" type="slidenum">
              <a:rPr lang="en-US" altLang="x-none" smtClean="0"/>
              <a:pPr/>
              <a:t>31</a:t>
            </a:fld>
            <a:endParaRPr lang="en-US" altLang="x-none"/>
          </a:p>
        </p:txBody>
      </p:sp>
    </p:spTree>
    <p:extLst>
      <p:ext uri="{BB962C8B-B14F-4D97-AF65-F5344CB8AC3E}">
        <p14:creationId xmlns:p14="http://schemas.microsoft.com/office/powerpoint/2010/main" val="3510922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10C32-A4A8-BAF7-47CC-C6F3ABE60D34}"/>
              </a:ext>
            </a:extLst>
          </p:cNvPr>
          <p:cNvSpPr>
            <a:spLocks noGrp="1"/>
          </p:cNvSpPr>
          <p:nvPr>
            <p:ph type="title"/>
          </p:nvPr>
        </p:nvSpPr>
        <p:spPr/>
        <p:txBody>
          <a:bodyPr/>
          <a:lstStyle/>
          <a:p>
            <a:r>
              <a:rPr lang="en-US" dirty="0"/>
              <a:t>Desired Design Features</a:t>
            </a:r>
          </a:p>
        </p:txBody>
      </p:sp>
      <p:sp>
        <p:nvSpPr>
          <p:cNvPr id="3" name="Content Placeholder 2">
            <a:extLst>
              <a:ext uri="{FF2B5EF4-FFF2-40B4-BE49-F238E27FC236}">
                <a16:creationId xmlns:a16="http://schemas.microsoft.com/office/drawing/2014/main" id="{EBE1CF96-914B-2094-65B1-F22E41AA8960}"/>
              </a:ext>
            </a:extLst>
          </p:cNvPr>
          <p:cNvSpPr>
            <a:spLocks noGrp="1"/>
          </p:cNvSpPr>
          <p:nvPr>
            <p:ph idx="1"/>
          </p:nvPr>
        </p:nvSpPr>
        <p:spPr/>
        <p:txBody>
          <a:bodyPr/>
          <a:lstStyle/>
          <a:p>
            <a:r>
              <a:rPr lang="en-US" sz="2400" b="1" dirty="0"/>
              <a:t>DF 1: </a:t>
            </a:r>
            <a:r>
              <a:rPr lang="en-US" sz="2400" dirty="0"/>
              <a:t>Each sport implements code for both algorithms.</a:t>
            </a:r>
          </a:p>
          <a:p>
            <a:pPr lvl="4"/>
            <a:endParaRPr lang="en-US" sz="650" dirty="0"/>
          </a:p>
          <a:p>
            <a:r>
              <a:rPr lang="en-US" sz="2400" b="1" dirty="0"/>
              <a:t>DF 2: </a:t>
            </a:r>
            <a:r>
              <a:rPr lang="en-US" sz="2400" dirty="0"/>
              <a:t>It should be straightforward to add or delete sports.</a:t>
            </a:r>
          </a:p>
          <a:p>
            <a:pPr lvl="4"/>
            <a:endParaRPr lang="en-US" sz="650" dirty="0"/>
          </a:p>
          <a:p>
            <a:r>
              <a:rPr lang="en-US" sz="2400" b="1" dirty="0"/>
              <a:t>DF 3: </a:t>
            </a:r>
            <a:r>
              <a:rPr lang="en-US" sz="2400" dirty="0"/>
              <a:t>It should be straightforward to add, delete, or modify algorithms for the sports.</a:t>
            </a:r>
          </a:p>
          <a:p>
            <a:pPr lvl="4"/>
            <a:endParaRPr lang="en-US" sz="650" dirty="0"/>
          </a:p>
          <a:p>
            <a:r>
              <a:rPr lang="en-US" sz="2400" b="1" dirty="0"/>
              <a:t>DF 4: </a:t>
            </a:r>
            <a:r>
              <a:rPr lang="en-US" sz="2400" dirty="0"/>
              <a:t>It should be possible to make algorithm choices at run time.</a:t>
            </a:r>
          </a:p>
          <a:p>
            <a:pPr lvl="4"/>
            <a:endParaRPr lang="en-US" sz="650" dirty="0"/>
          </a:p>
          <a:p>
            <a:r>
              <a:rPr lang="en-US" sz="2400" b="1" dirty="0"/>
              <a:t>DF 5: </a:t>
            </a:r>
            <a:r>
              <a:rPr lang="en-US" sz="2400" dirty="0"/>
              <a:t>It should be possible for sports to share algorithms, such as one for reserving a particular venue.</a:t>
            </a:r>
          </a:p>
        </p:txBody>
      </p:sp>
      <p:sp>
        <p:nvSpPr>
          <p:cNvPr id="4" name="Slide Number Placeholder 3">
            <a:extLst>
              <a:ext uri="{FF2B5EF4-FFF2-40B4-BE49-F238E27FC236}">
                <a16:creationId xmlns:a16="http://schemas.microsoft.com/office/drawing/2014/main" id="{EB22A9D5-0193-392A-12B3-9E7BBF391D7A}"/>
              </a:ext>
            </a:extLst>
          </p:cNvPr>
          <p:cNvSpPr>
            <a:spLocks noGrp="1"/>
          </p:cNvSpPr>
          <p:nvPr>
            <p:ph type="sldNum" sz="quarter" idx="12"/>
          </p:nvPr>
        </p:nvSpPr>
        <p:spPr/>
        <p:txBody>
          <a:bodyPr/>
          <a:lstStyle/>
          <a:p>
            <a:fld id="{6C575094-CFE5-6845-BA77-358456EEE977}" type="slidenum">
              <a:rPr lang="en-US" altLang="x-none" smtClean="0"/>
              <a:pPr/>
              <a:t>32</a:t>
            </a:fld>
            <a:endParaRPr lang="en-US" altLang="x-none"/>
          </a:p>
        </p:txBody>
      </p:sp>
    </p:spTree>
    <p:extLst>
      <p:ext uri="{BB962C8B-B14F-4D97-AF65-F5344CB8AC3E}">
        <p14:creationId xmlns:p14="http://schemas.microsoft.com/office/powerpoint/2010/main" val="8666249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54DAF-BF41-D200-098B-237F22B50B4E}"/>
              </a:ext>
            </a:extLst>
          </p:cNvPr>
          <p:cNvSpPr>
            <a:spLocks noGrp="1"/>
          </p:cNvSpPr>
          <p:nvPr>
            <p:ph type="title"/>
          </p:nvPr>
        </p:nvSpPr>
        <p:spPr/>
        <p:txBody>
          <a:bodyPr/>
          <a:lstStyle/>
          <a:p>
            <a:r>
              <a:rPr lang="en-US" dirty="0"/>
              <a:t>Sports [Before]</a:t>
            </a:r>
          </a:p>
        </p:txBody>
      </p:sp>
      <p:sp>
        <p:nvSpPr>
          <p:cNvPr id="4" name="Slide Number Placeholder 3">
            <a:extLst>
              <a:ext uri="{FF2B5EF4-FFF2-40B4-BE49-F238E27FC236}">
                <a16:creationId xmlns:a16="http://schemas.microsoft.com/office/drawing/2014/main" id="{D3EB381A-8BE2-F3EA-B7CA-EA93316EAE72}"/>
              </a:ext>
            </a:extLst>
          </p:cNvPr>
          <p:cNvSpPr>
            <a:spLocks noGrp="1"/>
          </p:cNvSpPr>
          <p:nvPr>
            <p:ph type="sldNum" sz="quarter" idx="12"/>
          </p:nvPr>
        </p:nvSpPr>
        <p:spPr/>
        <p:txBody>
          <a:bodyPr/>
          <a:lstStyle/>
          <a:p>
            <a:fld id="{6C575094-CFE5-6845-BA77-358456EEE977}" type="slidenum">
              <a:rPr lang="en-US" altLang="x-none" smtClean="0"/>
              <a:pPr/>
              <a:t>33</a:t>
            </a:fld>
            <a:endParaRPr lang="en-US" altLang="x-none"/>
          </a:p>
        </p:txBody>
      </p:sp>
      <p:pic>
        <p:nvPicPr>
          <p:cNvPr id="5" name="Picture 4" descr="Diagram&#10;&#10;Description automatically generated">
            <a:extLst>
              <a:ext uri="{FF2B5EF4-FFF2-40B4-BE49-F238E27FC236}">
                <a16:creationId xmlns:a16="http://schemas.microsoft.com/office/drawing/2014/main" id="{03DD8068-C1DB-7A0B-819B-3310717C2E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30" y="1325903"/>
            <a:ext cx="6583608" cy="2596867"/>
          </a:xfrm>
          <a:prstGeom prst="rect">
            <a:avLst/>
          </a:prstGeom>
        </p:spPr>
      </p:pic>
      <p:sp>
        <p:nvSpPr>
          <p:cNvPr id="6" name="TextBox 5">
            <a:extLst>
              <a:ext uri="{FF2B5EF4-FFF2-40B4-BE49-F238E27FC236}">
                <a16:creationId xmlns:a16="http://schemas.microsoft.com/office/drawing/2014/main" id="{BAD795C5-0BC4-339F-F366-B63DAD5248CD}"/>
              </a:ext>
            </a:extLst>
          </p:cNvPr>
          <p:cNvSpPr txBox="1"/>
          <p:nvPr/>
        </p:nvSpPr>
        <p:spPr>
          <a:xfrm>
            <a:off x="4663439" y="4343390"/>
            <a:ext cx="105990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8.3/</a:t>
            </a:r>
            <a:r>
              <a:rPr lang="en-US" sz="1400" dirty="0" err="1">
                <a:solidFill>
                  <a:schemeClr val="accent1">
                    <a:lumMod val="20000"/>
                    <a:lumOff val="80000"/>
                  </a:schemeClr>
                </a:solidFill>
              </a:rPr>
              <a:t>Sport.h</a:t>
            </a:r>
            <a:endParaRPr lang="en-US" sz="1400" dirty="0">
              <a:solidFill>
                <a:schemeClr val="accent1">
                  <a:lumMod val="20000"/>
                  <a:lumOff val="80000"/>
                </a:schemeClr>
              </a:solidFill>
            </a:endParaRPr>
          </a:p>
        </p:txBody>
      </p:sp>
      <p:sp>
        <p:nvSpPr>
          <p:cNvPr id="7" name="TextBox 6">
            <a:extLst>
              <a:ext uri="{FF2B5EF4-FFF2-40B4-BE49-F238E27FC236}">
                <a16:creationId xmlns:a16="http://schemas.microsoft.com/office/drawing/2014/main" id="{2EE25316-7DD0-8468-A3EA-BD5BAA411BF2}"/>
              </a:ext>
            </a:extLst>
          </p:cNvPr>
          <p:cNvSpPr txBox="1"/>
          <p:nvPr/>
        </p:nvSpPr>
        <p:spPr>
          <a:xfrm>
            <a:off x="4663439" y="4734923"/>
            <a:ext cx="1149674"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8.3/</a:t>
            </a:r>
            <a:r>
              <a:rPr lang="en-US" sz="1400" dirty="0" err="1">
                <a:solidFill>
                  <a:schemeClr val="accent1">
                    <a:lumMod val="20000"/>
                    <a:lumOff val="80000"/>
                  </a:schemeClr>
                </a:solidFill>
              </a:rPr>
              <a:t>Sports.h</a:t>
            </a:r>
            <a:endParaRPr lang="en-US" sz="1400" dirty="0">
              <a:solidFill>
                <a:schemeClr val="accent1">
                  <a:lumMod val="20000"/>
                  <a:lumOff val="80000"/>
                </a:schemeClr>
              </a:solidFill>
            </a:endParaRPr>
          </a:p>
        </p:txBody>
      </p:sp>
      <p:sp>
        <p:nvSpPr>
          <p:cNvPr id="8" name="TextBox 7">
            <a:extLst>
              <a:ext uri="{FF2B5EF4-FFF2-40B4-BE49-F238E27FC236}">
                <a16:creationId xmlns:a16="http://schemas.microsoft.com/office/drawing/2014/main" id="{F383450C-1B68-D9DB-EE3B-4DAFB3A0F614}"/>
              </a:ext>
            </a:extLst>
          </p:cNvPr>
          <p:cNvSpPr txBox="1"/>
          <p:nvPr/>
        </p:nvSpPr>
        <p:spPr>
          <a:xfrm>
            <a:off x="4663439" y="5115923"/>
            <a:ext cx="1258421"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8.3/</a:t>
            </a:r>
            <a:r>
              <a:rPr lang="en-US" sz="1400" dirty="0" err="1">
                <a:solidFill>
                  <a:schemeClr val="accent1">
                    <a:lumMod val="20000"/>
                    <a:lumOff val="80000"/>
                  </a:schemeClr>
                </a:solidFill>
              </a:rPr>
              <a:t>tester.cpp</a:t>
            </a:r>
            <a:endParaRPr lang="en-US" sz="1400" dirty="0">
              <a:solidFill>
                <a:schemeClr val="accent1">
                  <a:lumMod val="20000"/>
                  <a:lumOff val="80000"/>
                </a:schemeClr>
              </a:solidFill>
            </a:endParaRPr>
          </a:p>
        </p:txBody>
      </p:sp>
      <p:pic>
        <p:nvPicPr>
          <p:cNvPr id="9" name="Picture 8" descr="A red and white sign with a skull and crossbones&#10;&#10;Description automatically generated">
            <a:extLst>
              <a:ext uri="{FF2B5EF4-FFF2-40B4-BE49-F238E27FC236}">
                <a16:creationId xmlns:a16="http://schemas.microsoft.com/office/drawing/2014/main" id="{A1FFF0D4-0420-AD14-DFAA-99D3DC9824A6}"/>
              </a:ext>
            </a:extLst>
          </p:cNvPr>
          <p:cNvPicPr>
            <a:picLocks noChangeAspect="1"/>
          </p:cNvPicPr>
          <p:nvPr/>
        </p:nvPicPr>
        <p:blipFill>
          <a:blip r:embed="rId3"/>
          <a:stretch>
            <a:fillRect/>
          </a:stretch>
        </p:blipFill>
        <p:spPr>
          <a:xfrm>
            <a:off x="3494995" y="4326107"/>
            <a:ext cx="985567" cy="1131577"/>
          </a:xfrm>
          <a:prstGeom prst="rect">
            <a:avLst/>
          </a:prstGeom>
        </p:spPr>
      </p:pic>
    </p:spTree>
    <p:extLst>
      <p:ext uri="{BB962C8B-B14F-4D97-AF65-F5344CB8AC3E}">
        <p14:creationId xmlns:p14="http://schemas.microsoft.com/office/powerpoint/2010/main" val="2840153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32352-070F-5C13-A5F2-5E50D43F0E6B}"/>
              </a:ext>
            </a:extLst>
          </p:cNvPr>
          <p:cNvSpPr>
            <a:spLocks noGrp="1"/>
          </p:cNvSpPr>
          <p:nvPr>
            <p:ph type="title"/>
          </p:nvPr>
        </p:nvSpPr>
        <p:spPr/>
        <p:txBody>
          <a:bodyPr/>
          <a:lstStyle/>
          <a:p>
            <a:r>
              <a:rPr lang="en-US" dirty="0"/>
              <a:t>Problems with “Before”</a:t>
            </a:r>
          </a:p>
        </p:txBody>
      </p:sp>
      <p:sp>
        <p:nvSpPr>
          <p:cNvPr id="3" name="Content Placeholder 2">
            <a:extLst>
              <a:ext uri="{FF2B5EF4-FFF2-40B4-BE49-F238E27FC236}">
                <a16:creationId xmlns:a16="http://schemas.microsoft.com/office/drawing/2014/main" id="{A3125149-77EE-5C6F-9C2C-FFC6753D94C0}"/>
              </a:ext>
            </a:extLst>
          </p:cNvPr>
          <p:cNvSpPr>
            <a:spLocks noGrp="1"/>
          </p:cNvSpPr>
          <p:nvPr>
            <p:ph idx="1"/>
          </p:nvPr>
        </p:nvSpPr>
        <p:spPr/>
        <p:txBody>
          <a:bodyPr/>
          <a:lstStyle/>
          <a:p>
            <a:r>
              <a:rPr lang="en-US" sz="2000" b="1" dirty="0"/>
              <a:t>Duplicated code. </a:t>
            </a:r>
            <a:r>
              <a:rPr lang="en-US" sz="2000" dirty="0"/>
              <a:t>For example, the statement block </a:t>
            </a:r>
            <a:br>
              <a:rPr lang="en-US" sz="2000" dirty="0"/>
            </a:br>
            <a:br>
              <a:rPr lang="en-US" sz="2000" dirty="0"/>
            </a:br>
            <a:br>
              <a:rPr lang="en-US" sz="2000" dirty="0"/>
            </a:br>
            <a:r>
              <a:rPr lang="en-US" sz="2000" dirty="0"/>
              <a:t>representing a venue algorithm is repeated several times. This will be a major problem with more sports or if the algorithms have more complex behaviors.</a:t>
            </a:r>
          </a:p>
          <a:p>
            <a:pPr lvl="4"/>
            <a:endParaRPr lang="en-US" sz="250" dirty="0"/>
          </a:p>
          <a:p>
            <a:r>
              <a:rPr lang="en-US" sz="2000" b="1" dirty="0"/>
              <a:t>Lack of encapsulation. </a:t>
            </a:r>
            <a:r>
              <a:rPr lang="en-US" sz="2000" dirty="0"/>
              <a:t>If, for example, the stadium is unavailable and the sports that use it must have a different venue, we’ll need to change the code in multiple places.</a:t>
            </a:r>
          </a:p>
          <a:p>
            <a:pPr lvl="4"/>
            <a:endParaRPr lang="en-US" sz="250" dirty="0"/>
          </a:p>
          <a:p>
            <a:r>
              <a:rPr lang="en-US" sz="2000" b="1" dirty="0"/>
              <a:t>Hard to reuse code</a:t>
            </a:r>
            <a:r>
              <a:rPr lang="en-US" sz="2000" dirty="0"/>
              <a:t> that ought to be shared. If another sport needs the stadium venue, we can’t easily reuse that code without duplicating it.</a:t>
            </a:r>
          </a:p>
          <a:p>
            <a:pPr lvl="4"/>
            <a:endParaRPr lang="en-US" sz="250" dirty="0"/>
          </a:p>
          <a:p>
            <a:r>
              <a:rPr lang="en-US" sz="2000" b="1" dirty="0"/>
              <a:t>Hardcoded</a:t>
            </a:r>
            <a:r>
              <a:rPr lang="en-US" sz="2000" dirty="0"/>
              <a:t> players and venues that will require rewriting code to change.</a:t>
            </a:r>
          </a:p>
        </p:txBody>
      </p:sp>
      <p:sp>
        <p:nvSpPr>
          <p:cNvPr id="4" name="Slide Number Placeholder 3">
            <a:extLst>
              <a:ext uri="{FF2B5EF4-FFF2-40B4-BE49-F238E27FC236}">
                <a16:creationId xmlns:a16="http://schemas.microsoft.com/office/drawing/2014/main" id="{1B441A07-53A6-83EA-6496-BDBDD5BA6822}"/>
              </a:ext>
            </a:extLst>
          </p:cNvPr>
          <p:cNvSpPr>
            <a:spLocks noGrp="1"/>
          </p:cNvSpPr>
          <p:nvPr>
            <p:ph type="sldNum" sz="quarter" idx="12"/>
          </p:nvPr>
        </p:nvSpPr>
        <p:spPr/>
        <p:txBody>
          <a:bodyPr/>
          <a:lstStyle/>
          <a:p>
            <a:fld id="{6C575094-CFE5-6845-BA77-358456EEE977}" type="slidenum">
              <a:rPr lang="en-US" altLang="x-none" smtClean="0"/>
              <a:pPr/>
              <a:t>34</a:t>
            </a:fld>
            <a:endParaRPr lang="en-US" altLang="x-none"/>
          </a:p>
        </p:txBody>
      </p:sp>
      <p:sp>
        <p:nvSpPr>
          <p:cNvPr id="5" name="TextBox 4">
            <a:extLst>
              <a:ext uri="{FF2B5EF4-FFF2-40B4-BE49-F238E27FC236}">
                <a16:creationId xmlns:a16="http://schemas.microsoft.com/office/drawing/2014/main" id="{FED2AE2C-2176-1E31-92F6-76F83F9DA156}"/>
              </a:ext>
            </a:extLst>
          </p:cNvPr>
          <p:cNvSpPr txBox="1"/>
          <p:nvPr/>
        </p:nvSpPr>
        <p:spPr>
          <a:xfrm>
            <a:off x="3032155" y="1779522"/>
            <a:ext cx="3079689"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u="none" strike="noStrike" kern="100" dirty="0">
                <a:effectLst/>
                <a:latin typeface="Courier New" panose="02070309020205020404" pitchFamily="49" charset="0"/>
                <a:ea typeface="Calibri" panose="020F0502020204030204" pitchFamily="34" charset="0"/>
                <a:cs typeface="Times New Roman" panose="02020603050405020304" pitchFamily="18" charset="0"/>
              </a:rPr>
              <a:t>{ return "stadium"; }</a:t>
            </a:r>
            <a:endParaRPr lang="en-US" sz="1800" b="1" dirty="0"/>
          </a:p>
        </p:txBody>
      </p:sp>
    </p:spTree>
    <p:extLst>
      <p:ext uri="{BB962C8B-B14F-4D97-AF65-F5344CB8AC3E}">
        <p14:creationId xmlns:p14="http://schemas.microsoft.com/office/powerpoint/2010/main" val="248947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36653-8970-CFC3-3E9E-44D2A4B8FA92}"/>
              </a:ext>
            </a:extLst>
          </p:cNvPr>
          <p:cNvSpPr>
            <a:spLocks noGrp="1"/>
          </p:cNvSpPr>
          <p:nvPr>
            <p:ph type="title"/>
          </p:nvPr>
        </p:nvSpPr>
        <p:spPr/>
        <p:txBody>
          <a:bodyPr/>
          <a:lstStyle/>
          <a:p>
            <a:r>
              <a:rPr lang="en-US" dirty="0"/>
              <a:t>The Strategy Design Pattern</a:t>
            </a:r>
          </a:p>
        </p:txBody>
      </p:sp>
      <p:sp>
        <p:nvSpPr>
          <p:cNvPr id="4" name="Slide Number Placeholder 3">
            <a:extLst>
              <a:ext uri="{FF2B5EF4-FFF2-40B4-BE49-F238E27FC236}">
                <a16:creationId xmlns:a16="http://schemas.microsoft.com/office/drawing/2014/main" id="{E889D93B-DBB2-AE6B-3EEF-E67944FBBE07}"/>
              </a:ext>
            </a:extLst>
          </p:cNvPr>
          <p:cNvSpPr>
            <a:spLocks noGrp="1"/>
          </p:cNvSpPr>
          <p:nvPr>
            <p:ph type="sldNum" sz="quarter" idx="12"/>
          </p:nvPr>
        </p:nvSpPr>
        <p:spPr/>
        <p:txBody>
          <a:bodyPr/>
          <a:lstStyle/>
          <a:p>
            <a:fld id="{6C575094-CFE5-6845-BA77-358456EEE977}" type="slidenum">
              <a:rPr lang="en-US" altLang="x-none" smtClean="0"/>
              <a:pPr/>
              <a:t>35</a:t>
            </a:fld>
            <a:endParaRPr lang="en-US" altLang="x-none"/>
          </a:p>
        </p:txBody>
      </p:sp>
      <p:sp>
        <p:nvSpPr>
          <p:cNvPr id="5" name="TextBox 4">
            <a:extLst>
              <a:ext uri="{FF2B5EF4-FFF2-40B4-BE49-F238E27FC236}">
                <a16:creationId xmlns:a16="http://schemas.microsoft.com/office/drawing/2014/main" id="{DFDDA6EA-5528-6A06-0E75-96A2911756E2}"/>
              </a:ext>
            </a:extLst>
          </p:cNvPr>
          <p:cNvSpPr txBox="1"/>
          <p:nvPr/>
        </p:nvSpPr>
        <p:spPr>
          <a:xfrm>
            <a:off x="1677383" y="1595325"/>
            <a:ext cx="5789234" cy="1354217"/>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Strategy Design Pattern</a:t>
            </a:r>
          </a:p>
          <a:p>
            <a:endParaRPr lang="en-US" sz="800" dirty="0">
              <a:latin typeface="+mj-lt"/>
            </a:endParaRPr>
          </a:p>
          <a:p>
            <a:pPr marL="6350" marR="228600">
              <a:spcBef>
                <a:spcPts val="0"/>
              </a:spcBef>
              <a:spcAft>
                <a:spcPts val="600"/>
              </a:spcAft>
              <a:tabLst>
                <a:tab pos="2286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“Define a family of algorithms, encapsulate each one, and make them interchangeable. Strategy lets the algorithm vary independently from clients that use it</a:t>
            </a:r>
            <a:r>
              <a:rPr lang="en-US" sz="2000" dirty="0">
                <a:effectLst/>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[GoF 315</a:t>
            </a:r>
            <a:r>
              <a:rPr lang="en-US" sz="2000" dirty="0">
                <a:effectLst/>
              </a:rPr>
              <a:t> </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997413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36653-8970-CFC3-3E9E-44D2A4B8FA92}"/>
              </a:ext>
            </a:extLst>
          </p:cNvPr>
          <p:cNvSpPr>
            <a:spLocks noGrp="1"/>
          </p:cNvSpPr>
          <p:nvPr>
            <p:ph type="title"/>
          </p:nvPr>
        </p:nvSpPr>
        <p:spPr/>
        <p:txBody>
          <a:bodyPr/>
          <a:lstStyle/>
          <a:p>
            <a:r>
              <a:rPr lang="en-US" dirty="0"/>
              <a:t>The Strategy Design Pattern</a:t>
            </a:r>
            <a:r>
              <a:rPr lang="en-US" i="1" dirty="0"/>
              <a:t>, cont’d</a:t>
            </a:r>
          </a:p>
        </p:txBody>
      </p:sp>
      <p:sp>
        <p:nvSpPr>
          <p:cNvPr id="4" name="Slide Number Placeholder 3">
            <a:extLst>
              <a:ext uri="{FF2B5EF4-FFF2-40B4-BE49-F238E27FC236}">
                <a16:creationId xmlns:a16="http://schemas.microsoft.com/office/drawing/2014/main" id="{E889D93B-DBB2-AE6B-3EEF-E67944FBBE07}"/>
              </a:ext>
            </a:extLst>
          </p:cNvPr>
          <p:cNvSpPr>
            <a:spLocks noGrp="1"/>
          </p:cNvSpPr>
          <p:nvPr>
            <p:ph type="sldNum" sz="quarter" idx="12"/>
          </p:nvPr>
        </p:nvSpPr>
        <p:spPr/>
        <p:txBody>
          <a:bodyPr/>
          <a:lstStyle/>
          <a:p>
            <a:fld id="{6C575094-CFE5-6845-BA77-358456EEE977}" type="slidenum">
              <a:rPr lang="en-US" altLang="x-none" smtClean="0"/>
              <a:pPr/>
              <a:t>36</a:t>
            </a:fld>
            <a:endParaRPr lang="en-US" altLang="x-none"/>
          </a:p>
        </p:txBody>
      </p:sp>
      <p:grpSp>
        <p:nvGrpSpPr>
          <p:cNvPr id="13" name="Group 12">
            <a:extLst>
              <a:ext uri="{FF2B5EF4-FFF2-40B4-BE49-F238E27FC236}">
                <a16:creationId xmlns:a16="http://schemas.microsoft.com/office/drawing/2014/main" id="{8E0C7A70-C48B-7770-5CDC-D44DBAB88666}"/>
              </a:ext>
            </a:extLst>
          </p:cNvPr>
          <p:cNvGrpSpPr/>
          <p:nvPr/>
        </p:nvGrpSpPr>
        <p:grpSpPr>
          <a:xfrm>
            <a:off x="457245" y="1325903"/>
            <a:ext cx="8297960" cy="3590096"/>
            <a:chOff x="457245" y="2791081"/>
            <a:chExt cx="8297960" cy="3590096"/>
          </a:xfrm>
        </p:grpSpPr>
        <p:pic>
          <p:nvPicPr>
            <p:cNvPr id="6" name="Picture 5" descr="Diagram&#10;&#10;Description automatically generated">
              <a:extLst>
                <a:ext uri="{FF2B5EF4-FFF2-40B4-BE49-F238E27FC236}">
                  <a16:creationId xmlns:a16="http://schemas.microsoft.com/office/drawing/2014/main" id="{09DD7F4D-FB24-D439-991B-F87BFE41CE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45" y="2791081"/>
              <a:ext cx="6675047" cy="3320748"/>
            </a:xfrm>
            <a:prstGeom prst="rect">
              <a:avLst/>
            </a:prstGeom>
          </p:spPr>
        </p:pic>
        <p:sp>
          <p:nvSpPr>
            <p:cNvPr id="7" name="TextBox 6">
              <a:extLst>
                <a:ext uri="{FF2B5EF4-FFF2-40B4-BE49-F238E27FC236}">
                  <a16:creationId xmlns:a16="http://schemas.microsoft.com/office/drawing/2014/main" id="{ED512730-3539-1B0F-7CDB-AFFB61062F8E}"/>
                </a:ext>
              </a:extLst>
            </p:cNvPr>
            <p:cNvSpPr txBox="1"/>
            <p:nvPr/>
          </p:nvSpPr>
          <p:spPr>
            <a:xfrm>
              <a:off x="6949414" y="4936262"/>
              <a:ext cx="1793568"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8.4/</a:t>
              </a:r>
              <a:r>
                <a:rPr lang="en-US" sz="1400" dirty="0" err="1">
                  <a:solidFill>
                    <a:schemeClr val="accent1">
                      <a:lumMod val="20000"/>
                      <a:lumOff val="80000"/>
                    </a:schemeClr>
                  </a:solidFill>
                </a:rPr>
                <a:t>PlayerStrategy.h</a:t>
              </a:r>
              <a:endParaRPr lang="en-US" sz="1400" dirty="0">
                <a:solidFill>
                  <a:schemeClr val="accent1">
                    <a:lumMod val="20000"/>
                    <a:lumOff val="80000"/>
                  </a:schemeClr>
                </a:solidFill>
              </a:endParaRPr>
            </a:p>
          </p:txBody>
        </p:sp>
        <p:sp>
          <p:nvSpPr>
            <p:cNvPr id="8" name="TextBox 7">
              <a:extLst>
                <a:ext uri="{FF2B5EF4-FFF2-40B4-BE49-F238E27FC236}">
                  <a16:creationId xmlns:a16="http://schemas.microsoft.com/office/drawing/2014/main" id="{31D85A7C-CB6A-D951-6D48-0EB531CF9A6A}"/>
                </a:ext>
              </a:extLst>
            </p:cNvPr>
            <p:cNvSpPr txBox="1"/>
            <p:nvPr/>
          </p:nvSpPr>
          <p:spPr>
            <a:xfrm>
              <a:off x="6949414" y="5317262"/>
              <a:ext cx="105990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8.4/</a:t>
              </a:r>
              <a:r>
                <a:rPr lang="en-US" sz="1400" dirty="0" err="1">
                  <a:solidFill>
                    <a:schemeClr val="accent1">
                      <a:lumMod val="20000"/>
                      <a:lumOff val="80000"/>
                    </a:schemeClr>
                  </a:solidFill>
                </a:rPr>
                <a:t>Sport.h</a:t>
              </a:r>
              <a:endParaRPr lang="en-US" sz="1400" dirty="0">
                <a:solidFill>
                  <a:schemeClr val="accent1">
                    <a:lumMod val="20000"/>
                    <a:lumOff val="80000"/>
                  </a:schemeClr>
                </a:solidFill>
              </a:endParaRPr>
            </a:p>
          </p:txBody>
        </p:sp>
        <p:sp>
          <p:nvSpPr>
            <p:cNvPr id="9" name="TextBox 8">
              <a:extLst>
                <a:ext uri="{FF2B5EF4-FFF2-40B4-BE49-F238E27FC236}">
                  <a16:creationId xmlns:a16="http://schemas.microsoft.com/office/drawing/2014/main" id="{6C72CF89-A870-41FB-69CC-820C61D3E599}"/>
                </a:ext>
              </a:extLst>
            </p:cNvPr>
            <p:cNvSpPr txBox="1"/>
            <p:nvPr/>
          </p:nvSpPr>
          <p:spPr>
            <a:xfrm>
              <a:off x="6949414" y="5698262"/>
              <a:ext cx="1149674"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8.4/</a:t>
              </a:r>
              <a:r>
                <a:rPr lang="en-US" sz="1400" dirty="0" err="1">
                  <a:solidFill>
                    <a:schemeClr val="accent1">
                      <a:lumMod val="20000"/>
                      <a:lumOff val="80000"/>
                    </a:schemeClr>
                  </a:solidFill>
                </a:rPr>
                <a:t>Sports.h</a:t>
              </a:r>
              <a:endParaRPr lang="en-US" sz="1400" dirty="0">
                <a:solidFill>
                  <a:schemeClr val="accent1">
                    <a:lumMod val="20000"/>
                    <a:lumOff val="80000"/>
                  </a:schemeClr>
                </a:solidFill>
              </a:endParaRPr>
            </a:p>
          </p:txBody>
        </p:sp>
        <p:sp>
          <p:nvSpPr>
            <p:cNvPr id="10" name="TextBox 9">
              <a:extLst>
                <a:ext uri="{FF2B5EF4-FFF2-40B4-BE49-F238E27FC236}">
                  <a16:creationId xmlns:a16="http://schemas.microsoft.com/office/drawing/2014/main" id="{393C146A-E58A-AA39-036B-424D61EC27B5}"/>
                </a:ext>
              </a:extLst>
            </p:cNvPr>
            <p:cNvSpPr txBox="1"/>
            <p:nvPr/>
          </p:nvSpPr>
          <p:spPr>
            <a:xfrm>
              <a:off x="6949414" y="6073400"/>
              <a:ext cx="1297856"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8.4/</a:t>
              </a:r>
              <a:r>
                <a:rPr lang="en-US" sz="1400" dirty="0" err="1">
                  <a:solidFill>
                    <a:schemeClr val="accent1">
                      <a:lumMod val="20000"/>
                      <a:lumOff val="80000"/>
                    </a:schemeClr>
                  </a:solidFill>
                </a:rPr>
                <a:t>Tester.cpp</a:t>
              </a:r>
              <a:endParaRPr lang="en-US" sz="1400" dirty="0">
                <a:solidFill>
                  <a:schemeClr val="accent1">
                    <a:lumMod val="20000"/>
                    <a:lumOff val="80000"/>
                  </a:schemeClr>
                </a:solidFill>
              </a:endParaRPr>
            </a:p>
          </p:txBody>
        </p:sp>
        <p:sp>
          <p:nvSpPr>
            <p:cNvPr id="11" name="TextBox 10">
              <a:extLst>
                <a:ext uri="{FF2B5EF4-FFF2-40B4-BE49-F238E27FC236}">
                  <a16:creationId xmlns:a16="http://schemas.microsoft.com/office/drawing/2014/main" id="{922B2A0B-2D76-70A2-E3E6-64F955B85995}"/>
                </a:ext>
              </a:extLst>
            </p:cNvPr>
            <p:cNvSpPr txBox="1"/>
            <p:nvPr/>
          </p:nvSpPr>
          <p:spPr>
            <a:xfrm>
              <a:off x="6949414" y="4555262"/>
              <a:ext cx="1793311" cy="307777"/>
            </a:xfrm>
            <a:prstGeom prst="rect">
              <a:avLst/>
            </a:prstGeom>
            <a:solidFill>
              <a:srgbClr val="0432FF"/>
            </a:solidFill>
          </p:spPr>
          <p:txBody>
            <a:bodyPr wrap="none" rtlCol="0">
              <a:spAutoFit/>
            </a:bodyPr>
            <a:lstStyle/>
            <a:p>
              <a:r>
                <a:rPr lang="en-US" sz="1400" dirty="0">
                  <a:solidFill>
                    <a:schemeClr val="accent1">
                      <a:lumMod val="20000"/>
                      <a:lumOff val="80000"/>
                    </a:schemeClr>
                  </a:solidFill>
                </a:rPr>
                <a:t>8.4/</a:t>
              </a:r>
              <a:r>
                <a:rPr lang="en-US" sz="1400" dirty="0" err="1">
                  <a:solidFill>
                    <a:schemeClr val="accent1">
                      <a:lumMod val="20000"/>
                      <a:lumOff val="80000"/>
                    </a:schemeClr>
                  </a:solidFill>
                </a:rPr>
                <a:t>VenueStrategy.h</a:t>
              </a:r>
              <a:endParaRPr lang="en-US" sz="1400" dirty="0">
                <a:solidFill>
                  <a:schemeClr val="accent1">
                    <a:lumMod val="20000"/>
                    <a:lumOff val="80000"/>
                  </a:schemeClr>
                </a:solidFill>
              </a:endParaRPr>
            </a:p>
          </p:txBody>
        </p:sp>
        <p:pic>
          <p:nvPicPr>
            <p:cNvPr id="12" name="Picture 11" descr="A yellow hand with thumb up&#10;&#10;Description automatically generated">
              <a:extLst>
                <a:ext uri="{FF2B5EF4-FFF2-40B4-BE49-F238E27FC236}">
                  <a16:creationId xmlns:a16="http://schemas.microsoft.com/office/drawing/2014/main" id="{9B75E498-7967-8206-E47F-306F8D6B2981}"/>
                </a:ext>
              </a:extLst>
            </p:cNvPr>
            <p:cNvPicPr>
              <a:picLocks noChangeAspect="1"/>
            </p:cNvPicPr>
            <p:nvPr/>
          </p:nvPicPr>
          <p:blipFill>
            <a:blip r:embed="rId3"/>
            <a:stretch>
              <a:fillRect/>
            </a:stretch>
          </p:blipFill>
          <p:spPr>
            <a:xfrm>
              <a:off x="7886834" y="3618826"/>
              <a:ext cx="868371" cy="826772"/>
            </a:xfrm>
            <a:prstGeom prst="rect">
              <a:avLst/>
            </a:prstGeom>
          </p:spPr>
        </p:pic>
      </p:grpSp>
      <p:sp>
        <p:nvSpPr>
          <p:cNvPr id="14" name="TextBox 13">
            <a:extLst>
              <a:ext uri="{FF2B5EF4-FFF2-40B4-BE49-F238E27FC236}">
                <a16:creationId xmlns:a16="http://schemas.microsoft.com/office/drawing/2014/main" id="{5173E750-346C-99E4-0073-499A39BB1A04}"/>
              </a:ext>
            </a:extLst>
          </p:cNvPr>
          <p:cNvSpPr txBox="1"/>
          <p:nvPr/>
        </p:nvSpPr>
        <p:spPr>
          <a:xfrm>
            <a:off x="905567" y="5100874"/>
            <a:ext cx="7332865" cy="1015663"/>
          </a:xfrm>
          <a:prstGeom prst="rect">
            <a:avLst/>
          </a:prstGeom>
          <a:solidFill>
            <a:schemeClr val="accent1">
              <a:lumMod val="20000"/>
              <a:lumOff val="80000"/>
            </a:schemeClr>
          </a:solidFill>
          <a:ln>
            <a:solidFill>
              <a:srgbClr val="0432FF"/>
            </a:solidFill>
          </a:ln>
        </p:spPr>
        <p:txBody>
          <a:bodyPr wrap="square" rtlCol="0">
            <a:spAutoFit/>
          </a:bodyPr>
          <a:lstStyle/>
          <a:p>
            <a:pPr marL="0" marR="0">
              <a:spcBef>
                <a:spcPts val="0"/>
              </a:spcBef>
              <a:spcAft>
                <a:spcPts val="0"/>
              </a:spcAft>
            </a:pP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200" u="sng"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player family of algorithms</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implement the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PlayerStrategy</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interface, and the </a:t>
            </a:r>
            <a:r>
              <a:rPr lang="en-US" sz="1200" u="sng"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venue family of algorithms</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implement the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VenueStrategy</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interface. Class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Sport</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uses “has-a” </a:t>
            </a:r>
            <a:r>
              <a:rPr lang="en-US" sz="1200" kern="100" dirty="0">
                <a:solidFill>
                  <a:srgbClr val="0432FF"/>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relationships to aggregate the algorithms. Each player and venue algorithm has a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strategy()</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member function. The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Baseball</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Football</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Volleyball</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subclasses are now much simpler, and each one sets the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player_strategy</a:t>
            </a:r>
            <a:r>
              <a:rPr lang="en-US" sz="1200" b="1"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and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venue_strategy</a:t>
            </a:r>
            <a:r>
              <a:rPr lang="en-US" sz="1200" b="1"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member variables of the </a:t>
            </a:r>
            <a:r>
              <a:rPr lang="en-US" sz="1200" b="1" u="none" strike="noStrike" kern="100" dirty="0">
                <a:solidFill>
                  <a:srgbClr val="0432FF"/>
                </a:solidFill>
                <a:effectLst/>
                <a:latin typeface="Courier New" panose="02070309020205020404" pitchFamily="49" charset="0"/>
                <a:ea typeface="Calibri" panose="020F0502020204030204" pitchFamily="34" charset="0"/>
                <a:cs typeface="Times New Roman" panose="02020603050405020304" pitchFamily="18" charset="0"/>
              </a:rPr>
              <a:t>Sport</a:t>
            </a:r>
            <a:r>
              <a:rPr lang="en-US" sz="12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superclass.</a:t>
            </a:r>
          </a:p>
        </p:txBody>
      </p:sp>
    </p:spTree>
    <p:extLst>
      <p:ext uri="{BB962C8B-B14F-4D97-AF65-F5344CB8AC3E}">
        <p14:creationId xmlns:p14="http://schemas.microsoft.com/office/powerpoint/2010/main" val="269374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B132B-D538-FFFE-3C7A-6A7264808A77}"/>
              </a:ext>
            </a:extLst>
          </p:cNvPr>
          <p:cNvSpPr>
            <a:spLocks noGrp="1"/>
          </p:cNvSpPr>
          <p:nvPr>
            <p:ph type="title"/>
          </p:nvPr>
        </p:nvSpPr>
        <p:spPr/>
        <p:txBody>
          <a:bodyPr/>
          <a:lstStyle/>
          <a:p>
            <a:r>
              <a:rPr lang="en-US" dirty="0"/>
              <a:t>Benefits of “After”</a:t>
            </a:r>
          </a:p>
        </p:txBody>
      </p:sp>
      <p:sp>
        <p:nvSpPr>
          <p:cNvPr id="3" name="Content Placeholder 2">
            <a:extLst>
              <a:ext uri="{FF2B5EF4-FFF2-40B4-BE49-F238E27FC236}">
                <a16:creationId xmlns:a16="http://schemas.microsoft.com/office/drawing/2014/main" id="{F7116F5A-5A2B-9B7B-BA39-79C28A6E5DFF}"/>
              </a:ext>
            </a:extLst>
          </p:cNvPr>
          <p:cNvSpPr>
            <a:spLocks noGrp="1"/>
          </p:cNvSpPr>
          <p:nvPr>
            <p:ph idx="1"/>
          </p:nvPr>
        </p:nvSpPr>
        <p:spPr>
          <a:xfrm>
            <a:off x="457200" y="1234464"/>
            <a:ext cx="8229600" cy="4953000"/>
          </a:xfrm>
        </p:spPr>
        <p:txBody>
          <a:bodyPr/>
          <a:lstStyle/>
          <a:p>
            <a:r>
              <a:rPr lang="en-US" sz="2400" b="1" dirty="0"/>
              <a:t>Reusable shared code</a:t>
            </a:r>
            <a:r>
              <a:rPr lang="en-US" sz="2400" dirty="0"/>
              <a:t>, such as subclass </a:t>
            </a:r>
            <a:r>
              <a:rPr lang="en-US" sz="2400" b="1" dirty="0">
                <a:latin typeface="Courier New" panose="02070309020205020404" pitchFamily="49" charset="0"/>
                <a:cs typeface="Courier New" panose="02070309020205020404" pitchFamily="49" charset="0"/>
              </a:rPr>
              <a:t>Stadium</a:t>
            </a:r>
            <a:r>
              <a:rPr lang="en-US" sz="2400" dirty="0"/>
              <a:t>, which follows the Don’t Repeat Yourself (DRY) Principle. Both the baseball and football teams play in the stadium.</a:t>
            </a:r>
          </a:p>
          <a:p>
            <a:pPr lvl="4"/>
            <a:endParaRPr lang="en-US" sz="1000" dirty="0"/>
          </a:p>
          <a:p>
            <a:r>
              <a:rPr lang="en-US" sz="2400" b="1" dirty="0"/>
              <a:t>Encapsulated algorithms </a:t>
            </a:r>
            <a:r>
              <a:rPr lang="en-US" sz="2400" dirty="0"/>
              <a:t>in the player and venue classes. It will be possible to make changes to these interchangeable algorithms without modifying the other classes. This is the Encapsulates What Varies Principle.</a:t>
            </a:r>
          </a:p>
          <a:p>
            <a:pPr lvl="4"/>
            <a:endParaRPr lang="en-US" sz="1000" dirty="0"/>
          </a:p>
          <a:p>
            <a:r>
              <a:rPr lang="en-US" sz="2400" b="1" dirty="0"/>
              <a:t>The Open-Closed Principle </a:t>
            </a:r>
            <a:r>
              <a:rPr lang="en-US" sz="2400" dirty="0"/>
              <a:t>for superclass </a:t>
            </a:r>
            <a:r>
              <a:rPr lang="en-US" sz="2400" b="1" dirty="0">
                <a:latin typeface="Courier New" panose="02070309020205020404" pitchFamily="49" charset="0"/>
                <a:cs typeface="Courier New" panose="02070309020205020404" pitchFamily="49" charset="0"/>
              </a:rPr>
              <a:t>Sport</a:t>
            </a:r>
            <a:r>
              <a:rPr lang="en-US" sz="2400" dirty="0"/>
              <a:t>. The class is closed to changes, but we can extend it with subclasses. We can add and remove sports without affecting the superclass.</a:t>
            </a:r>
          </a:p>
          <a:p>
            <a:pPr lvl="4"/>
            <a:endParaRPr lang="en-US" sz="1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D345F38-BF04-79D6-E21A-61CCA769F739}"/>
              </a:ext>
            </a:extLst>
          </p:cNvPr>
          <p:cNvSpPr>
            <a:spLocks noGrp="1"/>
          </p:cNvSpPr>
          <p:nvPr>
            <p:ph type="sldNum" sz="quarter" idx="12"/>
          </p:nvPr>
        </p:nvSpPr>
        <p:spPr/>
        <p:txBody>
          <a:bodyPr/>
          <a:lstStyle/>
          <a:p>
            <a:fld id="{6C575094-CFE5-6845-BA77-358456EEE977}" type="slidenum">
              <a:rPr lang="en-US" altLang="x-none" smtClean="0"/>
              <a:pPr/>
              <a:t>37</a:t>
            </a:fld>
            <a:endParaRPr lang="en-US" altLang="x-none"/>
          </a:p>
        </p:txBody>
      </p:sp>
    </p:spTree>
    <p:extLst>
      <p:ext uri="{BB962C8B-B14F-4D97-AF65-F5344CB8AC3E}">
        <p14:creationId xmlns:p14="http://schemas.microsoft.com/office/powerpoint/2010/main" val="3821487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B132B-D538-FFFE-3C7A-6A7264808A77}"/>
              </a:ext>
            </a:extLst>
          </p:cNvPr>
          <p:cNvSpPr>
            <a:spLocks noGrp="1"/>
          </p:cNvSpPr>
          <p:nvPr>
            <p:ph type="title"/>
          </p:nvPr>
        </p:nvSpPr>
        <p:spPr/>
        <p:txBody>
          <a:bodyPr/>
          <a:lstStyle/>
          <a:p>
            <a:r>
              <a:rPr lang="en-US" dirty="0"/>
              <a:t>Benefits of “After”, </a:t>
            </a:r>
            <a:r>
              <a:rPr lang="en-US" i="1" dirty="0"/>
              <a:t>cont’d</a:t>
            </a:r>
          </a:p>
        </p:txBody>
      </p:sp>
      <p:sp>
        <p:nvSpPr>
          <p:cNvPr id="3" name="Content Placeholder 2">
            <a:extLst>
              <a:ext uri="{FF2B5EF4-FFF2-40B4-BE49-F238E27FC236}">
                <a16:creationId xmlns:a16="http://schemas.microsoft.com/office/drawing/2014/main" id="{F7116F5A-5A2B-9B7B-BA39-79C28A6E5DFF}"/>
              </a:ext>
            </a:extLst>
          </p:cNvPr>
          <p:cNvSpPr>
            <a:spLocks noGrp="1"/>
          </p:cNvSpPr>
          <p:nvPr>
            <p:ph idx="1"/>
          </p:nvPr>
        </p:nvSpPr>
        <p:spPr>
          <a:xfrm>
            <a:off x="457200" y="1325902"/>
            <a:ext cx="8229600" cy="4754829"/>
          </a:xfrm>
        </p:spPr>
        <p:txBody>
          <a:bodyPr/>
          <a:lstStyle/>
          <a:p>
            <a:r>
              <a:rPr lang="en-US" sz="2400" b="1" dirty="0"/>
              <a:t>Favor “has-a” over “is-a” </a:t>
            </a:r>
            <a:r>
              <a:rPr lang="en-US" sz="2400" dirty="0"/>
              <a:t>where class </a:t>
            </a:r>
            <a:r>
              <a:rPr lang="en-US" sz="2400" b="1" dirty="0">
                <a:latin typeface="Courier New" panose="02070309020205020404" pitchFamily="49" charset="0"/>
                <a:cs typeface="Courier New" panose="02070309020205020404" pitchFamily="49" charset="0"/>
              </a:rPr>
              <a:t>Sport</a:t>
            </a:r>
            <a:r>
              <a:rPr lang="en-US" sz="2400" dirty="0"/>
              <a:t> aggregates the strategy classes such as </a:t>
            </a:r>
            <a:r>
              <a:rPr lang="en-US" sz="2400" b="1" dirty="0">
                <a:latin typeface="Courier New" panose="02070309020205020404" pitchFamily="49" charset="0"/>
                <a:cs typeface="Courier New" panose="02070309020205020404" pitchFamily="49" charset="0"/>
              </a:rPr>
              <a:t>BaseballPlayers</a:t>
            </a:r>
            <a:r>
              <a:rPr lang="en-US" sz="2400" dirty="0"/>
              <a:t> and </a:t>
            </a:r>
            <a:r>
              <a:rPr lang="en-US" sz="2400" b="1" dirty="0">
                <a:latin typeface="Courier New" panose="02070309020205020404" pitchFamily="49" charset="0"/>
                <a:cs typeface="Courier New" panose="02070309020205020404" pitchFamily="49" charset="0"/>
              </a:rPr>
              <a:t>Stadium</a:t>
            </a:r>
            <a:r>
              <a:rPr lang="en-US" sz="2400" dirty="0"/>
              <a:t> rather than rely on its subclasses to implement the strategies. Class </a:t>
            </a:r>
            <a:r>
              <a:rPr lang="en-US" sz="2400" b="1" dirty="0">
                <a:latin typeface="Courier New" panose="02070309020205020404" pitchFamily="49" charset="0"/>
                <a:cs typeface="Courier New" panose="02070309020205020404" pitchFamily="49" charset="0"/>
              </a:rPr>
              <a:t>Sport</a:t>
            </a:r>
            <a:r>
              <a:rPr lang="en-US" sz="2400" dirty="0"/>
              <a:t> uses the Code to the Interface Principle since its member variables </a:t>
            </a:r>
            <a:r>
              <a:rPr lang="en-US" sz="2400" b="1" dirty="0">
                <a:latin typeface="Courier New" panose="02070309020205020404" pitchFamily="49" charset="0"/>
                <a:cs typeface="Courier New" panose="02070309020205020404" pitchFamily="49" charset="0"/>
              </a:rPr>
              <a:t>player_strategy </a:t>
            </a:r>
            <a:r>
              <a:rPr lang="en-US" sz="2400" dirty="0"/>
              <a:t>and </a:t>
            </a:r>
            <a:r>
              <a:rPr lang="en-US" sz="2400" b="1" dirty="0">
                <a:latin typeface="Courier New" panose="02070309020205020404" pitchFamily="49" charset="0"/>
                <a:cs typeface="Courier New" panose="02070309020205020404" pitchFamily="49" charset="0"/>
              </a:rPr>
              <a:t>venue_strategy </a:t>
            </a:r>
            <a:r>
              <a:rPr lang="en-US" sz="2400" dirty="0"/>
              <a:t>point to the strategy interfaces </a:t>
            </a:r>
            <a:r>
              <a:rPr lang="en-US" sz="2400" b="1" dirty="0">
                <a:latin typeface="Courier New" panose="02070309020205020404" pitchFamily="49" charset="0"/>
                <a:cs typeface="Courier New" panose="02070309020205020404" pitchFamily="49" charset="0"/>
              </a:rPr>
              <a:t>PlayerStrategy</a:t>
            </a:r>
            <a:r>
              <a:rPr lang="en-US" sz="2400" dirty="0"/>
              <a:t> and </a:t>
            </a:r>
            <a:r>
              <a:rPr lang="en-US" sz="2400" b="1" dirty="0">
                <a:latin typeface="Courier New" panose="02070309020205020404" pitchFamily="49" charset="0"/>
                <a:cs typeface="Courier New" panose="02070309020205020404" pitchFamily="49" charset="0"/>
              </a:rPr>
              <a:t>VenueStrategy</a:t>
            </a:r>
            <a:r>
              <a:rPr lang="en-US" sz="2400" dirty="0"/>
              <a:t>, respectively.</a:t>
            </a:r>
          </a:p>
          <a:p>
            <a:pPr lvl="4"/>
            <a:endParaRPr lang="en-US" sz="1000" dirty="0"/>
          </a:p>
          <a:p>
            <a:r>
              <a:rPr lang="en-US" sz="2400" b="1" dirty="0"/>
              <a:t>Runtime flexibility </a:t>
            </a:r>
            <a:r>
              <a:rPr lang="en-US" sz="2400" dirty="0"/>
              <a:t>of supplying strategies for the sports rather than hardcoding them. For example, at run time, we can change a </a:t>
            </a:r>
            <a:r>
              <a:rPr lang="en-US" sz="2400" b="1" dirty="0">
                <a:latin typeface="Courier New" panose="02070309020205020404" pitchFamily="49" charset="0"/>
                <a:cs typeface="Courier New" panose="02070309020205020404" pitchFamily="49" charset="0"/>
              </a:rPr>
              <a:t>Volleyball</a:t>
            </a:r>
            <a:r>
              <a:rPr lang="en-US" sz="2400" dirty="0"/>
              <a:t> object’s venue strategy from </a:t>
            </a:r>
            <a:r>
              <a:rPr lang="en-US" sz="2400" b="1" dirty="0">
                <a:latin typeface="Courier New" panose="02070309020205020404" pitchFamily="49" charset="0"/>
                <a:cs typeface="Courier New" panose="02070309020205020404" pitchFamily="49" charset="0"/>
              </a:rPr>
              <a:t>OpenField</a:t>
            </a:r>
            <a:r>
              <a:rPr lang="en-US" sz="2400" dirty="0"/>
              <a:t> to </a:t>
            </a:r>
            <a:r>
              <a:rPr lang="en-US" sz="2400" b="1" dirty="0">
                <a:latin typeface="Courier New" panose="02070309020205020404" pitchFamily="49" charset="0"/>
                <a:cs typeface="Courier New" panose="02070309020205020404" pitchFamily="49" charset="0"/>
              </a:rPr>
              <a:t>Stadium</a:t>
            </a:r>
            <a:r>
              <a:rPr lang="en-US" sz="2400" dirty="0"/>
              <a:t>.</a:t>
            </a:r>
          </a:p>
        </p:txBody>
      </p:sp>
      <p:sp>
        <p:nvSpPr>
          <p:cNvPr id="4" name="Slide Number Placeholder 3">
            <a:extLst>
              <a:ext uri="{FF2B5EF4-FFF2-40B4-BE49-F238E27FC236}">
                <a16:creationId xmlns:a16="http://schemas.microsoft.com/office/drawing/2014/main" id="{AD345F38-BF04-79D6-E21A-61CCA769F739}"/>
              </a:ext>
            </a:extLst>
          </p:cNvPr>
          <p:cNvSpPr>
            <a:spLocks noGrp="1"/>
          </p:cNvSpPr>
          <p:nvPr>
            <p:ph type="sldNum" sz="quarter" idx="12"/>
          </p:nvPr>
        </p:nvSpPr>
        <p:spPr/>
        <p:txBody>
          <a:bodyPr/>
          <a:lstStyle/>
          <a:p>
            <a:fld id="{6C575094-CFE5-6845-BA77-358456EEE977}" type="slidenum">
              <a:rPr lang="en-US" altLang="x-none" smtClean="0"/>
              <a:pPr/>
              <a:t>38</a:t>
            </a:fld>
            <a:endParaRPr lang="en-US" altLang="x-none"/>
          </a:p>
        </p:txBody>
      </p:sp>
    </p:spTree>
    <p:extLst>
      <p:ext uri="{BB962C8B-B14F-4D97-AF65-F5344CB8AC3E}">
        <p14:creationId xmlns:p14="http://schemas.microsoft.com/office/powerpoint/2010/main" val="22871098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E3E4-DEA9-0B3A-209A-03B313525DB5}"/>
              </a:ext>
            </a:extLst>
          </p:cNvPr>
          <p:cNvSpPr>
            <a:spLocks noGrp="1"/>
          </p:cNvSpPr>
          <p:nvPr>
            <p:ph type="title"/>
          </p:nvPr>
        </p:nvSpPr>
        <p:spPr/>
        <p:txBody>
          <a:bodyPr/>
          <a:lstStyle/>
          <a:p>
            <a:r>
              <a:rPr lang="en-US" dirty="0"/>
              <a:t>The Strategy Design Pattern Generic Model</a:t>
            </a:r>
          </a:p>
        </p:txBody>
      </p:sp>
      <p:sp>
        <p:nvSpPr>
          <p:cNvPr id="4" name="Slide Number Placeholder 3">
            <a:extLst>
              <a:ext uri="{FF2B5EF4-FFF2-40B4-BE49-F238E27FC236}">
                <a16:creationId xmlns:a16="http://schemas.microsoft.com/office/drawing/2014/main" id="{9EA4EACA-FC28-ADD4-47A2-F24FECC8B0E3}"/>
              </a:ext>
            </a:extLst>
          </p:cNvPr>
          <p:cNvSpPr>
            <a:spLocks noGrp="1"/>
          </p:cNvSpPr>
          <p:nvPr>
            <p:ph type="sldNum" sz="quarter" idx="12"/>
          </p:nvPr>
        </p:nvSpPr>
        <p:spPr/>
        <p:txBody>
          <a:bodyPr/>
          <a:lstStyle/>
          <a:p>
            <a:fld id="{6C575094-CFE5-6845-BA77-358456EEE977}" type="slidenum">
              <a:rPr lang="en-US" altLang="x-none" smtClean="0"/>
              <a:pPr/>
              <a:t>39</a:t>
            </a:fld>
            <a:endParaRPr lang="en-US" altLang="x-none"/>
          </a:p>
        </p:txBody>
      </p:sp>
      <p:pic>
        <p:nvPicPr>
          <p:cNvPr id="5" name="Picture 4" descr="Diagram&#10;&#10;Description automatically generated">
            <a:extLst>
              <a:ext uri="{FF2B5EF4-FFF2-40B4-BE49-F238E27FC236}">
                <a16:creationId xmlns:a16="http://schemas.microsoft.com/office/drawing/2014/main" id="{E73EFB54-F586-8B1E-F085-B9F37A2947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7391" y="1508781"/>
            <a:ext cx="5669218" cy="1762345"/>
          </a:xfrm>
          <a:prstGeom prst="rect">
            <a:avLst/>
          </a:prstGeom>
        </p:spPr>
      </p:pic>
      <p:graphicFrame>
        <p:nvGraphicFramePr>
          <p:cNvPr id="6" name="Table 5">
            <a:extLst>
              <a:ext uri="{FF2B5EF4-FFF2-40B4-BE49-F238E27FC236}">
                <a16:creationId xmlns:a16="http://schemas.microsoft.com/office/drawing/2014/main" id="{1F6C6759-39C6-3597-C84A-AE4861AFA5B7}"/>
              </a:ext>
            </a:extLst>
          </p:cNvPr>
          <p:cNvGraphicFramePr>
            <a:graphicFrameLocks noGrp="1"/>
          </p:cNvGraphicFramePr>
          <p:nvPr>
            <p:extLst>
              <p:ext uri="{D42A27DB-BD31-4B8C-83A1-F6EECF244321}">
                <p14:modId xmlns:p14="http://schemas.microsoft.com/office/powerpoint/2010/main" val="1277877702"/>
              </p:ext>
            </p:extLst>
          </p:nvPr>
        </p:nvGraphicFramePr>
        <p:xfrm>
          <a:off x="1176687" y="3703317"/>
          <a:ext cx="6790626" cy="2255770"/>
        </p:xfrm>
        <a:graphic>
          <a:graphicData uri="http://schemas.openxmlformats.org/drawingml/2006/table">
            <a:tbl>
              <a:tblPr firstRow="1" firstCol="1" bandRow="1">
                <a:tableStyleId>{00A15C55-8517-42AA-B614-E9B94910E393}</a:tableStyleId>
              </a:tblPr>
              <a:tblGrid>
                <a:gridCol w="3028960">
                  <a:extLst>
                    <a:ext uri="{9D8B030D-6E8A-4147-A177-3AD203B41FA5}">
                      <a16:colId xmlns:a16="http://schemas.microsoft.com/office/drawing/2014/main" val="704163264"/>
                    </a:ext>
                  </a:extLst>
                </a:gridCol>
                <a:gridCol w="3761666">
                  <a:extLst>
                    <a:ext uri="{9D8B030D-6E8A-4147-A177-3AD203B41FA5}">
                      <a16:colId xmlns:a16="http://schemas.microsoft.com/office/drawing/2014/main" val="3136180091"/>
                    </a:ext>
                  </a:extLst>
                </a:gridCol>
              </a:tblGrid>
              <a:tr h="268370">
                <a:tc>
                  <a:txBody>
                    <a:bodyPr/>
                    <a:lstStyle/>
                    <a:p>
                      <a:pPr marL="0" marR="0">
                        <a:lnSpc>
                          <a:spcPts val="1800"/>
                        </a:lnSpc>
                        <a:spcBef>
                          <a:spcPts val="600"/>
                        </a:spcBef>
                        <a:spcAft>
                          <a:spcPts val="0"/>
                        </a:spcAft>
                      </a:pPr>
                      <a:r>
                        <a:rPr lang="en-US" sz="1200">
                          <a:effectLst/>
                        </a:rPr>
                        <a:t>Design pattern</a:t>
                      </a:r>
                      <a:endParaRPr lang="en-US" sz="1200" b="1">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ts val="1800"/>
                        </a:lnSpc>
                        <a:spcBef>
                          <a:spcPts val="600"/>
                        </a:spcBef>
                        <a:spcAft>
                          <a:spcPts val="0"/>
                        </a:spcAft>
                      </a:pPr>
                      <a:r>
                        <a:rPr lang="en-US" sz="1200">
                          <a:effectLst/>
                        </a:rPr>
                        <a:t>Applied by the example application</a:t>
                      </a:r>
                      <a:endParaRPr lang="en-US" sz="1200" b="1">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8031330"/>
                  </a:ext>
                </a:extLst>
              </a:tr>
              <a:tr h="273952">
                <a:tc>
                  <a:txBody>
                    <a:bodyPr/>
                    <a:lstStyle/>
                    <a:p>
                      <a:pPr marL="0" marR="0">
                        <a:lnSpc>
                          <a:spcPts val="1800"/>
                        </a:lnSpc>
                        <a:spcBef>
                          <a:spcPts val="600"/>
                        </a:spcBef>
                        <a:spcAft>
                          <a:spcPts val="0"/>
                        </a:spcAft>
                      </a:pPr>
                      <a:r>
                        <a:rPr lang="en-US" sz="1200" b="0" dirty="0">
                          <a:effectLst/>
                        </a:rPr>
                        <a:t>class </a:t>
                      </a:r>
                      <a:r>
                        <a:rPr lang="en-US" sz="1200" b="1" i="0" u="none" strike="noStrike" dirty="0">
                          <a:effectLst/>
                          <a:latin typeface="Courier New" panose="02070309020205020404" pitchFamily="49" charset="0"/>
                          <a:cs typeface="Courier New" panose="02070309020205020404" pitchFamily="49" charset="0"/>
                        </a:rPr>
                        <a:t>Client</a:t>
                      </a:r>
                      <a:endParaRPr lang="en-US" sz="12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nchor="ctr"/>
                </a:tc>
                <a:tc>
                  <a:txBody>
                    <a:bodyPr/>
                    <a:lstStyle/>
                    <a:p>
                      <a:pPr marL="0" marR="0">
                        <a:lnSpc>
                          <a:spcPts val="1800"/>
                        </a:lnSpc>
                        <a:spcBef>
                          <a:spcPts val="600"/>
                        </a:spcBef>
                        <a:spcAft>
                          <a:spcPts val="0"/>
                        </a:spcAft>
                      </a:pPr>
                      <a:r>
                        <a:rPr lang="en-US" sz="1200" dirty="0">
                          <a:effectLst/>
                        </a:rPr>
                        <a:t>superclass </a:t>
                      </a:r>
                      <a:r>
                        <a:rPr lang="en-US" sz="1200" b="1" i="0" u="none" strike="noStrike" dirty="0">
                          <a:effectLst/>
                          <a:latin typeface="Courier New" panose="02070309020205020404" pitchFamily="49" charset="0"/>
                          <a:cs typeface="Courier New" panose="02070309020205020404" pitchFamily="49" charset="0"/>
                        </a:rPr>
                        <a:t>Sport</a:t>
                      </a:r>
                      <a:endParaRPr lang="en-US" sz="12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68580" marR="68580" marT="0" marB="0" anchor="ctr"/>
                </a:tc>
                <a:extLst>
                  <a:ext uri="{0D108BD9-81ED-4DB2-BD59-A6C34878D82A}">
                    <a16:rowId xmlns:a16="http://schemas.microsoft.com/office/drawing/2014/main" val="3043353043"/>
                  </a:ext>
                </a:extLst>
              </a:tr>
              <a:tr h="273952">
                <a:tc>
                  <a:txBody>
                    <a:bodyPr/>
                    <a:lstStyle/>
                    <a:p>
                      <a:pPr marL="0" marR="0">
                        <a:lnSpc>
                          <a:spcPts val="1800"/>
                        </a:lnSpc>
                        <a:spcBef>
                          <a:spcPts val="600"/>
                        </a:spcBef>
                        <a:spcAft>
                          <a:spcPts val="0"/>
                        </a:spcAft>
                      </a:pPr>
                      <a:r>
                        <a:rPr lang="en-US" sz="1200" b="0" dirty="0">
                          <a:effectLst/>
                        </a:rPr>
                        <a:t>superclass </a:t>
                      </a:r>
                      <a:r>
                        <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rPr>
                        <a:t>Strategy</a:t>
                      </a:r>
                    </a:p>
                  </a:txBody>
                  <a:tcPr marL="68580" marR="68580" marT="0" marB="0" anchor="ctr"/>
                </a:tc>
                <a:tc>
                  <a:txBody>
                    <a:bodyPr/>
                    <a:lstStyle/>
                    <a:p>
                      <a:pPr marL="0" marR="0">
                        <a:lnSpc>
                          <a:spcPts val="1800"/>
                        </a:lnSpc>
                        <a:spcBef>
                          <a:spcPts val="600"/>
                        </a:spcBef>
                        <a:spcAft>
                          <a:spcPts val="0"/>
                        </a:spcAft>
                      </a:pPr>
                      <a:r>
                        <a:rPr lang="en-US" sz="1200" dirty="0">
                          <a:effectLst/>
                        </a:rPr>
                        <a:t>interfaces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PlayerStrategy</a:t>
                      </a:r>
                      <a:r>
                        <a:rPr lang="en-US" sz="1200" dirty="0">
                          <a:effectLst/>
                        </a:rPr>
                        <a:t> and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VenueStrategy</a:t>
                      </a:r>
                    </a:p>
                  </a:txBody>
                  <a:tcPr marL="68580" marR="68580" marT="0" marB="0" anchor="ctr"/>
                </a:tc>
                <a:extLst>
                  <a:ext uri="{0D108BD9-81ED-4DB2-BD59-A6C34878D82A}">
                    <a16:rowId xmlns:a16="http://schemas.microsoft.com/office/drawing/2014/main" val="2860185102"/>
                  </a:ext>
                </a:extLst>
              </a:tr>
              <a:tr h="273952">
                <a:tc>
                  <a:txBody>
                    <a:bodyPr/>
                    <a:lstStyle/>
                    <a:p>
                      <a:pPr marL="0" marR="0">
                        <a:lnSpc>
                          <a:spcPts val="1800"/>
                        </a:lnSpc>
                        <a:spcBef>
                          <a:spcPts val="600"/>
                        </a:spcBef>
                        <a:spcAft>
                          <a:spcPts val="0"/>
                        </a:spcAft>
                      </a:pPr>
                      <a:r>
                        <a:rPr lang="en-US" sz="1200" b="0" dirty="0">
                          <a:effectLst/>
                        </a:rPr>
                        <a:t>subclasses </a:t>
                      </a:r>
                      <a:r>
                        <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rPr>
                        <a:t>Strategy1</a:t>
                      </a:r>
                      <a:r>
                        <a:rPr lang="en-US" sz="1200" b="0" dirty="0">
                          <a:effectLst/>
                        </a:rPr>
                        <a:t>, </a:t>
                      </a:r>
                      <a:r>
                        <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rPr>
                        <a:t>Strategy2</a:t>
                      </a:r>
                      <a:r>
                        <a:rPr lang="en-US" sz="1200" b="0" dirty="0">
                          <a:effectLst/>
                        </a:rPr>
                        <a:t>, etc.</a:t>
                      </a:r>
                      <a:endParaRPr lang="en-US" sz="12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ts val="1800"/>
                        </a:lnSpc>
                        <a:spcBef>
                          <a:spcPts val="600"/>
                        </a:spcBef>
                        <a:spcAft>
                          <a:spcPts val="0"/>
                        </a:spcAft>
                      </a:pPr>
                      <a:r>
                        <a:rPr lang="en-US" sz="1200" dirty="0">
                          <a:effectLst/>
                        </a:rPr>
                        <a:t>Classes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BaseballPlayers</a:t>
                      </a:r>
                      <a:r>
                        <a:rPr lang="en-US" sz="1200" dirty="0">
                          <a:effectLst/>
                        </a:rPr>
                        <a:t>,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FootballPlayers</a:t>
                      </a:r>
                      <a:r>
                        <a:rPr lang="en-US" sz="1200" dirty="0">
                          <a:effectLst/>
                        </a:rPr>
                        <a:t>,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VolleyballPlayers</a:t>
                      </a:r>
                      <a:r>
                        <a:rPr lang="en-US" sz="1200" dirty="0">
                          <a:effectLst/>
                        </a:rPr>
                        <a:t>,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Stadium</a:t>
                      </a:r>
                      <a:r>
                        <a:rPr lang="en-US" sz="1200" dirty="0">
                          <a:effectLst/>
                        </a:rPr>
                        <a:t>, and </a:t>
                      </a: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OpenField</a:t>
                      </a:r>
                    </a:p>
                  </a:txBody>
                  <a:tcPr marL="68580" marR="68580" marT="0" marB="0" anchor="ctr"/>
                </a:tc>
                <a:extLst>
                  <a:ext uri="{0D108BD9-81ED-4DB2-BD59-A6C34878D82A}">
                    <a16:rowId xmlns:a16="http://schemas.microsoft.com/office/drawing/2014/main" val="1402535203"/>
                  </a:ext>
                </a:extLst>
              </a:tr>
              <a:tr h="273952">
                <a:tc>
                  <a:txBody>
                    <a:bodyPr/>
                    <a:lstStyle/>
                    <a:p>
                      <a:pPr marL="0" marR="0">
                        <a:lnSpc>
                          <a:spcPts val="1800"/>
                        </a:lnSpc>
                        <a:spcBef>
                          <a:spcPts val="600"/>
                        </a:spcBef>
                        <a:spcAft>
                          <a:spcPts val="0"/>
                        </a:spcAft>
                      </a:pPr>
                      <a:r>
                        <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rPr>
                        <a:t>algorithm()</a:t>
                      </a:r>
                    </a:p>
                  </a:txBody>
                  <a:tcPr marL="68580" marR="68580" marT="0" marB="0" anchor="ctr"/>
                </a:tc>
                <a:tc>
                  <a:txBody>
                    <a:bodyPr/>
                    <a:lstStyle/>
                    <a:p>
                      <a:pPr marL="0" marR="0">
                        <a:lnSpc>
                          <a:spcPts val="1800"/>
                        </a:lnSpc>
                        <a:spcBef>
                          <a:spcPts val="600"/>
                        </a:spcBef>
                        <a:spcAft>
                          <a:spcPts val="0"/>
                        </a:spcAft>
                      </a:pP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strategy() </a:t>
                      </a:r>
                      <a:r>
                        <a:rPr lang="en-US" sz="1200" dirty="0">
                          <a:effectLst/>
                        </a:rPr>
                        <a:t>member functions</a:t>
                      </a:r>
                      <a:endParaRPr lang="en-US"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12463674"/>
                  </a:ext>
                </a:extLst>
              </a:tr>
              <a:tr h="720409">
                <a:tc>
                  <a:txBody>
                    <a:bodyPr/>
                    <a:lstStyle/>
                    <a:p>
                      <a:pPr marL="0" marR="0">
                        <a:lnSpc>
                          <a:spcPts val="1800"/>
                        </a:lnSpc>
                        <a:spcBef>
                          <a:spcPts val="600"/>
                        </a:spcBef>
                        <a:spcAft>
                          <a:spcPts val="0"/>
                        </a:spcAft>
                      </a:pPr>
                      <a:r>
                        <a:rPr lang="en-US" sz="1200" b="1" i="0" u="none" strike="noStrike" kern="1200" dirty="0">
                          <a:solidFill>
                            <a:schemeClr val="lt1"/>
                          </a:solidFill>
                          <a:effectLst/>
                          <a:latin typeface="Courier New" panose="02070309020205020404" pitchFamily="49" charset="0"/>
                          <a:ea typeface="+mn-ea"/>
                          <a:cs typeface="Courier New" panose="02070309020205020404" pitchFamily="49" charset="0"/>
                        </a:rPr>
                        <a:t>strategy-&gt;algorithm()</a:t>
                      </a:r>
                    </a:p>
                  </a:txBody>
                  <a:tcPr marL="68580" marR="68580" marT="0" marB="0" anchor="ctr"/>
                </a:tc>
                <a:tc>
                  <a:txBody>
                    <a:bodyPr/>
                    <a:lstStyle/>
                    <a:p>
                      <a:pPr marL="0" marR="0">
                        <a:lnSpc>
                          <a:spcPts val="1800"/>
                        </a:lnSpc>
                        <a:spcBef>
                          <a:spcPts val="600"/>
                        </a:spcBef>
                        <a:spcAft>
                          <a:spcPts val="0"/>
                        </a:spcAft>
                      </a:pPr>
                      <a:r>
                        <a:rPr lang="en-US" sz="1200" b="1" i="0" u="none" strike="noStrike" kern="1200" dirty="0">
                          <a:solidFill>
                            <a:schemeClr val="dk1"/>
                          </a:solidFill>
                          <a:effectLst/>
                          <a:latin typeface="Courier New" panose="02070309020205020404" pitchFamily="49" charset="0"/>
                          <a:ea typeface="+mn-ea"/>
                          <a:cs typeface="Courier New" panose="02070309020205020404" pitchFamily="49" charset="0"/>
                        </a:rPr>
                        <a:t>player_strategy-&gt;strategy()</a:t>
                      </a:r>
                    </a:p>
                    <a:p>
                      <a:pPr marL="0" marR="0">
                        <a:lnSpc>
                          <a:spcPts val="1800"/>
                        </a:lnSpc>
                        <a:spcBef>
                          <a:spcPts val="600"/>
                        </a:spcBef>
                        <a:spcAft>
                          <a:spcPts val="0"/>
                        </a:spcAft>
                      </a:pPr>
                      <a:r>
                        <a:rPr lang="en-US" sz="1200" u="none" strike="noStrike" dirty="0">
                          <a:effectLst/>
                        </a:rPr>
                        <a:t>venue_strategy-&gt;strategy()</a:t>
                      </a:r>
                      <a:endParaRPr lang="en-US" sz="1200" dirty="0">
                        <a:solidFill>
                          <a:srgbClr val="000000"/>
                        </a:solidFill>
                        <a:effectLst/>
                        <a:latin typeface="Arial" panose="020B0604020202020204" pitchFamily="34"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688365565"/>
                  </a:ext>
                </a:extLst>
              </a:tr>
            </a:tbl>
          </a:graphicData>
        </a:graphic>
      </p:graphicFrame>
    </p:spTree>
    <p:extLst>
      <p:ext uri="{BB962C8B-B14F-4D97-AF65-F5344CB8AC3E}">
        <p14:creationId xmlns:p14="http://schemas.microsoft.com/office/powerpoint/2010/main" val="188460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2184-8C49-2861-9AFB-0FCCFBB75AED}"/>
              </a:ext>
            </a:extLst>
          </p:cNvPr>
          <p:cNvSpPr>
            <a:spLocks noGrp="1"/>
          </p:cNvSpPr>
          <p:nvPr>
            <p:ph type="title"/>
          </p:nvPr>
        </p:nvSpPr>
        <p:spPr/>
        <p:txBody>
          <a:bodyPr/>
          <a:lstStyle/>
          <a:p>
            <a:r>
              <a:rPr lang="en-US" dirty="0"/>
              <a:t>Midterm Question 1</a:t>
            </a:r>
          </a:p>
        </p:txBody>
      </p:sp>
      <p:sp>
        <p:nvSpPr>
          <p:cNvPr id="3" name="Content Placeholder 2">
            <a:extLst>
              <a:ext uri="{FF2B5EF4-FFF2-40B4-BE49-F238E27FC236}">
                <a16:creationId xmlns:a16="http://schemas.microsoft.com/office/drawing/2014/main" id="{7D229AC0-0C30-3B7F-66C2-89BEA1F8F689}"/>
              </a:ext>
            </a:extLst>
          </p:cNvPr>
          <p:cNvSpPr>
            <a:spLocks noGrp="1"/>
          </p:cNvSpPr>
          <p:nvPr>
            <p:ph idx="1"/>
          </p:nvPr>
        </p:nvSpPr>
        <p:spPr>
          <a:xfrm>
            <a:off x="457200" y="1295400"/>
            <a:ext cx="8229600" cy="4053819"/>
          </a:xfrm>
        </p:spPr>
        <p:txBody>
          <a:bodyPr/>
          <a:lstStyle/>
          <a:p>
            <a:r>
              <a:rPr lang="en-US" b="0" i="0" u="none" strike="noStrike" dirty="0">
                <a:solidFill>
                  <a:srgbClr val="2D3B45"/>
                </a:solidFill>
                <a:effectLst/>
                <a:latin typeface="Lato Extended"/>
              </a:rPr>
              <a:t>Explain in at most 50 words the importance of software verification and software validation.</a:t>
            </a:r>
          </a:p>
          <a:p>
            <a:pPr lvl="1"/>
            <a:r>
              <a:rPr lang="en-US" dirty="0">
                <a:solidFill>
                  <a:srgbClr val="2D3B45"/>
                </a:solidFill>
                <a:latin typeface="Lato Extended"/>
              </a:rPr>
              <a:t>Validation makes sure that your proposed software (as shown by prototypes and specified in the functional specification) meets the requirements and the expectations of the clients. Clients validate the requirements and your proposal.</a:t>
            </a:r>
          </a:p>
          <a:p>
            <a:pPr lvl="1"/>
            <a:r>
              <a:rPr lang="en-US" dirty="0">
                <a:solidFill>
                  <a:srgbClr val="2D3B45"/>
                </a:solidFill>
                <a:latin typeface="Lato Extended"/>
              </a:rPr>
              <a:t>Verification involves testing your code to ensure that there are no bugs and that it correctly implements all the requirements.</a:t>
            </a:r>
          </a:p>
        </p:txBody>
      </p:sp>
      <p:sp>
        <p:nvSpPr>
          <p:cNvPr id="4" name="Slide Number Placeholder 3">
            <a:extLst>
              <a:ext uri="{FF2B5EF4-FFF2-40B4-BE49-F238E27FC236}">
                <a16:creationId xmlns:a16="http://schemas.microsoft.com/office/drawing/2014/main" id="{98458446-FA2D-6C89-28A2-E4613E84BBF4}"/>
              </a:ext>
            </a:extLst>
          </p:cNvPr>
          <p:cNvSpPr>
            <a:spLocks noGrp="1"/>
          </p:cNvSpPr>
          <p:nvPr>
            <p:ph type="sldNum" sz="quarter" idx="12"/>
          </p:nvPr>
        </p:nvSpPr>
        <p:spPr/>
        <p:txBody>
          <a:bodyPr/>
          <a:lstStyle/>
          <a:p>
            <a:fld id="{6C575094-CFE5-6845-BA77-358456EEE977}" type="slidenum">
              <a:rPr lang="en-US" altLang="x-none" smtClean="0"/>
              <a:pPr/>
              <a:t>4</a:t>
            </a:fld>
            <a:endParaRPr lang="en-US" altLang="x-none"/>
          </a:p>
        </p:txBody>
      </p:sp>
      <p:sp>
        <p:nvSpPr>
          <p:cNvPr id="5" name="TextBox 4">
            <a:extLst>
              <a:ext uri="{FF2B5EF4-FFF2-40B4-BE49-F238E27FC236}">
                <a16:creationId xmlns:a16="http://schemas.microsoft.com/office/drawing/2014/main" id="{F393D59A-348B-7AF9-7598-90D414A85047}"/>
              </a:ext>
            </a:extLst>
          </p:cNvPr>
          <p:cNvSpPr txBox="1"/>
          <p:nvPr/>
        </p:nvSpPr>
        <p:spPr>
          <a:xfrm>
            <a:off x="644854" y="5460255"/>
            <a:ext cx="8041945" cy="338554"/>
          </a:xfrm>
          <a:prstGeom prst="rect">
            <a:avLst/>
          </a:prstGeom>
          <a:solidFill>
            <a:schemeClr val="bg1"/>
          </a:solidFill>
          <a:ln>
            <a:noFill/>
          </a:ln>
        </p:spPr>
        <p:txBody>
          <a:bodyPr wrap="none" rtlCol="0">
            <a:spAutoFit/>
          </a:bodyPr>
          <a:lstStyle/>
          <a:p>
            <a:r>
              <a:rPr lang="en-US" dirty="0">
                <a:solidFill>
                  <a:srgbClr val="0432FF"/>
                </a:solidFill>
                <a:latin typeface="Lato Extended"/>
              </a:rPr>
              <a:t>Partial credit if your answer simply says software V&amp;V is important without clarification.</a:t>
            </a:r>
            <a:endParaRPr lang="en-US" dirty="0">
              <a:solidFill>
                <a:srgbClr val="0432FF"/>
              </a:solidFill>
            </a:endParaRPr>
          </a:p>
        </p:txBody>
      </p:sp>
    </p:spTree>
    <p:extLst>
      <p:ext uri="{BB962C8B-B14F-4D97-AF65-F5344CB8AC3E}">
        <p14:creationId xmlns:p14="http://schemas.microsoft.com/office/powerpoint/2010/main" val="7501961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E4D3-DA07-ABA0-1EBE-A05924530A87}"/>
              </a:ext>
            </a:extLst>
          </p:cNvPr>
          <p:cNvSpPr>
            <a:spLocks noGrp="1"/>
          </p:cNvSpPr>
          <p:nvPr>
            <p:ph type="title"/>
          </p:nvPr>
        </p:nvSpPr>
        <p:spPr>
          <a:xfrm>
            <a:off x="274322" y="411163"/>
            <a:ext cx="8595311" cy="655637"/>
          </a:xfrm>
        </p:spPr>
        <p:txBody>
          <a:bodyPr/>
          <a:lstStyle/>
          <a:p>
            <a:r>
              <a:rPr lang="en-US" dirty="0"/>
              <a:t>Template Method vs. Strategy Design Patterns</a:t>
            </a:r>
          </a:p>
        </p:txBody>
      </p:sp>
      <p:sp>
        <p:nvSpPr>
          <p:cNvPr id="3" name="Content Placeholder 2">
            <a:extLst>
              <a:ext uri="{FF2B5EF4-FFF2-40B4-BE49-F238E27FC236}">
                <a16:creationId xmlns:a16="http://schemas.microsoft.com/office/drawing/2014/main" id="{7C74B4F3-BD1F-FCA9-716F-9310F3A006FD}"/>
              </a:ext>
            </a:extLst>
          </p:cNvPr>
          <p:cNvSpPr>
            <a:spLocks noGrp="1"/>
          </p:cNvSpPr>
          <p:nvPr>
            <p:ph idx="1"/>
          </p:nvPr>
        </p:nvSpPr>
        <p:spPr/>
        <p:txBody>
          <a:bodyPr/>
          <a:lstStyle/>
          <a:p>
            <a:r>
              <a:rPr lang="en-US" sz="2200" dirty="0"/>
              <a:t>Template Method relies on </a:t>
            </a:r>
            <a:r>
              <a:rPr lang="en-US" sz="2200" u="sng" dirty="0"/>
              <a:t>inheritance</a:t>
            </a:r>
            <a:r>
              <a:rPr lang="en-US" sz="2200" dirty="0"/>
              <a:t>. The outline of algorithm is in the superclass and the encapsulated parts of the algorithm are in subclasses. Template Method allows the superclass to implement common steps of the algorithm.</a:t>
            </a:r>
          </a:p>
          <a:p>
            <a:pPr lvl="4"/>
            <a:endParaRPr lang="en-US" sz="450" dirty="0"/>
          </a:p>
          <a:p>
            <a:r>
              <a:rPr lang="en-US" sz="2200" dirty="0"/>
              <a:t>Strategy aggregates whole algorithms and makes them interchangeable. Strategy uses </a:t>
            </a:r>
            <a:r>
              <a:rPr lang="en-US" sz="2200" u="sng" dirty="0"/>
              <a:t>composition</a:t>
            </a:r>
            <a:r>
              <a:rPr lang="en-US" sz="2200" dirty="0"/>
              <a:t> — the </a:t>
            </a:r>
            <a:r>
              <a:rPr lang="en-US" sz="2200" b="1" dirty="0">
                <a:latin typeface="Courier New" panose="02070309020205020404" pitchFamily="49" charset="0"/>
                <a:cs typeface="Courier New" panose="02070309020205020404" pitchFamily="49" charset="0"/>
              </a:rPr>
              <a:t>Strategy</a:t>
            </a:r>
            <a:r>
              <a:rPr lang="en-US" sz="2200" dirty="0"/>
              <a:t> subclasses (the </a:t>
            </a:r>
            <a:r>
              <a:rPr lang="en-US" sz="2200" b="1" dirty="0">
                <a:latin typeface="Courier New" panose="02070309020205020404" pitchFamily="49" charset="0"/>
                <a:cs typeface="Courier New" panose="02070309020205020404" pitchFamily="49" charset="0"/>
              </a:rPr>
              <a:t>PlayerStrategy</a:t>
            </a:r>
            <a:r>
              <a:rPr lang="en-US" sz="2200" dirty="0"/>
              <a:t> and </a:t>
            </a:r>
            <a:r>
              <a:rPr lang="en-US" sz="2200" b="1" dirty="0">
                <a:latin typeface="Courier New" panose="02070309020205020404" pitchFamily="49" charset="0"/>
                <a:cs typeface="Courier New" panose="02070309020205020404" pitchFamily="49" charset="0"/>
              </a:rPr>
              <a:t>VenueStrategy</a:t>
            </a:r>
            <a:r>
              <a:rPr lang="en-US" sz="2200" dirty="0"/>
              <a:t> subclasses in our example) are composed by the </a:t>
            </a:r>
            <a:r>
              <a:rPr lang="en-US" sz="2200" b="1" dirty="0">
                <a:latin typeface="Courier New" panose="02070309020205020404" pitchFamily="49" charset="0"/>
                <a:cs typeface="Courier New" panose="02070309020205020404" pitchFamily="49" charset="0"/>
              </a:rPr>
              <a:t>Client</a:t>
            </a:r>
            <a:r>
              <a:rPr lang="en-US" sz="2200" dirty="0"/>
              <a:t> class (superclass </a:t>
            </a:r>
            <a:r>
              <a:rPr lang="en-US" sz="2200" b="1" dirty="0">
                <a:latin typeface="Courier New" panose="02070309020205020404" pitchFamily="49" charset="0"/>
                <a:cs typeface="Courier New" panose="02070309020205020404" pitchFamily="49" charset="0"/>
              </a:rPr>
              <a:t>Sport</a:t>
            </a:r>
            <a:r>
              <a:rPr lang="en-US" sz="2200" dirty="0"/>
              <a:t> in our example).</a:t>
            </a:r>
          </a:p>
          <a:p>
            <a:pPr lvl="4"/>
            <a:endParaRPr lang="en-US" sz="450" dirty="0"/>
          </a:p>
          <a:p>
            <a:r>
              <a:rPr lang="en-US" sz="2200" dirty="0"/>
              <a:t>In the Strategy model, the </a:t>
            </a:r>
            <a:r>
              <a:rPr lang="en-US" sz="2200" b="1" dirty="0">
                <a:latin typeface="Courier New" panose="02070309020205020404" pitchFamily="49" charset="0"/>
                <a:cs typeface="Courier New" panose="02070309020205020404" pitchFamily="49" charset="0"/>
              </a:rPr>
              <a:t>Client</a:t>
            </a:r>
            <a:r>
              <a:rPr lang="en-US" sz="2200" dirty="0"/>
              <a:t> class is </a:t>
            </a:r>
            <a:r>
              <a:rPr lang="en-US" sz="2200" u="sng" dirty="0"/>
              <a:t>loosely coupled </a:t>
            </a:r>
            <a:r>
              <a:rPr lang="en-US" sz="2200" dirty="0"/>
              <a:t>from the </a:t>
            </a:r>
            <a:r>
              <a:rPr lang="en-US" sz="2200" b="1" dirty="0">
                <a:latin typeface="Courier New" panose="02070309020205020404" pitchFamily="49" charset="0"/>
                <a:cs typeface="Courier New" panose="02070309020205020404" pitchFamily="49" charset="0"/>
              </a:rPr>
              <a:t>Strategy</a:t>
            </a:r>
            <a:r>
              <a:rPr lang="en-US" sz="2200" dirty="0"/>
              <a:t> subclasses. We can add, remove, or update the subclasses later.</a:t>
            </a:r>
          </a:p>
        </p:txBody>
      </p:sp>
      <p:sp>
        <p:nvSpPr>
          <p:cNvPr id="4" name="Slide Number Placeholder 3">
            <a:extLst>
              <a:ext uri="{FF2B5EF4-FFF2-40B4-BE49-F238E27FC236}">
                <a16:creationId xmlns:a16="http://schemas.microsoft.com/office/drawing/2014/main" id="{7339EB95-4BD7-94FD-EBED-9354D7501B77}"/>
              </a:ext>
            </a:extLst>
          </p:cNvPr>
          <p:cNvSpPr>
            <a:spLocks noGrp="1"/>
          </p:cNvSpPr>
          <p:nvPr>
            <p:ph type="sldNum" sz="quarter" idx="12"/>
          </p:nvPr>
        </p:nvSpPr>
        <p:spPr/>
        <p:txBody>
          <a:bodyPr/>
          <a:lstStyle/>
          <a:p>
            <a:fld id="{6C575094-CFE5-6845-BA77-358456EEE977}" type="slidenum">
              <a:rPr lang="en-US" altLang="x-none" smtClean="0"/>
              <a:pPr/>
              <a:t>40</a:t>
            </a:fld>
            <a:endParaRPr lang="en-US" altLang="x-none"/>
          </a:p>
        </p:txBody>
      </p:sp>
    </p:spTree>
    <p:extLst>
      <p:ext uri="{BB962C8B-B14F-4D97-AF65-F5344CB8AC3E}">
        <p14:creationId xmlns:p14="http://schemas.microsoft.com/office/powerpoint/2010/main" val="2947460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C961-4188-11D1-09A6-CB198495C715}"/>
              </a:ext>
            </a:extLst>
          </p:cNvPr>
          <p:cNvSpPr>
            <a:spLocks noGrp="1"/>
          </p:cNvSpPr>
          <p:nvPr>
            <p:ph type="title"/>
          </p:nvPr>
        </p:nvSpPr>
        <p:spPr/>
        <p:txBody>
          <a:bodyPr/>
          <a:lstStyle/>
          <a:p>
            <a:r>
              <a:rPr lang="en-US" dirty="0"/>
              <a:t>Midterm Question 2</a:t>
            </a:r>
          </a:p>
        </p:txBody>
      </p:sp>
      <p:sp>
        <p:nvSpPr>
          <p:cNvPr id="3" name="Content Placeholder 2">
            <a:extLst>
              <a:ext uri="{FF2B5EF4-FFF2-40B4-BE49-F238E27FC236}">
                <a16:creationId xmlns:a16="http://schemas.microsoft.com/office/drawing/2014/main" id="{DEB13A79-90A4-53D6-7271-C060E093C55D}"/>
              </a:ext>
            </a:extLst>
          </p:cNvPr>
          <p:cNvSpPr>
            <a:spLocks noGrp="1"/>
          </p:cNvSpPr>
          <p:nvPr>
            <p:ph idx="1"/>
          </p:nvPr>
        </p:nvSpPr>
        <p:spPr/>
        <p:txBody>
          <a:bodyPr/>
          <a:lstStyle/>
          <a:p>
            <a:r>
              <a:rPr lang="en-US" b="0" i="0" u="none" strike="noStrike" dirty="0">
                <a:solidFill>
                  <a:srgbClr val="2D3B45"/>
                </a:solidFill>
                <a:effectLst/>
                <a:latin typeface="Lato Extended"/>
              </a:rPr>
              <a:t>In the book catalogue application that stored fiction, cookbook, and how-to types of books, explain in at most 50 words why was it a bad design to create subclasses of Book for the book types, and subclasses for the different book attributes.</a:t>
            </a:r>
          </a:p>
          <a:p>
            <a:pPr lvl="1"/>
            <a:r>
              <a:rPr lang="en-US" dirty="0">
                <a:solidFill>
                  <a:srgbClr val="2D3B45"/>
                </a:solidFill>
                <a:latin typeface="Lato Extended"/>
              </a:rPr>
              <a:t>Not scalable: Too many classes.</a:t>
            </a:r>
          </a:p>
          <a:p>
            <a:pPr lvl="1"/>
            <a:r>
              <a:rPr lang="en-US" dirty="0">
                <a:solidFill>
                  <a:srgbClr val="2D3B45"/>
                </a:solidFill>
                <a:latin typeface="Lato Extended"/>
              </a:rPr>
              <a:t>In efficient: Much runtime type checking and type conversions.</a:t>
            </a:r>
          </a:p>
          <a:p>
            <a:pPr lvl="1"/>
            <a:r>
              <a:rPr lang="en-US" dirty="0">
                <a:solidFill>
                  <a:srgbClr val="2D3B45"/>
                </a:solidFill>
                <a:latin typeface="Lato Extended"/>
              </a:rPr>
              <a:t>Much repeated code.</a:t>
            </a:r>
            <a:endParaRPr lang="en-US" dirty="0"/>
          </a:p>
        </p:txBody>
      </p:sp>
      <p:sp>
        <p:nvSpPr>
          <p:cNvPr id="4" name="Slide Number Placeholder 3">
            <a:extLst>
              <a:ext uri="{FF2B5EF4-FFF2-40B4-BE49-F238E27FC236}">
                <a16:creationId xmlns:a16="http://schemas.microsoft.com/office/drawing/2014/main" id="{67093F88-9504-93F7-BCD3-33B6988B32F7}"/>
              </a:ext>
            </a:extLst>
          </p:cNvPr>
          <p:cNvSpPr>
            <a:spLocks noGrp="1"/>
          </p:cNvSpPr>
          <p:nvPr>
            <p:ph type="sldNum" sz="quarter" idx="12"/>
          </p:nvPr>
        </p:nvSpPr>
        <p:spPr/>
        <p:txBody>
          <a:bodyPr/>
          <a:lstStyle/>
          <a:p>
            <a:fld id="{6C575094-CFE5-6845-BA77-358456EEE977}" type="slidenum">
              <a:rPr lang="en-US" altLang="x-none" smtClean="0"/>
              <a:pPr/>
              <a:t>5</a:t>
            </a:fld>
            <a:endParaRPr lang="en-US" altLang="x-none"/>
          </a:p>
        </p:txBody>
      </p:sp>
    </p:spTree>
    <p:extLst>
      <p:ext uri="{BB962C8B-B14F-4D97-AF65-F5344CB8AC3E}">
        <p14:creationId xmlns:p14="http://schemas.microsoft.com/office/powerpoint/2010/main" val="229940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B7165-6337-3A19-5EC0-ACBF98D4D7BA}"/>
              </a:ext>
            </a:extLst>
          </p:cNvPr>
          <p:cNvSpPr>
            <a:spLocks noGrp="1"/>
          </p:cNvSpPr>
          <p:nvPr>
            <p:ph type="title"/>
          </p:nvPr>
        </p:nvSpPr>
        <p:spPr/>
        <p:txBody>
          <a:bodyPr/>
          <a:lstStyle/>
          <a:p>
            <a:r>
              <a:rPr lang="en-US" dirty="0"/>
              <a:t>Midterm Question 3</a:t>
            </a:r>
          </a:p>
        </p:txBody>
      </p:sp>
      <p:sp>
        <p:nvSpPr>
          <p:cNvPr id="3" name="Content Placeholder 2">
            <a:extLst>
              <a:ext uri="{FF2B5EF4-FFF2-40B4-BE49-F238E27FC236}">
                <a16:creationId xmlns:a16="http://schemas.microsoft.com/office/drawing/2014/main" id="{A26E0FB1-E813-D621-5E41-54A626141972}"/>
              </a:ext>
            </a:extLst>
          </p:cNvPr>
          <p:cNvSpPr>
            <a:spLocks noGrp="1"/>
          </p:cNvSpPr>
          <p:nvPr>
            <p:ph idx="1"/>
          </p:nvPr>
        </p:nvSpPr>
        <p:spPr/>
        <p:txBody>
          <a:bodyPr/>
          <a:lstStyle/>
          <a:p>
            <a:r>
              <a:rPr lang="en-US" b="0" i="0" u="none" strike="noStrike" dirty="0">
                <a:solidFill>
                  <a:srgbClr val="2D3B45"/>
                </a:solidFill>
                <a:effectLst/>
                <a:latin typeface="Lato Extended"/>
              </a:rPr>
              <a:t>Explain in at most 50 words how a design that uses the Code to the Interface Principle has more flexibility.</a:t>
            </a:r>
          </a:p>
          <a:p>
            <a:pPr lvl="1"/>
            <a:r>
              <a:rPr lang="en-US" dirty="0"/>
              <a:t>A variable of a superclass type can be assigned during run time an object of any subclass.</a:t>
            </a:r>
          </a:p>
          <a:p>
            <a:pPr lvl="1"/>
            <a:r>
              <a:rPr lang="en-US" dirty="0"/>
              <a:t>Polymorphism enables calling the methods on the correct subclass object at run time.</a:t>
            </a:r>
          </a:p>
          <a:p>
            <a:pPr lvl="1"/>
            <a:r>
              <a:rPr lang="en-US" dirty="0"/>
              <a:t>Therefore, less hardcoding and more runtime flexibility.</a:t>
            </a:r>
          </a:p>
        </p:txBody>
      </p:sp>
      <p:sp>
        <p:nvSpPr>
          <p:cNvPr id="4" name="Slide Number Placeholder 3">
            <a:extLst>
              <a:ext uri="{FF2B5EF4-FFF2-40B4-BE49-F238E27FC236}">
                <a16:creationId xmlns:a16="http://schemas.microsoft.com/office/drawing/2014/main" id="{8E11DBCB-959D-77B5-5705-6030DF3FA7EF}"/>
              </a:ext>
            </a:extLst>
          </p:cNvPr>
          <p:cNvSpPr>
            <a:spLocks noGrp="1"/>
          </p:cNvSpPr>
          <p:nvPr>
            <p:ph type="sldNum" sz="quarter" idx="12"/>
          </p:nvPr>
        </p:nvSpPr>
        <p:spPr/>
        <p:txBody>
          <a:bodyPr/>
          <a:lstStyle/>
          <a:p>
            <a:fld id="{6C575094-CFE5-6845-BA77-358456EEE977}" type="slidenum">
              <a:rPr lang="en-US" altLang="x-none" smtClean="0"/>
              <a:pPr/>
              <a:t>6</a:t>
            </a:fld>
            <a:endParaRPr lang="en-US" altLang="x-none"/>
          </a:p>
        </p:txBody>
      </p:sp>
    </p:spTree>
    <p:extLst>
      <p:ext uri="{BB962C8B-B14F-4D97-AF65-F5344CB8AC3E}">
        <p14:creationId xmlns:p14="http://schemas.microsoft.com/office/powerpoint/2010/main" val="236163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CE519-C35A-B400-D9FA-5C421AD29871}"/>
              </a:ext>
            </a:extLst>
          </p:cNvPr>
          <p:cNvSpPr>
            <a:spLocks noGrp="1"/>
          </p:cNvSpPr>
          <p:nvPr>
            <p:ph type="title"/>
          </p:nvPr>
        </p:nvSpPr>
        <p:spPr/>
        <p:txBody>
          <a:bodyPr/>
          <a:lstStyle/>
          <a:p>
            <a:r>
              <a:rPr lang="en-US" dirty="0"/>
              <a:t>Midterm Question 4</a:t>
            </a:r>
          </a:p>
        </p:txBody>
      </p:sp>
      <p:sp>
        <p:nvSpPr>
          <p:cNvPr id="3" name="Content Placeholder 2">
            <a:extLst>
              <a:ext uri="{FF2B5EF4-FFF2-40B4-BE49-F238E27FC236}">
                <a16:creationId xmlns:a16="http://schemas.microsoft.com/office/drawing/2014/main" id="{BA56D1FC-F62C-C350-10B2-2F9CD5769B72}"/>
              </a:ext>
            </a:extLst>
          </p:cNvPr>
          <p:cNvSpPr>
            <a:spLocks noGrp="1"/>
          </p:cNvSpPr>
          <p:nvPr>
            <p:ph idx="1"/>
          </p:nvPr>
        </p:nvSpPr>
        <p:spPr/>
        <p:txBody>
          <a:bodyPr/>
          <a:lstStyle/>
          <a:p>
            <a:r>
              <a:rPr lang="en-US" dirty="0"/>
              <a:t>The class has too many responsibilities. Therefore, refactor it into smaller cohesive classes. For example:</a:t>
            </a:r>
          </a:p>
          <a:p>
            <a:pPr lvl="4"/>
            <a:endParaRPr lang="en-US" dirty="0"/>
          </a:p>
          <a:p>
            <a:pPr lvl="1"/>
            <a:r>
              <a:rPr lang="en-US" b="1" dirty="0">
                <a:latin typeface="Courier New" panose="02070309020205020404" pitchFamily="49" charset="0"/>
                <a:cs typeface="Courier New" panose="02070309020205020404" pitchFamily="49" charset="0"/>
              </a:rPr>
              <a:t>class Requirements</a:t>
            </a:r>
          </a:p>
          <a:p>
            <a:pPr lvl="1"/>
            <a:r>
              <a:rPr lang="en-US" b="1" dirty="0">
                <a:latin typeface="Courier New" panose="02070309020205020404" pitchFamily="49" charset="0"/>
                <a:cs typeface="Courier New" panose="02070309020205020404" pitchFamily="49" charset="0"/>
              </a:rPr>
              <a:t>class Design</a:t>
            </a:r>
          </a:p>
          <a:p>
            <a:pPr lvl="1"/>
            <a:r>
              <a:rPr lang="en-US" b="1" dirty="0">
                <a:latin typeface="Courier New" panose="02070309020205020404" pitchFamily="49" charset="0"/>
                <a:cs typeface="Courier New" panose="02070309020205020404" pitchFamily="49" charset="0"/>
              </a:rPr>
              <a:t>class Coding</a:t>
            </a:r>
          </a:p>
          <a:p>
            <a:pPr lvl="1"/>
            <a:r>
              <a:rPr lang="en-US" b="1" dirty="0">
                <a:latin typeface="Courier New" panose="02070309020205020404" pitchFamily="49" charset="0"/>
                <a:cs typeface="Courier New" panose="02070309020205020404" pitchFamily="49" charset="0"/>
              </a:rPr>
              <a:t>class Testing</a:t>
            </a:r>
          </a:p>
          <a:p>
            <a:pPr lvl="1"/>
            <a:r>
              <a:rPr lang="en-US" b="1" dirty="0">
                <a:latin typeface="Courier New" panose="02070309020205020404" pitchFamily="49" charset="0"/>
                <a:cs typeface="Courier New" panose="02070309020205020404" pitchFamily="49" charset="0"/>
              </a:rPr>
              <a:t>class Deployment</a:t>
            </a:r>
          </a:p>
          <a:p>
            <a:pPr lvl="1"/>
            <a:r>
              <a:rPr lang="en-US" b="1" dirty="0">
                <a:latin typeface="Courier New" panose="02070309020205020404" pitchFamily="49" charset="0"/>
                <a:cs typeface="Courier New" panose="02070309020205020404" pitchFamily="49" charset="0"/>
              </a:rPr>
              <a:t>class Maintenance</a:t>
            </a:r>
          </a:p>
        </p:txBody>
      </p:sp>
      <p:sp>
        <p:nvSpPr>
          <p:cNvPr id="4" name="Slide Number Placeholder 3">
            <a:extLst>
              <a:ext uri="{FF2B5EF4-FFF2-40B4-BE49-F238E27FC236}">
                <a16:creationId xmlns:a16="http://schemas.microsoft.com/office/drawing/2014/main" id="{FA9E07CE-CC07-4E3D-82EE-89C049CBC576}"/>
              </a:ext>
            </a:extLst>
          </p:cNvPr>
          <p:cNvSpPr>
            <a:spLocks noGrp="1"/>
          </p:cNvSpPr>
          <p:nvPr>
            <p:ph type="sldNum" sz="quarter" idx="12"/>
          </p:nvPr>
        </p:nvSpPr>
        <p:spPr/>
        <p:txBody>
          <a:bodyPr/>
          <a:lstStyle/>
          <a:p>
            <a:fld id="{6C575094-CFE5-6845-BA77-358456EEE977}" type="slidenum">
              <a:rPr lang="en-US" altLang="x-none" smtClean="0"/>
              <a:pPr/>
              <a:t>7</a:t>
            </a:fld>
            <a:endParaRPr lang="en-US" altLang="x-none"/>
          </a:p>
        </p:txBody>
      </p:sp>
    </p:spTree>
    <p:extLst>
      <p:ext uri="{BB962C8B-B14F-4D97-AF65-F5344CB8AC3E}">
        <p14:creationId xmlns:p14="http://schemas.microsoft.com/office/powerpoint/2010/main" val="300076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E3F30-523E-CCDD-2F3E-C07751245424}"/>
              </a:ext>
            </a:extLst>
          </p:cNvPr>
          <p:cNvSpPr>
            <a:spLocks noGrp="1"/>
          </p:cNvSpPr>
          <p:nvPr>
            <p:ph type="title"/>
          </p:nvPr>
        </p:nvSpPr>
        <p:spPr/>
        <p:txBody>
          <a:bodyPr/>
          <a:lstStyle/>
          <a:p>
            <a:r>
              <a:rPr lang="en-US" dirty="0"/>
              <a:t>Midterm Question 5</a:t>
            </a:r>
          </a:p>
        </p:txBody>
      </p:sp>
      <p:sp>
        <p:nvSpPr>
          <p:cNvPr id="3" name="Content Placeholder 2">
            <a:extLst>
              <a:ext uri="{FF2B5EF4-FFF2-40B4-BE49-F238E27FC236}">
                <a16:creationId xmlns:a16="http://schemas.microsoft.com/office/drawing/2014/main" id="{1E7CC120-5DD1-61F7-30CC-298CB65C158F}"/>
              </a:ext>
            </a:extLst>
          </p:cNvPr>
          <p:cNvSpPr>
            <a:spLocks noGrp="1"/>
          </p:cNvSpPr>
          <p:nvPr>
            <p:ph idx="1"/>
          </p:nvPr>
        </p:nvSpPr>
        <p:spPr>
          <a:xfrm>
            <a:off x="457200" y="1295400"/>
            <a:ext cx="8229600" cy="2956551"/>
          </a:xfrm>
        </p:spPr>
        <p:txBody>
          <a:bodyPr/>
          <a:lstStyle/>
          <a:p>
            <a:r>
              <a:rPr lang="en-US" dirty="0"/>
              <a:t>Boolean recursive palindrome function</a:t>
            </a:r>
          </a:p>
          <a:p>
            <a:pPr lvl="1"/>
            <a:r>
              <a:rPr lang="en-US" u="sng" dirty="0"/>
              <a:t>Base case</a:t>
            </a:r>
            <a:r>
              <a:rPr lang="en-US" dirty="0"/>
              <a:t>: An empty string or a string with a single character: TRUE</a:t>
            </a:r>
          </a:p>
          <a:p>
            <a:pPr lvl="1"/>
            <a:r>
              <a:rPr lang="en-US" u="sng" dirty="0"/>
              <a:t>Simpler case</a:t>
            </a:r>
            <a:r>
              <a:rPr lang="en-US" dirty="0"/>
              <a:t>: The first and last characters of the string are equal, and the remainder of the string is a palindrome: TRUE</a:t>
            </a:r>
          </a:p>
          <a:p>
            <a:pPr lvl="1"/>
            <a:r>
              <a:rPr lang="en-US" dirty="0"/>
              <a:t>Otherwise: FALSE</a:t>
            </a:r>
          </a:p>
        </p:txBody>
      </p:sp>
      <p:sp>
        <p:nvSpPr>
          <p:cNvPr id="4" name="Slide Number Placeholder 3">
            <a:extLst>
              <a:ext uri="{FF2B5EF4-FFF2-40B4-BE49-F238E27FC236}">
                <a16:creationId xmlns:a16="http://schemas.microsoft.com/office/drawing/2014/main" id="{D17CE221-0E27-084E-0444-0E261E0368E2}"/>
              </a:ext>
            </a:extLst>
          </p:cNvPr>
          <p:cNvSpPr>
            <a:spLocks noGrp="1"/>
          </p:cNvSpPr>
          <p:nvPr>
            <p:ph type="sldNum" sz="quarter" idx="12"/>
          </p:nvPr>
        </p:nvSpPr>
        <p:spPr/>
        <p:txBody>
          <a:bodyPr/>
          <a:lstStyle/>
          <a:p>
            <a:fld id="{6C575094-CFE5-6845-BA77-358456EEE977}" type="slidenum">
              <a:rPr lang="en-US" altLang="x-none" smtClean="0"/>
              <a:pPr/>
              <a:t>8</a:t>
            </a:fld>
            <a:endParaRPr lang="en-US" altLang="x-none"/>
          </a:p>
        </p:txBody>
      </p:sp>
      <p:sp>
        <p:nvSpPr>
          <p:cNvPr id="5" name="TextBox 4">
            <a:extLst>
              <a:ext uri="{FF2B5EF4-FFF2-40B4-BE49-F238E27FC236}">
                <a16:creationId xmlns:a16="http://schemas.microsoft.com/office/drawing/2014/main" id="{4F55441E-89F1-9D46-45E8-D1471902F813}"/>
              </a:ext>
            </a:extLst>
          </p:cNvPr>
          <p:cNvSpPr txBox="1"/>
          <p:nvPr/>
        </p:nvSpPr>
        <p:spPr>
          <a:xfrm>
            <a:off x="1902038" y="4219124"/>
            <a:ext cx="5339923" cy="2062103"/>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effectLst/>
                <a:latin typeface="Courier New" panose="02070309020205020404" pitchFamily="49" charset="0"/>
                <a:cs typeface="Courier New" panose="02070309020205020404" pitchFamily="49" charset="0"/>
              </a:rPr>
              <a:t>bool </a:t>
            </a:r>
            <a:r>
              <a:rPr lang="en-US" sz="1400" b="1" dirty="0" err="1">
                <a:solidFill>
                  <a:srgbClr val="C00000"/>
                </a:solidFill>
                <a:effectLst/>
                <a:latin typeface="Courier New" panose="02070309020205020404" pitchFamily="49" charset="0"/>
                <a:cs typeface="Courier New" panose="02070309020205020404" pitchFamily="49" charset="0"/>
              </a:rPr>
              <a:t>is_palindrome</a:t>
            </a:r>
            <a:r>
              <a:rPr lang="en-US" sz="1400" b="1" dirty="0">
                <a:effectLst/>
                <a:latin typeface="Courier New" panose="02070309020205020404" pitchFamily="49" charset="0"/>
                <a:cs typeface="Courier New" panose="02070309020205020404" pitchFamily="49" charset="0"/>
              </a:rPr>
              <a:t>(string text)</a:t>
            </a:r>
          </a:p>
          <a:p>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int </a:t>
            </a:r>
            <a:r>
              <a:rPr lang="en-US" sz="1400" b="1" dirty="0" err="1">
                <a:effectLst/>
                <a:latin typeface="Courier New" panose="02070309020205020404" pitchFamily="49" charset="0"/>
                <a:cs typeface="Courier New" panose="02070309020205020404" pitchFamily="49" charset="0"/>
              </a:rPr>
              <a:t>len</a:t>
            </a:r>
            <a:r>
              <a:rPr lang="en-US" sz="1400" b="1" dirty="0">
                <a:effectLst/>
                <a:latin typeface="Courier New" panose="02070309020205020404" pitchFamily="49" charset="0"/>
                <a:cs typeface="Courier New" panose="02070309020205020404" pitchFamily="49" charset="0"/>
              </a:rPr>
              <a:t> = </a:t>
            </a:r>
            <a:r>
              <a:rPr lang="en-US" sz="1400" b="1" dirty="0" err="1">
                <a:effectLst/>
                <a:latin typeface="Courier New" panose="02070309020205020404" pitchFamily="49" charset="0"/>
                <a:cs typeface="Courier New" panose="02070309020205020404" pitchFamily="49" charset="0"/>
              </a:rPr>
              <a:t>text.length</a:t>
            </a:r>
            <a:r>
              <a:rPr lang="en-US" sz="1400" b="1" dirty="0">
                <a:effectLst/>
                <a:latin typeface="Courier New" panose="02070309020205020404" pitchFamily="49" charset="0"/>
                <a:cs typeface="Courier New" panose="02070309020205020404" pitchFamily="49" charset="0"/>
              </a:rPr>
              <a:t>();</a:t>
            </a:r>
          </a:p>
          <a:p>
            <a:endParaRPr lang="en-US" sz="1400" b="1" dirty="0">
              <a:effectLst/>
              <a:latin typeface="Courier New" panose="02070309020205020404" pitchFamily="49" charset="0"/>
              <a:cs typeface="Courier New" panose="02070309020205020404" pitchFamily="49" charset="0"/>
            </a:endParaRPr>
          </a:p>
          <a:p>
            <a:r>
              <a:rPr lang="en-US" sz="1400" b="1" dirty="0">
                <a:effectLst/>
                <a:latin typeface="Courier New" panose="02070309020205020404" pitchFamily="49" charset="0"/>
                <a:cs typeface="Courier New" panose="02070309020205020404" pitchFamily="49" charset="0"/>
              </a:rPr>
              <a:t>    if (</a:t>
            </a:r>
            <a:r>
              <a:rPr lang="en-US" sz="1400" b="1" dirty="0" err="1">
                <a:effectLst/>
                <a:latin typeface="Courier New" panose="02070309020205020404" pitchFamily="49" charset="0"/>
                <a:cs typeface="Courier New" panose="02070309020205020404" pitchFamily="49" charset="0"/>
              </a:rPr>
              <a:t>len</a:t>
            </a:r>
            <a:r>
              <a:rPr lang="en-US" sz="1400" b="1" dirty="0">
                <a:effectLst/>
                <a:latin typeface="Courier New" panose="02070309020205020404" pitchFamily="49" charset="0"/>
                <a:cs typeface="Courier New" panose="02070309020205020404" pitchFamily="49" charset="0"/>
              </a:rPr>
              <a:t> &lt;= 1) return true;</a:t>
            </a:r>
            <a:br>
              <a:rPr lang="en-US" sz="1400" b="1" dirty="0">
                <a:effectLst/>
                <a:latin typeface="Courier New" panose="02070309020205020404" pitchFamily="49" charset="0"/>
                <a:cs typeface="Courier New" panose="02070309020205020404" pitchFamily="49" charset="0"/>
              </a:rPr>
            </a:br>
            <a:endParaRPr lang="en-US" sz="1400" b="1" dirty="0">
              <a:effectLst/>
              <a:latin typeface="Courier New" panose="02070309020205020404" pitchFamily="49" charset="0"/>
              <a:cs typeface="Courier New" panose="02070309020205020404" pitchFamily="49" charset="0"/>
            </a:endParaRPr>
          </a:p>
          <a:p>
            <a:r>
              <a:rPr lang="en-US" sz="1400" b="1" dirty="0">
                <a:effectLst/>
                <a:latin typeface="Courier New" panose="02070309020205020404" pitchFamily="49" charset="0"/>
                <a:cs typeface="Courier New" panose="02070309020205020404" pitchFamily="49" charset="0"/>
              </a:rPr>
              <a:t>    return (text[0] == text[len-1])</a:t>
            </a:r>
          </a:p>
          <a:p>
            <a:r>
              <a:rPr lang="en-US" sz="1400" b="1" dirty="0">
                <a:effectLst/>
                <a:latin typeface="Courier New" panose="02070309020205020404" pitchFamily="49" charset="0"/>
                <a:cs typeface="Courier New" panose="02070309020205020404" pitchFamily="49" charset="0"/>
              </a:rPr>
              <a:t>        &amp;&amp; </a:t>
            </a:r>
            <a:r>
              <a:rPr lang="en-US" sz="1400" b="1" dirty="0" err="1">
                <a:solidFill>
                  <a:srgbClr val="C00000"/>
                </a:solidFill>
                <a:effectLst/>
                <a:latin typeface="Courier New" panose="02070309020205020404" pitchFamily="49" charset="0"/>
                <a:cs typeface="Courier New" panose="02070309020205020404" pitchFamily="49" charset="0"/>
              </a:rPr>
              <a:t>is_palindrome</a:t>
            </a:r>
            <a:r>
              <a:rPr lang="en-US" sz="1400" b="1" dirty="0">
                <a:effectLst/>
                <a:latin typeface="Courier New" panose="02070309020205020404" pitchFamily="49" charset="0"/>
                <a:cs typeface="Courier New" panose="02070309020205020404" pitchFamily="49" charset="0"/>
              </a:rPr>
              <a:t>(</a:t>
            </a:r>
            <a:r>
              <a:rPr lang="en-US" sz="1400" b="1" dirty="0" err="1">
                <a:effectLst/>
                <a:latin typeface="Courier New" panose="02070309020205020404" pitchFamily="49" charset="0"/>
                <a:cs typeface="Courier New" panose="02070309020205020404" pitchFamily="49" charset="0"/>
              </a:rPr>
              <a:t>text.substr</a:t>
            </a:r>
            <a:r>
              <a:rPr lang="en-US" sz="1400" b="1" dirty="0">
                <a:effectLst/>
                <a:latin typeface="Courier New" panose="02070309020205020404" pitchFamily="49" charset="0"/>
                <a:cs typeface="Courier New" panose="02070309020205020404" pitchFamily="49" charset="0"/>
              </a:rPr>
              <a:t>(1, len-2));</a:t>
            </a:r>
          </a:p>
          <a:p>
            <a:r>
              <a:rPr lang="en-US" sz="1400" b="1" dirty="0">
                <a:effectLst/>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11301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789E-4D79-9696-4583-8C77857B6441}"/>
              </a:ext>
            </a:extLst>
          </p:cNvPr>
          <p:cNvSpPr>
            <a:spLocks noGrp="1"/>
          </p:cNvSpPr>
          <p:nvPr>
            <p:ph type="title"/>
          </p:nvPr>
        </p:nvSpPr>
        <p:spPr/>
        <p:txBody>
          <a:bodyPr/>
          <a:lstStyle/>
          <a:p>
            <a:r>
              <a:rPr lang="en-US" dirty="0"/>
              <a:t>Midterm Question 6</a:t>
            </a:r>
          </a:p>
        </p:txBody>
      </p:sp>
      <p:sp>
        <p:nvSpPr>
          <p:cNvPr id="3" name="Content Placeholder 2">
            <a:extLst>
              <a:ext uri="{FF2B5EF4-FFF2-40B4-BE49-F238E27FC236}">
                <a16:creationId xmlns:a16="http://schemas.microsoft.com/office/drawing/2014/main" id="{461ADCA1-5103-C582-D7F2-316A32FD9D26}"/>
              </a:ext>
            </a:extLst>
          </p:cNvPr>
          <p:cNvSpPr>
            <a:spLocks noGrp="1"/>
          </p:cNvSpPr>
          <p:nvPr>
            <p:ph idx="1"/>
          </p:nvPr>
        </p:nvSpPr>
        <p:spPr>
          <a:xfrm>
            <a:off x="457200" y="1295400"/>
            <a:ext cx="8229600" cy="4876769"/>
          </a:xfrm>
        </p:spPr>
        <p:txBody>
          <a:bodyPr/>
          <a:lstStyle/>
          <a:p>
            <a:r>
              <a:rPr lang="en-US" dirty="0"/>
              <a:t>As the recursive calls unwind, the returned vectors contain permutations of strings with length 1, 2, 3, ...</a:t>
            </a:r>
          </a:p>
          <a:p>
            <a:pPr lvl="1"/>
            <a:r>
              <a:rPr lang="en-US" u="sng" dirty="0"/>
              <a:t>Base case</a:t>
            </a:r>
            <a:r>
              <a:rPr lang="en-US" dirty="0"/>
              <a:t>: A string with a single character: Return a vector containing only that string.</a:t>
            </a:r>
          </a:p>
          <a:p>
            <a:pPr lvl="1"/>
            <a:r>
              <a:rPr lang="en-US" u="sng" dirty="0"/>
              <a:t>Simpler case</a:t>
            </a:r>
            <a:r>
              <a:rPr lang="en-US" dirty="0"/>
              <a:t>: Remove one character at a time from the string. A recursive call on the rest of the string returns a vector of the permutations of the shorter string. Append the removed character to the head of each permutation in the vector and return the modified vector.</a:t>
            </a:r>
          </a:p>
        </p:txBody>
      </p:sp>
      <p:sp>
        <p:nvSpPr>
          <p:cNvPr id="4" name="Slide Number Placeholder 3">
            <a:extLst>
              <a:ext uri="{FF2B5EF4-FFF2-40B4-BE49-F238E27FC236}">
                <a16:creationId xmlns:a16="http://schemas.microsoft.com/office/drawing/2014/main" id="{2A98F0CE-96B4-380D-1529-69434CCC1EA1}"/>
              </a:ext>
            </a:extLst>
          </p:cNvPr>
          <p:cNvSpPr>
            <a:spLocks noGrp="1"/>
          </p:cNvSpPr>
          <p:nvPr>
            <p:ph type="sldNum" sz="quarter" idx="12"/>
          </p:nvPr>
        </p:nvSpPr>
        <p:spPr/>
        <p:txBody>
          <a:bodyPr/>
          <a:lstStyle/>
          <a:p>
            <a:fld id="{6C575094-CFE5-6845-BA77-358456EEE977}" type="slidenum">
              <a:rPr lang="en-US" altLang="x-none" smtClean="0"/>
              <a:pPr/>
              <a:t>9</a:t>
            </a:fld>
            <a:endParaRPr lang="en-US" altLang="x-none"/>
          </a:p>
        </p:txBody>
      </p:sp>
    </p:spTree>
    <p:extLst>
      <p:ext uri="{BB962C8B-B14F-4D97-AF65-F5344CB8AC3E}">
        <p14:creationId xmlns:p14="http://schemas.microsoft.com/office/powerpoint/2010/main" val="26536833"/>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6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600" b="0" i="0" u="none" strike="noStrike" cap="none" normalizeH="0" baseline="0">
            <a:ln>
              <a:noFill/>
            </a:ln>
            <a:solidFill>
              <a:schemeClr val="tx1"/>
            </a:solidFill>
            <a:effectLst/>
            <a:latin typeface="Arial"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Quadrant</Template>
  <TotalTime>62650</TotalTime>
  <Words>3146</Words>
  <Application>Microsoft Macintosh PowerPoint</Application>
  <PresentationFormat>On-screen Show (4:3)</PresentationFormat>
  <Paragraphs>376</Paragraphs>
  <Slides>40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Courier New</vt:lpstr>
      <vt:lpstr>Lato Extended</vt:lpstr>
      <vt:lpstr>Times New Roman</vt:lpstr>
      <vt:lpstr>Wingdings</vt:lpstr>
      <vt:lpstr>Quadrant</vt:lpstr>
      <vt:lpstr>CMPE 202 Software Systems Engineering March 11 Class Meeting</vt:lpstr>
      <vt:lpstr>Today</vt:lpstr>
      <vt:lpstr>Reminder: Unofficial Field Trip</vt:lpstr>
      <vt:lpstr>Midterm Question 1</vt:lpstr>
      <vt:lpstr>Midterm Question 2</vt:lpstr>
      <vt:lpstr>Midterm Question 3</vt:lpstr>
      <vt:lpstr>Midterm Question 4</vt:lpstr>
      <vt:lpstr>Midterm Question 5</vt:lpstr>
      <vt:lpstr>Midterm Question 6</vt:lpstr>
      <vt:lpstr>Midterm Question 6, cont’d</vt:lpstr>
      <vt:lpstr>Assignment #4: GUI Version of RPS</vt:lpstr>
      <vt:lpstr>Design Patterns</vt:lpstr>
      <vt:lpstr>Design Patterns, cont’d</vt:lpstr>
      <vt:lpstr>Design Patterns, cont’d</vt:lpstr>
      <vt:lpstr>The Gang of Four</vt:lpstr>
      <vt:lpstr>Baseball and Volleyball Game Reports</vt:lpstr>
      <vt:lpstr>Game Reports, cont’d</vt:lpstr>
      <vt:lpstr>Desired Design Features</vt:lpstr>
      <vt:lpstr>Before Using the Template Method DP</vt:lpstr>
      <vt:lpstr>Baseball Report [Before]</vt:lpstr>
      <vt:lpstr>Volleyball Report [Before]</vt:lpstr>
      <vt:lpstr>Problems with “Before”</vt:lpstr>
      <vt:lpstr>The Template Method Design Pattern</vt:lpstr>
      <vt:lpstr>The Template Method Design Pattern, cont’d</vt:lpstr>
      <vt:lpstr>Benefits of “After”</vt:lpstr>
      <vt:lpstr>Benefits of “After”, cont’d</vt:lpstr>
      <vt:lpstr>The Template Method DP Generic Model</vt:lpstr>
      <vt:lpstr>Break</vt:lpstr>
      <vt:lpstr>The Strategy Design Pattern</vt:lpstr>
      <vt:lpstr>Hardcoding</vt:lpstr>
      <vt:lpstr>Three Sports</vt:lpstr>
      <vt:lpstr>Desired Design Features</vt:lpstr>
      <vt:lpstr>Sports [Before]</vt:lpstr>
      <vt:lpstr>Problems with “Before”</vt:lpstr>
      <vt:lpstr>The Strategy Design Pattern</vt:lpstr>
      <vt:lpstr>The Strategy Design Pattern, cont’d</vt:lpstr>
      <vt:lpstr>Benefits of “After”</vt:lpstr>
      <vt:lpstr>Benefits of “After”, cont’d</vt:lpstr>
      <vt:lpstr>The Strategy Design Pattern Generic Model</vt:lpstr>
      <vt:lpstr>Template Method vs. Strategy Design Patterns</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151: Object-Oriented Design</dc:title>
  <dc:creator>Ronald Mak</dc:creator>
  <cp:lastModifiedBy>Ronald Mak</cp:lastModifiedBy>
  <cp:revision>684</cp:revision>
  <dcterms:created xsi:type="dcterms:W3CDTF">2008-01-12T03:52:55Z</dcterms:created>
  <dcterms:modified xsi:type="dcterms:W3CDTF">2025-03-11T22:00:53Z</dcterms:modified>
</cp:coreProperties>
</file>