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9" r:id="rId1"/>
  </p:sldMasterIdLst>
  <p:notesMasterIdLst>
    <p:notesMasterId r:id="rId70"/>
  </p:notesMasterIdLst>
  <p:handoutMasterIdLst>
    <p:handoutMasterId r:id="rId71"/>
  </p:handoutMasterIdLst>
  <p:sldIdLst>
    <p:sldId id="256" r:id="rId2"/>
    <p:sldId id="829" r:id="rId3"/>
    <p:sldId id="941" r:id="rId4"/>
    <p:sldId id="873" r:id="rId5"/>
    <p:sldId id="874" r:id="rId6"/>
    <p:sldId id="875" r:id="rId7"/>
    <p:sldId id="867" r:id="rId8"/>
    <p:sldId id="889" r:id="rId9"/>
    <p:sldId id="890" r:id="rId10"/>
    <p:sldId id="876" r:id="rId11"/>
    <p:sldId id="878" r:id="rId12"/>
    <p:sldId id="877" r:id="rId13"/>
    <p:sldId id="879" r:id="rId14"/>
    <p:sldId id="880" r:id="rId15"/>
    <p:sldId id="881" r:id="rId16"/>
    <p:sldId id="940" r:id="rId17"/>
    <p:sldId id="883" r:id="rId18"/>
    <p:sldId id="891" r:id="rId19"/>
    <p:sldId id="884" r:id="rId20"/>
    <p:sldId id="882" r:id="rId21"/>
    <p:sldId id="892" r:id="rId22"/>
    <p:sldId id="893" r:id="rId23"/>
    <p:sldId id="894" r:id="rId24"/>
    <p:sldId id="895" r:id="rId25"/>
    <p:sldId id="896" r:id="rId26"/>
    <p:sldId id="897" r:id="rId27"/>
    <p:sldId id="898" r:id="rId28"/>
    <p:sldId id="899" r:id="rId29"/>
    <p:sldId id="900" r:id="rId30"/>
    <p:sldId id="901" r:id="rId31"/>
    <p:sldId id="902" r:id="rId32"/>
    <p:sldId id="903" r:id="rId33"/>
    <p:sldId id="905" r:id="rId34"/>
    <p:sldId id="904" r:id="rId35"/>
    <p:sldId id="906" r:id="rId36"/>
    <p:sldId id="907" r:id="rId37"/>
    <p:sldId id="908" r:id="rId38"/>
    <p:sldId id="909" r:id="rId39"/>
    <p:sldId id="910" r:id="rId40"/>
    <p:sldId id="911" r:id="rId41"/>
    <p:sldId id="912" r:id="rId42"/>
    <p:sldId id="913" r:id="rId43"/>
    <p:sldId id="914" r:id="rId44"/>
    <p:sldId id="915" r:id="rId45"/>
    <p:sldId id="916" r:id="rId46"/>
    <p:sldId id="917" r:id="rId47"/>
    <p:sldId id="918" r:id="rId48"/>
    <p:sldId id="919" r:id="rId49"/>
    <p:sldId id="920" r:id="rId50"/>
    <p:sldId id="921" r:id="rId51"/>
    <p:sldId id="922" r:id="rId52"/>
    <p:sldId id="923" r:id="rId53"/>
    <p:sldId id="924" r:id="rId54"/>
    <p:sldId id="925" r:id="rId55"/>
    <p:sldId id="926" r:id="rId56"/>
    <p:sldId id="927" r:id="rId57"/>
    <p:sldId id="928" r:id="rId58"/>
    <p:sldId id="929" r:id="rId59"/>
    <p:sldId id="930" r:id="rId60"/>
    <p:sldId id="931" r:id="rId61"/>
    <p:sldId id="932" r:id="rId62"/>
    <p:sldId id="933" r:id="rId63"/>
    <p:sldId id="934" r:id="rId64"/>
    <p:sldId id="935" r:id="rId65"/>
    <p:sldId id="936" r:id="rId66"/>
    <p:sldId id="937" r:id="rId67"/>
    <p:sldId id="938" r:id="rId68"/>
    <p:sldId id="939" r:id="rId69"/>
  </p:sldIdLst>
  <p:sldSz cx="9144000" cy="6858000" type="screen4x3"/>
  <p:notesSz cx="6858000" cy="9144000"/>
  <p:defaultTextStyle>
    <a:defPPr>
      <a:defRPr lang="en-US"/>
    </a:defPPr>
    <a:lvl1pPr algn="l" rtl="0" eaLnBrk="0" fontAlgn="base" hangingPunct="0">
      <a:spcBef>
        <a:spcPct val="0"/>
      </a:spcBef>
      <a:spcAft>
        <a:spcPct val="0"/>
      </a:spcAft>
      <a:defRPr sz="1600" kern="1200">
        <a:solidFill>
          <a:schemeClr val="tx1"/>
        </a:solidFill>
        <a:latin typeface="Arial" charset="0"/>
        <a:ea typeface="+mn-ea"/>
        <a:cs typeface="+mn-cs"/>
      </a:defRPr>
    </a:lvl1pPr>
    <a:lvl2pPr marL="457200" algn="l" rtl="0" eaLnBrk="0" fontAlgn="base" hangingPunct="0">
      <a:spcBef>
        <a:spcPct val="0"/>
      </a:spcBef>
      <a:spcAft>
        <a:spcPct val="0"/>
      </a:spcAft>
      <a:defRPr sz="1600" kern="1200">
        <a:solidFill>
          <a:schemeClr val="tx1"/>
        </a:solidFill>
        <a:latin typeface="Arial" charset="0"/>
        <a:ea typeface="+mn-ea"/>
        <a:cs typeface="+mn-cs"/>
      </a:defRPr>
    </a:lvl2pPr>
    <a:lvl3pPr marL="914400" algn="l" rtl="0" eaLnBrk="0" fontAlgn="base" hangingPunct="0">
      <a:spcBef>
        <a:spcPct val="0"/>
      </a:spcBef>
      <a:spcAft>
        <a:spcPct val="0"/>
      </a:spcAft>
      <a:defRPr sz="1600" kern="1200">
        <a:solidFill>
          <a:schemeClr val="tx1"/>
        </a:solidFill>
        <a:latin typeface="Arial" charset="0"/>
        <a:ea typeface="+mn-ea"/>
        <a:cs typeface="+mn-cs"/>
      </a:defRPr>
    </a:lvl3pPr>
    <a:lvl4pPr marL="1371600" algn="l" rtl="0" eaLnBrk="0" fontAlgn="base" hangingPunct="0">
      <a:spcBef>
        <a:spcPct val="0"/>
      </a:spcBef>
      <a:spcAft>
        <a:spcPct val="0"/>
      </a:spcAft>
      <a:defRPr sz="1600" kern="1200">
        <a:solidFill>
          <a:schemeClr val="tx1"/>
        </a:solidFill>
        <a:latin typeface="Arial" charset="0"/>
        <a:ea typeface="+mn-ea"/>
        <a:cs typeface="+mn-cs"/>
      </a:defRPr>
    </a:lvl4pPr>
    <a:lvl5pPr marL="1828800" algn="l" rtl="0" eaLnBrk="0" fontAlgn="base" hangingPunct="0">
      <a:spcBef>
        <a:spcPct val="0"/>
      </a:spcBef>
      <a:spcAft>
        <a:spcPct val="0"/>
      </a:spcAft>
      <a:defRPr sz="1600" kern="1200">
        <a:solidFill>
          <a:schemeClr val="tx1"/>
        </a:solidFill>
        <a:latin typeface="Arial" charset="0"/>
        <a:ea typeface="+mn-ea"/>
        <a:cs typeface="+mn-cs"/>
      </a:defRPr>
    </a:lvl5pPr>
    <a:lvl6pPr marL="2286000" algn="l" defTabSz="914400" rtl="0" eaLnBrk="1" latinLnBrk="0" hangingPunct="1">
      <a:defRPr sz="1600" kern="1200">
        <a:solidFill>
          <a:schemeClr val="tx1"/>
        </a:solidFill>
        <a:latin typeface="Arial" charset="0"/>
        <a:ea typeface="+mn-ea"/>
        <a:cs typeface="+mn-cs"/>
      </a:defRPr>
    </a:lvl6pPr>
    <a:lvl7pPr marL="2743200" algn="l" defTabSz="914400" rtl="0" eaLnBrk="1" latinLnBrk="0" hangingPunct="1">
      <a:defRPr sz="1600" kern="1200">
        <a:solidFill>
          <a:schemeClr val="tx1"/>
        </a:solidFill>
        <a:latin typeface="Arial" charset="0"/>
        <a:ea typeface="+mn-ea"/>
        <a:cs typeface="+mn-cs"/>
      </a:defRPr>
    </a:lvl7pPr>
    <a:lvl8pPr marL="3200400" algn="l" defTabSz="914400" rtl="0" eaLnBrk="1" latinLnBrk="0" hangingPunct="1">
      <a:defRPr sz="1600" kern="1200">
        <a:solidFill>
          <a:schemeClr val="tx1"/>
        </a:solidFill>
        <a:latin typeface="Arial" charset="0"/>
        <a:ea typeface="+mn-ea"/>
        <a:cs typeface="+mn-cs"/>
      </a:defRPr>
    </a:lvl8pPr>
    <a:lvl9pPr marL="3657600" algn="l" defTabSz="914400" rtl="0" eaLnBrk="1" latinLnBrk="0" hangingPunct="1">
      <a:defRPr sz="16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432FF"/>
    <a:srgbClr val="73FEFF"/>
    <a:srgbClr val="0033CC"/>
    <a:srgbClr val="029846"/>
    <a:srgbClr val="CBCCFF"/>
    <a:srgbClr val="C5F9B8"/>
    <a:srgbClr val="930705"/>
    <a:srgbClr val="005493"/>
    <a:srgbClr val="E1A90D"/>
    <a:srgbClr val="FEE69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2803" autoAdjust="0"/>
    <p:restoredTop sz="97928" autoAdjust="0"/>
  </p:normalViewPr>
  <p:slideViewPr>
    <p:cSldViewPr>
      <p:cViewPr varScale="1">
        <p:scale>
          <a:sx n="144" d="100"/>
          <a:sy n="144" d="100"/>
        </p:scale>
        <p:origin x="208" y="304"/>
      </p:cViewPr>
      <p:guideLst>
        <p:guide orient="horz" pos="2160"/>
        <p:guide pos="2880"/>
      </p:guideLst>
    </p:cSldViewPr>
  </p:slideViewPr>
  <p:notesTextViewPr>
    <p:cViewPr>
      <p:scale>
        <a:sx n="100" d="100"/>
        <a:sy n="100" d="100"/>
      </p:scale>
      <p:origin x="0" y="0"/>
    </p:cViewPr>
  </p:notesTextViewPr>
  <p:sorterViewPr>
    <p:cViewPr>
      <p:scale>
        <a:sx n="123" d="100"/>
        <a:sy n="123" d="100"/>
      </p:scale>
      <p:origin x="0" y="0"/>
    </p:cViewPr>
  </p:sorterViewPr>
  <p:gridSpacing cx="91439" cy="91439"/>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notesMaster" Target="notesMasters/notesMaster1.xml"/><Relationship Id="rId75"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71"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34751E4A-BF22-7547-A3CF-514369C79BB7}" type="datetimeFigureOut">
              <a:rPr lang="en-US" smtClean="0"/>
              <a:t>2/17/25</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D24AC9F7-100A-9447-81AD-7DF9FC15FAD1}" type="slidenum">
              <a:rPr lang="en-US" smtClean="0"/>
              <a:t>‹#›</a:t>
            </a:fld>
            <a:endParaRPr lang="en-US"/>
          </a:p>
        </p:txBody>
      </p:sp>
    </p:spTree>
    <p:extLst>
      <p:ext uri="{BB962C8B-B14F-4D97-AF65-F5344CB8AC3E}">
        <p14:creationId xmlns:p14="http://schemas.microsoft.com/office/powerpoint/2010/main" val="14598671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77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eaLnBrk="1" hangingPunct="1">
              <a:defRPr sz="1200"/>
            </a:lvl1pPr>
          </a:lstStyle>
          <a:p>
            <a:endParaRPr lang="en-US" altLang="x-none"/>
          </a:p>
        </p:txBody>
      </p:sp>
      <p:sp>
        <p:nvSpPr>
          <p:cNvPr id="32771"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algn="r" eaLnBrk="1" hangingPunct="1">
              <a:defRPr sz="1200"/>
            </a:lvl1pPr>
          </a:lstStyle>
          <a:p>
            <a:endParaRPr lang="en-US" altLang="x-none"/>
          </a:p>
        </p:txBody>
      </p:sp>
      <p:sp>
        <p:nvSpPr>
          <p:cNvPr id="3277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32773"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ltLang="x-none"/>
              <a:t>Click to edit Master text styles</a:t>
            </a:r>
          </a:p>
          <a:p>
            <a:pPr lvl="1"/>
            <a:r>
              <a:rPr lang="en-US" altLang="x-none"/>
              <a:t>Second level</a:t>
            </a:r>
          </a:p>
          <a:p>
            <a:pPr lvl="2"/>
            <a:r>
              <a:rPr lang="en-US" altLang="x-none"/>
              <a:t>Third level</a:t>
            </a:r>
          </a:p>
          <a:p>
            <a:pPr lvl="3"/>
            <a:r>
              <a:rPr lang="en-US" altLang="x-none"/>
              <a:t>Fourth level</a:t>
            </a:r>
          </a:p>
          <a:p>
            <a:pPr lvl="4"/>
            <a:r>
              <a:rPr lang="en-US" altLang="x-none"/>
              <a:t>Fifth level</a:t>
            </a:r>
          </a:p>
        </p:txBody>
      </p:sp>
      <p:sp>
        <p:nvSpPr>
          <p:cNvPr id="32774"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b" anchorCtr="0" compatLnSpc="1">
            <a:prstTxWarp prst="textNoShape">
              <a:avLst/>
            </a:prstTxWarp>
          </a:bodyPr>
          <a:lstStyle>
            <a:lvl1pPr eaLnBrk="1" hangingPunct="1">
              <a:defRPr sz="1200"/>
            </a:lvl1pPr>
          </a:lstStyle>
          <a:p>
            <a:endParaRPr lang="en-US" altLang="x-none"/>
          </a:p>
        </p:txBody>
      </p:sp>
      <p:sp>
        <p:nvSpPr>
          <p:cNvPr id="32775"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b" anchorCtr="0" compatLnSpc="1">
            <a:prstTxWarp prst="textNoShape">
              <a:avLst/>
            </a:prstTxWarp>
          </a:bodyPr>
          <a:lstStyle>
            <a:lvl1pPr algn="r" eaLnBrk="1" hangingPunct="1">
              <a:defRPr sz="1200"/>
            </a:lvl1pPr>
          </a:lstStyle>
          <a:p>
            <a:fld id="{713DE455-F6F3-4F4E-A0EB-B787F7D12FDB}" type="slidenum">
              <a:rPr lang="en-US" altLang="x-none"/>
              <a:pPr/>
              <a:t>‹#›</a:t>
            </a:fld>
            <a:endParaRPr lang="en-US" altLang="x-none"/>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13DE455-F6F3-4F4E-A0EB-B787F7D12FDB}" type="slidenum">
              <a:rPr lang="en-US" altLang="x-none" smtClean="0"/>
              <a:pPr/>
              <a:t>1</a:t>
            </a:fld>
            <a:endParaRPr lang="en-US" altLang="x-none"/>
          </a:p>
        </p:txBody>
      </p:sp>
    </p:spTree>
    <p:extLst>
      <p:ext uri="{BB962C8B-B14F-4D97-AF65-F5344CB8AC3E}">
        <p14:creationId xmlns:p14="http://schemas.microsoft.com/office/powerpoint/2010/main" val="31165797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13DE455-F6F3-4F4E-A0EB-B787F7D12FDB}" type="slidenum">
              <a:rPr lang="en-US" altLang="x-none" smtClean="0"/>
              <a:pPr/>
              <a:t>9</a:t>
            </a:fld>
            <a:endParaRPr lang="en-US" altLang="x-none"/>
          </a:p>
        </p:txBody>
      </p:sp>
    </p:spTree>
    <p:extLst>
      <p:ext uri="{BB962C8B-B14F-4D97-AF65-F5344CB8AC3E}">
        <p14:creationId xmlns:p14="http://schemas.microsoft.com/office/powerpoint/2010/main" val="25222999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START HERE.</a:t>
            </a:r>
          </a:p>
        </p:txBody>
      </p:sp>
      <p:sp>
        <p:nvSpPr>
          <p:cNvPr id="4" name="Slide Number Placeholder 3"/>
          <p:cNvSpPr>
            <a:spLocks noGrp="1"/>
          </p:cNvSpPr>
          <p:nvPr>
            <p:ph type="sldNum" sz="quarter" idx="5"/>
          </p:nvPr>
        </p:nvSpPr>
        <p:spPr/>
        <p:txBody>
          <a:bodyPr/>
          <a:lstStyle/>
          <a:p>
            <a:fld id="{713DE455-F6F3-4F4E-A0EB-B787F7D12FDB}" type="slidenum">
              <a:rPr lang="en-US" altLang="x-none" smtClean="0"/>
              <a:pPr/>
              <a:t>10</a:t>
            </a:fld>
            <a:endParaRPr lang="en-US" altLang="x-none"/>
          </a:p>
        </p:txBody>
      </p:sp>
    </p:spTree>
    <p:extLst>
      <p:ext uri="{BB962C8B-B14F-4D97-AF65-F5344CB8AC3E}">
        <p14:creationId xmlns:p14="http://schemas.microsoft.com/office/powerpoint/2010/main" val="29624747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13DE455-F6F3-4F4E-A0EB-B787F7D12FDB}" type="slidenum">
              <a:rPr lang="en-US" altLang="x-none" smtClean="0"/>
              <a:pPr/>
              <a:t>28</a:t>
            </a:fld>
            <a:endParaRPr lang="en-US" altLang="x-none"/>
          </a:p>
        </p:txBody>
      </p:sp>
    </p:spTree>
    <p:extLst>
      <p:ext uri="{BB962C8B-B14F-4D97-AF65-F5344CB8AC3E}">
        <p14:creationId xmlns:p14="http://schemas.microsoft.com/office/powerpoint/2010/main" val="27907476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0722" name="Rectangle 2"/>
          <p:cNvSpPr>
            <a:spLocks noChangeArrowheads="1"/>
          </p:cNvSpPr>
          <p:nvPr/>
        </p:nvSpPr>
        <p:spPr bwMode="auto">
          <a:xfrm>
            <a:off x="381000" y="990600"/>
            <a:ext cx="76200" cy="5105400"/>
          </a:xfrm>
          <a:prstGeom prst="rect">
            <a:avLst/>
          </a:prstGeom>
          <a:solidFill>
            <a:schemeClr val="bg2"/>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endParaRPr lang="x-none" altLang="x-none" sz="2400">
              <a:latin typeface="Times New Roman" charset="0"/>
            </a:endParaRPr>
          </a:p>
        </p:txBody>
      </p:sp>
      <p:sp>
        <p:nvSpPr>
          <p:cNvPr id="30723" name="Rectangle 3"/>
          <p:cNvSpPr>
            <a:spLocks noGrp="1" noChangeArrowheads="1"/>
          </p:cNvSpPr>
          <p:nvPr>
            <p:ph type="ctrTitle"/>
          </p:nvPr>
        </p:nvSpPr>
        <p:spPr>
          <a:xfrm>
            <a:off x="762000" y="1371600"/>
            <a:ext cx="7696200" cy="2057400"/>
          </a:xfrm>
        </p:spPr>
        <p:txBody>
          <a:bodyPr/>
          <a:lstStyle>
            <a:lvl1pPr>
              <a:defRPr sz="4000"/>
            </a:lvl1pPr>
          </a:lstStyle>
          <a:p>
            <a:pPr lvl="0"/>
            <a:r>
              <a:rPr lang="en-US" altLang="x-none" noProof="0"/>
              <a:t>Click to edit Master title style</a:t>
            </a:r>
          </a:p>
        </p:txBody>
      </p:sp>
      <p:sp>
        <p:nvSpPr>
          <p:cNvPr id="30724" name="Rectangle 4"/>
          <p:cNvSpPr>
            <a:spLocks noGrp="1" noChangeArrowheads="1"/>
          </p:cNvSpPr>
          <p:nvPr>
            <p:ph type="subTitle" idx="1"/>
          </p:nvPr>
        </p:nvSpPr>
        <p:spPr>
          <a:xfrm>
            <a:off x="762000" y="3765550"/>
            <a:ext cx="7696200" cy="2057400"/>
          </a:xfrm>
          <a:prstGeom prst="rect">
            <a:avLst/>
          </a:prstGeom>
        </p:spPr>
        <p:txBody>
          <a:bodyPr/>
          <a:lstStyle>
            <a:lvl1pPr marL="0" indent="0">
              <a:buFont typeface="Wingdings" charset="2"/>
              <a:buNone/>
              <a:defRPr sz="2000"/>
            </a:lvl1pPr>
          </a:lstStyle>
          <a:p>
            <a:pPr lvl="0"/>
            <a:r>
              <a:rPr lang="en-US" altLang="x-none" noProof="0"/>
              <a:t>Click to edit Master subtitle style</a:t>
            </a:r>
          </a:p>
        </p:txBody>
      </p:sp>
      <p:grpSp>
        <p:nvGrpSpPr>
          <p:cNvPr id="30728" name="Group 8"/>
          <p:cNvGrpSpPr>
            <a:grpSpLocks/>
          </p:cNvGrpSpPr>
          <p:nvPr/>
        </p:nvGrpSpPr>
        <p:grpSpPr bwMode="auto">
          <a:xfrm>
            <a:off x="381000" y="304800"/>
            <a:ext cx="8391525" cy="5791200"/>
            <a:chOff x="240" y="192"/>
            <a:chExt cx="5286" cy="3648"/>
          </a:xfrm>
        </p:grpSpPr>
        <p:sp>
          <p:nvSpPr>
            <p:cNvPr id="30729" name="Rectangle 9"/>
            <p:cNvSpPr>
              <a:spLocks noChangeArrowheads="1"/>
            </p:cNvSpPr>
            <p:nvPr/>
          </p:nvSpPr>
          <p:spPr bwMode="auto">
            <a:xfrm flipV="1">
              <a:off x="5236" y="192"/>
              <a:ext cx="288" cy="288"/>
            </a:xfrm>
            <a:prstGeom prst="rect">
              <a:avLst/>
            </a:prstGeom>
            <a:solidFill>
              <a:schemeClr val="bg2"/>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rot="10800000" wrap="none" anchor="ctr"/>
            <a:lstStyle/>
            <a:p>
              <a:pPr algn="ctr" eaLnBrk="1" hangingPunct="1"/>
              <a:endParaRPr lang="x-none" altLang="x-none" sz="2400">
                <a:latin typeface="Times New Roman" charset="0"/>
              </a:endParaRPr>
            </a:p>
          </p:txBody>
        </p:sp>
        <p:sp>
          <p:nvSpPr>
            <p:cNvPr id="30730" name="Rectangle 10"/>
            <p:cNvSpPr>
              <a:spLocks noChangeArrowheads="1"/>
            </p:cNvSpPr>
            <p:nvPr/>
          </p:nvSpPr>
          <p:spPr bwMode="auto">
            <a:xfrm flipV="1">
              <a:off x="240" y="192"/>
              <a:ext cx="5004" cy="288"/>
            </a:xfrm>
            <a:prstGeom prst="rect">
              <a:avLst/>
            </a:prstGeom>
            <a:solidFill>
              <a:schemeClr val="accent2"/>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endParaRPr lang="x-none" altLang="x-none" sz="2400">
                <a:latin typeface="Times New Roman" charset="0"/>
              </a:endParaRPr>
            </a:p>
          </p:txBody>
        </p:sp>
        <p:sp>
          <p:nvSpPr>
            <p:cNvPr id="30731" name="Rectangle 11"/>
            <p:cNvSpPr>
              <a:spLocks noChangeArrowheads="1"/>
            </p:cNvSpPr>
            <p:nvPr/>
          </p:nvSpPr>
          <p:spPr bwMode="auto">
            <a:xfrm flipV="1">
              <a:off x="240" y="480"/>
              <a:ext cx="5004" cy="144"/>
            </a:xfrm>
            <a:prstGeom prst="rect">
              <a:avLst/>
            </a:prstGeom>
            <a:solidFill>
              <a:schemeClr val="bg2"/>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rot="10800000" wrap="none" anchor="ctr"/>
            <a:lstStyle/>
            <a:p>
              <a:pPr algn="ctr" eaLnBrk="1" hangingPunct="1"/>
              <a:endParaRPr lang="x-none" altLang="x-none" sz="2400">
                <a:latin typeface="Times New Roman" charset="0"/>
              </a:endParaRPr>
            </a:p>
          </p:txBody>
        </p:sp>
        <p:sp>
          <p:nvSpPr>
            <p:cNvPr id="30732" name="Rectangle 12"/>
            <p:cNvSpPr>
              <a:spLocks noChangeArrowheads="1"/>
            </p:cNvSpPr>
            <p:nvPr/>
          </p:nvSpPr>
          <p:spPr bwMode="auto">
            <a:xfrm flipV="1">
              <a:off x="5242" y="480"/>
              <a:ext cx="282" cy="144"/>
            </a:xfrm>
            <a:prstGeom prst="rect">
              <a:avLst/>
            </a:prstGeom>
            <a:solidFill>
              <a:schemeClr val="accent2"/>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endParaRPr lang="x-none" altLang="x-none" sz="2400">
                <a:latin typeface="Times New Roman" charset="0"/>
              </a:endParaRPr>
            </a:p>
          </p:txBody>
        </p:sp>
        <p:sp>
          <p:nvSpPr>
            <p:cNvPr id="30733" name="Line 13"/>
            <p:cNvSpPr>
              <a:spLocks noChangeShapeType="1"/>
            </p:cNvSpPr>
            <p:nvPr/>
          </p:nvSpPr>
          <p:spPr bwMode="auto">
            <a:xfrm flipH="1">
              <a:off x="480" y="2256"/>
              <a:ext cx="4848"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30734" name="Rectangle 14"/>
            <p:cNvSpPr>
              <a:spLocks noChangeArrowheads="1"/>
            </p:cNvSpPr>
            <p:nvPr/>
          </p:nvSpPr>
          <p:spPr bwMode="auto">
            <a:xfrm>
              <a:off x="240" y="192"/>
              <a:ext cx="5286" cy="364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endParaRPr lang="x-none" altLang="x-none" sz="2400">
                <a:latin typeface="Times New Roman" charset="0"/>
              </a:endParaRPr>
            </a:p>
          </p:txBody>
        </p:sp>
      </p:gr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a:xfrm>
            <a:off x="457200" y="1295400"/>
            <a:ext cx="8229600" cy="48355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lvl1pPr>
              <a:defRPr/>
            </a:lvl1pPr>
          </a:lstStyle>
          <a:p>
            <a:fld id="{E5987A21-E039-AC42-9909-E4579A660C35}" type="slidenum">
              <a:rPr lang="en-US" altLang="x-none"/>
              <a:pPr/>
              <a:t>‹#›</a:t>
            </a:fld>
            <a:endParaRPr lang="en-US" altLang="x-none"/>
          </a:p>
        </p:txBody>
      </p:sp>
      <p:sp>
        <p:nvSpPr>
          <p:cNvPr id="7" name="Rectangle 5"/>
          <p:cNvSpPr>
            <a:spLocks noGrp="1" noChangeArrowheads="1"/>
          </p:cNvSpPr>
          <p:nvPr>
            <p:ph type="ftr" sz="quarter" idx="3"/>
          </p:nvPr>
        </p:nvSpPr>
        <p:spPr bwMode="auto">
          <a:xfrm>
            <a:off x="3108976" y="6248400"/>
            <a:ext cx="301781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algn="ctr" eaLnBrk="1" hangingPunct="1">
              <a:defRPr sz="1000"/>
            </a:lvl1pPr>
          </a:lstStyle>
          <a:p>
            <a:endParaRPr lang="en-US" altLang="x-none" dirty="0"/>
          </a:p>
        </p:txBody>
      </p:sp>
    </p:spTree>
    <p:extLst>
      <p:ext uri="{BB962C8B-B14F-4D97-AF65-F5344CB8AC3E}">
        <p14:creationId xmlns:p14="http://schemas.microsoft.com/office/powerpoint/2010/main" val="8854068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411163"/>
            <a:ext cx="2057400" cy="571976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411163"/>
            <a:ext cx="6019800" cy="5719762"/>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lvl1pPr>
              <a:defRPr/>
            </a:lvl1pPr>
          </a:lstStyle>
          <a:p>
            <a:fld id="{6513E6A8-C093-C84F-8482-5134BB1D8BDB}" type="slidenum">
              <a:rPr lang="en-US" altLang="x-none"/>
              <a:pPr/>
              <a:t>‹#›</a:t>
            </a:fld>
            <a:endParaRPr lang="en-US" altLang="x-none"/>
          </a:p>
        </p:txBody>
      </p:sp>
      <p:sp>
        <p:nvSpPr>
          <p:cNvPr id="7" name="Rectangle 5"/>
          <p:cNvSpPr>
            <a:spLocks noGrp="1" noChangeArrowheads="1"/>
          </p:cNvSpPr>
          <p:nvPr>
            <p:ph type="ftr" sz="quarter" idx="3"/>
          </p:nvPr>
        </p:nvSpPr>
        <p:spPr bwMode="auto">
          <a:xfrm>
            <a:off x="3108976" y="6248400"/>
            <a:ext cx="301781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algn="ctr" eaLnBrk="1" hangingPunct="1">
              <a:defRPr sz="1000"/>
            </a:lvl1pPr>
          </a:lstStyle>
          <a:p>
            <a:endParaRPr lang="en-US" altLang="x-none" dirty="0"/>
          </a:p>
        </p:txBody>
      </p:sp>
    </p:spTree>
    <p:extLst>
      <p:ext uri="{BB962C8B-B14F-4D97-AF65-F5344CB8AC3E}">
        <p14:creationId xmlns:p14="http://schemas.microsoft.com/office/powerpoint/2010/main" val="11181832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457200" y="1295400"/>
            <a:ext cx="8229600" cy="4835525"/>
          </a:xfrm>
          <a:prstGeom prst="rect">
            <a:avLst/>
          </a:prstGeom>
        </p:spPr>
        <p:txBody>
          <a:bodyPr/>
          <a:lstStyle>
            <a:lvl1pPr>
              <a:defRPr sz="2800"/>
            </a:lvl1pPr>
            <a:lvl2pPr>
              <a:defRPr sz="2400"/>
            </a:lvl2pPr>
            <a:lvl3pPr>
              <a:defRPr sz="2000"/>
            </a:lvl3pPr>
            <a:lvl4pPr>
              <a:defRPr sz="1600"/>
            </a:lvl4pPr>
            <a:lvl5pPr>
              <a:defRPr sz="105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12"/>
          </p:nvPr>
        </p:nvSpPr>
        <p:spPr/>
        <p:txBody>
          <a:bodyPr/>
          <a:lstStyle>
            <a:lvl1pPr>
              <a:defRPr/>
            </a:lvl1pPr>
          </a:lstStyle>
          <a:p>
            <a:fld id="{6C575094-CFE5-6845-BA77-358456EEE977}" type="slidenum">
              <a:rPr lang="en-US" altLang="x-none"/>
              <a:pPr/>
              <a:t>‹#›</a:t>
            </a:fld>
            <a:endParaRPr lang="en-US" altLang="x-none"/>
          </a:p>
        </p:txBody>
      </p:sp>
    </p:spTree>
    <p:extLst>
      <p:ext uri="{BB962C8B-B14F-4D97-AF65-F5344CB8AC3E}">
        <p14:creationId xmlns:p14="http://schemas.microsoft.com/office/powerpoint/2010/main" val="5494421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lstStyle>
            <a:lvl1pPr>
              <a:defRPr sz="6000"/>
            </a:lvl1pPr>
          </a:lstStyle>
          <a:p>
            <a:r>
              <a:rPr lang="en-US"/>
              <a:t>Click to edit Master title style</a:t>
            </a:r>
          </a:p>
        </p:txBody>
      </p:sp>
      <p:sp>
        <p:nvSpPr>
          <p:cNvPr id="3" name="Text Placeholder 2"/>
          <p:cNvSpPr>
            <a:spLocks noGrp="1"/>
          </p:cNvSpPr>
          <p:nvPr>
            <p:ph type="body" idx="1"/>
          </p:nvPr>
        </p:nvSpPr>
        <p:spPr>
          <a:xfrm>
            <a:off x="623888" y="4589463"/>
            <a:ext cx="7886700" cy="1500187"/>
          </a:xfrm>
          <a:prstGeom prst="rect">
            <a:avLst/>
          </a:prstGeo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6" name="Slide Number Placeholder 5"/>
          <p:cNvSpPr>
            <a:spLocks noGrp="1"/>
          </p:cNvSpPr>
          <p:nvPr>
            <p:ph type="sldNum" sz="quarter" idx="12"/>
          </p:nvPr>
        </p:nvSpPr>
        <p:spPr/>
        <p:txBody>
          <a:bodyPr/>
          <a:lstStyle>
            <a:lvl1pPr>
              <a:defRPr/>
            </a:lvl1pPr>
          </a:lstStyle>
          <a:p>
            <a:fld id="{7D7B9DC1-1358-BC4B-B641-2C2A42F06E18}" type="slidenum">
              <a:rPr lang="en-US" altLang="x-none"/>
              <a:pPr/>
              <a:t>‹#›</a:t>
            </a:fld>
            <a:endParaRPr lang="en-US" altLang="x-none"/>
          </a:p>
        </p:txBody>
      </p:sp>
      <p:sp>
        <p:nvSpPr>
          <p:cNvPr id="7" name="Rectangle 5"/>
          <p:cNvSpPr>
            <a:spLocks noGrp="1" noChangeArrowheads="1"/>
          </p:cNvSpPr>
          <p:nvPr>
            <p:ph type="ftr" sz="quarter" idx="3"/>
          </p:nvPr>
        </p:nvSpPr>
        <p:spPr bwMode="auto">
          <a:xfrm>
            <a:off x="3108976" y="6248400"/>
            <a:ext cx="301781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algn="ctr" eaLnBrk="1" hangingPunct="1">
              <a:defRPr sz="1000"/>
            </a:lvl1pPr>
          </a:lstStyle>
          <a:p>
            <a:endParaRPr lang="en-US" altLang="x-none" dirty="0"/>
          </a:p>
        </p:txBody>
      </p:sp>
    </p:spTree>
    <p:extLst>
      <p:ext uri="{BB962C8B-B14F-4D97-AF65-F5344CB8AC3E}">
        <p14:creationId xmlns:p14="http://schemas.microsoft.com/office/powerpoint/2010/main" val="2942808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95400"/>
            <a:ext cx="4038600" cy="4835525"/>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95400"/>
            <a:ext cx="4038600" cy="4835525"/>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p:cNvSpPr>
            <a:spLocks noGrp="1"/>
          </p:cNvSpPr>
          <p:nvPr>
            <p:ph type="sldNum" sz="quarter" idx="12"/>
          </p:nvPr>
        </p:nvSpPr>
        <p:spPr/>
        <p:txBody>
          <a:bodyPr/>
          <a:lstStyle>
            <a:lvl1pPr>
              <a:defRPr/>
            </a:lvl1pPr>
          </a:lstStyle>
          <a:p>
            <a:fld id="{1CC74841-672B-DD4F-873B-241AE5DFC028}" type="slidenum">
              <a:rPr lang="en-US" altLang="x-none"/>
              <a:pPr/>
              <a:t>‹#›</a:t>
            </a:fld>
            <a:endParaRPr lang="en-US" altLang="x-none"/>
          </a:p>
        </p:txBody>
      </p:sp>
      <p:sp>
        <p:nvSpPr>
          <p:cNvPr id="8" name="Rectangle 5"/>
          <p:cNvSpPr>
            <a:spLocks noGrp="1" noChangeArrowheads="1"/>
          </p:cNvSpPr>
          <p:nvPr>
            <p:ph type="ftr" sz="quarter" idx="3"/>
          </p:nvPr>
        </p:nvSpPr>
        <p:spPr bwMode="auto">
          <a:xfrm>
            <a:off x="3108976" y="6248400"/>
            <a:ext cx="301781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algn="ctr" eaLnBrk="1" hangingPunct="1">
              <a:defRPr sz="1000"/>
            </a:lvl1pPr>
          </a:lstStyle>
          <a:p>
            <a:endParaRPr lang="en-US" altLang="x-none" dirty="0"/>
          </a:p>
        </p:txBody>
      </p:sp>
    </p:spTree>
    <p:extLst>
      <p:ext uri="{BB962C8B-B14F-4D97-AF65-F5344CB8AC3E}">
        <p14:creationId xmlns:p14="http://schemas.microsoft.com/office/powerpoint/2010/main" val="3233228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p:cNvSpPr>
            <a:spLocks noGrp="1"/>
          </p:cNvSpPr>
          <p:nvPr>
            <p:ph type="body" idx="1"/>
          </p:nvPr>
        </p:nvSpPr>
        <p:spPr>
          <a:xfrm>
            <a:off x="630238" y="1681163"/>
            <a:ext cx="386873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7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8"/>
          <p:cNvSpPr>
            <a:spLocks noGrp="1"/>
          </p:cNvSpPr>
          <p:nvPr>
            <p:ph type="sldNum" sz="quarter" idx="12"/>
          </p:nvPr>
        </p:nvSpPr>
        <p:spPr/>
        <p:txBody>
          <a:bodyPr/>
          <a:lstStyle>
            <a:lvl1pPr>
              <a:defRPr/>
            </a:lvl1pPr>
          </a:lstStyle>
          <a:p>
            <a:fld id="{654FEF31-D98D-E64D-AE69-8E9E2BB968DD}" type="slidenum">
              <a:rPr lang="en-US" altLang="x-none"/>
              <a:pPr/>
              <a:t>‹#›</a:t>
            </a:fld>
            <a:endParaRPr lang="en-US" altLang="x-none"/>
          </a:p>
        </p:txBody>
      </p:sp>
      <p:sp>
        <p:nvSpPr>
          <p:cNvPr id="10" name="Rectangle 5"/>
          <p:cNvSpPr>
            <a:spLocks noGrp="1" noChangeArrowheads="1"/>
          </p:cNvSpPr>
          <p:nvPr>
            <p:ph type="ftr" sz="quarter" idx="13"/>
          </p:nvPr>
        </p:nvSpPr>
        <p:spPr bwMode="auto">
          <a:xfrm>
            <a:off x="3108976" y="6248400"/>
            <a:ext cx="301781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algn="ctr" eaLnBrk="1" hangingPunct="1">
              <a:defRPr sz="1000"/>
            </a:lvl1pPr>
          </a:lstStyle>
          <a:p>
            <a:endParaRPr lang="en-US" altLang="x-none" dirty="0"/>
          </a:p>
        </p:txBody>
      </p:sp>
    </p:spTree>
    <p:extLst>
      <p:ext uri="{BB962C8B-B14F-4D97-AF65-F5344CB8AC3E}">
        <p14:creationId xmlns:p14="http://schemas.microsoft.com/office/powerpoint/2010/main" val="9539164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Slide Number Placeholder 4"/>
          <p:cNvSpPr>
            <a:spLocks noGrp="1"/>
          </p:cNvSpPr>
          <p:nvPr>
            <p:ph type="sldNum" sz="quarter" idx="12"/>
          </p:nvPr>
        </p:nvSpPr>
        <p:spPr/>
        <p:txBody>
          <a:bodyPr/>
          <a:lstStyle>
            <a:lvl1pPr>
              <a:defRPr/>
            </a:lvl1pPr>
          </a:lstStyle>
          <a:p>
            <a:fld id="{2C65950A-5284-F14A-8929-A5FDD999DDD8}" type="slidenum">
              <a:rPr lang="en-US" altLang="x-none"/>
              <a:pPr/>
              <a:t>‹#›</a:t>
            </a:fld>
            <a:endParaRPr lang="en-US" altLang="x-none"/>
          </a:p>
        </p:txBody>
      </p:sp>
      <p:sp>
        <p:nvSpPr>
          <p:cNvPr id="6" name="Footer Placeholder 5"/>
          <p:cNvSpPr>
            <a:spLocks noGrp="1" noChangeArrowheads="1"/>
          </p:cNvSpPr>
          <p:nvPr>
            <p:ph type="ftr" sz="quarter" idx="3"/>
          </p:nvPr>
        </p:nvSpPr>
        <p:spPr bwMode="auto">
          <a:xfrm>
            <a:off x="3108976" y="6248400"/>
            <a:ext cx="301781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algn="ctr" eaLnBrk="1" hangingPunct="1">
              <a:defRPr sz="1000"/>
            </a:lvl1pPr>
          </a:lstStyle>
          <a:p>
            <a:endParaRPr lang="en-US" altLang="x-none" dirty="0"/>
          </a:p>
        </p:txBody>
      </p:sp>
    </p:spTree>
    <p:extLst>
      <p:ext uri="{BB962C8B-B14F-4D97-AF65-F5344CB8AC3E}">
        <p14:creationId xmlns:p14="http://schemas.microsoft.com/office/powerpoint/2010/main" val="15076444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lvl1pPr>
              <a:defRPr/>
            </a:lvl1pPr>
          </a:lstStyle>
          <a:p>
            <a:fld id="{358C63D3-51DD-C944-8AEA-B749D334FBF6}" type="slidenum">
              <a:rPr lang="en-US" altLang="x-none"/>
              <a:pPr/>
              <a:t>‹#›</a:t>
            </a:fld>
            <a:endParaRPr lang="en-US" altLang="x-none"/>
          </a:p>
        </p:txBody>
      </p:sp>
      <p:sp>
        <p:nvSpPr>
          <p:cNvPr id="5" name="Rectangle 5"/>
          <p:cNvSpPr>
            <a:spLocks noGrp="1" noChangeArrowheads="1"/>
          </p:cNvSpPr>
          <p:nvPr>
            <p:ph type="ftr" sz="quarter" idx="3"/>
          </p:nvPr>
        </p:nvSpPr>
        <p:spPr bwMode="auto">
          <a:xfrm>
            <a:off x="3108976" y="6248400"/>
            <a:ext cx="301781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algn="ctr" eaLnBrk="1" hangingPunct="1">
              <a:defRPr sz="1000"/>
            </a:lvl1pPr>
          </a:lstStyle>
          <a:p>
            <a:endParaRPr lang="en-US" altLang="x-none" dirty="0"/>
          </a:p>
        </p:txBody>
      </p:sp>
    </p:spTree>
    <p:extLst>
      <p:ext uri="{BB962C8B-B14F-4D97-AF65-F5344CB8AC3E}">
        <p14:creationId xmlns:p14="http://schemas.microsoft.com/office/powerpoint/2010/main" val="8198966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lstStyle>
            <a:lvl1pPr>
              <a:defRPr sz="3200"/>
            </a:lvl1pPr>
          </a:lstStyle>
          <a:p>
            <a:r>
              <a:rPr lang="en-US"/>
              <a:t>Click to edit Master title style</a:t>
            </a:r>
          </a:p>
        </p:txBody>
      </p:sp>
      <p:sp>
        <p:nvSpPr>
          <p:cNvPr id="3" name="Content Placeholder 2"/>
          <p:cNvSpPr>
            <a:spLocks noGrp="1"/>
          </p:cNvSpPr>
          <p:nvPr>
            <p:ph idx="1"/>
          </p:nvPr>
        </p:nvSpPr>
        <p:spPr>
          <a:xfrm>
            <a:off x="3887788" y="987425"/>
            <a:ext cx="462915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8" y="2057400"/>
            <a:ext cx="2949575"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7" name="Slide Number Placeholder 6"/>
          <p:cNvSpPr>
            <a:spLocks noGrp="1"/>
          </p:cNvSpPr>
          <p:nvPr>
            <p:ph type="sldNum" sz="quarter" idx="12"/>
          </p:nvPr>
        </p:nvSpPr>
        <p:spPr/>
        <p:txBody>
          <a:bodyPr/>
          <a:lstStyle>
            <a:lvl1pPr>
              <a:defRPr/>
            </a:lvl1pPr>
          </a:lstStyle>
          <a:p>
            <a:fld id="{AA26BFE0-1B2C-0E4B-8A9D-BEB6E74EC3D9}" type="slidenum">
              <a:rPr lang="en-US" altLang="x-none"/>
              <a:pPr/>
              <a:t>‹#›</a:t>
            </a:fld>
            <a:endParaRPr lang="en-US" altLang="x-none"/>
          </a:p>
        </p:txBody>
      </p:sp>
      <p:sp>
        <p:nvSpPr>
          <p:cNvPr id="8" name="Rectangle 5"/>
          <p:cNvSpPr>
            <a:spLocks noGrp="1" noChangeArrowheads="1"/>
          </p:cNvSpPr>
          <p:nvPr>
            <p:ph type="ftr" sz="quarter" idx="3"/>
          </p:nvPr>
        </p:nvSpPr>
        <p:spPr bwMode="auto">
          <a:xfrm>
            <a:off x="3108976" y="6248400"/>
            <a:ext cx="301781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algn="ctr" eaLnBrk="1" hangingPunct="1">
              <a:defRPr sz="1000"/>
            </a:lvl1pPr>
          </a:lstStyle>
          <a:p>
            <a:endParaRPr lang="en-US" altLang="x-none" dirty="0"/>
          </a:p>
        </p:txBody>
      </p:sp>
    </p:spTree>
    <p:extLst>
      <p:ext uri="{BB962C8B-B14F-4D97-AF65-F5344CB8AC3E}">
        <p14:creationId xmlns:p14="http://schemas.microsoft.com/office/powerpoint/2010/main" val="17479846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lstStyle>
            <a:lvl1pPr>
              <a:defRPr sz="3200"/>
            </a:lvl1pPr>
          </a:lstStyle>
          <a:p>
            <a:r>
              <a:rPr lang="en-US"/>
              <a:t>Click to edit Master title style</a:t>
            </a:r>
          </a:p>
        </p:txBody>
      </p:sp>
      <p:sp>
        <p:nvSpPr>
          <p:cNvPr id="3" name="Picture Placeholder 2"/>
          <p:cNvSpPr>
            <a:spLocks noGrp="1"/>
          </p:cNvSpPr>
          <p:nvPr>
            <p:ph type="pic" idx="1"/>
          </p:nvPr>
        </p:nvSpPr>
        <p:spPr>
          <a:xfrm>
            <a:off x="3887788" y="987425"/>
            <a:ext cx="462915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30238" y="2057400"/>
            <a:ext cx="2949575"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1096963" y="6248400"/>
            <a:ext cx="1829135" cy="457200"/>
          </a:xfrm>
          <a:prstGeom prst="rect">
            <a:avLst/>
          </a:prstGeom>
        </p:spPr>
        <p:txBody>
          <a:bodyPr/>
          <a:lstStyle>
            <a:lvl1pPr>
              <a:defRPr/>
            </a:lvl1pPr>
          </a:lstStyle>
          <a:p>
            <a:endParaRPr lang="en-US" altLang="x-none"/>
          </a:p>
        </p:txBody>
      </p:sp>
      <p:sp>
        <p:nvSpPr>
          <p:cNvPr id="6" name="Footer Placeholder 5"/>
          <p:cNvSpPr>
            <a:spLocks noGrp="1"/>
          </p:cNvSpPr>
          <p:nvPr>
            <p:ph type="ftr" sz="quarter" idx="11"/>
          </p:nvPr>
        </p:nvSpPr>
        <p:spPr>
          <a:xfrm>
            <a:off x="3840488" y="5257780"/>
            <a:ext cx="3017817" cy="457200"/>
          </a:xfrm>
          <a:prstGeom prst="rect">
            <a:avLst/>
          </a:prstGeom>
        </p:spPr>
        <p:txBody>
          <a:bodyPr/>
          <a:lstStyle>
            <a:lvl1pPr>
              <a:defRPr/>
            </a:lvl1pPr>
          </a:lstStyle>
          <a:p>
            <a:endParaRPr lang="en-US" altLang="x-none"/>
          </a:p>
        </p:txBody>
      </p:sp>
      <p:sp>
        <p:nvSpPr>
          <p:cNvPr id="7" name="Slide Number Placeholder 6"/>
          <p:cNvSpPr>
            <a:spLocks noGrp="1"/>
          </p:cNvSpPr>
          <p:nvPr>
            <p:ph type="sldNum" sz="quarter" idx="12"/>
          </p:nvPr>
        </p:nvSpPr>
        <p:spPr/>
        <p:txBody>
          <a:bodyPr/>
          <a:lstStyle>
            <a:lvl1pPr>
              <a:defRPr/>
            </a:lvl1pPr>
          </a:lstStyle>
          <a:p>
            <a:fld id="{E41F3A25-4381-F748-9D2C-5621C5E9A25C}" type="slidenum">
              <a:rPr lang="en-US" altLang="x-none"/>
              <a:pPr/>
              <a:t>‹#›</a:t>
            </a:fld>
            <a:endParaRPr lang="en-US" altLang="x-none"/>
          </a:p>
        </p:txBody>
      </p:sp>
    </p:spTree>
    <p:extLst>
      <p:ext uri="{BB962C8B-B14F-4D97-AF65-F5344CB8AC3E}">
        <p14:creationId xmlns:p14="http://schemas.microsoft.com/office/powerpoint/2010/main" val="8013182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bwMode="auto">
          <a:xfrm>
            <a:off x="457200" y="411163"/>
            <a:ext cx="8229600" cy="655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b" anchorCtr="0" compatLnSpc="1">
            <a:prstTxWarp prst="textNoShape">
              <a:avLst/>
            </a:prstTxWarp>
          </a:bodyPr>
          <a:lstStyle/>
          <a:p>
            <a:pPr lvl="0"/>
            <a:r>
              <a:rPr lang="en-US" altLang="x-none"/>
              <a:t>Click to edit Master title style</a:t>
            </a:r>
          </a:p>
        </p:txBody>
      </p:sp>
      <p:sp>
        <p:nvSpPr>
          <p:cNvPr id="29702" name="Rectangle 6"/>
          <p:cNvSpPr>
            <a:spLocks noGrp="1" noChangeArrowheads="1"/>
          </p:cNvSpPr>
          <p:nvPr>
            <p:ph type="sldNum" sz="quarter" idx="4"/>
          </p:nvPr>
        </p:nvSpPr>
        <p:spPr bwMode="auto">
          <a:xfrm>
            <a:off x="7955242" y="6248400"/>
            <a:ext cx="73155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algn="r" eaLnBrk="1" hangingPunct="1">
              <a:defRPr sz="1400"/>
            </a:lvl1pPr>
          </a:lstStyle>
          <a:p>
            <a:fld id="{B9A191E7-2071-B34D-84F0-74D03C8C3C56}" type="slidenum">
              <a:rPr lang="en-US" altLang="x-none"/>
              <a:pPr/>
              <a:t>‹#›</a:t>
            </a:fld>
            <a:endParaRPr lang="en-US" altLang="x-none"/>
          </a:p>
        </p:txBody>
      </p:sp>
      <p:grpSp>
        <p:nvGrpSpPr>
          <p:cNvPr id="29703" name="Group 7"/>
          <p:cNvGrpSpPr>
            <a:grpSpLocks/>
          </p:cNvGrpSpPr>
          <p:nvPr/>
        </p:nvGrpSpPr>
        <p:grpSpPr bwMode="auto">
          <a:xfrm>
            <a:off x="228600" y="0"/>
            <a:ext cx="8686800" cy="1143000"/>
            <a:chOff x="176" y="96"/>
            <a:chExt cx="5472" cy="1008"/>
          </a:xfrm>
        </p:grpSpPr>
        <p:sp>
          <p:nvSpPr>
            <p:cNvPr id="29704" name="Line 8"/>
            <p:cNvSpPr>
              <a:spLocks noChangeShapeType="1"/>
            </p:cNvSpPr>
            <p:nvPr/>
          </p:nvSpPr>
          <p:spPr bwMode="auto">
            <a:xfrm flipH="1">
              <a:off x="288" y="1104"/>
              <a:ext cx="5232"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29705" name="Rectangle 9"/>
            <p:cNvSpPr>
              <a:spLocks noChangeArrowheads="1"/>
            </p:cNvSpPr>
            <p:nvPr/>
          </p:nvSpPr>
          <p:spPr bwMode="auto">
            <a:xfrm>
              <a:off x="5504" y="96"/>
              <a:ext cx="144" cy="144"/>
            </a:xfrm>
            <a:prstGeom prst="rect">
              <a:avLst/>
            </a:prstGeom>
            <a:solidFill>
              <a:schemeClr val="bg2"/>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endParaRPr lang="x-none" altLang="x-none" sz="2400">
                <a:latin typeface="Times New Roman" charset="0"/>
              </a:endParaRPr>
            </a:p>
          </p:txBody>
        </p:sp>
        <p:sp>
          <p:nvSpPr>
            <p:cNvPr id="29706" name="Rectangle 10"/>
            <p:cNvSpPr>
              <a:spLocks noChangeArrowheads="1"/>
            </p:cNvSpPr>
            <p:nvPr/>
          </p:nvSpPr>
          <p:spPr bwMode="auto">
            <a:xfrm>
              <a:off x="176" y="96"/>
              <a:ext cx="5326" cy="144"/>
            </a:xfrm>
            <a:prstGeom prst="rect">
              <a:avLst/>
            </a:prstGeom>
            <a:solidFill>
              <a:schemeClr val="accent2"/>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endParaRPr lang="x-none" altLang="x-none" sz="2400">
                <a:latin typeface="Times New Roman" charset="0"/>
              </a:endParaRPr>
            </a:p>
          </p:txBody>
        </p:sp>
        <p:sp>
          <p:nvSpPr>
            <p:cNvPr id="29707" name="Rectangle 11"/>
            <p:cNvSpPr>
              <a:spLocks noChangeArrowheads="1"/>
            </p:cNvSpPr>
            <p:nvPr/>
          </p:nvSpPr>
          <p:spPr bwMode="auto">
            <a:xfrm>
              <a:off x="176" y="240"/>
              <a:ext cx="5326" cy="88"/>
            </a:xfrm>
            <a:prstGeom prst="rect">
              <a:avLst/>
            </a:prstGeom>
            <a:solidFill>
              <a:schemeClr val="bg2"/>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endParaRPr lang="x-none" altLang="x-none" sz="2400">
                <a:latin typeface="Times New Roman" charset="0"/>
              </a:endParaRPr>
            </a:p>
          </p:txBody>
        </p:sp>
        <p:sp>
          <p:nvSpPr>
            <p:cNvPr id="29708" name="Rectangle 12"/>
            <p:cNvSpPr>
              <a:spLocks noChangeArrowheads="1"/>
            </p:cNvSpPr>
            <p:nvPr/>
          </p:nvSpPr>
          <p:spPr bwMode="auto">
            <a:xfrm>
              <a:off x="5504" y="241"/>
              <a:ext cx="144" cy="86"/>
            </a:xfrm>
            <a:prstGeom prst="rect">
              <a:avLst/>
            </a:prstGeom>
            <a:solidFill>
              <a:schemeClr val="accent2"/>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endParaRPr lang="x-none" altLang="x-none" sz="2400">
                <a:latin typeface="Times New Roman" charset="0"/>
              </a:endParaRPr>
            </a:p>
          </p:txBody>
        </p:sp>
      </p:grpSp>
      <p:pic>
        <p:nvPicPr>
          <p:cNvPr id="29709" name="Picture 13" descr="SJSU-logo"/>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366713" y="6172200"/>
            <a:ext cx="639762" cy="606425"/>
          </a:xfrm>
          <a:prstGeom prst="rect">
            <a:avLst/>
          </a:prstGeom>
          <a:noFill/>
          <a:extLst>
            <a:ext uri="{909E8E84-426E-40DD-AFC4-6F175D3DCCD1}">
              <a14:hiddenFill xmlns:a14="http://schemas.microsoft.com/office/drawing/2010/main">
                <a:solidFill>
                  <a:srgbClr val="FFFFFF"/>
                </a:solidFill>
              </a14:hiddenFill>
            </a:ext>
          </a:extLst>
        </p:spPr>
      </p:pic>
      <p:sp>
        <p:nvSpPr>
          <p:cNvPr id="14" name="TextBox 13"/>
          <p:cNvSpPr txBox="1"/>
          <p:nvPr userDrawn="1"/>
        </p:nvSpPr>
        <p:spPr>
          <a:xfrm>
            <a:off x="1097318" y="6263609"/>
            <a:ext cx="1896673" cy="400110"/>
          </a:xfrm>
          <a:prstGeom prst="rect">
            <a:avLst/>
          </a:prstGeom>
          <a:noFill/>
        </p:spPr>
        <p:txBody>
          <a:bodyPr wrap="none" rtlCol="0">
            <a:spAutoFit/>
          </a:bodyPr>
          <a:lstStyle/>
          <a:p>
            <a:r>
              <a:rPr lang="en-US" sz="1000" dirty="0"/>
              <a:t>Engineering Extended Studies</a:t>
            </a:r>
            <a:endParaRPr lang="en-US" sz="1000" baseline="0" dirty="0"/>
          </a:p>
          <a:p>
            <a:r>
              <a:rPr lang="en-US" sz="1000" baseline="0" dirty="0"/>
              <a:t>Spring 2025: February 18</a:t>
            </a:r>
            <a:endParaRPr lang="en-US" sz="1000" dirty="0"/>
          </a:p>
        </p:txBody>
      </p:sp>
      <p:sp>
        <p:nvSpPr>
          <p:cNvPr id="2" name="TextBox 1"/>
          <p:cNvSpPr txBox="1"/>
          <p:nvPr userDrawn="1"/>
        </p:nvSpPr>
        <p:spPr>
          <a:xfrm>
            <a:off x="3474732" y="6263609"/>
            <a:ext cx="2651688" cy="400110"/>
          </a:xfrm>
          <a:prstGeom prst="rect">
            <a:avLst/>
          </a:prstGeom>
          <a:noFill/>
        </p:spPr>
        <p:txBody>
          <a:bodyPr wrap="none" rtlCol="0">
            <a:spAutoFit/>
          </a:bodyPr>
          <a:lstStyle/>
          <a:p>
            <a:pPr algn="ctr"/>
            <a:r>
              <a:rPr lang="en-US" altLang="x-none" sz="1000" dirty="0"/>
              <a:t>CMPE 202: Software Systems Engineering </a:t>
            </a:r>
          </a:p>
          <a:p>
            <a:pPr algn="ctr"/>
            <a:r>
              <a:rPr lang="en-US" altLang="x-none" sz="1000" dirty="0"/>
              <a:t>© Ronald Mak</a:t>
            </a:r>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hf hdr="0" ftr="0" dt="0"/>
  <p:txStyles>
    <p:titleStyle>
      <a:lvl1pPr algn="ctr" rtl="0" fontAlgn="base">
        <a:spcBef>
          <a:spcPct val="0"/>
        </a:spcBef>
        <a:spcAft>
          <a:spcPct val="0"/>
        </a:spcAft>
        <a:defRPr sz="3200" kern="1200">
          <a:solidFill>
            <a:schemeClr val="tx2"/>
          </a:solidFill>
          <a:latin typeface="+mj-lt"/>
          <a:ea typeface="+mj-ea"/>
          <a:cs typeface="+mj-cs"/>
        </a:defRPr>
      </a:lvl1pPr>
      <a:lvl2pPr algn="ctr" rtl="0" fontAlgn="base">
        <a:spcBef>
          <a:spcPct val="0"/>
        </a:spcBef>
        <a:spcAft>
          <a:spcPct val="0"/>
        </a:spcAft>
        <a:defRPr sz="3200">
          <a:solidFill>
            <a:schemeClr val="tx2"/>
          </a:solidFill>
          <a:latin typeface="Arial" charset="0"/>
        </a:defRPr>
      </a:lvl2pPr>
      <a:lvl3pPr algn="ctr" rtl="0" fontAlgn="base">
        <a:spcBef>
          <a:spcPct val="0"/>
        </a:spcBef>
        <a:spcAft>
          <a:spcPct val="0"/>
        </a:spcAft>
        <a:defRPr sz="3200">
          <a:solidFill>
            <a:schemeClr val="tx2"/>
          </a:solidFill>
          <a:latin typeface="Arial" charset="0"/>
        </a:defRPr>
      </a:lvl3pPr>
      <a:lvl4pPr algn="ctr" rtl="0" fontAlgn="base">
        <a:spcBef>
          <a:spcPct val="0"/>
        </a:spcBef>
        <a:spcAft>
          <a:spcPct val="0"/>
        </a:spcAft>
        <a:defRPr sz="3200">
          <a:solidFill>
            <a:schemeClr val="tx2"/>
          </a:solidFill>
          <a:latin typeface="Arial" charset="0"/>
        </a:defRPr>
      </a:lvl4pPr>
      <a:lvl5pPr algn="ctr" rtl="0" fontAlgn="base">
        <a:spcBef>
          <a:spcPct val="0"/>
        </a:spcBef>
        <a:spcAft>
          <a:spcPct val="0"/>
        </a:spcAft>
        <a:defRPr sz="3200">
          <a:solidFill>
            <a:schemeClr val="tx2"/>
          </a:solidFill>
          <a:latin typeface="Arial" charset="0"/>
        </a:defRPr>
      </a:lvl5pPr>
      <a:lvl6pPr marL="457200" algn="ctr" rtl="0" fontAlgn="base">
        <a:spcBef>
          <a:spcPct val="0"/>
        </a:spcBef>
        <a:spcAft>
          <a:spcPct val="0"/>
        </a:spcAft>
        <a:defRPr sz="3200">
          <a:solidFill>
            <a:schemeClr val="tx2"/>
          </a:solidFill>
          <a:latin typeface="Arial" charset="0"/>
        </a:defRPr>
      </a:lvl6pPr>
      <a:lvl7pPr marL="914400" algn="ctr" rtl="0" fontAlgn="base">
        <a:spcBef>
          <a:spcPct val="0"/>
        </a:spcBef>
        <a:spcAft>
          <a:spcPct val="0"/>
        </a:spcAft>
        <a:defRPr sz="3200">
          <a:solidFill>
            <a:schemeClr val="tx2"/>
          </a:solidFill>
          <a:latin typeface="Arial" charset="0"/>
        </a:defRPr>
      </a:lvl7pPr>
      <a:lvl8pPr marL="1371600" algn="ctr" rtl="0" fontAlgn="base">
        <a:spcBef>
          <a:spcPct val="0"/>
        </a:spcBef>
        <a:spcAft>
          <a:spcPct val="0"/>
        </a:spcAft>
        <a:defRPr sz="3200">
          <a:solidFill>
            <a:schemeClr val="tx2"/>
          </a:solidFill>
          <a:latin typeface="Arial" charset="0"/>
        </a:defRPr>
      </a:lvl8pPr>
      <a:lvl9pPr marL="1828800" algn="ctr" rtl="0" fontAlgn="base">
        <a:spcBef>
          <a:spcPct val="0"/>
        </a:spcBef>
        <a:spcAft>
          <a:spcPct val="0"/>
        </a:spcAft>
        <a:defRPr sz="3200">
          <a:solidFill>
            <a:schemeClr val="tx2"/>
          </a:solidFill>
          <a:latin typeface="Arial" charset="0"/>
        </a:defRPr>
      </a:lvl9pPr>
    </p:titleStyle>
    <p:bodyStyle>
      <a:lvl1pPr marL="469900" indent="-469900" algn="l" rtl="0" fontAlgn="base">
        <a:spcBef>
          <a:spcPct val="20000"/>
        </a:spcBef>
        <a:spcAft>
          <a:spcPct val="0"/>
        </a:spcAft>
        <a:buClr>
          <a:schemeClr val="bg2"/>
        </a:buClr>
        <a:buSzPct val="70000"/>
        <a:buFont typeface="Wingdings" charset="2"/>
        <a:buChar char="o"/>
        <a:defRPr sz="2400" kern="1200">
          <a:solidFill>
            <a:schemeClr val="tx1"/>
          </a:solidFill>
          <a:latin typeface="+mn-lt"/>
          <a:ea typeface="+mn-ea"/>
          <a:cs typeface="+mn-cs"/>
        </a:defRPr>
      </a:lvl1pPr>
      <a:lvl2pPr marL="908050" indent="-436563" algn="l" rtl="0" fontAlgn="base">
        <a:spcBef>
          <a:spcPct val="20000"/>
        </a:spcBef>
        <a:spcAft>
          <a:spcPct val="0"/>
        </a:spcAft>
        <a:buClr>
          <a:schemeClr val="accent2"/>
        </a:buClr>
        <a:buSzPct val="75000"/>
        <a:buFont typeface="Wingdings" charset="2"/>
        <a:buChar char="n"/>
        <a:defRPr sz="2000" kern="1200">
          <a:solidFill>
            <a:schemeClr val="tx1"/>
          </a:solidFill>
          <a:latin typeface="+mn-lt"/>
          <a:ea typeface="+mn-ea"/>
          <a:cs typeface="+mn-cs"/>
        </a:defRPr>
      </a:lvl2pPr>
      <a:lvl3pPr marL="1377950" indent="-468313" algn="l" rtl="0" fontAlgn="base">
        <a:spcBef>
          <a:spcPct val="20000"/>
        </a:spcBef>
        <a:spcAft>
          <a:spcPct val="0"/>
        </a:spcAft>
        <a:buClr>
          <a:schemeClr val="bg2"/>
        </a:buClr>
        <a:buSzPct val="65000"/>
        <a:buFont typeface="Wingdings" charset="2"/>
        <a:buChar char="o"/>
        <a:defRPr kern="1200">
          <a:solidFill>
            <a:schemeClr val="tx1"/>
          </a:solidFill>
          <a:latin typeface="+mn-lt"/>
          <a:ea typeface="+mn-ea"/>
          <a:cs typeface="+mn-cs"/>
        </a:defRPr>
      </a:lvl3pPr>
      <a:lvl4pPr marL="1827213" indent="-438150" algn="l" rtl="0" fontAlgn="base">
        <a:spcBef>
          <a:spcPct val="20000"/>
        </a:spcBef>
        <a:spcAft>
          <a:spcPct val="0"/>
        </a:spcAft>
        <a:buClr>
          <a:schemeClr val="accent2"/>
        </a:buClr>
        <a:buSzPct val="75000"/>
        <a:buFont typeface="Wingdings" charset="2"/>
        <a:buChar char="n"/>
        <a:defRPr sz="1400" kern="1200">
          <a:solidFill>
            <a:schemeClr val="tx1"/>
          </a:solidFill>
          <a:latin typeface="+mn-lt"/>
          <a:ea typeface="+mn-ea"/>
          <a:cs typeface="+mn-cs"/>
        </a:defRPr>
      </a:lvl4pPr>
      <a:lvl5pPr marL="2297113" indent="-468313" algn="l" rtl="0" fontAlgn="base">
        <a:spcBef>
          <a:spcPct val="20000"/>
        </a:spcBef>
        <a:spcAft>
          <a:spcPct val="0"/>
        </a:spcAft>
        <a:buClr>
          <a:schemeClr val="accent1"/>
        </a:buClr>
        <a:buSzPct val="50000"/>
        <a:buFont typeface="Wingdings" charset="2"/>
        <a:buChar char="o"/>
        <a:defRPr sz="1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cs.sjsu.edu/~mak"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www.feabhas.com/sites/default/files/2016-06/Rule%20of%20the%20Big%20Five.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10.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10.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110.png"/><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110.png"/><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hyperlink" Target="https://www-cs-faculty.stanford.edu/~knuth/faq.html" TargetMode="Externa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r>
              <a:rPr lang="en-US" altLang="x-none" sz="3200" dirty="0"/>
              <a:t>CMPE 202</a:t>
            </a:r>
            <a:br>
              <a:rPr lang="en-US" altLang="x-none" sz="3200" dirty="0"/>
            </a:br>
            <a:r>
              <a:rPr lang="en-US" altLang="x-none" sz="3200" dirty="0"/>
              <a:t>Software Systems Engineering</a:t>
            </a:r>
            <a:br>
              <a:rPr lang="en-US" altLang="x-none" sz="3600" dirty="0"/>
            </a:br>
            <a:r>
              <a:rPr lang="en-US" altLang="x-none" sz="2400" dirty="0"/>
              <a:t>February 18 Class Meeting</a:t>
            </a:r>
          </a:p>
        </p:txBody>
      </p:sp>
      <p:sp>
        <p:nvSpPr>
          <p:cNvPr id="2051" name="Rectangle 3"/>
          <p:cNvSpPr>
            <a:spLocks noGrp="1" noChangeArrowheads="1"/>
          </p:cNvSpPr>
          <p:nvPr>
            <p:ph type="subTitle" idx="1"/>
          </p:nvPr>
        </p:nvSpPr>
        <p:spPr/>
        <p:txBody>
          <a:bodyPr/>
          <a:lstStyle/>
          <a:p>
            <a:pPr algn="ctr"/>
            <a:r>
              <a:rPr lang="en-US" altLang="x-none" dirty="0"/>
              <a:t>Engineering Extended Studies</a:t>
            </a:r>
            <a:br>
              <a:rPr lang="en-US" altLang="x-none" dirty="0"/>
            </a:br>
            <a:r>
              <a:rPr lang="en-US" altLang="x-none" dirty="0"/>
              <a:t>San Jose State University</a:t>
            </a:r>
            <a:br>
              <a:rPr lang="en-US" altLang="x-none" dirty="0"/>
            </a:br>
            <a:br>
              <a:rPr lang="en-US" altLang="x-none" sz="1000" dirty="0"/>
            </a:br>
            <a:r>
              <a:rPr lang="en-US" altLang="x-none" dirty="0"/>
              <a:t>Spring 2025</a:t>
            </a:r>
            <a:br>
              <a:rPr lang="en-US" altLang="x-none" dirty="0"/>
            </a:br>
            <a:r>
              <a:rPr lang="en-US" altLang="x-none" dirty="0"/>
              <a:t>Instructor: Ron Mak</a:t>
            </a:r>
          </a:p>
          <a:p>
            <a:pPr algn="ctr"/>
            <a:r>
              <a:rPr lang="en-US" altLang="x-none" dirty="0">
                <a:hlinkClick r:id="rId3"/>
              </a:rPr>
              <a:t>www.cs.sjsu.edu/~mak</a:t>
            </a:r>
            <a:endParaRPr lang="en-US" altLang="x-none" dirty="0"/>
          </a:p>
        </p:txBody>
      </p:sp>
      <p:pic>
        <p:nvPicPr>
          <p:cNvPr id="2053" name="Picture 5" descr="sjsu_logo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132638" y="4591050"/>
            <a:ext cx="1096962" cy="1031875"/>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6" descr="Screen Shot 2015-08-23 at 4.03.00 PM.p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914440" y="4434828"/>
            <a:ext cx="1013781" cy="1371586"/>
          </a:xfrm>
          <a:prstGeom prst="rect">
            <a:avLst/>
          </a:prstGeom>
        </p:spPr>
      </p:pic>
      <p:sp>
        <p:nvSpPr>
          <p:cNvPr id="3" name="Slide Number Placeholder 2"/>
          <p:cNvSpPr>
            <a:spLocks noGrp="1"/>
          </p:cNvSpPr>
          <p:nvPr>
            <p:ph type="sldNum" sz="quarter" idx="4294967295"/>
          </p:nvPr>
        </p:nvSpPr>
        <p:spPr>
          <a:xfrm>
            <a:off x="6553200" y="6248400"/>
            <a:ext cx="2133600" cy="457200"/>
          </a:xfrm>
        </p:spPr>
        <p:txBody>
          <a:bodyPr/>
          <a:lstStyle/>
          <a:p>
            <a:fld id="{5A7A4AD9-282A-1D42-BDC8-5281B49D17AB}" type="slidenum">
              <a:rPr lang="en-US" altLang="x-none" smtClean="0"/>
              <a:pPr/>
              <a:t>1</a:t>
            </a:fld>
            <a:endParaRPr lang="en-US" altLang="x-none"/>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E9F3-E02D-B87E-A709-6395DD0D07F3}"/>
              </a:ext>
            </a:extLst>
          </p:cNvPr>
          <p:cNvSpPr>
            <a:spLocks noGrp="1"/>
          </p:cNvSpPr>
          <p:nvPr>
            <p:ph type="title"/>
          </p:nvPr>
        </p:nvSpPr>
        <p:spPr/>
        <p:txBody>
          <a:bodyPr/>
          <a:lstStyle/>
          <a:p>
            <a:r>
              <a:rPr lang="en-US" dirty="0"/>
              <a:t>The Principle of Least Astonishment </a:t>
            </a:r>
          </a:p>
        </p:txBody>
      </p:sp>
      <p:sp>
        <p:nvSpPr>
          <p:cNvPr id="3" name="Content Placeholder 2">
            <a:extLst>
              <a:ext uri="{FF2B5EF4-FFF2-40B4-BE49-F238E27FC236}">
                <a16:creationId xmlns:a16="http://schemas.microsoft.com/office/drawing/2014/main" id="{7D722835-85F3-1C6F-195D-98B0EE1D98F8}"/>
              </a:ext>
            </a:extLst>
          </p:cNvPr>
          <p:cNvSpPr>
            <a:spLocks noGrp="1"/>
          </p:cNvSpPr>
          <p:nvPr>
            <p:ph idx="1"/>
          </p:nvPr>
        </p:nvSpPr>
        <p:spPr>
          <a:xfrm>
            <a:off x="457200" y="1295401"/>
            <a:ext cx="8229600" cy="2133600"/>
          </a:xfrm>
        </p:spPr>
        <p:txBody>
          <a:bodyPr/>
          <a:lstStyle/>
          <a:p>
            <a:r>
              <a:rPr lang="en-US" dirty="0"/>
              <a:t>Poor software design can cause </a:t>
            </a:r>
            <a:r>
              <a:rPr lang="en-US" u="sng" dirty="0"/>
              <a:t>surprises</a:t>
            </a:r>
            <a:r>
              <a:rPr lang="en-US" dirty="0"/>
              <a:t>.</a:t>
            </a:r>
          </a:p>
          <a:p>
            <a:pPr lvl="1"/>
            <a:r>
              <a:rPr lang="en-US" dirty="0"/>
              <a:t>We don’t want to surprise our </a:t>
            </a:r>
            <a:r>
              <a:rPr lang="en-US" u="sng" dirty="0"/>
              <a:t>customers</a:t>
            </a:r>
            <a:r>
              <a:rPr lang="en-US" dirty="0"/>
              <a:t> with applications that don’t behave as expected.</a:t>
            </a:r>
          </a:p>
          <a:p>
            <a:pPr lvl="1"/>
            <a:r>
              <a:rPr lang="en-US" dirty="0"/>
              <a:t>We don’t want to surprise </a:t>
            </a:r>
            <a:r>
              <a:rPr lang="en-US" u="sng" dirty="0"/>
              <a:t>developers</a:t>
            </a:r>
            <a:r>
              <a:rPr lang="en-US" dirty="0"/>
              <a:t> (including ourselves) with code that doesn’t work as expected.</a:t>
            </a:r>
          </a:p>
        </p:txBody>
      </p:sp>
      <p:sp>
        <p:nvSpPr>
          <p:cNvPr id="4" name="Slide Number Placeholder 3">
            <a:extLst>
              <a:ext uri="{FF2B5EF4-FFF2-40B4-BE49-F238E27FC236}">
                <a16:creationId xmlns:a16="http://schemas.microsoft.com/office/drawing/2014/main" id="{38E61918-7CBE-231C-0AD6-0B39CDFD37C9}"/>
              </a:ext>
            </a:extLst>
          </p:cNvPr>
          <p:cNvSpPr>
            <a:spLocks noGrp="1"/>
          </p:cNvSpPr>
          <p:nvPr>
            <p:ph type="sldNum" sz="quarter" idx="12"/>
          </p:nvPr>
        </p:nvSpPr>
        <p:spPr/>
        <p:txBody>
          <a:bodyPr/>
          <a:lstStyle/>
          <a:p>
            <a:fld id="{6C575094-CFE5-6845-BA77-358456EEE977}" type="slidenum">
              <a:rPr lang="en-US" altLang="x-none" smtClean="0"/>
              <a:pPr/>
              <a:t>10</a:t>
            </a:fld>
            <a:endParaRPr lang="en-US" altLang="x-none"/>
          </a:p>
        </p:txBody>
      </p:sp>
      <p:sp>
        <p:nvSpPr>
          <p:cNvPr id="5" name="TextBox 4">
            <a:extLst>
              <a:ext uri="{FF2B5EF4-FFF2-40B4-BE49-F238E27FC236}">
                <a16:creationId xmlns:a16="http://schemas.microsoft.com/office/drawing/2014/main" id="{206E8FDC-FC66-1AAF-19A4-3D6FE5544467}"/>
              </a:ext>
            </a:extLst>
          </p:cNvPr>
          <p:cNvSpPr txBox="1"/>
          <p:nvPr/>
        </p:nvSpPr>
        <p:spPr>
          <a:xfrm>
            <a:off x="1783110" y="3718003"/>
            <a:ext cx="5577779" cy="1631216"/>
          </a:xfrm>
          <a:prstGeom prst="rect">
            <a:avLst/>
          </a:prstGeom>
          <a:solidFill>
            <a:srgbClr val="FEE698">
              <a:alpha val="50000"/>
            </a:srgbClr>
          </a:solidFill>
          <a:ln w="28575">
            <a:solidFill>
              <a:srgbClr val="E1A90D"/>
            </a:solidFill>
          </a:ln>
        </p:spPr>
        <p:txBody>
          <a:bodyPr wrap="square" rtlCol="0">
            <a:spAutoFit/>
          </a:bodyPr>
          <a:lstStyle/>
          <a:p>
            <a:pPr algn="ctr"/>
            <a:r>
              <a:rPr lang="en-US" sz="1800" b="1" dirty="0">
                <a:solidFill>
                  <a:srgbClr val="960000"/>
                </a:solidFill>
                <a:effectLst/>
                <a:latin typeface="+mj-lt"/>
                <a:ea typeface="Times New Roman" panose="02020603050405020304" pitchFamily="18" charset="0"/>
                <a:cs typeface="Times New Roman" panose="02020603050405020304" pitchFamily="18" charset="0"/>
              </a:rPr>
              <a:t>The Principle of Least Astonishment</a:t>
            </a:r>
          </a:p>
          <a:p>
            <a:endParaRPr lang="en-US" sz="800" dirty="0">
              <a:latin typeface="+mj-lt"/>
            </a:endParaRPr>
          </a:p>
          <a:p>
            <a:pPr marL="6350" marR="228600">
              <a:spcBef>
                <a:spcPts val="0"/>
              </a:spcBef>
              <a:spcAft>
                <a:spcPts val="600"/>
              </a:spcAft>
              <a:tabLst>
                <a:tab pos="228600" algn="l"/>
              </a:tabLst>
            </a:pPr>
            <a:r>
              <a:rPr lang="en-US" sz="1800" dirty="0">
                <a:effectLst/>
                <a:latin typeface="Calibri" panose="020F0502020204030204" pitchFamily="34" charset="0"/>
                <a:ea typeface="Calibri" panose="020F0502020204030204" pitchFamily="34" charset="0"/>
              </a:rPr>
              <a:t>There should be few, if any, surprises for programmers (including ourselves) who use our code. Surprises can cause logic and runtime errors and make code difficult to maintain</a:t>
            </a:r>
            <a:r>
              <a:rPr lang="en-US" sz="1800" dirty="0">
                <a:solidFill>
                  <a:srgbClr val="000000"/>
                </a:solidFill>
                <a:effectLst/>
                <a:latin typeface="Verdana" panose="020B0604030504040204" pitchFamily="34" charset="0"/>
                <a:ea typeface="Calibri" panose="020F0502020204030204" pitchFamily="34" charset="0"/>
                <a:cs typeface="Times New Roman" panose="02020603050405020304" pitchFamily="18" charset="0"/>
              </a:rPr>
              <a:t>.</a:t>
            </a:r>
            <a:endParaRPr lang="en-US" sz="1800" dirty="0">
              <a:solidFill>
                <a:srgbClr val="000000"/>
              </a:solidFill>
              <a:effectLst/>
              <a:latin typeface="Verdana" panose="020B060403050404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130898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9342BD-FBB2-CACB-2758-501DEB0536DE}"/>
              </a:ext>
            </a:extLst>
          </p:cNvPr>
          <p:cNvSpPr>
            <a:spLocks noGrp="1"/>
          </p:cNvSpPr>
          <p:nvPr>
            <p:ph type="title"/>
          </p:nvPr>
        </p:nvSpPr>
        <p:spPr/>
        <p:txBody>
          <a:bodyPr/>
          <a:lstStyle/>
          <a:p>
            <a:r>
              <a:rPr lang="en-US" dirty="0"/>
              <a:t>Misnamed Functions</a:t>
            </a:r>
          </a:p>
        </p:txBody>
      </p:sp>
      <p:sp>
        <p:nvSpPr>
          <p:cNvPr id="3" name="Content Placeholder 2">
            <a:extLst>
              <a:ext uri="{FF2B5EF4-FFF2-40B4-BE49-F238E27FC236}">
                <a16:creationId xmlns:a16="http://schemas.microsoft.com/office/drawing/2014/main" id="{368803DE-C514-8D5D-12AD-A4AF7E9C7B97}"/>
              </a:ext>
            </a:extLst>
          </p:cNvPr>
          <p:cNvSpPr>
            <a:spLocks noGrp="1"/>
          </p:cNvSpPr>
          <p:nvPr>
            <p:ph idx="1"/>
          </p:nvPr>
        </p:nvSpPr>
        <p:spPr>
          <a:xfrm>
            <a:off x="457200" y="1295400"/>
            <a:ext cx="8229600" cy="4419575"/>
          </a:xfrm>
        </p:spPr>
        <p:txBody>
          <a:bodyPr/>
          <a:lstStyle/>
          <a:p>
            <a:r>
              <a:rPr lang="en-US" dirty="0"/>
              <a:t>We can surprise callers of a function if we give it a </a:t>
            </a:r>
            <a:r>
              <a:rPr lang="en-US" u="sng" dirty="0"/>
              <a:t>misleading name</a:t>
            </a:r>
            <a:r>
              <a:rPr lang="en-US" dirty="0"/>
              <a:t>.</a:t>
            </a:r>
          </a:p>
          <a:p>
            <a:pPr lvl="4"/>
            <a:endParaRPr lang="en-US" dirty="0"/>
          </a:p>
          <a:p>
            <a:pPr lvl="1"/>
            <a:r>
              <a:rPr lang="en-US" dirty="0"/>
              <a:t>Example: Class </a:t>
            </a:r>
            <a:r>
              <a:rPr lang="en-US" b="1" dirty="0">
                <a:latin typeface="Courier New" panose="02070309020205020404" pitchFamily="49" charset="0"/>
                <a:cs typeface="Courier New" panose="02070309020205020404" pitchFamily="49" charset="0"/>
              </a:rPr>
              <a:t>SortedList</a:t>
            </a:r>
            <a:r>
              <a:rPr lang="en-US" dirty="0"/>
              <a:t> is a subclass of </a:t>
            </a:r>
            <a:r>
              <a:rPr lang="en-US" b="1" dirty="0">
                <a:latin typeface="Courier New" panose="02070309020205020404" pitchFamily="49" charset="0"/>
                <a:cs typeface="Courier New" panose="02070309020205020404" pitchFamily="49" charset="0"/>
              </a:rPr>
              <a:t>vector&lt;int&gt;</a:t>
            </a:r>
            <a:r>
              <a:rPr lang="en-US" dirty="0"/>
              <a:t>, and it contains a list of integers that is known to be sorted.</a:t>
            </a:r>
          </a:p>
          <a:p>
            <a:pPr lvl="1"/>
            <a:r>
              <a:rPr lang="en-US" dirty="0"/>
              <a:t>The class has a static member function </a:t>
            </a:r>
            <a:r>
              <a:rPr lang="en-US" b="1" dirty="0">
                <a:latin typeface="Courier New" panose="02070309020205020404" pitchFamily="49" charset="0"/>
                <a:cs typeface="Courier New" panose="02070309020205020404" pitchFamily="49" charset="0"/>
              </a:rPr>
              <a:t>merge()</a:t>
            </a:r>
            <a:r>
              <a:rPr lang="en-US" dirty="0"/>
              <a:t> that takes three </a:t>
            </a:r>
            <a:r>
              <a:rPr lang="en-US" b="1" dirty="0">
                <a:latin typeface="Courier New" panose="02070309020205020404" pitchFamily="49" charset="0"/>
                <a:cs typeface="Courier New" panose="02070309020205020404" pitchFamily="49" charset="0"/>
              </a:rPr>
              <a:t>SortedList</a:t>
            </a:r>
            <a:r>
              <a:rPr lang="en-US" dirty="0"/>
              <a:t> parameters, </a:t>
            </a:r>
            <a:r>
              <a:rPr lang="en-US" b="1" dirty="0">
                <a:latin typeface="Courier New" panose="02070309020205020404" pitchFamily="49" charset="0"/>
                <a:cs typeface="Courier New" panose="02070309020205020404" pitchFamily="49" charset="0"/>
              </a:rPr>
              <a:t>list1</a:t>
            </a:r>
            <a:r>
              <a:rPr lang="en-US" dirty="0"/>
              <a:t> and </a:t>
            </a:r>
            <a:r>
              <a:rPr lang="en-US" b="1" dirty="0">
                <a:latin typeface="Courier New" panose="02070309020205020404" pitchFamily="49" charset="0"/>
                <a:cs typeface="Courier New" panose="02070309020205020404" pitchFamily="49" charset="0"/>
              </a:rPr>
              <a:t>list2</a:t>
            </a:r>
            <a:r>
              <a:rPr lang="en-US" dirty="0"/>
              <a:t> to merge and </a:t>
            </a:r>
            <a:r>
              <a:rPr lang="en-US" b="1" dirty="0">
                <a:latin typeface="Courier New" panose="02070309020205020404" pitchFamily="49" charset="0"/>
                <a:cs typeface="Courier New" panose="02070309020205020404" pitchFamily="49" charset="0"/>
              </a:rPr>
              <a:t>merged_list</a:t>
            </a:r>
            <a:r>
              <a:rPr lang="en-US" dirty="0"/>
              <a:t> to contain the merged values.</a:t>
            </a:r>
          </a:p>
          <a:p>
            <a:pPr lvl="4"/>
            <a:endParaRPr lang="en-US" dirty="0"/>
          </a:p>
          <a:p>
            <a:pPr lvl="1"/>
            <a:r>
              <a:rPr lang="en-US" dirty="0"/>
              <a:t>Could there be a hidden surprise? </a:t>
            </a:r>
          </a:p>
        </p:txBody>
      </p:sp>
      <p:sp>
        <p:nvSpPr>
          <p:cNvPr id="4" name="Slide Number Placeholder 3">
            <a:extLst>
              <a:ext uri="{FF2B5EF4-FFF2-40B4-BE49-F238E27FC236}">
                <a16:creationId xmlns:a16="http://schemas.microsoft.com/office/drawing/2014/main" id="{A93DADB7-36D7-40CE-E305-C014C0B4186B}"/>
              </a:ext>
            </a:extLst>
          </p:cNvPr>
          <p:cNvSpPr>
            <a:spLocks noGrp="1"/>
          </p:cNvSpPr>
          <p:nvPr>
            <p:ph type="sldNum" sz="quarter" idx="12"/>
          </p:nvPr>
        </p:nvSpPr>
        <p:spPr/>
        <p:txBody>
          <a:bodyPr/>
          <a:lstStyle/>
          <a:p>
            <a:fld id="{6C575094-CFE5-6845-BA77-358456EEE977}" type="slidenum">
              <a:rPr lang="en-US" altLang="x-none" smtClean="0"/>
              <a:pPr/>
              <a:t>11</a:t>
            </a:fld>
            <a:endParaRPr lang="en-US" altLang="x-none"/>
          </a:p>
        </p:txBody>
      </p:sp>
      <p:sp>
        <p:nvSpPr>
          <p:cNvPr id="5" name="TextBox 4">
            <a:extLst>
              <a:ext uri="{FF2B5EF4-FFF2-40B4-BE49-F238E27FC236}">
                <a16:creationId xmlns:a16="http://schemas.microsoft.com/office/drawing/2014/main" id="{799AA177-E096-36D1-2D0D-CCE9259E45C2}"/>
              </a:ext>
            </a:extLst>
          </p:cNvPr>
          <p:cNvSpPr txBox="1"/>
          <p:nvPr/>
        </p:nvSpPr>
        <p:spPr>
          <a:xfrm>
            <a:off x="1896762" y="5742177"/>
            <a:ext cx="1622560" cy="338554"/>
          </a:xfrm>
          <a:prstGeom prst="rect">
            <a:avLst/>
          </a:prstGeom>
          <a:solidFill>
            <a:srgbClr val="0432FF"/>
          </a:solidFill>
        </p:spPr>
        <p:txBody>
          <a:bodyPr wrap="none" rtlCol="0">
            <a:spAutoFit/>
          </a:bodyPr>
          <a:lstStyle/>
          <a:p>
            <a:r>
              <a:rPr lang="en-US" dirty="0">
                <a:solidFill>
                  <a:schemeClr val="accent1">
                    <a:lumMod val="20000"/>
                    <a:lumOff val="80000"/>
                  </a:schemeClr>
                </a:solidFill>
              </a:rPr>
              <a:t>6.5/</a:t>
            </a:r>
            <a:r>
              <a:rPr lang="en-US" dirty="0" err="1">
                <a:solidFill>
                  <a:schemeClr val="accent1">
                    <a:lumMod val="20000"/>
                    <a:lumOff val="80000"/>
                  </a:schemeClr>
                </a:solidFill>
              </a:rPr>
              <a:t>SortedList.h</a:t>
            </a:r>
            <a:endParaRPr lang="en-US" dirty="0">
              <a:solidFill>
                <a:schemeClr val="accent1">
                  <a:lumMod val="20000"/>
                  <a:lumOff val="80000"/>
                </a:schemeClr>
              </a:solidFill>
            </a:endParaRPr>
          </a:p>
        </p:txBody>
      </p:sp>
      <p:sp>
        <p:nvSpPr>
          <p:cNvPr id="6" name="TextBox 5">
            <a:extLst>
              <a:ext uri="{FF2B5EF4-FFF2-40B4-BE49-F238E27FC236}">
                <a16:creationId xmlns:a16="http://schemas.microsoft.com/office/drawing/2014/main" id="{1883AB5D-9B11-1722-2D10-D9E3894C524C}"/>
              </a:ext>
            </a:extLst>
          </p:cNvPr>
          <p:cNvSpPr txBox="1"/>
          <p:nvPr/>
        </p:nvSpPr>
        <p:spPr>
          <a:xfrm>
            <a:off x="3595816" y="5742177"/>
            <a:ext cx="1838965" cy="338554"/>
          </a:xfrm>
          <a:prstGeom prst="rect">
            <a:avLst/>
          </a:prstGeom>
          <a:solidFill>
            <a:srgbClr val="0432FF"/>
          </a:solidFill>
        </p:spPr>
        <p:txBody>
          <a:bodyPr wrap="none" rtlCol="0">
            <a:spAutoFit/>
          </a:bodyPr>
          <a:lstStyle/>
          <a:p>
            <a:r>
              <a:rPr lang="en-US" dirty="0">
                <a:solidFill>
                  <a:schemeClr val="accent1">
                    <a:lumMod val="20000"/>
                    <a:lumOff val="80000"/>
                  </a:schemeClr>
                </a:solidFill>
              </a:rPr>
              <a:t>6.5/</a:t>
            </a:r>
            <a:r>
              <a:rPr lang="en-US" dirty="0" err="1">
                <a:solidFill>
                  <a:schemeClr val="accent1">
                    <a:lumMod val="20000"/>
                    <a:lumOff val="80000"/>
                  </a:schemeClr>
                </a:solidFill>
              </a:rPr>
              <a:t>SortedList.cpp</a:t>
            </a:r>
            <a:endParaRPr lang="en-US" dirty="0">
              <a:solidFill>
                <a:schemeClr val="accent1">
                  <a:lumMod val="20000"/>
                  <a:lumOff val="80000"/>
                </a:schemeClr>
              </a:solidFill>
            </a:endParaRPr>
          </a:p>
        </p:txBody>
      </p:sp>
      <p:sp>
        <p:nvSpPr>
          <p:cNvPr id="7" name="TextBox 6">
            <a:extLst>
              <a:ext uri="{FF2B5EF4-FFF2-40B4-BE49-F238E27FC236}">
                <a16:creationId xmlns:a16="http://schemas.microsoft.com/office/drawing/2014/main" id="{6EE57251-36AE-35F5-058C-421174E638DA}"/>
              </a:ext>
            </a:extLst>
          </p:cNvPr>
          <p:cNvSpPr txBox="1"/>
          <p:nvPr/>
        </p:nvSpPr>
        <p:spPr>
          <a:xfrm>
            <a:off x="5548183" y="5742177"/>
            <a:ext cx="1418850" cy="338554"/>
          </a:xfrm>
          <a:prstGeom prst="rect">
            <a:avLst/>
          </a:prstGeom>
          <a:solidFill>
            <a:srgbClr val="0432FF"/>
          </a:solidFill>
        </p:spPr>
        <p:txBody>
          <a:bodyPr wrap="none" rtlCol="0">
            <a:spAutoFit/>
          </a:bodyPr>
          <a:lstStyle/>
          <a:p>
            <a:r>
              <a:rPr lang="en-US" dirty="0">
                <a:solidFill>
                  <a:schemeClr val="accent1">
                    <a:lumMod val="20000"/>
                    <a:lumOff val="80000"/>
                  </a:schemeClr>
                </a:solidFill>
              </a:rPr>
              <a:t>6.5/</a:t>
            </a:r>
            <a:r>
              <a:rPr lang="en-US" dirty="0" err="1">
                <a:solidFill>
                  <a:schemeClr val="accent1">
                    <a:lumMod val="20000"/>
                    <a:lumOff val="80000"/>
                  </a:schemeClr>
                </a:solidFill>
              </a:rPr>
              <a:t>tester.cpp</a:t>
            </a:r>
            <a:endParaRPr lang="en-US" dirty="0">
              <a:solidFill>
                <a:schemeClr val="accent1">
                  <a:lumMod val="20000"/>
                  <a:lumOff val="80000"/>
                </a:schemeClr>
              </a:solidFill>
            </a:endParaRPr>
          </a:p>
        </p:txBody>
      </p:sp>
    </p:spTree>
    <p:extLst>
      <p:ext uri="{BB962C8B-B14F-4D97-AF65-F5344CB8AC3E}">
        <p14:creationId xmlns:p14="http://schemas.microsoft.com/office/powerpoint/2010/main" val="21246200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500"/>
                                        <p:tgtEl>
                                          <p:spTgt spid="3">
                                            <p:txEl>
                                              <p:pRg st="3" end="3"/>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animEffect transition="in" filter="fade">
                                      <p:cBhvr>
                                        <p:cTn id="15" dur="500"/>
                                        <p:tgtEl>
                                          <p:spTgt spid="3">
                                            <p:txEl>
                                              <p:pRg st="5" end="5"/>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5"/>
                                        </p:tgtEl>
                                        <p:attrNameLst>
                                          <p:attrName>style.visibility</p:attrName>
                                        </p:attrNameLst>
                                      </p:cBhvr>
                                      <p:to>
                                        <p:strVal val="visible"/>
                                      </p:to>
                                    </p:set>
                                    <p:animEffect transition="in" filter="fade">
                                      <p:cBhvr>
                                        <p:cTn id="18" dur="500"/>
                                        <p:tgtEl>
                                          <p:spTgt spid="5"/>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fade">
                                      <p:cBhvr>
                                        <p:cTn id="21" dur="500"/>
                                        <p:tgtEl>
                                          <p:spTgt spid="6"/>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7"/>
                                        </p:tgtEl>
                                        <p:attrNameLst>
                                          <p:attrName>style.visibility</p:attrName>
                                        </p:attrNameLst>
                                      </p:cBhvr>
                                      <p:to>
                                        <p:strVal val="visible"/>
                                      </p:to>
                                    </p:set>
                                    <p:animEffect transition="in" filter="fade">
                                      <p:cBhvr>
                                        <p:cTn id="24"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907CE5-2042-9EC1-7C2D-B4FC4F67CAE1}"/>
              </a:ext>
            </a:extLst>
          </p:cNvPr>
          <p:cNvSpPr>
            <a:spLocks noGrp="1"/>
          </p:cNvSpPr>
          <p:nvPr>
            <p:ph type="title"/>
          </p:nvPr>
        </p:nvSpPr>
        <p:spPr/>
        <p:txBody>
          <a:bodyPr/>
          <a:lstStyle/>
          <a:p>
            <a:r>
              <a:rPr lang="en-US" dirty="0"/>
              <a:t>Poor Performance</a:t>
            </a:r>
          </a:p>
        </p:txBody>
      </p:sp>
      <p:sp>
        <p:nvSpPr>
          <p:cNvPr id="3" name="Content Placeholder 2">
            <a:extLst>
              <a:ext uri="{FF2B5EF4-FFF2-40B4-BE49-F238E27FC236}">
                <a16:creationId xmlns:a16="http://schemas.microsoft.com/office/drawing/2014/main" id="{1BC52CCF-8BA6-F14D-254E-574BC1AB23DF}"/>
              </a:ext>
            </a:extLst>
          </p:cNvPr>
          <p:cNvSpPr>
            <a:spLocks noGrp="1"/>
          </p:cNvSpPr>
          <p:nvPr>
            <p:ph idx="1"/>
          </p:nvPr>
        </p:nvSpPr>
        <p:spPr>
          <a:xfrm>
            <a:off x="457200" y="1295401"/>
            <a:ext cx="8229600" cy="4328136"/>
          </a:xfrm>
        </p:spPr>
        <p:txBody>
          <a:bodyPr/>
          <a:lstStyle/>
          <a:p>
            <a:r>
              <a:rPr lang="en-US" dirty="0"/>
              <a:t>Another bad surprise is </a:t>
            </a:r>
            <a:r>
              <a:rPr lang="en-US" u="sng" dirty="0"/>
              <a:t>poor runtime performance</a:t>
            </a:r>
            <a:r>
              <a:rPr lang="en-US" dirty="0"/>
              <a:t> due to often-hidden </a:t>
            </a:r>
            <a:br>
              <a:rPr lang="en-US" dirty="0"/>
            </a:br>
            <a:r>
              <a:rPr lang="en-US" dirty="0"/>
              <a:t>inefficient programming.</a:t>
            </a:r>
          </a:p>
          <a:p>
            <a:pPr lvl="4"/>
            <a:endParaRPr lang="en-US" dirty="0"/>
          </a:p>
          <a:p>
            <a:pPr lvl="1"/>
            <a:r>
              <a:rPr lang="en-US" dirty="0"/>
              <a:t>Example: In class </a:t>
            </a:r>
            <a:r>
              <a:rPr lang="en-US" b="1" dirty="0">
                <a:latin typeface="Courier New" panose="02070309020205020404" pitchFamily="49" charset="0"/>
                <a:cs typeface="Courier New" panose="02070309020205020404" pitchFamily="49" charset="0"/>
              </a:rPr>
              <a:t>SortedList</a:t>
            </a:r>
            <a:r>
              <a:rPr lang="en-US" dirty="0"/>
              <a:t>, we can rename its static member function </a:t>
            </a:r>
            <a:r>
              <a:rPr lang="en-US" b="1" dirty="0">
                <a:latin typeface="Courier New" panose="02070309020205020404" pitchFamily="49" charset="0"/>
                <a:cs typeface="Courier New" panose="02070309020205020404" pitchFamily="49" charset="0"/>
              </a:rPr>
              <a:t>merge()</a:t>
            </a:r>
            <a:r>
              <a:rPr lang="en-US" dirty="0"/>
              <a:t> to a clearer name </a:t>
            </a:r>
            <a:r>
              <a:rPr lang="en-US" b="1" dirty="0">
                <a:latin typeface="Courier New" panose="02070309020205020404" pitchFamily="49" charset="0"/>
                <a:cs typeface="Courier New" panose="02070309020205020404" pitchFamily="49" charset="0"/>
              </a:rPr>
              <a:t>merge_and_deduplicate()</a:t>
            </a:r>
            <a:r>
              <a:rPr lang="en-US" dirty="0"/>
              <a:t>.</a:t>
            </a:r>
          </a:p>
          <a:p>
            <a:pPr lvl="1"/>
            <a:r>
              <a:rPr lang="en-US" dirty="0"/>
              <a:t>Its running time grows exponentially as the lengths of the two vector parameters grow linearly.</a:t>
            </a:r>
          </a:p>
          <a:p>
            <a:pPr lvl="2"/>
            <a:r>
              <a:rPr lang="en-US" dirty="0"/>
              <a:t>That’s due to the way we removed the duplicate values.</a:t>
            </a:r>
          </a:p>
          <a:p>
            <a:pPr lvl="1"/>
            <a:r>
              <a:rPr lang="en-US" dirty="0"/>
              <a:t>Can we improve the function’s performance?</a:t>
            </a:r>
          </a:p>
        </p:txBody>
      </p:sp>
      <p:sp>
        <p:nvSpPr>
          <p:cNvPr id="4" name="Slide Number Placeholder 3">
            <a:extLst>
              <a:ext uri="{FF2B5EF4-FFF2-40B4-BE49-F238E27FC236}">
                <a16:creationId xmlns:a16="http://schemas.microsoft.com/office/drawing/2014/main" id="{4A93412A-4D21-5568-2033-B5F44121D8CD}"/>
              </a:ext>
            </a:extLst>
          </p:cNvPr>
          <p:cNvSpPr>
            <a:spLocks noGrp="1"/>
          </p:cNvSpPr>
          <p:nvPr>
            <p:ph type="sldNum" sz="quarter" idx="12"/>
          </p:nvPr>
        </p:nvSpPr>
        <p:spPr/>
        <p:txBody>
          <a:bodyPr/>
          <a:lstStyle/>
          <a:p>
            <a:fld id="{6C575094-CFE5-6845-BA77-358456EEE977}" type="slidenum">
              <a:rPr lang="en-US" altLang="x-none" smtClean="0"/>
              <a:pPr/>
              <a:t>12</a:t>
            </a:fld>
            <a:endParaRPr lang="en-US" altLang="x-none"/>
          </a:p>
        </p:txBody>
      </p:sp>
      <p:sp>
        <p:nvSpPr>
          <p:cNvPr id="7" name="TextBox 6">
            <a:extLst>
              <a:ext uri="{FF2B5EF4-FFF2-40B4-BE49-F238E27FC236}">
                <a16:creationId xmlns:a16="http://schemas.microsoft.com/office/drawing/2014/main" id="{E043B5A1-B685-FC9A-D7B2-F7FF6C6834BC}"/>
              </a:ext>
            </a:extLst>
          </p:cNvPr>
          <p:cNvSpPr txBox="1"/>
          <p:nvPr/>
        </p:nvSpPr>
        <p:spPr>
          <a:xfrm>
            <a:off x="1896762" y="5742177"/>
            <a:ext cx="1622560" cy="338554"/>
          </a:xfrm>
          <a:prstGeom prst="rect">
            <a:avLst/>
          </a:prstGeom>
          <a:solidFill>
            <a:srgbClr val="0432FF"/>
          </a:solidFill>
        </p:spPr>
        <p:txBody>
          <a:bodyPr wrap="none" rtlCol="0">
            <a:spAutoFit/>
          </a:bodyPr>
          <a:lstStyle/>
          <a:p>
            <a:r>
              <a:rPr lang="en-US" dirty="0">
                <a:solidFill>
                  <a:schemeClr val="accent1">
                    <a:lumMod val="20000"/>
                    <a:lumOff val="80000"/>
                  </a:schemeClr>
                </a:solidFill>
              </a:rPr>
              <a:t>6.6/</a:t>
            </a:r>
            <a:r>
              <a:rPr lang="en-US" dirty="0" err="1">
                <a:solidFill>
                  <a:schemeClr val="accent1">
                    <a:lumMod val="20000"/>
                    <a:lumOff val="80000"/>
                  </a:schemeClr>
                </a:solidFill>
              </a:rPr>
              <a:t>SortedList.h</a:t>
            </a:r>
            <a:endParaRPr lang="en-US" dirty="0">
              <a:solidFill>
                <a:schemeClr val="accent1">
                  <a:lumMod val="20000"/>
                  <a:lumOff val="80000"/>
                </a:schemeClr>
              </a:solidFill>
            </a:endParaRPr>
          </a:p>
        </p:txBody>
      </p:sp>
      <p:sp>
        <p:nvSpPr>
          <p:cNvPr id="8" name="TextBox 7">
            <a:extLst>
              <a:ext uri="{FF2B5EF4-FFF2-40B4-BE49-F238E27FC236}">
                <a16:creationId xmlns:a16="http://schemas.microsoft.com/office/drawing/2014/main" id="{1925ADDB-3D00-404D-3F7D-E52B4195E184}"/>
              </a:ext>
            </a:extLst>
          </p:cNvPr>
          <p:cNvSpPr txBox="1"/>
          <p:nvPr/>
        </p:nvSpPr>
        <p:spPr>
          <a:xfrm>
            <a:off x="3595816" y="5742177"/>
            <a:ext cx="1838965" cy="338554"/>
          </a:xfrm>
          <a:prstGeom prst="rect">
            <a:avLst/>
          </a:prstGeom>
          <a:solidFill>
            <a:srgbClr val="0432FF"/>
          </a:solidFill>
        </p:spPr>
        <p:txBody>
          <a:bodyPr wrap="none" rtlCol="0">
            <a:spAutoFit/>
          </a:bodyPr>
          <a:lstStyle/>
          <a:p>
            <a:r>
              <a:rPr lang="en-US" dirty="0">
                <a:solidFill>
                  <a:schemeClr val="accent1">
                    <a:lumMod val="20000"/>
                    <a:lumOff val="80000"/>
                  </a:schemeClr>
                </a:solidFill>
              </a:rPr>
              <a:t>6.6/</a:t>
            </a:r>
            <a:r>
              <a:rPr lang="en-US" dirty="0" err="1">
                <a:solidFill>
                  <a:schemeClr val="accent1">
                    <a:lumMod val="20000"/>
                    <a:lumOff val="80000"/>
                  </a:schemeClr>
                </a:solidFill>
              </a:rPr>
              <a:t>SortedList.cpp</a:t>
            </a:r>
            <a:endParaRPr lang="en-US" dirty="0">
              <a:solidFill>
                <a:schemeClr val="accent1">
                  <a:lumMod val="20000"/>
                  <a:lumOff val="80000"/>
                </a:schemeClr>
              </a:solidFill>
            </a:endParaRPr>
          </a:p>
        </p:txBody>
      </p:sp>
      <p:sp>
        <p:nvSpPr>
          <p:cNvPr id="9" name="TextBox 8">
            <a:extLst>
              <a:ext uri="{FF2B5EF4-FFF2-40B4-BE49-F238E27FC236}">
                <a16:creationId xmlns:a16="http://schemas.microsoft.com/office/drawing/2014/main" id="{803FC1D5-C255-8588-0A2D-CD21EF2B9DD9}"/>
              </a:ext>
            </a:extLst>
          </p:cNvPr>
          <p:cNvSpPr txBox="1"/>
          <p:nvPr/>
        </p:nvSpPr>
        <p:spPr>
          <a:xfrm>
            <a:off x="5548183" y="5742177"/>
            <a:ext cx="1418850" cy="338554"/>
          </a:xfrm>
          <a:prstGeom prst="rect">
            <a:avLst/>
          </a:prstGeom>
          <a:solidFill>
            <a:srgbClr val="0432FF"/>
          </a:solidFill>
        </p:spPr>
        <p:txBody>
          <a:bodyPr wrap="none" rtlCol="0">
            <a:spAutoFit/>
          </a:bodyPr>
          <a:lstStyle/>
          <a:p>
            <a:r>
              <a:rPr lang="en-US" dirty="0">
                <a:solidFill>
                  <a:schemeClr val="accent1">
                    <a:lumMod val="20000"/>
                    <a:lumOff val="80000"/>
                  </a:schemeClr>
                </a:solidFill>
              </a:rPr>
              <a:t>6.6/</a:t>
            </a:r>
            <a:r>
              <a:rPr lang="en-US" dirty="0" err="1">
                <a:solidFill>
                  <a:schemeClr val="accent1">
                    <a:lumMod val="20000"/>
                    <a:lumOff val="80000"/>
                  </a:schemeClr>
                </a:solidFill>
              </a:rPr>
              <a:t>tester.cpp</a:t>
            </a:r>
            <a:endParaRPr lang="en-US" dirty="0">
              <a:solidFill>
                <a:schemeClr val="accent1">
                  <a:lumMod val="20000"/>
                  <a:lumOff val="80000"/>
                </a:schemeClr>
              </a:solidFill>
            </a:endParaRPr>
          </a:p>
        </p:txBody>
      </p:sp>
    </p:spTree>
    <p:extLst>
      <p:ext uri="{BB962C8B-B14F-4D97-AF65-F5344CB8AC3E}">
        <p14:creationId xmlns:p14="http://schemas.microsoft.com/office/powerpoint/2010/main" val="887054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3" end="3"/>
                                            </p:txEl>
                                          </p:spTgt>
                                        </p:tgtEl>
                                        <p:attrNameLst>
                                          <p:attrName>style.visibility</p:attrName>
                                        </p:attrNameLst>
                                      </p:cBhvr>
                                      <p:to>
                                        <p:strVal val="visible"/>
                                      </p:to>
                                    </p:set>
                                    <p:animEffect transition="in" filter="fade">
                                      <p:cBhvr>
                                        <p:cTn id="10" dur="500"/>
                                        <p:tgtEl>
                                          <p:spTgt spid="3">
                                            <p:txEl>
                                              <p:pRg st="3" end="3"/>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Effect transition="in" filter="fade">
                                      <p:cBhvr>
                                        <p:cTn id="13" dur="500"/>
                                        <p:tgtEl>
                                          <p:spTgt spid="3">
                                            <p:txEl>
                                              <p:pRg st="4" end="4"/>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
                                            <p:txEl>
                                              <p:pRg st="5" end="5"/>
                                            </p:txEl>
                                          </p:spTgt>
                                        </p:tgtEl>
                                        <p:attrNameLst>
                                          <p:attrName>style.visibility</p:attrName>
                                        </p:attrNameLst>
                                      </p:cBhvr>
                                      <p:to>
                                        <p:strVal val="visible"/>
                                      </p:to>
                                    </p:set>
                                    <p:animEffect transition="in" filter="fade">
                                      <p:cBhvr>
                                        <p:cTn id="16" dur="500"/>
                                        <p:tgtEl>
                                          <p:spTgt spid="3">
                                            <p:txEl>
                                              <p:pRg st="5" end="5"/>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fade">
                                      <p:cBhvr>
                                        <p:cTn id="19" dur="500"/>
                                        <p:tgtEl>
                                          <p:spTgt spid="7"/>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fade">
                                      <p:cBhvr>
                                        <p:cTn id="22" dur="500"/>
                                        <p:tgtEl>
                                          <p:spTgt spid="8"/>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9"/>
                                        </p:tgtEl>
                                        <p:attrNameLst>
                                          <p:attrName>style.visibility</p:attrName>
                                        </p:attrNameLst>
                                      </p:cBhvr>
                                      <p:to>
                                        <p:strVal val="visible"/>
                                      </p:to>
                                    </p:set>
                                    <p:animEffect transition="in" filter="fade">
                                      <p:cBhvr>
                                        <p:cTn id="25"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BAA185-FBE7-AAA8-9EB6-928153446584}"/>
              </a:ext>
            </a:extLst>
          </p:cNvPr>
          <p:cNvSpPr>
            <a:spLocks noGrp="1"/>
          </p:cNvSpPr>
          <p:nvPr>
            <p:ph type="title"/>
          </p:nvPr>
        </p:nvSpPr>
        <p:spPr/>
        <p:txBody>
          <a:bodyPr/>
          <a:lstStyle/>
          <a:p>
            <a:r>
              <a:rPr lang="en-US" dirty="0"/>
              <a:t>Poor Performance</a:t>
            </a:r>
            <a:r>
              <a:rPr lang="en-US" i="1" dirty="0"/>
              <a:t>, cont’d</a:t>
            </a:r>
          </a:p>
        </p:txBody>
      </p:sp>
      <p:sp>
        <p:nvSpPr>
          <p:cNvPr id="3" name="Content Placeholder 2">
            <a:extLst>
              <a:ext uri="{FF2B5EF4-FFF2-40B4-BE49-F238E27FC236}">
                <a16:creationId xmlns:a16="http://schemas.microsoft.com/office/drawing/2014/main" id="{D96265AC-B555-87B2-0D03-04DB32FFBA6E}"/>
              </a:ext>
            </a:extLst>
          </p:cNvPr>
          <p:cNvSpPr>
            <a:spLocks noGrp="1"/>
          </p:cNvSpPr>
          <p:nvPr>
            <p:ph idx="1"/>
          </p:nvPr>
        </p:nvSpPr>
        <p:spPr>
          <a:xfrm>
            <a:off x="457200" y="1295400"/>
            <a:ext cx="8229600" cy="2225039"/>
          </a:xfrm>
        </p:spPr>
        <p:txBody>
          <a:bodyPr/>
          <a:lstStyle/>
          <a:p>
            <a:r>
              <a:rPr lang="en-US" dirty="0"/>
              <a:t>The </a:t>
            </a:r>
            <a:r>
              <a:rPr lang="en-US" dirty="0">
                <a:solidFill>
                  <a:srgbClr val="C00000"/>
                </a:solidFill>
              </a:rPr>
              <a:t>refactored</a:t>
            </a:r>
            <a:r>
              <a:rPr lang="en-US" dirty="0"/>
              <a:t> version of the merge function scales well. As the lengths of the two </a:t>
            </a:r>
            <a:r>
              <a:rPr lang="en-US" b="1" dirty="0">
                <a:latin typeface="Courier New" panose="02070309020205020404" pitchFamily="49" charset="0"/>
                <a:cs typeface="Courier New" panose="02070309020205020404" pitchFamily="49" charset="0"/>
              </a:rPr>
              <a:t>SortedList</a:t>
            </a:r>
            <a:r>
              <a:rPr lang="en-US" dirty="0"/>
              <a:t> objects increase linearly, the function’s run time increases approximately linearly in proportion.</a:t>
            </a:r>
          </a:p>
        </p:txBody>
      </p:sp>
      <p:sp>
        <p:nvSpPr>
          <p:cNvPr id="4" name="Slide Number Placeholder 3">
            <a:extLst>
              <a:ext uri="{FF2B5EF4-FFF2-40B4-BE49-F238E27FC236}">
                <a16:creationId xmlns:a16="http://schemas.microsoft.com/office/drawing/2014/main" id="{FD0869BE-4966-04EC-0B2B-90E6A39C138B}"/>
              </a:ext>
            </a:extLst>
          </p:cNvPr>
          <p:cNvSpPr>
            <a:spLocks noGrp="1"/>
          </p:cNvSpPr>
          <p:nvPr>
            <p:ph type="sldNum" sz="quarter" idx="12"/>
          </p:nvPr>
        </p:nvSpPr>
        <p:spPr/>
        <p:txBody>
          <a:bodyPr/>
          <a:lstStyle/>
          <a:p>
            <a:fld id="{6C575094-CFE5-6845-BA77-358456EEE977}" type="slidenum">
              <a:rPr lang="en-US" altLang="x-none" smtClean="0"/>
              <a:pPr/>
              <a:t>13</a:t>
            </a:fld>
            <a:endParaRPr lang="en-US" altLang="x-none"/>
          </a:p>
        </p:txBody>
      </p:sp>
      <p:sp>
        <p:nvSpPr>
          <p:cNvPr id="5" name="TextBox 4">
            <a:extLst>
              <a:ext uri="{FF2B5EF4-FFF2-40B4-BE49-F238E27FC236}">
                <a16:creationId xmlns:a16="http://schemas.microsoft.com/office/drawing/2014/main" id="{4BB5A8E6-A369-B212-676B-12470FBC74D4}"/>
              </a:ext>
            </a:extLst>
          </p:cNvPr>
          <p:cNvSpPr txBox="1"/>
          <p:nvPr/>
        </p:nvSpPr>
        <p:spPr>
          <a:xfrm>
            <a:off x="2080287" y="3690219"/>
            <a:ext cx="4960566" cy="1908215"/>
          </a:xfrm>
          <a:prstGeom prst="rect">
            <a:avLst/>
          </a:prstGeom>
          <a:solidFill>
            <a:srgbClr val="FEE698">
              <a:alpha val="50000"/>
            </a:srgbClr>
          </a:solidFill>
          <a:ln w="28575">
            <a:solidFill>
              <a:srgbClr val="E1A90D"/>
            </a:solidFill>
          </a:ln>
        </p:spPr>
        <p:txBody>
          <a:bodyPr wrap="square" rtlCol="0">
            <a:spAutoFit/>
          </a:bodyPr>
          <a:lstStyle/>
          <a:p>
            <a:pPr algn="ctr"/>
            <a:r>
              <a:rPr lang="en-US" sz="1800" b="1" dirty="0">
                <a:solidFill>
                  <a:srgbClr val="960000"/>
                </a:solidFill>
                <a:effectLst/>
                <a:latin typeface="+mj-lt"/>
                <a:ea typeface="Times New Roman" panose="02020603050405020304" pitchFamily="18" charset="0"/>
                <a:cs typeface="Times New Roman" panose="02020603050405020304" pitchFamily="18" charset="0"/>
              </a:rPr>
              <a:t>Refactoring</a:t>
            </a:r>
          </a:p>
          <a:p>
            <a:endParaRPr lang="en-US" sz="800" dirty="0">
              <a:latin typeface="+mj-lt"/>
            </a:endParaRPr>
          </a:p>
          <a:p>
            <a:pPr marL="6350" marR="228600">
              <a:spcBef>
                <a:spcPts val="0"/>
              </a:spcBef>
              <a:spcAft>
                <a:spcPts val="600"/>
              </a:spcAft>
              <a:tabLst>
                <a:tab pos="228600" algn="l"/>
              </a:tabLst>
            </a:pPr>
            <a:r>
              <a:rPr lang="en-US" sz="1800" dirty="0">
                <a:effectLst/>
                <a:latin typeface="Calibri" panose="020F0502020204030204" pitchFamily="34" charset="0"/>
                <a:ea typeface="Calibri" panose="020F0502020204030204" pitchFamily="34" charset="0"/>
              </a:rPr>
              <a:t>We </a:t>
            </a:r>
            <a:r>
              <a:rPr lang="en-US" sz="1800" i="1" dirty="0">
                <a:effectLst/>
                <a:latin typeface="Calibri" panose="020F0502020204030204" pitchFamily="34" charset="0"/>
                <a:ea typeface="Calibri" panose="020F0502020204030204" pitchFamily="34" charset="0"/>
              </a:rPr>
              <a:t>refactor</a:t>
            </a:r>
            <a:r>
              <a:rPr lang="en-US" sz="1800" dirty="0">
                <a:effectLst/>
                <a:latin typeface="Calibri" panose="020F0502020204030204" pitchFamily="34" charset="0"/>
                <a:ea typeface="Calibri" panose="020F0502020204030204" pitchFamily="34" charset="0"/>
              </a:rPr>
              <a:t> code by redesigning it to improve it in some way, such as making it perform more efficiently, but without changing its functionality or how to use it. Refactoring is a common operation during development iterations</a:t>
            </a:r>
            <a:r>
              <a:rPr lang="en-US" sz="2000" dirty="0">
                <a:latin typeface="Calibri" panose="020F0502020204030204" pitchFamily="34" charset="0"/>
                <a:ea typeface="Calibri" panose="020F0502020204030204" pitchFamily="34" charset="0"/>
              </a:rPr>
              <a:t>.</a:t>
            </a:r>
            <a:endParaRPr lang="en-US" sz="1800" dirty="0">
              <a:solidFill>
                <a:srgbClr val="000000"/>
              </a:solidFill>
              <a:effectLst/>
              <a:latin typeface="Verdana" panose="020B060403050404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200355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FB5908-5480-2206-1F73-275BB6663E90}"/>
              </a:ext>
            </a:extLst>
          </p:cNvPr>
          <p:cNvSpPr>
            <a:spLocks noGrp="1"/>
          </p:cNvSpPr>
          <p:nvPr>
            <p:ph type="title"/>
          </p:nvPr>
        </p:nvSpPr>
        <p:spPr/>
        <p:txBody>
          <a:bodyPr/>
          <a:lstStyle/>
          <a:p>
            <a:r>
              <a:rPr lang="en-US" dirty="0"/>
              <a:t>The Vexatious Performance of C++ Vectors</a:t>
            </a:r>
          </a:p>
        </p:txBody>
      </p:sp>
      <p:sp>
        <p:nvSpPr>
          <p:cNvPr id="3" name="Content Placeholder 2">
            <a:extLst>
              <a:ext uri="{FF2B5EF4-FFF2-40B4-BE49-F238E27FC236}">
                <a16:creationId xmlns:a16="http://schemas.microsoft.com/office/drawing/2014/main" id="{612AC8D0-534B-4161-A273-B2C962390DA6}"/>
              </a:ext>
            </a:extLst>
          </p:cNvPr>
          <p:cNvSpPr>
            <a:spLocks noGrp="1"/>
          </p:cNvSpPr>
          <p:nvPr>
            <p:ph idx="1"/>
          </p:nvPr>
        </p:nvSpPr>
        <p:spPr/>
        <p:txBody>
          <a:bodyPr/>
          <a:lstStyle/>
          <a:p>
            <a:r>
              <a:rPr lang="en-US" dirty="0"/>
              <a:t>Vectors from the Standard Template Library are more convenient to use than arrays.</a:t>
            </a:r>
          </a:p>
          <a:p>
            <a:pPr lvl="1"/>
            <a:r>
              <a:rPr lang="en-US" sz="2000" dirty="0"/>
              <a:t>An STL vector internally manages a </a:t>
            </a:r>
            <a:r>
              <a:rPr lang="en-US" sz="2000" u="sng" dirty="0"/>
              <a:t>hidden dynamic array</a:t>
            </a:r>
            <a:r>
              <a:rPr lang="en-US" sz="2000" dirty="0"/>
              <a:t> </a:t>
            </a:r>
            <a:br>
              <a:rPr lang="en-US" sz="2000" dirty="0"/>
            </a:br>
            <a:r>
              <a:rPr lang="en-US" sz="2000" dirty="0"/>
              <a:t>to store its elements. </a:t>
            </a:r>
          </a:p>
          <a:p>
            <a:pPr lvl="1"/>
            <a:r>
              <a:rPr lang="en-US" sz="2000" dirty="0"/>
              <a:t>We can </a:t>
            </a:r>
            <a:r>
              <a:rPr lang="en-US" sz="2000" u="sng" dirty="0"/>
              <a:t>insert</a:t>
            </a:r>
            <a:r>
              <a:rPr lang="en-US" sz="2000" dirty="0"/>
              <a:t> an element anywhere into a vector or </a:t>
            </a:r>
            <a:r>
              <a:rPr lang="en-US" sz="2000" u="sng" dirty="0"/>
              <a:t>append</a:t>
            </a:r>
            <a:r>
              <a:rPr lang="en-US" sz="2000" dirty="0"/>
              <a:t> elements at its end. </a:t>
            </a:r>
          </a:p>
          <a:p>
            <a:pPr lvl="1"/>
            <a:r>
              <a:rPr lang="en-US" sz="2000" dirty="0"/>
              <a:t>We can </a:t>
            </a:r>
            <a:r>
              <a:rPr lang="en-US" sz="2000" u="sng" dirty="0"/>
              <a:t>delete</a:t>
            </a:r>
            <a:r>
              <a:rPr lang="en-US" sz="2000" dirty="0"/>
              <a:t> any element from the vector. </a:t>
            </a:r>
          </a:p>
          <a:p>
            <a:pPr lvl="1"/>
            <a:r>
              <a:rPr lang="en-US" sz="2000" dirty="0"/>
              <a:t>We don’t need to write code to keep track of a vector’s storage requirements because the vector </a:t>
            </a:r>
            <a:r>
              <a:rPr lang="en-US" sz="2000" u="sng" dirty="0"/>
              <a:t>automatically adjusts the size</a:t>
            </a:r>
            <a:r>
              <a:rPr lang="en-US" sz="2000" dirty="0"/>
              <a:t> of its internal dynamic array as we insert, append, and delete elements.</a:t>
            </a:r>
            <a:r>
              <a:rPr lang="en-US" dirty="0"/>
              <a:t> </a:t>
            </a:r>
          </a:p>
          <a:p>
            <a:r>
              <a:rPr lang="en-US" dirty="0"/>
              <a:t>But we can inadvertently incur some nasty performance problems.</a:t>
            </a:r>
          </a:p>
        </p:txBody>
      </p:sp>
      <p:sp>
        <p:nvSpPr>
          <p:cNvPr id="4" name="Slide Number Placeholder 3">
            <a:extLst>
              <a:ext uri="{FF2B5EF4-FFF2-40B4-BE49-F238E27FC236}">
                <a16:creationId xmlns:a16="http://schemas.microsoft.com/office/drawing/2014/main" id="{05C6CC4E-846D-5463-8ECE-62B2638F008E}"/>
              </a:ext>
            </a:extLst>
          </p:cNvPr>
          <p:cNvSpPr>
            <a:spLocks noGrp="1"/>
          </p:cNvSpPr>
          <p:nvPr>
            <p:ph type="sldNum" sz="quarter" idx="12"/>
          </p:nvPr>
        </p:nvSpPr>
        <p:spPr/>
        <p:txBody>
          <a:bodyPr/>
          <a:lstStyle/>
          <a:p>
            <a:fld id="{6C575094-CFE5-6845-BA77-358456EEE977}" type="slidenum">
              <a:rPr lang="en-US" altLang="x-none" smtClean="0"/>
              <a:pPr/>
              <a:t>14</a:t>
            </a:fld>
            <a:endParaRPr lang="en-US" altLang="x-none"/>
          </a:p>
        </p:txBody>
      </p:sp>
    </p:spTree>
    <p:extLst>
      <p:ext uri="{BB962C8B-B14F-4D97-AF65-F5344CB8AC3E}">
        <p14:creationId xmlns:p14="http://schemas.microsoft.com/office/powerpoint/2010/main" val="23717144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fade">
                                      <p:cBhvr>
                                        <p:cTn id="10" dur="500"/>
                                        <p:tgtEl>
                                          <p:spTgt spid="3">
                                            <p:txEl>
                                              <p:pRg st="2" end="2"/>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Effect transition="in" filter="fade">
                                      <p:cBhvr>
                                        <p:cTn id="13" dur="500"/>
                                        <p:tgtEl>
                                          <p:spTgt spid="3">
                                            <p:txEl>
                                              <p:pRg st="3" end="3"/>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
                                            <p:txEl>
                                              <p:pRg st="4" end="4"/>
                                            </p:txEl>
                                          </p:spTgt>
                                        </p:tgtEl>
                                        <p:attrNameLst>
                                          <p:attrName>style.visibility</p:attrName>
                                        </p:attrNameLst>
                                      </p:cBhvr>
                                      <p:to>
                                        <p:strVal val="visible"/>
                                      </p:to>
                                    </p:set>
                                    <p:animEffect transition="in" filter="fade">
                                      <p:cBhvr>
                                        <p:cTn id="16" dur="500"/>
                                        <p:tgtEl>
                                          <p:spTgt spid="3">
                                            <p:txEl>
                                              <p:pRg st="4" end="4"/>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Effect transition="in" filter="fade">
                                      <p:cBhvr>
                                        <p:cTn id="21"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222639-8DBA-D68F-4CC2-0C0107ADB45F}"/>
              </a:ext>
            </a:extLst>
          </p:cNvPr>
          <p:cNvSpPr>
            <a:spLocks noGrp="1"/>
          </p:cNvSpPr>
          <p:nvPr>
            <p:ph type="title"/>
          </p:nvPr>
        </p:nvSpPr>
        <p:spPr/>
        <p:txBody>
          <a:bodyPr/>
          <a:lstStyle/>
          <a:p>
            <a:r>
              <a:rPr lang="en-US" dirty="0"/>
              <a:t>C++ Vectors</a:t>
            </a:r>
            <a:r>
              <a:rPr lang="en-US" i="1" dirty="0"/>
              <a:t>, cont’d</a:t>
            </a:r>
          </a:p>
        </p:txBody>
      </p:sp>
      <p:sp>
        <p:nvSpPr>
          <p:cNvPr id="3" name="Content Placeholder 2">
            <a:extLst>
              <a:ext uri="{FF2B5EF4-FFF2-40B4-BE49-F238E27FC236}">
                <a16:creationId xmlns:a16="http://schemas.microsoft.com/office/drawing/2014/main" id="{5223DF57-1587-2D9E-C9A1-F72F2374F09A}"/>
              </a:ext>
            </a:extLst>
          </p:cNvPr>
          <p:cNvSpPr>
            <a:spLocks noGrp="1"/>
          </p:cNvSpPr>
          <p:nvPr>
            <p:ph idx="1"/>
          </p:nvPr>
        </p:nvSpPr>
        <p:spPr>
          <a:xfrm>
            <a:off x="457200" y="1295400"/>
            <a:ext cx="8229600" cy="4053819"/>
          </a:xfrm>
        </p:spPr>
        <p:txBody>
          <a:bodyPr/>
          <a:lstStyle/>
          <a:p>
            <a:r>
              <a:rPr lang="en-US" dirty="0"/>
              <a:t>Example: An application stores appointment dates in an STL vector.</a:t>
            </a:r>
          </a:p>
          <a:p>
            <a:pPr lvl="1"/>
            <a:r>
              <a:rPr lang="en-US" dirty="0"/>
              <a:t>For each appointment, it appends a </a:t>
            </a:r>
            <a:r>
              <a:rPr lang="en-US" b="1" dirty="0">
                <a:latin typeface="Courier New" panose="02070309020205020404" pitchFamily="49" charset="0"/>
                <a:cs typeface="Courier New" panose="02070309020205020404" pitchFamily="49" charset="0"/>
              </a:rPr>
              <a:t>Date</a:t>
            </a:r>
            <a:r>
              <a:rPr lang="en-US" dirty="0"/>
              <a:t> object to the end of the </a:t>
            </a:r>
            <a:r>
              <a:rPr lang="en-US" b="1" dirty="0">
                <a:latin typeface="Courier New" panose="02070309020205020404" pitchFamily="49" charset="0"/>
                <a:cs typeface="Courier New" panose="02070309020205020404" pitchFamily="49" charset="0"/>
              </a:rPr>
              <a:t>vector&lt;Date&gt; dates</a:t>
            </a:r>
            <a:r>
              <a:rPr lang="en-US" dirty="0"/>
              <a:t>.</a:t>
            </a:r>
          </a:p>
          <a:p>
            <a:pPr lvl="1"/>
            <a:r>
              <a:rPr lang="en-US" dirty="0"/>
              <a:t>It also removes </a:t>
            </a:r>
            <a:r>
              <a:rPr lang="en-US" b="1" dirty="0">
                <a:latin typeface="Courier New" panose="02070309020205020404" pitchFamily="49" charset="0"/>
                <a:cs typeface="Courier New" panose="02070309020205020404" pitchFamily="49" charset="0"/>
              </a:rPr>
              <a:t>Date</a:t>
            </a:r>
            <a:r>
              <a:rPr lang="en-US" dirty="0"/>
              <a:t> objects from the vector.</a:t>
            </a:r>
          </a:p>
          <a:p>
            <a:pPr lvl="1"/>
            <a:endParaRPr lang="en-US" dirty="0"/>
          </a:p>
          <a:p>
            <a:r>
              <a:rPr lang="en-US" dirty="0"/>
              <a:t>Surprise! As the dates vector grows larger, the application’s performance degrades.</a:t>
            </a:r>
          </a:p>
          <a:p>
            <a:pPr lvl="1"/>
            <a:r>
              <a:rPr lang="en-US" dirty="0"/>
              <a:t>Can we show how an STL vector operates?</a:t>
            </a:r>
          </a:p>
        </p:txBody>
      </p:sp>
      <p:sp>
        <p:nvSpPr>
          <p:cNvPr id="4" name="Slide Number Placeholder 3">
            <a:extLst>
              <a:ext uri="{FF2B5EF4-FFF2-40B4-BE49-F238E27FC236}">
                <a16:creationId xmlns:a16="http://schemas.microsoft.com/office/drawing/2014/main" id="{1F6A32C0-4841-277E-4D72-6F82B1536908}"/>
              </a:ext>
            </a:extLst>
          </p:cNvPr>
          <p:cNvSpPr>
            <a:spLocks noGrp="1"/>
          </p:cNvSpPr>
          <p:nvPr>
            <p:ph type="sldNum" sz="quarter" idx="12"/>
          </p:nvPr>
        </p:nvSpPr>
        <p:spPr/>
        <p:txBody>
          <a:bodyPr/>
          <a:lstStyle/>
          <a:p>
            <a:fld id="{6C575094-CFE5-6845-BA77-358456EEE977}" type="slidenum">
              <a:rPr lang="en-US" altLang="x-none" smtClean="0"/>
              <a:pPr/>
              <a:t>15</a:t>
            </a:fld>
            <a:endParaRPr lang="en-US" altLang="x-none"/>
          </a:p>
        </p:txBody>
      </p:sp>
      <p:sp>
        <p:nvSpPr>
          <p:cNvPr id="5" name="TextBox 4">
            <a:extLst>
              <a:ext uri="{FF2B5EF4-FFF2-40B4-BE49-F238E27FC236}">
                <a16:creationId xmlns:a16="http://schemas.microsoft.com/office/drawing/2014/main" id="{8D86A169-08E6-A78E-2A61-15C507CAEE08}"/>
              </a:ext>
            </a:extLst>
          </p:cNvPr>
          <p:cNvSpPr txBox="1"/>
          <p:nvPr/>
        </p:nvSpPr>
        <p:spPr>
          <a:xfrm>
            <a:off x="1768072" y="3429000"/>
            <a:ext cx="1132041" cy="338554"/>
          </a:xfrm>
          <a:prstGeom prst="rect">
            <a:avLst/>
          </a:prstGeom>
          <a:solidFill>
            <a:srgbClr val="0432FF"/>
          </a:solidFill>
        </p:spPr>
        <p:txBody>
          <a:bodyPr wrap="none" rtlCol="0">
            <a:spAutoFit/>
          </a:bodyPr>
          <a:lstStyle/>
          <a:p>
            <a:r>
              <a:rPr lang="en-US" dirty="0">
                <a:solidFill>
                  <a:srgbClr val="FFFF00"/>
                </a:solidFill>
              </a:rPr>
              <a:t>6.7/</a:t>
            </a:r>
            <a:r>
              <a:rPr lang="en-US" dirty="0" err="1">
                <a:solidFill>
                  <a:srgbClr val="FFFF00"/>
                </a:solidFill>
              </a:rPr>
              <a:t>Date.h</a:t>
            </a:r>
            <a:endParaRPr lang="en-US" dirty="0">
              <a:solidFill>
                <a:srgbClr val="FFFF00"/>
              </a:solidFill>
            </a:endParaRPr>
          </a:p>
        </p:txBody>
      </p:sp>
      <p:sp>
        <p:nvSpPr>
          <p:cNvPr id="6" name="TextBox 5">
            <a:extLst>
              <a:ext uri="{FF2B5EF4-FFF2-40B4-BE49-F238E27FC236}">
                <a16:creationId xmlns:a16="http://schemas.microsoft.com/office/drawing/2014/main" id="{31090842-4107-ECF1-33E6-6C200364E5E2}"/>
              </a:ext>
            </a:extLst>
          </p:cNvPr>
          <p:cNvSpPr txBox="1"/>
          <p:nvPr/>
        </p:nvSpPr>
        <p:spPr>
          <a:xfrm>
            <a:off x="3016114" y="3429000"/>
            <a:ext cx="1348446" cy="338554"/>
          </a:xfrm>
          <a:prstGeom prst="rect">
            <a:avLst/>
          </a:prstGeom>
          <a:solidFill>
            <a:srgbClr val="0432FF"/>
          </a:solidFill>
        </p:spPr>
        <p:txBody>
          <a:bodyPr wrap="none" rtlCol="0">
            <a:spAutoFit/>
          </a:bodyPr>
          <a:lstStyle/>
          <a:p>
            <a:r>
              <a:rPr lang="en-US" dirty="0">
                <a:solidFill>
                  <a:srgbClr val="FFFF00"/>
                </a:solidFill>
              </a:rPr>
              <a:t>6.7/</a:t>
            </a:r>
            <a:r>
              <a:rPr lang="en-US" dirty="0" err="1">
                <a:solidFill>
                  <a:srgbClr val="FFFF00"/>
                </a:solidFill>
              </a:rPr>
              <a:t>Date.cpp</a:t>
            </a:r>
            <a:endParaRPr lang="en-US" dirty="0">
              <a:solidFill>
                <a:srgbClr val="FFFF00"/>
              </a:solidFill>
            </a:endParaRPr>
          </a:p>
        </p:txBody>
      </p:sp>
      <p:sp>
        <p:nvSpPr>
          <p:cNvPr id="7" name="TextBox 6">
            <a:extLst>
              <a:ext uri="{FF2B5EF4-FFF2-40B4-BE49-F238E27FC236}">
                <a16:creationId xmlns:a16="http://schemas.microsoft.com/office/drawing/2014/main" id="{CDB7F4B9-CD72-9C2D-6FE5-61CD178C7665}"/>
              </a:ext>
            </a:extLst>
          </p:cNvPr>
          <p:cNvSpPr txBox="1"/>
          <p:nvPr/>
        </p:nvSpPr>
        <p:spPr>
          <a:xfrm>
            <a:off x="4480561" y="3429000"/>
            <a:ext cx="1952779" cy="338554"/>
          </a:xfrm>
          <a:prstGeom prst="rect">
            <a:avLst/>
          </a:prstGeom>
          <a:solidFill>
            <a:srgbClr val="0432FF"/>
          </a:solidFill>
        </p:spPr>
        <p:txBody>
          <a:bodyPr wrap="none" rtlCol="0">
            <a:spAutoFit/>
          </a:bodyPr>
          <a:lstStyle/>
          <a:p>
            <a:r>
              <a:rPr lang="en-US" dirty="0">
                <a:solidFill>
                  <a:srgbClr val="FFFF00"/>
                </a:solidFill>
              </a:rPr>
              <a:t>6.7/</a:t>
            </a:r>
            <a:r>
              <a:rPr lang="en-US" dirty="0" err="1">
                <a:solidFill>
                  <a:srgbClr val="FFFF00"/>
                </a:solidFill>
              </a:rPr>
              <a:t>Appointments.h</a:t>
            </a:r>
            <a:endParaRPr lang="en-US" dirty="0">
              <a:solidFill>
                <a:srgbClr val="FFFF00"/>
              </a:solidFill>
            </a:endParaRPr>
          </a:p>
        </p:txBody>
      </p:sp>
      <p:sp>
        <p:nvSpPr>
          <p:cNvPr id="8" name="TextBox 7">
            <a:extLst>
              <a:ext uri="{FF2B5EF4-FFF2-40B4-BE49-F238E27FC236}">
                <a16:creationId xmlns:a16="http://schemas.microsoft.com/office/drawing/2014/main" id="{3CF46800-31F7-6BC1-D1DE-A434A711997E}"/>
              </a:ext>
            </a:extLst>
          </p:cNvPr>
          <p:cNvSpPr txBox="1"/>
          <p:nvPr/>
        </p:nvSpPr>
        <p:spPr>
          <a:xfrm>
            <a:off x="1768072" y="5282513"/>
            <a:ext cx="1132041" cy="338554"/>
          </a:xfrm>
          <a:prstGeom prst="rect">
            <a:avLst/>
          </a:prstGeom>
          <a:solidFill>
            <a:srgbClr val="0432FF"/>
          </a:solidFill>
        </p:spPr>
        <p:txBody>
          <a:bodyPr wrap="none" rtlCol="0">
            <a:spAutoFit/>
          </a:bodyPr>
          <a:lstStyle/>
          <a:p>
            <a:r>
              <a:rPr lang="en-US" dirty="0">
                <a:solidFill>
                  <a:srgbClr val="FFFF00"/>
                </a:solidFill>
              </a:rPr>
              <a:t>6.8/</a:t>
            </a:r>
            <a:r>
              <a:rPr lang="en-US" dirty="0" err="1">
                <a:solidFill>
                  <a:srgbClr val="FFFF00"/>
                </a:solidFill>
              </a:rPr>
              <a:t>Date.h</a:t>
            </a:r>
            <a:endParaRPr lang="en-US" dirty="0">
              <a:solidFill>
                <a:srgbClr val="FFFF00"/>
              </a:solidFill>
            </a:endParaRPr>
          </a:p>
        </p:txBody>
      </p:sp>
      <p:sp>
        <p:nvSpPr>
          <p:cNvPr id="9" name="TextBox 8">
            <a:extLst>
              <a:ext uri="{FF2B5EF4-FFF2-40B4-BE49-F238E27FC236}">
                <a16:creationId xmlns:a16="http://schemas.microsoft.com/office/drawing/2014/main" id="{E5A8915C-9378-0441-B776-2F09A369EA9D}"/>
              </a:ext>
            </a:extLst>
          </p:cNvPr>
          <p:cNvSpPr txBox="1"/>
          <p:nvPr/>
        </p:nvSpPr>
        <p:spPr>
          <a:xfrm>
            <a:off x="3016114" y="5282513"/>
            <a:ext cx="1348446" cy="338554"/>
          </a:xfrm>
          <a:prstGeom prst="rect">
            <a:avLst/>
          </a:prstGeom>
          <a:solidFill>
            <a:srgbClr val="0432FF"/>
          </a:solidFill>
        </p:spPr>
        <p:txBody>
          <a:bodyPr wrap="none" rtlCol="0">
            <a:spAutoFit/>
          </a:bodyPr>
          <a:lstStyle/>
          <a:p>
            <a:r>
              <a:rPr lang="en-US" dirty="0">
                <a:solidFill>
                  <a:srgbClr val="FFFF00"/>
                </a:solidFill>
              </a:rPr>
              <a:t>6.8/</a:t>
            </a:r>
            <a:r>
              <a:rPr lang="en-US" dirty="0" err="1">
                <a:solidFill>
                  <a:srgbClr val="FFFF00"/>
                </a:solidFill>
              </a:rPr>
              <a:t>Date.cpp</a:t>
            </a:r>
            <a:endParaRPr lang="en-US" dirty="0">
              <a:solidFill>
                <a:srgbClr val="FFFF00"/>
              </a:solidFill>
            </a:endParaRPr>
          </a:p>
        </p:txBody>
      </p:sp>
      <p:sp>
        <p:nvSpPr>
          <p:cNvPr id="10" name="TextBox 9">
            <a:extLst>
              <a:ext uri="{FF2B5EF4-FFF2-40B4-BE49-F238E27FC236}">
                <a16:creationId xmlns:a16="http://schemas.microsoft.com/office/drawing/2014/main" id="{C388EAC7-204E-4B2A-8AAA-A81118A710B5}"/>
              </a:ext>
            </a:extLst>
          </p:cNvPr>
          <p:cNvSpPr txBox="1"/>
          <p:nvPr/>
        </p:nvSpPr>
        <p:spPr>
          <a:xfrm>
            <a:off x="4480561" y="5282513"/>
            <a:ext cx="1952779" cy="338554"/>
          </a:xfrm>
          <a:prstGeom prst="rect">
            <a:avLst/>
          </a:prstGeom>
          <a:solidFill>
            <a:srgbClr val="0432FF"/>
          </a:solidFill>
        </p:spPr>
        <p:txBody>
          <a:bodyPr wrap="none" rtlCol="0">
            <a:spAutoFit/>
          </a:bodyPr>
          <a:lstStyle/>
          <a:p>
            <a:r>
              <a:rPr lang="en-US" dirty="0">
                <a:solidFill>
                  <a:srgbClr val="FFFF00"/>
                </a:solidFill>
              </a:rPr>
              <a:t>6.8/</a:t>
            </a:r>
            <a:r>
              <a:rPr lang="en-US" dirty="0" err="1">
                <a:solidFill>
                  <a:srgbClr val="FFFF00"/>
                </a:solidFill>
              </a:rPr>
              <a:t>Appointments.h</a:t>
            </a:r>
            <a:endParaRPr lang="en-US" dirty="0">
              <a:solidFill>
                <a:srgbClr val="FFFF00"/>
              </a:solidFill>
            </a:endParaRPr>
          </a:p>
        </p:txBody>
      </p:sp>
      <p:sp>
        <p:nvSpPr>
          <p:cNvPr id="11" name="TextBox 10">
            <a:extLst>
              <a:ext uri="{FF2B5EF4-FFF2-40B4-BE49-F238E27FC236}">
                <a16:creationId xmlns:a16="http://schemas.microsoft.com/office/drawing/2014/main" id="{2414096E-FC52-5E76-3954-AB1D0FBFCC84}"/>
              </a:ext>
            </a:extLst>
          </p:cNvPr>
          <p:cNvSpPr txBox="1"/>
          <p:nvPr/>
        </p:nvSpPr>
        <p:spPr>
          <a:xfrm>
            <a:off x="6550318" y="3429000"/>
            <a:ext cx="1418850" cy="338554"/>
          </a:xfrm>
          <a:prstGeom prst="rect">
            <a:avLst/>
          </a:prstGeom>
          <a:solidFill>
            <a:srgbClr val="0432FF"/>
          </a:solidFill>
        </p:spPr>
        <p:txBody>
          <a:bodyPr wrap="none" rtlCol="0">
            <a:spAutoFit/>
          </a:bodyPr>
          <a:lstStyle/>
          <a:p>
            <a:r>
              <a:rPr lang="en-US" dirty="0">
                <a:solidFill>
                  <a:srgbClr val="FFFF00"/>
                </a:solidFill>
              </a:rPr>
              <a:t>6.7/</a:t>
            </a:r>
            <a:r>
              <a:rPr lang="en-US" dirty="0" err="1">
                <a:solidFill>
                  <a:srgbClr val="FFFF00"/>
                </a:solidFill>
              </a:rPr>
              <a:t>tester.cpp</a:t>
            </a:r>
            <a:endParaRPr lang="en-US" dirty="0">
              <a:solidFill>
                <a:srgbClr val="FFFF00"/>
              </a:solidFill>
            </a:endParaRPr>
          </a:p>
        </p:txBody>
      </p:sp>
      <p:sp>
        <p:nvSpPr>
          <p:cNvPr id="12" name="TextBox 11">
            <a:extLst>
              <a:ext uri="{FF2B5EF4-FFF2-40B4-BE49-F238E27FC236}">
                <a16:creationId xmlns:a16="http://schemas.microsoft.com/office/drawing/2014/main" id="{DE53DF12-57AB-A570-65DD-576BAC82AD3C}"/>
              </a:ext>
            </a:extLst>
          </p:cNvPr>
          <p:cNvSpPr txBox="1"/>
          <p:nvPr/>
        </p:nvSpPr>
        <p:spPr>
          <a:xfrm>
            <a:off x="6550318" y="5288692"/>
            <a:ext cx="1418850" cy="338554"/>
          </a:xfrm>
          <a:prstGeom prst="rect">
            <a:avLst/>
          </a:prstGeom>
          <a:solidFill>
            <a:srgbClr val="0432FF"/>
          </a:solidFill>
        </p:spPr>
        <p:txBody>
          <a:bodyPr wrap="none" rtlCol="0">
            <a:spAutoFit/>
          </a:bodyPr>
          <a:lstStyle/>
          <a:p>
            <a:r>
              <a:rPr lang="en-US" dirty="0">
                <a:solidFill>
                  <a:srgbClr val="FFFF00"/>
                </a:solidFill>
              </a:rPr>
              <a:t>6.8/</a:t>
            </a:r>
            <a:r>
              <a:rPr lang="en-US" dirty="0" err="1">
                <a:solidFill>
                  <a:srgbClr val="FFFF00"/>
                </a:solidFill>
              </a:rPr>
              <a:t>tester.cpp</a:t>
            </a:r>
            <a:endParaRPr lang="en-US" dirty="0">
              <a:solidFill>
                <a:srgbClr val="FFFF00"/>
              </a:solidFill>
            </a:endParaRPr>
          </a:p>
        </p:txBody>
      </p:sp>
    </p:spTree>
    <p:extLst>
      <p:ext uri="{BB962C8B-B14F-4D97-AF65-F5344CB8AC3E}">
        <p14:creationId xmlns:p14="http://schemas.microsoft.com/office/powerpoint/2010/main" val="37143513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fade">
                                      <p:cBhvr>
                                        <p:cTn id="7" dur="500"/>
                                        <p:tgtEl>
                                          <p:spTgt spid="3">
                                            <p:txEl>
                                              <p:pRg st="4" end="4"/>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5" end="5"/>
                                            </p:txEl>
                                          </p:spTgt>
                                        </p:tgtEl>
                                        <p:attrNameLst>
                                          <p:attrName>style.visibility</p:attrName>
                                        </p:attrNameLst>
                                      </p:cBhvr>
                                      <p:to>
                                        <p:strVal val="visible"/>
                                      </p:to>
                                    </p:set>
                                    <p:animEffect transition="in" filter="fade">
                                      <p:cBhvr>
                                        <p:cTn id="10" dur="500"/>
                                        <p:tgtEl>
                                          <p:spTgt spid="3">
                                            <p:txEl>
                                              <p:pRg st="5" end="5"/>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8"/>
                                        </p:tgtEl>
                                        <p:attrNameLst>
                                          <p:attrName>style.visibility</p:attrName>
                                        </p:attrNameLst>
                                      </p:cBhvr>
                                      <p:to>
                                        <p:strVal val="visible"/>
                                      </p:to>
                                    </p:set>
                                    <p:animEffect transition="in" filter="fade">
                                      <p:cBhvr>
                                        <p:cTn id="13" dur="500"/>
                                        <p:tgtEl>
                                          <p:spTgt spid="8"/>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9"/>
                                        </p:tgtEl>
                                        <p:attrNameLst>
                                          <p:attrName>style.visibility</p:attrName>
                                        </p:attrNameLst>
                                      </p:cBhvr>
                                      <p:to>
                                        <p:strVal val="visible"/>
                                      </p:to>
                                    </p:set>
                                    <p:animEffect transition="in" filter="fade">
                                      <p:cBhvr>
                                        <p:cTn id="16" dur="500"/>
                                        <p:tgtEl>
                                          <p:spTgt spid="9"/>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10"/>
                                        </p:tgtEl>
                                        <p:attrNameLst>
                                          <p:attrName>style.visibility</p:attrName>
                                        </p:attrNameLst>
                                      </p:cBhvr>
                                      <p:to>
                                        <p:strVal val="visible"/>
                                      </p:to>
                                    </p:set>
                                    <p:animEffect transition="in" filter="fade">
                                      <p:cBhvr>
                                        <p:cTn id="19" dur="500"/>
                                        <p:tgtEl>
                                          <p:spTgt spid="10"/>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12"/>
                                        </p:tgtEl>
                                        <p:attrNameLst>
                                          <p:attrName>style.visibility</p:attrName>
                                        </p:attrNameLst>
                                      </p:cBhvr>
                                      <p:to>
                                        <p:strVal val="visible"/>
                                      </p:to>
                                    </p:set>
                                    <p:animEffect transition="in" filter="fade">
                                      <p:cBhvr>
                                        <p:cTn id="22"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0" grpId="0" animBg="1"/>
      <p:bldP spid="12"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440239-F107-3C03-ED07-37032D5C2E71}"/>
              </a:ext>
            </a:extLst>
          </p:cNvPr>
          <p:cNvSpPr>
            <a:spLocks noGrp="1"/>
          </p:cNvSpPr>
          <p:nvPr>
            <p:ph type="title"/>
          </p:nvPr>
        </p:nvSpPr>
        <p:spPr/>
        <p:txBody>
          <a:bodyPr/>
          <a:lstStyle/>
          <a:p>
            <a:r>
              <a:rPr lang="en-US" dirty="0"/>
              <a:t>C++ Vectors</a:t>
            </a:r>
            <a:r>
              <a:rPr lang="en-US" i="1" dirty="0"/>
              <a:t>, cont’d</a:t>
            </a:r>
            <a:endParaRPr lang="en-US" dirty="0"/>
          </a:p>
        </p:txBody>
      </p:sp>
      <p:sp>
        <p:nvSpPr>
          <p:cNvPr id="4" name="Slide Number Placeholder 3">
            <a:extLst>
              <a:ext uri="{FF2B5EF4-FFF2-40B4-BE49-F238E27FC236}">
                <a16:creationId xmlns:a16="http://schemas.microsoft.com/office/drawing/2014/main" id="{5B2E7207-A75D-B891-6796-EBE101732887}"/>
              </a:ext>
            </a:extLst>
          </p:cNvPr>
          <p:cNvSpPr>
            <a:spLocks noGrp="1"/>
          </p:cNvSpPr>
          <p:nvPr>
            <p:ph type="sldNum" sz="quarter" idx="12"/>
          </p:nvPr>
        </p:nvSpPr>
        <p:spPr/>
        <p:txBody>
          <a:bodyPr/>
          <a:lstStyle/>
          <a:p>
            <a:fld id="{6C575094-CFE5-6845-BA77-358456EEE977}" type="slidenum">
              <a:rPr lang="en-US" altLang="x-none" smtClean="0"/>
              <a:pPr/>
              <a:t>16</a:t>
            </a:fld>
            <a:endParaRPr lang="en-US" altLang="x-none"/>
          </a:p>
        </p:txBody>
      </p:sp>
      <p:sp>
        <p:nvSpPr>
          <p:cNvPr id="5" name="TextBox 4">
            <a:extLst>
              <a:ext uri="{FF2B5EF4-FFF2-40B4-BE49-F238E27FC236}">
                <a16:creationId xmlns:a16="http://schemas.microsoft.com/office/drawing/2014/main" id="{D16AD04C-0BF7-F765-292A-5F7F36E13609}"/>
              </a:ext>
            </a:extLst>
          </p:cNvPr>
          <p:cNvSpPr txBox="1"/>
          <p:nvPr/>
        </p:nvSpPr>
        <p:spPr>
          <a:xfrm>
            <a:off x="1417354" y="1600220"/>
            <a:ext cx="6309291" cy="3016210"/>
          </a:xfrm>
          <a:prstGeom prst="rect">
            <a:avLst/>
          </a:prstGeom>
          <a:solidFill>
            <a:srgbClr val="FEE698">
              <a:alpha val="50000"/>
            </a:srgbClr>
          </a:solidFill>
          <a:ln w="28575">
            <a:solidFill>
              <a:srgbClr val="E1A90D"/>
            </a:solidFill>
          </a:ln>
        </p:spPr>
        <p:txBody>
          <a:bodyPr wrap="square" rtlCol="0">
            <a:spAutoFit/>
          </a:bodyPr>
          <a:lstStyle/>
          <a:p>
            <a:pPr algn="ctr"/>
            <a:r>
              <a:rPr lang="en-US" sz="1800" b="1" dirty="0">
                <a:solidFill>
                  <a:srgbClr val="960000"/>
                </a:solidFill>
                <a:effectLst/>
                <a:latin typeface="+mj-lt"/>
                <a:ea typeface="Times New Roman" panose="02020603050405020304" pitchFamily="18" charset="0"/>
                <a:cs typeface="Times New Roman" panose="02020603050405020304" pitchFamily="18" charset="0"/>
              </a:rPr>
              <a:t>“The Big Three”</a:t>
            </a:r>
          </a:p>
          <a:p>
            <a:endParaRPr lang="en-US" sz="800" dirty="0">
              <a:latin typeface="+mj-lt"/>
            </a:endParaRPr>
          </a:p>
          <a:p>
            <a:pPr marL="6350" marR="228600">
              <a:spcBef>
                <a:spcPts val="0"/>
              </a:spcBef>
              <a:spcAft>
                <a:spcPts val="1200"/>
              </a:spcAft>
              <a:tabLst>
                <a:tab pos="228600" algn="l"/>
              </a:tabLst>
            </a:pPr>
            <a:r>
              <a:rPr lang="en-US" sz="1800" dirty="0">
                <a:effectLst/>
                <a:latin typeface="Calibri" panose="020F0502020204030204" pitchFamily="34" charset="0"/>
                <a:ea typeface="Calibri" panose="020F0502020204030204" pitchFamily="34" charset="0"/>
                <a:cs typeface="Calibri" panose="020F0502020204030204" pitchFamily="34" charset="0"/>
              </a:rPr>
              <a:t>A C++ class’s destructor, copy constructor, and copy assignment operator are known as “The Big Three”. The rule of thumb says that if you need to explicitly implement any one of them rather than use the default, you should implement all three</a:t>
            </a:r>
            <a:r>
              <a:rPr lang="en-US" sz="1800" dirty="0">
                <a:latin typeface="Calibri" panose="020F0502020204030204" pitchFamily="34" charset="0"/>
                <a:ea typeface="Calibri" panose="020F0502020204030204" pitchFamily="34" charset="0"/>
                <a:cs typeface="Calibri" panose="020F0502020204030204" pitchFamily="34" charset="0"/>
              </a:rPr>
              <a:t>.</a:t>
            </a:r>
          </a:p>
          <a:p>
            <a:pPr marL="6350" marR="228600">
              <a:spcBef>
                <a:spcPts val="0"/>
              </a:spcBef>
              <a:spcAft>
                <a:spcPts val="1200"/>
              </a:spcAft>
              <a:tabLst>
                <a:tab pos="228600" algn="l"/>
              </a:tabLst>
            </a:pPr>
            <a:r>
              <a:rPr lang="en-US"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With the addition of the move constructor and the move assignment operator, we have “The Big Five”. </a:t>
            </a:r>
            <a:endParaRPr lang="en-US"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p>
            <a:pPr marL="6350" marR="228600">
              <a:spcBef>
                <a:spcPts val="0"/>
              </a:spcBef>
              <a:spcAft>
                <a:spcPts val="600"/>
              </a:spcAft>
              <a:tabLst>
                <a:tab pos="228600" algn="l"/>
              </a:tabLst>
            </a:pPr>
            <a:r>
              <a:rPr lang="en-US"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See </a:t>
            </a:r>
            <a:r>
              <a:rPr lang="en-US" sz="1800" u="sng" dirty="0">
                <a:solidFill>
                  <a:srgbClr val="000000"/>
                </a:solidFill>
                <a:effectLst/>
                <a:latin typeface="Calibri" panose="020F0502020204030204" pitchFamily="34" charset="0"/>
                <a:ea typeface="Calibri" panose="020F0502020204030204" pitchFamily="34" charset="0"/>
                <a:cs typeface="Calibri" panose="020F0502020204030204" pitchFamily="34" charset="0"/>
                <a:hlinkClick r:id="rId2"/>
              </a:rPr>
              <a:t>https://www.feabhas.com/sites/default/files/2016-06/Rule%20of%20the%20Big%20Five.pdf</a:t>
            </a:r>
            <a:r>
              <a:rPr lang="en-US"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endParaRPr lang="en-US"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p:txBody>
      </p:sp>
    </p:spTree>
    <p:extLst>
      <p:ext uri="{BB962C8B-B14F-4D97-AF65-F5344CB8AC3E}">
        <p14:creationId xmlns:p14="http://schemas.microsoft.com/office/powerpoint/2010/main" val="183581803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AD63FD-1E30-59F7-C60E-39FB89CB9F18}"/>
              </a:ext>
            </a:extLst>
          </p:cNvPr>
          <p:cNvSpPr>
            <a:spLocks noGrp="1"/>
          </p:cNvSpPr>
          <p:nvPr>
            <p:ph type="title"/>
          </p:nvPr>
        </p:nvSpPr>
        <p:spPr/>
        <p:txBody>
          <a:bodyPr/>
          <a:lstStyle/>
          <a:p>
            <a:r>
              <a:rPr lang="en-US" dirty="0"/>
              <a:t>C++ Vectors</a:t>
            </a:r>
            <a:r>
              <a:rPr lang="en-US" i="1" dirty="0"/>
              <a:t>, cont’d</a:t>
            </a:r>
            <a:endParaRPr lang="en-US" dirty="0"/>
          </a:p>
        </p:txBody>
      </p:sp>
      <p:sp>
        <p:nvSpPr>
          <p:cNvPr id="3" name="Content Placeholder 2">
            <a:extLst>
              <a:ext uri="{FF2B5EF4-FFF2-40B4-BE49-F238E27FC236}">
                <a16:creationId xmlns:a16="http://schemas.microsoft.com/office/drawing/2014/main" id="{31C4D8BC-6206-A233-2408-6D21A0D7070E}"/>
              </a:ext>
            </a:extLst>
          </p:cNvPr>
          <p:cNvSpPr>
            <a:spLocks noGrp="1"/>
          </p:cNvSpPr>
          <p:nvPr>
            <p:ph idx="1"/>
          </p:nvPr>
        </p:nvSpPr>
        <p:spPr>
          <a:xfrm>
            <a:off x="457200" y="1295400"/>
            <a:ext cx="8229600" cy="3322307"/>
          </a:xfrm>
        </p:spPr>
        <p:txBody>
          <a:bodyPr/>
          <a:lstStyle/>
          <a:p>
            <a:r>
              <a:rPr lang="en-US" dirty="0"/>
              <a:t>To </a:t>
            </a:r>
            <a:r>
              <a:rPr lang="en-US" u="sng" dirty="0"/>
              <a:t>append</a:t>
            </a:r>
            <a:r>
              <a:rPr lang="en-US" dirty="0"/>
              <a:t> element </a:t>
            </a:r>
            <a:r>
              <a:rPr lang="en-US" b="1" dirty="0">
                <a:latin typeface="Courier New" panose="02070309020205020404" pitchFamily="49" charset="0"/>
                <a:cs typeface="Courier New" panose="02070309020205020404" pitchFamily="49" charset="0"/>
              </a:rPr>
              <a:t>d2027</a:t>
            </a:r>
            <a:r>
              <a:rPr lang="en-US" dirty="0"/>
              <a:t> to a vector, the C++ runtime system must “grow” the vector by allocating a </a:t>
            </a:r>
            <a:r>
              <a:rPr lang="en-US" u="sng" dirty="0"/>
              <a:t>new longer</a:t>
            </a:r>
            <a:r>
              <a:rPr lang="en-US" dirty="0"/>
              <a:t> internal dynamic array.</a:t>
            </a:r>
          </a:p>
          <a:p>
            <a:pPr lvl="4"/>
            <a:endParaRPr lang="en-US" dirty="0"/>
          </a:p>
          <a:p>
            <a:pPr lvl="1"/>
            <a:r>
              <a:rPr lang="en-US" dirty="0"/>
              <a:t>It must </a:t>
            </a:r>
            <a:r>
              <a:rPr lang="en-US" u="sng" dirty="0"/>
              <a:t>copy objects</a:t>
            </a:r>
            <a:r>
              <a:rPr lang="en-US" dirty="0"/>
              <a:t> from the old array to the new:</a:t>
            </a:r>
          </a:p>
          <a:p>
            <a:pPr lvl="1"/>
            <a:endParaRPr lang="en-US" dirty="0"/>
          </a:p>
          <a:p>
            <a:pPr lvl="1"/>
            <a:endParaRPr lang="en-US" dirty="0"/>
          </a:p>
          <a:p>
            <a:pPr lvl="1"/>
            <a:r>
              <a:rPr lang="en-US" dirty="0"/>
              <a:t>Then it must </a:t>
            </a:r>
            <a:r>
              <a:rPr lang="en-US" u="sng" dirty="0"/>
              <a:t>deallocate objects</a:t>
            </a:r>
            <a:r>
              <a:rPr lang="en-US" dirty="0"/>
              <a:t> in the old array.</a:t>
            </a:r>
          </a:p>
        </p:txBody>
      </p:sp>
      <p:sp>
        <p:nvSpPr>
          <p:cNvPr id="4" name="Slide Number Placeholder 3">
            <a:extLst>
              <a:ext uri="{FF2B5EF4-FFF2-40B4-BE49-F238E27FC236}">
                <a16:creationId xmlns:a16="http://schemas.microsoft.com/office/drawing/2014/main" id="{C5920A8F-8025-752D-5244-9479D11AB9DF}"/>
              </a:ext>
            </a:extLst>
          </p:cNvPr>
          <p:cNvSpPr>
            <a:spLocks noGrp="1"/>
          </p:cNvSpPr>
          <p:nvPr>
            <p:ph type="sldNum" sz="quarter" idx="12"/>
          </p:nvPr>
        </p:nvSpPr>
        <p:spPr/>
        <p:txBody>
          <a:bodyPr/>
          <a:lstStyle/>
          <a:p>
            <a:fld id="{6C575094-CFE5-6845-BA77-358456EEE977}" type="slidenum">
              <a:rPr lang="en-US" altLang="x-none" smtClean="0"/>
              <a:pPr/>
              <a:t>17</a:t>
            </a:fld>
            <a:endParaRPr lang="en-US" altLang="x-none"/>
          </a:p>
        </p:txBody>
      </p:sp>
      <p:pic>
        <p:nvPicPr>
          <p:cNvPr id="7" name="Picture 6" descr="Diagram&#10;&#10;Description automatically generated">
            <a:extLst>
              <a:ext uri="{FF2B5EF4-FFF2-40B4-BE49-F238E27FC236}">
                <a16:creationId xmlns:a16="http://schemas.microsoft.com/office/drawing/2014/main" id="{B4773505-B31D-F63F-9010-B03F6F48AF6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74732" y="3337561"/>
            <a:ext cx="1906130" cy="822951"/>
          </a:xfrm>
          <a:prstGeom prst="rect">
            <a:avLst/>
          </a:prstGeom>
        </p:spPr>
      </p:pic>
      <p:pic>
        <p:nvPicPr>
          <p:cNvPr id="8" name="Picture 7" descr="Diagram&#10;&#10;Description automatically generated with medium confidence">
            <a:extLst>
              <a:ext uri="{FF2B5EF4-FFF2-40B4-BE49-F238E27FC236}">
                <a16:creationId xmlns:a16="http://schemas.microsoft.com/office/drawing/2014/main" id="{00FDD2AE-639A-49E4-7A9B-D700C65534D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484058" y="4713545"/>
            <a:ext cx="1906130" cy="849055"/>
          </a:xfrm>
          <a:prstGeom prst="rect">
            <a:avLst/>
          </a:prstGeom>
        </p:spPr>
      </p:pic>
      <p:sp>
        <p:nvSpPr>
          <p:cNvPr id="5" name="TextBox 4">
            <a:extLst>
              <a:ext uri="{FF2B5EF4-FFF2-40B4-BE49-F238E27FC236}">
                <a16:creationId xmlns:a16="http://schemas.microsoft.com/office/drawing/2014/main" id="{694F0B47-BCFD-D791-9EDE-C1672145EF0B}"/>
              </a:ext>
            </a:extLst>
          </p:cNvPr>
          <p:cNvSpPr txBox="1"/>
          <p:nvPr/>
        </p:nvSpPr>
        <p:spPr>
          <a:xfrm>
            <a:off x="5577829" y="3794756"/>
            <a:ext cx="2089033" cy="276999"/>
          </a:xfrm>
          <a:prstGeom prst="rect">
            <a:avLst/>
          </a:prstGeom>
          <a:solidFill>
            <a:schemeClr val="accent1">
              <a:lumMod val="20000"/>
              <a:lumOff val="80000"/>
            </a:schemeClr>
          </a:solidFill>
          <a:ln>
            <a:solidFill>
              <a:srgbClr val="0432FF"/>
            </a:solidFill>
          </a:ln>
        </p:spPr>
        <p:txBody>
          <a:bodyPr wrap="none" rtlCol="0">
            <a:spAutoFit/>
          </a:bodyPr>
          <a:lstStyle/>
          <a:p>
            <a:r>
              <a:rPr lang="en-US" sz="1200" dirty="0">
                <a:solidFill>
                  <a:srgbClr val="0432FF"/>
                </a:solidFill>
              </a:rPr>
              <a:t>calls to the copy constructor</a:t>
            </a:r>
          </a:p>
        </p:txBody>
      </p:sp>
      <p:sp>
        <p:nvSpPr>
          <p:cNvPr id="6" name="TextBox 5">
            <a:extLst>
              <a:ext uri="{FF2B5EF4-FFF2-40B4-BE49-F238E27FC236}">
                <a16:creationId xmlns:a16="http://schemas.microsoft.com/office/drawing/2014/main" id="{AEB9E91D-4D98-0CD7-CAA5-42A812EA2E56}"/>
              </a:ext>
            </a:extLst>
          </p:cNvPr>
          <p:cNvSpPr txBox="1"/>
          <p:nvPr/>
        </p:nvSpPr>
        <p:spPr>
          <a:xfrm>
            <a:off x="5577829" y="4777908"/>
            <a:ext cx="1611339" cy="276999"/>
          </a:xfrm>
          <a:prstGeom prst="rect">
            <a:avLst/>
          </a:prstGeom>
          <a:solidFill>
            <a:schemeClr val="accent1">
              <a:lumMod val="20000"/>
              <a:lumOff val="80000"/>
            </a:schemeClr>
          </a:solidFill>
          <a:ln>
            <a:solidFill>
              <a:srgbClr val="0432FF"/>
            </a:solidFill>
          </a:ln>
        </p:spPr>
        <p:txBody>
          <a:bodyPr wrap="none" rtlCol="0">
            <a:spAutoFit/>
          </a:bodyPr>
          <a:lstStyle/>
          <a:p>
            <a:r>
              <a:rPr lang="en-US" sz="1200" dirty="0">
                <a:solidFill>
                  <a:srgbClr val="0432FF"/>
                </a:solidFill>
              </a:rPr>
              <a:t>call to the destructor</a:t>
            </a:r>
          </a:p>
        </p:txBody>
      </p:sp>
    </p:spTree>
    <p:extLst>
      <p:ext uri="{BB962C8B-B14F-4D97-AF65-F5344CB8AC3E}">
        <p14:creationId xmlns:p14="http://schemas.microsoft.com/office/powerpoint/2010/main" val="9806117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fade">
                                      <p:cBhvr>
                                        <p:cTn id="10" dur="500"/>
                                        <p:tgtEl>
                                          <p:spTgt spid="7"/>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animEffect transition="in" filter="fade">
                                      <p:cBhvr>
                                        <p:cTn id="15" dur="500"/>
                                        <p:tgtEl>
                                          <p:spTgt spid="3">
                                            <p:txEl>
                                              <p:pRg st="5" end="5"/>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8"/>
                                        </p:tgtEl>
                                        <p:attrNameLst>
                                          <p:attrName>style.visibility</p:attrName>
                                        </p:attrNameLst>
                                      </p:cBhvr>
                                      <p:to>
                                        <p:strVal val="visible"/>
                                      </p:to>
                                    </p:set>
                                    <p:animEffect transition="in" filter="fade">
                                      <p:cBhvr>
                                        <p:cTn id="18"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AD63FD-1E30-59F7-C60E-39FB89CB9F18}"/>
              </a:ext>
            </a:extLst>
          </p:cNvPr>
          <p:cNvSpPr>
            <a:spLocks noGrp="1"/>
          </p:cNvSpPr>
          <p:nvPr>
            <p:ph type="title"/>
          </p:nvPr>
        </p:nvSpPr>
        <p:spPr/>
        <p:txBody>
          <a:bodyPr/>
          <a:lstStyle/>
          <a:p>
            <a:r>
              <a:rPr lang="en-US" dirty="0"/>
              <a:t>C++ Vectors</a:t>
            </a:r>
            <a:r>
              <a:rPr lang="en-US" i="1" dirty="0"/>
              <a:t>, cont’d</a:t>
            </a:r>
            <a:endParaRPr lang="en-US" dirty="0"/>
          </a:p>
        </p:txBody>
      </p:sp>
      <p:sp>
        <p:nvSpPr>
          <p:cNvPr id="3" name="Content Placeholder 2">
            <a:extLst>
              <a:ext uri="{FF2B5EF4-FFF2-40B4-BE49-F238E27FC236}">
                <a16:creationId xmlns:a16="http://schemas.microsoft.com/office/drawing/2014/main" id="{31C4D8BC-6206-A233-2408-6D21A0D7070E}"/>
              </a:ext>
            </a:extLst>
          </p:cNvPr>
          <p:cNvSpPr>
            <a:spLocks noGrp="1"/>
          </p:cNvSpPr>
          <p:nvPr>
            <p:ph idx="1"/>
          </p:nvPr>
        </p:nvSpPr>
        <p:spPr>
          <a:xfrm>
            <a:off x="457200" y="1295400"/>
            <a:ext cx="8229600" cy="3779502"/>
          </a:xfrm>
        </p:spPr>
        <p:txBody>
          <a:bodyPr/>
          <a:lstStyle/>
          <a:p>
            <a:r>
              <a:rPr lang="en-US" dirty="0"/>
              <a:t>Similarly, to </a:t>
            </a:r>
            <a:r>
              <a:rPr lang="en-US" u="sng" dirty="0"/>
              <a:t>insert</a:t>
            </a:r>
            <a:r>
              <a:rPr lang="en-US" dirty="0"/>
              <a:t> element </a:t>
            </a:r>
            <a:r>
              <a:rPr lang="en-US" b="1" dirty="0">
                <a:latin typeface="Courier New" panose="02070309020205020404" pitchFamily="49" charset="0"/>
                <a:cs typeface="Courier New" panose="02070309020205020404" pitchFamily="49" charset="0"/>
              </a:rPr>
              <a:t>d1969</a:t>
            </a:r>
            <a:r>
              <a:rPr lang="en-US" dirty="0"/>
              <a:t> into a vector, the C++ runtime system must “grow” the vector by allocating a </a:t>
            </a:r>
            <a:r>
              <a:rPr lang="en-US" u="sng" dirty="0"/>
              <a:t>new longer</a:t>
            </a:r>
            <a:r>
              <a:rPr lang="en-US" dirty="0"/>
              <a:t> internal dynamic array.</a:t>
            </a:r>
          </a:p>
          <a:p>
            <a:pPr lvl="4"/>
            <a:endParaRPr lang="en-US" dirty="0"/>
          </a:p>
          <a:p>
            <a:pPr lvl="1"/>
            <a:r>
              <a:rPr lang="en-US" dirty="0"/>
              <a:t>It must </a:t>
            </a:r>
            <a:r>
              <a:rPr lang="en-US" u="sng" dirty="0"/>
              <a:t>copy objects</a:t>
            </a:r>
            <a:r>
              <a:rPr lang="en-US" dirty="0"/>
              <a:t> from the old array to the new:</a:t>
            </a:r>
          </a:p>
          <a:p>
            <a:pPr lvl="1"/>
            <a:endParaRPr lang="en-US" dirty="0"/>
          </a:p>
          <a:p>
            <a:pPr lvl="1"/>
            <a:endParaRPr lang="en-US" dirty="0"/>
          </a:p>
          <a:p>
            <a:pPr lvl="1"/>
            <a:r>
              <a:rPr lang="en-US" dirty="0"/>
              <a:t>Then it must </a:t>
            </a:r>
            <a:r>
              <a:rPr lang="en-US" u="sng" dirty="0"/>
              <a:t>deallocate objects</a:t>
            </a:r>
            <a:r>
              <a:rPr lang="en-US" dirty="0"/>
              <a:t> in the old array.</a:t>
            </a:r>
          </a:p>
        </p:txBody>
      </p:sp>
      <p:sp>
        <p:nvSpPr>
          <p:cNvPr id="4" name="Slide Number Placeholder 3">
            <a:extLst>
              <a:ext uri="{FF2B5EF4-FFF2-40B4-BE49-F238E27FC236}">
                <a16:creationId xmlns:a16="http://schemas.microsoft.com/office/drawing/2014/main" id="{C5920A8F-8025-752D-5244-9479D11AB9DF}"/>
              </a:ext>
            </a:extLst>
          </p:cNvPr>
          <p:cNvSpPr>
            <a:spLocks noGrp="1"/>
          </p:cNvSpPr>
          <p:nvPr>
            <p:ph type="sldNum" sz="quarter" idx="12"/>
          </p:nvPr>
        </p:nvSpPr>
        <p:spPr/>
        <p:txBody>
          <a:bodyPr/>
          <a:lstStyle/>
          <a:p>
            <a:fld id="{6C575094-CFE5-6845-BA77-358456EEE977}" type="slidenum">
              <a:rPr lang="en-US" altLang="x-none" smtClean="0"/>
              <a:pPr/>
              <a:t>18</a:t>
            </a:fld>
            <a:endParaRPr lang="en-US" altLang="x-none"/>
          </a:p>
        </p:txBody>
      </p:sp>
      <p:pic>
        <p:nvPicPr>
          <p:cNvPr id="5" name="Picture 4" descr="Diagram&#10;&#10;Description automatically generated">
            <a:extLst>
              <a:ext uri="{FF2B5EF4-FFF2-40B4-BE49-F238E27FC236}">
                <a16:creationId xmlns:a16="http://schemas.microsoft.com/office/drawing/2014/main" id="{33F7AF2B-42BF-27CE-C5B8-9E276BB1094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37572" y="3794756"/>
            <a:ext cx="2468853" cy="827539"/>
          </a:xfrm>
          <a:prstGeom prst="rect">
            <a:avLst/>
          </a:prstGeom>
        </p:spPr>
      </p:pic>
      <p:pic>
        <p:nvPicPr>
          <p:cNvPr id="6" name="Picture 5" descr="Diagram, table&#10;&#10;Description automatically generated">
            <a:extLst>
              <a:ext uri="{FF2B5EF4-FFF2-40B4-BE49-F238E27FC236}">
                <a16:creationId xmlns:a16="http://schemas.microsoft.com/office/drawing/2014/main" id="{C28E5B6A-C720-BE20-3B5B-F1E089C019C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371943" y="5192256"/>
            <a:ext cx="2400113" cy="827539"/>
          </a:xfrm>
          <a:prstGeom prst="rect">
            <a:avLst/>
          </a:prstGeom>
        </p:spPr>
      </p:pic>
      <p:sp>
        <p:nvSpPr>
          <p:cNvPr id="7" name="TextBox 6">
            <a:extLst>
              <a:ext uri="{FF2B5EF4-FFF2-40B4-BE49-F238E27FC236}">
                <a16:creationId xmlns:a16="http://schemas.microsoft.com/office/drawing/2014/main" id="{8EE273A1-44AB-FE5B-8AE9-0F41B67F1439}"/>
              </a:ext>
            </a:extLst>
          </p:cNvPr>
          <p:cNvSpPr txBox="1"/>
          <p:nvPr/>
        </p:nvSpPr>
        <p:spPr>
          <a:xfrm>
            <a:off x="5943585" y="4302101"/>
            <a:ext cx="2089033" cy="276999"/>
          </a:xfrm>
          <a:prstGeom prst="rect">
            <a:avLst/>
          </a:prstGeom>
          <a:solidFill>
            <a:schemeClr val="accent1">
              <a:lumMod val="20000"/>
              <a:lumOff val="80000"/>
            </a:schemeClr>
          </a:solidFill>
          <a:ln>
            <a:solidFill>
              <a:srgbClr val="0432FF"/>
            </a:solidFill>
          </a:ln>
        </p:spPr>
        <p:txBody>
          <a:bodyPr wrap="none" rtlCol="0">
            <a:spAutoFit/>
          </a:bodyPr>
          <a:lstStyle/>
          <a:p>
            <a:r>
              <a:rPr lang="en-US" sz="1200" dirty="0">
                <a:solidFill>
                  <a:srgbClr val="0432FF"/>
                </a:solidFill>
              </a:rPr>
              <a:t>calls to the copy constructor</a:t>
            </a:r>
          </a:p>
        </p:txBody>
      </p:sp>
      <p:sp>
        <p:nvSpPr>
          <p:cNvPr id="8" name="TextBox 7">
            <a:extLst>
              <a:ext uri="{FF2B5EF4-FFF2-40B4-BE49-F238E27FC236}">
                <a16:creationId xmlns:a16="http://schemas.microsoft.com/office/drawing/2014/main" id="{F5F92FD6-7456-36B5-496E-E0FAF1763880}"/>
              </a:ext>
            </a:extLst>
          </p:cNvPr>
          <p:cNvSpPr txBox="1"/>
          <p:nvPr/>
        </p:nvSpPr>
        <p:spPr>
          <a:xfrm>
            <a:off x="5943585" y="5285253"/>
            <a:ext cx="1645002" cy="276999"/>
          </a:xfrm>
          <a:prstGeom prst="rect">
            <a:avLst/>
          </a:prstGeom>
          <a:solidFill>
            <a:schemeClr val="accent1">
              <a:lumMod val="20000"/>
              <a:lumOff val="80000"/>
            </a:schemeClr>
          </a:solidFill>
          <a:ln>
            <a:solidFill>
              <a:srgbClr val="0432FF"/>
            </a:solidFill>
          </a:ln>
        </p:spPr>
        <p:txBody>
          <a:bodyPr wrap="none" rtlCol="0">
            <a:spAutoFit/>
          </a:bodyPr>
          <a:lstStyle/>
          <a:p>
            <a:r>
              <a:rPr lang="en-US" sz="1200" dirty="0">
                <a:solidFill>
                  <a:srgbClr val="0432FF"/>
                </a:solidFill>
              </a:rPr>
              <a:t>calls to the destructor</a:t>
            </a:r>
          </a:p>
        </p:txBody>
      </p:sp>
    </p:spTree>
    <p:extLst>
      <p:ext uri="{BB962C8B-B14F-4D97-AF65-F5344CB8AC3E}">
        <p14:creationId xmlns:p14="http://schemas.microsoft.com/office/powerpoint/2010/main" val="32770746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fade">
                                      <p:cBhvr>
                                        <p:cTn id="10" dur="5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animEffect transition="in" filter="fade">
                                      <p:cBhvr>
                                        <p:cTn id="15" dur="500"/>
                                        <p:tgtEl>
                                          <p:spTgt spid="3">
                                            <p:txEl>
                                              <p:pRg st="5" end="5"/>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fade">
                                      <p:cBhvr>
                                        <p:cTn id="18"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ADC404-79AB-B009-058C-C7411B491F59}"/>
              </a:ext>
            </a:extLst>
          </p:cNvPr>
          <p:cNvSpPr>
            <a:spLocks noGrp="1"/>
          </p:cNvSpPr>
          <p:nvPr>
            <p:ph type="title"/>
          </p:nvPr>
        </p:nvSpPr>
        <p:spPr/>
        <p:txBody>
          <a:bodyPr/>
          <a:lstStyle/>
          <a:p>
            <a:r>
              <a:rPr lang="en-US" dirty="0"/>
              <a:t>C++ Vectors</a:t>
            </a:r>
            <a:r>
              <a:rPr lang="en-US" i="1" dirty="0"/>
              <a:t>, cont’d</a:t>
            </a:r>
            <a:endParaRPr lang="en-US" dirty="0"/>
          </a:p>
        </p:txBody>
      </p:sp>
      <p:sp>
        <p:nvSpPr>
          <p:cNvPr id="3" name="Content Placeholder 2">
            <a:extLst>
              <a:ext uri="{FF2B5EF4-FFF2-40B4-BE49-F238E27FC236}">
                <a16:creationId xmlns:a16="http://schemas.microsoft.com/office/drawing/2014/main" id="{172B6BCD-EC6C-BD9B-0C29-18AB4FF32360}"/>
              </a:ext>
            </a:extLst>
          </p:cNvPr>
          <p:cNvSpPr>
            <a:spLocks noGrp="1"/>
          </p:cNvSpPr>
          <p:nvPr>
            <p:ph idx="1"/>
          </p:nvPr>
        </p:nvSpPr>
        <p:spPr>
          <a:xfrm>
            <a:off x="457200" y="1295401"/>
            <a:ext cx="8229600" cy="4785330"/>
          </a:xfrm>
        </p:spPr>
        <p:txBody>
          <a:bodyPr/>
          <a:lstStyle/>
          <a:p>
            <a:r>
              <a:rPr lang="en-US" dirty="0"/>
              <a:t>To </a:t>
            </a:r>
            <a:r>
              <a:rPr lang="en-US" u="sng" dirty="0"/>
              <a:t>remove</a:t>
            </a:r>
            <a:r>
              <a:rPr lang="en-US" dirty="0"/>
              <a:t> an element from a vector:</a:t>
            </a:r>
          </a:p>
          <a:p>
            <a:pPr lvl="4"/>
            <a:endParaRPr lang="en-US" dirty="0"/>
          </a:p>
          <a:p>
            <a:pPr lvl="1"/>
            <a:r>
              <a:rPr lang="en-US" dirty="0"/>
              <a:t>First </a:t>
            </a:r>
            <a:r>
              <a:rPr lang="en-US" u="sng" dirty="0"/>
              <a:t>deallocate</a:t>
            </a:r>
            <a:r>
              <a:rPr lang="en-US" dirty="0"/>
              <a:t> the object being removed:</a:t>
            </a:r>
          </a:p>
          <a:p>
            <a:pPr lvl="1"/>
            <a:endParaRPr lang="en-US" dirty="0"/>
          </a:p>
          <a:p>
            <a:pPr lvl="1"/>
            <a:r>
              <a:rPr lang="en-US" dirty="0"/>
              <a:t>Replace the removed object with a </a:t>
            </a:r>
            <a:r>
              <a:rPr lang="en-US" u="sng" dirty="0"/>
              <a:t>copy</a:t>
            </a:r>
            <a:r>
              <a:rPr lang="en-US" dirty="0"/>
              <a:t> of the following object:</a:t>
            </a:r>
          </a:p>
          <a:p>
            <a:pPr lvl="1"/>
            <a:endParaRPr lang="en-US" dirty="0"/>
          </a:p>
          <a:p>
            <a:pPr lvl="1"/>
            <a:r>
              <a:rPr lang="en-US" u="sng" dirty="0"/>
              <a:t>Deallocate</a:t>
            </a:r>
            <a:r>
              <a:rPr lang="en-US" dirty="0"/>
              <a:t> the original following object:</a:t>
            </a:r>
          </a:p>
          <a:p>
            <a:pPr lvl="1"/>
            <a:endParaRPr lang="en-US" dirty="0"/>
          </a:p>
          <a:p>
            <a:pPr lvl="1"/>
            <a:r>
              <a:rPr lang="en-US" u="sng" dirty="0"/>
              <a:t>Repeat</a:t>
            </a:r>
            <a:r>
              <a:rPr lang="en-US" dirty="0"/>
              <a:t> the last two steps down through the rest of the vector.</a:t>
            </a:r>
          </a:p>
        </p:txBody>
      </p:sp>
      <p:sp>
        <p:nvSpPr>
          <p:cNvPr id="4" name="Slide Number Placeholder 3">
            <a:extLst>
              <a:ext uri="{FF2B5EF4-FFF2-40B4-BE49-F238E27FC236}">
                <a16:creationId xmlns:a16="http://schemas.microsoft.com/office/drawing/2014/main" id="{08C98A27-3B2A-F222-C973-D13C509EC901}"/>
              </a:ext>
            </a:extLst>
          </p:cNvPr>
          <p:cNvSpPr>
            <a:spLocks noGrp="1"/>
          </p:cNvSpPr>
          <p:nvPr>
            <p:ph type="sldNum" sz="quarter" idx="12"/>
          </p:nvPr>
        </p:nvSpPr>
        <p:spPr/>
        <p:txBody>
          <a:bodyPr/>
          <a:lstStyle/>
          <a:p>
            <a:fld id="{6C575094-CFE5-6845-BA77-358456EEE977}" type="slidenum">
              <a:rPr lang="en-US" altLang="x-none" smtClean="0"/>
              <a:pPr/>
              <a:t>19</a:t>
            </a:fld>
            <a:endParaRPr lang="en-US" altLang="x-none"/>
          </a:p>
        </p:txBody>
      </p:sp>
      <p:pic>
        <p:nvPicPr>
          <p:cNvPr id="5" name="Picture 4" descr="Diagram, text&#10;&#10;Description automatically generated">
            <a:extLst>
              <a:ext uri="{FF2B5EF4-FFF2-40B4-BE49-F238E27FC236}">
                <a16:creationId xmlns:a16="http://schemas.microsoft.com/office/drawing/2014/main" id="{56BC1137-280F-944F-51EE-68926673581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31927" y="2423171"/>
            <a:ext cx="1790695" cy="504805"/>
          </a:xfrm>
          <a:prstGeom prst="rect">
            <a:avLst/>
          </a:prstGeom>
        </p:spPr>
      </p:pic>
      <p:pic>
        <p:nvPicPr>
          <p:cNvPr id="7" name="Picture 6" descr="A picture containing diagram&#10;&#10;Description automatically generated">
            <a:extLst>
              <a:ext uri="{FF2B5EF4-FFF2-40B4-BE49-F238E27FC236}">
                <a16:creationId xmlns:a16="http://schemas.microsoft.com/office/drawing/2014/main" id="{48FC2D9F-6F2E-4D46-B75A-B5BD7C5DBF2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931927" y="3404296"/>
            <a:ext cx="1672152" cy="679622"/>
          </a:xfrm>
          <a:prstGeom prst="rect">
            <a:avLst/>
          </a:prstGeom>
        </p:spPr>
      </p:pic>
      <p:pic>
        <p:nvPicPr>
          <p:cNvPr id="10" name="Picture 9" descr="Shape&#10;&#10;Description automatically generated">
            <a:extLst>
              <a:ext uri="{FF2B5EF4-FFF2-40B4-BE49-F238E27FC236}">
                <a16:creationId xmlns:a16="http://schemas.microsoft.com/office/drawing/2014/main" id="{D901CC6F-2BCC-BDA1-B157-743DF5C0CB7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980725" y="4560238"/>
            <a:ext cx="1574555" cy="452824"/>
          </a:xfrm>
          <a:prstGeom prst="rect">
            <a:avLst/>
          </a:prstGeom>
        </p:spPr>
      </p:pic>
      <p:sp>
        <p:nvSpPr>
          <p:cNvPr id="6" name="TextBox 5">
            <a:extLst>
              <a:ext uri="{FF2B5EF4-FFF2-40B4-BE49-F238E27FC236}">
                <a16:creationId xmlns:a16="http://schemas.microsoft.com/office/drawing/2014/main" id="{CFDA7DDA-0662-57F9-C806-6C427A786F94}"/>
              </a:ext>
            </a:extLst>
          </p:cNvPr>
          <p:cNvSpPr txBox="1"/>
          <p:nvPr/>
        </p:nvSpPr>
        <p:spPr>
          <a:xfrm>
            <a:off x="5943585" y="2537073"/>
            <a:ext cx="1568058" cy="276999"/>
          </a:xfrm>
          <a:prstGeom prst="rect">
            <a:avLst/>
          </a:prstGeom>
          <a:solidFill>
            <a:schemeClr val="accent1">
              <a:lumMod val="20000"/>
              <a:lumOff val="80000"/>
            </a:schemeClr>
          </a:solidFill>
          <a:ln>
            <a:solidFill>
              <a:srgbClr val="0432FF"/>
            </a:solidFill>
          </a:ln>
        </p:spPr>
        <p:txBody>
          <a:bodyPr wrap="none" rtlCol="0">
            <a:spAutoFit/>
          </a:bodyPr>
          <a:lstStyle/>
          <a:p>
            <a:r>
              <a:rPr lang="en-US" sz="1200" dirty="0">
                <a:solidFill>
                  <a:srgbClr val="0432FF"/>
                </a:solidFill>
              </a:rPr>
              <a:t>call to the destructor</a:t>
            </a:r>
          </a:p>
        </p:txBody>
      </p:sp>
      <p:sp>
        <p:nvSpPr>
          <p:cNvPr id="8" name="TextBox 7">
            <a:extLst>
              <a:ext uri="{FF2B5EF4-FFF2-40B4-BE49-F238E27FC236}">
                <a16:creationId xmlns:a16="http://schemas.microsoft.com/office/drawing/2014/main" id="{8A363224-ADD1-7631-1599-554D125D364F}"/>
              </a:ext>
            </a:extLst>
          </p:cNvPr>
          <p:cNvSpPr txBox="1"/>
          <p:nvPr/>
        </p:nvSpPr>
        <p:spPr>
          <a:xfrm>
            <a:off x="5943585" y="3444598"/>
            <a:ext cx="2326278" cy="276999"/>
          </a:xfrm>
          <a:prstGeom prst="rect">
            <a:avLst/>
          </a:prstGeom>
          <a:solidFill>
            <a:schemeClr val="accent1">
              <a:lumMod val="20000"/>
              <a:lumOff val="80000"/>
            </a:schemeClr>
          </a:solidFill>
          <a:ln>
            <a:solidFill>
              <a:srgbClr val="0432FF"/>
            </a:solidFill>
          </a:ln>
        </p:spPr>
        <p:txBody>
          <a:bodyPr wrap="none" rtlCol="0">
            <a:spAutoFit/>
          </a:bodyPr>
          <a:lstStyle/>
          <a:p>
            <a:r>
              <a:rPr lang="en-US" sz="1200" dirty="0">
                <a:solidFill>
                  <a:srgbClr val="0432FF"/>
                </a:solidFill>
              </a:rPr>
              <a:t>call to the assignment operator</a:t>
            </a:r>
          </a:p>
        </p:txBody>
      </p:sp>
      <p:sp>
        <p:nvSpPr>
          <p:cNvPr id="9" name="TextBox 8">
            <a:extLst>
              <a:ext uri="{FF2B5EF4-FFF2-40B4-BE49-F238E27FC236}">
                <a16:creationId xmlns:a16="http://schemas.microsoft.com/office/drawing/2014/main" id="{79DDC284-0AAE-0E98-999A-8E2BEC925222}"/>
              </a:ext>
            </a:extLst>
          </p:cNvPr>
          <p:cNvSpPr txBox="1"/>
          <p:nvPr/>
        </p:nvSpPr>
        <p:spPr>
          <a:xfrm>
            <a:off x="5943585" y="4627130"/>
            <a:ext cx="1568058" cy="276999"/>
          </a:xfrm>
          <a:prstGeom prst="rect">
            <a:avLst/>
          </a:prstGeom>
          <a:solidFill>
            <a:schemeClr val="accent1">
              <a:lumMod val="20000"/>
              <a:lumOff val="80000"/>
            </a:schemeClr>
          </a:solidFill>
          <a:ln>
            <a:solidFill>
              <a:srgbClr val="0432FF"/>
            </a:solidFill>
          </a:ln>
        </p:spPr>
        <p:txBody>
          <a:bodyPr wrap="none" rtlCol="0">
            <a:spAutoFit/>
          </a:bodyPr>
          <a:lstStyle/>
          <a:p>
            <a:r>
              <a:rPr lang="en-US" sz="1200" dirty="0">
                <a:solidFill>
                  <a:srgbClr val="0432FF"/>
                </a:solidFill>
              </a:rPr>
              <a:t>call to the destructor</a:t>
            </a:r>
          </a:p>
        </p:txBody>
      </p:sp>
    </p:spTree>
    <p:extLst>
      <p:ext uri="{BB962C8B-B14F-4D97-AF65-F5344CB8AC3E}">
        <p14:creationId xmlns:p14="http://schemas.microsoft.com/office/powerpoint/2010/main" val="32688106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fade">
                                      <p:cBhvr>
                                        <p:cTn id="10" dur="5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animEffect transition="in" filter="fade">
                                      <p:cBhvr>
                                        <p:cTn id="15" dur="500"/>
                                        <p:tgtEl>
                                          <p:spTgt spid="3">
                                            <p:txEl>
                                              <p:pRg st="4" end="4"/>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fade">
                                      <p:cBhvr>
                                        <p:cTn id="18" dur="500"/>
                                        <p:tgtEl>
                                          <p:spTgt spid="7"/>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animEffect transition="in" filter="fade">
                                      <p:cBhvr>
                                        <p:cTn id="23" dur="500"/>
                                        <p:tgtEl>
                                          <p:spTgt spid="3">
                                            <p:txEl>
                                              <p:pRg st="6" end="6"/>
                                            </p:txEl>
                                          </p:spTgt>
                                        </p:tgtEl>
                                      </p:cBhvr>
                                    </p:animEffect>
                                  </p:childTnLst>
                                </p:cTn>
                              </p:par>
                              <p:par>
                                <p:cTn id="24" presetID="10" presetClass="entr" presetSubtype="0" fill="hold" nodeType="withEffect">
                                  <p:stCondLst>
                                    <p:cond delay="0"/>
                                  </p:stCondLst>
                                  <p:childTnLst>
                                    <p:set>
                                      <p:cBhvr>
                                        <p:cTn id="25" dur="1" fill="hold">
                                          <p:stCondLst>
                                            <p:cond delay="0"/>
                                          </p:stCondLst>
                                        </p:cTn>
                                        <p:tgtEl>
                                          <p:spTgt spid="10"/>
                                        </p:tgtEl>
                                        <p:attrNameLst>
                                          <p:attrName>style.visibility</p:attrName>
                                        </p:attrNameLst>
                                      </p:cBhvr>
                                      <p:to>
                                        <p:strVal val="visible"/>
                                      </p:to>
                                    </p:set>
                                    <p:animEffect transition="in" filter="fade">
                                      <p:cBhvr>
                                        <p:cTn id="26" dur="500"/>
                                        <p:tgtEl>
                                          <p:spTgt spid="10"/>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animEffect transition="in" filter="fade">
                                      <p:cBhvr>
                                        <p:cTn id="31"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25CCDB-17ED-A796-8761-FA10A3655365}"/>
              </a:ext>
            </a:extLst>
          </p:cNvPr>
          <p:cNvSpPr>
            <a:spLocks noGrp="1"/>
          </p:cNvSpPr>
          <p:nvPr>
            <p:ph type="title"/>
          </p:nvPr>
        </p:nvSpPr>
        <p:spPr/>
        <p:txBody>
          <a:bodyPr/>
          <a:lstStyle/>
          <a:p>
            <a:r>
              <a:rPr lang="en-US" dirty="0"/>
              <a:t>Today</a:t>
            </a:r>
          </a:p>
        </p:txBody>
      </p:sp>
      <p:sp>
        <p:nvSpPr>
          <p:cNvPr id="3" name="Content Placeholder 2">
            <a:extLst>
              <a:ext uri="{FF2B5EF4-FFF2-40B4-BE49-F238E27FC236}">
                <a16:creationId xmlns:a16="http://schemas.microsoft.com/office/drawing/2014/main" id="{D71F9086-26CD-3F4D-7705-890F51F53C89}"/>
              </a:ext>
            </a:extLst>
          </p:cNvPr>
          <p:cNvSpPr>
            <a:spLocks noGrp="1"/>
          </p:cNvSpPr>
          <p:nvPr>
            <p:ph idx="1"/>
          </p:nvPr>
        </p:nvSpPr>
        <p:spPr/>
        <p:txBody>
          <a:bodyPr/>
          <a:lstStyle/>
          <a:p>
            <a:r>
              <a:rPr lang="en-US" sz="2600" dirty="0"/>
              <a:t>Hiding implementations</a:t>
            </a:r>
            <a:r>
              <a:rPr lang="en-US" sz="2600" i="1" dirty="0"/>
              <a:t>, cont’d</a:t>
            </a:r>
          </a:p>
          <a:p>
            <a:r>
              <a:rPr lang="en-US" sz="2600" dirty="0"/>
              <a:t>The Open-Closed Principle</a:t>
            </a:r>
          </a:p>
          <a:p>
            <a:r>
              <a:rPr lang="en-US" sz="2600" dirty="0"/>
              <a:t>Don’t surprise users</a:t>
            </a:r>
          </a:p>
          <a:p>
            <a:r>
              <a:rPr lang="en-US" sz="2600" dirty="0"/>
              <a:t>The vexatious C++ vectors</a:t>
            </a:r>
          </a:p>
          <a:p>
            <a:r>
              <a:rPr lang="en-US" sz="2600" dirty="0"/>
              <a:t>Programming by contract</a:t>
            </a:r>
          </a:p>
          <a:p>
            <a:r>
              <a:rPr lang="en-US" sz="2600" i="1" dirty="0"/>
              <a:t>Break</a:t>
            </a:r>
          </a:p>
          <a:p>
            <a:r>
              <a:rPr lang="en-US" sz="2600" dirty="0"/>
              <a:t>Overriding vs. overloading</a:t>
            </a:r>
          </a:p>
          <a:p>
            <a:r>
              <a:rPr lang="en-US" sz="2600" dirty="0"/>
              <a:t>The Liskov Substitution Principle</a:t>
            </a:r>
          </a:p>
          <a:p>
            <a:r>
              <a:rPr lang="en-US" sz="2600" dirty="0"/>
              <a:t>Choosing “is-a” vs. “has-a”</a:t>
            </a:r>
          </a:p>
          <a:p>
            <a:r>
              <a:rPr lang="en-US" sz="2600" dirty="0"/>
              <a:t>Code to the Interface with a factory function</a:t>
            </a:r>
          </a:p>
          <a:p>
            <a:endParaRPr lang="en-US" sz="2600" dirty="0"/>
          </a:p>
        </p:txBody>
      </p:sp>
      <p:sp>
        <p:nvSpPr>
          <p:cNvPr id="4" name="Slide Number Placeholder 3">
            <a:extLst>
              <a:ext uri="{FF2B5EF4-FFF2-40B4-BE49-F238E27FC236}">
                <a16:creationId xmlns:a16="http://schemas.microsoft.com/office/drawing/2014/main" id="{0D5A3C10-CD03-0494-77EB-A917F8BDEBB6}"/>
              </a:ext>
            </a:extLst>
          </p:cNvPr>
          <p:cNvSpPr>
            <a:spLocks noGrp="1"/>
          </p:cNvSpPr>
          <p:nvPr>
            <p:ph type="sldNum" sz="quarter" idx="12"/>
          </p:nvPr>
        </p:nvSpPr>
        <p:spPr/>
        <p:txBody>
          <a:bodyPr/>
          <a:lstStyle/>
          <a:p>
            <a:fld id="{6C575094-CFE5-6845-BA77-358456EEE977}" type="slidenum">
              <a:rPr lang="en-US" altLang="x-none" smtClean="0"/>
              <a:pPr/>
              <a:t>2</a:t>
            </a:fld>
            <a:endParaRPr lang="en-US" altLang="x-none"/>
          </a:p>
        </p:txBody>
      </p:sp>
    </p:spTree>
    <p:extLst>
      <p:ext uri="{BB962C8B-B14F-4D97-AF65-F5344CB8AC3E}">
        <p14:creationId xmlns:p14="http://schemas.microsoft.com/office/powerpoint/2010/main" val="23968829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animEffect transition="in" filter="fade">
                                      <p:cBhvr>
                                        <p:cTn id="7" dur="500"/>
                                        <p:tgtEl>
                                          <p:spTgt spid="3">
                                            <p:txEl>
                                              <p:pRg st="5" end="5"/>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6" end="6"/>
                                            </p:txEl>
                                          </p:spTgt>
                                        </p:tgtEl>
                                        <p:attrNameLst>
                                          <p:attrName>style.visibility</p:attrName>
                                        </p:attrNameLst>
                                      </p:cBhvr>
                                      <p:to>
                                        <p:strVal val="visible"/>
                                      </p:to>
                                    </p:set>
                                    <p:animEffect transition="in" filter="fade">
                                      <p:cBhvr>
                                        <p:cTn id="12" dur="500"/>
                                        <p:tgtEl>
                                          <p:spTgt spid="3">
                                            <p:txEl>
                                              <p:pRg st="6" end="6"/>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animEffect transition="in" filter="fade">
                                      <p:cBhvr>
                                        <p:cTn id="15" dur="500"/>
                                        <p:tgtEl>
                                          <p:spTgt spid="3">
                                            <p:txEl>
                                              <p:pRg st="7" end="7"/>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3">
                                            <p:txEl>
                                              <p:pRg st="8" end="8"/>
                                            </p:txEl>
                                          </p:spTgt>
                                        </p:tgtEl>
                                        <p:attrNameLst>
                                          <p:attrName>style.visibility</p:attrName>
                                        </p:attrNameLst>
                                      </p:cBhvr>
                                      <p:to>
                                        <p:strVal val="visible"/>
                                      </p:to>
                                    </p:set>
                                    <p:animEffect transition="in" filter="fade">
                                      <p:cBhvr>
                                        <p:cTn id="18" dur="500"/>
                                        <p:tgtEl>
                                          <p:spTgt spid="3">
                                            <p:txEl>
                                              <p:pRg st="8" end="8"/>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3">
                                            <p:txEl>
                                              <p:pRg st="9" end="9"/>
                                            </p:txEl>
                                          </p:spTgt>
                                        </p:tgtEl>
                                        <p:attrNameLst>
                                          <p:attrName>style.visibility</p:attrName>
                                        </p:attrNameLst>
                                      </p:cBhvr>
                                      <p:to>
                                        <p:strVal val="visible"/>
                                      </p:to>
                                    </p:set>
                                    <p:animEffect transition="in" filter="fade">
                                      <p:cBhvr>
                                        <p:cTn id="21"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D4C43A-2275-3D9C-398C-B49FDCCD7C3E}"/>
              </a:ext>
            </a:extLst>
          </p:cNvPr>
          <p:cNvSpPr>
            <a:spLocks noGrp="1"/>
          </p:cNvSpPr>
          <p:nvPr>
            <p:ph type="title"/>
          </p:nvPr>
        </p:nvSpPr>
        <p:spPr/>
        <p:txBody>
          <a:bodyPr/>
          <a:lstStyle/>
          <a:p>
            <a:r>
              <a:rPr lang="en-US" dirty="0"/>
              <a:t>C++ Vectors</a:t>
            </a:r>
            <a:r>
              <a:rPr lang="en-US" i="1" dirty="0"/>
              <a:t>, cont’d</a:t>
            </a:r>
            <a:endParaRPr lang="en-US" dirty="0"/>
          </a:p>
        </p:txBody>
      </p:sp>
      <p:sp>
        <p:nvSpPr>
          <p:cNvPr id="3" name="Content Placeholder 2">
            <a:extLst>
              <a:ext uri="{FF2B5EF4-FFF2-40B4-BE49-F238E27FC236}">
                <a16:creationId xmlns:a16="http://schemas.microsoft.com/office/drawing/2014/main" id="{1AD9BD9F-6735-CF1F-A9FA-04B83026319D}"/>
              </a:ext>
            </a:extLst>
          </p:cNvPr>
          <p:cNvSpPr>
            <a:spLocks noGrp="1"/>
          </p:cNvSpPr>
          <p:nvPr>
            <p:ph idx="1"/>
          </p:nvPr>
        </p:nvSpPr>
        <p:spPr>
          <a:xfrm>
            <a:off x="457199" y="1234464"/>
            <a:ext cx="8229600" cy="457201"/>
          </a:xfrm>
        </p:spPr>
        <p:txBody>
          <a:bodyPr/>
          <a:lstStyle/>
          <a:p>
            <a:r>
              <a:rPr lang="en-US" dirty="0"/>
              <a:t>Refactor! Use pointers instead: </a:t>
            </a:r>
          </a:p>
        </p:txBody>
      </p:sp>
      <p:sp>
        <p:nvSpPr>
          <p:cNvPr id="4" name="Slide Number Placeholder 3">
            <a:extLst>
              <a:ext uri="{FF2B5EF4-FFF2-40B4-BE49-F238E27FC236}">
                <a16:creationId xmlns:a16="http://schemas.microsoft.com/office/drawing/2014/main" id="{B389ECE6-FDF3-4041-D6FD-A44E7F72DD71}"/>
              </a:ext>
            </a:extLst>
          </p:cNvPr>
          <p:cNvSpPr>
            <a:spLocks noGrp="1"/>
          </p:cNvSpPr>
          <p:nvPr>
            <p:ph type="sldNum" sz="quarter" idx="12"/>
          </p:nvPr>
        </p:nvSpPr>
        <p:spPr/>
        <p:txBody>
          <a:bodyPr/>
          <a:lstStyle/>
          <a:p>
            <a:fld id="{6C575094-CFE5-6845-BA77-358456EEE977}" type="slidenum">
              <a:rPr lang="en-US" altLang="x-none" smtClean="0"/>
              <a:pPr/>
              <a:t>20</a:t>
            </a:fld>
            <a:endParaRPr lang="en-US" altLang="x-none"/>
          </a:p>
        </p:txBody>
      </p:sp>
      <p:sp>
        <p:nvSpPr>
          <p:cNvPr id="5" name="TextBox 4">
            <a:extLst>
              <a:ext uri="{FF2B5EF4-FFF2-40B4-BE49-F238E27FC236}">
                <a16:creationId xmlns:a16="http://schemas.microsoft.com/office/drawing/2014/main" id="{A4E9613F-7F4F-5579-80FF-21423C1B3A1B}"/>
              </a:ext>
            </a:extLst>
          </p:cNvPr>
          <p:cNvSpPr txBox="1"/>
          <p:nvPr/>
        </p:nvSpPr>
        <p:spPr>
          <a:xfrm>
            <a:off x="2202567" y="1768726"/>
            <a:ext cx="4647426" cy="1015663"/>
          </a:xfrm>
          <a:prstGeom prst="rect">
            <a:avLst/>
          </a:prstGeom>
          <a:solidFill>
            <a:schemeClr val="bg1">
              <a:lumMod val="95000"/>
            </a:schemeClr>
          </a:solidFill>
          <a:ln>
            <a:solidFill>
              <a:schemeClr val="bg1">
                <a:lumMod val="75000"/>
              </a:schemeClr>
            </a:solidFill>
          </a:ln>
        </p:spPr>
        <p:txBody>
          <a:bodyPr wrap="none" rtlCol="0">
            <a:spAutoFit/>
          </a:bodyPr>
          <a:lstStyle/>
          <a:p>
            <a:r>
              <a:rPr lang="en-US" sz="1200" b="1" dirty="0">
                <a:effectLst/>
                <a:latin typeface="Courier New" panose="02070309020205020404" pitchFamily="49" charset="0"/>
                <a:cs typeface="Courier New" panose="02070309020205020404" pitchFamily="49" charset="0"/>
              </a:rPr>
              <a:t>vector&lt;</a:t>
            </a:r>
            <a:r>
              <a:rPr lang="en-US" sz="1200" b="1" dirty="0">
                <a:solidFill>
                  <a:srgbClr val="C00000"/>
                </a:solidFill>
                <a:effectLst/>
                <a:latin typeface="Courier New" panose="02070309020205020404" pitchFamily="49" charset="0"/>
                <a:cs typeface="Courier New" panose="02070309020205020404" pitchFamily="49" charset="0"/>
              </a:rPr>
              <a:t>Date *</a:t>
            </a:r>
            <a:r>
              <a:rPr lang="en-US" sz="1200" b="1" dirty="0">
                <a:effectLst/>
                <a:latin typeface="Courier New" panose="02070309020205020404" pitchFamily="49" charset="0"/>
                <a:cs typeface="Courier New" panose="02070309020205020404" pitchFamily="49" charset="0"/>
              </a:rPr>
              <a:t>&gt; dates;</a:t>
            </a:r>
          </a:p>
          <a:p>
            <a:r>
              <a:rPr lang="en-US" sz="1200" b="1" dirty="0">
                <a:latin typeface="Courier New" panose="02070309020205020404" pitchFamily="49" charset="0"/>
                <a:cs typeface="Courier New" panose="02070309020205020404" pitchFamily="49" charset="0"/>
              </a:rPr>
              <a:t>...</a:t>
            </a:r>
          </a:p>
          <a:p>
            <a:r>
              <a:rPr lang="en-US" sz="1200" b="1" dirty="0">
                <a:effectLst/>
                <a:latin typeface="Courier New" panose="02070309020205020404" pitchFamily="49" charset="0"/>
                <a:cs typeface="Courier New" panose="02070309020205020404" pitchFamily="49" charset="0"/>
              </a:rPr>
              <a:t>vector&lt;</a:t>
            </a:r>
            <a:r>
              <a:rPr lang="en-US" sz="1200" b="1" dirty="0">
                <a:solidFill>
                  <a:srgbClr val="C00000"/>
                </a:solidFill>
                <a:effectLst/>
                <a:latin typeface="Courier New" panose="02070309020205020404" pitchFamily="49" charset="0"/>
                <a:cs typeface="Courier New" panose="02070309020205020404" pitchFamily="49" charset="0"/>
              </a:rPr>
              <a:t>Date *</a:t>
            </a:r>
            <a:r>
              <a:rPr lang="en-US" sz="1200" b="1" dirty="0">
                <a:effectLst/>
                <a:latin typeface="Courier New" panose="02070309020205020404" pitchFamily="49" charset="0"/>
                <a:cs typeface="Courier New" panose="02070309020205020404" pitchFamily="49" charset="0"/>
              </a:rPr>
              <a:t>&gt; </a:t>
            </a:r>
            <a:r>
              <a:rPr lang="en-US" sz="1200" b="1" dirty="0" err="1">
                <a:effectLst/>
                <a:latin typeface="Courier New" panose="02070309020205020404" pitchFamily="49" charset="0"/>
                <a:cs typeface="Courier New" panose="02070309020205020404" pitchFamily="49" charset="0"/>
              </a:rPr>
              <a:t>get_dates</a:t>
            </a:r>
            <a:r>
              <a:rPr lang="en-US" sz="1200" b="1" dirty="0">
                <a:effectLst/>
                <a:latin typeface="Courier New" panose="02070309020205020404" pitchFamily="49" charset="0"/>
                <a:cs typeface="Courier New" panose="02070309020205020404" pitchFamily="49" charset="0"/>
              </a:rPr>
              <a:t>() const;</a:t>
            </a:r>
          </a:p>
          <a:p>
            <a:r>
              <a:rPr lang="en-US" sz="1200" b="1" dirty="0">
                <a:effectLst/>
                <a:latin typeface="Courier New" panose="02070309020205020404" pitchFamily="49" charset="0"/>
                <a:cs typeface="Courier New" panose="02070309020205020404" pitchFamily="49" charset="0"/>
              </a:rPr>
              <a:t>void append(</a:t>
            </a:r>
            <a:r>
              <a:rPr lang="en-US" sz="1200" b="1" dirty="0">
                <a:solidFill>
                  <a:srgbClr val="C00000"/>
                </a:solidFill>
                <a:effectLst/>
                <a:latin typeface="Courier New" panose="02070309020205020404" pitchFamily="49" charset="0"/>
                <a:cs typeface="Courier New" panose="02070309020205020404" pitchFamily="49" charset="0"/>
              </a:rPr>
              <a:t>Date *</a:t>
            </a:r>
            <a:r>
              <a:rPr lang="en-US" sz="1200" b="1" dirty="0">
                <a:effectLst/>
                <a:latin typeface="Courier New" panose="02070309020205020404" pitchFamily="49" charset="0"/>
                <a:cs typeface="Courier New" panose="02070309020205020404" pitchFamily="49" charset="0"/>
              </a:rPr>
              <a:t> const date)</a:t>
            </a:r>
            <a:r>
              <a:rPr lang="en-US" sz="1200" b="1" dirty="0">
                <a:latin typeface="Courier New" panose="02070309020205020404" pitchFamily="49" charset="0"/>
                <a:cs typeface="Courier New" panose="02070309020205020404" pitchFamily="49" charset="0"/>
              </a:rPr>
              <a:t>;</a:t>
            </a:r>
          </a:p>
          <a:p>
            <a:r>
              <a:rPr lang="en-US" sz="1200" b="1" dirty="0">
                <a:effectLst/>
                <a:latin typeface="Courier New" panose="02070309020205020404" pitchFamily="49" charset="0"/>
                <a:cs typeface="Courier New" panose="02070309020205020404" pitchFamily="49" charset="0"/>
              </a:rPr>
              <a:t>void insert(const int index, </a:t>
            </a:r>
            <a:r>
              <a:rPr lang="en-US" sz="1200" b="1" dirty="0">
                <a:solidFill>
                  <a:srgbClr val="C00000"/>
                </a:solidFill>
                <a:effectLst/>
                <a:latin typeface="Courier New" panose="02070309020205020404" pitchFamily="49" charset="0"/>
                <a:cs typeface="Courier New" panose="02070309020205020404" pitchFamily="49" charset="0"/>
              </a:rPr>
              <a:t>Date *</a:t>
            </a:r>
            <a:r>
              <a:rPr lang="en-US" sz="1200" b="1" dirty="0">
                <a:effectLst/>
                <a:latin typeface="Courier New" panose="02070309020205020404" pitchFamily="49" charset="0"/>
                <a:cs typeface="Courier New" panose="02070309020205020404" pitchFamily="49" charset="0"/>
              </a:rPr>
              <a:t> const date);</a:t>
            </a:r>
          </a:p>
        </p:txBody>
      </p:sp>
      <p:sp>
        <p:nvSpPr>
          <p:cNvPr id="6" name="TextBox 5">
            <a:extLst>
              <a:ext uri="{FF2B5EF4-FFF2-40B4-BE49-F238E27FC236}">
                <a16:creationId xmlns:a16="http://schemas.microsoft.com/office/drawing/2014/main" id="{FC44EF23-CADB-30DB-C1B6-F4A34A8E5352}"/>
              </a:ext>
            </a:extLst>
          </p:cNvPr>
          <p:cNvSpPr txBox="1"/>
          <p:nvPr/>
        </p:nvSpPr>
        <p:spPr>
          <a:xfrm>
            <a:off x="1219438" y="2880366"/>
            <a:ext cx="1132041" cy="338554"/>
          </a:xfrm>
          <a:prstGeom prst="rect">
            <a:avLst/>
          </a:prstGeom>
          <a:solidFill>
            <a:srgbClr val="0432FF"/>
          </a:solidFill>
        </p:spPr>
        <p:txBody>
          <a:bodyPr wrap="none" rtlCol="0">
            <a:spAutoFit/>
          </a:bodyPr>
          <a:lstStyle/>
          <a:p>
            <a:r>
              <a:rPr lang="en-US" dirty="0">
                <a:solidFill>
                  <a:srgbClr val="FFFF00"/>
                </a:solidFill>
              </a:rPr>
              <a:t>6.9/</a:t>
            </a:r>
            <a:r>
              <a:rPr lang="en-US" dirty="0" err="1">
                <a:solidFill>
                  <a:srgbClr val="FFFF00"/>
                </a:solidFill>
              </a:rPr>
              <a:t>Date.h</a:t>
            </a:r>
            <a:endParaRPr lang="en-US" dirty="0">
              <a:solidFill>
                <a:srgbClr val="FFFF00"/>
              </a:solidFill>
            </a:endParaRPr>
          </a:p>
        </p:txBody>
      </p:sp>
      <p:sp>
        <p:nvSpPr>
          <p:cNvPr id="7" name="TextBox 6">
            <a:extLst>
              <a:ext uri="{FF2B5EF4-FFF2-40B4-BE49-F238E27FC236}">
                <a16:creationId xmlns:a16="http://schemas.microsoft.com/office/drawing/2014/main" id="{1D44C727-E01A-3632-1AAD-2FAB68718364}"/>
              </a:ext>
            </a:extLst>
          </p:cNvPr>
          <p:cNvSpPr txBox="1"/>
          <p:nvPr/>
        </p:nvSpPr>
        <p:spPr>
          <a:xfrm>
            <a:off x="2467480" y="2880366"/>
            <a:ext cx="1348446" cy="338554"/>
          </a:xfrm>
          <a:prstGeom prst="rect">
            <a:avLst/>
          </a:prstGeom>
          <a:solidFill>
            <a:srgbClr val="0432FF"/>
          </a:solidFill>
        </p:spPr>
        <p:txBody>
          <a:bodyPr wrap="none" rtlCol="0">
            <a:spAutoFit/>
          </a:bodyPr>
          <a:lstStyle/>
          <a:p>
            <a:r>
              <a:rPr lang="en-US" dirty="0">
                <a:solidFill>
                  <a:srgbClr val="FFFF00"/>
                </a:solidFill>
              </a:rPr>
              <a:t>6.9/</a:t>
            </a:r>
            <a:r>
              <a:rPr lang="en-US" dirty="0" err="1">
                <a:solidFill>
                  <a:srgbClr val="FFFF00"/>
                </a:solidFill>
              </a:rPr>
              <a:t>Date.cpp</a:t>
            </a:r>
            <a:endParaRPr lang="en-US" dirty="0">
              <a:solidFill>
                <a:srgbClr val="FFFF00"/>
              </a:solidFill>
            </a:endParaRPr>
          </a:p>
        </p:txBody>
      </p:sp>
      <p:sp>
        <p:nvSpPr>
          <p:cNvPr id="8" name="TextBox 7">
            <a:extLst>
              <a:ext uri="{FF2B5EF4-FFF2-40B4-BE49-F238E27FC236}">
                <a16:creationId xmlns:a16="http://schemas.microsoft.com/office/drawing/2014/main" id="{16EAC620-A2B0-695E-8600-49DC9E54C01E}"/>
              </a:ext>
            </a:extLst>
          </p:cNvPr>
          <p:cNvSpPr txBox="1"/>
          <p:nvPr/>
        </p:nvSpPr>
        <p:spPr>
          <a:xfrm>
            <a:off x="3931927" y="2880366"/>
            <a:ext cx="1952779" cy="338554"/>
          </a:xfrm>
          <a:prstGeom prst="rect">
            <a:avLst/>
          </a:prstGeom>
          <a:solidFill>
            <a:srgbClr val="0432FF"/>
          </a:solidFill>
        </p:spPr>
        <p:txBody>
          <a:bodyPr wrap="none" rtlCol="0">
            <a:spAutoFit/>
          </a:bodyPr>
          <a:lstStyle/>
          <a:p>
            <a:r>
              <a:rPr lang="en-US" dirty="0">
                <a:solidFill>
                  <a:srgbClr val="FFFF00"/>
                </a:solidFill>
              </a:rPr>
              <a:t>6.9/</a:t>
            </a:r>
            <a:r>
              <a:rPr lang="en-US" dirty="0" err="1">
                <a:solidFill>
                  <a:srgbClr val="FFFF00"/>
                </a:solidFill>
              </a:rPr>
              <a:t>Appointments.h</a:t>
            </a:r>
            <a:endParaRPr lang="en-US" dirty="0">
              <a:solidFill>
                <a:srgbClr val="FFFF00"/>
              </a:solidFill>
            </a:endParaRPr>
          </a:p>
        </p:txBody>
      </p:sp>
      <p:sp>
        <p:nvSpPr>
          <p:cNvPr id="9" name="TextBox 8">
            <a:extLst>
              <a:ext uri="{FF2B5EF4-FFF2-40B4-BE49-F238E27FC236}">
                <a16:creationId xmlns:a16="http://schemas.microsoft.com/office/drawing/2014/main" id="{CA408D81-AD50-5455-DF69-0D6B295B0BC2}"/>
              </a:ext>
            </a:extLst>
          </p:cNvPr>
          <p:cNvSpPr txBox="1"/>
          <p:nvPr/>
        </p:nvSpPr>
        <p:spPr>
          <a:xfrm>
            <a:off x="6001684" y="2886545"/>
            <a:ext cx="1418850" cy="338554"/>
          </a:xfrm>
          <a:prstGeom prst="rect">
            <a:avLst/>
          </a:prstGeom>
          <a:solidFill>
            <a:srgbClr val="0432FF"/>
          </a:solidFill>
        </p:spPr>
        <p:txBody>
          <a:bodyPr wrap="none" rtlCol="0">
            <a:spAutoFit/>
          </a:bodyPr>
          <a:lstStyle/>
          <a:p>
            <a:r>
              <a:rPr lang="en-US" dirty="0">
                <a:solidFill>
                  <a:srgbClr val="FFFF00"/>
                </a:solidFill>
              </a:rPr>
              <a:t>6.9/</a:t>
            </a:r>
            <a:r>
              <a:rPr lang="en-US" dirty="0" err="1">
                <a:solidFill>
                  <a:srgbClr val="FFFF00"/>
                </a:solidFill>
              </a:rPr>
              <a:t>tester.cpp</a:t>
            </a:r>
            <a:endParaRPr lang="en-US" dirty="0">
              <a:solidFill>
                <a:srgbClr val="FFFF00"/>
              </a:solidFill>
            </a:endParaRPr>
          </a:p>
        </p:txBody>
      </p:sp>
      <p:sp>
        <p:nvSpPr>
          <p:cNvPr id="10" name="TextBox 9">
            <a:extLst>
              <a:ext uri="{FF2B5EF4-FFF2-40B4-BE49-F238E27FC236}">
                <a16:creationId xmlns:a16="http://schemas.microsoft.com/office/drawing/2014/main" id="{7E9C6929-61DA-F06F-ED43-86861655CFE4}"/>
              </a:ext>
            </a:extLst>
          </p:cNvPr>
          <p:cNvSpPr txBox="1"/>
          <p:nvPr/>
        </p:nvSpPr>
        <p:spPr>
          <a:xfrm>
            <a:off x="228646" y="3429000"/>
            <a:ext cx="8686705" cy="2739211"/>
          </a:xfrm>
          <a:prstGeom prst="rect">
            <a:avLst/>
          </a:prstGeom>
          <a:solidFill>
            <a:srgbClr val="FEE698">
              <a:alpha val="50000"/>
            </a:srgbClr>
          </a:solidFill>
          <a:ln w="28575">
            <a:solidFill>
              <a:srgbClr val="E1A90D"/>
            </a:solidFill>
          </a:ln>
        </p:spPr>
        <p:txBody>
          <a:bodyPr wrap="square" rtlCol="0">
            <a:spAutoFit/>
          </a:bodyPr>
          <a:lstStyle/>
          <a:p>
            <a:pPr algn="ctr"/>
            <a:r>
              <a:rPr lang="en-US" sz="1800" b="1" dirty="0">
                <a:solidFill>
                  <a:srgbClr val="960000"/>
                </a:solidFill>
                <a:effectLst/>
                <a:latin typeface="+mj-lt"/>
                <a:ea typeface="Times New Roman" panose="02020603050405020304" pitchFamily="18" charset="0"/>
                <a:cs typeface="Times New Roman" panose="02020603050405020304" pitchFamily="18" charset="0"/>
              </a:rPr>
              <a:t>The C++ Standard Vector Class</a:t>
            </a:r>
          </a:p>
          <a:p>
            <a:endParaRPr lang="en-US" sz="800" dirty="0">
              <a:latin typeface="+mj-lt"/>
            </a:endParaRPr>
          </a:p>
          <a:p>
            <a:pPr marL="6350" marR="228600">
              <a:spcBef>
                <a:spcPts val="0"/>
              </a:spcBef>
              <a:spcAft>
                <a:spcPts val="600"/>
              </a:spcAft>
              <a:tabLst>
                <a:tab pos="228600" algn="l"/>
              </a:tabLst>
            </a:pPr>
            <a:r>
              <a:rPr lang="en-US" sz="1800" dirty="0">
                <a:effectLst/>
                <a:latin typeface="Calibri" panose="020F0502020204030204" pitchFamily="34" charset="0"/>
                <a:ea typeface="Calibri" panose="020F0502020204030204" pitchFamily="34" charset="0"/>
              </a:rPr>
              <a:t>A standard C++ </a:t>
            </a:r>
            <a:r>
              <a:rPr lang="en-US" sz="1800" b="1" u="none" strike="noStrike" dirty="0">
                <a:effectLst/>
                <a:latin typeface="Courier New" panose="02070309020205020404" pitchFamily="49" charset="0"/>
                <a:ea typeface="Calibri" panose="020F0502020204030204" pitchFamily="34" charset="0"/>
                <a:cs typeface="Calibri" panose="020F0502020204030204" pitchFamily="34" charset="0"/>
              </a:rPr>
              <a:t>std::vector</a:t>
            </a:r>
            <a:r>
              <a:rPr lang="en-US" sz="1800" dirty="0">
                <a:effectLst/>
                <a:latin typeface="Calibri" panose="020F0502020204030204" pitchFamily="34" charset="0"/>
                <a:ea typeface="Calibri" panose="020F0502020204030204" pitchFamily="34" charset="0"/>
              </a:rPr>
              <a:t> class manages an internal dynamic array whose storage automatically grows at run time as needed, which makes vectors convenient for programmers to use. </a:t>
            </a:r>
            <a:r>
              <a:rPr lang="en-US" sz="1800" dirty="0">
                <a:latin typeface="Calibri" panose="020F0502020204030204" pitchFamily="34" charset="0"/>
              </a:rPr>
              <a:t>The vector class </a:t>
            </a:r>
            <a:r>
              <a:rPr lang="en-US" sz="1800" dirty="0">
                <a:effectLst/>
                <a:latin typeface="Calibri" panose="020F0502020204030204" pitchFamily="34" charset="0"/>
                <a:ea typeface="Calibri" panose="020F0502020204030204" pitchFamily="34" charset="0"/>
              </a:rPr>
              <a:t>uses strategies to reduce the need to create a new dynamic array every time new elements are added. We can call its </a:t>
            </a:r>
            <a:r>
              <a:rPr lang="en-US" sz="1800" b="1" u="none" strike="noStrike" dirty="0">
                <a:effectLst/>
                <a:latin typeface="Courier New" panose="02070309020205020404" pitchFamily="49" charset="0"/>
                <a:ea typeface="Calibri" panose="020F0502020204030204" pitchFamily="34" charset="0"/>
                <a:cs typeface="Calibri" panose="020F0502020204030204" pitchFamily="34" charset="0"/>
              </a:rPr>
              <a:t>reserve()</a:t>
            </a:r>
            <a:r>
              <a:rPr lang="en-US" sz="1800" dirty="0">
                <a:effectLst/>
                <a:latin typeface="Calibri" panose="020F0502020204030204" pitchFamily="34" charset="0"/>
                <a:ea typeface="Calibri" panose="020F0502020204030204" pitchFamily="34" charset="0"/>
              </a:rPr>
              <a:t> member function to pre-allocate a vector of a given size. When the vector must create a new internal dynamic array to accommodate the addition of new elements, it chooses an optimal amount to make the new array’s size longer than the old array’s size. Then subsequent additions of elements might not require creating new arrays.</a:t>
            </a:r>
            <a:r>
              <a:rPr lang="en-US" sz="2000" dirty="0">
                <a:effectLst/>
              </a:rPr>
              <a:t> </a:t>
            </a:r>
            <a:endParaRPr lang="en-US" sz="1800" dirty="0">
              <a:solidFill>
                <a:srgbClr val="000000"/>
              </a:solidFill>
              <a:effectLst/>
              <a:latin typeface="Verdana" panose="020B060403050404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6074065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AFABD5-3432-7987-A647-A999F333A59C}"/>
              </a:ext>
            </a:extLst>
          </p:cNvPr>
          <p:cNvSpPr>
            <a:spLocks noGrp="1"/>
          </p:cNvSpPr>
          <p:nvPr>
            <p:ph type="title"/>
          </p:nvPr>
        </p:nvSpPr>
        <p:spPr/>
        <p:txBody>
          <a:bodyPr/>
          <a:lstStyle/>
          <a:p>
            <a:r>
              <a:rPr lang="en-US" dirty="0"/>
              <a:t>Programming by Contract</a:t>
            </a:r>
          </a:p>
        </p:txBody>
      </p:sp>
      <p:sp>
        <p:nvSpPr>
          <p:cNvPr id="3" name="Content Placeholder 2">
            <a:extLst>
              <a:ext uri="{FF2B5EF4-FFF2-40B4-BE49-F238E27FC236}">
                <a16:creationId xmlns:a16="http://schemas.microsoft.com/office/drawing/2014/main" id="{66A9146F-FFB1-0653-6E10-78B33B831C65}"/>
              </a:ext>
            </a:extLst>
          </p:cNvPr>
          <p:cNvSpPr>
            <a:spLocks noGrp="1"/>
          </p:cNvSpPr>
          <p:nvPr>
            <p:ph idx="1"/>
          </p:nvPr>
        </p:nvSpPr>
        <p:spPr/>
        <p:txBody>
          <a:bodyPr/>
          <a:lstStyle/>
          <a:p>
            <a:r>
              <a:rPr lang="en-US" dirty="0"/>
              <a:t>One way to eliminate surprises in a class that we write is to include, in effect, a </a:t>
            </a:r>
            <a:r>
              <a:rPr lang="en-US" u="sng" dirty="0"/>
              <a:t>contract</a:t>
            </a:r>
            <a:r>
              <a:rPr lang="en-US" dirty="0"/>
              <a:t> for programmers who use the class.</a:t>
            </a:r>
          </a:p>
          <a:p>
            <a:pPr lvl="4"/>
            <a:endParaRPr lang="en-US" dirty="0"/>
          </a:p>
          <a:p>
            <a:r>
              <a:rPr lang="en-US" dirty="0"/>
              <a:t>For a member function, state explicitly what </a:t>
            </a:r>
            <a:r>
              <a:rPr lang="en-US" dirty="0">
                <a:solidFill>
                  <a:srgbClr val="C00000"/>
                </a:solidFill>
              </a:rPr>
              <a:t>preconditions</a:t>
            </a:r>
            <a:r>
              <a:rPr lang="en-US" dirty="0"/>
              <a:t> must be true when a caller calls the function.</a:t>
            </a:r>
          </a:p>
          <a:p>
            <a:pPr lvl="4"/>
            <a:endParaRPr lang="en-US" dirty="0"/>
          </a:p>
          <a:p>
            <a:r>
              <a:rPr lang="en-US" dirty="0"/>
              <a:t>State explicitly what </a:t>
            </a:r>
            <a:r>
              <a:rPr lang="en-US" dirty="0">
                <a:solidFill>
                  <a:srgbClr val="C00000"/>
                </a:solidFill>
              </a:rPr>
              <a:t>postconditions</a:t>
            </a:r>
            <a:r>
              <a:rPr lang="en-US" dirty="0"/>
              <a:t> the caller can expect to be true when the function returns.</a:t>
            </a:r>
          </a:p>
          <a:p>
            <a:pPr lvl="4"/>
            <a:endParaRPr lang="en-US" dirty="0"/>
          </a:p>
          <a:p>
            <a:r>
              <a:rPr lang="en-US" dirty="0"/>
              <a:t>State explicitly what is the </a:t>
            </a:r>
            <a:r>
              <a:rPr lang="en-US" dirty="0">
                <a:solidFill>
                  <a:srgbClr val="C00000"/>
                </a:solidFill>
              </a:rPr>
              <a:t>class invariant</a:t>
            </a:r>
            <a:r>
              <a:rPr lang="en-US" dirty="0"/>
              <a:t>.</a:t>
            </a:r>
          </a:p>
        </p:txBody>
      </p:sp>
      <p:sp>
        <p:nvSpPr>
          <p:cNvPr id="4" name="Slide Number Placeholder 3">
            <a:extLst>
              <a:ext uri="{FF2B5EF4-FFF2-40B4-BE49-F238E27FC236}">
                <a16:creationId xmlns:a16="http://schemas.microsoft.com/office/drawing/2014/main" id="{F1CCB84E-6A0E-E633-16A0-FD6D4B117C15}"/>
              </a:ext>
            </a:extLst>
          </p:cNvPr>
          <p:cNvSpPr>
            <a:spLocks noGrp="1"/>
          </p:cNvSpPr>
          <p:nvPr>
            <p:ph type="sldNum" sz="quarter" idx="12"/>
          </p:nvPr>
        </p:nvSpPr>
        <p:spPr/>
        <p:txBody>
          <a:bodyPr/>
          <a:lstStyle/>
          <a:p>
            <a:fld id="{6C575094-CFE5-6845-BA77-358456EEE977}" type="slidenum">
              <a:rPr lang="en-US" altLang="x-none" smtClean="0"/>
              <a:pPr/>
              <a:t>21</a:t>
            </a:fld>
            <a:endParaRPr lang="en-US" altLang="x-none"/>
          </a:p>
        </p:txBody>
      </p:sp>
    </p:spTree>
    <p:extLst>
      <p:ext uri="{BB962C8B-B14F-4D97-AF65-F5344CB8AC3E}">
        <p14:creationId xmlns:p14="http://schemas.microsoft.com/office/powerpoint/2010/main" val="40153838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fade">
                                      <p:cBhvr>
                                        <p:cTn id="12" dur="500"/>
                                        <p:tgtEl>
                                          <p:spTgt spid="3">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animEffect transition="in" filter="fade">
                                      <p:cBhvr>
                                        <p:cTn id="1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8D74FD-D352-DF44-F397-E36B7E10427A}"/>
              </a:ext>
            </a:extLst>
          </p:cNvPr>
          <p:cNvSpPr>
            <a:spLocks noGrp="1"/>
          </p:cNvSpPr>
          <p:nvPr>
            <p:ph type="title"/>
          </p:nvPr>
        </p:nvSpPr>
        <p:spPr/>
        <p:txBody>
          <a:bodyPr/>
          <a:lstStyle/>
          <a:p>
            <a:r>
              <a:rPr lang="en-US" dirty="0"/>
              <a:t>Programming by Contract</a:t>
            </a:r>
            <a:r>
              <a:rPr lang="en-US" i="1" dirty="0"/>
              <a:t>, cont’d</a:t>
            </a:r>
          </a:p>
        </p:txBody>
      </p:sp>
      <p:sp>
        <p:nvSpPr>
          <p:cNvPr id="3" name="Content Placeholder 2">
            <a:extLst>
              <a:ext uri="{FF2B5EF4-FFF2-40B4-BE49-F238E27FC236}">
                <a16:creationId xmlns:a16="http://schemas.microsoft.com/office/drawing/2014/main" id="{E5B38979-916D-0FFD-AE55-8FBE5CD22C64}"/>
              </a:ext>
            </a:extLst>
          </p:cNvPr>
          <p:cNvSpPr>
            <a:spLocks noGrp="1"/>
          </p:cNvSpPr>
          <p:nvPr>
            <p:ph idx="1"/>
          </p:nvPr>
        </p:nvSpPr>
        <p:spPr/>
        <p:txBody>
          <a:bodyPr/>
          <a:lstStyle/>
          <a:p>
            <a:r>
              <a:rPr lang="en-US" dirty="0"/>
              <a:t>A class invariant </a:t>
            </a:r>
            <a:r>
              <a:rPr lang="en-US" u="sng" dirty="0"/>
              <a:t>must remain true</a:t>
            </a:r>
            <a:r>
              <a:rPr lang="en-US" dirty="0"/>
              <a:t> for the class’s objects at run time before and after every call to a member function. </a:t>
            </a:r>
          </a:p>
          <a:p>
            <a:pPr lvl="1"/>
            <a:r>
              <a:rPr lang="en-US" dirty="0"/>
              <a:t>It may be violated temporarily by an object undergoing mutation.</a:t>
            </a:r>
          </a:p>
          <a:p>
            <a:pPr lvl="4"/>
            <a:endParaRPr lang="en-US" dirty="0"/>
          </a:p>
          <a:p>
            <a:r>
              <a:rPr lang="en-US" dirty="0"/>
              <a:t>The class invariant ensures that there are </a:t>
            </a:r>
            <a:br>
              <a:rPr lang="en-US" dirty="0"/>
            </a:br>
            <a:r>
              <a:rPr lang="en-US" u="sng" dirty="0"/>
              <a:t>never any objects left in an invalid state</a:t>
            </a:r>
            <a:r>
              <a:rPr lang="en-US" dirty="0"/>
              <a:t>. </a:t>
            </a:r>
          </a:p>
        </p:txBody>
      </p:sp>
      <p:sp>
        <p:nvSpPr>
          <p:cNvPr id="4" name="Slide Number Placeholder 3">
            <a:extLst>
              <a:ext uri="{FF2B5EF4-FFF2-40B4-BE49-F238E27FC236}">
                <a16:creationId xmlns:a16="http://schemas.microsoft.com/office/drawing/2014/main" id="{FF153080-CC71-5A6F-DA80-506FB7DFCB02}"/>
              </a:ext>
            </a:extLst>
          </p:cNvPr>
          <p:cNvSpPr>
            <a:spLocks noGrp="1"/>
          </p:cNvSpPr>
          <p:nvPr>
            <p:ph type="sldNum" sz="quarter" idx="12"/>
          </p:nvPr>
        </p:nvSpPr>
        <p:spPr/>
        <p:txBody>
          <a:bodyPr/>
          <a:lstStyle/>
          <a:p>
            <a:fld id="{6C575094-CFE5-6845-BA77-358456EEE977}" type="slidenum">
              <a:rPr lang="en-US" altLang="x-none" smtClean="0"/>
              <a:pPr/>
              <a:t>22</a:t>
            </a:fld>
            <a:endParaRPr lang="en-US" altLang="x-none"/>
          </a:p>
        </p:txBody>
      </p:sp>
    </p:spTree>
    <p:extLst>
      <p:ext uri="{BB962C8B-B14F-4D97-AF65-F5344CB8AC3E}">
        <p14:creationId xmlns:p14="http://schemas.microsoft.com/office/powerpoint/2010/main" val="302210216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16336B-A58B-CD46-C9AE-F4247A19D8E9}"/>
              </a:ext>
            </a:extLst>
          </p:cNvPr>
          <p:cNvSpPr>
            <a:spLocks noGrp="1"/>
          </p:cNvSpPr>
          <p:nvPr>
            <p:ph type="title"/>
          </p:nvPr>
        </p:nvSpPr>
        <p:spPr/>
        <p:txBody>
          <a:bodyPr/>
          <a:lstStyle/>
          <a:p>
            <a:r>
              <a:rPr lang="en-US" dirty="0"/>
              <a:t>Programming by Contract</a:t>
            </a:r>
            <a:r>
              <a:rPr lang="en-US" i="1" dirty="0"/>
              <a:t>, cont’d</a:t>
            </a:r>
            <a:endParaRPr lang="en-US" dirty="0"/>
          </a:p>
        </p:txBody>
      </p:sp>
      <p:sp>
        <p:nvSpPr>
          <p:cNvPr id="4" name="Slide Number Placeholder 3">
            <a:extLst>
              <a:ext uri="{FF2B5EF4-FFF2-40B4-BE49-F238E27FC236}">
                <a16:creationId xmlns:a16="http://schemas.microsoft.com/office/drawing/2014/main" id="{C1975487-843C-998B-B7DA-7665A118F9A2}"/>
              </a:ext>
            </a:extLst>
          </p:cNvPr>
          <p:cNvSpPr>
            <a:spLocks noGrp="1"/>
          </p:cNvSpPr>
          <p:nvPr>
            <p:ph type="sldNum" sz="quarter" idx="12"/>
          </p:nvPr>
        </p:nvSpPr>
        <p:spPr/>
        <p:txBody>
          <a:bodyPr/>
          <a:lstStyle/>
          <a:p>
            <a:fld id="{6C575094-CFE5-6845-BA77-358456EEE977}" type="slidenum">
              <a:rPr lang="en-US" altLang="x-none" smtClean="0"/>
              <a:pPr/>
              <a:t>23</a:t>
            </a:fld>
            <a:endParaRPr lang="en-US" altLang="x-none"/>
          </a:p>
        </p:txBody>
      </p:sp>
      <p:sp>
        <p:nvSpPr>
          <p:cNvPr id="5" name="TextBox 4">
            <a:extLst>
              <a:ext uri="{FF2B5EF4-FFF2-40B4-BE49-F238E27FC236}">
                <a16:creationId xmlns:a16="http://schemas.microsoft.com/office/drawing/2014/main" id="{B67822B4-326C-7C77-87BA-31F01DD983E9}"/>
              </a:ext>
            </a:extLst>
          </p:cNvPr>
          <p:cNvSpPr txBox="1"/>
          <p:nvPr/>
        </p:nvSpPr>
        <p:spPr>
          <a:xfrm>
            <a:off x="1463074" y="1604179"/>
            <a:ext cx="6217852" cy="2739211"/>
          </a:xfrm>
          <a:prstGeom prst="rect">
            <a:avLst/>
          </a:prstGeom>
          <a:solidFill>
            <a:srgbClr val="FEE698">
              <a:alpha val="50000"/>
            </a:srgbClr>
          </a:solidFill>
          <a:ln w="28575">
            <a:solidFill>
              <a:srgbClr val="E1A90D"/>
            </a:solidFill>
          </a:ln>
        </p:spPr>
        <p:txBody>
          <a:bodyPr wrap="square" rtlCol="0">
            <a:spAutoFit/>
          </a:bodyPr>
          <a:lstStyle/>
          <a:p>
            <a:pPr algn="ctr"/>
            <a:r>
              <a:rPr lang="en-US" sz="1800" b="1" dirty="0">
                <a:solidFill>
                  <a:srgbClr val="960000"/>
                </a:solidFill>
                <a:effectLst/>
                <a:latin typeface="+mj-lt"/>
                <a:ea typeface="Times New Roman" panose="02020603050405020304" pitchFamily="18" charset="0"/>
                <a:cs typeface="Times New Roman" panose="02020603050405020304" pitchFamily="18" charset="0"/>
              </a:rPr>
              <a:t>Programming by Contract</a:t>
            </a:r>
          </a:p>
          <a:p>
            <a:endParaRPr lang="en-US" sz="800" dirty="0">
              <a:latin typeface="+mj-lt"/>
            </a:endParaRPr>
          </a:p>
          <a:p>
            <a:pPr marL="6350" marR="228600">
              <a:spcBef>
                <a:spcPts val="0"/>
              </a:spcBef>
              <a:spcAft>
                <a:spcPts val="600"/>
              </a:spcAft>
              <a:tabLst>
                <a:tab pos="228600" algn="l"/>
              </a:tabLst>
            </a:pPr>
            <a:r>
              <a:rPr lang="en-US" sz="1800" dirty="0">
                <a:effectLst/>
                <a:latin typeface="Calibri" panose="020F0502020204030204" pitchFamily="34" charset="0"/>
                <a:ea typeface="Calibri" panose="020F0502020204030204" pitchFamily="34" charset="0"/>
              </a:rPr>
              <a:t>The concept of </a:t>
            </a:r>
            <a:r>
              <a:rPr lang="en-US" sz="1800" i="1" dirty="0">
                <a:effectLst/>
                <a:latin typeface="Calibri" panose="020F0502020204030204" pitchFamily="34" charset="0"/>
                <a:ea typeface="Calibri" panose="020F0502020204030204" pitchFamily="34" charset="0"/>
              </a:rPr>
              <a:t>programming by contract</a:t>
            </a:r>
            <a:r>
              <a:rPr lang="en-US" sz="1800" dirty="0">
                <a:effectLst/>
                <a:latin typeface="Calibri" panose="020F0502020204030204" pitchFamily="34" charset="0"/>
                <a:ea typeface="Calibri" panose="020F0502020204030204" pitchFamily="34" charset="0"/>
              </a:rPr>
              <a:t> was first proposed by the object-oriented programming pioneer Bertrand Meyer. His Eiffel programming language had constructs that allowed</a:t>
            </a:r>
            <a:br>
              <a:rPr lang="en-US" sz="1800" dirty="0">
                <a:effectLst/>
                <a:latin typeface="Calibri" panose="020F0502020204030204" pitchFamily="34" charset="0"/>
                <a:ea typeface="Calibri" panose="020F0502020204030204" pitchFamily="34" charset="0"/>
              </a:rPr>
            </a:br>
            <a:r>
              <a:rPr lang="en-US" sz="1800" dirty="0">
                <a:effectLst/>
                <a:latin typeface="Calibri" panose="020F0502020204030204" pitchFamily="34" charset="0"/>
                <a:ea typeface="Calibri" panose="020F0502020204030204" pitchFamily="34" charset="0"/>
              </a:rPr>
              <a:t>a programmer to define preconditions, postconditions, and invariants, and the language checked at run time that they were true. This was especially helpful while debugging a program. The checks could be turned off when the application is deployed so that they don’t hurt performance.</a:t>
            </a:r>
            <a:r>
              <a:rPr lang="en-US" sz="2000" dirty="0">
                <a:effectLst/>
              </a:rPr>
              <a:t> </a:t>
            </a:r>
            <a:endParaRPr lang="en-US" sz="1800" dirty="0">
              <a:solidFill>
                <a:srgbClr val="000000"/>
              </a:solidFill>
              <a:effectLst/>
              <a:latin typeface="Verdana" panose="020B060403050404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9516274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B2AD6A-4A29-F92F-9DB5-ED5954FB0DB4}"/>
              </a:ext>
            </a:extLst>
          </p:cNvPr>
          <p:cNvSpPr>
            <a:spLocks noGrp="1"/>
          </p:cNvSpPr>
          <p:nvPr>
            <p:ph type="title"/>
          </p:nvPr>
        </p:nvSpPr>
        <p:spPr/>
        <p:txBody>
          <a:bodyPr/>
          <a:lstStyle/>
          <a:p>
            <a:r>
              <a:rPr lang="en-US" dirty="0"/>
              <a:t>Programming by Contract</a:t>
            </a:r>
            <a:r>
              <a:rPr lang="en-US" i="1" dirty="0"/>
              <a:t>, cont’d</a:t>
            </a:r>
            <a:endParaRPr lang="en-US" dirty="0"/>
          </a:p>
        </p:txBody>
      </p:sp>
      <p:sp>
        <p:nvSpPr>
          <p:cNvPr id="3" name="Content Placeholder 2">
            <a:extLst>
              <a:ext uri="{FF2B5EF4-FFF2-40B4-BE49-F238E27FC236}">
                <a16:creationId xmlns:a16="http://schemas.microsoft.com/office/drawing/2014/main" id="{FE54FD37-52A4-DC33-D7D4-8FE0189E89AC}"/>
              </a:ext>
            </a:extLst>
          </p:cNvPr>
          <p:cNvSpPr>
            <a:spLocks noGrp="1"/>
          </p:cNvSpPr>
          <p:nvPr>
            <p:ph idx="1"/>
          </p:nvPr>
        </p:nvSpPr>
        <p:spPr/>
        <p:txBody>
          <a:bodyPr/>
          <a:lstStyle/>
          <a:p>
            <a:r>
              <a:rPr lang="en-US" dirty="0"/>
              <a:t>C++ language does </a:t>
            </a:r>
            <a:r>
              <a:rPr lang="en-US" u="sng" dirty="0"/>
              <a:t>not</a:t>
            </a:r>
            <a:r>
              <a:rPr lang="en-US" dirty="0"/>
              <a:t> have native support for programming by contract.</a:t>
            </a:r>
          </a:p>
          <a:p>
            <a:pPr lvl="4"/>
            <a:r>
              <a:rPr lang="en-US" dirty="0"/>
              <a:t> </a:t>
            </a:r>
          </a:p>
          <a:p>
            <a:r>
              <a:rPr lang="en-US" dirty="0"/>
              <a:t>However, we can still implement its concepts using existing features of the language.</a:t>
            </a:r>
          </a:p>
          <a:p>
            <a:pPr lvl="4"/>
            <a:endParaRPr lang="en-US" dirty="0"/>
          </a:p>
          <a:p>
            <a:r>
              <a:rPr lang="en-US" dirty="0"/>
              <a:t>While it’s probably overkill to use contracts on every class of an application, it may be wise to use them on the most critical classes. </a:t>
            </a:r>
          </a:p>
        </p:txBody>
      </p:sp>
      <p:sp>
        <p:nvSpPr>
          <p:cNvPr id="4" name="Slide Number Placeholder 3">
            <a:extLst>
              <a:ext uri="{FF2B5EF4-FFF2-40B4-BE49-F238E27FC236}">
                <a16:creationId xmlns:a16="http://schemas.microsoft.com/office/drawing/2014/main" id="{782912A5-D8B5-07CD-B47F-078473C432A9}"/>
              </a:ext>
            </a:extLst>
          </p:cNvPr>
          <p:cNvSpPr>
            <a:spLocks noGrp="1"/>
          </p:cNvSpPr>
          <p:nvPr>
            <p:ph type="sldNum" sz="quarter" idx="12"/>
          </p:nvPr>
        </p:nvSpPr>
        <p:spPr/>
        <p:txBody>
          <a:bodyPr/>
          <a:lstStyle/>
          <a:p>
            <a:fld id="{6C575094-CFE5-6845-BA77-358456EEE977}" type="slidenum">
              <a:rPr lang="en-US" altLang="x-none" smtClean="0"/>
              <a:pPr/>
              <a:t>24</a:t>
            </a:fld>
            <a:endParaRPr lang="en-US" altLang="x-none"/>
          </a:p>
        </p:txBody>
      </p:sp>
    </p:spTree>
    <p:extLst>
      <p:ext uri="{BB962C8B-B14F-4D97-AF65-F5344CB8AC3E}">
        <p14:creationId xmlns:p14="http://schemas.microsoft.com/office/powerpoint/2010/main" val="258003180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932010-7188-F4CD-D6E8-62CCD6C2AAA6}"/>
              </a:ext>
            </a:extLst>
          </p:cNvPr>
          <p:cNvSpPr>
            <a:spLocks noGrp="1"/>
          </p:cNvSpPr>
          <p:nvPr>
            <p:ph type="title"/>
          </p:nvPr>
        </p:nvSpPr>
        <p:spPr/>
        <p:txBody>
          <a:bodyPr/>
          <a:lstStyle/>
          <a:p>
            <a:r>
              <a:rPr lang="en-US" dirty="0"/>
              <a:t>Example: Programming by Contract</a:t>
            </a:r>
          </a:p>
        </p:txBody>
      </p:sp>
      <p:sp>
        <p:nvSpPr>
          <p:cNvPr id="3" name="Content Placeholder 2">
            <a:extLst>
              <a:ext uri="{FF2B5EF4-FFF2-40B4-BE49-F238E27FC236}">
                <a16:creationId xmlns:a16="http://schemas.microsoft.com/office/drawing/2014/main" id="{4E1B832D-50FD-20EC-DDBB-10406A5BFAB1}"/>
              </a:ext>
            </a:extLst>
          </p:cNvPr>
          <p:cNvSpPr>
            <a:spLocks noGrp="1"/>
          </p:cNvSpPr>
          <p:nvPr>
            <p:ph idx="1"/>
          </p:nvPr>
        </p:nvSpPr>
        <p:spPr>
          <a:xfrm>
            <a:off x="457200" y="1295400"/>
            <a:ext cx="8229599" cy="4876770"/>
          </a:xfrm>
        </p:spPr>
        <p:txBody>
          <a:bodyPr/>
          <a:lstStyle/>
          <a:p>
            <a:r>
              <a:rPr lang="en-US" sz="2400" dirty="0"/>
              <a:t>Class </a:t>
            </a:r>
            <a:r>
              <a:rPr lang="en-US" sz="2400" b="1" dirty="0">
                <a:latin typeface="Courier New" panose="02070309020205020404" pitchFamily="49" charset="0"/>
                <a:cs typeface="Courier New" panose="02070309020205020404" pitchFamily="49" charset="0"/>
              </a:rPr>
              <a:t>CircularBuffer</a:t>
            </a:r>
            <a:r>
              <a:rPr lang="en-US" sz="2400" dirty="0"/>
              <a:t> has a private dynamic array </a:t>
            </a:r>
            <a:br>
              <a:rPr lang="en-US" sz="2400" dirty="0"/>
            </a:br>
            <a:r>
              <a:rPr lang="en-US" sz="2400" dirty="0"/>
              <a:t>of a given capacity that holds integer elements.</a:t>
            </a:r>
          </a:p>
          <a:p>
            <a:pPr lvl="4"/>
            <a:endParaRPr lang="en-US" sz="650" dirty="0"/>
          </a:p>
          <a:p>
            <a:pPr lvl="1"/>
            <a:r>
              <a:rPr lang="en-US" dirty="0"/>
              <a:t>Private member variable </a:t>
            </a:r>
            <a:r>
              <a:rPr lang="en-US" b="1" dirty="0">
                <a:latin typeface="Courier New" panose="02070309020205020404" pitchFamily="49" charset="0"/>
                <a:cs typeface="Courier New" panose="02070309020205020404" pitchFamily="49" charset="0"/>
              </a:rPr>
              <a:t>buffer</a:t>
            </a:r>
            <a:r>
              <a:rPr lang="en-US" dirty="0"/>
              <a:t> points to the array.</a:t>
            </a:r>
          </a:p>
          <a:p>
            <a:pPr lvl="1"/>
            <a:r>
              <a:rPr lang="en-US" dirty="0"/>
              <a:t>Private member variable </a:t>
            </a:r>
            <a:r>
              <a:rPr lang="en-US" b="1" dirty="0">
                <a:latin typeface="Courier New" panose="02070309020205020404" pitchFamily="49" charset="0"/>
                <a:cs typeface="Courier New" panose="02070309020205020404" pitchFamily="49" charset="0"/>
              </a:rPr>
              <a:t>capacity</a:t>
            </a:r>
            <a:r>
              <a:rPr lang="en-US" dirty="0"/>
              <a:t> is the maximum number of elements the buffer can hold.</a:t>
            </a:r>
          </a:p>
          <a:p>
            <a:pPr lvl="1"/>
            <a:r>
              <a:rPr lang="en-US" dirty="0"/>
              <a:t>Private member variable </a:t>
            </a:r>
            <a:r>
              <a:rPr lang="en-US" b="1" dirty="0">
                <a:latin typeface="Courier New" panose="02070309020205020404" pitchFamily="49" charset="0"/>
                <a:cs typeface="Courier New" panose="02070309020205020404" pitchFamily="49" charset="0"/>
              </a:rPr>
              <a:t>count</a:t>
            </a:r>
            <a:r>
              <a:rPr lang="en-US" dirty="0"/>
              <a:t> keeps track of how many elements are currently in the buffer.</a:t>
            </a:r>
          </a:p>
          <a:p>
            <a:pPr lvl="1"/>
            <a:r>
              <a:rPr lang="en-US" dirty="0"/>
              <a:t>Private member function </a:t>
            </a:r>
            <a:r>
              <a:rPr lang="en-US" b="1" dirty="0">
                <a:latin typeface="Courier New" panose="02070309020205020404" pitchFamily="49" charset="0"/>
                <a:cs typeface="Courier New" panose="02070309020205020404" pitchFamily="49" charset="0"/>
              </a:rPr>
              <a:t>class_invariant()</a:t>
            </a:r>
            <a:r>
              <a:rPr lang="en-US" dirty="0"/>
              <a:t> computes the class invariant and returns true if the invariant holds or false otherwise.</a:t>
            </a:r>
          </a:p>
        </p:txBody>
      </p:sp>
      <p:sp>
        <p:nvSpPr>
          <p:cNvPr id="4" name="Slide Number Placeholder 3">
            <a:extLst>
              <a:ext uri="{FF2B5EF4-FFF2-40B4-BE49-F238E27FC236}">
                <a16:creationId xmlns:a16="http://schemas.microsoft.com/office/drawing/2014/main" id="{C25F2A49-7E13-5B07-BF0D-7DDD2DCF2166}"/>
              </a:ext>
            </a:extLst>
          </p:cNvPr>
          <p:cNvSpPr>
            <a:spLocks noGrp="1"/>
          </p:cNvSpPr>
          <p:nvPr>
            <p:ph type="sldNum" sz="quarter" idx="12"/>
          </p:nvPr>
        </p:nvSpPr>
        <p:spPr/>
        <p:txBody>
          <a:bodyPr/>
          <a:lstStyle/>
          <a:p>
            <a:fld id="{6C575094-CFE5-6845-BA77-358456EEE977}" type="slidenum">
              <a:rPr lang="en-US" altLang="x-none" smtClean="0"/>
              <a:pPr/>
              <a:t>25</a:t>
            </a:fld>
            <a:endParaRPr lang="en-US" altLang="x-none"/>
          </a:p>
        </p:txBody>
      </p:sp>
    </p:spTree>
    <p:extLst>
      <p:ext uri="{BB962C8B-B14F-4D97-AF65-F5344CB8AC3E}">
        <p14:creationId xmlns:p14="http://schemas.microsoft.com/office/powerpoint/2010/main" val="368003920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F2B701-5AE2-E289-E67E-57FEF61801AE}"/>
              </a:ext>
            </a:extLst>
          </p:cNvPr>
          <p:cNvSpPr>
            <a:spLocks noGrp="1"/>
          </p:cNvSpPr>
          <p:nvPr>
            <p:ph type="title"/>
          </p:nvPr>
        </p:nvSpPr>
        <p:spPr/>
        <p:txBody>
          <a:bodyPr/>
          <a:lstStyle/>
          <a:p>
            <a:r>
              <a:rPr lang="en-US" dirty="0"/>
              <a:t>Example: Programming by Contract</a:t>
            </a:r>
            <a:r>
              <a:rPr lang="en-US" i="1" dirty="0"/>
              <a:t>, cont’d</a:t>
            </a:r>
          </a:p>
        </p:txBody>
      </p:sp>
      <p:sp>
        <p:nvSpPr>
          <p:cNvPr id="4" name="Slide Number Placeholder 3">
            <a:extLst>
              <a:ext uri="{FF2B5EF4-FFF2-40B4-BE49-F238E27FC236}">
                <a16:creationId xmlns:a16="http://schemas.microsoft.com/office/drawing/2014/main" id="{FFAE4A2F-CB8F-D7E1-81F2-56CE6F699750}"/>
              </a:ext>
            </a:extLst>
          </p:cNvPr>
          <p:cNvSpPr>
            <a:spLocks noGrp="1"/>
          </p:cNvSpPr>
          <p:nvPr>
            <p:ph type="sldNum" sz="quarter" idx="12"/>
          </p:nvPr>
        </p:nvSpPr>
        <p:spPr/>
        <p:txBody>
          <a:bodyPr/>
          <a:lstStyle/>
          <a:p>
            <a:fld id="{6C575094-CFE5-6845-BA77-358456EEE977}" type="slidenum">
              <a:rPr lang="en-US" altLang="x-none" smtClean="0"/>
              <a:pPr/>
              <a:t>26</a:t>
            </a:fld>
            <a:endParaRPr lang="en-US" altLang="x-none"/>
          </a:p>
        </p:txBody>
      </p:sp>
      <p:sp>
        <p:nvSpPr>
          <p:cNvPr id="5" name="TextBox 4">
            <a:extLst>
              <a:ext uri="{FF2B5EF4-FFF2-40B4-BE49-F238E27FC236}">
                <a16:creationId xmlns:a16="http://schemas.microsoft.com/office/drawing/2014/main" id="{0EA9FA88-B9B2-F177-C4F8-7B5D9243B9C4}"/>
              </a:ext>
            </a:extLst>
          </p:cNvPr>
          <p:cNvSpPr txBox="1"/>
          <p:nvPr/>
        </p:nvSpPr>
        <p:spPr>
          <a:xfrm>
            <a:off x="1739333" y="1207716"/>
            <a:ext cx="5665333" cy="5016758"/>
          </a:xfrm>
          <a:prstGeom prst="rect">
            <a:avLst/>
          </a:prstGeom>
          <a:solidFill>
            <a:schemeClr val="bg1">
              <a:lumMod val="95000"/>
            </a:schemeClr>
          </a:solidFill>
          <a:ln>
            <a:solidFill>
              <a:schemeClr val="bg1">
                <a:lumMod val="75000"/>
              </a:schemeClr>
            </a:solidFill>
          </a:ln>
        </p:spPr>
        <p:txBody>
          <a:bodyPr wrap="none" rtlCol="0">
            <a:spAutoFit/>
          </a:bodyPr>
          <a:lstStyle/>
          <a:p>
            <a:pPr marL="61913" marR="0">
              <a:spcBef>
                <a:spcPts val="0"/>
              </a:spcBef>
              <a:spcAft>
                <a:spcPts val="0"/>
              </a:spcAft>
            </a:pPr>
            <a:r>
              <a:rPr lang="en-US"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class </a:t>
            </a:r>
            <a:r>
              <a:rPr lang="en-US" b="1" dirty="0">
                <a:solidFill>
                  <a:srgbClr val="C00000"/>
                </a:solidFill>
                <a:effectLst/>
                <a:latin typeface="Courier New" panose="02070309020205020404" pitchFamily="49" charset="0"/>
                <a:ea typeface="Times New Roman" panose="02020603050405020304" pitchFamily="18" charset="0"/>
                <a:cs typeface="Times New Roman" panose="02020603050405020304" pitchFamily="18" charset="0"/>
              </a:rPr>
              <a:t>CircularBuffer</a:t>
            </a:r>
          </a:p>
          <a:p>
            <a:pPr marL="61913" marR="0">
              <a:spcBef>
                <a:spcPts val="0"/>
              </a:spcBef>
              <a:spcAft>
                <a:spcPts val="0"/>
              </a:spcAft>
            </a:pPr>
            <a:r>
              <a:rPr lang="en-US"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a:t>
            </a:r>
          </a:p>
          <a:p>
            <a:pPr marL="61913" marR="0">
              <a:spcBef>
                <a:spcPts val="0"/>
              </a:spcBef>
              <a:spcAft>
                <a:spcPts val="0"/>
              </a:spcAft>
            </a:pPr>
            <a:r>
              <a:rPr lang="en-US"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public:</a:t>
            </a:r>
          </a:p>
          <a:p>
            <a:pPr marL="61913" marR="0">
              <a:spcBef>
                <a:spcPts val="0"/>
              </a:spcBef>
              <a:spcAft>
                <a:spcPts val="0"/>
              </a:spcAft>
            </a:pPr>
            <a:r>
              <a:rPr lang="en-US"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CircularBuffer(const int cap);</a:t>
            </a:r>
          </a:p>
          <a:p>
            <a:pPr marL="61913" marR="0">
              <a:spcBef>
                <a:spcPts val="0"/>
              </a:spcBef>
              <a:spcAft>
                <a:spcPts val="0"/>
              </a:spcAft>
            </a:pPr>
            <a:r>
              <a:rPr lang="en-US"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~CircularBuffer() { delete[] buffer; }</a:t>
            </a:r>
          </a:p>
          <a:p>
            <a:pPr marL="61913" marR="0">
              <a:spcBef>
                <a:spcPts val="0"/>
              </a:spcBef>
              <a:spcAft>
                <a:spcPts val="0"/>
              </a:spcAft>
            </a:pPr>
            <a:r>
              <a:rPr lang="en-US"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a:t>
            </a:r>
          </a:p>
          <a:p>
            <a:pPr marL="61913" marR="0">
              <a:spcBef>
                <a:spcPts val="0"/>
              </a:spcBef>
              <a:spcAft>
                <a:spcPts val="0"/>
              </a:spcAft>
            </a:pPr>
            <a:r>
              <a:rPr lang="en-US"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int get_count() const { return count; }</a:t>
            </a:r>
          </a:p>
          <a:p>
            <a:pPr marL="61913" marR="0">
              <a:spcBef>
                <a:spcPts val="0"/>
              </a:spcBef>
              <a:spcAft>
                <a:spcPts val="0"/>
              </a:spcAft>
            </a:pPr>
            <a:r>
              <a:rPr lang="en-US"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a:t>
            </a:r>
          </a:p>
          <a:p>
            <a:pPr marL="61913" marR="0">
              <a:spcBef>
                <a:spcPts val="0"/>
              </a:spcBef>
              <a:spcAft>
                <a:spcPts val="0"/>
              </a:spcAft>
            </a:pPr>
            <a:r>
              <a:rPr lang="en-US"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void </a:t>
            </a:r>
            <a:r>
              <a:rPr lang="en-US" b="1" dirty="0">
                <a:solidFill>
                  <a:srgbClr val="C00000"/>
                </a:solidFill>
                <a:effectLst/>
                <a:latin typeface="Courier New" panose="02070309020205020404" pitchFamily="49" charset="0"/>
                <a:ea typeface="Times New Roman" panose="02020603050405020304" pitchFamily="18" charset="0"/>
                <a:cs typeface="Times New Roman" panose="02020603050405020304" pitchFamily="18" charset="0"/>
              </a:rPr>
              <a:t>add</a:t>
            </a:r>
            <a:r>
              <a:rPr lang="en-US"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(const int value);</a:t>
            </a:r>
          </a:p>
          <a:p>
            <a:pPr marL="61913" marR="0">
              <a:spcBef>
                <a:spcPts val="0"/>
              </a:spcBef>
              <a:spcAft>
                <a:spcPts val="0"/>
              </a:spcAft>
            </a:pPr>
            <a:r>
              <a:rPr lang="en-US"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int </a:t>
            </a:r>
            <a:r>
              <a:rPr lang="en-US" b="1" dirty="0">
                <a:solidFill>
                  <a:srgbClr val="C00000"/>
                </a:solidFill>
                <a:effectLst/>
                <a:latin typeface="Courier New" panose="02070309020205020404" pitchFamily="49" charset="0"/>
                <a:ea typeface="Times New Roman" panose="02020603050405020304" pitchFamily="18" charset="0"/>
                <a:cs typeface="Times New Roman" panose="02020603050405020304" pitchFamily="18" charset="0"/>
              </a:rPr>
              <a:t>remove</a:t>
            </a:r>
            <a:r>
              <a:rPr lang="en-US"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a:t>
            </a:r>
          </a:p>
          <a:p>
            <a:pPr marL="61913" marR="0">
              <a:spcBef>
                <a:spcPts val="0"/>
              </a:spcBef>
              <a:spcAft>
                <a:spcPts val="0"/>
              </a:spcAft>
            </a:pPr>
            <a:r>
              <a:rPr lang="en-US"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a:t>
            </a:r>
          </a:p>
          <a:p>
            <a:pPr marL="61913" marR="0">
              <a:spcBef>
                <a:spcPts val="0"/>
              </a:spcBef>
              <a:spcAft>
                <a:spcPts val="0"/>
              </a:spcAft>
            </a:pPr>
            <a:r>
              <a:rPr lang="en-US"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private:</a:t>
            </a:r>
          </a:p>
          <a:p>
            <a:pPr marL="61913" marR="0">
              <a:spcBef>
                <a:spcPts val="0"/>
              </a:spcBef>
              <a:spcAft>
                <a:spcPts val="0"/>
              </a:spcAft>
            </a:pPr>
            <a:r>
              <a:rPr lang="en-US"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int capacity;</a:t>
            </a:r>
          </a:p>
          <a:p>
            <a:pPr marL="61913" marR="0">
              <a:spcBef>
                <a:spcPts val="0"/>
              </a:spcBef>
              <a:spcAft>
                <a:spcPts val="0"/>
              </a:spcAft>
            </a:pPr>
            <a:r>
              <a:rPr lang="en-US"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int head, tail;</a:t>
            </a:r>
          </a:p>
          <a:p>
            <a:pPr marL="61913" marR="0">
              <a:spcBef>
                <a:spcPts val="0"/>
              </a:spcBef>
              <a:spcAft>
                <a:spcPts val="0"/>
              </a:spcAft>
            </a:pPr>
            <a:r>
              <a:rPr lang="en-US"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int count;</a:t>
            </a:r>
          </a:p>
          <a:p>
            <a:pPr marL="61913" marR="0">
              <a:spcBef>
                <a:spcPts val="0"/>
              </a:spcBef>
              <a:spcAft>
                <a:spcPts val="0"/>
              </a:spcAft>
            </a:pPr>
            <a:r>
              <a:rPr lang="en-US"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a:t>
            </a:r>
          </a:p>
          <a:p>
            <a:pPr marL="61913" marR="0">
              <a:spcBef>
                <a:spcPts val="0"/>
              </a:spcBef>
              <a:spcAft>
                <a:spcPts val="0"/>
              </a:spcAft>
            </a:pPr>
            <a:r>
              <a:rPr lang="en-US"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int *buffer;</a:t>
            </a:r>
          </a:p>
          <a:p>
            <a:pPr marL="61913" marR="0">
              <a:spcBef>
                <a:spcPts val="0"/>
              </a:spcBef>
              <a:spcAft>
                <a:spcPts val="0"/>
              </a:spcAft>
            </a:pPr>
            <a:r>
              <a:rPr lang="en-US"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a:t>
            </a:r>
          </a:p>
          <a:p>
            <a:pPr marL="61913" marR="0">
              <a:spcBef>
                <a:spcPts val="0"/>
              </a:spcBef>
              <a:spcAft>
                <a:spcPts val="0"/>
              </a:spcAft>
            </a:pPr>
            <a:r>
              <a:rPr lang="en-US"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bool </a:t>
            </a:r>
            <a:r>
              <a:rPr lang="en-US" b="1" dirty="0">
                <a:solidFill>
                  <a:srgbClr val="C00000"/>
                </a:solidFill>
                <a:effectLst/>
                <a:latin typeface="Courier New" panose="02070309020205020404" pitchFamily="49" charset="0"/>
                <a:ea typeface="Times New Roman" panose="02020603050405020304" pitchFamily="18" charset="0"/>
                <a:cs typeface="Times New Roman" panose="02020603050405020304" pitchFamily="18" charset="0"/>
              </a:rPr>
              <a:t>class_invariant</a:t>
            </a:r>
            <a:r>
              <a:rPr lang="en-US"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const;</a:t>
            </a:r>
          </a:p>
          <a:p>
            <a:pPr marL="61913" marR="0">
              <a:spcBef>
                <a:spcPts val="0"/>
              </a:spcBef>
              <a:spcAft>
                <a:spcPts val="0"/>
              </a:spcAft>
            </a:pPr>
            <a:r>
              <a:rPr lang="en-US"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a:t>
            </a:r>
          </a:p>
        </p:txBody>
      </p:sp>
      <p:sp>
        <p:nvSpPr>
          <p:cNvPr id="6" name="TextBox 5">
            <a:extLst>
              <a:ext uri="{FF2B5EF4-FFF2-40B4-BE49-F238E27FC236}">
                <a16:creationId xmlns:a16="http://schemas.microsoft.com/office/drawing/2014/main" id="{769035CD-40D7-4781-F36C-F5B1B8EE44FF}"/>
              </a:ext>
            </a:extLst>
          </p:cNvPr>
          <p:cNvSpPr txBox="1"/>
          <p:nvPr/>
        </p:nvSpPr>
        <p:spPr>
          <a:xfrm>
            <a:off x="5486390" y="1051586"/>
            <a:ext cx="1812997" cy="307777"/>
          </a:xfrm>
          <a:prstGeom prst="rect">
            <a:avLst/>
          </a:prstGeom>
          <a:solidFill>
            <a:srgbClr val="0432FF"/>
          </a:solidFill>
        </p:spPr>
        <p:txBody>
          <a:bodyPr wrap="none" rtlCol="0">
            <a:spAutoFit/>
          </a:bodyPr>
          <a:lstStyle/>
          <a:p>
            <a:r>
              <a:rPr lang="en-US" sz="1400" dirty="0">
                <a:solidFill>
                  <a:srgbClr val="FFFF00"/>
                </a:solidFill>
              </a:rPr>
              <a:t>6.10/</a:t>
            </a:r>
            <a:r>
              <a:rPr lang="en-US" sz="1400" dirty="0" err="1">
                <a:solidFill>
                  <a:srgbClr val="FFFF00"/>
                </a:solidFill>
              </a:rPr>
              <a:t>CircularBuffer.h</a:t>
            </a:r>
            <a:endParaRPr lang="en-US" sz="1400" dirty="0">
              <a:solidFill>
                <a:srgbClr val="FFFF00"/>
              </a:solidFill>
            </a:endParaRPr>
          </a:p>
        </p:txBody>
      </p:sp>
    </p:spTree>
    <p:extLst>
      <p:ext uri="{BB962C8B-B14F-4D97-AF65-F5344CB8AC3E}">
        <p14:creationId xmlns:p14="http://schemas.microsoft.com/office/powerpoint/2010/main" val="39290695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B6856D-9B2C-3C7C-E4EF-EC5E4D9C615F}"/>
              </a:ext>
            </a:extLst>
          </p:cNvPr>
          <p:cNvSpPr>
            <a:spLocks noGrp="1"/>
          </p:cNvSpPr>
          <p:nvPr>
            <p:ph type="title"/>
          </p:nvPr>
        </p:nvSpPr>
        <p:spPr/>
        <p:txBody>
          <a:bodyPr/>
          <a:lstStyle/>
          <a:p>
            <a:r>
              <a:rPr lang="en-US" dirty="0"/>
              <a:t>Example: Programming by Contract</a:t>
            </a:r>
            <a:r>
              <a:rPr lang="en-US" i="1" dirty="0"/>
              <a:t>, cont’d</a:t>
            </a:r>
            <a:endParaRPr lang="en-US" dirty="0"/>
          </a:p>
        </p:txBody>
      </p:sp>
      <p:sp>
        <p:nvSpPr>
          <p:cNvPr id="3" name="Content Placeholder 2">
            <a:extLst>
              <a:ext uri="{FF2B5EF4-FFF2-40B4-BE49-F238E27FC236}">
                <a16:creationId xmlns:a16="http://schemas.microsoft.com/office/drawing/2014/main" id="{2CCE178F-7D3D-C81D-FC35-598A5EBF0D51}"/>
              </a:ext>
            </a:extLst>
          </p:cNvPr>
          <p:cNvSpPr>
            <a:spLocks noGrp="1"/>
          </p:cNvSpPr>
          <p:nvPr>
            <p:ph idx="1"/>
          </p:nvPr>
        </p:nvSpPr>
        <p:spPr>
          <a:xfrm>
            <a:off x="457200" y="1295401"/>
            <a:ext cx="8503872" cy="4328136"/>
          </a:xfrm>
        </p:spPr>
        <p:txBody>
          <a:bodyPr/>
          <a:lstStyle/>
          <a:p>
            <a:r>
              <a:rPr lang="en-US" dirty="0"/>
              <a:t>Two critical private member variables:</a:t>
            </a:r>
          </a:p>
          <a:p>
            <a:pPr lvl="1"/>
            <a:r>
              <a:rPr lang="en-US" dirty="0"/>
              <a:t>Private member variable </a:t>
            </a:r>
            <a:r>
              <a:rPr lang="en-US" b="1" dirty="0">
                <a:latin typeface="Courier New" panose="02070309020205020404" pitchFamily="49" charset="0"/>
                <a:cs typeface="Courier New" panose="02070309020205020404" pitchFamily="49" charset="0"/>
              </a:rPr>
              <a:t>head</a:t>
            </a:r>
            <a:r>
              <a:rPr lang="en-US" dirty="0"/>
              <a:t> is the index of the head element (the next one to remove).</a:t>
            </a:r>
          </a:p>
          <a:p>
            <a:pPr lvl="2"/>
            <a:r>
              <a:rPr lang="en-US" dirty="0"/>
              <a:t>Member function </a:t>
            </a:r>
            <a:r>
              <a:rPr lang="en-US" b="1" dirty="0">
                <a:latin typeface="Courier New" panose="02070309020205020404" pitchFamily="49" charset="0"/>
                <a:cs typeface="Courier New" panose="02070309020205020404" pitchFamily="49" charset="0"/>
              </a:rPr>
              <a:t>remove()</a:t>
            </a:r>
            <a:r>
              <a:rPr lang="en-US" dirty="0"/>
              <a:t>  increments </a:t>
            </a:r>
            <a:r>
              <a:rPr lang="en-US" b="1" dirty="0">
                <a:latin typeface="Courier New" panose="02070309020205020404" pitchFamily="49" charset="0"/>
                <a:cs typeface="Courier New" panose="02070309020205020404" pitchFamily="49" charset="0"/>
              </a:rPr>
              <a:t>head</a:t>
            </a:r>
            <a:r>
              <a:rPr lang="en-US" dirty="0"/>
              <a:t>.</a:t>
            </a:r>
          </a:p>
          <a:p>
            <a:pPr lvl="1"/>
            <a:r>
              <a:rPr lang="en-US" dirty="0"/>
              <a:t>Private member variable </a:t>
            </a:r>
            <a:r>
              <a:rPr lang="en-US" b="1" dirty="0">
                <a:latin typeface="Courier New" panose="02070309020205020404" pitchFamily="49" charset="0"/>
                <a:cs typeface="Courier New" panose="02070309020205020404" pitchFamily="49" charset="0"/>
              </a:rPr>
              <a:t>tail</a:t>
            </a:r>
            <a:r>
              <a:rPr lang="en-US" dirty="0"/>
              <a:t> is the index of the tail position (where to add a new element).</a:t>
            </a:r>
          </a:p>
          <a:p>
            <a:pPr lvl="2"/>
            <a:r>
              <a:rPr lang="en-US" dirty="0"/>
              <a:t>Member function </a:t>
            </a:r>
            <a:r>
              <a:rPr lang="en-US" b="1" dirty="0">
                <a:latin typeface="Courier New" panose="02070309020205020404" pitchFamily="49" charset="0"/>
                <a:cs typeface="Courier New" panose="02070309020205020404" pitchFamily="49" charset="0"/>
              </a:rPr>
              <a:t>add()</a:t>
            </a:r>
            <a:r>
              <a:rPr lang="en-US" dirty="0"/>
              <a:t> increments </a:t>
            </a:r>
            <a:r>
              <a:rPr lang="en-US" b="1" dirty="0">
                <a:latin typeface="Courier New" panose="02070309020205020404" pitchFamily="49" charset="0"/>
                <a:cs typeface="Courier New" panose="02070309020205020404" pitchFamily="49" charset="0"/>
              </a:rPr>
              <a:t>tail</a:t>
            </a:r>
            <a:r>
              <a:rPr lang="en-US" dirty="0"/>
              <a:t>.</a:t>
            </a:r>
          </a:p>
          <a:p>
            <a:pPr lvl="1"/>
            <a:r>
              <a:rPr lang="en-US" dirty="0"/>
              <a:t>Member variables </a:t>
            </a:r>
            <a:r>
              <a:rPr lang="en-US" b="1" dirty="0">
                <a:latin typeface="Courier New" panose="02070309020205020404" pitchFamily="49" charset="0"/>
                <a:cs typeface="Courier New" panose="02070309020205020404" pitchFamily="49" charset="0"/>
              </a:rPr>
              <a:t>head</a:t>
            </a:r>
            <a:r>
              <a:rPr lang="en-US" dirty="0"/>
              <a:t> and </a:t>
            </a:r>
            <a:r>
              <a:rPr lang="en-US" b="1" dirty="0">
                <a:latin typeface="Courier New" panose="02070309020205020404" pitchFamily="49" charset="0"/>
                <a:cs typeface="Courier New" panose="02070309020205020404" pitchFamily="49" charset="0"/>
              </a:rPr>
              <a:t>tail</a:t>
            </a:r>
            <a:r>
              <a:rPr lang="en-US" dirty="0"/>
              <a:t> each “wraps” to the other end of the buffer when it exceeds the </a:t>
            </a:r>
            <a:r>
              <a:rPr lang="en-US" b="1" dirty="0">
                <a:latin typeface="Courier New" panose="02070309020205020404" pitchFamily="49" charset="0"/>
                <a:cs typeface="Courier New" panose="02070309020205020404" pitchFamily="49" charset="0"/>
              </a:rPr>
              <a:t>capacity</a:t>
            </a:r>
            <a:r>
              <a:rPr lang="en-US" dirty="0"/>
              <a:t>.</a:t>
            </a:r>
          </a:p>
          <a:p>
            <a:pPr lvl="4"/>
            <a:endParaRPr lang="en-US" dirty="0"/>
          </a:p>
          <a:p>
            <a:r>
              <a:rPr lang="en-US" dirty="0"/>
              <a:t>The class invariant is</a:t>
            </a:r>
          </a:p>
        </p:txBody>
      </p:sp>
      <p:sp>
        <p:nvSpPr>
          <p:cNvPr id="4" name="Slide Number Placeholder 3">
            <a:extLst>
              <a:ext uri="{FF2B5EF4-FFF2-40B4-BE49-F238E27FC236}">
                <a16:creationId xmlns:a16="http://schemas.microsoft.com/office/drawing/2014/main" id="{653E2974-1F7C-7918-208C-69E643E0E7A5}"/>
              </a:ext>
            </a:extLst>
          </p:cNvPr>
          <p:cNvSpPr>
            <a:spLocks noGrp="1"/>
          </p:cNvSpPr>
          <p:nvPr>
            <p:ph type="sldNum" sz="quarter" idx="12"/>
          </p:nvPr>
        </p:nvSpPr>
        <p:spPr/>
        <p:txBody>
          <a:bodyPr/>
          <a:lstStyle/>
          <a:p>
            <a:fld id="{6C575094-CFE5-6845-BA77-358456EEE977}" type="slidenum">
              <a:rPr lang="en-US" altLang="x-none" smtClean="0"/>
              <a:pPr/>
              <a:t>27</a:t>
            </a:fld>
            <a:endParaRPr lang="en-US" altLang="x-none"/>
          </a:p>
        </p:txBody>
      </p:sp>
      <mc:AlternateContent xmlns:mc="http://schemas.openxmlformats.org/markup-compatibility/2006" xmlns:a14="http://schemas.microsoft.com/office/drawing/2010/main">
        <mc:Choice Requires="a14">
          <p:sp>
            <p:nvSpPr>
              <p:cNvPr id="5" name="TextBox 4">
                <a:extLst>
                  <a:ext uri="{FF2B5EF4-FFF2-40B4-BE49-F238E27FC236}">
                    <a16:creationId xmlns:a16="http://schemas.microsoft.com/office/drawing/2014/main" id="{1C6A0945-A501-DC66-075E-AB35AAD2A27A}"/>
                  </a:ext>
                </a:extLst>
              </p:cNvPr>
              <p:cNvSpPr txBox="1"/>
              <p:nvPr/>
            </p:nvSpPr>
            <p:spPr>
              <a:xfrm>
                <a:off x="1707434" y="5714975"/>
                <a:ext cx="5729132" cy="400110"/>
              </a:xfrm>
              <a:prstGeom prst="rect">
                <a:avLst/>
              </a:prstGeom>
              <a:solidFill>
                <a:schemeClr val="accent1">
                  <a:lumMod val="20000"/>
                  <a:lumOff val="80000"/>
                </a:schemeClr>
              </a:solidFill>
              <a:ln>
                <a:solidFill>
                  <a:srgbClr val="0432FF"/>
                </a:solidFill>
              </a:ln>
            </p:spPr>
            <p:txBody>
              <a:bodyPr wrap="none" rtlCol="0">
                <a:spAutoFit/>
              </a:bodyPr>
              <a:lstStyle/>
              <a:p>
                <a:pPr/>
                <a14:m>
                  <m:oMathPara xmlns:m="http://schemas.openxmlformats.org/officeDocument/2006/math">
                    <m:oMathParaPr>
                      <m:jc m:val="centerGroup"/>
                    </m:oMathParaPr>
                    <m:oMath xmlns:m="http://schemas.openxmlformats.org/officeDocument/2006/math">
                      <m:r>
                        <a:rPr lang="en-US" sz="2000" b="0" i="1" smtClean="0">
                          <a:solidFill>
                            <a:srgbClr val="0033CC"/>
                          </a:solidFill>
                          <a:latin typeface="Cambria Math" panose="02040503050406030204" pitchFamily="18" charset="0"/>
                        </a:rPr>
                        <m:t>0 </m:t>
                      </m:r>
                      <m:r>
                        <a:rPr lang="en-US" sz="2000" b="0" i="1" smtClean="0">
                          <a:solidFill>
                            <a:srgbClr val="0033CC"/>
                          </a:solidFill>
                          <a:latin typeface="Cambria Math" panose="02040503050406030204" pitchFamily="18" charset="0"/>
                          <a:ea typeface="Cambria Math" panose="02040503050406030204" pitchFamily="18" charset="0"/>
                        </a:rPr>
                        <m:t>≤</m:t>
                      </m:r>
                      <m:r>
                        <a:rPr lang="en-US" sz="2000" b="0" i="1" smtClean="0">
                          <a:solidFill>
                            <a:srgbClr val="0033CC"/>
                          </a:solidFill>
                          <a:latin typeface="Cambria Math" panose="02040503050406030204" pitchFamily="18" charset="0"/>
                          <a:ea typeface="Cambria Math" panose="02040503050406030204" pitchFamily="18" charset="0"/>
                        </a:rPr>
                        <m:t>h𝑒𝑎𝑑</m:t>
                      </m:r>
                      <m:r>
                        <a:rPr lang="en-US" sz="2000" b="0" i="1" smtClean="0">
                          <a:solidFill>
                            <a:srgbClr val="0033CC"/>
                          </a:solidFill>
                          <a:latin typeface="Cambria Math" panose="02040503050406030204" pitchFamily="18" charset="0"/>
                          <a:ea typeface="Cambria Math" panose="02040503050406030204" pitchFamily="18" charset="0"/>
                        </a:rPr>
                        <m:t> &lt;</m:t>
                      </m:r>
                      <m:r>
                        <a:rPr lang="en-US" sz="2000" b="0" i="1" smtClean="0">
                          <a:solidFill>
                            <a:srgbClr val="0033CC"/>
                          </a:solidFill>
                          <a:latin typeface="Cambria Math" panose="02040503050406030204" pitchFamily="18" charset="0"/>
                          <a:ea typeface="Cambria Math" panose="02040503050406030204" pitchFamily="18" charset="0"/>
                        </a:rPr>
                        <m:t>𝑐𝑎𝑝𝑎𝑐𝑖𝑡𝑦</m:t>
                      </m:r>
                      <m:r>
                        <a:rPr lang="en-US" sz="2000" b="0" i="1" smtClean="0">
                          <a:solidFill>
                            <a:srgbClr val="0033CC"/>
                          </a:solidFill>
                          <a:latin typeface="Cambria Math" panose="02040503050406030204" pitchFamily="18" charset="0"/>
                          <a:ea typeface="Cambria Math" panose="02040503050406030204" pitchFamily="18" charset="0"/>
                        </a:rPr>
                        <m:t> </m:t>
                      </m:r>
                      <m:r>
                        <a:rPr lang="en-US" sz="2000" b="1" i="0" smtClean="0">
                          <a:solidFill>
                            <a:srgbClr val="0033CC"/>
                          </a:solidFill>
                          <a:latin typeface="Cambria Math" panose="02040503050406030204" pitchFamily="18" charset="0"/>
                          <a:ea typeface="Cambria Math" panose="02040503050406030204" pitchFamily="18" charset="0"/>
                        </a:rPr>
                        <m:t>𝐀𝐍𝐃</m:t>
                      </m:r>
                      <m:r>
                        <a:rPr lang="en-US" sz="2000" b="0" i="1" smtClean="0">
                          <a:solidFill>
                            <a:srgbClr val="0033CC"/>
                          </a:solidFill>
                          <a:latin typeface="Cambria Math" panose="02040503050406030204" pitchFamily="18" charset="0"/>
                          <a:ea typeface="Cambria Math" panose="02040503050406030204" pitchFamily="18" charset="0"/>
                        </a:rPr>
                        <m:t> 0 ≤</m:t>
                      </m:r>
                      <m:r>
                        <a:rPr lang="en-US" sz="2000" b="0" i="1" smtClean="0">
                          <a:solidFill>
                            <a:srgbClr val="0033CC"/>
                          </a:solidFill>
                          <a:latin typeface="Cambria Math" panose="02040503050406030204" pitchFamily="18" charset="0"/>
                          <a:ea typeface="Cambria Math" panose="02040503050406030204" pitchFamily="18" charset="0"/>
                        </a:rPr>
                        <m:t>𝑡𝑎𝑖𝑙</m:t>
                      </m:r>
                      <m:r>
                        <a:rPr lang="en-US" sz="2000" b="0" i="1" smtClean="0">
                          <a:solidFill>
                            <a:srgbClr val="0033CC"/>
                          </a:solidFill>
                          <a:latin typeface="Cambria Math" panose="02040503050406030204" pitchFamily="18" charset="0"/>
                          <a:ea typeface="Cambria Math" panose="02040503050406030204" pitchFamily="18" charset="0"/>
                        </a:rPr>
                        <m:t> &lt;</m:t>
                      </m:r>
                      <m:r>
                        <a:rPr lang="en-US" sz="2000" b="0" i="1" smtClean="0">
                          <a:solidFill>
                            <a:srgbClr val="0033CC"/>
                          </a:solidFill>
                          <a:latin typeface="Cambria Math" panose="02040503050406030204" pitchFamily="18" charset="0"/>
                          <a:ea typeface="Cambria Math" panose="02040503050406030204" pitchFamily="18" charset="0"/>
                        </a:rPr>
                        <m:t>𝑐𝑎𝑝𝑎𝑐𝑖𝑡𝑦</m:t>
                      </m:r>
                    </m:oMath>
                  </m:oMathPara>
                </a14:m>
                <a:endParaRPr lang="en-US" sz="2000" dirty="0">
                  <a:solidFill>
                    <a:srgbClr val="0033CC"/>
                  </a:solidFill>
                </a:endParaRPr>
              </a:p>
            </p:txBody>
          </p:sp>
        </mc:Choice>
        <mc:Fallback xmlns="">
          <p:sp>
            <p:nvSpPr>
              <p:cNvPr id="5" name="TextBox 4">
                <a:extLst>
                  <a:ext uri="{FF2B5EF4-FFF2-40B4-BE49-F238E27FC236}">
                    <a16:creationId xmlns:a16="http://schemas.microsoft.com/office/drawing/2014/main" id="{1C6A0945-A501-DC66-075E-AB35AAD2A27A}"/>
                  </a:ext>
                </a:extLst>
              </p:cNvPr>
              <p:cNvSpPr txBox="1">
                <a:spLocks noRot="1" noChangeAspect="1" noMove="1" noResize="1" noEditPoints="1" noAdjustHandles="1" noChangeArrowheads="1" noChangeShapeType="1" noTextEdit="1"/>
              </p:cNvSpPr>
              <p:nvPr/>
            </p:nvSpPr>
            <p:spPr>
              <a:xfrm>
                <a:off x="1707434" y="5714975"/>
                <a:ext cx="5729132" cy="400110"/>
              </a:xfrm>
              <a:prstGeom prst="rect">
                <a:avLst/>
              </a:prstGeom>
              <a:blipFill>
                <a:blip r:embed="rId2"/>
                <a:stretch>
                  <a:fillRect b="-18182"/>
                </a:stretch>
              </a:blipFill>
              <a:ln>
                <a:solidFill>
                  <a:srgbClr val="0432FF"/>
                </a:solidFill>
              </a:ln>
            </p:spPr>
            <p:txBody>
              <a:bodyPr/>
              <a:lstStyle/>
              <a:p>
                <a:r>
                  <a:rPr lang="en-US">
                    <a:noFill/>
                  </a:rPr>
                  <a:t> </a:t>
                </a:r>
              </a:p>
            </p:txBody>
          </p:sp>
        </mc:Fallback>
      </mc:AlternateContent>
    </p:spTree>
    <p:extLst>
      <p:ext uri="{BB962C8B-B14F-4D97-AF65-F5344CB8AC3E}">
        <p14:creationId xmlns:p14="http://schemas.microsoft.com/office/powerpoint/2010/main" val="660104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D8FC2B-A433-F022-074A-58D638E359B4}"/>
              </a:ext>
            </a:extLst>
          </p:cNvPr>
          <p:cNvSpPr>
            <a:spLocks noGrp="1"/>
          </p:cNvSpPr>
          <p:nvPr>
            <p:ph type="title"/>
          </p:nvPr>
        </p:nvSpPr>
        <p:spPr/>
        <p:txBody>
          <a:bodyPr/>
          <a:lstStyle/>
          <a:p>
            <a:r>
              <a:rPr lang="en-US" dirty="0"/>
              <a:t>Example: Programming by Contract</a:t>
            </a:r>
            <a:r>
              <a:rPr lang="en-US" i="1" dirty="0"/>
              <a:t>, cont’d</a:t>
            </a:r>
            <a:endParaRPr lang="en-US" dirty="0"/>
          </a:p>
        </p:txBody>
      </p:sp>
      <p:sp>
        <p:nvSpPr>
          <p:cNvPr id="4" name="Slide Number Placeholder 3">
            <a:extLst>
              <a:ext uri="{FF2B5EF4-FFF2-40B4-BE49-F238E27FC236}">
                <a16:creationId xmlns:a16="http://schemas.microsoft.com/office/drawing/2014/main" id="{A2F64893-F58E-9D05-0E86-84DAFCFDAE49}"/>
              </a:ext>
            </a:extLst>
          </p:cNvPr>
          <p:cNvSpPr>
            <a:spLocks noGrp="1"/>
          </p:cNvSpPr>
          <p:nvPr>
            <p:ph type="sldNum" sz="quarter" idx="12"/>
          </p:nvPr>
        </p:nvSpPr>
        <p:spPr/>
        <p:txBody>
          <a:bodyPr/>
          <a:lstStyle/>
          <a:p>
            <a:fld id="{6C575094-CFE5-6845-BA77-358456EEE977}" type="slidenum">
              <a:rPr lang="en-US" altLang="x-none" smtClean="0"/>
              <a:pPr/>
              <a:t>28</a:t>
            </a:fld>
            <a:endParaRPr lang="en-US" altLang="x-none"/>
          </a:p>
        </p:txBody>
      </p:sp>
      <mc:AlternateContent xmlns:mc="http://schemas.openxmlformats.org/markup-compatibility/2006" xmlns:a14="http://schemas.microsoft.com/office/drawing/2010/main">
        <mc:Choice Requires="a14">
          <p:sp>
            <p:nvSpPr>
              <p:cNvPr id="5" name="TextBox 4">
                <a:extLst>
                  <a:ext uri="{FF2B5EF4-FFF2-40B4-BE49-F238E27FC236}">
                    <a16:creationId xmlns:a16="http://schemas.microsoft.com/office/drawing/2014/main" id="{0667A106-CD8C-F56A-2123-6C9073A4B994}"/>
                  </a:ext>
                </a:extLst>
              </p:cNvPr>
              <p:cNvSpPr txBox="1"/>
              <p:nvPr/>
            </p:nvSpPr>
            <p:spPr>
              <a:xfrm>
                <a:off x="1707434" y="1291549"/>
                <a:ext cx="5729132" cy="400110"/>
              </a:xfrm>
              <a:prstGeom prst="rect">
                <a:avLst/>
              </a:prstGeom>
              <a:solidFill>
                <a:schemeClr val="accent1">
                  <a:lumMod val="20000"/>
                  <a:lumOff val="80000"/>
                </a:schemeClr>
              </a:solidFill>
              <a:ln>
                <a:solidFill>
                  <a:srgbClr val="0432FF"/>
                </a:solidFill>
              </a:ln>
            </p:spPr>
            <p:txBody>
              <a:bodyPr wrap="none" rtlCol="0">
                <a:spAutoFit/>
              </a:bodyPr>
              <a:lstStyle/>
              <a:p>
                <a:pPr/>
                <a14:m>
                  <m:oMathPara xmlns:m="http://schemas.openxmlformats.org/officeDocument/2006/math">
                    <m:oMathParaPr>
                      <m:jc m:val="centerGroup"/>
                    </m:oMathParaPr>
                    <m:oMath xmlns:m="http://schemas.openxmlformats.org/officeDocument/2006/math">
                      <m:r>
                        <a:rPr lang="en-US" sz="2000" b="0" i="1" smtClean="0">
                          <a:solidFill>
                            <a:srgbClr val="0033CC"/>
                          </a:solidFill>
                          <a:latin typeface="Cambria Math" panose="02040503050406030204" pitchFamily="18" charset="0"/>
                        </a:rPr>
                        <m:t>0 </m:t>
                      </m:r>
                      <m:r>
                        <a:rPr lang="en-US" sz="2000" b="0" i="1" smtClean="0">
                          <a:solidFill>
                            <a:srgbClr val="0033CC"/>
                          </a:solidFill>
                          <a:latin typeface="Cambria Math" panose="02040503050406030204" pitchFamily="18" charset="0"/>
                          <a:ea typeface="Cambria Math" panose="02040503050406030204" pitchFamily="18" charset="0"/>
                        </a:rPr>
                        <m:t>≤</m:t>
                      </m:r>
                      <m:r>
                        <a:rPr lang="en-US" sz="2000" b="0" i="1" smtClean="0">
                          <a:solidFill>
                            <a:srgbClr val="0033CC"/>
                          </a:solidFill>
                          <a:latin typeface="Cambria Math" panose="02040503050406030204" pitchFamily="18" charset="0"/>
                          <a:ea typeface="Cambria Math" panose="02040503050406030204" pitchFamily="18" charset="0"/>
                        </a:rPr>
                        <m:t>h𝑒𝑎𝑑</m:t>
                      </m:r>
                      <m:r>
                        <a:rPr lang="en-US" sz="2000" b="0" i="1" smtClean="0">
                          <a:solidFill>
                            <a:srgbClr val="0033CC"/>
                          </a:solidFill>
                          <a:latin typeface="Cambria Math" panose="02040503050406030204" pitchFamily="18" charset="0"/>
                          <a:ea typeface="Cambria Math" panose="02040503050406030204" pitchFamily="18" charset="0"/>
                        </a:rPr>
                        <m:t> &lt;</m:t>
                      </m:r>
                      <m:r>
                        <a:rPr lang="en-US" sz="2000" b="0" i="1" smtClean="0">
                          <a:solidFill>
                            <a:srgbClr val="0033CC"/>
                          </a:solidFill>
                          <a:latin typeface="Cambria Math" panose="02040503050406030204" pitchFamily="18" charset="0"/>
                          <a:ea typeface="Cambria Math" panose="02040503050406030204" pitchFamily="18" charset="0"/>
                        </a:rPr>
                        <m:t>𝑐𝑎𝑝𝑎𝑐𝑖𝑡𝑦</m:t>
                      </m:r>
                      <m:r>
                        <a:rPr lang="en-US" sz="2000" b="0" i="1" smtClean="0">
                          <a:solidFill>
                            <a:srgbClr val="0033CC"/>
                          </a:solidFill>
                          <a:latin typeface="Cambria Math" panose="02040503050406030204" pitchFamily="18" charset="0"/>
                          <a:ea typeface="Cambria Math" panose="02040503050406030204" pitchFamily="18" charset="0"/>
                        </a:rPr>
                        <m:t> </m:t>
                      </m:r>
                      <m:r>
                        <a:rPr lang="en-US" sz="2000" b="1" i="0" smtClean="0">
                          <a:solidFill>
                            <a:srgbClr val="0033CC"/>
                          </a:solidFill>
                          <a:latin typeface="Cambria Math" panose="02040503050406030204" pitchFamily="18" charset="0"/>
                          <a:ea typeface="Cambria Math" panose="02040503050406030204" pitchFamily="18" charset="0"/>
                        </a:rPr>
                        <m:t>𝐀𝐍𝐃</m:t>
                      </m:r>
                      <m:r>
                        <a:rPr lang="en-US" sz="2000" b="0" i="1" smtClean="0">
                          <a:solidFill>
                            <a:srgbClr val="0033CC"/>
                          </a:solidFill>
                          <a:latin typeface="Cambria Math" panose="02040503050406030204" pitchFamily="18" charset="0"/>
                          <a:ea typeface="Cambria Math" panose="02040503050406030204" pitchFamily="18" charset="0"/>
                        </a:rPr>
                        <m:t> 0 ≤</m:t>
                      </m:r>
                      <m:r>
                        <a:rPr lang="en-US" sz="2000" b="0" i="1" smtClean="0">
                          <a:solidFill>
                            <a:srgbClr val="0033CC"/>
                          </a:solidFill>
                          <a:latin typeface="Cambria Math" panose="02040503050406030204" pitchFamily="18" charset="0"/>
                          <a:ea typeface="Cambria Math" panose="02040503050406030204" pitchFamily="18" charset="0"/>
                        </a:rPr>
                        <m:t>𝑡𝑎𝑖𝑙</m:t>
                      </m:r>
                      <m:r>
                        <a:rPr lang="en-US" sz="2000" b="0" i="1" smtClean="0">
                          <a:solidFill>
                            <a:srgbClr val="0033CC"/>
                          </a:solidFill>
                          <a:latin typeface="Cambria Math" panose="02040503050406030204" pitchFamily="18" charset="0"/>
                          <a:ea typeface="Cambria Math" panose="02040503050406030204" pitchFamily="18" charset="0"/>
                        </a:rPr>
                        <m:t> &lt;</m:t>
                      </m:r>
                      <m:r>
                        <a:rPr lang="en-US" sz="2000" b="0" i="1" smtClean="0">
                          <a:solidFill>
                            <a:srgbClr val="0033CC"/>
                          </a:solidFill>
                          <a:latin typeface="Cambria Math" panose="02040503050406030204" pitchFamily="18" charset="0"/>
                          <a:ea typeface="Cambria Math" panose="02040503050406030204" pitchFamily="18" charset="0"/>
                        </a:rPr>
                        <m:t>𝑐𝑎𝑝𝑎𝑐𝑖𝑡𝑦</m:t>
                      </m:r>
                    </m:oMath>
                  </m:oMathPara>
                </a14:m>
                <a:endParaRPr lang="en-US" sz="2000" dirty="0">
                  <a:solidFill>
                    <a:srgbClr val="0033CC"/>
                  </a:solidFill>
                </a:endParaRPr>
              </a:p>
            </p:txBody>
          </p:sp>
        </mc:Choice>
        <mc:Fallback xmlns="">
          <p:sp>
            <p:nvSpPr>
              <p:cNvPr id="5" name="TextBox 4">
                <a:extLst>
                  <a:ext uri="{FF2B5EF4-FFF2-40B4-BE49-F238E27FC236}">
                    <a16:creationId xmlns:a16="http://schemas.microsoft.com/office/drawing/2014/main" id="{0667A106-CD8C-F56A-2123-6C9073A4B994}"/>
                  </a:ext>
                </a:extLst>
              </p:cNvPr>
              <p:cNvSpPr txBox="1">
                <a:spLocks noRot="1" noChangeAspect="1" noMove="1" noResize="1" noEditPoints="1" noAdjustHandles="1" noChangeArrowheads="1" noChangeShapeType="1" noTextEdit="1"/>
              </p:cNvSpPr>
              <p:nvPr/>
            </p:nvSpPr>
            <p:spPr>
              <a:xfrm>
                <a:off x="1707434" y="1291549"/>
                <a:ext cx="5729132" cy="400110"/>
              </a:xfrm>
              <a:prstGeom prst="rect">
                <a:avLst/>
              </a:prstGeom>
              <a:blipFill>
                <a:blip r:embed="rId3"/>
                <a:stretch>
                  <a:fillRect b="-18182"/>
                </a:stretch>
              </a:blipFill>
              <a:ln>
                <a:solidFill>
                  <a:srgbClr val="0432FF"/>
                </a:solidFill>
              </a:ln>
            </p:spPr>
            <p:txBody>
              <a:bodyPr/>
              <a:lstStyle/>
              <a:p>
                <a:r>
                  <a:rPr lang="en-US">
                    <a:noFill/>
                  </a:rPr>
                  <a:t> </a:t>
                </a:r>
              </a:p>
            </p:txBody>
          </p:sp>
        </mc:Fallback>
      </mc:AlternateContent>
      <p:sp>
        <p:nvSpPr>
          <p:cNvPr id="6" name="TextBox 5">
            <a:extLst>
              <a:ext uri="{FF2B5EF4-FFF2-40B4-BE49-F238E27FC236}">
                <a16:creationId xmlns:a16="http://schemas.microsoft.com/office/drawing/2014/main" id="{71772681-851E-E704-AB19-0CF51FE4287F}"/>
              </a:ext>
            </a:extLst>
          </p:cNvPr>
          <p:cNvSpPr txBox="1"/>
          <p:nvPr/>
        </p:nvSpPr>
        <p:spPr>
          <a:xfrm>
            <a:off x="1097318" y="1874537"/>
            <a:ext cx="7124066" cy="4401205"/>
          </a:xfrm>
          <a:prstGeom prst="rect">
            <a:avLst/>
          </a:prstGeom>
          <a:solidFill>
            <a:schemeClr val="bg1">
              <a:lumMod val="95000"/>
            </a:schemeClr>
          </a:solidFill>
          <a:ln>
            <a:solidFill>
              <a:schemeClr val="bg1">
                <a:lumMod val="75000"/>
              </a:schemeClr>
            </a:solidFill>
          </a:ln>
        </p:spPr>
        <p:txBody>
          <a:bodyPr wrap="none" rtlCol="0">
            <a:spAutoFit/>
          </a:bodyPr>
          <a:lstStyle/>
          <a:p>
            <a:pPr marL="171450" marR="0">
              <a:spcBef>
                <a:spcPts val="0"/>
              </a:spcBef>
              <a:spcAft>
                <a:spcPts val="0"/>
              </a:spcAft>
            </a:pPr>
            <a:r>
              <a:rPr lang="en-US" sz="14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a:t>
            </a:r>
          </a:p>
          <a:p>
            <a:pPr marL="171450" marR="0">
              <a:spcBef>
                <a:spcPts val="0"/>
              </a:spcBef>
              <a:spcAft>
                <a:spcPts val="0"/>
              </a:spcAft>
            </a:pPr>
            <a:r>
              <a:rPr lang="en-US" sz="14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 </a:t>
            </a:r>
            <a:r>
              <a:rPr lang="en-US" sz="1400" b="1" dirty="0">
                <a:solidFill>
                  <a:srgbClr val="C00000"/>
                </a:solidFill>
                <a:effectLst/>
                <a:latin typeface="Courier New" panose="02070309020205020404" pitchFamily="49" charset="0"/>
                <a:ea typeface="Times New Roman" panose="02020603050405020304" pitchFamily="18" charset="0"/>
                <a:cs typeface="Times New Roman" panose="02020603050405020304" pitchFamily="18" charset="0"/>
              </a:rPr>
              <a:t>@invariant </a:t>
            </a:r>
            <a:r>
              <a:rPr lang="en-US" sz="14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(0 &lt;= head &lt; capacity) and (0 &lt;= tail &lt; capacity)</a:t>
            </a:r>
          </a:p>
          <a:p>
            <a:pPr marL="171450" marR="0">
              <a:spcBef>
                <a:spcPts val="0"/>
              </a:spcBef>
              <a:spcAft>
                <a:spcPts val="0"/>
              </a:spcAft>
            </a:pPr>
            <a:r>
              <a:rPr lang="en-US" sz="14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a:t>
            </a:r>
          </a:p>
          <a:p>
            <a:pPr marL="171450" marR="0">
              <a:spcBef>
                <a:spcPts val="0"/>
              </a:spcBef>
              <a:spcAft>
                <a:spcPts val="0"/>
              </a:spcAft>
            </a:pPr>
            <a:r>
              <a:rPr lang="en-US" sz="14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bool </a:t>
            </a:r>
            <a:r>
              <a:rPr lang="en-US" sz="1400" b="1" dirty="0">
                <a:solidFill>
                  <a:srgbClr val="C00000"/>
                </a:solidFill>
                <a:effectLst/>
                <a:latin typeface="Courier New" panose="02070309020205020404" pitchFamily="49" charset="0"/>
                <a:ea typeface="Times New Roman" panose="02020603050405020304" pitchFamily="18" charset="0"/>
                <a:cs typeface="Times New Roman" panose="02020603050405020304" pitchFamily="18" charset="0"/>
              </a:rPr>
              <a:t>CircularBuffer::class_invariant</a:t>
            </a:r>
            <a:r>
              <a:rPr lang="en-US" sz="14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const    </a:t>
            </a:r>
          </a:p>
          <a:p>
            <a:pPr marL="171450" marR="0">
              <a:spcBef>
                <a:spcPts val="0"/>
              </a:spcBef>
              <a:spcAft>
                <a:spcPts val="0"/>
              </a:spcAft>
            </a:pPr>
            <a:r>
              <a:rPr lang="en-US" sz="14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a:t>
            </a:r>
          </a:p>
          <a:p>
            <a:pPr marL="171450" marR="0">
              <a:spcBef>
                <a:spcPts val="0"/>
              </a:spcBef>
              <a:spcAft>
                <a:spcPts val="0"/>
              </a:spcAft>
            </a:pPr>
            <a:r>
              <a:rPr lang="en-US" sz="14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a:t>
            </a:r>
            <a:r>
              <a:rPr lang="en-US" sz="1400" b="1" dirty="0">
                <a:solidFill>
                  <a:srgbClr val="C00000"/>
                </a:solidFill>
                <a:effectLst/>
                <a:latin typeface="Courier New" panose="02070309020205020404" pitchFamily="49" charset="0"/>
                <a:ea typeface="Times New Roman" panose="02020603050405020304" pitchFamily="18" charset="0"/>
                <a:cs typeface="Times New Roman" panose="02020603050405020304" pitchFamily="18" charset="0"/>
              </a:rPr>
              <a:t>return (0 &lt;= head) &amp;&amp; (head &lt; capacity)    </a:t>
            </a:r>
          </a:p>
          <a:p>
            <a:pPr marL="171450" marR="0">
              <a:spcBef>
                <a:spcPts val="0"/>
              </a:spcBef>
              <a:spcAft>
                <a:spcPts val="0"/>
              </a:spcAft>
            </a:pPr>
            <a:r>
              <a:rPr lang="en-US" sz="1400" b="1" dirty="0">
                <a:solidFill>
                  <a:srgbClr val="C00000"/>
                </a:solidFill>
                <a:effectLst/>
                <a:latin typeface="Courier New" panose="02070309020205020404" pitchFamily="49" charset="0"/>
                <a:ea typeface="Times New Roman" panose="02020603050405020304" pitchFamily="18" charset="0"/>
                <a:cs typeface="Times New Roman" panose="02020603050405020304" pitchFamily="18" charset="0"/>
              </a:rPr>
              <a:t>        &amp;&amp; (0 &lt;= tail) &amp;&amp; (tail &lt; capacity);    </a:t>
            </a:r>
          </a:p>
          <a:p>
            <a:pPr marL="171450" marR="0">
              <a:spcBef>
                <a:spcPts val="0"/>
              </a:spcBef>
              <a:spcAft>
                <a:spcPts val="0"/>
              </a:spcAft>
            </a:pPr>
            <a:r>
              <a:rPr lang="en-US" sz="14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a:t>
            </a:r>
          </a:p>
          <a:p>
            <a:pPr marL="171450" marR="0">
              <a:spcBef>
                <a:spcPts val="0"/>
              </a:spcBef>
              <a:spcAft>
                <a:spcPts val="0"/>
              </a:spcAft>
            </a:pPr>
            <a:r>
              <a:rPr lang="en-US" sz="14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a:t>
            </a:r>
          </a:p>
          <a:p>
            <a:pPr marL="171450" marR="0">
              <a:spcBef>
                <a:spcPts val="0"/>
              </a:spcBef>
              <a:spcAft>
                <a:spcPts val="0"/>
              </a:spcAft>
            </a:pPr>
            <a:r>
              <a:rPr lang="en-US" sz="14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a:t>
            </a:r>
          </a:p>
          <a:p>
            <a:pPr marL="171450" marR="0">
              <a:spcBef>
                <a:spcPts val="0"/>
              </a:spcBef>
              <a:spcAft>
                <a:spcPts val="0"/>
              </a:spcAft>
            </a:pPr>
            <a:r>
              <a:rPr lang="en-US" sz="14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 Constructor</a:t>
            </a:r>
          </a:p>
          <a:p>
            <a:pPr marL="171450" marR="0">
              <a:spcBef>
                <a:spcPts val="0"/>
              </a:spcBef>
              <a:spcAft>
                <a:spcPts val="0"/>
              </a:spcAft>
            </a:pPr>
            <a:r>
              <a:rPr lang="en-US" sz="14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 @</a:t>
            </a:r>
            <a:r>
              <a:rPr lang="en-US" sz="1400" b="1" dirty="0" err="1">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parm</a:t>
            </a:r>
            <a:r>
              <a:rPr lang="en-US" sz="14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cap the capacity of the buffer.</a:t>
            </a:r>
          </a:p>
          <a:p>
            <a:pPr marL="171450" marR="0">
              <a:spcBef>
                <a:spcPts val="0"/>
              </a:spcBef>
              <a:spcAft>
                <a:spcPts val="0"/>
              </a:spcAft>
            </a:pPr>
            <a:r>
              <a:rPr lang="en-US" sz="14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 @postcondition the buffer is empty.</a:t>
            </a:r>
          </a:p>
          <a:p>
            <a:pPr marL="171450" marR="0">
              <a:spcBef>
                <a:spcPts val="0"/>
              </a:spcBef>
              <a:spcAft>
                <a:spcPts val="0"/>
              </a:spcAft>
            </a:pPr>
            <a:r>
              <a:rPr lang="en-US" sz="14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a:t>
            </a:r>
          </a:p>
          <a:p>
            <a:pPr marL="171450" marR="0">
              <a:spcBef>
                <a:spcPts val="0"/>
              </a:spcBef>
              <a:spcAft>
                <a:spcPts val="0"/>
              </a:spcAft>
            </a:pPr>
            <a:r>
              <a:rPr lang="en-US" sz="1400" b="1" dirty="0">
                <a:solidFill>
                  <a:srgbClr val="C00000"/>
                </a:solidFill>
                <a:effectLst/>
                <a:latin typeface="Courier New" panose="02070309020205020404" pitchFamily="49" charset="0"/>
                <a:ea typeface="Times New Roman" panose="02020603050405020304" pitchFamily="18" charset="0"/>
                <a:cs typeface="Times New Roman" panose="02020603050405020304" pitchFamily="18" charset="0"/>
              </a:rPr>
              <a:t>CircularBuffer::CircularBuffer</a:t>
            </a:r>
            <a:r>
              <a:rPr lang="en-US" sz="14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(const int cap)</a:t>
            </a:r>
          </a:p>
          <a:p>
            <a:pPr marL="171450" marR="0">
              <a:spcBef>
                <a:spcPts val="0"/>
              </a:spcBef>
              <a:spcAft>
                <a:spcPts val="0"/>
              </a:spcAft>
            </a:pPr>
            <a:r>
              <a:rPr lang="en-US" sz="14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 capacity(cap), head(0), tail(0), count(0),</a:t>
            </a:r>
          </a:p>
          <a:p>
            <a:pPr marL="171450" marR="0">
              <a:spcBef>
                <a:spcPts val="0"/>
              </a:spcBef>
              <a:spcAft>
                <a:spcPts val="0"/>
              </a:spcAft>
            </a:pPr>
            <a:r>
              <a:rPr lang="en-US" sz="14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buffer(new int[capacity])</a:t>
            </a:r>
          </a:p>
          <a:p>
            <a:pPr marL="171450" marR="0">
              <a:spcBef>
                <a:spcPts val="0"/>
              </a:spcBef>
              <a:spcAft>
                <a:spcPts val="0"/>
              </a:spcAft>
            </a:pPr>
            <a:r>
              <a:rPr lang="en-US" sz="14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a:t>
            </a:r>
          </a:p>
          <a:p>
            <a:pPr marL="171450" marR="0">
              <a:spcBef>
                <a:spcPts val="0"/>
              </a:spcBef>
              <a:spcAft>
                <a:spcPts val="0"/>
              </a:spcAft>
            </a:pPr>
            <a:r>
              <a:rPr lang="en-US" sz="14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a:t>
            </a:r>
            <a:r>
              <a:rPr lang="en-US" sz="1400" b="1" dirty="0">
                <a:solidFill>
                  <a:srgbClr val="C00000"/>
                </a:solidFill>
                <a:effectLst/>
                <a:latin typeface="Courier New" panose="02070309020205020404" pitchFamily="49" charset="0"/>
                <a:ea typeface="Times New Roman" panose="02020603050405020304" pitchFamily="18" charset="0"/>
                <a:cs typeface="Times New Roman" panose="02020603050405020304" pitchFamily="18" charset="0"/>
              </a:rPr>
              <a:t>assert(class_invariant());  // CHECK INVARIANT</a:t>
            </a:r>
          </a:p>
          <a:p>
            <a:pPr marL="171450" marR="0">
              <a:spcBef>
                <a:spcPts val="0"/>
              </a:spcBef>
              <a:spcAft>
                <a:spcPts val="0"/>
              </a:spcAft>
            </a:pPr>
            <a:r>
              <a:rPr lang="en-US" sz="14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a:t>
            </a:r>
          </a:p>
        </p:txBody>
      </p:sp>
      <p:sp>
        <p:nvSpPr>
          <p:cNvPr id="7" name="TextBox 6">
            <a:extLst>
              <a:ext uri="{FF2B5EF4-FFF2-40B4-BE49-F238E27FC236}">
                <a16:creationId xmlns:a16="http://schemas.microsoft.com/office/drawing/2014/main" id="{30F0CC5F-6931-5D48-9EB0-56EB06EFC693}"/>
              </a:ext>
            </a:extLst>
          </p:cNvPr>
          <p:cNvSpPr txBox="1"/>
          <p:nvPr/>
        </p:nvSpPr>
        <p:spPr>
          <a:xfrm>
            <a:off x="6044531" y="1749638"/>
            <a:ext cx="2002151" cy="307777"/>
          </a:xfrm>
          <a:prstGeom prst="rect">
            <a:avLst/>
          </a:prstGeom>
          <a:solidFill>
            <a:srgbClr val="0432FF"/>
          </a:solidFill>
        </p:spPr>
        <p:txBody>
          <a:bodyPr wrap="none" rtlCol="0">
            <a:spAutoFit/>
          </a:bodyPr>
          <a:lstStyle/>
          <a:p>
            <a:r>
              <a:rPr lang="en-US" sz="1400" dirty="0">
                <a:solidFill>
                  <a:srgbClr val="FFFF00"/>
                </a:solidFill>
              </a:rPr>
              <a:t>6.10/</a:t>
            </a:r>
            <a:r>
              <a:rPr lang="en-US" sz="1400" dirty="0" err="1">
                <a:solidFill>
                  <a:srgbClr val="FFFF00"/>
                </a:solidFill>
              </a:rPr>
              <a:t>CircularBuffer.cpp</a:t>
            </a:r>
            <a:endParaRPr lang="en-US" sz="1400" dirty="0">
              <a:solidFill>
                <a:srgbClr val="FFFF00"/>
              </a:solidFill>
            </a:endParaRPr>
          </a:p>
        </p:txBody>
      </p:sp>
    </p:spTree>
    <p:extLst>
      <p:ext uri="{BB962C8B-B14F-4D97-AF65-F5344CB8AC3E}">
        <p14:creationId xmlns:p14="http://schemas.microsoft.com/office/powerpoint/2010/main" val="268012139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9CE120-16B5-EA0E-DF85-E9DF0F0065A8}"/>
              </a:ext>
            </a:extLst>
          </p:cNvPr>
          <p:cNvSpPr>
            <a:spLocks noGrp="1"/>
          </p:cNvSpPr>
          <p:nvPr>
            <p:ph type="title"/>
          </p:nvPr>
        </p:nvSpPr>
        <p:spPr/>
        <p:txBody>
          <a:bodyPr/>
          <a:lstStyle/>
          <a:p>
            <a:r>
              <a:rPr lang="en-US" dirty="0"/>
              <a:t>Example: Programming by Contract</a:t>
            </a:r>
            <a:r>
              <a:rPr lang="en-US" i="1" dirty="0"/>
              <a:t>, cont’d</a:t>
            </a:r>
            <a:endParaRPr lang="en-US" dirty="0"/>
          </a:p>
        </p:txBody>
      </p:sp>
      <p:sp>
        <p:nvSpPr>
          <p:cNvPr id="4" name="Slide Number Placeholder 3">
            <a:extLst>
              <a:ext uri="{FF2B5EF4-FFF2-40B4-BE49-F238E27FC236}">
                <a16:creationId xmlns:a16="http://schemas.microsoft.com/office/drawing/2014/main" id="{C0FCA129-A84D-CEE6-4986-34A99DDFE957}"/>
              </a:ext>
            </a:extLst>
          </p:cNvPr>
          <p:cNvSpPr>
            <a:spLocks noGrp="1"/>
          </p:cNvSpPr>
          <p:nvPr>
            <p:ph type="sldNum" sz="quarter" idx="12"/>
          </p:nvPr>
        </p:nvSpPr>
        <p:spPr/>
        <p:txBody>
          <a:bodyPr/>
          <a:lstStyle/>
          <a:p>
            <a:fld id="{6C575094-CFE5-6845-BA77-358456EEE977}" type="slidenum">
              <a:rPr lang="en-US" altLang="x-none" smtClean="0"/>
              <a:pPr/>
              <a:t>29</a:t>
            </a:fld>
            <a:endParaRPr lang="en-US" altLang="x-none"/>
          </a:p>
        </p:txBody>
      </p:sp>
      <p:sp>
        <p:nvSpPr>
          <p:cNvPr id="5" name="TextBox 4">
            <a:extLst>
              <a:ext uri="{FF2B5EF4-FFF2-40B4-BE49-F238E27FC236}">
                <a16:creationId xmlns:a16="http://schemas.microsoft.com/office/drawing/2014/main" id="{CA4442B5-FA4D-C2AE-BD06-DD1D3397BB8C}"/>
              </a:ext>
            </a:extLst>
          </p:cNvPr>
          <p:cNvSpPr txBox="1"/>
          <p:nvPr/>
        </p:nvSpPr>
        <p:spPr>
          <a:xfrm>
            <a:off x="1224769" y="1417342"/>
            <a:ext cx="6694461" cy="3754874"/>
          </a:xfrm>
          <a:prstGeom prst="rect">
            <a:avLst/>
          </a:prstGeom>
          <a:solidFill>
            <a:schemeClr val="bg1">
              <a:lumMod val="95000"/>
            </a:schemeClr>
          </a:solidFill>
          <a:ln>
            <a:solidFill>
              <a:schemeClr val="bg1">
                <a:lumMod val="75000"/>
              </a:schemeClr>
            </a:solidFill>
          </a:ln>
        </p:spPr>
        <p:txBody>
          <a:bodyPr wrap="none" rtlCol="0">
            <a:spAutoFit/>
          </a:bodyPr>
          <a:lstStyle/>
          <a:p>
            <a:pPr marL="171450" marR="0">
              <a:spcBef>
                <a:spcPts val="0"/>
              </a:spcBef>
              <a:spcAft>
                <a:spcPts val="0"/>
              </a:spcAft>
            </a:pPr>
            <a:r>
              <a:rPr lang="en-US" sz="14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a:t>
            </a:r>
          </a:p>
          <a:p>
            <a:pPr marL="171450" marR="0">
              <a:spcBef>
                <a:spcPts val="0"/>
              </a:spcBef>
              <a:spcAft>
                <a:spcPts val="0"/>
              </a:spcAft>
            </a:pPr>
            <a:r>
              <a:rPr lang="en-US" sz="14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 Add a new value to the tail of the buffer.</a:t>
            </a:r>
          </a:p>
          <a:p>
            <a:pPr marL="171450" marR="0">
              <a:spcBef>
                <a:spcPts val="0"/>
              </a:spcBef>
              <a:spcAft>
                <a:spcPts val="0"/>
              </a:spcAft>
            </a:pPr>
            <a:r>
              <a:rPr lang="en-US" sz="14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 @</a:t>
            </a:r>
            <a:r>
              <a:rPr lang="en-US" sz="1400" b="1" dirty="0" err="1">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parm</a:t>
            </a:r>
            <a:r>
              <a:rPr lang="en-US" sz="14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value the value to add.</a:t>
            </a:r>
          </a:p>
          <a:p>
            <a:pPr marL="171450" marR="0">
              <a:spcBef>
                <a:spcPts val="0"/>
              </a:spcBef>
              <a:spcAft>
                <a:spcPts val="0"/>
              </a:spcAft>
            </a:pPr>
            <a:r>
              <a:rPr lang="en-US" sz="14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 </a:t>
            </a:r>
            <a:r>
              <a:rPr lang="en-US" sz="1400" b="1" dirty="0">
                <a:solidFill>
                  <a:srgbClr val="C00000"/>
                </a:solidFill>
                <a:effectLst/>
                <a:latin typeface="Courier New" panose="02070309020205020404" pitchFamily="49" charset="0"/>
                <a:ea typeface="Times New Roman" panose="02020603050405020304" pitchFamily="18" charset="0"/>
                <a:cs typeface="Times New Roman" panose="02020603050405020304" pitchFamily="18" charset="0"/>
              </a:rPr>
              <a:t>@precondition </a:t>
            </a:r>
            <a:r>
              <a:rPr lang="en-US" sz="14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the buffer is not full.</a:t>
            </a:r>
          </a:p>
          <a:p>
            <a:pPr marL="171450" marR="0">
              <a:spcBef>
                <a:spcPts val="0"/>
              </a:spcBef>
              <a:spcAft>
                <a:spcPts val="0"/>
              </a:spcAft>
            </a:pPr>
            <a:r>
              <a:rPr lang="en-US" sz="14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 </a:t>
            </a:r>
            <a:r>
              <a:rPr lang="en-US" sz="1400" b="1" dirty="0">
                <a:solidFill>
                  <a:srgbClr val="C00000"/>
                </a:solidFill>
                <a:effectLst/>
                <a:latin typeface="Courier New" panose="02070309020205020404" pitchFamily="49" charset="0"/>
                <a:ea typeface="Times New Roman" panose="02020603050405020304" pitchFamily="18" charset="0"/>
                <a:cs typeface="Times New Roman" panose="02020603050405020304" pitchFamily="18" charset="0"/>
              </a:rPr>
              <a:t>@postcondition </a:t>
            </a:r>
            <a:r>
              <a:rPr lang="en-US" sz="14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the buffer is not empty.</a:t>
            </a:r>
          </a:p>
          <a:p>
            <a:pPr marL="171450" marR="0">
              <a:spcBef>
                <a:spcPts val="0"/>
              </a:spcBef>
              <a:spcAft>
                <a:spcPts val="0"/>
              </a:spcAft>
            </a:pPr>
            <a:r>
              <a:rPr lang="en-US" sz="14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a:t>
            </a:r>
          </a:p>
          <a:p>
            <a:pPr marL="171450" marR="0">
              <a:spcBef>
                <a:spcPts val="0"/>
              </a:spcBef>
              <a:spcAft>
                <a:spcPts val="0"/>
              </a:spcAft>
            </a:pPr>
            <a:r>
              <a:rPr lang="en-US" sz="14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void CircularBuffer::</a:t>
            </a:r>
            <a:r>
              <a:rPr lang="en-US" sz="1400" b="1" dirty="0">
                <a:solidFill>
                  <a:srgbClr val="C00000"/>
                </a:solidFill>
                <a:effectLst/>
                <a:latin typeface="Courier New" panose="02070309020205020404" pitchFamily="49" charset="0"/>
                <a:ea typeface="Times New Roman" panose="02020603050405020304" pitchFamily="18" charset="0"/>
                <a:cs typeface="Times New Roman" panose="02020603050405020304" pitchFamily="18" charset="0"/>
              </a:rPr>
              <a:t>add</a:t>
            </a:r>
            <a:r>
              <a:rPr lang="en-US" sz="14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(const int value)</a:t>
            </a:r>
          </a:p>
          <a:p>
            <a:pPr marL="171450" marR="0">
              <a:spcBef>
                <a:spcPts val="0"/>
              </a:spcBef>
              <a:spcAft>
                <a:spcPts val="0"/>
              </a:spcAft>
            </a:pPr>
            <a:r>
              <a:rPr lang="en-US" sz="14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a:t>
            </a:r>
          </a:p>
          <a:p>
            <a:pPr marL="171450" marR="0">
              <a:spcBef>
                <a:spcPts val="0"/>
              </a:spcBef>
              <a:spcAft>
                <a:spcPts val="0"/>
              </a:spcAft>
            </a:pPr>
            <a:r>
              <a:rPr lang="en-US" sz="14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a:t>
            </a:r>
            <a:r>
              <a:rPr lang="en-US" sz="1400" b="1" dirty="0">
                <a:solidFill>
                  <a:srgbClr val="C00000"/>
                </a:solidFill>
                <a:effectLst/>
                <a:latin typeface="Courier New" panose="02070309020205020404" pitchFamily="49" charset="0"/>
                <a:ea typeface="Times New Roman" panose="02020603050405020304" pitchFamily="18" charset="0"/>
                <a:cs typeface="Times New Roman" panose="02020603050405020304" pitchFamily="18" charset="0"/>
              </a:rPr>
              <a:t>assert(count &lt; capacity);  // PRECONDITION: not full   </a:t>
            </a:r>
          </a:p>
          <a:p>
            <a:pPr marL="171450" marR="0">
              <a:spcBef>
                <a:spcPts val="0"/>
              </a:spcBef>
              <a:spcAft>
                <a:spcPts val="0"/>
              </a:spcAft>
            </a:pPr>
            <a:r>
              <a:rPr lang="en-US" sz="1400" b="1" dirty="0">
                <a:solidFill>
                  <a:srgbClr val="C00000"/>
                </a:solidFill>
                <a:effectLst/>
                <a:latin typeface="Courier New" panose="02070309020205020404" pitchFamily="49" charset="0"/>
                <a:ea typeface="Times New Roman" panose="02020603050405020304" pitchFamily="18" charset="0"/>
                <a:cs typeface="Times New Roman" panose="02020603050405020304" pitchFamily="18" charset="0"/>
              </a:rPr>
              <a:t> </a:t>
            </a:r>
          </a:p>
          <a:p>
            <a:pPr marL="171450" marR="0">
              <a:spcBef>
                <a:spcPts val="0"/>
              </a:spcBef>
              <a:spcAft>
                <a:spcPts val="0"/>
              </a:spcAft>
            </a:pPr>
            <a:r>
              <a:rPr lang="en-US" sz="14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buffer[tail] = value;</a:t>
            </a:r>
          </a:p>
          <a:p>
            <a:pPr marL="171450" marR="0">
              <a:spcBef>
                <a:spcPts val="0"/>
              </a:spcBef>
              <a:spcAft>
                <a:spcPts val="0"/>
              </a:spcAft>
            </a:pPr>
            <a:r>
              <a:rPr lang="en-US" sz="14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tail = (tail + 1)%capacity;</a:t>
            </a:r>
          </a:p>
          <a:p>
            <a:pPr marL="171450" marR="0">
              <a:spcBef>
                <a:spcPts val="0"/>
              </a:spcBef>
              <a:spcAft>
                <a:spcPts val="0"/>
              </a:spcAft>
            </a:pPr>
            <a:r>
              <a:rPr lang="en-US" sz="14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count++;</a:t>
            </a:r>
          </a:p>
          <a:p>
            <a:pPr marL="171450" marR="0">
              <a:spcBef>
                <a:spcPts val="0"/>
              </a:spcBef>
              <a:spcAft>
                <a:spcPts val="0"/>
              </a:spcAft>
            </a:pPr>
            <a:r>
              <a:rPr lang="en-US" sz="14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a:t>
            </a:r>
          </a:p>
          <a:p>
            <a:pPr marL="171450" marR="0">
              <a:spcBef>
                <a:spcPts val="0"/>
              </a:spcBef>
              <a:spcAft>
                <a:spcPts val="0"/>
              </a:spcAft>
            </a:pPr>
            <a:r>
              <a:rPr lang="en-US" sz="14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a:t>
            </a:r>
            <a:r>
              <a:rPr lang="en-US" sz="1400" b="1" dirty="0">
                <a:solidFill>
                  <a:srgbClr val="C00000"/>
                </a:solidFill>
                <a:effectLst/>
                <a:latin typeface="Courier New" panose="02070309020205020404" pitchFamily="49" charset="0"/>
                <a:ea typeface="Times New Roman" panose="02020603050405020304" pitchFamily="18" charset="0"/>
                <a:cs typeface="Times New Roman" panose="02020603050405020304" pitchFamily="18" charset="0"/>
              </a:rPr>
              <a:t>assert(count &gt; 0);          // POSTCONDITION: not empty</a:t>
            </a:r>
          </a:p>
          <a:p>
            <a:pPr marL="171450" marR="0">
              <a:spcBef>
                <a:spcPts val="0"/>
              </a:spcBef>
              <a:spcAft>
                <a:spcPts val="0"/>
              </a:spcAft>
            </a:pPr>
            <a:r>
              <a:rPr lang="en-US" sz="1400" b="1" dirty="0">
                <a:solidFill>
                  <a:srgbClr val="C00000"/>
                </a:solidFill>
                <a:effectLst/>
                <a:latin typeface="Courier New" panose="02070309020205020404" pitchFamily="49" charset="0"/>
                <a:ea typeface="Times New Roman" panose="02020603050405020304" pitchFamily="18" charset="0"/>
                <a:cs typeface="Times New Roman" panose="02020603050405020304" pitchFamily="18" charset="0"/>
              </a:rPr>
              <a:t>    assert(class_invariant());  // CHECK CLASS INVARIANT</a:t>
            </a:r>
          </a:p>
          <a:p>
            <a:pPr marL="171450" marR="0">
              <a:spcBef>
                <a:spcPts val="0"/>
              </a:spcBef>
              <a:spcAft>
                <a:spcPts val="0"/>
              </a:spcAft>
            </a:pPr>
            <a:r>
              <a:rPr lang="en-US" sz="1400" b="1" dirty="0">
                <a:solidFill>
                  <a:srgbClr val="C00000"/>
                </a:solidFill>
                <a:effectLst/>
                <a:latin typeface="Courier New" panose="02070309020205020404" pitchFamily="49" charset="0"/>
                <a:ea typeface="Times New Roman" panose="02020603050405020304" pitchFamily="18" charset="0"/>
                <a:cs typeface="Times New Roman" panose="02020603050405020304" pitchFamily="18" charset="0"/>
              </a:rPr>
              <a:t>}</a:t>
            </a:r>
          </a:p>
        </p:txBody>
      </p:sp>
      <p:sp>
        <p:nvSpPr>
          <p:cNvPr id="6" name="TextBox 5">
            <a:extLst>
              <a:ext uri="{FF2B5EF4-FFF2-40B4-BE49-F238E27FC236}">
                <a16:creationId xmlns:a16="http://schemas.microsoft.com/office/drawing/2014/main" id="{892A9894-8ED4-D114-9FDF-59E2C973605E}"/>
              </a:ext>
            </a:extLst>
          </p:cNvPr>
          <p:cNvSpPr txBox="1"/>
          <p:nvPr/>
        </p:nvSpPr>
        <p:spPr>
          <a:xfrm>
            <a:off x="5760707" y="1263453"/>
            <a:ext cx="2002151" cy="307777"/>
          </a:xfrm>
          <a:prstGeom prst="rect">
            <a:avLst/>
          </a:prstGeom>
          <a:solidFill>
            <a:srgbClr val="0432FF"/>
          </a:solidFill>
        </p:spPr>
        <p:txBody>
          <a:bodyPr wrap="none" rtlCol="0">
            <a:spAutoFit/>
          </a:bodyPr>
          <a:lstStyle/>
          <a:p>
            <a:r>
              <a:rPr lang="en-US" sz="1400" dirty="0">
                <a:solidFill>
                  <a:srgbClr val="FFFF00"/>
                </a:solidFill>
              </a:rPr>
              <a:t>6.10/</a:t>
            </a:r>
            <a:r>
              <a:rPr lang="en-US" sz="1400" dirty="0" err="1">
                <a:solidFill>
                  <a:srgbClr val="FFFF00"/>
                </a:solidFill>
              </a:rPr>
              <a:t>CircularBuffer.cpp</a:t>
            </a:r>
            <a:endParaRPr lang="en-US" sz="1400" dirty="0">
              <a:solidFill>
                <a:srgbClr val="FFFF00"/>
              </a:solidFill>
            </a:endParaRPr>
          </a:p>
        </p:txBody>
      </p:sp>
    </p:spTree>
    <p:extLst>
      <p:ext uri="{BB962C8B-B14F-4D97-AF65-F5344CB8AC3E}">
        <p14:creationId xmlns:p14="http://schemas.microsoft.com/office/powerpoint/2010/main" val="8769794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Diagram&#10;&#10;Description automatically generated with medium confidence">
            <a:extLst>
              <a:ext uri="{FF2B5EF4-FFF2-40B4-BE49-F238E27FC236}">
                <a16:creationId xmlns:a16="http://schemas.microsoft.com/office/drawing/2014/main" id="{53767440-589E-9EE6-A877-7FD48966A945}"/>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749049" y="1278590"/>
            <a:ext cx="5212069" cy="2633597"/>
          </a:xfrm>
          <a:prstGeom prst="rect">
            <a:avLst/>
          </a:prstGeom>
        </p:spPr>
      </p:pic>
      <p:sp>
        <p:nvSpPr>
          <p:cNvPr id="2" name="Title 1">
            <a:extLst>
              <a:ext uri="{FF2B5EF4-FFF2-40B4-BE49-F238E27FC236}">
                <a16:creationId xmlns:a16="http://schemas.microsoft.com/office/drawing/2014/main" id="{068DA777-38A4-0D94-CD8E-6BA68B6BCD24}"/>
              </a:ext>
            </a:extLst>
          </p:cNvPr>
          <p:cNvSpPr>
            <a:spLocks noGrp="1"/>
          </p:cNvSpPr>
          <p:nvPr>
            <p:ph type="title"/>
          </p:nvPr>
        </p:nvSpPr>
        <p:spPr/>
        <p:txBody>
          <a:bodyPr/>
          <a:lstStyle/>
          <a:p>
            <a:r>
              <a:rPr lang="en-US" dirty="0"/>
              <a:t>Hiding the </a:t>
            </a:r>
            <a:r>
              <a:rPr lang="en-US" b="1" dirty="0">
                <a:latin typeface="Courier New" panose="02070309020205020404" pitchFamily="49" charset="0"/>
                <a:cs typeface="Courier New" panose="02070309020205020404" pitchFamily="49" charset="0"/>
              </a:rPr>
              <a:t>Date</a:t>
            </a:r>
            <a:r>
              <a:rPr lang="en-US" dirty="0"/>
              <a:t> Class Implementation</a:t>
            </a:r>
          </a:p>
        </p:txBody>
      </p:sp>
      <p:sp>
        <p:nvSpPr>
          <p:cNvPr id="3" name="Content Placeholder 2">
            <a:extLst>
              <a:ext uri="{FF2B5EF4-FFF2-40B4-BE49-F238E27FC236}">
                <a16:creationId xmlns:a16="http://schemas.microsoft.com/office/drawing/2014/main" id="{E6270A46-EB85-E339-F0E2-F1272644BCA7}"/>
              </a:ext>
            </a:extLst>
          </p:cNvPr>
          <p:cNvSpPr>
            <a:spLocks noGrp="1"/>
          </p:cNvSpPr>
          <p:nvPr>
            <p:ph idx="1"/>
          </p:nvPr>
        </p:nvSpPr>
        <p:spPr>
          <a:xfrm>
            <a:off x="365806" y="1278592"/>
            <a:ext cx="8320993" cy="4852334"/>
          </a:xfrm>
        </p:spPr>
        <p:txBody>
          <a:bodyPr/>
          <a:lstStyle/>
          <a:p>
            <a:r>
              <a:rPr lang="en-US" dirty="0"/>
              <a:t>We were able to </a:t>
            </a:r>
            <a:br>
              <a:rPr lang="en-US" dirty="0"/>
            </a:br>
            <a:r>
              <a:rPr lang="en-US" dirty="0"/>
              <a:t>change how we </a:t>
            </a:r>
            <a:br>
              <a:rPr lang="en-US" dirty="0"/>
            </a:br>
            <a:r>
              <a:rPr lang="en-US" dirty="0"/>
              <a:t>implemented the</a:t>
            </a:r>
            <a:br>
              <a:rPr lang="en-US" dirty="0"/>
            </a:br>
            <a:r>
              <a:rPr lang="en-US" dirty="0"/>
              <a:t>algorithms of the </a:t>
            </a:r>
            <a:br>
              <a:rPr lang="en-US" dirty="0"/>
            </a:br>
            <a:r>
              <a:rPr lang="en-US" b="1" dirty="0">
                <a:latin typeface="Courier New" panose="02070309020205020404" pitchFamily="49" charset="0"/>
                <a:cs typeface="Courier New" panose="02070309020205020404" pitchFamily="49" charset="0"/>
              </a:rPr>
              <a:t>Date</a:t>
            </a:r>
            <a:r>
              <a:rPr lang="en-US" dirty="0"/>
              <a:t> class because </a:t>
            </a:r>
            <a:br>
              <a:rPr lang="en-US" dirty="0"/>
            </a:br>
            <a:r>
              <a:rPr lang="en-US" u="sng" dirty="0"/>
              <a:t>we hid them</a:t>
            </a:r>
            <a:r>
              <a:rPr lang="en-US" dirty="0"/>
              <a:t>.</a:t>
            </a:r>
          </a:p>
          <a:p>
            <a:pPr lvl="4"/>
            <a:endParaRPr lang="en-US" dirty="0"/>
          </a:p>
          <a:p>
            <a:r>
              <a:rPr lang="en-US" dirty="0"/>
              <a:t>We did not change the public member functions </a:t>
            </a:r>
            <a:r>
              <a:rPr lang="en-US" b="1" dirty="0">
                <a:latin typeface="Courier New" panose="02070309020205020404" pitchFamily="49" charset="0"/>
                <a:cs typeface="Courier New" panose="02070309020205020404" pitchFamily="49" charset="0"/>
              </a:rPr>
              <a:t>add_days() </a:t>
            </a:r>
            <a:r>
              <a:rPr lang="en-US" dirty="0"/>
              <a:t>and </a:t>
            </a:r>
            <a:r>
              <a:rPr lang="en-US" b="1" dirty="0">
                <a:latin typeface="Courier New" panose="02070309020205020404" pitchFamily="49" charset="0"/>
                <a:cs typeface="Courier New" panose="02070309020205020404" pitchFamily="49" charset="0"/>
              </a:rPr>
              <a:t>days_from() </a:t>
            </a:r>
            <a:r>
              <a:rPr lang="en-US" dirty="0"/>
              <a:t>so users of the class were </a:t>
            </a:r>
            <a:r>
              <a:rPr lang="en-US" u="sng" dirty="0"/>
              <a:t>not affected</a:t>
            </a:r>
            <a:r>
              <a:rPr lang="en-US" dirty="0"/>
              <a:t> by the changes to the hidden implementations.</a:t>
            </a:r>
          </a:p>
        </p:txBody>
      </p:sp>
      <p:sp>
        <p:nvSpPr>
          <p:cNvPr id="4" name="Slide Number Placeholder 3">
            <a:extLst>
              <a:ext uri="{FF2B5EF4-FFF2-40B4-BE49-F238E27FC236}">
                <a16:creationId xmlns:a16="http://schemas.microsoft.com/office/drawing/2014/main" id="{3AF66125-4756-2ADB-67A8-1DF208D13FF7}"/>
              </a:ext>
            </a:extLst>
          </p:cNvPr>
          <p:cNvSpPr>
            <a:spLocks noGrp="1"/>
          </p:cNvSpPr>
          <p:nvPr>
            <p:ph type="sldNum" sz="quarter" idx="12"/>
          </p:nvPr>
        </p:nvSpPr>
        <p:spPr/>
        <p:txBody>
          <a:bodyPr/>
          <a:lstStyle/>
          <a:p>
            <a:fld id="{6C575094-CFE5-6845-BA77-358456EEE977}" type="slidenum">
              <a:rPr lang="en-US" altLang="x-none" smtClean="0"/>
              <a:pPr/>
              <a:t>3</a:t>
            </a:fld>
            <a:endParaRPr lang="en-US" altLang="x-none"/>
          </a:p>
        </p:txBody>
      </p:sp>
    </p:spTree>
    <p:extLst>
      <p:ext uri="{BB962C8B-B14F-4D97-AF65-F5344CB8AC3E}">
        <p14:creationId xmlns:p14="http://schemas.microsoft.com/office/powerpoint/2010/main" val="41322920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314C4E-6827-A274-BF2D-41DD6C6A9635}"/>
              </a:ext>
            </a:extLst>
          </p:cNvPr>
          <p:cNvSpPr>
            <a:spLocks noGrp="1"/>
          </p:cNvSpPr>
          <p:nvPr>
            <p:ph type="title"/>
          </p:nvPr>
        </p:nvSpPr>
        <p:spPr/>
        <p:txBody>
          <a:bodyPr/>
          <a:lstStyle/>
          <a:p>
            <a:r>
              <a:rPr lang="en-US" dirty="0"/>
              <a:t>Example: Programming by Contract</a:t>
            </a:r>
            <a:r>
              <a:rPr lang="en-US" i="1" dirty="0"/>
              <a:t>, cont’d</a:t>
            </a:r>
            <a:endParaRPr lang="en-US" dirty="0"/>
          </a:p>
        </p:txBody>
      </p:sp>
      <p:sp>
        <p:nvSpPr>
          <p:cNvPr id="4" name="Slide Number Placeholder 3">
            <a:extLst>
              <a:ext uri="{FF2B5EF4-FFF2-40B4-BE49-F238E27FC236}">
                <a16:creationId xmlns:a16="http://schemas.microsoft.com/office/drawing/2014/main" id="{8307CF9C-14EF-B526-EE90-C592790BB393}"/>
              </a:ext>
            </a:extLst>
          </p:cNvPr>
          <p:cNvSpPr>
            <a:spLocks noGrp="1"/>
          </p:cNvSpPr>
          <p:nvPr>
            <p:ph type="sldNum" sz="quarter" idx="12"/>
          </p:nvPr>
        </p:nvSpPr>
        <p:spPr/>
        <p:txBody>
          <a:bodyPr/>
          <a:lstStyle/>
          <a:p>
            <a:fld id="{6C575094-CFE5-6845-BA77-358456EEE977}" type="slidenum">
              <a:rPr lang="en-US" altLang="x-none" smtClean="0"/>
              <a:pPr/>
              <a:t>30</a:t>
            </a:fld>
            <a:endParaRPr lang="en-US" altLang="x-none"/>
          </a:p>
        </p:txBody>
      </p:sp>
      <p:sp>
        <p:nvSpPr>
          <p:cNvPr id="6" name="TextBox 5">
            <a:extLst>
              <a:ext uri="{FF2B5EF4-FFF2-40B4-BE49-F238E27FC236}">
                <a16:creationId xmlns:a16="http://schemas.microsoft.com/office/drawing/2014/main" id="{5044467D-A2BE-12C3-6888-4086D8EC1401}"/>
              </a:ext>
            </a:extLst>
          </p:cNvPr>
          <p:cNvSpPr txBox="1"/>
          <p:nvPr/>
        </p:nvSpPr>
        <p:spPr>
          <a:xfrm>
            <a:off x="1097295" y="1417342"/>
            <a:ext cx="6949409" cy="4185761"/>
          </a:xfrm>
          <a:prstGeom prst="rect">
            <a:avLst/>
          </a:prstGeom>
          <a:solidFill>
            <a:schemeClr val="bg1">
              <a:lumMod val="95000"/>
            </a:schemeClr>
          </a:solidFill>
          <a:ln>
            <a:solidFill>
              <a:schemeClr val="bg1">
                <a:lumMod val="75000"/>
              </a:schemeClr>
            </a:solidFill>
          </a:ln>
        </p:spPr>
        <p:txBody>
          <a:bodyPr wrap="square">
            <a:spAutoFit/>
          </a:bodyPr>
          <a:lstStyle/>
          <a:p>
            <a:pPr marL="171450" marR="0">
              <a:spcBef>
                <a:spcPts val="0"/>
              </a:spcBef>
              <a:spcAft>
                <a:spcPts val="0"/>
              </a:spcAft>
            </a:pPr>
            <a:r>
              <a:rPr lang="en-US" sz="14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a:t>
            </a:r>
          </a:p>
          <a:p>
            <a:pPr marL="171450" marR="0">
              <a:spcBef>
                <a:spcPts val="0"/>
              </a:spcBef>
              <a:spcAft>
                <a:spcPts val="0"/>
              </a:spcAft>
            </a:pPr>
            <a:r>
              <a:rPr lang="en-US" sz="14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 Remove a value from the head of the buffer.</a:t>
            </a:r>
          </a:p>
          <a:p>
            <a:pPr marL="171450" marR="0">
              <a:spcBef>
                <a:spcPts val="0"/>
              </a:spcBef>
              <a:spcAft>
                <a:spcPts val="0"/>
              </a:spcAft>
            </a:pPr>
            <a:r>
              <a:rPr lang="en-US" sz="14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 @return the removed value.</a:t>
            </a:r>
          </a:p>
          <a:p>
            <a:pPr marL="171450" marR="0">
              <a:spcBef>
                <a:spcPts val="0"/>
              </a:spcBef>
              <a:spcAft>
                <a:spcPts val="0"/>
              </a:spcAft>
            </a:pPr>
            <a:r>
              <a:rPr lang="en-US" sz="14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 </a:t>
            </a:r>
            <a:r>
              <a:rPr lang="en-US" sz="1400" b="1" dirty="0">
                <a:solidFill>
                  <a:srgbClr val="C00000"/>
                </a:solidFill>
                <a:effectLst/>
                <a:latin typeface="Courier New" panose="02070309020205020404" pitchFamily="49" charset="0"/>
                <a:ea typeface="Times New Roman" panose="02020603050405020304" pitchFamily="18" charset="0"/>
                <a:cs typeface="Times New Roman" panose="02020603050405020304" pitchFamily="18" charset="0"/>
              </a:rPr>
              <a:t>@precondition</a:t>
            </a:r>
            <a:r>
              <a:rPr lang="en-US" sz="14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the buffer is not empty.</a:t>
            </a:r>
          </a:p>
          <a:p>
            <a:pPr marL="171450" marR="0">
              <a:spcBef>
                <a:spcPts val="0"/>
              </a:spcBef>
              <a:spcAft>
                <a:spcPts val="0"/>
              </a:spcAft>
            </a:pPr>
            <a:r>
              <a:rPr lang="en-US" sz="14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 </a:t>
            </a:r>
            <a:r>
              <a:rPr lang="en-US" sz="1400" b="1" dirty="0">
                <a:solidFill>
                  <a:srgbClr val="C00000"/>
                </a:solidFill>
                <a:effectLst/>
                <a:latin typeface="Courier New" panose="02070309020205020404" pitchFamily="49" charset="0"/>
                <a:ea typeface="Times New Roman" panose="02020603050405020304" pitchFamily="18" charset="0"/>
                <a:cs typeface="Times New Roman" panose="02020603050405020304" pitchFamily="18" charset="0"/>
              </a:rPr>
              <a:t>@postcondition </a:t>
            </a:r>
            <a:r>
              <a:rPr lang="en-US" sz="14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the buffer is not full.</a:t>
            </a:r>
          </a:p>
          <a:p>
            <a:pPr marL="171450" marR="0">
              <a:spcBef>
                <a:spcPts val="0"/>
              </a:spcBef>
              <a:spcAft>
                <a:spcPts val="0"/>
              </a:spcAft>
            </a:pPr>
            <a:r>
              <a:rPr lang="en-US" sz="14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a:t>
            </a:r>
          </a:p>
          <a:p>
            <a:pPr marL="171450" marR="0">
              <a:spcBef>
                <a:spcPts val="0"/>
              </a:spcBef>
              <a:spcAft>
                <a:spcPts val="0"/>
              </a:spcAft>
            </a:pPr>
            <a:r>
              <a:rPr lang="en-US" sz="14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int CircularBuffer::</a:t>
            </a:r>
            <a:r>
              <a:rPr lang="en-US" sz="1400" b="1" dirty="0">
                <a:solidFill>
                  <a:srgbClr val="C00000"/>
                </a:solidFill>
                <a:effectLst/>
                <a:latin typeface="Courier New" panose="02070309020205020404" pitchFamily="49" charset="0"/>
                <a:ea typeface="Times New Roman" panose="02020603050405020304" pitchFamily="18" charset="0"/>
                <a:cs typeface="Times New Roman" panose="02020603050405020304" pitchFamily="18" charset="0"/>
              </a:rPr>
              <a:t>remove</a:t>
            </a:r>
            <a:r>
              <a:rPr lang="en-US" sz="14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a:t>
            </a:r>
          </a:p>
          <a:p>
            <a:pPr marL="171450" marR="0">
              <a:spcBef>
                <a:spcPts val="0"/>
              </a:spcBef>
              <a:spcAft>
                <a:spcPts val="0"/>
              </a:spcAft>
            </a:pPr>
            <a:r>
              <a:rPr lang="en-US" sz="14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a:t>
            </a:r>
          </a:p>
          <a:p>
            <a:pPr marL="171450" marR="0">
              <a:spcBef>
                <a:spcPts val="0"/>
              </a:spcBef>
              <a:spcAft>
                <a:spcPts val="0"/>
              </a:spcAft>
            </a:pPr>
            <a:r>
              <a:rPr lang="en-US" sz="1400" b="1" dirty="0">
                <a:solidFill>
                  <a:srgbClr val="C00000"/>
                </a:solidFill>
                <a:effectLst/>
                <a:latin typeface="Courier New" panose="02070309020205020404" pitchFamily="49" charset="0"/>
                <a:ea typeface="Times New Roman" panose="02020603050405020304" pitchFamily="18" charset="0"/>
                <a:cs typeface="Times New Roman" panose="02020603050405020304" pitchFamily="18" charset="0"/>
              </a:rPr>
              <a:t>    assert(count &gt; 0);  // PRECONDITION: not empty</a:t>
            </a:r>
          </a:p>
          <a:p>
            <a:pPr marL="171450" marR="0">
              <a:spcBef>
                <a:spcPts val="0"/>
              </a:spcBef>
              <a:spcAft>
                <a:spcPts val="0"/>
              </a:spcAft>
            </a:pPr>
            <a:r>
              <a:rPr lang="en-US" sz="14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a:t>
            </a:r>
          </a:p>
          <a:p>
            <a:pPr marL="171450" marR="0">
              <a:spcBef>
                <a:spcPts val="0"/>
              </a:spcBef>
              <a:spcAft>
                <a:spcPts val="0"/>
              </a:spcAft>
            </a:pPr>
            <a:r>
              <a:rPr lang="en-US" sz="14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int value = buffer[head];</a:t>
            </a:r>
          </a:p>
          <a:p>
            <a:pPr marL="171450" marR="0">
              <a:spcBef>
                <a:spcPts val="0"/>
              </a:spcBef>
              <a:spcAft>
                <a:spcPts val="0"/>
              </a:spcAft>
            </a:pPr>
            <a:r>
              <a:rPr lang="en-US" sz="14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head = (head + 1)%capacity;</a:t>
            </a:r>
          </a:p>
          <a:p>
            <a:pPr marL="171450" marR="0">
              <a:spcBef>
                <a:spcPts val="0"/>
              </a:spcBef>
              <a:spcAft>
                <a:spcPts val="0"/>
              </a:spcAft>
            </a:pPr>
            <a:r>
              <a:rPr lang="en-US" sz="14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count--;</a:t>
            </a:r>
          </a:p>
          <a:p>
            <a:pPr marL="171450" marR="0">
              <a:spcBef>
                <a:spcPts val="0"/>
              </a:spcBef>
              <a:spcAft>
                <a:spcPts val="0"/>
              </a:spcAft>
            </a:pPr>
            <a:r>
              <a:rPr lang="en-US" sz="14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a:t>
            </a:r>
          </a:p>
          <a:p>
            <a:pPr marL="171450" marR="0">
              <a:spcBef>
                <a:spcPts val="0"/>
              </a:spcBef>
              <a:spcAft>
                <a:spcPts val="0"/>
              </a:spcAft>
            </a:pPr>
            <a:r>
              <a:rPr lang="en-US" sz="14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a:t>
            </a:r>
            <a:r>
              <a:rPr lang="en-US" sz="1400" b="1" dirty="0">
                <a:solidFill>
                  <a:srgbClr val="C00000"/>
                </a:solidFill>
                <a:effectLst/>
                <a:latin typeface="Courier New" panose="02070309020205020404" pitchFamily="49" charset="0"/>
                <a:ea typeface="Times New Roman" panose="02020603050405020304" pitchFamily="18" charset="0"/>
                <a:cs typeface="Times New Roman" panose="02020603050405020304" pitchFamily="18" charset="0"/>
              </a:rPr>
              <a:t>assert(count &lt; capacity);   // POSTCONDITION not full    </a:t>
            </a:r>
            <a:r>
              <a:rPr lang="en-US" sz="14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1400" b="1" dirty="0">
              <a:solidFill>
                <a:srgbClr val="C00000"/>
              </a:solidFill>
              <a:effectLst/>
              <a:latin typeface="Courier New" panose="02070309020205020404" pitchFamily="49" charset="0"/>
              <a:ea typeface="Times New Roman" panose="02020603050405020304" pitchFamily="18" charset="0"/>
              <a:cs typeface="Times New Roman" panose="02020603050405020304" pitchFamily="18" charset="0"/>
            </a:endParaRPr>
          </a:p>
          <a:p>
            <a:pPr marL="171450" marR="0">
              <a:spcBef>
                <a:spcPts val="0"/>
              </a:spcBef>
              <a:spcAft>
                <a:spcPts val="0"/>
              </a:spcAft>
            </a:pPr>
            <a:r>
              <a:rPr lang="en-US" sz="1400" b="1" dirty="0">
                <a:solidFill>
                  <a:srgbClr val="C00000"/>
                </a:solidFill>
                <a:effectLst/>
                <a:latin typeface="Courier New" panose="02070309020205020404" pitchFamily="49" charset="0"/>
                <a:ea typeface="Times New Roman" panose="02020603050405020304" pitchFamily="18" charset="0"/>
                <a:cs typeface="Times New Roman" panose="02020603050405020304" pitchFamily="18" charset="0"/>
              </a:rPr>
              <a:t>    assert(class_invariant());  // CHECK CLASS INVARIANT</a:t>
            </a:r>
          </a:p>
          <a:p>
            <a:pPr marL="171450" marR="0">
              <a:spcBef>
                <a:spcPts val="0"/>
              </a:spcBef>
              <a:spcAft>
                <a:spcPts val="0"/>
              </a:spcAft>
            </a:pPr>
            <a:r>
              <a:rPr lang="en-US" sz="1400" b="1" dirty="0">
                <a:solidFill>
                  <a:srgbClr val="C00000"/>
                </a:solidFill>
                <a:effectLst/>
                <a:latin typeface="Courier New" panose="02070309020205020404" pitchFamily="49" charset="0"/>
                <a:ea typeface="Times New Roman" panose="02020603050405020304" pitchFamily="18" charset="0"/>
                <a:cs typeface="Times New Roman" panose="02020603050405020304" pitchFamily="18" charset="0"/>
              </a:rPr>
              <a:t> </a:t>
            </a:r>
          </a:p>
          <a:p>
            <a:pPr marL="171450" marR="0">
              <a:spcBef>
                <a:spcPts val="0"/>
              </a:spcBef>
              <a:spcAft>
                <a:spcPts val="0"/>
              </a:spcAft>
            </a:pPr>
            <a:r>
              <a:rPr lang="en-US" sz="14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return value;</a:t>
            </a:r>
          </a:p>
          <a:p>
            <a:pPr marL="171450" marR="0">
              <a:spcBef>
                <a:spcPts val="0"/>
              </a:spcBef>
              <a:spcAft>
                <a:spcPts val="0"/>
              </a:spcAft>
            </a:pPr>
            <a:r>
              <a:rPr lang="en-US" sz="14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a:t>
            </a:r>
            <a:endParaRPr lang="en-US" sz="1400" b="1" dirty="0"/>
          </a:p>
        </p:txBody>
      </p:sp>
      <p:sp>
        <p:nvSpPr>
          <p:cNvPr id="7" name="TextBox 6">
            <a:extLst>
              <a:ext uri="{FF2B5EF4-FFF2-40B4-BE49-F238E27FC236}">
                <a16:creationId xmlns:a16="http://schemas.microsoft.com/office/drawing/2014/main" id="{C8097838-7A45-3270-2247-AA855C364E7D}"/>
              </a:ext>
            </a:extLst>
          </p:cNvPr>
          <p:cNvSpPr txBox="1"/>
          <p:nvPr/>
        </p:nvSpPr>
        <p:spPr>
          <a:xfrm>
            <a:off x="5760707" y="1263453"/>
            <a:ext cx="2002151" cy="307777"/>
          </a:xfrm>
          <a:prstGeom prst="rect">
            <a:avLst/>
          </a:prstGeom>
          <a:solidFill>
            <a:srgbClr val="0432FF"/>
          </a:solidFill>
        </p:spPr>
        <p:txBody>
          <a:bodyPr wrap="none" rtlCol="0">
            <a:spAutoFit/>
          </a:bodyPr>
          <a:lstStyle/>
          <a:p>
            <a:r>
              <a:rPr lang="en-US" sz="1400" dirty="0">
                <a:solidFill>
                  <a:srgbClr val="FFFF00"/>
                </a:solidFill>
              </a:rPr>
              <a:t>6.10/</a:t>
            </a:r>
            <a:r>
              <a:rPr lang="en-US" sz="1400" dirty="0" err="1">
                <a:solidFill>
                  <a:srgbClr val="FFFF00"/>
                </a:solidFill>
              </a:rPr>
              <a:t>CircularBuffer.cpp</a:t>
            </a:r>
            <a:endParaRPr lang="en-US" sz="1400" dirty="0">
              <a:solidFill>
                <a:srgbClr val="FFFF00"/>
              </a:solidFill>
            </a:endParaRPr>
          </a:p>
        </p:txBody>
      </p:sp>
    </p:spTree>
    <p:extLst>
      <p:ext uri="{BB962C8B-B14F-4D97-AF65-F5344CB8AC3E}">
        <p14:creationId xmlns:p14="http://schemas.microsoft.com/office/powerpoint/2010/main" val="210611647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F28F4A-3022-9D49-AEAD-119B20E89176}"/>
              </a:ext>
            </a:extLst>
          </p:cNvPr>
          <p:cNvSpPr>
            <a:spLocks noGrp="1"/>
          </p:cNvSpPr>
          <p:nvPr>
            <p:ph type="title"/>
          </p:nvPr>
        </p:nvSpPr>
        <p:spPr/>
        <p:txBody>
          <a:bodyPr/>
          <a:lstStyle/>
          <a:p>
            <a:r>
              <a:rPr lang="en-US" dirty="0"/>
              <a:t>The Precondition Principle</a:t>
            </a:r>
          </a:p>
        </p:txBody>
      </p:sp>
      <p:sp>
        <p:nvSpPr>
          <p:cNvPr id="4" name="Slide Number Placeholder 3">
            <a:extLst>
              <a:ext uri="{FF2B5EF4-FFF2-40B4-BE49-F238E27FC236}">
                <a16:creationId xmlns:a16="http://schemas.microsoft.com/office/drawing/2014/main" id="{6284A50D-1A65-4255-54C9-2ADB01297236}"/>
              </a:ext>
            </a:extLst>
          </p:cNvPr>
          <p:cNvSpPr>
            <a:spLocks noGrp="1"/>
          </p:cNvSpPr>
          <p:nvPr>
            <p:ph type="sldNum" sz="quarter" idx="12"/>
          </p:nvPr>
        </p:nvSpPr>
        <p:spPr/>
        <p:txBody>
          <a:bodyPr/>
          <a:lstStyle/>
          <a:p>
            <a:fld id="{6C575094-CFE5-6845-BA77-358456EEE977}" type="slidenum">
              <a:rPr lang="en-US" altLang="x-none" smtClean="0"/>
              <a:pPr/>
              <a:t>31</a:t>
            </a:fld>
            <a:endParaRPr lang="en-US" altLang="x-none"/>
          </a:p>
        </p:txBody>
      </p:sp>
      <p:sp>
        <p:nvSpPr>
          <p:cNvPr id="5" name="TextBox 4">
            <a:extLst>
              <a:ext uri="{FF2B5EF4-FFF2-40B4-BE49-F238E27FC236}">
                <a16:creationId xmlns:a16="http://schemas.microsoft.com/office/drawing/2014/main" id="{610D493D-7309-C599-9E9E-C7E873BBF62F}"/>
              </a:ext>
            </a:extLst>
          </p:cNvPr>
          <p:cNvSpPr txBox="1"/>
          <p:nvPr/>
        </p:nvSpPr>
        <p:spPr>
          <a:xfrm>
            <a:off x="685820" y="1397674"/>
            <a:ext cx="7772360" cy="3754874"/>
          </a:xfrm>
          <a:prstGeom prst="rect">
            <a:avLst/>
          </a:prstGeom>
          <a:solidFill>
            <a:srgbClr val="FEE698">
              <a:alpha val="50000"/>
            </a:srgbClr>
          </a:solidFill>
          <a:ln w="28575">
            <a:solidFill>
              <a:srgbClr val="E1A90D"/>
            </a:solidFill>
          </a:ln>
        </p:spPr>
        <p:txBody>
          <a:bodyPr wrap="square" rtlCol="0">
            <a:spAutoFit/>
          </a:bodyPr>
          <a:lstStyle/>
          <a:p>
            <a:pPr algn="ctr"/>
            <a:r>
              <a:rPr lang="en-US" sz="1800" b="1" dirty="0">
                <a:solidFill>
                  <a:srgbClr val="960000"/>
                </a:solidFill>
                <a:effectLst/>
                <a:latin typeface="+mj-lt"/>
                <a:ea typeface="Times New Roman" panose="02020603050405020304" pitchFamily="18" charset="0"/>
                <a:cs typeface="Times New Roman" panose="02020603050405020304" pitchFamily="18" charset="0"/>
              </a:rPr>
              <a:t>The Precondition Principle</a:t>
            </a:r>
          </a:p>
          <a:p>
            <a:endParaRPr lang="en-US" sz="800" dirty="0">
              <a:latin typeface="+mj-lt"/>
            </a:endParaRPr>
          </a:p>
          <a:p>
            <a:pPr marL="6350" marR="228600">
              <a:spcBef>
                <a:spcPts val="0"/>
              </a:spcBef>
              <a:spcAft>
                <a:spcPts val="1200"/>
              </a:spcAft>
              <a:tabLst>
                <a:tab pos="228600" algn="l"/>
              </a:tabLst>
            </a:pPr>
            <a:r>
              <a:rPr lang="en-US" sz="1800" dirty="0">
                <a:effectLst/>
                <a:latin typeface="Calibri" panose="020F0502020204030204" pitchFamily="34" charset="0"/>
                <a:ea typeface="Calibri" panose="020F0502020204030204" pitchFamily="34" charset="0"/>
              </a:rPr>
              <a:t>The </a:t>
            </a:r>
            <a:r>
              <a:rPr lang="en-US" sz="1800" i="1" dirty="0">
                <a:effectLst/>
                <a:latin typeface="Calibri" panose="020F0502020204030204" pitchFamily="34" charset="0"/>
                <a:ea typeface="Calibri" panose="020F0502020204030204" pitchFamily="34" charset="0"/>
              </a:rPr>
              <a:t>precondition</a:t>
            </a:r>
            <a:r>
              <a:rPr lang="en-US" sz="1800" dirty="0">
                <a:effectLst/>
                <a:latin typeface="Calibri" panose="020F0502020204030204" pitchFamily="34" charset="0"/>
                <a:ea typeface="Calibri" panose="020F0502020204030204" pitchFamily="34" charset="0"/>
              </a:rPr>
              <a:t> of a function is a condition (a Boolean expression) that must be true when we call the function. According to programming by contract, if the precondition of a function is true and we call the function, the function must guarantee that it will behave properly. </a:t>
            </a:r>
            <a:r>
              <a:rPr lang="en-US" sz="1800" i="1" dirty="0">
                <a:effectLst/>
                <a:latin typeface="Calibri" panose="020F0502020204030204" pitchFamily="34" charset="0"/>
                <a:ea typeface="Calibri" panose="020F0502020204030204" pitchFamily="34" charset="0"/>
              </a:rPr>
              <a:t>It is the responsibility of the caller to check the precondition before making the call. If the precondition is false but we call the function anyway, the function is not required to behave in a manner suitable or convenient for the caller</a:t>
            </a:r>
            <a:r>
              <a:rPr lang="en-US" sz="1800" dirty="0">
                <a:effectLst/>
                <a:latin typeface="Calibri" panose="020F0502020204030204" pitchFamily="34" charset="0"/>
                <a:ea typeface="Calibri" panose="020F0502020204030204" pitchFamily="34" charset="0"/>
              </a:rPr>
              <a:t>.</a:t>
            </a:r>
            <a:r>
              <a:rPr lang="en-US" sz="2000" dirty="0">
                <a:effectLst/>
              </a:rPr>
              <a:t> </a:t>
            </a:r>
            <a:endParaRPr lang="en-US" sz="800" dirty="0">
              <a:solidFill>
                <a:srgbClr val="000000"/>
              </a:solidFill>
              <a:latin typeface="Verdana" panose="020B0604030504040204" pitchFamily="34" charset="0"/>
              <a:ea typeface="Times New Roman" panose="02020603050405020304" pitchFamily="18" charset="0"/>
              <a:cs typeface="Times New Roman" panose="02020603050405020304" pitchFamily="18" charset="0"/>
            </a:endParaRPr>
          </a:p>
          <a:p>
            <a:pPr marL="6350" marR="228600">
              <a:spcBef>
                <a:spcPts val="0"/>
              </a:spcBef>
              <a:spcAft>
                <a:spcPts val="600"/>
              </a:spcAft>
              <a:tabLst>
                <a:tab pos="228600" algn="l"/>
              </a:tabLst>
            </a:pPr>
            <a:r>
              <a:rPr lang="en-US" sz="1800" dirty="0">
                <a:effectLst/>
                <a:latin typeface="Calibri" panose="020F0502020204030204" pitchFamily="34" charset="0"/>
                <a:ea typeface="Calibri" panose="020F0502020204030204" pitchFamily="34" charset="0"/>
              </a:rPr>
              <a:t>If the precondition is for a member function of a class, then the class must provide some public means for the caller to check the validity of the precondition. Because it’s the caller’s responsibility to do so, the function has no obligation to check whether the precondition is met</a:t>
            </a:r>
            <a:r>
              <a:rPr lang="en-US" sz="2000" dirty="0">
                <a:latin typeface="Calibri" panose="020F0502020204030204" pitchFamily="34" charset="0"/>
                <a:ea typeface="Calibri" panose="020F0502020204030204" pitchFamily="34" charset="0"/>
              </a:rPr>
              <a:t>.</a:t>
            </a:r>
            <a:endParaRPr lang="en-US" sz="1800" dirty="0">
              <a:solidFill>
                <a:srgbClr val="000000"/>
              </a:solidFill>
              <a:effectLst/>
              <a:latin typeface="Verdana" panose="020B060403050404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9930883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FB366D-E650-129F-16F4-829381E12945}"/>
              </a:ext>
            </a:extLst>
          </p:cNvPr>
          <p:cNvSpPr>
            <a:spLocks noGrp="1"/>
          </p:cNvSpPr>
          <p:nvPr>
            <p:ph type="title"/>
          </p:nvPr>
        </p:nvSpPr>
        <p:spPr/>
        <p:txBody>
          <a:bodyPr/>
          <a:lstStyle/>
          <a:p>
            <a:r>
              <a:rPr lang="en-US" dirty="0"/>
              <a:t>The Precondition Principle</a:t>
            </a:r>
            <a:r>
              <a:rPr lang="en-US" i="1" dirty="0"/>
              <a:t>, cont’d</a:t>
            </a:r>
          </a:p>
        </p:txBody>
      </p:sp>
      <p:sp>
        <p:nvSpPr>
          <p:cNvPr id="3" name="Content Placeholder 2">
            <a:extLst>
              <a:ext uri="{FF2B5EF4-FFF2-40B4-BE49-F238E27FC236}">
                <a16:creationId xmlns:a16="http://schemas.microsoft.com/office/drawing/2014/main" id="{51F0DE88-04DB-6C6E-2550-ACC96E3EC4DF}"/>
              </a:ext>
            </a:extLst>
          </p:cNvPr>
          <p:cNvSpPr>
            <a:spLocks noGrp="1"/>
          </p:cNvSpPr>
          <p:nvPr>
            <p:ph idx="1"/>
          </p:nvPr>
        </p:nvSpPr>
        <p:spPr/>
        <p:txBody>
          <a:bodyPr/>
          <a:lstStyle/>
          <a:p>
            <a:r>
              <a:rPr lang="en-US" dirty="0"/>
              <a:t>In class </a:t>
            </a:r>
            <a:r>
              <a:rPr lang="en-US" b="1" dirty="0">
                <a:latin typeface="Courier New" panose="02070309020205020404" pitchFamily="49" charset="0"/>
                <a:cs typeface="Courier New" panose="02070309020205020404" pitchFamily="49" charset="0"/>
              </a:rPr>
              <a:t>CircularBuffer</a:t>
            </a:r>
            <a:r>
              <a:rPr lang="en-US" dirty="0"/>
              <a:t>, the </a:t>
            </a:r>
            <a:r>
              <a:rPr lang="en-US" u="sng" dirty="0"/>
              <a:t>precondition</a:t>
            </a:r>
            <a:r>
              <a:rPr lang="en-US" dirty="0"/>
              <a:t> to calling member function </a:t>
            </a:r>
            <a:r>
              <a:rPr lang="en-US" b="1" dirty="0">
                <a:latin typeface="Courier New" panose="02070309020205020404" pitchFamily="49" charset="0"/>
                <a:cs typeface="Courier New" panose="02070309020205020404" pitchFamily="49" charset="0"/>
              </a:rPr>
              <a:t>add()</a:t>
            </a:r>
            <a:r>
              <a:rPr lang="en-US" dirty="0"/>
              <a:t> is that the </a:t>
            </a:r>
            <a:r>
              <a:rPr lang="en-US" u="sng" dirty="0"/>
              <a:t>buffer is not full</a:t>
            </a:r>
            <a:r>
              <a:rPr lang="en-US" dirty="0"/>
              <a:t>.</a:t>
            </a:r>
          </a:p>
          <a:p>
            <a:pPr lvl="4"/>
            <a:endParaRPr lang="en-US" dirty="0"/>
          </a:p>
          <a:p>
            <a:r>
              <a:rPr lang="en-US" dirty="0"/>
              <a:t>The test program first calls member function </a:t>
            </a:r>
            <a:r>
              <a:rPr lang="en-US" b="1" dirty="0">
                <a:latin typeface="Courier New" panose="02070309020205020404" pitchFamily="49" charset="0"/>
                <a:cs typeface="Courier New" panose="02070309020205020404" pitchFamily="49" charset="0"/>
              </a:rPr>
              <a:t>get_count()</a:t>
            </a:r>
            <a:r>
              <a:rPr lang="en-US" dirty="0"/>
              <a:t> to check that the count is less than </a:t>
            </a:r>
            <a:r>
              <a:rPr lang="en-US" b="1" dirty="0">
                <a:latin typeface="Courier New" panose="02070309020205020404" pitchFamily="49" charset="0"/>
                <a:cs typeface="Courier New" panose="02070309020205020404" pitchFamily="49" charset="0"/>
              </a:rPr>
              <a:t>CAPACITY</a:t>
            </a:r>
            <a:r>
              <a:rPr lang="en-US" dirty="0"/>
              <a:t>.</a:t>
            </a:r>
          </a:p>
          <a:p>
            <a:pPr lvl="1"/>
            <a:r>
              <a:rPr lang="en-US" dirty="0"/>
              <a:t>The program doesn’t try to add if the buffer is full. </a:t>
            </a:r>
          </a:p>
          <a:p>
            <a:pPr lvl="1"/>
            <a:r>
              <a:rPr lang="en-US" dirty="0"/>
              <a:t>If the precondition is true, </a:t>
            </a:r>
            <a:r>
              <a:rPr lang="en-US" b="1" dirty="0">
                <a:latin typeface="Courier New" panose="02070309020205020404" pitchFamily="49" charset="0"/>
                <a:cs typeface="Courier New" panose="02070309020205020404" pitchFamily="49" charset="0"/>
              </a:rPr>
              <a:t>add()</a:t>
            </a:r>
            <a:r>
              <a:rPr lang="en-US" dirty="0"/>
              <a:t> must properly add the value to the tail of the buffer and advance member variable </a:t>
            </a:r>
            <a:r>
              <a:rPr lang="en-US" b="1" dirty="0">
                <a:latin typeface="Courier New" panose="02070309020205020404" pitchFamily="49" charset="0"/>
                <a:cs typeface="Courier New" panose="02070309020205020404" pitchFamily="49" charset="0"/>
              </a:rPr>
              <a:t>tail</a:t>
            </a:r>
            <a:r>
              <a:rPr lang="en-US" dirty="0"/>
              <a:t>. </a:t>
            </a:r>
          </a:p>
        </p:txBody>
      </p:sp>
      <p:sp>
        <p:nvSpPr>
          <p:cNvPr id="4" name="Slide Number Placeholder 3">
            <a:extLst>
              <a:ext uri="{FF2B5EF4-FFF2-40B4-BE49-F238E27FC236}">
                <a16:creationId xmlns:a16="http://schemas.microsoft.com/office/drawing/2014/main" id="{CC55542A-1D34-2821-A373-C2C00FCC9285}"/>
              </a:ext>
            </a:extLst>
          </p:cNvPr>
          <p:cNvSpPr>
            <a:spLocks noGrp="1"/>
          </p:cNvSpPr>
          <p:nvPr>
            <p:ph type="sldNum" sz="quarter" idx="12"/>
          </p:nvPr>
        </p:nvSpPr>
        <p:spPr/>
        <p:txBody>
          <a:bodyPr/>
          <a:lstStyle/>
          <a:p>
            <a:fld id="{6C575094-CFE5-6845-BA77-358456EEE977}" type="slidenum">
              <a:rPr lang="en-US" altLang="x-none" smtClean="0"/>
              <a:pPr/>
              <a:t>32</a:t>
            </a:fld>
            <a:endParaRPr lang="en-US" altLang="x-none"/>
          </a:p>
        </p:txBody>
      </p:sp>
    </p:spTree>
    <p:extLst>
      <p:ext uri="{BB962C8B-B14F-4D97-AF65-F5344CB8AC3E}">
        <p14:creationId xmlns:p14="http://schemas.microsoft.com/office/powerpoint/2010/main" val="134764181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81B98F-C810-578D-B351-19ECE0DC1516}"/>
              </a:ext>
            </a:extLst>
          </p:cNvPr>
          <p:cNvSpPr>
            <a:spLocks noGrp="1"/>
          </p:cNvSpPr>
          <p:nvPr>
            <p:ph type="title"/>
          </p:nvPr>
        </p:nvSpPr>
        <p:spPr/>
        <p:txBody>
          <a:bodyPr/>
          <a:lstStyle/>
          <a:p>
            <a:r>
              <a:rPr lang="en-US" dirty="0"/>
              <a:t>The Precondition Principle</a:t>
            </a:r>
            <a:r>
              <a:rPr lang="en-US" i="1" dirty="0"/>
              <a:t>, cont’d</a:t>
            </a:r>
            <a:endParaRPr lang="en-US" dirty="0"/>
          </a:p>
        </p:txBody>
      </p:sp>
      <p:sp>
        <p:nvSpPr>
          <p:cNvPr id="3" name="Content Placeholder 2">
            <a:extLst>
              <a:ext uri="{FF2B5EF4-FFF2-40B4-BE49-F238E27FC236}">
                <a16:creationId xmlns:a16="http://schemas.microsoft.com/office/drawing/2014/main" id="{B88D2BB8-1583-56DF-26CE-FD50C98136E1}"/>
              </a:ext>
            </a:extLst>
          </p:cNvPr>
          <p:cNvSpPr>
            <a:spLocks noGrp="1"/>
          </p:cNvSpPr>
          <p:nvPr>
            <p:ph idx="1"/>
          </p:nvPr>
        </p:nvSpPr>
        <p:spPr/>
        <p:txBody>
          <a:bodyPr/>
          <a:lstStyle/>
          <a:p>
            <a:r>
              <a:rPr lang="en-US" dirty="0"/>
              <a:t>Since it’s the caller’s responsibility to check the precondition of a function, function </a:t>
            </a:r>
            <a:r>
              <a:rPr lang="en-US" b="1" dirty="0">
                <a:latin typeface="Courier New" panose="02070309020205020404" pitchFamily="49" charset="0"/>
                <a:cs typeface="Courier New" panose="02070309020205020404" pitchFamily="49" charset="0"/>
              </a:rPr>
              <a:t>add()</a:t>
            </a:r>
            <a:r>
              <a:rPr lang="en-US" dirty="0"/>
              <a:t> is not obligated to check it.</a:t>
            </a:r>
          </a:p>
          <a:p>
            <a:pPr lvl="4"/>
            <a:endParaRPr lang="en-US" dirty="0"/>
          </a:p>
          <a:p>
            <a:r>
              <a:rPr lang="en-US" dirty="0"/>
              <a:t>The function is </a:t>
            </a:r>
            <a:r>
              <a:rPr lang="en-US" u="sng" dirty="0"/>
              <a:t>not required</a:t>
            </a:r>
            <a:r>
              <a:rPr lang="en-US" dirty="0"/>
              <a:t> behave in a manner suitable to the caller if it is called when the precondition of a function is not met.</a:t>
            </a:r>
          </a:p>
          <a:p>
            <a:pPr lvl="1"/>
            <a:r>
              <a:rPr lang="en-US" sz="2200" dirty="0"/>
              <a:t>It can proceed to add the new value to the buffer, </a:t>
            </a:r>
            <a:br>
              <a:rPr lang="en-US" sz="2200" dirty="0"/>
            </a:br>
            <a:r>
              <a:rPr lang="en-US" sz="2200" dirty="0"/>
              <a:t>thereby overwriting an existing value.</a:t>
            </a:r>
          </a:p>
          <a:p>
            <a:pPr lvl="1"/>
            <a:r>
              <a:rPr lang="en-US" sz="2200" dirty="0"/>
              <a:t>It can not add the new value, but instead do nothing</a:t>
            </a:r>
            <a:br>
              <a:rPr lang="en-US" sz="2200" dirty="0"/>
            </a:br>
            <a:r>
              <a:rPr lang="en-US" sz="2200" dirty="0"/>
              <a:t>or print an error message. </a:t>
            </a:r>
          </a:p>
          <a:p>
            <a:pPr lvl="1"/>
            <a:r>
              <a:rPr lang="en-US" sz="2200" dirty="0"/>
              <a:t>It can abort the program.</a:t>
            </a:r>
          </a:p>
        </p:txBody>
      </p:sp>
      <p:sp>
        <p:nvSpPr>
          <p:cNvPr id="4" name="Slide Number Placeholder 3">
            <a:extLst>
              <a:ext uri="{FF2B5EF4-FFF2-40B4-BE49-F238E27FC236}">
                <a16:creationId xmlns:a16="http://schemas.microsoft.com/office/drawing/2014/main" id="{092DE23E-6D39-A91A-81FD-A3265134B242}"/>
              </a:ext>
            </a:extLst>
          </p:cNvPr>
          <p:cNvSpPr>
            <a:spLocks noGrp="1"/>
          </p:cNvSpPr>
          <p:nvPr>
            <p:ph type="sldNum" sz="quarter" idx="12"/>
          </p:nvPr>
        </p:nvSpPr>
        <p:spPr/>
        <p:txBody>
          <a:bodyPr/>
          <a:lstStyle/>
          <a:p>
            <a:fld id="{6C575094-CFE5-6845-BA77-358456EEE977}" type="slidenum">
              <a:rPr lang="en-US" altLang="x-none" smtClean="0"/>
              <a:pPr/>
              <a:t>33</a:t>
            </a:fld>
            <a:endParaRPr lang="en-US" altLang="x-none"/>
          </a:p>
        </p:txBody>
      </p:sp>
    </p:spTree>
    <p:extLst>
      <p:ext uri="{BB962C8B-B14F-4D97-AF65-F5344CB8AC3E}">
        <p14:creationId xmlns:p14="http://schemas.microsoft.com/office/powerpoint/2010/main" val="335545992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2C22AA-5AED-D547-9ED6-5573DA8FCBFA}"/>
              </a:ext>
            </a:extLst>
          </p:cNvPr>
          <p:cNvSpPr>
            <a:spLocks noGrp="1"/>
          </p:cNvSpPr>
          <p:nvPr>
            <p:ph type="title"/>
          </p:nvPr>
        </p:nvSpPr>
        <p:spPr/>
        <p:txBody>
          <a:bodyPr/>
          <a:lstStyle/>
          <a:p>
            <a:r>
              <a:rPr lang="en-US" dirty="0"/>
              <a:t>The Precondition Principle</a:t>
            </a:r>
            <a:r>
              <a:rPr lang="en-US" i="1" dirty="0"/>
              <a:t>, cont’d</a:t>
            </a:r>
            <a:endParaRPr lang="en-US" dirty="0"/>
          </a:p>
        </p:txBody>
      </p:sp>
      <p:sp>
        <p:nvSpPr>
          <p:cNvPr id="3" name="Content Placeholder 2">
            <a:extLst>
              <a:ext uri="{FF2B5EF4-FFF2-40B4-BE49-F238E27FC236}">
                <a16:creationId xmlns:a16="http://schemas.microsoft.com/office/drawing/2014/main" id="{A311BF78-DA22-5CC5-7529-21EF97E07099}"/>
              </a:ext>
            </a:extLst>
          </p:cNvPr>
          <p:cNvSpPr>
            <a:spLocks noGrp="1"/>
          </p:cNvSpPr>
          <p:nvPr>
            <p:ph idx="1"/>
          </p:nvPr>
        </p:nvSpPr>
        <p:spPr/>
        <p:txBody>
          <a:bodyPr/>
          <a:lstStyle/>
          <a:p>
            <a:r>
              <a:rPr lang="en-US" dirty="0"/>
              <a:t>In class </a:t>
            </a:r>
            <a:r>
              <a:rPr lang="en-US" b="1" dirty="0">
                <a:latin typeface="Courier New" panose="02070309020205020404" pitchFamily="49" charset="0"/>
                <a:cs typeface="Courier New" panose="02070309020205020404" pitchFamily="49" charset="0"/>
              </a:rPr>
              <a:t>CircularBuffer</a:t>
            </a:r>
            <a:r>
              <a:rPr lang="en-US" dirty="0"/>
              <a:t>, the </a:t>
            </a:r>
            <a:r>
              <a:rPr lang="en-US" u="sng" dirty="0"/>
              <a:t>precondition</a:t>
            </a:r>
            <a:r>
              <a:rPr lang="en-US" dirty="0"/>
              <a:t> to calling member function </a:t>
            </a:r>
            <a:r>
              <a:rPr lang="en-US" b="1" dirty="0">
                <a:latin typeface="Courier New" panose="02070309020205020404" pitchFamily="49" charset="0"/>
                <a:cs typeface="Courier New" panose="02070309020205020404" pitchFamily="49" charset="0"/>
              </a:rPr>
              <a:t>remove()</a:t>
            </a:r>
            <a:r>
              <a:rPr lang="en-US" dirty="0"/>
              <a:t> is that the </a:t>
            </a:r>
            <a:r>
              <a:rPr lang="en-US" u="sng" dirty="0"/>
              <a:t>buffer is not full</a:t>
            </a:r>
            <a:r>
              <a:rPr lang="en-US" dirty="0"/>
              <a:t>.</a:t>
            </a:r>
          </a:p>
          <a:p>
            <a:pPr lvl="4"/>
            <a:endParaRPr lang="en-US" dirty="0"/>
          </a:p>
          <a:p>
            <a:r>
              <a:rPr lang="en-US" dirty="0"/>
              <a:t>The test program again first calls function </a:t>
            </a:r>
            <a:r>
              <a:rPr lang="en-US" b="1" dirty="0">
                <a:latin typeface="Courier New" panose="02070309020205020404" pitchFamily="49" charset="0"/>
                <a:cs typeface="Courier New" panose="02070309020205020404" pitchFamily="49" charset="0"/>
              </a:rPr>
              <a:t>get_count()</a:t>
            </a:r>
            <a:r>
              <a:rPr lang="en-US" dirty="0"/>
              <a:t> to check that the count is not 0.</a:t>
            </a:r>
          </a:p>
          <a:p>
            <a:pPr lvl="1"/>
            <a:r>
              <a:rPr lang="en-US" dirty="0"/>
              <a:t>The program doesn’t try to remove if the buffer is empty.</a:t>
            </a:r>
          </a:p>
          <a:p>
            <a:pPr lvl="1"/>
            <a:r>
              <a:rPr lang="en-US" dirty="0"/>
              <a:t>If the precondition is true, the </a:t>
            </a:r>
            <a:r>
              <a:rPr lang="en-US" b="1" dirty="0">
                <a:latin typeface="Courier New" panose="02070309020205020404" pitchFamily="49" charset="0"/>
                <a:cs typeface="Courier New" panose="02070309020205020404" pitchFamily="49" charset="0"/>
              </a:rPr>
              <a:t>remove()</a:t>
            </a:r>
            <a:r>
              <a:rPr lang="en-US" dirty="0"/>
              <a:t> must properly remove a value from the head of the buffer, advance member variable </a:t>
            </a:r>
            <a:r>
              <a:rPr lang="en-US" b="1" dirty="0">
                <a:latin typeface="Courier New" panose="02070309020205020404" pitchFamily="49" charset="0"/>
                <a:cs typeface="Courier New" panose="02070309020205020404" pitchFamily="49" charset="0"/>
              </a:rPr>
              <a:t>head</a:t>
            </a:r>
            <a:r>
              <a:rPr lang="en-US" dirty="0"/>
              <a:t>, and return the removed value.</a:t>
            </a:r>
          </a:p>
          <a:p>
            <a:endParaRPr lang="en-US" dirty="0"/>
          </a:p>
          <a:p>
            <a:endParaRPr lang="en-US" dirty="0"/>
          </a:p>
        </p:txBody>
      </p:sp>
      <p:sp>
        <p:nvSpPr>
          <p:cNvPr id="4" name="Slide Number Placeholder 3">
            <a:extLst>
              <a:ext uri="{FF2B5EF4-FFF2-40B4-BE49-F238E27FC236}">
                <a16:creationId xmlns:a16="http://schemas.microsoft.com/office/drawing/2014/main" id="{640FE63C-BACB-A150-9501-557B3AC84400}"/>
              </a:ext>
            </a:extLst>
          </p:cNvPr>
          <p:cNvSpPr>
            <a:spLocks noGrp="1"/>
          </p:cNvSpPr>
          <p:nvPr>
            <p:ph type="sldNum" sz="quarter" idx="12"/>
          </p:nvPr>
        </p:nvSpPr>
        <p:spPr/>
        <p:txBody>
          <a:bodyPr/>
          <a:lstStyle/>
          <a:p>
            <a:fld id="{6C575094-CFE5-6845-BA77-358456EEE977}" type="slidenum">
              <a:rPr lang="en-US" altLang="x-none" smtClean="0"/>
              <a:pPr/>
              <a:t>34</a:t>
            </a:fld>
            <a:endParaRPr lang="en-US" altLang="x-none"/>
          </a:p>
        </p:txBody>
      </p:sp>
    </p:spTree>
    <p:extLst>
      <p:ext uri="{BB962C8B-B14F-4D97-AF65-F5344CB8AC3E}">
        <p14:creationId xmlns:p14="http://schemas.microsoft.com/office/powerpoint/2010/main" val="56065257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4B7EC0-88DD-DA7A-0A6C-B755899CFAE5}"/>
              </a:ext>
            </a:extLst>
          </p:cNvPr>
          <p:cNvSpPr>
            <a:spLocks noGrp="1"/>
          </p:cNvSpPr>
          <p:nvPr>
            <p:ph type="title"/>
          </p:nvPr>
        </p:nvSpPr>
        <p:spPr/>
        <p:txBody>
          <a:bodyPr/>
          <a:lstStyle/>
          <a:p>
            <a:r>
              <a:rPr lang="en-US" dirty="0"/>
              <a:t>The Precondition Principle</a:t>
            </a:r>
            <a:r>
              <a:rPr lang="en-US" i="1" dirty="0"/>
              <a:t>, cont’d</a:t>
            </a:r>
            <a:endParaRPr lang="en-US" dirty="0"/>
          </a:p>
        </p:txBody>
      </p:sp>
      <p:sp>
        <p:nvSpPr>
          <p:cNvPr id="3" name="Content Placeholder 2">
            <a:extLst>
              <a:ext uri="{FF2B5EF4-FFF2-40B4-BE49-F238E27FC236}">
                <a16:creationId xmlns:a16="http://schemas.microsoft.com/office/drawing/2014/main" id="{C2A4FA3A-2346-5AE8-53DC-9CBE6364B2F5}"/>
              </a:ext>
            </a:extLst>
          </p:cNvPr>
          <p:cNvSpPr>
            <a:spLocks noGrp="1"/>
          </p:cNvSpPr>
          <p:nvPr>
            <p:ph idx="1"/>
          </p:nvPr>
        </p:nvSpPr>
        <p:spPr/>
        <p:txBody>
          <a:bodyPr/>
          <a:lstStyle/>
          <a:p>
            <a:r>
              <a:rPr lang="en-US" dirty="0"/>
              <a:t>Since it’s the caller’s responsibility to check the precondition of a function, function </a:t>
            </a:r>
            <a:r>
              <a:rPr lang="en-US" b="1" dirty="0">
                <a:latin typeface="Courier New" panose="02070309020205020404" pitchFamily="49" charset="0"/>
                <a:cs typeface="Courier New" panose="02070309020205020404" pitchFamily="49" charset="0"/>
              </a:rPr>
              <a:t>remove()</a:t>
            </a:r>
            <a:r>
              <a:rPr lang="en-US" dirty="0"/>
              <a:t> is not obligated to check it.</a:t>
            </a:r>
          </a:p>
          <a:p>
            <a:pPr lvl="4"/>
            <a:endParaRPr lang="en-US" dirty="0"/>
          </a:p>
          <a:p>
            <a:r>
              <a:rPr lang="en-US" dirty="0"/>
              <a:t>The function is </a:t>
            </a:r>
            <a:r>
              <a:rPr lang="en-US" u="sng" dirty="0"/>
              <a:t>not required</a:t>
            </a:r>
            <a:r>
              <a:rPr lang="en-US" dirty="0"/>
              <a:t> behave in a manner suitable to the caller if it is called when the precondition of a function is not met.</a:t>
            </a:r>
          </a:p>
          <a:p>
            <a:pPr lvl="1"/>
            <a:r>
              <a:rPr lang="en-US" sz="2000" dirty="0"/>
              <a:t>It can proceed to remove a value from the buffer, </a:t>
            </a:r>
            <a:br>
              <a:rPr lang="en-US" sz="2000" dirty="0"/>
            </a:br>
            <a:r>
              <a:rPr lang="en-US" sz="2000" dirty="0"/>
              <a:t>thereby potentially returning a value that had previously been returned.</a:t>
            </a:r>
          </a:p>
          <a:p>
            <a:pPr lvl="1"/>
            <a:r>
              <a:rPr lang="en-US" sz="2000" dirty="0"/>
              <a:t>It can not remove a value, but instead do nothing, </a:t>
            </a:r>
            <a:br>
              <a:rPr lang="en-US" sz="2000" dirty="0"/>
            </a:br>
            <a:r>
              <a:rPr lang="en-US" sz="2000" dirty="0"/>
              <a:t>print an error message, or return a dummy value.</a:t>
            </a:r>
          </a:p>
          <a:p>
            <a:pPr lvl="1"/>
            <a:r>
              <a:rPr lang="en-US" sz="2000" dirty="0"/>
              <a:t>It can abort the program.</a:t>
            </a:r>
          </a:p>
          <a:p>
            <a:endParaRPr lang="en-US" dirty="0"/>
          </a:p>
        </p:txBody>
      </p:sp>
      <p:sp>
        <p:nvSpPr>
          <p:cNvPr id="4" name="Slide Number Placeholder 3">
            <a:extLst>
              <a:ext uri="{FF2B5EF4-FFF2-40B4-BE49-F238E27FC236}">
                <a16:creationId xmlns:a16="http://schemas.microsoft.com/office/drawing/2014/main" id="{FE9BEF2E-93E7-2BD6-912A-1F8337D7EFA4}"/>
              </a:ext>
            </a:extLst>
          </p:cNvPr>
          <p:cNvSpPr>
            <a:spLocks noGrp="1"/>
          </p:cNvSpPr>
          <p:nvPr>
            <p:ph type="sldNum" sz="quarter" idx="12"/>
          </p:nvPr>
        </p:nvSpPr>
        <p:spPr/>
        <p:txBody>
          <a:bodyPr/>
          <a:lstStyle/>
          <a:p>
            <a:fld id="{6C575094-CFE5-6845-BA77-358456EEE977}" type="slidenum">
              <a:rPr lang="en-US" altLang="x-none" smtClean="0"/>
              <a:pPr/>
              <a:t>35</a:t>
            </a:fld>
            <a:endParaRPr lang="en-US" altLang="x-none"/>
          </a:p>
        </p:txBody>
      </p:sp>
    </p:spTree>
    <p:extLst>
      <p:ext uri="{BB962C8B-B14F-4D97-AF65-F5344CB8AC3E}">
        <p14:creationId xmlns:p14="http://schemas.microsoft.com/office/powerpoint/2010/main" val="398999581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432071-7B1F-5B4F-D815-5B316991E170}"/>
              </a:ext>
            </a:extLst>
          </p:cNvPr>
          <p:cNvSpPr>
            <a:spLocks noGrp="1"/>
          </p:cNvSpPr>
          <p:nvPr>
            <p:ph type="title"/>
          </p:nvPr>
        </p:nvSpPr>
        <p:spPr/>
        <p:txBody>
          <a:bodyPr/>
          <a:lstStyle/>
          <a:p>
            <a:r>
              <a:rPr lang="en-US" dirty="0"/>
              <a:t>The Postcondition Principle</a:t>
            </a:r>
          </a:p>
        </p:txBody>
      </p:sp>
      <p:sp>
        <p:nvSpPr>
          <p:cNvPr id="4" name="Slide Number Placeholder 3">
            <a:extLst>
              <a:ext uri="{FF2B5EF4-FFF2-40B4-BE49-F238E27FC236}">
                <a16:creationId xmlns:a16="http://schemas.microsoft.com/office/drawing/2014/main" id="{8EA7B342-75BF-47C2-23B6-05135C574A7D}"/>
              </a:ext>
            </a:extLst>
          </p:cNvPr>
          <p:cNvSpPr>
            <a:spLocks noGrp="1"/>
          </p:cNvSpPr>
          <p:nvPr>
            <p:ph type="sldNum" sz="quarter" idx="12"/>
          </p:nvPr>
        </p:nvSpPr>
        <p:spPr/>
        <p:txBody>
          <a:bodyPr/>
          <a:lstStyle/>
          <a:p>
            <a:fld id="{6C575094-CFE5-6845-BA77-358456EEE977}" type="slidenum">
              <a:rPr lang="en-US" altLang="x-none" smtClean="0"/>
              <a:pPr/>
              <a:t>36</a:t>
            </a:fld>
            <a:endParaRPr lang="en-US" altLang="x-none"/>
          </a:p>
        </p:txBody>
      </p:sp>
      <p:sp>
        <p:nvSpPr>
          <p:cNvPr id="5" name="TextBox 4">
            <a:extLst>
              <a:ext uri="{FF2B5EF4-FFF2-40B4-BE49-F238E27FC236}">
                <a16:creationId xmlns:a16="http://schemas.microsoft.com/office/drawing/2014/main" id="{0A02DAFB-1B87-9B58-E0F0-85FE6981130F}"/>
              </a:ext>
            </a:extLst>
          </p:cNvPr>
          <p:cNvSpPr txBox="1"/>
          <p:nvPr/>
        </p:nvSpPr>
        <p:spPr>
          <a:xfrm>
            <a:off x="1577372" y="1508781"/>
            <a:ext cx="5989255" cy="3139321"/>
          </a:xfrm>
          <a:prstGeom prst="rect">
            <a:avLst/>
          </a:prstGeom>
          <a:solidFill>
            <a:srgbClr val="FEE698">
              <a:alpha val="50000"/>
            </a:srgbClr>
          </a:solidFill>
          <a:ln w="28575">
            <a:solidFill>
              <a:srgbClr val="E1A90D"/>
            </a:solidFill>
          </a:ln>
        </p:spPr>
        <p:txBody>
          <a:bodyPr wrap="square" rtlCol="0">
            <a:spAutoFit/>
          </a:bodyPr>
          <a:lstStyle/>
          <a:p>
            <a:pPr algn="ctr"/>
            <a:r>
              <a:rPr lang="en-US" sz="1800" b="1" dirty="0">
                <a:solidFill>
                  <a:srgbClr val="960000"/>
                </a:solidFill>
                <a:effectLst/>
                <a:latin typeface="+mj-lt"/>
                <a:ea typeface="Times New Roman" panose="02020603050405020304" pitchFamily="18" charset="0"/>
                <a:cs typeface="Times New Roman" panose="02020603050405020304" pitchFamily="18" charset="0"/>
              </a:rPr>
              <a:t>The Postcondition Principle</a:t>
            </a:r>
          </a:p>
          <a:p>
            <a:endParaRPr lang="en-US" sz="800" dirty="0">
              <a:latin typeface="+mj-lt"/>
            </a:endParaRPr>
          </a:p>
          <a:p>
            <a:pPr marL="6350" marR="228600">
              <a:spcBef>
                <a:spcPts val="0"/>
              </a:spcBef>
              <a:spcAft>
                <a:spcPts val="1200"/>
              </a:spcAft>
              <a:tabLst>
                <a:tab pos="228600" algn="l"/>
              </a:tabLst>
            </a:pPr>
            <a:r>
              <a:rPr lang="en-US"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The </a:t>
            </a:r>
            <a:r>
              <a:rPr lang="en-US" sz="1800" i="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postcondition</a:t>
            </a:r>
            <a:r>
              <a:rPr lang="en-US"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of a function is a condition (a Boolean expression) that must be true when the function returns. According to programming by contract, if a function was called when its precondition was met,</a:t>
            </a:r>
            <a:r>
              <a:rPr lang="en-US" sz="1800" i="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it is the responsibility of the function to meet its postcondition before returning</a:t>
            </a:r>
            <a:r>
              <a:rPr lang="en-US"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a:t>
            </a:r>
            <a:endParaRPr lang="en-US" sz="800" dirty="0">
              <a:solidFill>
                <a:srgbClr val="000000"/>
              </a:solidFill>
              <a:latin typeface="Calibri" panose="020F0502020204030204" pitchFamily="34" charset="0"/>
              <a:ea typeface="Times New Roman" panose="02020603050405020304" pitchFamily="18" charset="0"/>
              <a:cs typeface="Calibri" panose="020F0502020204030204" pitchFamily="34" charset="0"/>
            </a:endParaRPr>
          </a:p>
          <a:p>
            <a:pPr marL="6350" marR="228600">
              <a:spcBef>
                <a:spcPts val="0"/>
              </a:spcBef>
              <a:spcAft>
                <a:spcPts val="600"/>
              </a:spcAft>
              <a:tabLst>
                <a:tab pos="228600" algn="l"/>
              </a:tabLst>
            </a:pPr>
            <a:r>
              <a:rPr lang="en-US" sz="1800" dirty="0">
                <a:effectLst/>
                <a:latin typeface="Calibri" panose="020F0502020204030204" pitchFamily="34" charset="0"/>
                <a:ea typeface="Calibri" panose="020F0502020204030204" pitchFamily="34" charset="0"/>
                <a:cs typeface="Calibri" panose="020F0502020204030204" pitchFamily="34" charset="0"/>
              </a:rPr>
              <a:t>We can assume that if we called a function and it returned, it behaved properly, and that the postcondition is true. This relieves us from the obligation to do an error check after the call. (Of course, we still can check.)</a:t>
            </a:r>
            <a:endParaRPr lang="en-US"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p:txBody>
      </p:sp>
    </p:spTree>
    <p:extLst>
      <p:ext uri="{BB962C8B-B14F-4D97-AF65-F5344CB8AC3E}">
        <p14:creationId xmlns:p14="http://schemas.microsoft.com/office/powerpoint/2010/main" val="209637749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AC1F21-CA69-A253-02CA-B449E5C7BC57}"/>
              </a:ext>
            </a:extLst>
          </p:cNvPr>
          <p:cNvSpPr>
            <a:spLocks noGrp="1"/>
          </p:cNvSpPr>
          <p:nvPr>
            <p:ph type="title"/>
          </p:nvPr>
        </p:nvSpPr>
        <p:spPr/>
        <p:txBody>
          <a:bodyPr/>
          <a:lstStyle/>
          <a:p>
            <a:r>
              <a:rPr lang="en-US" dirty="0"/>
              <a:t>The Postcondition Principle</a:t>
            </a:r>
            <a:r>
              <a:rPr lang="en-US" i="1" dirty="0"/>
              <a:t>, cont’d</a:t>
            </a:r>
          </a:p>
        </p:txBody>
      </p:sp>
      <p:sp>
        <p:nvSpPr>
          <p:cNvPr id="3" name="Content Placeholder 2">
            <a:extLst>
              <a:ext uri="{FF2B5EF4-FFF2-40B4-BE49-F238E27FC236}">
                <a16:creationId xmlns:a16="http://schemas.microsoft.com/office/drawing/2014/main" id="{6BE2B4EF-D3F0-1276-267C-905EA7085D0E}"/>
              </a:ext>
            </a:extLst>
          </p:cNvPr>
          <p:cNvSpPr>
            <a:spLocks noGrp="1"/>
          </p:cNvSpPr>
          <p:nvPr>
            <p:ph idx="1"/>
          </p:nvPr>
        </p:nvSpPr>
        <p:spPr/>
        <p:txBody>
          <a:bodyPr/>
          <a:lstStyle/>
          <a:p>
            <a:r>
              <a:rPr lang="en-US" dirty="0"/>
              <a:t>In class </a:t>
            </a:r>
            <a:r>
              <a:rPr lang="en-US" b="1" dirty="0">
                <a:latin typeface="Courier New" panose="02070309020205020404" pitchFamily="49" charset="0"/>
                <a:cs typeface="Courier New" panose="02070309020205020404" pitchFamily="49" charset="0"/>
              </a:rPr>
              <a:t>CircularBuffer</a:t>
            </a:r>
            <a:r>
              <a:rPr lang="en-US" dirty="0"/>
              <a:t>, if we call member function </a:t>
            </a:r>
            <a:r>
              <a:rPr lang="en-US" b="1" dirty="0">
                <a:latin typeface="Courier New" panose="02070309020205020404" pitchFamily="49" charset="0"/>
                <a:cs typeface="Courier New" panose="02070309020205020404" pitchFamily="49" charset="0"/>
              </a:rPr>
              <a:t>add()</a:t>
            </a:r>
            <a:r>
              <a:rPr lang="en-US" dirty="0"/>
              <a:t> after confirming that its precondition is met, then the function must successfully add the new value to the buffer, and thereafter the buffer </a:t>
            </a:r>
            <a:r>
              <a:rPr lang="en-US" u="sng" dirty="0"/>
              <a:t>cannot be empty</a:t>
            </a:r>
            <a:r>
              <a:rPr lang="en-US" dirty="0"/>
              <a:t>.</a:t>
            </a:r>
          </a:p>
          <a:p>
            <a:pPr lvl="4"/>
            <a:endParaRPr lang="en-US" dirty="0"/>
          </a:p>
          <a:p>
            <a:r>
              <a:rPr lang="en-US" dirty="0"/>
              <a:t>Before the function returns it </a:t>
            </a:r>
            <a:r>
              <a:rPr lang="en-US" u="sng" dirty="0"/>
              <a:t>must ensure</a:t>
            </a:r>
            <a:r>
              <a:rPr lang="en-US" dirty="0"/>
              <a:t> that the postcondition is true. </a:t>
            </a:r>
          </a:p>
          <a:p>
            <a:pPr lvl="1"/>
            <a:r>
              <a:rPr lang="en-US" dirty="0"/>
              <a:t>It checks its postcondition that member variable </a:t>
            </a:r>
            <a:r>
              <a:rPr lang="en-US" b="1" dirty="0">
                <a:latin typeface="Courier New" panose="02070309020205020404" pitchFamily="49" charset="0"/>
                <a:cs typeface="Courier New" panose="02070309020205020404" pitchFamily="49" charset="0"/>
              </a:rPr>
              <a:t>count</a:t>
            </a:r>
            <a:r>
              <a:rPr lang="en-US" dirty="0"/>
              <a:t> must be greater than zero.</a:t>
            </a:r>
          </a:p>
          <a:p>
            <a:pPr lvl="1"/>
            <a:r>
              <a:rPr lang="en-US" dirty="0"/>
              <a:t>In this example, the function aborts the program if the postcondition isn’t met. </a:t>
            </a:r>
          </a:p>
        </p:txBody>
      </p:sp>
      <p:sp>
        <p:nvSpPr>
          <p:cNvPr id="4" name="Slide Number Placeholder 3">
            <a:extLst>
              <a:ext uri="{FF2B5EF4-FFF2-40B4-BE49-F238E27FC236}">
                <a16:creationId xmlns:a16="http://schemas.microsoft.com/office/drawing/2014/main" id="{4D042B1F-3634-BD5F-A005-7298911C4E8E}"/>
              </a:ext>
            </a:extLst>
          </p:cNvPr>
          <p:cNvSpPr>
            <a:spLocks noGrp="1"/>
          </p:cNvSpPr>
          <p:nvPr>
            <p:ph type="sldNum" sz="quarter" idx="12"/>
          </p:nvPr>
        </p:nvSpPr>
        <p:spPr/>
        <p:txBody>
          <a:bodyPr/>
          <a:lstStyle/>
          <a:p>
            <a:fld id="{6C575094-CFE5-6845-BA77-358456EEE977}" type="slidenum">
              <a:rPr lang="en-US" altLang="x-none" smtClean="0"/>
              <a:pPr/>
              <a:t>37</a:t>
            </a:fld>
            <a:endParaRPr lang="en-US" altLang="x-none"/>
          </a:p>
        </p:txBody>
      </p:sp>
    </p:spTree>
    <p:extLst>
      <p:ext uri="{BB962C8B-B14F-4D97-AF65-F5344CB8AC3E}">
        <p14:creationId xmlns:p14="http://schemas.microsoft.com/office/powerpoint/2010/main" val="197700328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9BDCA1-5803-FA0E-12F1-ECAC279BCFF8}"/>
              </a:ext>
            </a:extLst>
          </p:cNvPr>
          <p:cNvSpPr>
            <a:spLocks noGrp="1"/>
          </p:cNvSpPr>
          <p:nvPr>
            <p:ph type="title"/>
          </p:nvPr>
        </p:nvSpPr>
        <p:spPr/>
        <p:txBody>
          <a:bodyPr/>
          <a:lstStyle/>
          <a:p>
            <a:r>
              <a:rPr lang="en-US" dirty="0"/>
              <a:t>The Postcondition Principle</a:t>
            </a:r>
            <a:r>
              <a:rPr lang="en-US" i="1" dirty="0"/>
              <a:t>, cont’d</a:t>
            </a:r>
            <a:endParaRPr lang="en-US" dirty="0"/>
          </a:p>
        </p:txBody>
      </p:sp>
      <p:sp>
        <p:nvSpPr>
          <p:cNvPr id="3" name="Content Placeholder 2">
            <a:extLst>
              <a:ext uri="{FF2B5EF4-FFF2-40B4-BE49-F238E27FC236}">
                <a16:creationId xmlns:a16="http://schemas.microsoft.com/office/drawing/2014/main" id="{64F338FD-A522-6FC0-6468-6924C93E2F58}"/>
              </a:ext>
            </a:extLst>
          </p:cNvPr>
          <p:cNvSpPr>
            <a:spLocks noGrp="1"/>
          </p:cNvSpPr>
          <p:nvPr>
            <p:ph idx="1"/>
          </p:nvPr>
        </p:nvSpPr>
        <p:spPr/>
        <p:txBody>
          <a:bodyPr/>
          <a:lstStyle/>
          <a:p>
            <a:r>
              <a:rPr lang="en-US" dirty="0"/>
              <a:t>In class </a:t>
            </a:r>
            <a:r>
              <a:rPr lang="en-US" b="1" dirty="0">
                <a:latin typeface="Courier New" panose="02070309020205020404" pitchFamily="49" charset="0"/>
                <a:cs typeface="Courier New" panose="02070309020205020404" pitchFamily="49" charset="0"/>
              </a:rPr>
              <a:t>CircularBuffer</a:t>
            </a:r>
            <a:r>
              <a:rPr lang="en-US" dirty="0"/>
              <a:t>, if we call member function </a:t>
            </a:r>
            <a:r>
              <a:rPr lang="en-US" b="1" dirty="0">
                <a:latin typeface="Courier New" panose="02070309020205020404" pitchFamily="49" charset="0"/>
                <a:cs typeface="Courier New" panose="02070309020205020404" pitchFamily="49" charset="0"/>
              </a:rPr>
              <a:t>remove()</a:t>
            </a:r>
            <a:r>
              <a:rPr lang="en-US" dirty="0"/>
              <a:t> after confirming that its precondition is met, then the function must successfully add the new value to the buffer, and thereafter the buffer </a:t>
            </a:r>
            <a:r>
              <a:rPr lang="en-US" u="sng" dirty="0"/>
              <a:t>cannot be full</a:t>
            </a:r>
            <a:r>
              <a:rPr lang="en-US" dirty="0"/>
              <a:t>.</a:t>
            </a:r>
          </a:p>
          <a:p>
            <a:pPr lvl="4"/>
            <a:endParaRPr lang="en-US" dirty="0"/>
          </a:p>
          <a:p>
            <a:r>
              <a:rPr lang="en-US" dirty="0"/>
              <a:t>Before the function returns it </a:t>
            </a:r>
            <a:r>
              <a:rPr lang="en-US" u="sng" dirty="0"/>
              <a:t>must ensure</a:t>
            </a:r>
            <a:r>
              <a:rPr lang="en-US" dirty="0"/>
              <a:t> that the postcondition is true. </a:t>
            </a:r>
          </a:p>
          <a:p>
            <a:pPr lvl="1"/>
            <a:r>
              <a:rPr lang="en-US" dirty="0"/>
              <a:t>It checks its postcondition that member variable </a:t>
            </a:r>
            <a:r>
              <a:rPr lang="en-US" b="1" dirty="0">
                <a:latin typeface="Courier New" panose="02070309020205020404" pitchFamily="49" charset="0"/>
                <a:cs typeface="Courier New" panose="02070309020205020404" pitchFamily="49" charset="0"/>
              </a:rPr>
              <a:t>count</a:t>
            </a:r>
            <a:r>
              <a:rPr lang="en-US" dirty="0"/>
              <a:t> must be less than </a:t>
            </a:r>
            <a:r>
              <a:rPr lang="en-US" b="1" dirty="0">
                <a:latin typeface="Courier New" panose="02070309020205020404" pitchFamily="49" charset="0"/>
                <a:cs typeface="Courier New" panose="02070309020205020404" pitchFamily="49" charset="0"/>
              </a:rPr>
              <a:t>capacity</a:t>
            </a:r>
            <a:r>
              <a:rPr lang="en-US" dirty="0"/>
              <a:t>.</a:t>
            </a:r>
          </a:p>
          <a:p>
            <a:pPr lvl="1"/>
            <a:r>
              <a:rPr lang="en-US" dirty="0"/>
              <a:t>In this example, the function aborts the program if the postcondition isn’t met. </a:t>
            </a:r>
          </a:p>
          <a:p>
            <a:endParaRPr lang="en-US" dirty="0"/>
          </a:p>
        </p:txBody>
      </p:sp>
      <p:sp>
        <p:nvSpPr>
          <p:cNvPr id="4" name="Slide Number Placeholder 3">
            <a:extLst>
              <a:ext uri="{FF2B5EF4-FFF2-40B4-BE49-F238E27FC236}">
                <a16:creationId xmlns:a16="http://schemas.microsoft.com/office/drawing/2014/main" id="{FD987EBD-B181-5470-E58F-73BC54CCDD9A}"/>
              </a:ext>
            </a:extLst>
          </p:cNvPr>
          <p:cNvSpPr>
            <a:spLocks noGrp="1"/>
          </p:cNvSpPr>
          <p:nvPr>
            <p:ph type="sldNum" sz="quarter" idx="12"/>
          </p:nvPr>
        </p:nvSpPr>
        <p:spPr/>
        <p:txBody>
          <a:bodyPr/>
          <a:lstStyle/>
          <a:p>
            <a:fld id="{6C575094-CFE5-6845-BA77-358456EEE977}" type="slidenum">
              <a:rPr lang="en-US" altLang="x-none" smtClean="0"/>
              <a:pPr/>
              <a:t>38</a:t>
            </a:fld>
            <a:endParaRPr lang="en-US" altLang="x-none"/>
          </a:p>
        </p:txBody>
      </p:sp>
    </p:spTree>
    <p:extLst>
      <p:ext uri="{BB962C8B-B14F-4D97-AF65-F5344CB8AC3E}">
        <p14:creationId xmlns:p14="http://schemas.microsoft.com/office/powerpoint/2010/main" val="66074694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71DF7D-72D5-E541-2C2B-AAF4BD649808}"/>
              </a:ext>
            </a:extLst>
          </p:cNvPr>
          <p:cNvSpPr>
            <a:spLocks noGrp="1"/>
          </p:cNvSpPr>
          <p:nvPr>
            <p:ph type="title"/>
          </p:nvPr>
        </p:nvSpPr>
        <p:spPr/>
        <p:txBody>
          <a:bodyPr/>
          <a:lstStyle/>
          <a:p>
            <a:r>
              <a:rPr lang="en-US" dirty="0"/>
              <a:t>The Postcondition Principle</a:t>
            </a:r>
            <a:r>
              <a:rPr lang="en-US" i="1" dirty="0"/>
              <a:t>, cont’d</a:t>
            </a:r>
            <a:endParaRPr lang="en-US" dirty="0"/>
          </a:p>
        </p:txBody>
      </p:sp>
      <p:sp>
        <p:nvSpPr>
          <p:cNvPr id="3" name="Content Placeholder 2">
            <a:extLst>
              <a:ext uri="{FF2B5EF4-FFF2-40B4-BE49-F238E27FC236}">
                <a16:creationId xmlns:a16="http://schemas.microsoft.com/office/drawing/2014/main" id="{59A3A11F-8FB2-23EB-2871-5B00CB548D57}"/>
              </a:ext>
            </a:extLst>
          </p:cNvPr>
          <p:cNvSpPr>
            <a:spLocks noGrp="1"/>
          </p:cNvSpPr>
          <p:nvPr>
            <p:ph idx="1"/>
          </p:nvPr>
        </p:nvSpPr>
        <p:spPr/>
        <p:txBody>
          <a:bodyPr/>
          <a:lstStyle/>
          <a:p>
            <a:r>
              <a:rPr lang="en-US" dirty="0"/>
              <a:t>In an actual application, a function would somehow try a different way to meet its postcondition rather than simply aborting the program.</a:t>
            </a:r>
          </a:p>
          <a:p>
            <a:pPr lvl="4"/>
            <a:endParaRPr lang="en-US" dirty="0"/>
          </a:p>
          <a:p>
            <a:r>
              <a:rPr lang="en-US" dirty="0"/>
              <a:t>A possible action is to </a:t>
            </a:r>
            <a:r>
              <a:rPr lang="en-US" u="sng" dirty="0"/>
              <a:t>throw an exception</a:t>
            </a:r>
            <a:r>
              <a:rPr lang="en-US" dirty="0"/>
              <a:t> </a:t>
            </a:r>
            <a:br>
              <a:rPr lang="en-US" dirty="0"/>
            </a:br>
            <a:r>
              <a:rPr lang="en-US" dirty="0"/>
              <a:t>if a problem occurred. </a:t>
            </a:r>
          </a:p>
          <a:p>
            <a:pPr lvl="1"/>
            <a:r>
              <a:rPr lang="en-US" dirty="0"/>
              <a:t>That would change the function’s contract.</a:t>
            </a:r>
          </a:p>
          <a:p>
            <a:pPr lvl="1"/>
            <a:r>
              <a:rPr lang="en-US" dirty="0"/>
              <a:t>The postcondition would then be that the function either succeeded or it threw an exception.</a:t>
            </a:r>
          </a:p>
        </p:txBody>
      </p:sp>
      <p:sp>
        <p:nvSpPr>
          <p:cNvPr id="4" name="Slide Number Placeholder 3">
            <a:extLst>
              <a:ext uri="{FF2B5EF4-FFF2-40B4-BE49-F238E27FC236}">
                <a16:creationId xmlns:a16="http://schemas.microsoft.com/office/drawing/2014/main" id="{0CEBF1A8-A289-FD0D-6297-6ECA173C727B}"/>
              </a:ext>
            </a:extLst>
          </p:cNvPr>
          <p:cNvSpPr>
            <a:spLocks noGrp="1"/>
          </p:cNvSpPr>
          <p:nvPr>
            <p:ph type="sldNum" sz="quarter" idx="12"/>
          </p:nvPr>
        </p:nvSpPr>
        <p:spPr/>
        <p:txBody>
          <a:bodyPr/>
          <a:lstStyle/>
          <a:p>
            <a:fld id="{6C575094-CFE5-6845-BA77-358456EEE977}" type="slidenum">
              <a:rPr lang="en-US" altLang="x-none" smtClean="0"/>
              <a:pPr/>
              <a:t>39</a:t>
            </a:fld>
            <a:endParaRPr lang="en-US" altLang="x-none"/>
          </a:p>
        </p:txBody>
      </p:sp>
    </p:spTree>
    <p:extLst>
      <p:ext uri="{BB962C8B-B14F-4D97-AF65-F5344CB8AC3E}">
        <p14:creationId xmlns:p14="http://schemas.microsoft.com/office/powerpoint/2010/main" val="3835203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3C65FE-5D63-7DCA-704D-C4D07F854BE6}"/>
              </a:ext>
            </a:extLst>
          </p:cNvPr>
          <p:cNvSpPr>
            <a:spLocks noGrp="1"/>
          </p:cNvSpPr>
          <p:nvPr>
            <p:ph type="title"/>
          </p:nvPr>
        </p:nvSpPr>
        <p:spPr/>
        <p:txBody>
          <a:bodyPr/>
          <a:lstStyle/>
          <a:p>
            <a:r>
              <a:rPr lang="en-US" dirty="0"/>
              <a:t>How Well Did We Hide Implementation?</a:t>
            </a:r>
          </a:p>
        </p:txBody>
      </p:sp>
      <p:sp>
        <p:nvSpPr>
          <p:cNvPr id="3" name="Content Placeholder 2">
            <a:extLst>
              <a:ext uri="{FF2B5EF4-FFF2-40B4-BE49-F238E27FC236}">
                <a16:creationId xmlns:a16="http://schemas.microsoft.com/office/drawing/2014/main" id="{432801AA-9112-1D66-FEA3-655CBF94F5E5}"/>
              </a:ext>
            </a:extLst>
          </p:cNvPr>
          <p:cNvSpPr>
            <a:spLocks noGrp="1"/>
          </p:cNvSpPr>
          <p:nvPr>
            <p:ph idx="1"/>
          </p:nvPr>
        </p:nvSpPr>
        <p:spPr>
          <a:xfrm>
            <a:off x="457200" y="1295400"/>
            <a:ext cx="8320994" cy="4835525"/>
          </a:xfrm>
        </p:spPr>
        <p:txBody>
          <a:bodyPr/>
          <a:lstStyle/>
          <a:p>
            <a:r>
              <a:rPr lang="en-US" dirty="0"/>
              <a:t>Example application: Storing employee records.</a:t>
            </a:r>
          </a:p>
          <a:p>
            <a:pPr lvl="4"/>
            <a:endParaRPr lang="en-US" dirty="0"/>
          </a:p>
          <a:p>
            <a:pPr lvl="1"/>
            <a:r>
              <a:rPr lang="en-US" dirty="0"/>
              <a:t>Class </a:t>
            </a:r>
            <a:r>
              <a:rPr lang="en-US" b="1" dirty="0">
                <a:latin typeface="Courier New" panose="02070309020205020404" pitchFamily="49" charset="0"/>
                <a:cs typeface="Courier New" panose="02070309020205020404" pitchFamily="49" charset="0"/>
              </a:rPr>
              <a:t>Employee</a:t>
            </a:r>
            <a:r>
              <a:rPr lang="en-US" dirty="0"/>
              <a:t> records an employee’s birthdate </a:t>
            </a:r>
            <a:br>
              <a:rPr lang="en-US" dirty="0"/>
            </a:br>
            <a:r>
              <a:rPr lang="en-US" dirty="0"/>
              <a:t>via a one-to-one aggregation with class </a:t>
            </a:r>
            <a:r>
              <a:rPr lang="en-US" b="1" dirty="0">
                <a:latin typeface="Courier New" panose="02070309020205020404" pitchFamily="49" charset="0"/>
                <a:cs typeface="Courier New" panose="02070309020205020404" pitchFamily="49" charset="0"/>
              </a:rPr>
              <a:t>Date</a:t>
            </a:r>
            <a:r>
              <a:rPr lang="en-US" dirty="0"/>
              <a:t>.</a:t>
            </a:r>
          </a:p>
          <a:p>
            <a:pPr lvl="4"/>
            <a:endParaRPr lang="en-US" dirty="0"/>
          </a:p>
          <a:p>
            <a:pPr lvl="1"/>
            <a:r>
              <a:rPr lang="en-US" dirty="0"/>
              <a:t>An </a:t>
            </a:r>
            <a:r>
              <a:rPr lang="en-US" b="1" dirty="0">
                <a:latin typeface="Courier New" panose="02070309020205020404" pitchFamily="49" charset="0"/>
                <a:cs typeface="Courier New" panose="02070309020205020404" pitchFamily="49" charset="0"/>
              </a:rPr>
              <a:t>Employee</a:t>
            </a:r>
            <a:r>
              <a:rPr lang="en-US" dirty="0"/>
              <a:t> object must be </a:t>
            </a:r>
            <a:r>
              <a:rPr lang="en-US" u="sng" dirty="0"/>
              <a:t>immutable</a:t>
            </a:r>
            <a:r>
              <a:rPr lang="en-US" dirty="0"/>
              <a:t> by a regular user of the application. After we’ve created an object, the employee’s id, name, and birthdate should </a:t>
            </a:r>
            <a:r>
              <a:rPr lang="en-US" u="sng" dirty="0"/>
              <a:t>not be changeable</a:t>
            </a:r>
            <a:r>
              <a:rPr lang="en-US" dirty="0"/>
              <a:t> by such a user.</a:t>
            </a:r>
          </a:p>
          <a:p>
            <a:pPr lvl="4"/>
            <a:endParaRPr lang="en-US" dirty="0"/>
          </a:p>
          <a:p>
            <a:pPr lvl="1"/>
            <a:r>
              <a:rPr lang="en-US" u="sng" dirty="0"/>
              <a:t>Private member variables</a:t>
            </a:r>
            <a:r>
              <a:rPr lang="en-US" dirty="0"/>
              <a:t> </a:t>
            </a:r>
            <a:r>
              <a:rPr lang="en-US" b="1" dirty="0">
                <a:latin typeface="Courier New" panose="02070309020205020404" pitchFamily="49" charset="0"/>
                <a:cs typeface="Courier New" panose="02070309020205020404" pitchFamily="49" charset="0"/>
              </a:rPr>
              <a:t>employee_i</a:t>
            </a:r>
            <a:r>
              <a:rPr lang="en-US" dirty="0"/>
              <a:t>d, </a:t>
            </a:r>
            <a:r>
              <a:rPr lang="en-US" b="1" dirty="0">
                <a:latin typeface="Courier New" panose="02070309020205020404" pitchFamily="49" charset="0"/>
                <a:cs typeface="Courier New" panose="02070309020205020404" pitchFamily="49" charset="0"/>
              </a:rPr>
              <a:t>name</a:t>
            </a:r>
            <a:r>
              <a:rPr lang="en-US" dirty="0"/>
              <a:t>, and </a:t>
            </a:r>
            <a:r>
              <a:rPr lang="en-US" b="1" dirty="0">
                <a:latin typeface="Courier New" panose="02070309020205020404" pitchFamily="49" charset="0"/>
                <a:cs typeface="Courier New" panose="02070309020205020404" pitchFamily="49" charset="0"/>
              </a:rPr>
              <a:t>birthdate</a:t>
            </a:r>
            <a:r>
              <a:rPr lang="en-US" dirty="0"/>
              <a:t> are in the </a:t>
            </a:r>
            <a:r>
              <a:rPr lang="en-US" u="sng" dirty="0"/>
              <a:t>hidden state implementation</a:t>
            </a:r>
            <a:r>
              <a:rPr lang="en-US" dirty="0"/>
              <a:t>.</a:t>
            </a:r>
          </a:p>
          <a:p>
            <a:pPr lvl="4"/>
            <a:endParaRPr lang="en-US" dirty="0"/>
          </a:p>
          <a:p>
            <a:pPr lvl="1"/>
            <a:r>
              <a:rPr lang="en-US" dirty="0"/>
              <a:t>Class </a:t>
            </a:r>
            <a:r>
              <a:rPr lang="en-US" b="1" dirty="0">
                <a:latin typeface="Courier New" panose="02070309020205020404" pitchFamily="49" charset="0"/>
                <a:cs typeface="Courier New" panose="02070309020205020404" pitchFamily="49" charset="0"/>
              </a:rPr>
              <a:t>Employee</a:t>
            </a:r>
            <a:r>
              <a:rPr lang="en-US" dirty="0"/>
              <a:t> has </a:t>
            </a:r>
            <a:r>
              <a:rPr lang="en-US" u="sng" dirty="0"/>
              <a:t>no public setter functions</a:t>
            </a:r>
            <a:r>
              <a:rPr lang="en-US" dirty="0"/>
              <a:t>.</a:t>
            </a:r>
          </a:p>
        </p:txBody>
      </p:sp>
      <p:sp>
        <p:nvSpPr>
          <p:cNvPr id="4" name="Slide Number Placeholder 3">
            <a:extLst>
              <a:ext uri="{FF2B5EF4-FFF2-40B4-BE49-F238E27FC236}">
                <a16:creationId xmlns:a16="http://schemas.microsoft.com/office/drawing/2014/main" id="{58F2BA6A-8972-39A0-2681-E24CB7EE0D5F}"/>
              </a:ext>
            </a:extLst>
          </p:cNvPr>
          <p:cNvSpPr>
            <a:spLocks noGrp="1"/>
          </p:cNvSpPr>
          <p:nvPr>
            <p:ph type="sldNum" sz="quarter" idx="12"/>
          </p:nvPr>
        </p:nvSpPr>
        <p:spPr/>
        <p:txBody>
          <a:bodyPr/>
          <a:lstStyle/>
          <a:p>
            <a:fld id="{6C575094-CFE5-6845-BA77-358456EEE977}" type="slidenum">
              <a:rPr lang="en-US" altLang="x-none" smtClean="0"/>
              <a:pPr/>
              <a:t>4</a:t>
            </a:fld>
            <a:endParaRPr lang="en-US" altLang="x-none"/>
          </a:p>
        </p:txBody>
      </p:sp>
    </p:spTree>
    <p:extLst>
      <p:ext uri="{BB962C8B-B14F-4D97-AF65-F5344CB8AC3E}">
        <p14:creationId xmlns:p14="http://schemas.microsoft.com/office/powerpoint/2010/main" val="31683520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fade">
                                      <p:cBhvr>
                                        <p:cTn id="7" dur="500"/>
                                        <p:tgtEl>
                                          <p:spTgt spid="3">
                                            <p:txEl>
                                              <p:pRg st="4" end="4"/>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6" end="6"/>
                                            </p:txEl>
                                          </p:spTgt>
                                        </p:tgtEl>
                                        <p:attrNameLst>
                                          <p:attrName>style.visibility</p:attrName>
                                        </p:attrNameLst>
                                      </p:cBhvr>
                                      <p:to>
                                        <p:strVal val="visible"/>
                                      </p:to>
                                    </p:set>
                                    <p:animEffect transition="in" filter="fade">
                                      <p:cBhvr>
                                        <p:cTn id="12" dur="500"/>
                                        <p:tgtEl>
                                          <p:spTgt spid="3">
                                            <p:txEl>
                                              <p:pRg st="6" end="6"/>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3">
                                            <p:txEl>
                                              <p:pRg st="8" end="8"/>
                                            </p:txEl>
                                          </p:spTgt>
                                        </p:tgtEl>
                                        <p:attrNameLst>
                                          <p:attrName>style.visibility</p:attrName>
                                        </p:attrNameLst>
                                      </p:cBhvr>
                                      <p:to>
                                        <p:strVal val="visible"/>
                                      </p:to>
                                    </p:set>
                                    <p:animEffect transition="in" filter="fade">
                                      <p:cBhvr>
                                        <p:cTn id="15"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E57C56-85A0-8445-6C70-12E2E5EA4933}"/>
              </a:ext>
            </a:extLst>
          </p:cNvPr>
          <p:cNvSpPr>
            <a:spLocks noGrp="1"/>
          </p:cNvSpPr>
          <p:nvPr>
            <p:ph type="title"/>
          </p:nvPr>
        </p:nvSpPr>
        <p:spPr/>
        <p:txBody>
          <a:bodyPr/>
          <a:lstStyle/>
          <a:p>
            <a:r>
              <a:rPr lang="en-US" dirty="0"/>
              <a:t>The Class Invariant</a:t>
            </a:r>
          </a:p>
        </p:txBody>
      </p:sp>
      <p:sp>
        <p:nvSpPr>
          <p:cNvPr id="4" name="Slide Number Placeholder 3">
            <a:extLst>
              <a:ext uri="{FF2B5EF4-FFF2-40B4-BE49-F238E27FC236}">
                <a16:creationId xmlns:a16="http://schemas.microsoft.com/office/drawing/2014/main" id="{C163258F-AE01-1285-6932-DB0DD386952D}"/>
              </a:ext>
            </a:extLst>
          </p:cNvPr>
          <p:cNvSpPr>
            <a:spLocks noGrp="1"/>
          </p:cNvSpPr>
          <p:nvPr>
            <p:ph type="sldNum" sz="quarter" idx="12"/>
          </p:nvPr>
        </p:nvSpPr>
        <p:spPr/>
        <p:txBody>
          <a:bodyPr/>
          <a:lstStyle/>
          <a:p>
            <a:fld id="{6C575094-CFE5-6845-BA77-358456EEE977}" type="slidenum">
              <a:rPr lang="en-US" altLang="x-none" smtClean="0"/>
              <a:pPr/>
              <a:t>40</a:t>
            </a:fld>
            <a:endParaRPr lang="en-US" altLang="x-none"/>
          </a:p>
        </p:txBody>
      </p:sp>
      <p:sp>
        <p:nvSpPr>
          <p:cNvPr id="5" name="TextBox 4">
            <a:extLst>
              <a:ext uri="{FF2B5EF4-FFF2-40B4-BE49-F238E27FC236}">
                <a16:creationId xmlns:a16="http://schemas.microsoft.com/office/drawing/2014/main" id="{69C2E185-4539-674F-2732-32B5E1016494}"/>
              </a:ext>
            </a:extLst>
          </p:cNvPr>
          <p:cNvSpPr txBox="1"/>
          <p:nvPr/>
        </p:nvSpPr>
        <p:spPr>
          <a:xfrm>
            <a:off x="1154467" y="1600220"/>
            <a:ext cx="6835066" cy="3046988"/>
          </a:xfrm>
          <a:prstGeom prst="rect">
            <a:avLst/>
          </a:prstGeom>
          <a:solidFill>
            <a:srgbClr val="FEE698">
              <a:alpha val="50000"/>
            </a:srgbClr>
          </a:solidFill>
          <a:ln w="28575">
            <a:solidFill>
              <a:srgbClr val="E1A90D"/>
            </a:solidFill>
          </a:ln>
        </p:spPr>
        <p:txBody>
          <a:bodyPr wrap="square" rtlCol="0">
            <a:spAutoFit/>
          </a:bodyPr>
          <a:lstStyle/>
          <a:p>
            <a:pPr algn="ctr"/>
            <a:r>
              <a:rPr lang="en-US" sz="1800" b="1" dirty="0">
                <a:solidFill>
                  <a:srgbClr val="960000"/>
                </a:solidFill>
                <a:effectLst/>
                <a:latin typeface="+mj-lt"/>
                <a:ea typeface="Times New Roman" panose="02020603050405020304" pitchFamily="18" charset="0"/>
                <a:cs typeface="Times New Roman" panose="02020603050405020304" pitchFamily="18" charset="0"/>
              </a:rPr>
              <a:t>The Class Invariant Principle</a:t>
            </a:r>
          </a:p>
          <a:p>
            <a:endParaRPr lang="en-US" sz="800" dirty="0">
              <a:latin typeface="+mj-lt"/>
            </a:endParaRPr>
          </a:p>
          <a:p>
            <a:pPr marL="6350" marR="228600">
              <a:spcBef>
                <a:spcPts val="0"/>
              </a:spcBef>
              <a:spcAft>
                <a:spcPts val="1200"/>
              </a:spcAft>
              <a:tabLst>
                <a:tab pos="228600" algn="l"/>
              </a:tabLst>
            </a:pPr>
            <a:r>
              <a:rPr lang="en-US" sz="1800" dirty="0">
                <a:effectLst/>
                <a:latin typeface="Calibri" panose="020F0502020204030204" pitchFamily="34" charset="0"/>
                <a:ea typeface="Calibri" panose="020F0502020204030204" pitchFamily="34" charset="0"/>
              </a:rPr>
              <a:t>The </a:t>
            </a:r>
            <a:r>
              <a:rPr lang="en-US" sz="1800" i="1" dirty="0">
                <a:effectLst/>
                <a:latin typeface="Calibri" panose="020F0502020204030204" pitchFamily="34" charset="0"/>
                <a:ea typeface="Calibri" panose="020F0502020204030204" pitchFamily="34" charset="0"/>
              </a:rPr>
              <a:t>class invariant</a:t>
            </a:r>
            <a:r>
              <a:rPr lang="en-US" sz="1800" dirty="0">
                <a:effectLst/>
                <a:latin typeface="Calibri" panose="020F0502020204030204" pitchFamily="34" charset="0"/>
                <a:ea typeface="Calibri" panose="020F0502020204030204" pitchFamily="34" charset="0"/>
              </a:rPr>
              <a:t> is a condition (a Boolean expression) involving the class’s state implementation that must be true after each object is created at run time (i.e., after each constructor call). It must remain true each time after an object is mutated by a setter function or any other function that changes the object’s state. </a:t>
            </a:r>
          </a:p>
          <a:p>
            <a:pPr marL="6350" marR="228600">
              <a:spcBef>
                <a:spcPts val="0"/>
              </a:spcBef>
              <a:spcAft>
                <a:spcPts val="1200"/>
              </a:spcAft>
              <a:tabLst>
                <a:tab pos="228600" algn="l"/>
              </a:tabLst>
            </a:pPr>
            <a:r>
              <a:rPr lang="en-US" sz="1800" dirty="0">
                <a:effectLst/>
                <a:latin typeface="Calibri" panose="020F0502020204030204" pitchFamily="34" charset="0"/>
                <a:ea typeface="Calibri" panose="020F0502020204030204" pitchFamily="34" charset="0"/>
              </a:rPr>
              <a:t>The class invariant ensures that no invalid objects are created and that no object ever enters an invalid state</a:t>
            </a:r>
            <a:r>
              <a:rPr lang="en-US"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a:t>
            </a:r>
            <a:endParaRPr lang="en-US" sz="800" dirty="0">
              <a:solidFill>
                <a:srgbClr val="000000"/>
              </a:solidFill>
              <a:latin typeface="Calibri" panose="020F0502020204030204" pitchFamily="34" charset="0"/>
              <a:ea typeface="Times New Roman" panose="02020603050405020304" pitchFamily="18" charset="0"/>
              <a:cs typeface="Calibri" panose="020F0502020204030204" pitchFamily="34" charset="0"/>
            </a:endParaRPr>
          </a:p>
          <a:p>
            <a:pPr marL="6350" marR="228600">
              <a:spcBef>
                <a:spcPts val="0"/>
              </a:spcBef>
              <a:spcAft>
                <a:spcPts val="600"/>
              </a:spcAft>
              <a:tabLst>
                <a:tab pos="228600" algn="l"/>
              </a:tabLst>
            </a:pPr>
            <a:r>
              <a:rPr lang="en-US" sz="1800" dirty="0">
                <a:effectLst/>
                <a:latin typeface="Calibri" panose="020F0502020204030204" pitchFamily="34" charset="0"/>
                <a:ea typeface="Calibri" panose="020F0502020204030204" pitchFamily="34" charset="0"/>
              </a:rPr>
              <a:t>Typically, the class invariant consists of the class’s member variables</a:t>
            </a:r>
            <a:r>
              <a:rPr lang="en-US" sz="2000" dirty="0">
                <a:latin typeface="Calibri" panose="020F0502020204030204" pitchFamily="34" charset="0"/>
                <a:ea typeface="Calibri" panose="020F0502020204030204" pitchFamily="34" charset="0"/>
              </a:rPr>
              <a:t>.</a:t>
            </a:r>
            <a:endParaRPr lang="en-US"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p:txBody>
      </p:sp>
    </p:spTree>
    <p:extLst>
      <p:ext uri="{BB962C8B-B14F-4D97-AF65-F5344CB8AC3E}">
        <p14:creationId xmlns:p14="http://schemas.microsoft.com/office/powerpoint/2010/main" val="49531508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4FE98-7AA9-F0AF-F72D-F5D05BB7240D}"/>
              </a:ext>
            </a:extLst>
          </p:cNvPr>
          <p:cNvSpPr>
            <a:spLocks noGrp="1"/>
          </p:cNvSpPr>
          <p:nvPr>
            <p:ph type="title"/>
          </p:nvPr>
        </p:nvSpPr>
        <p:spPr/>
        <p:txBody>
          <a:bodyPr/>
          <a:lstStyle/>
          <a:p>
            <a:r>
              <a:rPr lang="en-US" dirty="0"/>
              <a:t>The Class Invariant</a:t>
            </a:r>
            <a:r>
              <a:rPr lang="en-US" i="1" dirty="0"/>
              <a:t>, cont’d</a:t>
            </a:r>
          </a:p>
        </p:txBody>
      </p:sp>
      <mc:AlternateContent xmlns:mc="http://schemas.openxmlformats.org/markup-compatibility/2006">
        <mc:Choice xmlns:a14="http://schemas.microsoft.com/office/drawing/2010/main" Requires="a14">
          <p:sp>
            <p:nvSpPr>
              <p:cNvPr id="3" name="Content Placeholder 2">
                <a:extLst>
                  <a:ext uri="{FF2B5EF4-FFF2-40B4-BE49-F238E27FC236}">
                    <a16:creationId xmlns:a16="http://schemas.microsoft.com/office/drawing/2014/main" id="{B7282B32-E8A0-8414-1991-E9F5B1B31D15}"/>
                  </a:ext>
                </a:extLst>
              </p:cNvPr>
              <p:cNvSpPr>
                <a:spLocks noGrp="1"/>
              </p:cNvSpPr>
              <p:nvPr>
                <p:ph idx="1"/>
              </p:nvPr>
            </p:nvSpPr>
            <p:spPr>
              <a:xfrm>
                <a:off x="457200" y="1874537"/>
                <a:ext cx="8229600" cy="4256388"/>
              </a:xfrm>
            </p:spPr>
            <p:txBody>
              <a:bodyPr/>
              <a:lstStyle/>
              <a:p>
                <a:r>
                  <a:rPr lang="en-US" dirty="0"/>
                  <a:t>Is this a valid class invariant?</a:t>
                </a:r>
              </a:p>
              <a:p>
                <a:pPr lvl="4"/>
                <a:endParaRPr lang="en-US" dirty="0"/>
              </a:p>
              <a:p>
                <a:r>
                  <a:rPr lang="en-US" dirty="0"/>
                  <a:t>When an object is first created, member variables </a:t>
                </a:r>
                <a:r>
                  <a:rPr lang="en-US" b="1" dirty="0">
                    <a:latin typeface="Courier New" panose="02070309020205020404" pitchFamily="49" charset="0"/>
                    <a:cs typeface="Courier New" panose="02070309020205020404" pitchFamily="49" charset="0"/>
                  </a:rPr>
                  <a:t>head</a:t>
                </a:r>
                <a:r>
                  <a:rPr lang="en-US" dirty="0"/>
                  <a:t> and </a:t>
                </a:r>
                <a:r>
                  <a:rPr lang="en-US" b="1" dirty="0">
                    <a:latin typeface="Courier New" panose="02070309020205020404" pitchFamily="49" charset="0"/>
                    <a:cs typeface="Courier New" panose="02070309020205020404" pitchFamily="49" charset="0"/>
                  </a:rPr>
                  <a:t>tail</a:t>
                </a:r>
                <a:r>
                  <a:rPr lang="en-US" dirty="0"/>
                  <a:t> are each set to 0 which satisfies the </a:t>
                </a:r>
                <a14:m>
                  <m:oMath xmlns:m="http://schemas.openxmlformats.org/officeDocument/2006/math">
                    <m:r>
                      <a:rPr lang="en-US" b="0" i="1" smtClean="0">
                        <a:latin typeface="Cambria Math" panose="02040503050406030204" pitchFamily="18" charset="0"/>
                      </a:rPr>
                      <m:t>0 </m:t>
                    </m:r>
                    <m:r>
                      <a:rPr lang="en-US" b="0" i="1" smtClean="0">
                        <a:latin typeface="Cambria Math" panose="02040503050406030204" pitchFamily="18" charset="0"/>
                        <a:ea typeface="Cambria Math" panose="02040503050406030204" pitchFamily="18" charset="0"/>
                      </a:rPr>
                      <m:t>≤</m:t>
                    </m:r>
                  </m:oMath>
                </a14:m>
                <a:r>
                  <a:rPr lang="en-US" dirty="0"/>
                  <a:t> parts of the invariant. </a:t>
                </a:r>
              </a:p>
            </p:txBody>
          </p:sp>
        </mc:Choice>
        <mc:Fallback>
          <p:sp>
            <p:nvSpPr>
              <p:cNvPr id="3" name="Content Placeholder 2">
                <a:extLst>
                  <a:ext uri="{FF2B5EF4-FFF2-40B4-BE49-F238E27FC236}">
                    <a16:creationId xmlns:a16="http://schemas.microsoft.com/office/drawing/2014/main" id="{B7282B32-E8A0-8414-1991-E9F5B1B31D15}"/>
                  </a:ext>
                </a:extLst>
              </p:cNvPr>
              <p:cNvSpPr>
                <a:spLocks noGrp="1" noRot="1" noChangeAspect="1" noMove="1" noResize="1" noEditPoints="1" noAdjustHandles="1" noChangeArrowheads="1" noChangeShapeType="1" noTextEdit="1"/>
              </p:cNvSpPr>
              <p:nvPr>
                <p:ph idx="1"/>
              </p:nvPr>
            </p:nvSpPr>
            <p:spPr>
              <a:xfrm>
                <a:off x="457200" y="1874537"/>
                <a:ext cx="8229600" cy="4256388"/>
              </a:xfrm>
              <a:blipFill>
                <a:blip r:embed="rId2"/>
                <a:stretch>
                  <a:fillRect l="-617" t="-1488"/>
                </a:stretch>
              </a:blipFill>
            </p:spPr>
            <p:txBody>
              <a:bodyPr/>
              <a:lstStyle/>
              <a:p>
                <a:r>
                  <a:rPr lang="en-US">
                    <a:noFill/>
                  </a:rPr>
                  <a:t> </a:t>
                </a:r>
              </a:p>
            </p:txBody>
          </p:sp>
        </mc:Fallback>
      </mc:AlternateContent>
      <p:sp>
        <p:nvSpPr>
          <p:cNvPr id="4" name="Slide Number Placeholder 3">
            <a:extLst>
              <a:ext uri="{FF2B5EF4-FFF2-40B4-BE49-F238E27FC236}">
                <a16:creationId xmlns:a16="http://schemas.microsoft.com/office/drawing/2014/main" id="{755DDF18-B446-0596-AC92-B14DCF98B9DF}"/>
              </a:ext>
            </a:extLst>
          </p:cNvPr>
          <p:cNvSpPr>
            <a:spLocks noGrp="1"/>
          </p:cNvSpPr>
          <p:nvPr>
            <p:ph type="sldNum" sz="quarter" idx="12"/>
          </p:nvPr>
        </p:nvSpPr>
        <p:spPr/>
        <p:txBody>
          <a:bodyPr/>
          <a:lstStyle/>
          <a:p>
            <a:fld id="{6C575094-CFE5-6845-BA77-358456EEE977}" type="slidenum">
              <a:rPr lang="en-US" altLang="x-none" smtClean="0"/>
              <a:pPr/>
              <a:t>41</a:t>
            </a:fld>
            <a:endParaRPr lang="en-US" altLang="x-none"/>
          </a:p>
        </p:txBody>
      </p:sp>
      <mc:AlternateContent xmlns:mc="http://schemas.openxmlformats.org/markup-compatibility/2006" xmlns:a14="http://schemas.microsoft.com/office/drawing/2010/main">
        <mc:Choice Requires="a14">
          <p:sp>
            <p:nvSpPr>
              <p:cNvPr id="5" name="TextBox 4">
                <a:extLst>
                  <a:ext uri="{FF2B5EF4-FFF2-40B4-BE49-F238E27FC236}">
                    <a16:creationId xmlns:a16="http://schemas.microsoft.com/office/drawing/2014/main" id="{1EF0500A-7497-8BA2-4BF1-7D4AE8AF7A6E}"/>
                  </a:ext>
                </a:extLst>
              </p:cNvPr>
              <p:cNvSpPr txBox="1"/>
              <p:nvPr/>
            </p:nvSpPr>
            <p:spPr>
              <a:xfrm>
                <a:off x="1707434" y="1291549"/>
                <a:ext cx="5729132" cy="400110"/>
              </a:xfrm>
              <a:prstGeom prst="rect">
                <a:avLst/>
              </a:prstGeom>
              <a:solidFill>
                <a:schemeClr val="accent1">
                  <a:lumMod val="20000"/>
                  <a:lumOff val="80000"/>
                </a:schemeClr>
              </a:solidFill>
              <a:ln>
                <a:solidFill>
                  <a:srgbClr val="0432FF"/>
                </a:solidFill>
              </a:ln>
            </p:spPr>
            <p:txBody>
              <a:bodyPr wrap="none" rtlCol="0">
                <a:spAutoFit/>
              </a:bodyPr>
              <a:lstStyle/>
              <a:p>
                <a:pPr/>
                <a14:m>
                  <m:oMathPara xmlns:m="http://schemas.openxmlformats.org/officeDocument/2006/math">
                    <m:oMathParaPr>
                      <m:jc m:val="centerGroup"/>
                    </m:oMathParaPr>
                    <m:oMath xmlns:m="http://schemas.openxmlformats.org/officeDocument/2006/math">
                      <m:r>
                        <a:rPr lang="en-US" sz="2000" b="0" i="1" smtClean="0">
                          <a:solidFill>
                            <a:srgbClr val="0033CC"/>
                          </a:solidFill>
                          <a:latin typeface="Cambria Math" panose="02040503050406030204" pitchFamily="18" charset="0"/>
                        </a:rPr>
                        <m:t>0 </m:t>
                      </m:r>
                      <m:r>
                        <a:rPr lang="en-US" sz="2000" b="0" i="1" smtClean="0">
                          <a:solidFill>
                            <a:srgbClr val="0033CC"/>
                          </a:solidFill>
                          <a:latin typeface="Cambria Math" panose="02040503050406030204" pitchFamily="18" charset="0"/>
                          <a:ea typeface="Cambria Math" panose="02040503050406030204" pitchFamily="18" charset="0"/>
                        </a:rPr>
                        <m:t>≤</m:t>
                      </m:r>
                      <m:r>
                        <a:rPr lang="en-US" sz="2000" b="0" i="1" smtClean="0">
                          <a:solidFill>
                            <a:srgbClr val="0033CC"/>
                          </a:solidFill>
                          <a:latin typeface="Cambria Math" panose="02040503050406030204" pitchFamily="18" charset="0"/>
                          <a:ea typeface="Cambria Math" panose="02040503050406030204" pitchFamily="18" charset="0"/>
                        </a:rPr>
                        <m:t>h𝑒𝑎𝑑</m:t>
                      </m:r>
                      <m:r>
                        <a:rPr lang="en-US" sz="2000" b="0" i="1" smtClean="0">
                          <a:solidFill>
                            <a:srgbClr val="0033CC"/>
                          </a:solidFill>
                          <a:latin typeface="Cambria Math" panose="02040503050406030204" pitchFamily="18" charset="0"/>
                          <a:ea typeface="Cambria Math" panose="02040503050406030204" pitchFamily="18" charset="0"/>
                        </a:rPr>
                        <m:t> &lt;</m:t>
                      </m:r>
                      <m:r>
                        <a:rPr lang="en-US" sz="2000" b="0" i="1" smtClean="0">
                          <a:solidFill>
                            <a:srgbClr val="0033CC"/>
                          </a:solidFill>
                          <a:latin typeface="Cambria Math" panose="02040503050406030204" pitchFamily="18" charset="0"/>
                          <a:ea typeface="Cambria Math" panose="02040503050406030204" pitchFamily="18" charset="0"/>
                        </a:rPr>
                        <m:t>𝑐𝑎𝑝𝑎𝑐𝑖𝑡𝑦</m:t>
                      </m:r>
                      <m:r>
                        <a:rPr lang="en-US" sz="2000" b="0" i="1" smtClean="0">
                          <a:solidFill>
                            <a:srgbClr val="0033CC"/>
                          </a:solidFill>
                          <a:latin typeface="Cambria Math" panose="02040503050406030204" pitchFamily="18" charset="0"/>
                          <a:ea typeface="Cambria Math" panose="02040503050406030204" pitchFamily="18" charset="0"/>
                        </a:rPr>
                        <m:t> </m:t>
                      </m:r>
                      <m:r>
                        <a:rPr lang="en-US" sz="2000" b="1" i="0" smtClean="0">
                          <a:solidFill>
                            <a:srgbClr val="0033CC"/>
                          </a:solidFill>
                          <a:latin typeface="Cambria Math" panose="02040503050406030204" pitchFamily="18" charset="0"/>
                          <a:ea typeface="Cambria Math" panose="02040503050406030204" pitchFamily="18" charset="0"/>
                        </a:rPr>
                        <m:t>𝐀𝐍𝐃</m:t>
                      </m:r>
                      <m:r>
                        <a:rPr lang="en-US" sz="2000" b="0" i="1" smtClean="0">
                          <a:solidFill>
                            <a:srgbClr val="0033CC"/>
                          </a:solidFill>
                          <a:latin typeface="Cambria Math" panose="02040503050406030204" pitchFamily="18" charset="0"/>
                          <a:ea typeface="Cambria Math" panose="02040503050406030204" pitchFamily="18" charset="0"/>
                        </a:rPr>
                        <m:t> 0 ≤</m:t>
                      </m:r>
                      <m:r>
                        <a:rPr lang="en-US" sz="2000" b="0" i="1" smtClean="0">
                          <a:solidFill>
                            <a:srgbClr val="0033CC"/>
                          </a:solidFill>
                          <a:latin typeface="Cambria Math" panose="02040503050406030204" pitchFamily="18" charset="0"/>
                          <a:ea typeface="Cambria Math" panose="02040503050406030204" pitchFamily="18" charset="0"/>
                        </a:rPr>
                        <m:t>𝑡𝑎𝑖𝑙</m:t>
                      </m:r>
                      <m:r>
                        <a:rPr lang="en-US" sz="2000" b="0" i="1" smtClean="0">
                          <a:solidFill>
                            <a:srgbClr val="0033CC"/>
                          </a:solidFill>
                          <a:latin typeface="Cambria Math" panose="02040503050406030204" pitchFamily="18" charset="0"/>
                          <a:ea typeface="Cambria Math" panose="02040503050406030204" pitchFamily="18" charset="0"/>
                        </a:rPr>
                        <m:t> &lt;</m:t>
                      </m:r>
                      <m:r>
                        <a:rPr lang="en-US" sz="2000" b="0" i="1" smtClean="0">
                          <a:solidFill>
                            <a:srgbClr val="0033CC"/>
                          </a:solidFill>
                          <a:latin typeface="Cambria Math" panose="02040503050406030204" pitchFamily="18" charset="0"/>
                          <a:ea typeface="Cambria Math" panose="02040503050406030204" pitchFamily="18" charset="0"/>
                        </a:rPr>
                        <m:t>𝑐𝑎𝑝𝑎𝑐𝑖𝑡𝑦</m:t>
                      </m:r>
                    </m:oMath>
                  </m:oMathPara>
                </a14:m>
                <a:endParaRPr lang="en-US" sz="2000" dirty="0">
                  <a:solidFill>
                    <a:srgbClr val="0033CC"/>
                  </a:solidFill>
                </a:endParaRPr>
              </a:p>
            </p:txBody>
          </p:sp>
        </mc:Choice>
        <mc:Fallback xmlns="">
          <p:sp>
            <p:nvSpPr>
              <p:cNvPr id="5" name="TextBox 4">
                <a:extLst>
                  <a:ext uri="{FF2B5EF4-FFF2-40B4-BE49-F238E27FC236}">
                    <a16:creationId xmlns:a16="http://schemas.microsoft.com/office/drawing/2014/main" id="{1EF0500A-7497-8BA2-4BF1-7D4AE8AF7A6E}"/>
                  </a:ext>
                </a:extLst>
              </p:cNvPr>
              <p:cNvSpPr txBox="1">
                <a:spLocks noRot="1" noChangeAspect="1" noMove="1" noResize="1" noEditPoints="1" noAdjustHandles="1" noChangeArrowheads="1" noChangeShapeType="1" noTextEdit="1"/>
              </p:cNvSpPr>
              <p:nvPr/>
            </p:nvSpPr>
            <p:spPr>
              <a:xfrm>
                <a:off x="1707434" y="1291549"/>
                <a:ext cx="5729132" cy="400110"/>
              </a:xfrm>
              <a:prstGeom prst="rect">
                <a:avLst/>
              </a:prstGeom>
              <a:blipFill>
                <a:blip r:embed="rId3"/>
                <a:stretch>
                  <a:fillRect b="-18182"/>
                </a:stretch>
              </a:blipFill>
              <a:ln>
                <a:solidFill>
                  <a:srgbClr val="0432FF"/>
                </a:solidFill>
              </a:ln>
            </p:spPr>
            <p:txBody>
              <a:bodyPr/>
              <a:lstStyle/>
              <a:p>
                <a:r>
                  <a:rPr lang="en-US">
                    <a:noFill/>
                  </a:rPr>
                  <a:t> </a:t>
                </a:r>
              </a:p>
            </p:txBody>
          </p:sp>
        </mc:Fallback>
      </mc:AlternateContent>
    </p:spTree>
    <p:extLst>
      <p:ext uri="{BB962C8B-B14F-4D97-AF65-F5344CB8AC3E}">
        <p14:creationId xmlns:p14="http://schemas.microsoft.com/office/powerpoint/2010/main" val="29575185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89667A-457B-2051-0A17-70853B370192}"/>
              </a:ext>
            </a:extLst>
          </p:cNvPr>
          <p:cNvSpPr>
            <a:spLocks noGrp="1"/>
          </p:cNvSpPr>
          <p:nvPr>
            <p:ph type="title"/>
          </p:nvPr>
        </p:nvSpPr>
        <p:spPr/>
        <p:txBody>
          <a:bodyPr/>
          <a:lstStyle/>
          <a:p>
            <a:r>
              <a:rPr lang="en-US" dirty="0"/>
              <a:t>The Class Invariant</a:t>
            </a:r>
            <a:r>
              <a:rPr lang="en-US" i="1" dirty="0"/>
              <a:t>, cont’d</a:t>
            </a:r>
            <a:endParaRPr lang="en-US" dirty="0"/>
          </a:p>
        </p:txBody>
      </p:sp>
      <mc:AlternateContent xmlns:mc="http://schemas.openxmlformats.org/markup-compatibility/2006">
        <mc:Choice xmlns:a14="http://schemas.microsoft.com/office/drawing/2010/main" Requires="a14">
          <p:sp>
            <p:nvSpPr>
              <p:cNvPr id="3" name="Content Placeholder 2">
                <a:extLst>
                  <a:ext uri="{FF2B5EF4-FFF2-40B4-BE49-F238E27FC236}">
                    <a16:creationId xmlns:a16="http://schemas.microsoft.com/office/drawing/2014/main" id="{31059141-6E6F-5571-8DC1-4634B506F0AE}"/>
                  </a:ext>
                </a:extLst>
              </p:cNvPr>
              <p:cNvSpPr>
                <a:spLocks noGrp="1"/>
              </p:cNvSpPr>
              <p:nvPr>
                <p:ph idx="1"/>
              </p:nvPr>
            </p:nvSpPr>
            <p:spPr>
              <a:xfrm>
                <a:off x="457200" y="1874537"/>
                <a:ext cx="8229600" cy="4256388"/>
              </a:xfrm>
            </p:spPr>
            <p:txBody>
              <a:bodyPr/>
              <a:lstStyle/>
              <a:p>
                <a:r>
                  <a:rPr lang="en-US" dirty="0"/>
                  <a:t>Member functions </a:t>
                </a:r>
                <a:r>
                  <a:rPr lang="en-US" b="1" dirty="0">
                    <a:latin typeface="Courier New" panose="02070309020205020404" pitchFamily="49" charset="0"/>
                    <a:cs typeface="Courier New" panose="02070309020205020404" pitchFamily="49" charset="0"/>
                  </a:rPr>
                  <a:t>add()</a:t>
                </a:r>
                <a:r>
                  <a:rPr lang="en-US" dirty="0"/>
                  <a:t> and </a:t>
                </a:r>
                <a:r>
                  <a:rPr lang="en-US" b="1" dirty="0">
                    <a:latin typeface="Courier New" panose="02070309020205020404" pitchFamily="49" charset="0"/>
                    <a:cs typeface="Courier New" panose="02070309020205020404" pitchFamily="49" charset="0"/>
                  </a:rPr>
                  <a:t>remove()</a:t>
                </a:r>
                <a:r>
                  <a:rPr lang="en-US" dirty="0"/>
                  <a:t> each increments </a:t>
                </a:r>
                <a:r>
                  <a:rPr lang="en-US" b="1" dirty="0">
                    <a:latin typeface="Courier New" panose="02070309020205020404" pitchFamily="49" charset="0"/>
                    <a:cs typeface="Courier New" panose="02070309020205020404" pitchFamily="49" charset="0"/>
                  </a:rPr>
                  <a:t>tail</a:t>
                </a:r>
                <a:r>
                  <a:rPr lang="en-US" dirty="0"/>
                  <a:t> and </a:t>
                </a:r>
                <a:r>
                  <a:rPr lang="en-US" b="1" dirty="0">
                    <a:latin typeface="Courier New" panose="02070309020205020404" pitchFamily="49" charset="0"/>
                    <a:cs typeface="Courier New" panose="02070309020205020404" pitchFamily="49" charset="0"/>
                  </a:rPr>
                  <a:t>head</a:t>
                </a:r>
                <a:r>
                  <a:rPr lang="en-US" dirty="0"/>
                  <a:t> by 1 and then performs the modulo operation with member variable </a:t>
                </a:r>
                <a:r>
                  <a:rPr lang="en-US" b="1" dirty="0">
                    <a:latin typeface="Courier New" panose="02070309020205020404" pitchFamily="49" charset="0"/>
                    <a:cs typeface="Courier New" panose="02070309020205020404" pitchFamily="49" charset="0"/>
                  </a:rPr>
                  <a:t>capacity</a:t>
                </a:r>
                <a:r>
                  <a:rPr lang="en-US" dirty="0"/>
                  <a:t> on the sum: </a:t>
                </a:r>
                <a:br>
                  <a:rPr lang="en-US" dirty="0"/>
                </a:br>
                <a:br>
                  <a:rPr lang="en-US" dirty="0"/>
                </a:br>
                <a:r>
                  <a:rPr lang="en-US" dirty="0"/>
                  <a:t>and:</a:t>
                </a:r>
              </a:p>
              <a:p>
                <a:pPr lvl="4"/>
                <a:endParaRPr lang="en-US" sz="650" dirty="0"/>
              </a:p>
              <a:p>
                <a:pPr lvl="1"/>
                <a:r>
                  <a:rPr lang="en-US" sz="2200" dirty="0"/>
                  <a:t>The result of a modulo operation is always a value from 0 up to but not including the value of the divisor (</a:t>
                </a:r>
                <a:r>
                  <a:rPr lang="en-US" sz="2200" b="1" dirty="0">
                    <a:latin typeface="Courier New" panose="02070309020205020404" pitchFamily="49" charset="0"/>
                    <a:cs typeface="Courier New" panose="02070309020205020404" pitchFamily="49" charset="0"/>
                  </a:rPr>
                  <a:t>capacity</a:t>
                </a:r>
                <a:r>
                  <a:rPr lang="en-US" sz="2200" dirty="0"/>
                  <a:t> in this case), and so the values of </a:t>
                </a:r>
                <a:r>
                  <a:rPr lang="en-US" sz="2200" b="1" dirty="0">
                    <a:latin typeface="Courier New" panose="02070309020205020404" pitchFamily="49" charset="0"/>
                    <a:cs typeface="Courier New" panose="02070309020205020404" pitchFamily="49" charset="0"/>
                  </a:rPr>
                  <a:t>head</a:t>
                </a:r>
                <a:r>
                  <a:rPr lang="en-US" sz="2200" dirty="0"/>
                  <a:t> and </a:t>
                </a:r>
                <a:r>
                  <a:rPr lang="en-US" sz="2200" b="1" dirty="0">
                    <a:latin typeface="Courier New" panose="02070309020205020404" pitchFamily="49" charset="0"/>
                    <a:cs typeface="Courier New" panose="02070309020205020404" pitchFamily="49" charset="0"/>
                  </a:rPr>
                  <a:t>tail</a:t>
                </a:r>
                <a:r>
                  <a:rPr lang="en-US" sz="2200" dirty="0"/>
                  <a:t> each remains</a:t>
                </a:r>
                <a:r>
                  <a:rPr lang="en-US" sz="2200" b="1" dirty="0">
                    <a:latin typeface="Courier New" panose="02070309020205020404" pitchFamily="49" charset="0"/>
                    <a:cs typeface="Courier New" panose="02070309020205020404" pitchFamily="49" charset="0"/>
                  </a:rPr>
                  <a:t> </a:t>
                </a:r>
                <a14:m>
                  <m:oMath xmlns:m="http://schemas.openxmlformats.org/officeDocument/2006/math">
                    <m:r>
                      <a:rPr lang="en-US" sz="2200" b="0" i="1" smtClean="0">
                        <a:latin typeface="Cambria Math" panose="02040503050406030204" pitchFamily="18" charset="0"/>
                      </a:rPr>
                      <m:t>0 </m:t>
                    </m:r>
                    <m:r>
                      <a:rPr lang="en-US" sz="2200" b="0" i="1" smtClean="0">
                        <a:latin typeface="Cambria Math" panose="02040503050406030204" pitchFamily="18" charset="0"/>
                        <a:ea typeface="Cambria Math" panose="02040503050406030204" pitchFamily="18" charset="0"/>
                      </a:rPr>
                      <m:t>≤</m:t>
                    </m:r>
                  </m:oMath>
                </a14:m>
                <a:r>
                  <a:rPr lang="en-US" sz="2200" dirty="0"/>
                  <a:t> and </a:t>
                </a:r>
                <a:r>
                  <a:rPr lang="en-US" sz="2200" b="1" dirty="0">
                    <a:latin typeface="Courier New" panose="02070309020205020404" pitchFamily="49" charset="0"/>
                    <a:cs typeface="Courier New" panose="02070309020205020404" pitchFamily="49" charset="0"/>
                  </a:rPr>
                  <a:t>&lt; capacity</a:t>
                </a:r>
                <a:r>
                  <a:rPr lang="en-US" sz="2200" dirty="0"/>
                  <a:t>. </a:t>
                </a:r>
              </a:p>
            </p:txBody>
          </p:sp>
        </mc:Choice>
        <mc:Fallback>
          <p:sp>
            <p:nvSpPr>
              <p:cNvPr id="3" name="Content Placeholder 2">
                <a:extLst>
                  <a:ext uri="{FF2B5EF4-FFF2-40B4-BE49-F238E27FC236}">
                    <a16:creationId xmlns:a16="http://schemas.microsoft.com/office/drawing/2014/main" id="{31059141-6E6F-5571-8DC1-4634B506F0AE}"/>
                  </a:ext>
                </a:extLst>
              </p:cNvPr>
              <p:cNvSpPr>
                <a:spLocks noGrp="1" noRot="1" noChangeAspect="1" noMove="1" noResize="1" noEditPoints="1" noAdjustHandles="1" noChangeArrowheads="1" noChangeShapeType="1" noTextEdit="1"/>
              </p:cNvSpPr>
              <p:nvPr>
                <p:ph idx="1"/>
              </p:nvPr>
            </p:nvSpPr>
            <p:spPr>
              <a:xfrm>
                <a:off x="457200" y="1874537"/>
                <a:ext cx="8229600" cy="4256388"/>
              </a:xfrm>
              <a:blipFill>
                <a:blip r:embed="rId2"/>
                <a:stretch>
                  <a:fillRect l="-617" t="-2083" r="-1389" b="-1190"/>
                </a:stretch>
              </a:blipFill>
            </p:spPr>
            <p:txBody>
              <a:bodyPr/>
              <a:lstStyle/>
              <a:p>
                <a:r>
                  <a:rPr lang="en-US">
                    <a:noFill/>
                  </a:rPr>
                  <a:t> </a:t>
                </a:r>
              </a:p>
            </p:txBody>
          </p:sp>
        </mc:Fallback>
      </mc:AlternateContent>
      <p:sp>
        <p:nvSpPr>
          <p:cNvPr id="4" name="Slide Number Placeholder 3">
            <a:extLst>
              <a:ext uri="{FF2B5EF4-FFF2-40B4-BE49-F238E27FC236}">
                <a16:creationId xmlns:a16="http://schemas.microsoft.com/office/drawing/2014/main" id="{7EE479B6-EB68-039D-67B9-560FE93F8643}"/>
              </a:ext>
            </a:extLst>
          </p:cNvPr>
          <p:cNvSpPr>
            <a:spLocks noGrp="1"/>
          </p:cNvSpPr>
          <p:nvPr>
            <p:ph type="sldNum" sz="quarter" idx="12"/>
          </p:nvPr>
        </p:nvSpPr>
        <p:spPr/>
        <p:txBody>
          <a:bodyPr/>
          <a:lstStyle/>
          <a:p>
            <a:fld id="{6C575094-CFE5-6845-BA77-358456EEE977}" type="slidenum">
              <a:rPr lang="en-US" altLang="x-none" smtClean="0"/>
              <a:pPr/>
              <a:t>42</a:t>
            </a:fld>
            <a:endParaRPr lang="en-US" altLang="x-none"/>
          </a:p>
        </p:txBody>
      </p:sp>
      <mc:AlternateContent xmlns:mc="http://schemas.openxmlformats.org/markup-compatibility/2006" xmlns:a14="http://schemas.microsoft.com/office/drawing/2010/main">
        <mc:Choice Requires="a14">
          <p:sp>
            <p:nvSpPr>
              <p:cNvPr id="6" name="TextBox 5">
                <a:extLst>
                  <a:ext uri="{FF2B5EF4-FFF2-40B4-BE49-F238E27FC236}">
                    <a16:creationId xmlns:a16="http://schemas.microsoft.com/office/drawing/2014/main" id="{D5FB7EC7-82DE-06C6-91A9-08F1050C60FA}"/>
                  </a:ext>
                </a:extLst>
              </p:cNvPr>
              <p:cNvSpPr txBox="1"/>
              <p:nvPr/>
            </p:nvSpPr>
            <p:spPr>
              <a:xfrm>
                <a:off x="1707434" y="1291549"/>
                <a:ext cx="5729132" cy="400110"/>
              </a:xfrm>
              <a:prstGeom prst="rect">
                <a:avLst/>
              </a:prstGeom>
              <a:solidFill>
                <a:schemeClr val="accent1">
                  <a:lumMod val="20000"/>
                  <a:lumOff val="80000"/>
                </a:schemeClr>
              </a:solidFill>
              <a:ln>
                <a:solidFill>
                  <a:srgbClr val="0432FF"/>
                </a:solidFill>
              </a:ln>
            </p:spPr>
            <p:txBody>
              <a:bodyPr wrap="none" rtlCol="0">
                <a:spAutoFit/>
              </a:bodyPr>
              <a:lstStyle/>
              <a:p>
                <a:pPr/>
                <a14:m>
                  <m:oMathPara xmlns:m="http://schemas.openxmlformats.org/officeDocument/2006/math">
                    <m:oMathParaPr>
                      <m:jc m:val="centerGroup"/>
                    </m:oMathParaPr>
                    <m:oMath xmlns:m="http://schemas.openxmlformats.org/officeDocument/2006/math">
                      <m:r>
                        <a:rPr lang="en-US" sz="2000" b="0" i="1" smtClean="0">
                          <a:solidFill>
                            <a:srgbClr val="0033CC"/>
                          </a:solidFill>
                          <a:latin typeface="Cambria Math" panose="02040503050406030204" pitchFamily="18" charset="0"/>
                        </a:rPr>
                        <m:t>0 </m:t>
                      </m:r>
                      <m:r>
                        <a:rPr lang="en-US" sz="2000" b="0" i="1" smtClean="0">
                          <a:solidFill>
                            <a:srgbClr val="0033CC"/>
                          </a:solidFill>
                          <a:latin typeface="Cambria Math" panose="02040503050406030204" pitchFamily="18" charset="0"/>
                          <a:ea typeface="Cambria Math" panose="02040503050406030204" pitchFamily="18" charset="0"/>
                        </a:rPr>
                        <m:t>≤</m:t>
                      </m:r>
                      <m:r>
                        <a:rPr lang="en-US" sz="2000" b="0" i="1" smtClean="0">
                          <a:solidFill>
                            <a:srgbClr val="0033CC"/>
                          </a:solidFill>
                          <a:latin typeface="Cambria Math" panose="02040503050406030204" pitchFamily="18" charset="0"/>
                          <a:ea typeface="Cambria Math" panose="02040503050406030204" pitchFamily="18" charset="0"/>
                        </a:rPr>
                        <m:t>h𝑒𝑎𝑑</m:t>
                      </m:r>
                      <m:r>
                        <a:rPr lang="en-US" sz="2000" b="0" i="1" smtClean="0">
                          <a:solidFill>
                            <a:srgbClr val="0033CC"/>
                          </a:solidFill>
                          <a:latin typeface="Cambria Math" panose="02040503050406030204" pitchFamily="18" charset="0"/>
                          <a:ea typeface="Cambria Math" panose="02040503050406030204" pitchFamily="18" charset="0"/>
                        </a:rPr>
                        <m:t> &lt;</m:t>
                      </m:r>
                      <m:r>
                        <a:rPr lang="en-US" sz="2000" b="0" i="1" smtClean="0">
                          <a:solidFill>
                            <a:srgbClr val="0033CC"/>
                          </a:solidFill>
                          <a:latin typeface="Cambria Math" panose="02040503050406030204" pitchFamily="18" charset="0"/>
                          <a:ea typeface="Cambria Math" panose="02040503050406030204" pitchFamily="18" charset="0"/>
                        </a:rPr>
                        <m:t>𝑐𝑎𝑝𝑎𝑐𝑖𝑡𝑦</m:t>
                      </m:r>
                      <m:r>
                        <a:rPr lang="en-US" sz="2000" b="0" i="1" smtClean="0">
                          <a:solidFill>
                            <a:srgbClr val="0033CC"/>
                          </a:solidFill>
                          <a:latin typeface="Cambria Math" panose="02040503050406030204" pitchFamily="18" charset="0"/>
                          <a:ea typeface="Cambria Math" panose="02040503050406030204" pitchFamily="18" charset="0"/>
                        </a:rPr>
                        <m:t> </m:t>
                      </m:r>
                      <m:r>
                        <a:rPr lang="en-US" sz="2000" b="1" i="0" smtClean="0">
                          <a:solidFill>
                            <a:srgbClr val="0033CC"/>
                          </a:solidFill>
                          <a:latin typeface="Cambria Math" panose="02040503050406030204" pitchFamily="18" charset="0"/>
                          <a:ea typeface="Cambria Math" panose="02040503050406030204" pitchFamily="18" charset="0"/>
                        </a:rPr>
                        <m:t>𝐀𝐍𝐃</m:t>
                      </m:r>
                      <m:r>
                        <a:rPr lang="en-US" sz="2000" b="0" i="1" smtClean="0">
                          <a:solidFill>
                            <a:srgbClr val="0033CC"/>
                          </a:solidFill>
                          <a:latin typeface="Cambria Math" panose="02040503050406030204" pitchFamily="18" charset="0"/>
                          <a:ea typeface="Cambria Math" panose="02040503050406030204" pitchFamily="18" charset="0"/>
                        </a:rPr>
                        <m:t> 0 ≤</m:t>
                      </m:r>
                      <m:r>
                        <a:rPr lang="en-US" sz="2000" b="0" i="1" smtClean="0">
                          <a:solidFill>
                            <a:srgbClr val="0033CC"/>
                          </a:solidFill>
                          <a:latin typeface="Cambria Math" panose="02040503050406030204" pitchFamily="18" charset="0"/>
                          <a:ea typeface="Cambria Math" panose="02040503050406030204" pitchFamily="18" charset="0"/>
                        </a:rPr>
                        <m:t>𝑡𝑎𝑖𝑙</m:t>
                      </m:r>
                      <m:r>
                        <a:rPr lang="en-US" sz="2000" b="0" i="1" smtClean="0">
                          <a:solidFill>
                            <a:srgbClr val="0033CC"/>
                          </a:solidFill>
                          <a:latin typeface="Cambria Math" panose="02040503050406030204" pitchFamily="18" charset="0"/>
                          <a:ea typeface="Cambria Math" panose="02040503050406030204" pitchFamily="18" charset="0"/>
                        </a:rPr>
                        <m:t> &lt;</m:t>
                      </m:r>
                      <m:r>
                        <a:rPr lang="en-US" sz="2000" b="0" i="1" smtClean="0">
                          <a:solidFill>
                            <a:srgbClr val="0033CC"/>
                          </a:solidFill>
                          <a:latin typeface="Cambria Math" panose="02040503050406030204" pitchFamily="18" charset="0"/>
                          <a:ea typeface="Cambria Math" panose="02040503050406030204" pitchFamily="18" charset="0"/>
                        </a:rPr>
                        <m:t>𝑐𝑎𝑝𝑎𝑐𝑖𝑡𝑦</m:t>
                      </m:r>
                    </m:oMath>
                  </m:oMathPara>
                </a14:m>
                <a:endParaRPr lang="en-US" sz="2000" dirty="0">
                  <a:solidFill>
                    <a:srgbClr val="0033CC"/>
                  </a:solidFill>
                </a:endParaRPr>
              </a:p>
            </p:txBody>
          </p:sp>
        </mc:Choice>
        <mc:Fallback xmlns="">
          <p:sp>
            <p:nvSpPr>
              <p:cNvPr id="6" name="TextBox 5">
                <a:extLst>
                  <a:ext uri="{FF2B5EF4-FFF2-40B4-BE49-F238E27FC236}">
                    <a16:creationId xmlns:a16="http://schemas.microsoft.com/office/drawing/2014/main" id="{D5FB7EC7-82DE-06C6-91A9-08F1050C60FA}"/>
                  </a:ext>
                </a:extLst>
              </p:cNvPr>
              <p:cNvSpPr txBox="1">
                <a:spLocks noRot="1" noChangeAspect="1" noMove="1" noResize="1" noEditPoints="1" noAdjustHandles="1" noChangeArrowheads="1" noChangeShapeType="1" noTextEdit="1"/>
              </p:cNvSpPr>
              <p:nvPr/>
            </p:nvSpPr>
            <p:spPr>
              <a:xfrm>
                <a:off x="1707434" y="1291549"/>
                <a:ext cx="5729132" cy="400110"/>
              </a:xfrm>
              <a:prstGeom prst="rect">
                <a:avLst/>
              </a:prstGeom>
              <a:blipFill>
                <a:blip r:embed="rId3"/>
                <a:stretch>
                  <a:fillRect b="-18182"/>
                </a:stretch>
              </a:blipFill>
              <a:ln>
                <a:solidFill>
                  <a:srgbClr val="0432FF"/>
                </a:solidFill>
              </a:ln>
            </p:spPr>
            <p:txBody>
              <a:bodyPr/>
              <a:lstStyle/>
              <a:p>
                <a:r>
                  <a:rPr lang="en-US">
                    <a:noFill/>
                  </a:rPr>
                  <a:t> </a:t>
                </a:r>
              </a:p>
            </p:txBody>
          </p:sp>
        </mc:Fallback>
      </mc:AlternateContent>
      <p:sp>
        <p:nvSpPr>
          <p:cNvPr id="7" name="TextBox 6">
            <a:extLst>
              <a:ext uri="{FF2B5EF4-FFF2-40B4-BE49-F238E27FC236}">
                <a16:creationId xmlns:a16="http://schemas.microsoft.com/office/drawing/2014/main" id="{59261B7A-E7CC-2F03-7AF7-8CB12D2C9925}"/>
              </a:ext>
            </a:extLst>
          </p:cNvPr>
          <p:cNvSpPr txBox="1"/>
          <p:nvPr/>
        </p:nvSpPr>
        <p:spPr>
          <a:xfrm>
            <a:off x="1920269" y="3698802"/>
            <a:ext cx="3262432" cy="400110"/>
          </a:xfrm>
          <a:prstGeom prst="rect">
            <a:avLst/>
          </a:prstGeom>
          <a:noFill/>
        </p:spPr>
        <p:txBody>
          <a:bodyPr wrap="none" rtlCol="0">
            <a:spAutoFit/>
          </a:bodyPr>
          <a:lstStyle/>
          <a:p>
            <a:r>
              <a:rPr lang="en-US" sz="2000" b="1" u="none" strike="noStrike" dirty="0">
                <a:effectLst/>
                <a:latin typeface="Courier New" panose="02070309020205020404" pitchFamily="49" charset="0"/>
                <a:ea typeface="Calibri" panose="020F0502020204030204" pitchFamily="34" charset="0"/>
                <a:cs typeface="Courier New" panose="02070309020205020404" pitchFamily="49" charset="0"/>
              </a:rPr>
              <a:t>(tail + 1)%capacity</a:t>
            </a:r>
            <a:r>
              <a:rPr lang="en-US" sz="2000" b="1" dirty="0">
                <a:effectLst/>
                <a:latin typeface="Courier New" panose="02070309020205020404" pitchFamily="49" charset="0"/>
                <a:ea typeface="Calibri" panose="020F0502020204030204" pitchFamily="34" charset="0"/>
                <a:cs typeface="Courier New" panose="02070309020205020404" pitchFamily="49" charset="0"/>
              </a:rPr>
              <a:t> </a:t>
            </a:r>
            <a:endParaRPr lang="en-US" sz="1800" b="1" dirty="0">
              <a:latin typeface="Courier New" panose="02070309020205020404" pitchFamily="49" charset="0"/>
              <a:cs typeface="Courier New" panose="02070309020205020404" pitchFamily="49" charset="0"/>
            </a:endParaRPr>
          </a:p>
        </p:txBody>
      </p:sp>
      <p:sp>
        <p:nvSpPr>
          <p:cNvPr id="8" name="TextBox 7">
            <a:extLst>
              <a:ext uri="{FF2B5EF4-FFF2-40B4-BE49-F238E27FC236}">
                <a16:creationId xmlns:a16="http://schemas.microsoft.com/office/drawing/2014/main" id="{42F5BEF8-9C8F-8951-21ED-2C52F418B3D7}"/>
              </a:ext>
            </a:extLst>
          </p:cNvPr>
          <p:cNvSpPr txBox="1"/>
          <p:nvPr/>
        </p:nvSpPr>
        <p:spPr>
          <a:xfrm>
            <a:off x="1920269" y="4126158"/>
            <a:ext cx="3262432" cy="400110"/>
          </a:xfrm>
          <a:prstGeom prst="rect">
            <a:avLst/>
          </a:prstGeom>
          <a:noFill/>
        </p:spPr>
        <p:txBody>
          <a:bodyPr wrap="none" rtlCol="0">
            <a:spAutoFit/>
          </a:bodyPr>
          <a:lstStyle/>
          <a:p>
            <a:r>
              <a:rPr lang="en-US" sz="2000" b="1" u="none" strike="noStrike" dirty="0">
                <a:effectLst/>
                <a:latin typeface="Courier New" panose="02070309020205020404" pitchFamily="49" charset="0"/>
                <a:ea typeface="Calibri" panose="020F0502020204030204" pitchFamily="34" charset="0"/>
                <a:cs typeface="Courier New" panose="02070309020205020404" pitchFamily="49" charset="0"/>
              </a:rPr>
              <a:t>(head + 1)%capacity</a:t>
            </a:r>
            <a:r>
              <a:rPr lang="en-US" sz="2000" b="1" dirty="0">
                <a:effectLst/>
                <a:latin typeface="Courier New" panose="02070309020205020404" pitchFamily="49" charset="0"/>
                <a:ea typeface="Calibri" panose="020F0502020204030204" pitchFamily="34" charset="0"/>
                <a:cs typeface="Courier New" panose="02070309020205020404" pitchFamily="49" charset="0"/>
              </a:rPr>
              <a:t> </a:t>
            </a:r>
            <a:endParaRPr lang="en-US" sz="1800" b="1"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44886071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3E9281-57AB-D5AB-A3BC-161C2516477E}"/>
              </a:ext>
            </a:extLst>
          </p:cNvPr>
          <p:cNvSpPr>
            <a:spLocks noGrp="1"/>
          </p:cNvSpPr>
          <p:nvPr>
            <p:ph type="title"/>
          </p:nvPr>
        </p:nvSpPr>
        <p:spPr/>
        <p:txBody>
          <a:bodyPr/>
          <a:lstStyle/>
          <a:p>
            <a:r>
              <a:rPr lang="en-US" dirty="0"/>
              <a:t>The Class Invariant</a:t>
            </a:r>
            <a:r>
              <a:rPr lang="en-US" i="1" dirty="0"/>
              <a:t>, cont’d</a:t>
            </a:r>
            <a:endParaRPr lang="en-US" dirty="0"/>
          </a:p>
        </p:txBody>
      </p:sp>
      <p:sp>
        <p:nvSpPr>
          <p:cNvPr id="3" name="Content Placeholder 2">
            <a:extLst>
              <a:ext uri="{FF2B5EF4-FFF2-40B4-BE49-F238E27FC236}">
                <a16:creationId xmlns:a16="http://schemas.microsoft.com/office/drawing/2014/main" id="{401EE542-C6C8-D92C-C5AD-AFF84F65F742}"/>
              </a:ext>
            </a:extLst>
          </p:cNvPr>
          <p:cNvSpPr>
            <a:spLocks noGrp="1"/>
          </p:cNvSpPr>
          <p:nvPr>
            <p:ph idx="1"/>
          </p:nvPr>
        </p:nvSpPr>
        <p:spPr/>
        <p:txBody>
          <a:bodyPr/>
          <a:lstStyle/>
          <a:p>
            <a:r>
              <a:rPr lang="en-US" dirty="0"/>
              <a:t>The class invariant can be violated while an object’s state is changing.</a:t>
            </a:r>
          </a:p>
          <a:p>
            <a:pPr lvl="4"/>
            <a:endParaRPr lang="en-US" dirty="0"/>
          </a:p>
          <a:p>
            <a:pPr lvl="1"/>
            <a:r>
              <a:rPr lang="en-US" dirty="0"/>
              <a:t>For example, in function </a:t>
            </a:r>
            <a:r>
              <a:rPr lang="en-US" b="1" dirty="0">
                <a:latin typeface="Courier New" panose="02070309020205020404" pitchFamily="49" charset="0"/>
                <a:cs typeface="Courier New" panose="02070309020205020404" pitchFamily="49" charset="0"/>
              </a:rPr>
              <a:t>add()</a:t>
            </a:r>
            <a:r>
              <a:rPr lang="en-US" dirty="0"/>
              <a:t>, had we written </a:t>
            </a:r>
            <a:br>
              <a:rPr lang="en-US" dirty="0"/>
            </a:br>
            <a:br>
              <a:rPr lang="en-US" dirty="0"/>
            </a:br>
            <a:br>
              <a:rPr lang="en-US" dirty="0"/>
            </a:br>
            <a:r>
              <a:rPr lang="en-US" dirty="0"/>
              <a:t>the value of </a:t>
            </a:r>
            <a:r>
              <a:rPr lang="en-US" b="1" dirty="0">
                <a:latin typeface="Courier New" panose="02070309020205020404" pitchFamily="49" charset="0"/>
                <a:cs typeface="Courier New" panose="02070309020205020404" pitchFamily="49" charset="0"/>
              </a:rPr>
              <a:t>tail</a:t>
            </a:r>
            <a:r>
              <a:rPr lang="en-US" dirty="0"/>
              <a:t> can briefly equal the value of </a:t>
            </a:r>
            <a:r>
              <a:rPr lang="en-US" b="1" dirty="0">
                <a:latin typeface="Courier New" panose="02070309020205020404" pitchFamily="49" charset="0"/>
                <a:cs typeface="Courier New" panose="02070309020205020404" pitchFamily="49" charset="0"/>
              </a:rPr>
              <a:t>capacity</a:t>
            </a:r>
            <a:r>
              <a:rPr lang="en-US" dirty="0"/>
              <a:t> before the modulo operation occurs. </a:t>
            </a:r>
          </a:p>
          <a:p>
            <a:pPr lvl="1"/>
            <a:r>
              <a:rPr lang="en-US" dirty="0"/>
              <a:t>However, the class invariant must be true again before the function returns.</a:t>
            </a:r>
          </a:p>
        </p:txBody>
      </p:sp>
      <p:sp>
        <p:nvSpPr>
          <p:cNvPr id="4" name="Slide Number Placeholder 3">
            <a:extLst>
              <a:ext uri="{FF2B5EF4-FFF2-40B4-BE49-F238E27FC236}">
                <a16:creationId xmlns:a16="http://schemas.microsoft.com/office/drawing/2014/main" id="{A06B39C7-6234-0337-7FCE-EF8EC242C4A1}"/>
              </a:ext>
            </a:extLst>
          </p:cNvPr>
          <p:cNvSpPr>
            <a:spLocks noGrp="1"/>
          </p:cNvSpPr>
          <p:nvPr>
            <p:ph type="sldNum" sz="quarter" idx="12"/>
          </p:nvPr>
        </p:nvSpPr>
        <p:spPr/>
        <p:txBody>
          <a:bodyPr/>
          <a:lstStyle/>
          <a:p>
            <a:fld id="{6C575094-CFE5-6845-BA77-358456EEE977}" type="slidenum">
              <a:rPr lang="en-US" altLang="x-none" smtClean="0"/>
              <a:pPr/>
              <a:t>43</a:t>
            </a:fld>
            <a:endParaRPr lang="en-US" altLang="x-none"/>
          </a:p>
        </p:txBody>
      </p:sp>
      <p:sp>
        <p:nvSpPr>
          <p:cNvPr id="5" name="TextBox 4">
            <a:extLst>
              <a:ext uri="{FF2B5EF4-FFF2-40B4-BE49-F238E27FC236}">
                <a16:creationId xmlns:a16="http://schemas.microsoft.com/office/drawing/2014/main" id="{D4AA2DA1-9526-BC02-35D2-D304AB9553BB}"/>
              </a:ext>
            </a:extLst>
          </p:cNvPr>
          <p:cNvSpPr txBox="1"/>
          <p:nvPr/>
        </p:nvSpPr>
        <p:spPr>
          <a:xfrm>
            <a:off x="2854222" y="2812553"/>
            <a:ext cx="3435556" cy="707886"/>
          </a:xfrm>
          <a:prstGeom prst="rect">
            <a:avLst/>
          </a:prstGeom>
          <a:noFill/>
        </p:spPr>
        <p:txBody>
          <a:bodyPr wrap="none" rtlCol="0">
            <a:spAutoFit/>
          </a:bodyPr>
          <a:lstStyle/>
          <a:p>
            <a:pPr marL="171450" marR="0">
              <a:spcBef>
                <a:spcPts val="0"/>
              </a:spcBef>
              <a:spcAft>
                <a:spcPts val="0"/>
              </a:spcAft>
            </a:pPr>
            <a:r>
              <a:rPr lang="en-US" sz="2000" b="1" dirty="0">
                <a:solidFill>
                  <a:srgbClr val="000000"/>
                </a:solidFill>
                <a:effectLst/>
                <a:latin typeface="Courier New" panose="02070309020205020404" pitchFamily="49" charset="0"/>
                <a:ea typeface="Calibri" panose="020F0502020204030204" pitchFamily="34" charset="0"/>
                <a:cs typeface="Courier New" panose="02070309020205020404" pitchFamily="49" charset="0"/>
              </a:rPr>
              <a:t>tail = tail + 1;</a:t>
            </a:r>
            <a:endParaRPr lang="en-US" sz="2000" b="1" dirty="0">
              <a:solidFill>
                <a:srgbClr val="000000"/>
              </a:solidFill>
              <a:effectLst/>
              <a:latin typeface="Courier New" panose="02070309020205020404" pitchFamily="49" charset="0"/>
              <a:ea typeface="Times New Roman" panose="02020603050405020304" pitchFamily="18" charset="0"/>
              <a:cs typeface="Courier New" panose="02070309020205020404" pitchFamily="49" charset="0"/>
            </a:endParaRPr>
          </a:p>
          <a:p>
            <a:pPr marL="171450" marR="0">
              <a:spcBef>
                <a:spcPts val="0"/>
              </a:spcBef>
              <a:spcAft>
                <a:spcPts val="0"/>
              </a:spcAft>
            </a:pPr>
            <a:r>
              <a:rPr lang="en-US" sz="2000" b="1" dirty="0">
                <a:solidFill>
                  <a:srgbClr val="000000"/>
                </a:solidFill>
                <a:effectLst/>
                <a:latin typeface="Courier New" panose="02070309020205020404" pitchFamily="49" charset="0"/>
                <a:ea typeface="Calibri" panose="020F0502020204030204" pitchFamily="34" charset="0"/>
                <a:cs typeface="Courier New" panose="02070309020205020404" pitchFamily="49" charset="0"/>
              </a:rPr>
              <a:t>tail = </a:t>
            </a:r>
            <a:r>
              <a:rPr lang="en-US" sz="2000" b="1" dirty="0" err="1">
                <a:solidFill>
                  <a:srgbClr val="000000"/>
                </a:solidFill>
                <a:effectLst/>
                <a:latin typeface="Courier New" panose="02070309020205020404" pitchFamily="49" charset="0"/>
                <a:ea typeface="Calibri" panose="020F0502020204030204" pitchFamily="34" charset="0"/>
                <a:cs typeface="Courier New" panose="02070309020205020404" pitchFamily="49" charset="0"/>
              </a:rPr>
              <a:t>tail%capacity</a:t>
            </a:r>
            <a:endParaRPr lang="en-US" sz="2000" b="1" dirty="0">
              <a:solidFill>
                <a:srgbClr val="000000"/>
              </a:solidFill>
              <a:effectLst/>
              <a:latin typeface="Courier New" panose="02070309020205020404" pitchFamily="49" charset="0"/>
              <a:ea typeface="Times New Roman" panose="02020603050405020304" pitchFamily="18" charset="0"/>
              <a:cs typeface="Courier New" panose="02070309020205020404" pitchFamily="49" charset="0"/>
            </a:endParaRPr>
          </a:p>
        </p:txBody>
      </p:sp>
    </p:spTree>
    <p:extLst>
      <p:ext uri="{BB962C8B-B14F-4D97-AF65-F5344CB8AC3E}">
        <p14:creationId xmlns:p14="http://schemas.microsoft.com/office/powerpoint/2010/main" val="17292614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7D66B6-8B7A-818A-F23E-BFE63CBC2D3F}"/>
              </a:ext>
            </a:extLst>
          </p:cNvPr>
          <p:cNvSpPr>
            <a:spLocks noGrp="1"/>
          </p:cNvSpPr>
          <p:nvPr>
            <p:ph type="title"/>
          </p:nvPr>
        </p:nvSpPr>
        <p:spPr/>
        <p:txBody>
          <a:bodyPr/>
          <a:lstStyle/>
          <a:p>
            <a:r>
              <a:rPr lang="en-US" dirty="0"/>
              <a:t>The Class Invariant</a:t>
            </a:r>
            <a:r>
              <a:rPr lang="en-US" i="1" dirty="0"/>
              <a:t>, cont’d</a:t>
            </a:r>
            <a:endParaRPr lang="en-US" dirty="0"/>
          </a:p>
        </p:txBody>
      </p:sp>
      <p:sp>
        <p:nvSpPr>
          <p:cNvPr id="3" name="Content Placeholder 2">
            <a:extLst>
              <a:ext uri="{FF2B5EF4-FFF2-40B4-BE49-F238E27FC236}">
                <a16:creationId xmlns:a16="http://schemas.microsoft.com/office/drawing/2014/main" id="{98CD11AD-446F-B648-9CF7-90EAD3DFC8D3}"/>
              </a:ext>
            </a:extLst>
          </p:cNvPr>
          <p:cNvSpPr>
            <a:spLocks noGrp="1"/>
          </p:cNvSpPr>
          <p:nvPr>
            <p:ph idx="1"/>
          </p:nvPr>
        </p:nvSpPr>
        <p:spPr/>
        <p:txBody>
          <a:bodyPr/>
          <a:lstStyle/>
          <a:p>
            <a:r>
              <a:rPr lang="en-US" sz="2800" dirty="0">
                <a:effectLst/>
                <a:latin typeface="Calibri" panose="020F0502020204030204" pitchFamily="34" charset="0"/>
                <a:ea typeface="Calibri" panose="020F0502020204030204" pitchFamily="34" charset="0"/>
              </a:rPr>
              <a:t>Finding an appropriate invariant for a class can be challenging. The class invariant we chose for class </a:t>
            </a:r>
            <a:r>
              <a:rPr lang="en-US" sz="2800" b="1" u="none" strike="noStrike" dirty="0">
                <a:effectLst/>
                <a:latin typeface="Courier New" panose="02070309020205020404" pitchFamily="49" charset="0"/>
                <a:ea typeface="Calibri" panose="020F0502020204030204" pitchFamily="34" charset="0"/>
                <a:cs typeface="Calibri" panose="020F0502020204030204" pitchFamily="34" charset="0"/>
              </a:rPr>
              <a:t>CircularBuffer</a:t>
            </a:r>
            <a:r>
              <a:rPr lang="en-US" sz="2800" dirty="0">
                <a:effectLst/>
                <a:latin typeface="Calibri" panose="020F0502020204030204" pitchFamily="34" charset="0"/>
                <a:ea typeface="Calibri" panose="020F0502020204030204" pitchFamily="34" charset="0"/>
              </a:rPr>
              <a:t> alone is not sufficient to ensure that the buffer will operate correctly.</a:t>
            </a:r>
          </a:p>
          <a:p>
            <a:pPr lvl="4"/>
            <a:endParaRPr lang="en-US" dirty="0"/>
          </a:p>
          <a:p>
            <a:pPr lvl="1"/>
            <a:r>
              <a:rPr lang="en-US" dirty="0"/>
              <a:t>For example, it does not guarantee that the values </a:t>
            </a:r>
            <a:br>
              <a:rPr lang="en-US" dirty="0"/>
            </a:br>
            <a:r>
              <a:rPr lang="en-US" dirty="0"/>
              <a:t>of member variables </a:t>
            </a:r>
            <a:r>
              <a:rPr lang="en-US" b="1" dirty="0">
                <a:latin typeface="Courier New" panose="02070309020205020404" pitchFamily="49" charset="0"/>
                <a:cs typeface="Courier New" panose="02070309020205020404" pitchFamily="49" charset="0"/>
              </a:rPr>
              <a:t>head</a:t>
            </a:r>
            <a:r>
              <a:rPr lang="en-US" dirty="0"/>
              <a:t> and </a:t>
            </a:r>
            <a:r>
              <a:rPr lang="en-US" b="1" dirty="0">
                <a:latin typeface="Courier New" panose="02070309020205020404" pitchFamily="49" charset="0"/>
                <a:cs typeface="Courier New" panose="02070309020205020404" pitchFamily="49" charset="0"/>
              </a:rPr>
              <a:t>tail</a:t>
            </a:r>
            <a:r>
              <a:rPr lang="en-US" dirty="0"/>
              <a:t> do not cross each other. </a:t>
            </a:r>
          </a:p>
        </p:txBody>
      </p:sp>
      <p:sp>
        <p:nvSpPr>
          <p:cNvPr id="4" name="Slide Number Placeholder 3">
            <a:extLst>
              <a:ext uri="{FF2B5EF4-FFF2-40B4-BE49-F238E27FC236}">
                <a16:creationId xmlns:a16="http://schemas.microsoft.com/office/drawing/2014/main" id="{5AF13408-16C9-8C92-B403-61C3CD0284CF}"/>
              </a:ext>
            </a:extLst>
          </p:cNvPr>
          <p:cNvSpPr>
            <a:spLocks noGrp="1"/>
          </p:cNvSpPr>
          <p:nvPr>
            <p:ph type="sldNum" sz="quarter" idx="12"/>
          </p:nvPr>
        </p:nvSpPr>
        <p:spPr/>
        <p:txBody>
          <a:bodyPr/>
          <a:lstStyle/>
          <a:p>
            <a:fld id="{6C575094-CFE5-6845-BA77-358456EEE977}" type="slidenum">
              <a:rPr lang="en-US" altLang="x-none" smtClean="0"/>
              <a:pPr/>
              <a:t>44</a:t>
            </a:fld>
            <a:endParaRPr lang="en-US" altLang="x-none"/>
          </a:p>
        </p:txBody>
      </p:sp>
    </p:spTree>
    <p:extLst>
      <p:ext uri="{BB962C8B-B14F-4D97-AF65-F5344CB8AC3E}">
        <p14:creationId xmlns:p14="http://schemas.microsoft.com/office/powerpoint/2010/main" val="51301685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BC5412-41D4-9241-D97C-B6B640B2A9F0}"/>
              </a:ext>
            </a:extLst>
          </p:cNvPr>
          <p:cNvSpPr>
            <a:spLocks noGrp="1"/>
          </p:cNvSpPr>
          <p:nvPr>
            <p:ph type="title"/>
          </p:nvPr>
        </p:nvSpPr>
        <p:spPr/>
        <p:txBody>
          <a:bodyPr/>
          <a:lstStyle/>
          <a:p>
            <a:r>
              <a:rPr lang="en-US" dirty="0"/>
              <a:t>Proving a Program to be Correct</a:t>
            </a:r>
          </a:p>
        </p:txBody>
      </p:sp>
      <p:sp>
        <p:nvSpPr>
          <p:cNvPr id="6" name="Content Placeholder 5">
            <a:extLst>
              <a:ext uri="{FF2B5EF4-FFF2-40B4-BE49-F238E27FC236}">
                <a16:creationId xmlns:a16="http://schemas.microsoft.com/office/drawing/2014/main" id="{FBED47DD-FCA1-7631-EB49-D7C4134099EE}"/>
              </a:ext>
            </a:extLst>
          </p:cNvPr>
          <p:cNvSpPr>
            <a:spLocks noGrp="1"/>
          </p:cNvSpPr>
          <p:nvPr>
            <p:ph idx="1"/>
          </p:nvPr>
        </p:nvSpPr>
        <p:spPr/>
        <p:txBody>
          <a:bodyPr/>
          <a:lstStyle/>
          <a:p>
            <a:r>
              <a:rPr lang="en-US" sz="2400" dirty="0"/>
              <a:t>Theoretically, if we can specify the proper class invariants and the preconditions and postconditions </a:t>
            </a:r>
            <a:br>
              <a:rPr lang="en-US" sz="2400" dirty="0"/>
            </a:br>
            <a:r>
              <a:rPr lang="en-US" sz="2400" dirty="0"/>
              <a:t>for each member function in every class of a program, we can “prove” that the program is correct. </a:t>
            </a:r>
          </a:p>
          <a:p>
            <a:pPr lvl="1"/>
            <a:r>
              <a:rPr lang="en-US" dirty="0"/>
              <a:t>In practice, however, this is very difficult </a:t>
            </a:r>
            <a:br>
              <a:rPr lang="en-US" dirty="0"/>
            </a:br>
            <a:r>
              <a:rPr lang="en-US" dirty="0"/>
              <a:t>for all but the simplest programs. </a:t>
            </a:r>
          </a:p>
          <a:p>
            <a:pPr lvl="4"/>
            <a:endParaRPr lang="en-US" sz="1000" dirty="0"/>
          </a:p>
          <a:p>
            <a:r>
              <a:rPr lang="en-US" sz="2400" dirty="0"/>
              <a:t>Famous computer scientist Don Knuth once said about a program he had written, “Beware of bugs in the above code; I have only proved it correct, not tried it.” (</a:t>
            </a:r>
            <a:r>
              <a:rPr lang="en-US" sz="2400" dirty="0">
                <a:hlinkClick r:id="rId2"/>
              </a:rPr>
              <a:t>https://www-cs-faculty.stanford.edu/~knuth/faq.html</a:t>
            </a:r>
            <a:r>
              <a:rPr lang="en-US" sz="2400" dirty="0"/>
              <a:t>)</a:t>
            </a:r>
          </a:p>
        </p:txBody>
      </p:sp>
      <p:sp>
        <p:nvSpPr>
          <p:cNvPr id="4" name="Slide Number Placeholder 3">
            <a:extLst>
              <a:ext uri="{FF2B5EF4-FFF2-40B4-BE49-F238E27FC236}">
                <a16:creationId xmlns:a16="http://schemas.microsoft.com/office/drawing/2014/main" id="{68D3DC46-3CF6-0975-756F-54126F24DF3B}"/>
              </a:ext>
            </a:extLst>
          </p:cNvPr>
          <p:cNvSpPr>
            <a:spLocks noGrp="1"/>
          </p:cNvSpPr>
          <p:nvPr>
            <p:ph type="sldNum" sz="quarter" idx="12"/>
          </p:nvPr>
        </p:nvSpPr>
        <p:spPr/>
        <p:txBody>
          <a:bodyPr/>
          <a:lstStyle/>
          <a:p>
            <a:fld id="{6C575094-CFE5-6845-BA77-358456EEE977}" type="slidenum">
              <a:rPr lang="en-US" altLang="x-none" smtClean="0"/>
              <a:pPr/>
              <a:t>45</a:t>
            </a:fld>
            <a:endParaRPr lang="en-US" altLang="x-none"/>
          </a:p>
        </p:txBody>
      </p:sp>
    </p:spTree>
    <p:extLst>
      <p:ext uri="{BB962C8B-B14F-4D97-AF65-F5344CB8AC3E}">
        <p14:creationId xmlns:p14="http://schemas.microsoft.com/office/powerpoint/2010/main" val="20910670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A45062-AEF0-EF2C-AD6C-9939A612EC7D}"/>
              </a:ext>
            </a:extLst>
          </p:cNvPr>
          <p:cNvSpPr>
            <a:spLocks noGrp="1"/>
          </p:cNvSpPr>
          <p:nvPr>
            <p:ph type="title"/>
          </p:nvPr>
        </p:nvSpPr>
        <p:spPr/>
        <p:txBody>
          <a:bodyPr/>
          <a:lstStyle/>
          <a:p>
            <a:r>
              <a:rPr lang="en-US" dirty="0"/>
              <a:t>Break</a:t>
            </a:r>
          </a:p>
        </p:txBody>
      </p:sp>
      <p:sp>
        <p:nvSpPr>
          <p:cNvPr id="3" name="Content Placeholder 2">
            <a:extLst>
              <a:ext uri="{FF2B5EF4-FFF2-40B4-BE49-F238E27FC236}">
                <a16:creationId xmlns:a16="http://schemas.microsoft.com/office/drawing/2014/main" id="{4F71D3FD-99A8-9E13-F5DD-67D2DC2C5AEF}"/>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F121537C-12DE-FDAE-6D70-25EDF6F9CA39}"/>
              </a:ext>
            </a:extLst>
          </p:cNvPr>
          <p:cNvSpPr>
            <a:spLocks noGrp="1"/>
          </p:cNvSpPr>
          <p:nvPr>
            <p:ph type="sldNum" sz="quarter" idx="12"/>
          </p:nvPr>
        </p:nvSpPr>
        <p:spPr/>
        <p:txBody>
          <a:bodyPr/>
          <a:lstStyle/>
          <a:p>
            <a:fld id="{6C575094-CFE5-6845-BA77-358456EEE977}" type="slidenum">
              <a:rPr lang="en-US" altLang="x-none" smtClean="0"/>
              <a:pPr/>
              <a:t>46</a:t>
            </a:fld>
            <a:endParaRPr lang="en-US" altLang="x-none"/>
          </a:p>
        </p:txBody>
      </p:sp>
    </p:spTree>
    <p:extLst>
      <p:ext uri="{BB962C8B-B14F-4D97-AF65-F5344CB8AC3E}">
        <p14:creationId xmlns:p14="http://schemas.microsoft.com/office/powerpoint/2010/main" val="362366049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53E4FF-EA8A-8AE9-988D-FBA999D3EA92}"/>
              </a:ext>
            </a:extLst>
          </p:cNvPr>
          <p:cNvSpPr>
            <a:spLocks noGrp="1"/>
          </p:cNvSpPr>
          <p:nvPr>
            <p:ph type="title"/>
          </p:nvPr>
        </p:nvSpPr>
        <p:spPr/>
        <p:txBody>
          <a:bodyPr/>
          <a:lstStyle/>
          <a:p>
            <a:r>
              <a:rPr lang="en-US" dirty="0"/>
              <a:t>Function Overriding vs. Overloading</a:t>
            </a:r>
          </a:p>
        </p:txBody>
      </p:sp>
      <p:sp>
        <p:nvSpPr>
          <p:cNvPr id="3" name="Content Placeholder 2">
            <a:extLst>
              <a:ext uri="{FF2B5EF4-FFF2-40B4-BE49-F238E27FC236}">
                <a16:creationId xmlns:a16="http://schemas.microsoft.com/office/drawing/2014/main" id="{2537D8B3-7B6A-5FB1-969E-0D0545F5F0EA}"/>
              </a:ext>
            </a:extLst>
          </p:cNvPr>
          <p:cNvSpPr>
            <a:spLocks noGrp="1"/>
          </p:cNvSpPr>
          <p:nvPr>
            <p:ph idx="1"/>
          </p:nvPr>
        </p:nvSpPr>
        <p:spPr/>
        <p:txBody>
          <a:bodyPr/>
          <a:lstStyle/>
          <a:p>
            <a:r>
              <a:rPr lang="en-US" dirty="0"/>
              <a:t>Function overriding involves superclasses and their subclasses.</a:t>
            </a:r>
          </a:p>
          <a:p>
            <a:pPr lvl="4"/>
            <a:endParaRPr lang="en-US" dirty="0"/>
          </a:p>
          <a:p>
            <a:r>
              <a:rPr lang="en-US" dirty="0"/>
              <a:t>A member function of a subclass overrides a member function of the superclass if the two functions have the </a:t>
            </a:r>
            <a:r>
              <a:rPr lang="en-US" u="sng" dirty="0"/>
              <a:t>same signature</a:t>
            </a:r>
            <a:r>
              <a:rPr lang="en-US" dirty="0"/>
              <a:t>. </a:t>
            </a:r>
          </a:p>
          <a:p>
            <a:pPr lvl="1"/>
            <a:r>
              <a:rPr lang="en-US" dirty="0"/>
              <a:t>The </a:t>
            </a:r>
            <a:r>
              <a:rPr lang="en-US" dirty="0">
                <a:solidFill>
                  <a:srgbClr val="C00000"/>
                </a:solidFill>
              </a:rPr>
              <a:t>signature</a:t>
            </a:r>
            <a:r>
              <a:rPr lang="en-US" dirty="0"/>
              <a:t> of a function consists of its function name and the number, datatype, and order of its parameters. </a:t>
            </a:r>
          </a:p>
          <a:p>
            <a:pPr lvl="1"/>
            <a:r>
              <a:rPr lang="en-US" dirty="0"/>
              <a:t>The names of the parameters and the datatype of the return value are not included in the signature. </a:t>
            </a:r>
          </a:p>
        </p:txBody>
      </p:sp>
      <p:sp>
        <p:nvSpPr>
          <p:cNvPr id="4" name="Slide Number Placeholder 3">
            <a:extLst>
              <a:ext uri="{FF2B5EF4-FFF2-40B4-BE49-F238E27FC236}">
                <a16:creationId xmlns:a16="http://schemas.microsoft.com/office/drawing/2014/main" id="{1C39A01B-2D99-F8C2-5635-1BA0E4A318E7}"/>
              </a:ext>
            </a:extLst>
          </p:cNvPr>
          <p:cNvSpPr>
            <a:spLocks noGrp="1"/>
          </p:cNvSpPr>
          <p:nvPr>
            <p:ph type="sldNum" sz="quarter" idx="12"/>
          </p:nvPr>
        </p:nvSpPr>
        <p:spPr/>
        <p:txBody>
          <a:bodyPr/>
          <a:lstStyle/>
          <a:p>
            <a:fld id="{6C575094-CFE5-6845-BA77-358456EEE977}" type="slidenum">
              <a:rPr lang="en-US" altLang="x-none" smtClean="0"/>
              <a:pPr/>
              <a:t>47</a:t>
            </a:fld>
            <a:endParaRPr lang="en-US" altLang="x-none"/>
          </a:p>
        </p:txBody>
      </p:sp>
    </p:spTree>
    <p:extLst>
      <p:ext uri="{BB962C8B-B14F-4D97-AF65-F5344CB8AC3E}">
        <p14:creationId xmlns:p14="http://schemas.microsoft.com/office/powerpoint/2010/main" val="26008073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500"/>
                                        <p:tgtEl>
                                          <p:spTgt spid="3">
                                            <p:txEl>
                                              <p:pRg st="3" end="3"/>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4" end="4"/>
                                            </p:txEl>
                                          </p:spTgt>
                                        </p:tgtEl>
                                        <p:attrNameLst>
                                          <p:attrName>style.visibility</p:attrName>
                                        </p:attrNameLst>
                                      </p:cBhvr>
                                      <p:to>
                                        <p:strVal val="visible"/>
                                      </p:to>
                                    </p:set>
                                    <p:animEffect transition="in" filter="fade">
                                      <p:cBhvr>
                                        <p:cTn id="10"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46318E-1D59-3EDA-E328-3361F0CFFA63}"/>
              </a:ext>
            </a:extLst>
          </p:cNvPr>
          <p:cNvSpPr>
            <a:spLocks noGrp="1"/>
          </p:cNvSpPr>
          <p:nvPr>
            <p:ph type="title"/>
          </p:nvPr>
        </p:nvSpPr>
        <p:spPr/>
        <p:txBody>
          <a:bodyPr/>
          <a:lstStyle/>
          <a:p>
            <a:r>
              <a:rPr lang="en-US" dirty="0"/>
              <a:t>Overriding</a:t>
            </a:r>
          </a:p>
        </p:txBody>
      </p:sp>
      <p:sp>
        <p:nvSpPr>
          <p:cNvPr id="3" name="Content Placeholder 2">
            <a:extLst>
              <a:ext uri="{FF2B5EF4-FFF2-40B4-BE49-F238E27FC236}">
                <a16:creationId xmlns:a16="http://schemas.microsoft.com/office/drawing/2014/main" id="{AC93E0D4-E23B-8DA9-004C-D9A8196A17E6}"/>
              </a:ext>
            </a:extLst>
          </p:cNvPr>
          <p:cNvSpPr>
            <a:spLocks noGrp="1"/>
          </p:cNvSpPr>
          <p:nvPr>
            <p:ph idx="1"/>
          </p:nvPr>
        </p:nvSpPr>
        <p:spPr>
          <a:xfrm>
            <a:off x="457200" y="1234465"/>
            <a:ext cx="8229600" cy="2218482"/>
          </a:xfrm>
        </p:spPr>
        <p:txBody>
          <a:bodyPr/>
          <a:lstStyle/>
          <a:p>
            <a:r>
              <a:rPr lang="en-US" dirty="0"/>
              <a:t>Use function overriding when you want a subclass object to have </a:t>
            </a:r>
            <a:r>
              <a:rPr lang="en-US" u="sng" dirty="0"/>
              <a:t>similar but not exactly the same behavior</a:t>
            </a:r>
            <a:r>
              <a:rPr lang="en-US" dirty="0"/>
              <a:t> as a superclass object.</a:t>
            </a:r>
          </a:p>
          <a:p>
            <a:pPr lvl="1"/>
            <a:r>
              <a:rPr lang="en-US" dirty="0"/>
              <a:t>The subclass’s overriding member function implements the </a:t>
            </a:r>
            <a:r>
              <a:rPr lang="en-US" u="sng" dirty="0"/>
              <a:t>desired subclass behavior</a:t>
            </a:r>
            <a:r>
              <a:rPr lang="en-US" dirty="0"/>
              <a:t>.</a:t>
            </a:r>
          </a:p>
        </p:txBody>
      </p:sp>
      <p:sp>
        <p:nvSpPr>
          <p:cNvPr id="4" name="Slide Number Placeholder 3">
            <a:extLst>
              <a:ext uri="{FF2B5EF4-FFF2-40B4-BE49-F238E27FC236}">
                <a16:creationId xmlns:a16="http://schemas.microsoft.com/office/drawing/2014/main" id="{9EFA0202-CC61-22DC-FA49-39BE7D196DF0}"/>
              </a:ext>
            </a:extLst>
          </p:cNvPr>
          <p:cNvSpPr>
            <a:spLocks noGrp="1"/>
          </p:cNvSpPr>
          <p:nvPr>
            <p:ph type="sldNum" sz="quarter" idx="12"/>
          </p:nvPr>
        </p:nvSpPr>
        <p:spPr/>
        <p:txBody>
          <a:bodyPr/>
          <a:lstStyle/>
          <a:p>
            <a:fld id="{6C575094-CFE5-6845-BA77-358456EEE977}" type="slidenum">
              <a:rPr lang="en-US" altLang="x-none" smtClean="0"/>
              <a:pPr/>
              <a:t>48</a:t>
            </a:fld>
            <a:endParaRPr lang="en-US" altLang="x-none" dirty="0"/>
          </a:p>
        </p:txBody>
      </p:sp>
      <p:grpSp>
        <p:nvGrpSpPr>
          <p:cNvPr id="96" name="Group 95">
            <a:extLst>
              <a:ext uri="{FF2B5EF4-FFF2-40B4-BE49-F238E27FC236}">
                <a16:creationId xmlns:a16="http://schemas.microsoft.com/office/drawing/2014/main" id="{865A3D09-017B-410D-DAB8-19AAE1A343CE}"/>
              </a:ext>
            </a:extLst>
          </p:cNvPr>
          <p:cNvGrpSpPr/>
          <p:nvPr/>
        </p:nvGrpSpPr>
        <p:grpSpPr>
          <a:xfrm>
            <a:off x="1280196" y="3703317"/>
            <a:ext cx="5530325" cy="2351371"/>
            <a:chOff x="1108283" y="3977634"/>
            <a:chExt cx="5530325" cy="2351371"/>
          </a:xfrm>
        </p:grpSpPr>
        <p:sp>
          <p:nvSpPr>
            <p:cNvPr id="7" name="TextBox 6">
              <a:extLst>
                <a:ext uri="{FF2B5EF4-FFF2-40B4-BE49-F238E27FC236}">
                  <a16:creationId xmlns:a16="http://schemas.microsoft.com/office/drawing/2014/main" id="{3473AA14-7FA1-2BBD-8A48-FC79B3FF33C8}"/>
                </a:ext>
              </a:extLst>
            </p:cNvPr>
            <p:cNvSpPr txBox="1"/>
            <p:nvPr/>
          </p:nvSpPr>
          <p:spPr>
            <a:xfrm>
              <a:off x="1108284" y="3977634"/>
              <a:ext cx="2275010" cy="230832"/>
            </a:xfrm>
            <a:prstGeom prst="rect">
              <a:avLst/>
            </a:prstGeom>
            <a:noFill/>
            <a:ln w="19050">
              <a:solidFill>
                <a:schemeClr val="tx1"/>
              </a:solidFill>
            </a:ln>
          </p:spPr>
          <p:txBody>
            <a:bodyPr wrap="square" rtlCol="0">
              <a:spAutoFit/>
            </a:bodyPr>
            <a:lstStyle/>
            <a:p>
              <a:pPr algn="ctr"/>
              <a:r>
                <a:rPr lang="en-US" sz="900" b="1" dirty="0" err="1"/>
                <a:t>GeneralTax</a:t>
              </a:r>
              <a:endParaRPr lang="en-US" sz="900" b="1" dirty="0"/>
            </a:p>
          </p:txBody>
        </p:sp>
        <p:sp>
          <p:nvSpPr>
            <p:cNvPr id="8" name="TextBox 7">
              <a:extLst>
                <a:ext uri="{FF2B5EF4-FFF2-40B4-BE49-F238E27FC236}">
                  <a16:creationId xmlns:a16="http://schemas.microsoft.com/office/drawing/2014/main" id="{29B929ED-367A-96CE-77A2-3A0D210E6D69}"/>
                </a:ext>
              </a:extLst>
            </p:cNvPr>
            <p:cNvSpPr txBox="1"/>
            <p:nvPr/>
          </p:nvSpPr>
          <p:spPr>
            <a:xfrm>
              <a:off x="1108284" y="4210354"/>
              <a:ext cx="2275010" cy="230832"/>
            </a:xfrm>
            <a:prstGeom prst="rect">
              <a:avLst/>
            </a:prstGeom>
            <a:noFill/>
            <a:ln w="19050">
              <a:solidFill>
                <a:schemeClr val="tx1"/>
              </a:solidFill>
            </a:ln>
          </p:spPr>
          <p:txBody>
            <a:bodyPr wrap="square" rtlCol="0">
              <a:spAutoFit/>
            </a:bodyPr>
            <a:lstStyle/>
            <a:p>
              <a:r>
                <a:rPr lang="en-US" sz="900" dirty="0"/>
                <a:t>-GENERAL_RATE: double = 0.10</a:t>
              </a:r>
            </a:p>
          </p:txBody>
        </p:sp>
        <p:sp>
          <p:nvSpPr>
            <p:cNvPr id="9" name="TextBox 8">
              <a:extLst>
                <a:ext uri="{FF2B5EF4-FFF2-40B4-BE49-F238E27FC236}">
                  <a16:creationId xmlns:a16="http://schemas.microsoft.com/office/drawing/2014/main" id="{46CF6618-E7A6-BBA4-1EBD-31BB21CC94AF}"/>
                </a:ext>
              </a:extLst>
            </p:cNvPr>
            <p:cNvSpPr txBox="1"/>
            <p:nvPr/>
          </p:nvSpPr>
          <p:spPr>
            <a:xfrm>
              <a:off x="1108283" y="4440729"/>
              <a:ext cx="2275010" cy="230832"/>
            </a:xfrm>
            <a:prstGeom prst="rect">
              <a:avLst/>
            </a:prstGeom>
            <a:noFill/>
            <a:ln w="19050">
              <a:solidFill>
                <a:schemeClr val="tx1"/>
              </a:solidFill>
            </a:ln>
          </p:spPr>
          <p:txBody>
            <a:bodyPr wrap="square" rtlCol="0">
              <a:spAutoFit/>
            </a:bodyPr>
            <a:lstStyle/>
            <a:p>
              <a:r>
                <a:rPr lang="en-US" sz="900" dirty="0"/>
                <a:t>+</a:t>
              </a:r>
              <a:r>
                <a:rPr lang="en-US" sz="900" dirty="0" err="1"/>
                <a:t>amount_owed</a:t>
              </a:r>
              <a:r>
                <a:rPr lang="en-US" sz="900" dirty="0"/>
                <a:t>(income: double): double</a:t>
              </a:r>
            </a:p>
          </p:txBody>
        </p:sp>
        <p:sp>
          <p:nvSpPr>
            <p:cNvPr id="10" name="Triangle 9">
              <a:extLst>
                <a:ext uri="{FF2B5EF4-FFF2-40B4-BE49-F238E27FC236}">
                  <a16:creationId xmlns:a16="http://schemas.microsoft.com/office/drawing/2014/main" id="{6D2FAC42-7EE4-981E-DB4E-7BE8B34D9658}"/>
                </a:ext>
              </a:extLst>
            </p:cNvPr>
            <p:cNvSpPr/>
            <p:nvPr/>
          </p:nvSpPr>
          <p:spPr>
            <a:xfrm>
              <a:off x="1108283" y="4686166"/>
              <a:ext cx="190302" cy="153668"/>
            </a:xfrm>
            <a:prstGeom prst="triangle">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1" name="TextBox 10">
              <a:extLst>
                <a:ext uri="{FF2B5EF4-FFF2-40B4-BE49-F238E27FC236}">
                  <a16:creationId xmlns:a16="http://schemas.microsoft.com/office/drawing/2014/main" id="{C9151C2D-89F4-5545-D6D2-F9EA2A0FDD9F}"/>
                </a:ext>
              </a:extLst>
            </p:cNvPr>
            <p:cNvSpPr txBox="1"/>
            <p:nvPr/>
          </p:nvSpPr>
          <p:spPr>
            <a:xfrm>
              <a:off x="1505893" y="4786257"/>
              <a:ext cx="2316660" cy="230832"/>
            </a:xfrm>
            <a:prstGeom prst="rect">
              <a:avLst/>
            </a:prstGeom>
            <a:noFill/>
            <a:ln w="19050">
              <a:solidFill>
                <a:schemeClr val="tx1"/>
              </a:solidFill>
            </a:ln>
          </p:spPr>
          <p:txBody>
            <a:bodyPr wrap="square" rtlCol="0">
              <a:spAutoFit/>
            </a:bodyPr>
            <a:lstStyle/>
            <a:p>
              <a:pPr algn="ctr"/>
              <a:r>
                <a:rPr lang="en-US" sz="900" b="1" dirty="0" err="1"/>
                <a:t>LocalTax</a:t>
              </a:r>
              <a:endParaRPr lang="en-US" sz="900" b="1" dirty="0"/>
            </a:p>
          </p:txBody>
        </p:sp>
        <p:sp>
          <p:nvSpPr>
            <p:cNvPr id="12" name="TextBox 11">
              <a:extLst>
                <a:ext uri="{FF2B5EF4-FFF2-40B4-BE49-F238E27FC236}">
                  <a16:creationId xmlns:a16="http://schemas.microsoft.com/office/drawing/2014/main" id="{506EA7B0-DFB4-3A17-9ED8-07B3DC2CB670}"/>
                </a:ext>
              </a:extLst>
            </p:cNvPr>
            <p:cNvSpPr txBox="1"/>
            <p:nvPr/>
          </p:nvSpPr>
          <p:spPr>
            <a:xfrm>
              <a:off x="1505893" y="5020356"/>
              <a:ext cx="2316660" cy="230832"/>
            </a:xfrm>
            <a:prstGeom prst="rect">
              <a:avLst/>
            </a:prstGeom>
            <a:noFill/>
            <a:ln w="19050">
              <a:solidFill>
                <a:schemeClr val="tx1"/>
              </a:solidFill>
            </a:ln>
          </p:spPr>
          <p:txBody>
            <a:bodyPr wrap="square" rtlCol="0">
              <a:spAutoFit/>
            </a:bodyPr>
            <a:lstStyle/>
            <a:p>
              <a:r>
                <a:rPr lang="en-US" sz="900" dirty="0"/>
                <a:t>-LOCAL_RATE: double = 0.05</a:t>
              </a:r>
            </a:p>
          </p:txBody>
        </p:sp>
        <p:sp>
          <p:nvSpPr>
            <p:cNvPr id="13" name="TextBox 12">
              <a:extLst>
                <a:ext uri="{FF2B5EF4-FFF2-40B4-BE49-F238E27FC236}">
                  <a16:creationId xmlns:a16="http://schemas.microsoft.com/office/drawing/2014/main" id="{D057FBF5-5C7D-D6ED-2679-4F39C5724E34}"/>
                </a:ext>
              </a:extLst>
            </p:cNvPr>
            <p:cNvSpPr txBox="1"/>
            <p:nvPr/>
          </p:nvSpPr>
          <p:spPr>
            <a:xfrm>
              <a:off x="1505893" y="5250468"/>
              <a:ext cx="2316660" cy="230832"/>
            </a:xfrm>
            <a:prstGeom prst="rect">
              <a:avLst/>
            </a:prstGeom>
            <a:noFill/>
            <a:ln w="19050">
              <a:solidFill>
                <a:schemeClr val="tx1"/>
              </a:solidFill>
            </a:ln>
          </p:spPr>
          <p:txBody>
            <a:bodyPr wrap="none" rtlCol="0">
              <a:spAutoFit/>
            </a:bodyPr>
            <a:lstStyle/>
            <a:p>
              <a:r>
                <a:rPr lang="en-US" sz="900" dirty="0"/>
                <a:t>+</a:t>
              </a:r>
              <a:r>
                <a:rPr lang="en-US" sz="900" dirty="0" err="1"/>
                <a:t>amount_owed</a:t>
              </a:r>
              <a:r>
                <a:rPr lang="en-US" sz="900" dirty="0"/>
                <a:t>(earnings: double): double</a:t>
              </a:r>
            </a:p>
          </p:txBody>
        </p:sp>
        <p:sp>
          <p:nvSpPr>
            <p:cNvPr id="15" name="TextBox 14">
              <a:extLst>
                <a:ext uri="{FF2B5EF4-FFF2-40B4-BE49-F238E27FC236}">
                  <a16:creationId xmlns:a16="http://schemas.microsoft.com/office/drawing/2014/main" id="{A4E35527-B6B9-4481-A18A-310A91D072BE}"/>
                </a:ext>
              </a:extLst>
            </p:cNvPr>
            <p:cNvSpPr txBox="1"/>
            <p:nvPr/>
          </p:nvSpPr>
          <p:spPr>
            <a:xfrm>
              <a:off x="1513526" y="5571878"/>
              <a:ext cx="2316660" cy="229271"/>
            </a:xfrm>
            <a:prstGeom prst="rect">
              <a:avLst/>
            </a:prstGeom>
            <a:noFill/>
            <a:ln w="19050">
              <a:solidFill>
                <a:schemeClr val="tx1"/>
              </a:solidFill>
            </a:ln>
          </p:spPr>
          <p:txBody>
            <a:bodyPr wrap="square" rtlCol="0">
              <a:spAutoFit/>
            </a:bodyPr>
            <a:lstStyle/>
            <a:p>
              <a:pPr algn="ctr"/>
              <a:r>
                <a:rPr lang="en-US" sz="900" b="1" dirty="0"/>
                <a:t>MaxTax</a:t>
              </a:r>
            </a:p>
          </p:txBody>
        </p:sp>
        <p:sp>
          <p:nvSpPr>
            <p:cNvPr id="16" name="TextBox 15">
              <a:extLst>
                <a:ext uri="{FF2B5EF4-FFF2-40B4-BE49-F238E27FC236}">
                  <a16:creationId xmlns:a16="http://schemas.microsoft.com/office/drawing/2014/main" id="{0CB72D1E-53B7-898C-D142-FE05CE9A3F20}"/>
                </a:ext>
              </a:extLst>
            </p:cNvPr>
            <p:cNvSpPr txBox="1"/>
            <p:nvPr/>
          </p:nvSpPr>
          <p:spPr>
            <a:xfrm>
              <a:off x="1513526" y="5800429"/>
              <a:ext cx="2316660" cy="229271"/>
            </a:xfrm>
            <a:prstGeom prst="rect">
              <a:avLst/>
            </a:prstGeom>
            <a:noFill/>
            <a:ln w="19050">
              <a:solidFill>
                <a:schemeClr val="tx1"/>
              </a:solidFill>
            </a:ln>
          </p:spPr>
          <p:txBody>
            <a:bodyPr wrap="square" rtlCol="0">
              <a:spAutoFit/>
            </a:bodyPr>
            <a:lstStyle/>
            <a:p>
              <a:r>
                <a:rPr lang="en-US" sz="900" dirty="0"/>
                <a:t>-LOCAL_RATE: double = 0.05</a:t>
              </a:r>
            </a:p>
          </p:txBody>
        </p:sp>
        <p:sp>
          <p:nvSpPr>
            <p:cNvPr id="17" name="TextBox 16">
              <a:extLst>
                <a:ext uri="{FF2B5EF4-FFF2-40B4-BE49-F238E27FC236}">
                  <a16:creationId xmlns:a16="http://schemas.microsoft.com/office/drawing/2014/main" id="{F7407292-DB70-F923-4968-3224A53C7434}"/>
                </a:ext>
              </a:extLst>
            </p:cNvPr>
            <p:cNvSpPr txBox="1"/>
            <p:nvPr/>
          </p:nvSpPr>
          <p:spPr>
            <a:xfrm>
              <a:off x="1513525" y="6031261"/>
              <a:ext cx="2316660" cy="230832"/>
            </a:xfrm>
            <a:prstGeom prst="rect">
              <a:avLst/>
            </a:prstGeom>
            <a:noFill/>
            <a:ln w="19050">
              <a:solidFill>
                <a:schemeClr val="tx1"/>
              </a:solidFill>
            </a:ln>
          </p:spPr>
          <p:txBody>
            <a:bodyPr wrap="none" rtlCol="0">
              <a:spAutoFit/>
            </a:bodyPr>
            <a:lstStyle/>
            <a:p>
              <a:r>
                <a:rPr lang="en-US" sz="900" dirty="0"/>
                <a:t>+</a:t>
              </a:r>
              <a:r>
                <a:rPr lang="en-US" sz="900" dirty="0" err="1"/>
                <a:t>amount_owed</a:t>
              </a:r>
              <a:r>
                <a:rPr lang="en-US" sz="900" dirty="0"/>
                <a:t>(earnings: double): double</a:t>
              </a:r>
            </a:p>
          </p:txBody>
        </p:sp>
        <p:cxnSp>
          <p:nvCxnSpPr>
            <p:cNvPr id="18" name="Elbow Connector 17">
              <a:extLst>
                <a:ext uri="{FF2B5EF4-FFF2-40B4-BE49-F238E27FC236}">
                  <a16:creationId xmlns:a16="http://schemas.microsoft.com/office/drawing/2014/main" id="{F694AF6B-5FEC-74A7-83E4-B76845C8C6BE}"/>
                </a:ext>
              </a:extLst>
            </p:cNvPr>
            <p:cNvCxnSpPr>
              <a:cxnSpLocks/>
              <a:stCxn id="10" idx="3"/>
              <a:endCxn id="12" idx="1"/>
            </p:cNvCxnSpPr>
            <p:nvPr/>
          </p:nvCxnSpPr>
          <p:spPr bwMode="auto">
            <a:xfrm rot="16200000" flipH="1">
              <a:off x="1206694" y="4836573"/>
              <a:ext cx="295938" cy="302459"/>
            </a:xfrm>
            <a:prstGeom prst="bentConnector2">
              <a:avLst/>
            </a:prstGeom>
            <a:solidFill>
              <a:schemeClr val="accent1"/>
            </a:solidFill>
            <a:ln w="1905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19" name="Elbow Connector 18">
              <a:extLst>
                <a:ext uri="{FF2B5EF4-FFF2-40B4-BE49-F238E27FC236}">
                  <a16:creationId xmlns:a16="http://schemas.microsoft.com/office/drawing/2014/main" id="{7F7F85DD-2977-5B47-2936-67815E386945}"/>
                </a:ext>
              </a:extLst>
            </p:cNvPr>
            <p:cNvCxnSpPr>
              <a:cxnSpLocks/>
              <a:stCxn id="10" idx="3"/>
              <a:endCxn id="16" idx="1"/>
            </p:cNvCxnSpPr>
            <p:nvPr/>
          </p:nvCxnSpPr>
          <p:spPr bwMode="auto">
            <a:xfrm rot="16200000" flipH="1">
              <a:off x="820865" y="5222403"/>
              <a:ext cx="1075231" cy="310092"/>
            </a:xfrm>
            <a:prstGeom prst="bentConnector2">
              <a:avLst/>
            </a:prstGeom>
            <a:solidFill>
              <a:schemeClr val="accent1"/>
            </a:solidFill>
            <a:ln w="1905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22" name="Straight Connector 21">
              <a:extLst>
                <a:ext uri="{FF2B5EF4-FFF2-40B4-BE49-F238E27FC236}">
                  <a16:creationId xmlns:a16="http://schemas.microsoft.com/office/drawing/2014/main" id="{DF116974-93AE-8636-3B33-E4625D0A761D}"/>
                </a:ext>
              </a:extLst>
            </p:cNvPr>
            <p:cNvCxnSpPr>
              <a:cxnSpLocks/>
              <a:stCxn id="9" idx="3"/>
              <a:endCxn id="32" idx="1"/>
            </p:cNvCxnSpPr>
            <p:nvPr/>
          </p:nvCxnSpPr>
          <p:spPr bwMode="auto">
            <a:xfrm>
              <a:off x="3383293" y="4556145"/>
              <a:ext cx="920124" cy="0"/>
            </a:xfrm>
            <a:prstGeom prst="line">
              <a:avLst/>
            </a:prstGeom>
            <a:solidFill>
              <a:schemeClr val="accent1"/>
            </a:solidFill>
            <a:ln w="9525" cap="flat" cmpd="sng" algn="ctr">
              <a:solidFill>
                <a:schemeClr val="bg1">
                  <a:lumMod val="50000"/>
                </a:schemeClr>
              </a:solidFill>
              <a:prstDash val="lgDash"/>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23" name="Straight Connector 22">
              <a:extLst>
                <a:ext uri="{FF2B5EF4-FFF2-40B4-BE49-F238E27FC236}">
                  <a16:creationId xmlns:a16="http://schemas.microsoft.com/office/drawing/2014/main" id="{1F5B6764-7AAD-7D02-E003-813D2B3B4D6C}"/>
                </a:ext>
              </a:extLst>
            </p:cNvPr>
            <p:cNvCxnSpPr>
              <a:stCxn id="13" idx="3"/>
              <a:endCxn id="36" idx="1"/>
            </p:cNvCxnSpPr>
            <p:nvPr/>
          </p:nvCxnSpPr>
          <p:spPr bwMode="auto">
            <a:xfrm flipV="1">
              <a:off x="3822553" y="5358028"/>
              <a:ext cx="480864" cy="7856"/>
            </a:xfrm>
            <a:prstGeom prst="line">
              <a:avLst/>
            </a:prstGeom>
            <a:solidFill>
              <a:schemeClr val="accent1"/>
            </a:solidFill>
            <a:ln w="9525" cap="flat" cmpd="sng" algn="ctr">
              <a:solidFill>
                <a:schemeClr val="bg1">
                  <a:lumMod val="50000"/>
                </a:schemeClr>
              </a:solidFill>
              <a:prstDash val="lgDash"/>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24" name="Straight Connector 23">
              <a:extLst>
                <a:ext uri="{FF2B5EF4-FFF2-40B4-BE49-F238E27FC236}">
                  <a16:creationId xmlns:a16="http://schemas.microsoft.com/office/drawing/2014/main" id="{4F4B55BC-C760-E5D5-48FA-670570947976}"/>
                </a:ext>
              </a:extLst>
            </p:cNvPr>
            <p:cNvCxnSpPr>
              <a:cxnSpLocks/>
              <a:stCxn id="17" idx="3"/>
              <a:endCxn id="28" idx="1"/>
            </p:cNvCxnSpPr>
            <p:nvPr/>
          </p:nvCxnSpPr>
          <p:spPr bwMode="auto">
            <a:xfrm flipV="1">
              <a:off x="3830185" y="6144339"/>
              <a:ext cx="475657" cy="2338"/>
            </a:xfrm>
            <a:prstGeom prst="line">
              <a:avLst/>
            </a:prstGeom>
            <a:solidFill>
              <a:schemeClr val="accent1"/>
            </a:solidFill>
            <a:ln w="9525" cap="flat" cmpd="sng" algn="ctr">
              <a:solidFill>
                <a:schemeClr val="bg1">
                  <a:lumMod val="50000"/>
                </a:schemeClr>
              </a:solidFill>
              <a:prstDash val="lgDash"/>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grpSp>
          <p:nvGrpSpPr>
            <p:cNvPr id="94" name="Group 93">
              <a:extLst>
                <a:ext uri="{FF2B5EF4-FFF2-40B4-BE49-F238E27FC236}">
                  <a16:creationId xmlns:a16="http://schemas.microsoft.com/office/drawing/2014/main" id="{EC85E1F1-6841-EDF9-0CDC-2F3237BA396C}"/>
                </a:ext>
              </a:extLst>
            </p:cNvPr>
            <p:cNvGrpSpPr/>
            <p:nvPr/>
          </p:nvGrpSpPr>
          <p:grpSpPr>
            <a:xfrm>
              <a:off x="4303417" y="5154855"/>
              <a:ext cx="2335191" cy="318589"/>
              <a:chOff x="4765976" y="5154855"/>
              <a:chExt cx="2335191" cy="318589"/>
            </a:xfrm>
          </p:grpSpPr>
          <p:sp>
            <p:nvSpPr>
              <p:cNvPr id="33" name="Rectangle 32">
                <a:extLst>
                  <a:ext uri="{FF2B5EF4-FFF2-40B4-BE49-F238E27FC236}">
                    <a16:creationId xmlns:a16="http://schemas.microsoft.com/office/drawing/2014/main" id="{5DEEB3AC-9B90-7D53-27DE-EA5FF3975F16}"/>
                  </a:ext>
                </a:extLst>
              </p:cNvPr>
              <p:cNvSpPr/>
              <p:nvPr/>
            </p:nvSpPr>
            <p:spPr>
              <a:xfrm>
                <a:off x="4765977" y="5232949"/>
                <a:ext cx="2295915" cy="212158"/>
              </a:xfrm>
              <a:prstGeom prst="rect">
                <a:avLst/>
              </a:prstGeom>
              <a:noFill/>
              <a:ln w="1905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bg1">
                      <a:lumMod val="50000"/>
                    </a:schemeClr>
                  </a:solidFill>
                </a:endParaRPr>
              </a:p>
            </p:txBody>
          </p:sp>
          <p:sp>
            <p:nvSpPr>
              <p:cNvPr id="36" name="TextBox 35">
                <a:extLst>
                  <a:ext uri="{FF2B5EF4-FFF2-40B4-BE49-F238E27FC236}">
                    <a16:creationId xmlns:a16="http://schemas.microsoft.com/office/drawing/2014/main" id="{B4F456C7-2E8C-89F9-A838-AFC28C0E3852}"/>
                  </a:ext>
                </a:extLst>
              </p:cNvPr>
              <p:cNvSpPr txBox="1"/>
              <p:nvPr/>
            </p:nvSpPr>
            <p:spPr>
              <a:xfrm>
                <a:off x="4765976" y="5242612"/>
                <a:ext cx="1685077" cy="230832"/>
              </a:xfrm>
              <a:prstGeom prst="rect">
                <a:avLst/>
              </a:prstGeom>
              <a:noFill/>
              <a:ln>
                <a:noFill/>
              </a:ln>
            </p:spPr>
            <p:txBody>
              <a:bodyPr wrap="none" rtlCol="0">
                <a:spAutoFit/>
              </a:bodyPr>
              <a:lstStyle/>
              <a:p>
                <a:r>
                  <a:rPr lang="en-US" sz="900" dirty="0">
                    <a:solidFill>
                      <a:schemeClr val="bg1">
                        <a:lumMod val="50000"/>
                      </a:schemeClr>
                    </a:solidFill>
                  </a:rPr>
                  <a:t>return LOCAL_RATE*income</a:t>
                </a:r>
              </a:p>
            </p:txBody>
          </p:sp>
          <p:grpSp>
            <p:nvGrpSpPr>
              <p:cNvPr id="81" name="Group 80">
                <a:extLst>
                  <a:ext uri="{FF2B5EF4-FFF2-40B4-BE49-F238E27FC236}">
                    <a16:creationId xmlns:a16="http://schemas.microsoft.com/office/drawing/2014/main" id="{6A8BD042-6E19-BA89-91B3-3C905B8FAFCE}"/>
                  </a:ext>
                </a:extLst>
              </p:cNvPr>
              <p:cNvGrpSpPr/>
              <p:nvPr/>
            </p:nvGrpSpPr>
            <p:grpSpPr>
              <a:xfrm>
                <a:off x="6893560" y="5154855"/>
                <a:ext cx="207607" cy="219324"/>
                <a:chOff x="6783347" y="5806414"/>
                <a:chExt cx="207607" cy="219324"/>
              </a:xfrm>
            </p:grpSpPr>
            <p:sp>
              <p:nvSpPr>
                <p:cNvPr id="82" name="Rectangle 81">
                  <a:extLst>
                    <a:ext uri="{FF2B5EF4-FFF2-40B4-BE49-F238E27FC236}">
                      <a16:creationId xmlns:a16="http://schemas.microsoft.com/office/drawing/2014/main" id="{F08CA977-E559-941D-F27C-C49AFFC024E8}"/>
                    </a:ext>
                  </a:extLst>
                </p:cNvPr>
                <p:cNvSpPr/>
                <p:nvPr/>
              </p:nvSpPr>
              <p:spPr>
                <a:xfrm>
                  <a:off x="6783347" y="5806414"/>
                  <a:ext cx="207607" cy="219324"/>
                </a:xfrm>
                <a:prstGeom prst="rect">
                  <a:avLst/>
                </a:prstGeom>
                <a:solidFill>
                  <a:schemeClr val="bg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solidFill>
                      <a:schemeClr val="bg1">
                        <a:lumMod val="50000"/>
                      </a:schemeClr>
                    </a:solidFill>
                  </a:endParaRPr>
                </a:p>
              </p:txBody>
            </p:sp>
            <p:sp>
              <p:nvSpPr>
                <p:cNvPr id="83" name="Triangle 82">
                  <a:extLst>
                    <a:ext uri="{FF2B5EF4-FFF2-40B4-BE49-F238E27FC236}">
                      <a16:creationId xmlns:a16="http://schemas.microsoft.com/office/drawing/2014/main" id="{11879907-0ED7-0E6B-C717-0CB9347E4E6A}"/>
                    </a:ext>
                  </a:extLst>
                </p:cNvPr>
                <p:cNvSpPr/>
                <p:nvPr/>
              </p:nvSpPr>
              <p:spPr>
                <a:xfrm>
                  <a:off x="6783347" y="5889091"/>
                  <a:ext cx="156206" cy="136647"/>
                </a:xfrm>
                <a:prstGeom prst="triangle">
                  <a:avLst>
                    <a:gd name="adj" fmla="val 0"/>
                  </a:avLst>
                </a:prstGeom>
                <a:solidFill>
                  <a:schemeClr val="bg1"/>
                </a:solidFill>
                <a:ln w="1905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solidFill>
                      <a:schemeClr val="bg1">
                        <a:lumMod val="50000"/>
                      </a:schemeClr>
                    </a:solidFill>
                  </a:endParaRPr>
                </a:p>
              </p:txBody>
            </p:sp>
          </p:grpSp>
        </p:grpSp>
        <p:grpSp>
          <p:nvGrpSpPr>
            <p:cNvPr id="95" name="Group 94">
              <a:extLst>
                <a:ext uri="{FF2B5EF4-FFF2-40B4-BE49-F238E27FC236}">
                  <a16:creationId xmlns:a16="http://schemas.microsoft.com/office/drawing/2014/main" id="{FA34BD5D-6777-BA7A-B9DD-24BF2523136C}"/>
                </a:ext>
              </a:extLst>
            </p:cNvPr>
            <p:cNvGrpSpPr/>
            <p:nvPr/>
          </p:nvGrpSpPr>
          <p:grpSpPr>
            <a:xfrm>
              <a:off x="4305842" y="5877539"/>
              <a:ext cx="2332612" cy="451466"/>
              <a:chOff x="4765977" y="5828773"/>
              <a:chExt cx="2332612" cy="451466"/>
            </a:xfrm>
          </p:grpSpPr>
          <p:sp>
            <p:nvSpPr>
              <p:cNvPr id="25" name="Rectangle 24">
                <a:extLst>
                  <a:ext uri="{FF2B5EF4-FFF2-40B4-BE49-F238E27FC236}">
                    <a16:creationId xmlns:a16="http://schemas.microsoft.com/office/drawing/2014/main" id="{30D6A41F-56CA-DDE0-08C9-F072A10A193C}"/>
                  </a:ext>
                </a:extLst>
              </p:cNvPr>
              <p:cNvSpPr/>
              <p:nvPr/>
            </p:nvSpPr>
            <p:spPr>
              <a:xfrm>
                <a:off x="4765978" y="5901244"/>
                <a:ext cx="2295915" cy="347155"/>
              </a:xfrm>
              <a:prstGeom prst="rect">
                <a:avLst/>
              </a:prstGeom>
              <a:noFill/>
              <a:ln w="1905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bg1">
                      <a:lumMod val="50000"/>
                    </a:schemeClr>
                  </a:solidFill>
                </a:endParaRPr>
              </a:p>
            </p:txBody>
          </p:sp>
          <p:sp>
            <p:nvSpPr>
              <p:cNvPr id="28" name="TextBox 27">
                <a:extLst>
                  <a:ext uri="{FF2B5EF4-FFF2-40B4-BE49-F238E27FC236}">
                    <a16:creationId xmlns:a16="http://schemas.microsoft.com/office/drawing/2014/main" id="{075A010B-7D4F-3DBE-D5C1-B9EDF34465D5}"/>
                  </a:ext>
                </a:extLst>
              </p:cNvPr>
              <p:cNvSpPr txBox="1"/>
              <p:nvPr/>
            </p:nvSpPr>
            <p:spPr>
              <a:xfrm>
                <a:off x="4765977" y="5910907"/>
                <a:ext cx="2091998" cy="369332"/>
              </a:xfrm>
              <a:prstGeom prst="rect">
                <a:avLst/>
              </a:prstGeom>
              <a:noFill/>
              <a:ln>
                <a:noFill/>
              </a:ln>
            </p:spPr>
            <p:txBody>
              <a:bodyPr wrap="square" rtlCol="0">
                <a:spAutoFit/>
              </a:bodyPr>
              <a:lstStyle/>
              <a:p>
                <a:r>
                  <a:rPr lang="en-US" sz="900" dirty="0">
                    <a:solidFill>
                      <a:schemeClr val="bg1">
                        <a:lumMod val="50000"/>
                      </a:schemeClr>
                    </a:solidFill>
                  </a:rPr>
                  <a:t>return LOCAL_RATE*amount</a:t>
                </a:r>
              </a:p>
              <a:p>
                <a:r>
                  <a:rPr lang="en-US" sz="900" dirty="0">
                    <a:solidFill>
                      <a:schemeClr val="bg1">
                        <a:lumMod val="50000"/>
                      </a:schemeClr>
                    </a:solidFill>
                  </a:rPr>
                  <a:t>+ </a:t>
                </a:r>
                <a:r>
                  <a:rPr lang="en-US" sz="900" dirty="0" err="1">
                    <a:solidFill>
                      <a:schemeClr val="bg1">
                        <a:lumMod val="50000"/>
                      </a:schemeClr>
                    </a:solidFill>
                  </a:rPr>
                  <a:t>GeneralTax.amount_owed</a:t>
                </a:r>
                <a:r>
                  <a:rPr lang="en-US" sz="900" dirty="0">
                    <a:solidFill>
                      <a:schemeClr val="bg1">
                        <a:lumMod val="50000"/>
                      </a:schemeClr>
                    </a:solidFill>
                  </a:rPr>
                  <a:t>(amount)</a:t>
                </a:r>
              </a:p>
            </p:txBody>
          </p:sp>
          <p:grpSp>
            <p:nvGrpSpPr>
              <p:cNvPr id="87" name="Group 86">
                <a:extLst>
                  <a:ext uri="{FF2B5EF4-FFF2-40B4-BE49-F238E27FC236}">
                    <a16:creationId xmlns:a16="http://schemas.microsoft.com/office/drawing/2014/main" id="{DC88D77F-A9DD-8EF2-CD8C-653A38AD8AE0}"/>
                  </a:ext>
                </a:extLst>
              </p:cNvPr>
              <p:cNvGrpSpPr/>
              <p:nvPr/>
            </p:nvGrpSpPr>
            <p:grpSpPr>
              <a:xfrm>
                <a:off x="6890982" y="5828773"/>
                <a:ext cx="207607" cy="219324"/>
                <a:chOff x="6783347" y="5806414"/>
                <a:chExt cx="207607" cy="219324"/>
              </a:xfrm>
            </p:grpSpPr>
            <p:sp>
              <p:nvSpPr>
                <p:cNvPr id="88" name="Rectangle 87">
                  <a:extLst>
                    <a:ext uri="{FF2B5EF4-FFF2-40B4-BE49-F238E27FC236}">
                      <a16:creationId xmlns:a16="http://schemas.microsoft.com/office/drawing/2014/main" id="{78B913D8-E8C9-1823-5B96-15D780FC8FF5}"/>
                    </a:ext>
                  </a:extLst>
                </p:cNvPr>
                <p:cNvSpPr/>
                <p:nvPr/>
              </p:nvSpPr>
              <p:spPr>
                <a:xfrm>
                  <a:off x="6783347" y="5806414"/>
                  <a:ext cx="207607" cy="219324"/>
                </a:xfrm>
                <a:prstGeom prst="rect">
                  <a:avLst/>
                </a:prstGeom>
                <a:solidFill>
                  <a:schemeClr val="bg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solidFill>
                      <a:schemeClr val="bg1">
                        <a:lumMod val="50000"/>
                      </a:schemeClr>
                    </a:solidFill>
                  </a:endParaRPr>
                </a:p>
              </p:txBody>
            </p:sp>
            <p:sp>
              <p:nvSpPr>
                <p:cNvPr id="89" name="Triangle 88">
                  <a:extLst>
                    <a:ext uri="{FF2B5EF4-FFF2-40B4-BE49-F238E27FC236}">
                      <a16:creationId xmlns:a16="http://schemas.microsoft.com/office/drawing/2014/main" id="{B0D721CE-A8C9-6DC4-C290-D675D3BA91B2}"/>
                    </a:ext>
                  </a:extLst>
                </p:cNvPr>
                <p:cNvSpPr/>
                <p:nvPr/>
              </p:nvSpPr>
              <p:spPr>
                <a:xfrm>
                  <a:off x="6783347" y="5889091"/>
                  <a:ext cx="156206" cy="136647"/>
                </a:xfrm>
                <a:prstGeom prst="triangle">
                  <a:avLst>
                    <a:gd name="adj" fmla="val 0"/>
                  </a:avLst>
                </a:prstGeom>
                <a:solidFill>
                  <a:schemeClr val="bg1"/>
                </a:solidFill>
                <a:ln w="1905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solidFill>
                      <a:schemeClr val="bg1">
                        <a:lumMod val="50000"/>
                      </a:schemeClr>
                    </a:solidFill>
                  </a:endParaRPr>
                </a:p>
              </p:txBody>
            </p:sp>
          </p:grpSp>
        </p:grpSp>
        <p:grpSp>
          <p:nvGrpSpPr>
            <p:cNvPr id="93" name="Group 92">
              <a:extLst>
                <a:ext uri="{FF2B5EF4-FFF2-40B4-BE49-F238E27FC236}">
                  <a16:creationId xmlns:a16="http://schemas.microsoft.com/office/drawing/2014/main" id="{3918B155-71BA-62C2-C575-35EBDDE0577D}"/>
                </a:ext>
              </a:extLst>
            </p:cNvPr>
            <p:cNvGrpSpPr/>
            <p:nvPr/>
          </p:nvGrpSpPr>
          <p:grpSpPr>
            <a:xfrm>
              <a:off x="4303417" y="4356351"/>
              <a:ext cx="2335037" cy="315210"/>
              <a:chOff x="4765976" y="4307152"/>
              <a:chExt cx="2335037" cy="315210"/>
            </a:xfrm>
          </p:grpSpPr>
          <p:sp>
            <p:nvSpPr>
              <p:cNvPr id="29" name="Rectangle 28">
                <a:extLst>
                  <a:ext uri="{FF2B5EF4-FFF2-40B4-BE49-F238E27FC236}">
                    <a16:creationId xmlns:a16="http://schemas.microsoft.com/office/drawing/2014/main" id="{F8A50BF8-CEE0-BF4A-C231-5F5841146E46}"/>
                  </a:ext>
                </a:extLst>
              </p:cNvPr>
              <p:cNvSpPr/>
              <p:nvPr/>
            </p:nvSpPr>
            <p:spPr>
              <a:xfrm>
                <a:off x="4765977" y="4381867"/>
                <a:ext cx="2295915" cy="212158"/>
              </a:xfrm>
              <a:prstGeom prst="rect">
                <a:avLst/>
              </a:prstGeom>
              <a:noFill/>
              <a:ln w="1905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bg1">
                      <a:lumMod val="50000"/>
                    </a:schemeClr>
                  </a:solidFill>
                </a:endParaRPr>
              </a:p>
            </p:txBody>
          </p:sp>
          <p:sp>
            <p:nvSpPr>
              <p:cNvPr id="32" name="TextBox 31">
                <a:extLst>
                  <a:ext uri="{FF2B5EF4-FFF2-40B4-BE49-F238E27FC236}">
                    <a16:creationId xmlns:a16="http://schemas.microsoft.com/office/drawing/2014/main" id="{9D8FE522-61C9-68AD-605E-02BBDB265AEC}"/>
                  </a:ext>
                </a:extLst>
              </p:cNvPr>
              <p:cNvSpPr txBox="1"/>
              <p:nvPr/>
            </p:nvSpPr>
            <p:spPr>
              <a:xfrm>
                <a:off x="4765976" y="4391530"/>
                <a:ext cx="1858201" cy="230832"/>
              </a:xfrm>
              <a:prstGeom prst="rect">
                <a:avLst/>
              </a:prstGeom>
              <a:noFill/>
              <a:ln>
                <a:noFill/>
              </a:ln>
            </p:spPr>
            <p:txBody>
              <a:bodyPr wrap="none" rtlCol="0">
                <a:spAutoFit/>
              </a:bodyPr>
              <a:lstStyle/>
              <a:p>
                <a:r>
                  <a:rPr lang="en-US" sz="900" dirty="0">
                    <a:solidFill>
                      <a:schemeClr val="bg1">
                        <a:lumMod val="50000"/>
                      </a:schemeClr>
                    </a:solidFill>
                  </a:rPr>
                  <a:t>return GENERAL_RATE*income</a:t>
                </a:r>
              </a:p>
            </p:txBody>
          </p:sp>
          <p:grpSp>
            <p:nvGrpSpPr>
              <p:cNvPr id="90" name="Group 89">
                <a:extLst>
                  <a:ext uri="{FF2B5EF4-FFF2-40B4-BE49-F238E27FC236}">
                    <a16:creationId xmlns:a16="http://schemas.microsoft.com/office/drawing/2014/main" id="{69FA86B9-26C3-CB10-35D6-F9040D90BB00}"/>
                  </a:ext>
                </a:extLst>
              </p:cNvPr>
              <p:cNvGrpSpPr/>
              <p:nvPr/>
            </p:nvGrpSpPr>
            <p:grpSpPr>
              <a:xfrm>
                <a:off x="6893406" y="4307152"/>
                <a:ext cx="207607" cy="219324"/>
                <a:chOff x="6783347" y="5806414"/>
                <a:chExt cx="207607" cy="219324"/>
              </a:xfrm>
            </p:grpSpPr>
            <p:sp>
              <p:nvSpPr>
                <p:cNvPr id="91" name="Rectangle 90">
                  <a:extLst>
                    <a:ext uri="{FF2B5EF4-FFF2-40B4-BE49-F238E27FC236}">
                      <a16:creationId xmlns:a16="http://schemas.microsoft.com/office/drawing/2014/main" id="{EA73CEA2-D1E1-8D2C-B3A8-47E55D1B1BCB}"/>
                    </a:ext>
                  </a:extLst>
                </p:cNvPr>
                <p:cNvSpPr/>
                <p:nvPr/>
              </p:nvSpPr>
              <p:spPr>
                <a:xfrm>
                  <a:off x="6783347" y="5806414"/>
                  <a:ext cx="207607" cy="219324"/>
                </a:xfrm>
                <a:prstGeom prst="rect">
                  <a:avLst/>
                </a:prstGeom>
                <a:solidFill>
                  <a:schemeClr val="bg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solidFill>
                      <a:schemeClr val="bg1">
                        <a:lumMod val="50000"/>
                      </a:schemeClr>
                    </a:solidFill>
                  </a:endParaRPr>
                </a:p>
              </p:txBody>
            </p:sp>
            <p:sp>
              <p:nvSpPr>
                <p:cNvPr id="92" name="Triangle 91">
                  <a:extLst>
                    <a:ext uri="{FF2B5EF4-FFF2-40B4-BE49-F238E27FC236}">
                      <a16:creationId xmlns:a16="http://schemas.microsoft.com/office/drawing/2014/main" id="{6761C03D-4395-BE48-49FD-38BBBCD028D4}"/>
                    </a:ext>
                  </a:extLst>
                </p:cNvPr>
                <p:cNvSpPr/>
                <p:nvPr/>
              </p:nvSpPr>
              <p:spPr>
                <a:xfrm>
                  <a:off x="6783347" y="5889091"/>
                  <a:ext cx="156206" cy="136647"/>
                </a:xfrm>
                <a:prstGeom prst="triangle">
                  <a:avLst>
                    <a:gd name="adj" fmla="val 0"/>
                  </a:avLst>
                </a:prstGeom>
                <a:solidFill>
                  <a:schemeClr val="bg1"/>
                </a:solidFill>
                <a:ln w="1905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solidFill>
                      <a:schemeClr val="bg1">
                        <a:lumMod val="50000"/>
                      </a:schemeClr>
                    </a:solidFill>
                  </a:endParaRPr>
                </a:p>
              </p:txBody>
            </p:sp>
          </p:grpSp>
        </p:grpSp>
      </p:grpSp>
      <p:sp>
        <p:nvSpPr>
          <p:cNvPr id="97" name="TextBox 96">
            <a:extLst>
              <a:ext uri="{FF2B5EF4-FFF2-40B4-BE49-F238E27FC236}">
                <a16:creationId xmlns:a16="http://schemas.microsoft.com/office/drawing/2014/main" id="{F8DBEFF0-B791-0E4A-734F-58BE8BE79E7F}"/>
              </a:ext>
            </a:extLst>
          </p:cNvPr>
          <p:cNvSpPr txBox="1"/>
          <p:nvPr/>
        </p:nvSpPr>
        <p:spPr>
          <a:xfrm>
            <a:off x="7173174" y="3887173"/>
            <a:ext cx="1099340" cy="307777"/>
          </a:xfrm>
          <a:prstGeom prst="rect">
            <a:avLst/>
          </a:prstGeom>
          <a:solidFill>
            <a:srgbClr val="0432FF"/>
          </a:solidFill>
        </p:spPr>
        <p:txBody>
          <a:bodyPr wrap="none" rtlCol="0">
            <a:spAutoFit/>
          </a:bodyPr>
          <a:lstStyle/>
          <a:p>
            <a:r>
              <a:rPr lang="en-US" sz="1400" dirty="0">
                <a:solidFill>
                  <a:srgbClr val="FFFF00"/>
                </a:solidFill>
              </a:rPr>
              <a:t>7.1/</a:t>
            </a:r>
            <a:r>
              <a:rPr lang="en-US" sz="1400" dirty="0" err="1">
                <a:solidFill>
                  <a:srgbClr val="FFFF00"/>
                </a:solidFill>
              </a:rPr>
              <a:t>Taxes.h</a:t>
            </a:r>
            <a:endParaRPr lang="en-US" sz="1400" dirty="0">
              <a:solidFill>
                <a:srgbClr val="FFFF00"/>
              </a:solidFill>
            </a:endParaRPr>
          </a:p>
        </p:txBody>
      </p:sp>
      <p:sp>
        <p:nvSpPr>
          <p:cNvPr id="98" name="TextBox 97">
            <a:extLst>
              <a:ext uri="{FF2B5EF4-FFF2-40B4-BE49-F238E27FC236}">
                <a16:creationId xmlns:a16="http://schemas.microsoft.com/office/drawing/2014/main" id="{46502994-8A65-5BB3-381D-A2223EE92855}"/>
              </a:ext>
            </a:extLst>
          </p:cNvPr>
          <p:cNvSpPr txBox="1"/>
          <p:nvPr/>
        </p:nvSpPr>
        <p:spPr>
          <a:xfrm>
            <a:off x="7173174" y="4266293"/>
            <a:ext cx="1258421" cy="307777"/>
          </a:xfrm>
          <a:prstGeom prst="rect">
            <a:avLst/>
          </a:prstGeom>
          <a:solidFill>
            <a:srgbClr val="0432FF"/>
          </a:solidFill>
        </p:spPr>
        <p:txBody>
          <a:bodyPr wrap="none" rtlCol="0">
            <a:spAutoFit/>
          </a:bodyPr>
          <a:lstStyle/>
          <a:p>
            <a:r>
              <a:rPr lang="en-US" sz="1400" dirty="0">
                <a:solidFill>
                  <a:srgbClr val="FFFF00"/>
                </a:solidFill>
              </a:rPr>
              <a:t>7.1/</a:t>
            </a:r>
            <a:r>
              <a:rPr lang="en-US" sz="1400" dirty="0" err="1">
                <a:solidFill>
                  <a:srgbClr val="FFFF00"/>
                </a:solidFill>
              </a:rPr>
              <a:t>tester.cpp</a:t>
            </a:r>
            <a:endParaRPr lang="en-US" sz="1400" dirty="0">
              <a:solidFill>
                <a:srgbClr val="FFFF00"/>
              </a:solidFill>
            </a:endParaRPr>
          </a:p>
        </p:txBody>
      </p:sp>
    </p:spTree>
    <p:extLst>
      <p:ext uri="{BB962C8B-B14F-4D97-AF65-F5344CB8AC3E}">
        <p14:creationId xmlns:p14="http://schemas.microsoft.com/office/powerpoint/2010/main" val="217013635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63E58C-F635-A1AC-00AE-736A991760B1}"/>
              </a:ext>
            </a:extLst>
          </p:cNvPr>
          <p:cNvSpPr>
            <a:spLocks noGrp="1"/>
          </p:cNvSpPr>
          <p:nvPr>
            <p:ph type="title"/>
          </p:nvPr>
        </p:nvSpPr>
        <p:spPr/>
        <p:txBody>
          <a:bodyPr/>
          <a:lstStyle/>
          <a:p>
            <a:r>
              <a:rPr lang="en-US" dirty="0"/>
              <a:t>Overloading</a:t>
            </a:r>
          </a:p>
        </p:txBody>
      </p:sp>
      <p:sp>
        <p:nvSpPr>
          <p:cNvPr id="3" name="Content Placeholder 2">
            <a:extLst>
              <a:ext uri="{FF2B5EF4-FFF2-40B4-BE49-F238E27FC236}">
                <a16:creationId xmlns:a16="http://schemas.microsoft.com/office/drawing/2014/main" id="{7C3F173E-CD05-09E7-56FB-9FBEE3F6D8DD}"/>
              </a:ext>
            </a:extLst>
          </p:cNvPr>
          <p:cNvSpPr>
            <a:spLocks noGrp="1"/>
          </p:cNvSpPr>
          <p:nvPr>
            <p:ph idx="1"/>
          </p:nvPr>
        </p:nvSpPr>
        <p:spPr/>
        <p:txBody>
          <a:bodyPr/>
          <a:lstStyle/>
          <a:p>
            <a:r>
              <a:rPr lang="en-US" dirty="0"/>
              <a:t>Function overloading occurs when two or more functions in the same scope have the </a:t>
            </a:r>
            <a:r>
              <a:rPr lang="en-US" u="sng" dirty="0"/>
              <a:t>same name</a:t>
            </a:r>
            <a:r>
              <a:rPr lang="en-US" dirty="0"/>
              <a:t> but otherwise </a:t>
            </a:r>
            <a:r>
              <a:rPr lang="en-US" u="sng" dirty="0"/>
              <a:t>different signatures</a:t>
            </a:r>
            <a:r>
              <a:rPr lang="en-US" dirty="0"/>
              <a:t>.</a:t>
            </a:r>
          </a:p>
          <a:p>
            <a:pPr lvl="4"/>
            <a:endParaRPr lang="en-US" dirty="0"/>
          </a:p>
          <a:p>
            <a:r>
              <a:rPr lang="en-US" dirty="0"/>
              <a:t>Overload a set of functions when they are so strongly related that it doesn’t make sense to invent a different name for each function.</a:t>
            </a:r>
          </a:p>
          <a:p>
            <a:pPr lvl="1"/>
            <a:r>
              <a:rPr lang="en-US" dirty="0"/>
              <a:t>Member functions of a class or standalone functions. </a:t>
            </a:r>
          </a:p>
          <a:p>
            <a:pPr lvl="4"/>
            <a:endParaRPr lang="en-US" dirty="0"/>
          </a:p>
          <a:p>
            <a:r>
              <a:rPr lang="en-US" dirty="0"/>
              <a:t>The C++ compiler knows which overloaded function to invoke based on the call’s arguments. </a:t>
            </a:r>
          </a:p>
        </p:txBody>
      </p:sp>
      <p:sp>
        <p:nvSpPr>
          <p:cNvPr id="4" name="Slide Number Placeholder 3">
            <a:extLst>
              <a:ext uri="{FF2B5EF4-FFF2-40B4-BE49-F238E27FC236}">
                <a16:creationId xmlns:a16="http://schemas.microsoft.com/office/drawing/2014/main" id="{B7248942-FE7F-A4F5-A4C5-8A589DDFD8D3}"/>
              </a:ext>
            </a:extLst>
          </p:cNvPr>
          <p:cNvSpPr>
            <a:spLocks noGrp="1"/>
          </p:cNvSpPr>
          <p:nvPr>
            <p:ph type="sldNum" sz="quarter" idx="12"/>
          </p:nvPr>
        </p:nvSpPr>
        <p:spPr/>
        <p:txBody>
          <a:bodyPr/>
          <a:lstStyle/>
          <a:p>
            <a:fld id="{6C575094-CFE5-6845-BA77-358456EEE977}" type="slidenum">
              <a:rPr lang="en-US" altLang="x-none" smtClean="0"/>
              <a:pPr/>
              <a:t>49</a:t>
            </a:fld>
            <a:endParaRPr lang="en-US" altLang="x-none"/>
          </a:p>
        </p:txBody>
      </p:sp>
    </p:spTree>
    <p:extLst>
      <p:ext uri="{BB962C8B-B14F-4D97-AF65-F5344CB8AC3E}">
        <p14:creationId xmlns:p14="http://schemas.microsoft.com/office/powerpoint/2010/main" val="18448503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300DFD-9E5C-818D-5206-AE4FC69720FE}"/>
              </a:ext>
            </a:extLst>
          </p:cNvPr>
          <p:cNvSpPr>
            <a:spLocks noGrp="1"/>
          </p:cNvSpPr>
          <p:nvPr>
            <p:ph type="title"/>
          </p:nvPr>
        </p:nvSpPr>
        <p:spPr/>
        <p:txBody>
          <a:bodyPr/>
          <a:lstStyle/>
          <a:p>
            <a:r>
              <a:rPr lang="en-US" dirty="0"/>
              <a:t>Hide Implementation? </a:t>
            </a:r>
            <a:r>
              <a:rPr lang="en-US" i="1" dirty="0"/>
              <a:t>cont’d</a:t>
            </a:r>
          </a:p>
        </p:txBody>
      </p:sp>
      <p:sp>
        <p:nvSpPr>
          <p:cNvPr id="4" name="Slide Number Placeholder 3">
            <a:extLst>
              <a:ext uri="{FF2B5EF4-FFF2-40B4-BE49-F238E27FC236}">
                <a16:creationId xmlns:a16="http://schemas.microsoft.com/office/drawing/2014/main" id="{A98051FF-CD1A-3602-DB6E-EFB8882BA351}"/>
              </a:ext>
            </a:extLst>
          </p:cNvPr>
          <p:cNvSpPr>
            <a:spLocks noGrp="1"/>
          </p:cNvSpPr>
          <p:nvPr>
            <p:ph type="sldNum" sz="quarter" idx="12"/>
          </p:nvPr>
        </p:nvSpPr>
        <p:spPr/>
        <p:txBody>
          <a:bodyPr/>
          <a:lstStyle/>
          <a:p>
            <a:fld id="{6C575094-CFE5-6845-BA77-358456EEE977}" type="slidenum">
              <a:rPr lang="en-US" altLang="x-none" smtClean="0"/>
              <a:pPr/>
              <a:t>5</a:t>
            </a:fld>
            <a:endParaRPr lang="en-US" altLang="x-none"/>
          </a:p>
        </p:txBody>
      </p:sp>
      <p:sp>
        <p:nvSpPr>
          <p:cNvPr id="5" name="TextBox 4">
            <a:extLst>
              <a:ext uri="{FF2B5EF4-FFF2-40B4-BE49-F238E27FC236}">
                <a16:creationId xmlns:a16="http://schemas.microsoft.com/office/drawing/2014/main" id="{569018CA-BA97-FE2B-03A1-1E9F65582BFC}"/>
              </a:ext>
            </a:extLst>
          </p:cNvPr>
          <p:cNvSpPr txBox="1"/>
          <p:nvPr/>
        </p:nvSpPr>
        <p:spPr>
          <a:xfrm>
            <a:off x="1324957" y="1417342"/>
            <a:ext cx="6494085" cy="4708981"/>
          </a:xfrm>
          <a:prstGeom prst="rect">
            <a:avLst/>
          </a:prstGeom>
          <a:solidFill>
            <a:schemeClr val="bg1">
              <a:lumMod val="95000"/>
            </a:schemeClr>
          </a:solidFill>
          <a:ln>
            <a:solidFill>
              <a:schemeClr val="bg1">
                <a:lumMod val="65000"/>
              </a:schemeClr>
            </a:solidFill>
          </a:ln>
        </p:spPr>
        <p:txBody>
          <a:bodyPr wrap="none" rtlCol="0">
            <a:spAutoFit/>
          </a:bodyPr>
          <a:lstStyle/>
          <a:p>
            <a:pPr marL="61913" marR="0">
              <a:spcBef>
                <a:spcPts val="0"/>
              </a:spcBef>
              <a:spcAft>
                <a:spcPts val="0"/>
              </a:spcAft>
            </a:pPr>
            <a:r>
              <a:rPr lang="en-US" sz="12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class </a:t>
            </a:r>
            <a:r>
              <a:rPr lang="en-US" sz="1200" b="1" dirty="0">
                <a:solidFill>
                  <a:srgbClr val="C00000"/>
                </a:solidFill>
                <a:effectLst/>
                <a:latin typeface="Courier New" panose="02070309020205020404" pitchFamily="49" charset="0"/>
                <a:ea typeface="Times New Roman" panose="02020603050405020304" pitchFamily="18" charset="0"/>
                <a:cs typeface="Times New Roman" panose="02020603050405020304" pitchFamily="18" charset="0"/>
              </a:rPr>
              <a:t>Employee</a:t>
            </a:r>
          </a:p>
          <a:p>
            <a:pPr marL="61913" marR="0">
              <a:spcBef>
                <a:spcPts val="0"/>
              </a:spcBef>
              <a:spcAft>
                <a:spcPts val="0"/>
              </a:spcAft>
            </a:pPr>
            <a:r>
              <a:rPr lang="en-US" sz="12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a:t>
            </a:r>
          </a:p>
          <a:p>
            <a:pPr marL="61913" marR="0">
              <a:spcBef>
                <a:spcPts val="0"/>
              </a:spcBef>
              <a:spcAft>
                <a:spcPts val="0"/>
              </a:spcAft>
            </a:pPr>
            <a:r>
              <a:rPr lang="en-US" sz="12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public:</a:t>
            </a:r>
          </a:p>
          <a:p>
            <a:pPr marL="61913" marR="0">
              <a:spcBef>
                <a:spcPts val="0"/>
              </a:spcBef>
              <a:spcAft>
                <a:spcPts val="0"/>
              </a:spcAft>
            </a:pPr>
            <a:r>
              <a:rPr lang="en-US" sz="12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Employee(long id, string name, </a:t>
            </a:r>
            <a:r>
              <a:rPr lang="en-US" sz="1200" b="1" dirty="0">
                <a:solidFill>
                  <a:srgbClr val="C00000"/>
                </a:solidFill>
                <a:effectLst/>
                <a:latin typeface="Courier New" panose="02070309020205020404" pitchFamily="49" charset="0"/>
                <a:ea typeface="Times New Roman" panose="02020603050405020304" pitchFamily="18" charset="0"/>
                <a:cs typeface="Times New Roman" panose="02020603050405020304" pitchFamily="18" charset="0"/>
              </a:rPr>
              <a:t>Date *</a:t>
            </a:r>
            <a:r>
              <a:rPr lang="en-US" sz="1200" b="1" dirty="0" err="1">
                <a:solidFill>
                  <a:srgbClr val="C00000"/>
                </a:solidFill>
                <a:effectLst/>
                <a:latin typeface="Courier New" panose="02070309020205020404" pitchFamily="49" charset="0"/>
                <a:ea typeface="Times New Roman" panose="02020603050405020304" pitchFamily="18" charset="0"/>
                <a:cs typeface="Times New Roman" panose="02020603050405020304" pitchFamily="18" charset="0"/>
              </a:rPr>
              <a:t>bdate</a:t>
            </a:r>
            <a:r>
              <a:rPr lang="en-US" sz="12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a:t>
            </a:r>
          </a:p>
          <a:p>
            <a:pPr marL="61913" marR="0">
              <a:spcBef>
                <a:spcPts val="0"/>
              </a:spcBef>
              <a:spcAft>
                <a:spcPts val="0"/>
              </a:spcAft>
            </a:pPr>
            <a:r>
              <a:rPr lang="en-US" sz="12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 employee_id(id), name(name), </a:t>
            </a:r>
            <a:r>
              <a:rPr lang="en-US" sz="1200" b="1" dirty="0">
                <a:solidFill>
                  <a:srgbClr val="C00000"/>
                </a:solidFill>
                <a:effectLst/>
                <a:latin typeface="Courier New" panose="02070309020205020404" pitchFamily="49" charset="0"/>
                <a:ea typeface="Times New Roman" panose="02020603050405020304" pitchFamily="18" charset="0"/>
                <a:cs typeface="Times New Roman" panose="02020603050405020304" pitchFamily="18" charset="0"/>
              </a:rPr>
              <a:t>birthdate(</a:t>
            </a:r>
            <a:r>
              <a:rPr lang="en-US" sz="1200" b="1" dirty="0" err="1">
                <a:solidFill>
                  <a:srgbClr val="C00000"/>
                </a:solidFill>
                <a:effectLst/>
                <a:latin typeface="Courier New" panose="02070309020205020404" pitchFamily="49" charset="0"/>
                <a:ea typeface="Times New Roman" panose="02020603050405020304" pitchFamily="18" charset="0"/>
                <a:cs typeface="Times New Roman" panose="02020603050405020304" pitchFamily="18" charset="0"/>
              </a:rPr>
              <a:t>bdate</a:t>
            </a:r>
            <a:r>
              <a:rPr lang="en-US" sz="1200" b="1" dirty="0">
                <a:solidFill>
                  <a:srgbClr val="C00000"/>
                </a:solidFill>
                <a:effectLst/>
                <a:latin typeface="Courier New" panose="02070309020205020404" pitchFamily="49" charset="0"/>
                <a:ea typeface="Times New Roman" panose="02020603050405020304" pitchFamily="18" charset="0"/>
                <a:cs typeface="Times New Roman" panose="02020603050405020304" pitchFamily="18" charset="0"/>
              </a:rPr>
              <a:t>) </a:t>
            </a:r>
            <a:r>
              <a:rPr lang="en-US" sz="12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a:t>
            </a:r>
          </a:p>
          <a:p>
            <a:pPr marL="61913" marR="0">
              <a:spcBef>
                <a:spcPts val="0"/>
              </a:spcBef>
              <a:spcAft>
                <a:spcPts val="0"/>
              </a:spcAft>
            </a:pPr>
            <a:r>
              <a:rPr lang="en-US" sz="12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a:t>
            </a:r>
          </a:p>
          <a:p>
            <a:pPr marL="61913" marR="0">
              <a:spcBef>
                <a:spcPts val="0"/>
              </a:spcBef>
              <a:spcAft>
                <a:spcPts val="0"/>
              </a:spcAft>
            </a:pPr>
            <a:r>
              <a:rPr lang="en-US" sz="12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Date </a:t>
            </a:r>
            <a:r>
              <a:rPr lang="en-US" sz="1200" b="1" dirty="0">
                <a:solidFill>
                  <a:srgbClr val="C00000"/>
                </a:solidFill>
                <a:effectLst/>
                <a:latin typeface="Courier New" panose="02070309020205020404" pitchFamily="49" charset="0"/>
                <a:ea typeface="Times New Roman" panose="02020603050405020304" pitchFamily="18" charset="0"/>
                <a:cs typeface="Times New Roman" panose="02020603050405020304" pitchFamily="18" charset="0"/>
              </a:rPr>
              <a:t>*</a:t>
            </a:r>
            <a:r>
              <a:rPr lang="en-US" sz="1200" b="1" dirty="0" err="1">
                <a:solidFill>
                  <a:srgbClr val="C00000"/>
                </a:solidFill>
                <a:effectLst/>
                <a:latin typeface="Courier New" panose="02070309020205020404" pitchFamily="49" charset="0"/>
                <a:ea typeface="Times New Roman" panose="02020603050405020304" pitchFamily="18" charset="0"/>
                <a:cs typeface="Times New Roman" panose="02020603050405020304" pitchFamily="18" charset="0"/>
              </a:rPr>
              <a:t>get_birthdate</a:t>
            </a:r>
            <a:r>
              <a:rPr lang="en-US" sz="1200" b="1" dirty="0">
                <a:solidFill>
                  <a:srgbClr val="C00000"/>
                </a:solidFill>
                <a:effectLst/>
                <a:latin typeface="Courier New" panose="02070309020205020404" pitchFamily="49" charset="0"/>
                <a:ea typeface="Times New Roman" panose="02020603050405020304" pitchFamily="18" charset="0"/>
                <a:cs typeface="Times New Roman" panose="02020603050405020304" pitchFamily="18" charset="0"/>
              </a:rPr>
              <a:t>() </a:t>
            </a:r>
            <a:r>
              <a:rPr lang="en-US" sz="12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const { </a:t>
            </a:r>
            <a:r>
              <a:rPr lang="en-US" sz="1200" b="1" dirty="0">
                <a:solidFill>
                  <a:srgbClr val="C00000"/>
                </a:solidFill>
                <a:effectLst/>
                <a:latin typeface="Courier New" panose="02070309020205020404" pitchFamily="49" charset="0"/>
                <a:ea typeface="Times New Roman" panose="02020603050405020304" pitchFamily="18" charset="0"/>
                <a:cs typeface="Times New Roman" panose="02020603050405020304" pitchFamily="18" charset="0"/>
              </a:rPr>
              <a:t>return birthdate</a:t>
            </a:r>
            <a:r>
              <a:rPr lang="en-US" sz="12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a:t>
            </a:r>
          </a:p>
          <a:p>
            <a:pPr marL="61913" marR="0">
              <a:spcBef>
                <a:spcPts val="0"/>
              </a:spcBef>
              <a:spcAft>
                <a:spcPts val="0"/>
              </a:spcAft>
            </a:pPr>
            <a:r>
              <a:rPr lang="en-US" sz="12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a:t>
            </a:r>
          </a:p>
          <a:p>
            <a:pPr marL="61913" marR="0">
              <a:spcBef>
                <a:spcPts val="0"/>
              </a:spcBef>
              <a:spcAft>
                <a:spcPts val="0"/>
              </a:spcAft>
            </a:pPr>
            <a:r>
              <a:rPr lang="en-US" sz="12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friend </a:t>
            </a:r>
            <a:r>
              <a:rPr lang="en-US" sz="1200" b="1" dirty="0" err="1">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ostream</a:t>
            </a:r>
            <a:r>
              <a:rPr lang="en-US" sz="12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&amp; operator &lt;&lt;(</a:t>
            </a:r>
            <a:r>
              <a:rPr lang="en-US" sz="1200" b="1" dirty="0" err="1">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ostream</a:t>
            </a:r>
            <a:r>
              <a:rPr lang="en-US" sz="12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&amp; </a:t>
            </a:r>
            <a:r>
              <a:rPr lang="en-US" sz="1200" b="1" dirty="0" err="1">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os</a:t>
            </a:r>
            <a:r>
              <a:rPr lang="en-US" sz="12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const Employee&amp; emp);</a:t>
            </a:r>
          </a:p>
          <a:p>
            <a:pPr marL="61913" marR="0">
              <a:spcBef>
                <a:spcPts val="0"/>
              </a:spcBef>
              <a:spcAft>
                <a:spcPts val="0"/>
              </a:spcAft>
            </a:pPr>
            <a:r>
              <a:rPr lang="en-US" sz="12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a:t>
            </a:r>
          </a:p>
          <a:p>
            <a:pPr marL="61913" marR="0">
              <a:spcBef>
                <a:spcPts val="0"/>
              </a:spcBef>
              <a:spcAft>
                <a:spcPts val="0"/>
              </a:spcAft>
            </a:pPr>
            <a:r>
              <a:rPr lang="en-US" sz="1200" b="1" dirty="0">
                <a:solidFill>
                  <a:srgbClr val="C00000"/>
                </a:solidFill>
                <a:effectLst/>
                <a:latin typeface="Courier New" panose="02070309020205020404" pitchFamily="49" charset="0"/>
                <a:ea typeface="Times New Roman" panose="02020603050405020304" pitchFamily="18" charset="0"/>
                <a:cs typeface="Times New Roman" panose="02020603050405020304" pitchFamily="18" charset="0"/>
              </a:rPr>
              <a:t>private:</a:t>
            </a:r>
          </a:p>
          <a:p>
            <a:pPr marL="61913" marR="0">
              <a:spcBef>
                <a:spcPts val="0"/>
              </a:spcBef>
              <a:spcAft>
                <a:spcPts val="0"/>
              </a:spcAft>
            </a:pPr>
            <a:r>
              <a:rPr lang="en-US" sz="1200" b="1" dirty="0">
                <a:solidFill>
                  <a:srgbClr val="C00000"/>
                </a:solidFill>
                <a:effectLst/>
                <a:latin typeface="Courier New" panose="02070309020205020404" pitchFamily="49" charset="0"/>
                <a:ea typeface="Times New Roman" panose="02020603050405020304" pitchFamily="18" charset="0"/>
                <a:cs typeface="Times New Roman" panose="02020603050405020304" pitchFamily="18" charset="0"/>
              </a:rPr>
              <a:t>    </a:t>
            </a:r>
            <a:r>
              <a:rPr lang="en-US" sz="1200" b="1" dirty="0">
                <a:effectLst/>
                <a:latin typeface="Courier New" panose="02070309020205020404" pitchFamily="49" charset="0"/>
                <a:ea typeface="Times New Roman" panose="02020603050405020304" pitchFamily="18" charset="0"/>
                <a:cs typeface="Times New Roman" panose="02020603050405020304" pitchFamily="18" charset="0"/>
              </a:rPr>
              <a:t>long employee_id;</a:t>
            </a:r>
          </a:p>
          <a:p>
            <a:pPr marL="61913" marR="0">
              <a:spcBef>
                <a:spcPts val="0"/>
              </a:spcBef>
              <a:spcAft>
                <a:spcPts val="0"/>
              </a:spcAft>
            </a:pPr>
            <a:r>
              <a:rPr lang="en-US" sz="1200" b="1" dirty="0">
                <a:effectLst/>
                <a:latin typeface="Courier New" panose="02070309020205020404" pitchFamily="49" charset="0"/>
                <a:ea typeface="Times New Roman" panose="02020603050405020304" pitchFamily="18" charset="0"/>
                <a:cs typeface="Times New Roman" panose="02020603050405020304" pitchFamily="18" charset="0"/>
              </a:rPr>
              <a:t>    string name;</a:t>
            </a:r>
          </a:p>
          <a:p>
            <a:pPr marL="61913" marR="0">
              <a:spcBef>
                <a:spcPts val="0"/>
              </a:spcBef>
              <a:spcAft>
                <a:spcPts val="0"/>
              </a:spcAft>
            </a:pPr>
            <a:r>
              <a:rPr lang="en-US" sz="1200" b="1" dirty="0">
                <a:solidFill>
                  <a:srgbClr val="C00000"/>
                </a:solidFill>
                <a:effectLst/>
                <a:latin typeface="Courier New" panose="02070309020205020404" pitchFamily="49" charset="0"/>
                <a:ea typeface="Times New Roman" panose="02020603050405020304" pitchFamily="18" charset="0"/>
                <a:cs typeface="Times New Roman" panose="02020603050405020304" pitchFamily="18" charset="0"/>
              </a:rPr>
              <a:t> </a:t>
            </a:r>
          </a:p>
          <a:p>
            <a:pPr marL="61913" marR="0">
              <a:spcBef>
                <a:spcPts val="0"/>
              </a:spcBef>
              <a:spcAft>
                <a:spcPts val="0"/>
              </a:spcAft>
            </a:pPr>
            <a:r>
              <a:rPr lang="en-US" sz="12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a:t>
            </a:r>
            <a:r>
              <a:rPr lang="en-US" sz="1200" b="1" dirty="0">
                <a:solidFill>
                  <a:srgbClr val="C00000"/>
                </a:solidFill>
                <a:effectLst/>
                <a:latin typeface="Courier New" panose="02070309020205020404" pitchFamily="49" charset="0"/>
                <a:ea typeface="Times New Roman" panose="02020603050405020304" pitchFamily="18" charset="0"/>
                <a:cs typeface="Times New Roman" panose="02020603050405020304" pitchFamily="18" charset="0"/>
              </a:rPr>
              <a:t>Date *birthdate;</a:t>
            </a:r>
          </a:p>
          <a:p>
            <a:pPr marL="61913" marR="0">
              <a:spcBef>
                <a:spcPts val="0"/>
              </a:spcBef>
              <a:spcAft>
                <a:spcPts val="0"/>
              </a:spcAft>
            </a:pPr>
            <a:r>
              <a:rPr lang="en-US" sz="12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a:t>
            </a:r>
          </a:p>
          <a:p>
            <a:pPr marL="61913" marR="0">
              <a:spcBef>
                <a:spcPts val="0"/>
              </a:spcBef>
              <a:spcAft>
                <a:spcPts val="0"/>
              </a:spcAft>
            </a:pPr>
            <a:r>
              <a:rPr lang="en-US" sz="12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a:t>
            </a:r>
          </a:p>
          <a:p>
            <a:pPr marL="61913" marR="0">
              <a:spcBef>
                <a:spcPts val="0"/>
              </a:spcBef>
              <a:spcAft>
                <a:spcPts val="0"/>
              </a:spcAft>
            </a:pPr>
            <a:r>
              <a:rPr lang="en-US" sz="12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inline </a:t>
            </a:r>
            <a:r>
              <a:rPr lang="en-US" sz="1200" b="1" dirty="0" err="1">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ostream</a:t>
            </a:r>
            <a:r>
              <a:rPr lang="en-US" sz="12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&amp; operator &lt;&lt;(</a:t>
            </a:r>
            <a:r>
              <a:rPr lang="en-US" sz="1200" b="1" dirty="0" err="1">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ostream</a:t>
            </a:r>
            <a:r>
              <a:rPr lang="en-US" sz="12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&amp; </a:t>
            </a:r>
            <a:r>
              <a:rPr lang="en-US" sz="1200" b="1" dirty="0" err="1">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os</a:t>
            </a:r>
            <a:r>
              <a:rPr lang="en-US" sz="12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const Employee&amp; emp)</a:t>
            </a:r>
          </a:p>
          <a:p>
            <a:pPr marL="61913" marR="0">
              <a:spcBef>
                <a:spcPts val="0"/>
              </a:spcBef>
              <a:spcAft>
                <a:spcPts val="0"/>
              </a:spcAft>
            </a:pPr>
            <a:r>
              <a:rPr lang="en-US" sz="12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a:t>
            </a:r>
          </a:p>
          <a:p>
            <a:pPr marL="61913" marR="0">
              <a:spcBef>
                <a:spcPts val="0"/>
              </a:spcBef>
              <a:spcAft>
                <a:spcPts val="0"/>
              </a:spcAft>
            </a:pPr>
            <a:r>
              <a:rPr lang="en-US" sz="12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a:t>
            </a:r>
            <a:r>
              <a:rPr lang="en-US" sz="1200" b="1" dirty="0" err="1">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os</a:t>
            </a:r>
            <a:r>
              <a:rPr lang="en-US" sz="12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&lt;&lt; "Employee #" &lt;&lt;</a:t>
            </a:r>
            <a:r>
              <a:rPr lang="en-US" sz="1200" b="1" dirty="0" err="1">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emp.employee_id</a:t>
            </a:r>
            <a:r>
              <a:rPr lang="en-US" sz="12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&lt;&lt; </a:t>
            </a:r>
            <a:r>
              <a:rPr lang="en-US" sz="1200" b="1" dirty="0" err="1">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endl</a:t>
            </a:r>
            <a:r>
              <a:rPr lang="en-US" sz="12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a:t>
            </a:r>
          </a:p>
          <a:p>
            <a:pPr marL="61913" marR="0">
              <a:spcBef>
                <a:spcPts val="0"/>
              </a:spcBef>
              <a:spcAft>
                <a:spcPts val="0"/>
              </a:spcAft>
            </a:pPr>
            <a:r>
              <a:rPr lang="en-US" sz="12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a:t>
            </a:r>
            <a:r>
              <a:rPr lang="en-US" sz="1200" b="1" dirty="0" err="1">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os</a:t>
            </a:r>
            <a:r>
              <a:rPr lang="en-US" sz="12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&lt;&lt; "  Name: " &lt;&lt; </a:t>
            </a:r>
            <a:r>
              <a:rPr lang="en-US" sz="1200" b="1" dirty="0" err="1">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emp.name</a:t>
            </a:r>
            <a:r>
              <a:rPr lang="en-US" sz="12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&lt;&lt; </a:t>
            </a:r>
            <a:r>
              <a:rPr lang="en-US" sz="1200" b="1" dirty="0" err="1">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endl</a:t>
            </a:r>
            <a:r>
              <a:rPr lang="en-US" sz="12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a:t>
            </a:r>
          </a:p>
          <a:p>
            <a:pPr marL="61913" marR="0">
              <a:spcBef>
                <a:spcPts val="0"/>
              </a:spcBef>
              <a:spcAft>
                <a:spcPts val="0"/>
              </a:spcAft>
            </a:pPr>
            <a:r>
              <a:rPr lang="en-US" sz="12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a:t>
            </a:r>
            <a:r>
              <a:rPr lang="en-US" sz="1200" b="1" dirty="0" err="1">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os</a:t>
            </a:r>
            <a:r>
              <a:rPr lang="en-US" sz="12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&lt;&lt; "  Birthdate: "; </a:t>
            </a:r>
            <a:r>
              <a:rPr lang="en-US" sz="1200" b="1" dirty="0" err="1">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emp.birthdate</a:t>
            </a:r>
            <a:r>
              <a:rPr lang="en-US" sz="12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-&gt;print(); </a:t>
            </a:r>
            <a:r>
              <a:rPr lang="en-US" sz="1200" b="1" dirty="0" err="1">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os</a:t>
            </a:r>
            <a:r>
              <a:rPr lang="en-US" sz="12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&lt;&lt; </a:t>
            </a:r>
            <a:r>
              <a:rPr lang="en-US" sz="1200" b="1" dirty="0" err="1">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endl</a:t>
            </a:r>
            <a:r>
              <a:rPr lang="en-US" sz="12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a:t>
            </a:r>
          </a:p>
          <a:p>
            <a:pPr marL="61913" marR="0">
              <a:spcBef>
                <a:spcPts val="0"/>
              </a:spcBef>
              <a:spcAft>
                <a:spcPts val="0"/>
              </a:spcAft>
            </a:pPr>
            <a:r>
              <a:rPr lang="en-US" sz="12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a:t>
            </a:r>
          </a:p>
          <a:p>
            <a:pPr marL="61913" marR="0">
              <a:spcBef>
                <a:spcPts val="0"/>
              </a:spcBef>
              <a:spcAft>
                <a:spcPts val="0"/>
              </a:spcAft>
            </a:pPr>
            <a:r>
              <a:rPr lang="en-US" sz="12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return </a:t>
            </a:r>
            <a:r>
              <a:rPr lang="en-US" sz="1200" b="1" dirty="0" err="1">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os</a:t>
            </a:r>
            <a:r>
              <a:rPr lang="en-US" sz="12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a:t>
            </a:r>
          </a:p>
          <a:p>
            <a:pPr marL="61913" marR="0">
              <a:spcBef>
                <a:spcPts val="0"/>
              </a:spcBef>
              <a:spcAft>
                <a:spcPts val="0"/>
              </a:spcAft>
            </a:pPr>
            <a:r>
              <a:rPr lang="en-US" sz="12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a:t>
            </a:r>
          </a:p>
        </p:txBody>
      </p:sp>
      <p:sp>
        <p:nvSpPr>
          <p:cNvPr id="6" name="TextBox 5">
            <a:extLst>
              <a:ext uri="{FF2B5EF4-FFF2-40B4-BE49-F238E27FC236}">
                <a16:creationId xmlns:a16="http://schemas.microsoft.com/office/drawing/2014/main" id="{F8A27AFB-C4B4-DA10-7443-C830B0E09D39}"/>
              </a:ext>
            </a:extLst>
          </p:cNvPr>
          <p:cNvSpPr txBox="1"/>
          <p:nvPr/>
        </p:nvSpPr>
        <p:spPr>
          <a:xfrm>
            <a:off x="6126463" y="1278842"/>
            <a:ext cx="1428596" cy="307777"/>
          </a:xfrm>
          <a:prstGeom prst="rect">
            <a:avLst/>
          </a:prstGeom>
          <a:solidFill>
            <a:srgbClr val="0432FF"/>
          </a:solidFill>
        </p:spPr>
        <p:txBody>
          <a:bodyPr wrap="none" rtlCol="0">
            <a:spAutoFit/>
          </a:bodyPr>
          <a:lstStyle/>
          <a:p>
            <a:r>
              <a:rPr lang="en-US" sz="1400" dirty="0">
                <a:solidFill>
                  <a:srgbClr val="FFFF00"/>
                </a:solidFill>
              </a:rPr>
              <a:t>5.8/</a:t>
            </a:r>
            <a:r>
              <a:rPr lang="en-US" sz="1400" dirty="0" err="1">
                <a:solidFill>
                  <a:srgbClr val="FFFF00"/>
                </a:solidFill>
              </a:rPr>
              <a:t>Employee.h</a:t>
            </a:r>
            <a:endParaRPr lang="en-US" sz="1400" dirty="0">
              <a:solidFill>
                <a:srgbClr val="FFFF00"/>
              </a:solidFill>
            </a:endParaRPr>
          </a:p>
        </p:txBody>
      </p:sp>
    </p:spTree>
    <p:extLst>
      <p:ext uri="{BB962C8B-B14F-4D97-AF65-F5344CB8AC3E}">
        <p14:creationId xmlns:p14="http://schemas.microsoft.com/office/powerpoint/2010/main" val="33836245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17" end="17"/>
                                            </p:txEl>
                                          </p:spTgt>
                                        </p:tgtEl>
                                        <p:attrNameLst>
                                          <p:attrName>style.visibility</p:attrName>
                                        </p:attrNameLst>
                                      </p:cBhvr>
                                      <p:to>
                                        <p:strVal val="visible"/>
                                      </p:to>
                                    </p:set>
                                    <p:animEffect transition="in" filter="fade">
                                      <p:cBhvr>
                                        <p:cTn id="7" dur="500"/>
                                        <p:tgtEl>
                                          <p:spTgt spid="5">
                                            <p:txEl>
                                              <p:pRg st="17" end="17"/>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5">
                                            <p:txEl>
                                              <p:pRg st="18" end="18"/>
                                            </p:txEl>
                                          </p:spTgt>
                                        </p:tgtEl>
                                        <p:attrNameLst>
                                          <p:attrName>style.visibility</p:attrName>
                                        </p:attrNameLst>
                                      </p:cBhvr>
                                      <p:to>
                                        <p:strVal val="visible"/>
                                      </p:to>
                                    </p:set>
                                    <p:animEffect transition="in" filter="fade">
                                      <p:cBhvr>
                                        <p:cTn id="10" dur="500"/>
                                        <p:tgtEl>
                                          <p:spTgt spid="5">
                                            <p:txEl>
                                              <p:pRg st="18" end="18"/>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5">
                                            <p:txEl>
                                              <p:pRg st="19" end="19"/>
                                            </p:txEl>
                                          </p:spTgt>
                                        </p:tgtEl>
                                        <p:attrNameLst>
                                          <p:attrName>style.visibility</p:attrName>
                                        </p:attrNameLst>
                                      </p:cBhvr>
                                      <p:to>
                                        <p:strVal val="visible"/>
                                      </p:to>
                                    </p:set>
                                    <p:animEffect transition="in" filter="fade">
                                      <p:cBhvr>
                                        <p:cTn id="13" dur="500"/>
                                        <p:tgtEl>
                                          <p:spTgt spid="5">
                                            <p:txEl>
                                              <p:pRg st="19" end="19"/>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5">
                                            <p:txEl>
                                              <p:pRg st="20" end="20"/>
                                            </p:txEl>
                                          </p:spTgt>
                                        </p:tgtEl>
                                        <p:attrNameLst>
                                          <p:attrName>style.visibility</p:attrName>
                                        </p:attrNameLst>
                                      </p:cBhvr>
                                      <p:to>
                                        <p:strVal val="visible"/>
                                      </p:to>
                                    </p:set>
                                    <p:animEffect transition="in" filter="fade">
                                      <p:cBhvr>
                                        <p:cTn id="16" dur="500"/>
                                        <p:tgtEl>
                                          <p:spTgt spid="5">
                                            <p:txEl>
                                              <p:pRg st="20" end="20"/>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5">
                                            <p:txEl>
                                              <p:pRg st="21" end="21"/>
                                            </p:txEl>
                                          </p:spTgt>
                                        </p:tgtEl>
                                        <p:attrNameLst>
                                          <p:attrName>style.visibility</p:attrName>
                                        </p:attrNameLst>
                                      </p:cBhvr>
                                      <p:to>
                                        <p:strVal val="visible"/>
                                      </p:to>
                                    </p:set>
                                    <p:animEffect transition="in" filter="fade">
                                      <p:cBhvr>
                                        <p:cTn id="19" dur="500"/>
                                        <p:tgtEl>
                                          <p:spTgt spid="5">
                                            <p:txEl>
                                              <p:pRg st="21" end="21"/>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5">
                                            <p:txEl>
                                              <p:pRg st="22" end="22"/>
                                            </p:txEl>
                                          </p:spTgt>
                                        </p:tgtEl>
                                        <p:attrNameLst>
                                          <p:attrName>style.visibility</p:attrName>
                                        </p:attrNameLst>
                                      </p:cBhvr>
                                      <p:to>
                                        <p:strVal val="visible"/>
                                      </p:to>
                                    </p:set>
                                    <p:animEffect transition="in" filter="fade">
                                      <p:cBhvr>
                                        <p:cTn id="22" dur="500"/>
                                        <p:tgtEl>
                                          <p:spTgt spid="5">
                                            <p:txEl>
                                              <p:pRg st="22" end="22"/>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5">
                                            <p:txEl>
                                              <p:pRg st="23" end="23"/>
                                            </p:txEl>
                                          </p:spTgt>
                                        </p:tgtEl>
                                        <p:attrNameLst>
                                          <p:attrName>style.visibility</p:attrName>
                                        </p:attrNameLst>
                                      </p:cBhvr>
                                      <p:to>
                                        <p:strVal val="visible"/>
                                      </p:to>
                                    </p:set>
                                    <p:animEffect transition="in" filter="fade">
                                      <p:cBhvr>
                                        <p:cTn id="25" dur="500"/>
                                        <p:tgtEl>
                                          <p:spTgt spid="5">
                                            <p:txEl>
                                              <p:pRg st="23" end="23"/>
                                            </p:txEl>
                                          </p:spTgt>
                                        </p:tgtEl>
                                      </p:cBhvr>
                                    </p:animEffect>
                                  </p:childTnLst>
                                </p:cTn>
                              </p:par>
                              <p:par>
                                <p:cTn id="26" presetID="10" presetClass="entr" presetSubtype="0" fill="hold" nodeType="withEffect">
                                  <p:stCondLst>
                                    <p:cond delay="0"/>
                                  </p:stCondLst>
                                  <p:childTnLst>
                                    <p:set>
                                      <p:cBhvr>
                                        <p:cTn id="27" dur="1" fill="hold">
                                          <p:stCondLst>
                                            <p:cond delay="0"/>
                                          </p:stCondLst>
                                        </p:cTn>
                                        <p:tgtEl>
                                          <p:spTgt spid="5">
                                            <p:txEl>
                                              <p:pRg st="24" end="24"/>
                                            </p:txEl>
                                          </p:spTgt>
                                        </p:tgtEl>
                                        <p:attrNameLst>
                                          <p:attrName>style.visibility</p:attrName>
                                        </p:attrNameLst>
                                      </p:cBhvr>
                                      <p:to>
                                        <p:strVal val="visible"/>
                                      </p:to>
                                    </p:set>
                                    <p:animEffect transition="in" filter="fade">
                                      <p:cBhvr>
                                        <p:cTn id="28" dur="500"/>
                                        <p:tgtEl>
                                          <p:spTgt spid="5">
                                            <p:txEl>
                                              <p:pRg st="24" end="2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FE250E-5D07-F8D4-957D-FD2F45C3741D}"/>
              </a:ext>
            </a:extLst>
          </p:cNvPr>
          <p:cNvSpPr>
            <a:spLocks noGrp="1"/>
          </p:cNvSpPr>
          <p:nvPr>
            <p:ph type="title"/>
          </p:nvPr>
        </p:nvSpPr>
        <p:spPr/>
        <p:txBody>
          <a:bodyPr/>
          <a:lstStyle/>
          <a:p>
            <a:r>
              <a:rPr lang="en-US" dirty="0"/>
              <a:t>Overloading</a:t>
            </a:r>
            <a:r>
              <a:rPr lang="en-US" i="1" dirty="0"/>
              <a:t>, cont’d</a:t>
            </a:r>
          </a:p>
        </p:txBody>
      </p:sp>
      <p:sp>
        <p:nvSpPr>
          <p:cNvPr id="3" name="Content Placeholder 2">
            <a:extLst>
              <a:ext uri="{FF2B5EF4-FFF2-40B4-BE49-F238E27FC236}">
                <a16:creationId xmlns:a16="http://schemas.microsoft.com/office/drawing/2014/main" id="{D72C1588-0520-1614-9F1F-487B0D79CE8A}"/>
              </a:ext>
            </a:extLst>
          </p:cNvPr>
          <p:cNvSpPr>
            <a:spLocks noGrp="1"/>
          </p:cNvSpPr>
          <p:nvPr>
            <p:ph idx="1"/>
          </p:nvPr>
        </p:nvSpPr>
        <p:spPr>
          <a:xfrm>
            <a:off x="457200" y="1295400"/>
            <a:ext cx="8229600" cy="4236697"/>
          </a:xfrm>
        </p:spPr>
        <p:txBody>
          <a:bodyPr/>
          <a:lstStyle/>
          <a:p>
            <a:r>
              <a:rPr lang="en-US" dirty="0"/>
              <a:t>Use function overloading for well-designed applications in these situations:</a:t>
            </a:r>
          </a:p>
          <a:p>
            <a:pPr lvl="1"/>
            <a:r>
              <a:rPr lang="en-US" dirty="0"/>
              <a:t>The functions perform conceptually similar operations:</a:t>
            </a:r>
          </a:p>
          <a:p>
            <a:pPr lvl="1"/>
            <a:endParaRPr lang="en-US" dirty="0"/>
          </a:p>
          <a:p>
            <a:pPr lvl="4"/>
            <a:endParaRPr lang="en-US" dirty="0"/>
          </a:p>
          <a:p>
            <a:pPr lvl="1"/>
            <a:r>
              <a:rPr lang="en-US" dirty="0"/>
              <a:t>The functions perform the same operation and produce identical results:</a:t>
            </a:r>
          </a:p>
          <a:p>
            <a:pPr lvl="1"/>
            <a:endParaRPr lang="en-US" dirty="0"/>
          </a:p>
          <a:p>
            <a:pPr lvl="4"/>
            <a:endParaRPr lang="en-US" dirty="0"/>
          </a:p>
          <a:p>
            <a:pPr lvl="1"/>
            <a:r>
              <a:rPr lang="en-US" dirty="0"/>
              <a:t>The functions perform equivalent operations:</a:t>
            </a:r>
          </a:p>
        </p:txBody>
      </p:sp>
      <p:sp>
        <p:nvSpPr>
          <p:cNvPr id="4" name="Slide Number Placeholder 3">
            <a:extLst>
              <a:ext uri="{FF2B5EF4-FFF2-40B4-BE49-F238E27FC236}">
                <a16:creationId xmlns:a16="http://schemas.microsoft.com/office/drawing/2014/main" id="{980110CC-FC3F-F498-28E1-7507EDFF5688}"/>
              </a:ext>
            </a:extLst>
          </p:cNvPr>
          <p:cNvSpPr>
            <a:spLocks noGrp="1"/>
          </p:cNvSpPr>
          <p:nvPr>
            <p:ph type="sldNum" sz="quarter" idx="12"/>
          </p:nvPr>
        </p:nvSpPr>
        <p:spPr/>
        <p:txBody>
          <a:bodyPr/>
          <a:lstStyle/>
          <a:p>
            <a:fld id="{6C575094-CFE5-6845-BA77-358456EEE977}" type="slidenum">
              <a:rPr lang="en-US" altLang="x-none" smtClean="0"/>
              <a:pPr/>
              <a:t>50</a:t>
            </a:fld>
            <a:endParaRPr lang="en-US" altLang="x-none"/>
          </a:p>
        </p:txBody>
      </p:sp>
      <p:sp>
        <p:nvSpPr>
          <p:cNvPr id="5" name="TextBox 4">
            <a:extLst>
              <a:ext uri="{FF2B5EF4-FFF2-40B4-BE49-F238E27FC236}">
                <a16:creationId xmlns:a16="http://schemas.microsoft.com/office/drawing/2014/main" id="{F6907E8C-68B4-98EC-B3CF-6AC21552AC35}"/>
              </a:ext>
            </a:extLst>
          </p:cNvPr>
          <p:cNvSpPr txBox="1"/>
          <p:nvPr/>
        </p:nvSpPr>
        <p:spPr>
          <a:xfrm>
            <a:off x="1737391" y="3063244"/>
            <a:ext cx="6372257" cy="523220"/>
          </a:xfrm>
          <a:prstGeom prst="rect">
            <a:avLst/>
          </a:prstGeom>
          <a:solidFill>
            <a:schemeClr val="bg1">
              <a:lumMod val="95000"/>
            </a:schemeClr>
          </a:solidFill>
          <a:ln>
            <a:solidFill>
              <a:schemeClr val="bg1">
                <a:lumMod val="75000"/>
              </a:schemeClr>
            </a:solidFill>
          </a:ln>
        </p:spPr>
        <p:txBody>
          <a:bodyPr wrap="none" rtlCol="0">
            <a:spAutoFit/>
          </a:bodyPr>
          <a:lstStyle/>
          <a:p>
            <a:pPr marL="4763" marR="0">
              <a:spcBef>
                <a:spcPts val="0"/>
              </a:spcBef>
              <a:spcAft>
                <a:spcPts val="0"/>
              </a:spcAft>
            </a:pPr>
            <a:r>
              <a:rPr lang="en-US" sz="14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void print(</a:t>
            </a:r>
            <a:r>
              <a:rPr lang="en-US" sz="1400" b="1" dirty="0" err="1">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Textfile</a:t>
            </a:r>
            <a:r>
              <a:rPr lang="en-US" sz="14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f);         // print to standard out</a:t>
            </a:r>
          </a:p>
          <a:p>
            <a:pPr marL="4763" marR="0">
              <a:spcBef>
                <a:spcPts val="0"/>
              </a:spcBef>
              <a:spcAft>
                <a:spcPts val="0"/>
              </a:spcAft>
            </a:pPr>
            <a:r>
              <a:rPr lang="en-US" sz="14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void print(</a:t>
            </a:r>
            <a:r>
              <a:rPr lang="en-US" sz="1400" b="1" dirty="0" err="1">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Textfile</a:t>
            </a:r>
            <a:r>
              <a:rPr lang="en-US" sz="14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f, PDF p);  // print to a PDF</a:t>
            </a:r>
          </a:p>
        </p:txBody>
      </p:sp>
      <p:sp>
        <p:nvSpPr>
          <p:cNvPr id="6" name="TextBox 5">
            <a:extLst>
              <a:ext uri="{FF2B5EF4-FFF2-40B4-BE49-F238E27FC236}">
                <a16:creationId xmlns:a16="http://schemas.microsoft.com/office/drawing/2014/main" id="{2B52EDFC-7B10-24C7-17D5-9F53AEE46EF0}"/>
              </a:ext>
            </a:extLst>
          </p:cNvPr>
          <p:cNvSpPr txBox="1"/>
          <p:nvPr/>
        </p:nvSpPr>
        <p:spPr>
          <a:xfrm>
            <a:off x="1737391" y="4425025"/>
            <a:ext cx="5298245" cy="523220"/>
          </a:xfrm>
          <a:prstGeom prst="rect">
            <a:avLst/>
          </a:prstGeom>
          <a:solidFill>
            <a:schemeClr val="bg1">
              <a:lumMod val="95000"/>
            </a:schemeClr>
          </a:solidFill>
          <a:ln>
            <a:solidFill>
              <a:schemeClr val="bg1">
                <a:lumMod val="75000"/>
              </a:schemeClr>
            </a:solidFill>
          </a:ln>
        </p:spPr>
        <p:txBody>
          <a:bodyPr wrap="none" rtlCol="0">
            <a:spAutoFit/>
          </a:bodyPr>
          <a:lstStyle/>
          <a:p>
            <a:pPr marL="4763" marR="0">
              <a:spcBef>
                <a:spcPts val="0"/>
              </a:spcBef>
              <a:spcAft>
                <a:spcPts val="0"/>
              </a:spcAft>
            </a:pPr>
            <a:r>
              <a:rPr lang="en-US" sz="14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void </a:t>
            </a:r>
            <a:r>
              <a:rPr lang="en-US" sz="1400" b="1" dirty="0" err="1">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draw_circle</a:t>
            </a:r>
            <a:r>
              <a:rPr lang="en-US" sz="14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(int x, int y, double radius);</a:t>
            </a:r>
          </a:p>
          <a:p>
            <a:pPr marL="4763" marR="0">
              <a:spcBef>
                <a:spcPts val="0"/>
              </a:spcBef>
              <a:spcAft>
                <a:spcPts val="0"/>
              </a:spcAft>
            </a:pPr>
            <a:r>
              <a:rPr lang="en-US" sz="14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void </a:t>
            </a:r>
            <a:r>
              <a:rPr lang="en-US" sz="1400" b="1" dirty="0" err="1">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draw_circle</a:t>
            </a:r>
            <a:r>
              <a:rPr lang="en-US" sz="14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(Point p, double radius);</a:t>
            </a:r>
          </a:p>
        </p:txBody>
      </p:sp>
      <p:sp>
        <p:nvSpPr>
          <p:cNvPr id="7" name="TextBox 6">
            <a:extLst>
              <a:ext uri="{FF2B5EF4-FFF2-40B4-BE49-F238E27FC236}">
                <a16:creationId xmlns:a16="http://schemas.microsoft.com/office/drawing/2014/main" id="{F3CB4A34-C269-4D42-F348-FE658A12A137}"/>
              </a:ext>
            </a:extLst>
          </p:cNvPr>
          <p:cNvSpPr txBox="1"/>
          <p:nvPr/>
        </p:nvSpPr>
        <p:spPr>
          <a:xfrm>
            <a:off x="1690385" y="5598873"/>
            <a:ext cx="6264857" cy="523220"/>
          </a:xfrm>
          <a:prstGeom prst="rect">
            <a:avLst/>
          </a:prstGeom>
          <a:solidFill>
            <a:schemeClr val="bg1">
              <a:lumMod val="95000"/>
            </a:schemeClr>
          </a:solidFill>
          <a:ln>
            <a:solidFill>
              <a:schemeClr val="bg1">
                <a:lumMod val="75000"/>
              </a:schemeClr>
            </a:solidFill>
          </a:ln>
        </p:spPr>
        <p:txBody>
          <a:bodyPr wrap="none" rtlCol="0">
            <a:spAutoFit/>
          </a:bodyPr>
          <a:lstStyle/>
          <a:p>
            <a:pPr marL="60325" marR="0">
              <a:spcBef>
                <a:spcPts val="0"/>
              </a:spcBef>
              <a:spcAft>
                <a:spcPts val="0"/>
              </a:spcAft>
            </a:pPr>
            <a:r>
              <a:rPr lang="en-US" sz="14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vector&lt;Book *&gt; search(Genre g, int year, string title);</a:t>
            </a:r>
          </a:p>
          <a:p>
            <a:pPr marL="60325" marR="0">
              <a:spcBef>
                <a:spcPts val="0"/>
              </a:spcBef>
              <a:spcAft>
                <a:spcPts val="0"/>
              </a:spcAft>
            </a:pPr>
            <a:r>
              <a:rPr lang="en-US" sz="14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vector&lt;Book *&gt; search(Region r, string title);</a:t>
            </a:r>
          </a:p>
        </p:txBody>
      </p:sp>
    </p:spTree>
    <p:extLst>
      <p:ext uri="{BB962C8B-B14F-4D97-AF65-F5344CB8AC3E}">
        <p14:creationId xmlns:p14="http://schemas.microsoft.com/office/powerpoint/2010/main" val="4054713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fade">
                                      <p:cBhvr>
                                        <p:cTn id="7" dur="500"/>
                                        <p:tgtEl>
                                          <p:spTgt spid="3">
                                            <p:txEl>
                                              <p:pRg st="4" end="4"/>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fade">
                                      <p:cBhvr>
                                        <p:cTn id="10" dur="500"/>
                                        <p:tgtEl>
                                          <p:spTgt spid="6"/>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animEffect transition="in" filter="fade">
                                      <p:cBhvr>
                                        <p:cTn id="15" dur="500"/>
                                        <p:tgtEl>
                                          <p:spTgt spid="3">
                                            <p:txEl>
                                              <p:pRg st="7" end="7"/>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fade">
                                      <p:cBhvr>
                                        <p:cTn id="18"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90DDBF-2193-1E78-5E79-EE258E55BAFD}"/>
              </a:ext>
            </a:extLst>
          </p:cNvPr>
          <p:cNvSpPr>
            <a:spLocks noGrp="1"/>
          </p:cNvSpPr>
          <p:nvPr>
            <p:ph type="title"/>
          </p:nvPr>
        </p:nvSpPr>
        <p:spPr/>
        <p:txBody>
          <a:bodyPr/>
          <a:lstStyle/>
          <a:p>
            <a:r>
              <a:rPr lang="en-US" dirty="0"/>
              <a:t>Overloading</a:t>
            </a:r>
            <a:r>
              <a:rPr lang="en-US" i="1" dirty="0"/>
              <a:t>, cont’d</a:t>
            </a:r>
            <a:endParaRPr lang="en-US" dirty="0"/>
          </a:p>
        </p:txBody>
      </p:sp>
      <p:sp>
        <p:nvSpPr>
          <p:cNvPr id="6" name="Content Placeholder 5">
            <a:extLst>
              <a:ext uri="{FF2B5EF4-FFF2-40B4-BE49-F238E27FC236}">
                <a16:creationId xmlns:a16="http://schemas.microsoft.com/office/drawing/2014/main" id="{A31034D5-2D10-FEAF-F29A-0F4E5F07723D}"/>
              </a:ext>
            </a:extLst>
          </p:cNvPr>
          <p:cNvSpPr>
            <a:spLocks noGrp="1"/>
          </p:cNvSpPr>
          <p:nvPr>
            <p:ph idx="1"/>
          </p:nvPr>
        </p:nvSpPr>
        <p:spPr/>
        <p:txBody>
          <a:bodyPr/>
          <a:lstStyle/>
          <a:p>
            <a:r>
              <a:rPr lang="en-US" sz="2400" dirty="0"/>
              <a:t>Function overloading is very common.</a:t>
            </a:r>
          </a:p>
          <a:p>
            <a:pPr lvl="4"/>
            <a:endParaRPr lang="en-US" sz="650" dirty="0"/>
          </a:p>
          <a:p>
            <a:r>
              <a:rPr lang="en-US" sz="2400" dirty="0"/>
              <a:t>The </a:t>
            </a:r>
            <a:r>
              <a:rPr lang="en-US" sz="2400" b="1" dirty="0">
                <a:latin typeface="Courier New" panose="02070309020205020404" pitchFamily="49" charset="0"/>
                <a:cs typeface="Courier New" panose="02070309020205020404" pitchFamily="49" charset="0"/>
              </a:rPr>
              <a:t>+</a:t>
            </a:r>
            <a:r>
              <a:rPr lang="en-US" sz="2400" dirty="0"/>
              <a:t> operator is an example of </a:t>
            </a:r>
            <a:r>
              <a:rPr lang="en-US" sz="2400" dirty="0">
                <a:solidFill>
                  <a:srgbClr val="C00000"/>
                </a:solidFill>
              </a:rPr>
              <a:t>operator overloading</a:t>
            </a:r>
            <a:r>
              <a:rPr lang="en-US" sz="2400" dirty="0"/>
              <a:t>. </a:t>
            </a:r>
          </a:p>
          <a:p>
            <a:pPr lvl="1"/>
            <a:r>
              <a:rPr lang="en-US" sz="2000" dirty="0"/>
              <a:t>If its two arguments are integer or real values, the operator returns their sum by performing arithmetic addition. </a:t>
            </a:r>
          </a:p>
          <a:p>
            <a:pPr lvl="1"/>
            <a:r>
              <a:rPr lang="en-US" sz="2000" dirty="0"/>
              <a:t>But if the two arguments are string values, the operator returns a string value equal to the value of the second string “added” to the end of the value of the first string by performing string concatenation.</a:t>
            </a:r>
          </a:p>
          <a:p>
            <a:pPr lvl="4"/>
            <a:endParaRPr lang="en-US" sz="650" dirty="0"/>
          </a:p>
          <a:p>
            <a:r>
              <a:rPr lang="en-US" sz="2400" dirty="0"/>
              <a:t>The square root function </a:t>
            </a:r>
            <a:r>
              <a:rPr lang="en-US" sz="2400" b="1" dirty="0">
                <a:latin typeface="Courier New" panose="02070309020205020404" pitchFamily="49" charset="0"/>
                <a:cs typeface="Courier New" panose="02070309020205020404" pitchFamily="49" charset="0"/>
              </a:rPr>
              <a:t>sqrt()</a:t>
            </a:r>
            <a:r>
              <a:rPr lang="en-US" sz="2400" dirty="0"/>
              <a:t> in the standard math library is overloaded. </a:t>
            </a:r>
          </a:p>
          <a:p>
            <a:pPr lvl="1"/>
            <a:r>
              <a:rPr lang="en-US" sz="2000" dirty="0"/>
              <a:t>We can pass it a </a:t>
            </a:r>
            <a:r>
              <a:rPr lang="en-US" sz="2000" b="1" dirty="0">
                <a:latin typeface="Courier New" panose="02070309020205020404" pitchFamily="49" charset="0"/>
                <a:cs typeface="Courier New" panose="02070309020205020404" pitchFamily="49" charset="0"/>
              </a:rPr>
              <a:t>double</a:t>
            </a:r>
            <a:r>
              <a:rPr lang="en-US" sz="2000" dirty="0"/>
              <a:t>, </a:t>
            </a:r>
            <a:r>
              <a:rPr lang="en-US" sz="2000" b="1" dirty="0">
                <a:latin typeface="Courier New" panose="02070309020205020404" pitchFamily="49" charset="0"/>
                <a:cs typeface="Courier New" panose="02070309020205020404" pitchFamily="49" charset="0"/>
              </a:rPr>
              <a:t>float</a:t>
            </a:r>
            <a:r>
              <a:rPr lang="en-US" sz="2000" dirty="0"/>
              <a:t>, or </a:t>
            </a:r>
            <a:r>
              <a:rPr lang="en-US" sz="2000" b="1" dirty="0">
                <a:latin typeface="Courier New" panose="02070309020205020404" pitchFamily="49" charset="0"/>
                <a:cs typeface="Courier New" panose="02070309020205020404" pitchFamily="49" charset="0"/>
              </a:rPr>
              <a:t>long</a:t>
            </a:r>
            <a:r>
              <a:rPr lang="en-US" sz="2000" dirty="0"/>
              <a:t> argument value, and it will compute and return the argument’s square root </a:t>
            </a:r>
            <a:br>
              <a:rPr lang="en-US" sz="2000" dirty="0"/>
            </a:br>
            <a:r>
              <a:rPr lang="en-US" sz="2000" dirty="0"/>
              <a:t>as a </a:t>
            </a:r>
            <a:r>
              <a:rPr lang="en-US" sz="2000" b="1" dirty="0">
                <a:latin typeface="Courier New" panose="02070309020205020404" pitchFamily="49" charset="0"/>
                <a:cs typeface="Courier New" panose="02070309020205020404" pitchFamily="49" charset="0"/>
              </a:rPr>
              <a:t>double</a:t>
            </a:r>
            <a:r>
              <a:rPr lang="en-US" sz="2000" dirty="0"/>
              <a:t>. </a:t>
            </a:r>
          </a:p>
          <a:p>
            <a:endParaRPr lang="en-US" dirty="0"/>
          </a:p>
          <a:p>
            <a:endParaRPr lang="en-US" dirty="0"/>
          </a:p>
        </p:txBody>
      </p:sp>
      <p:sp>
        <p:nvSpPr>
          <p:cNvPr id="4" name="Slide Number Placeholder 3">
            <a:extLst>
              <a:ext uri="{FF2B5EF4-FFF2-40B4-BE49-F238E27FC236}">
                <a16:creationId xmlns:a16="http://schemas.microsoft.com/office/drawing/2014/main" id="{6BA59A00-C116-25A1-2768-BF82E61B16BD}"/>
              </a:ext>
            </a:extLst>
          </p:cNvPr>
          <p:cNvSpPr>
            <a:spLocks noGrp="1"/>
          </p:cNvSpPr>
          <p:nvPr>
            <p:ph type="sldNum" sz="quarter" idx="12"/>
          </p:nvPr>
        </p:nvSpPr>
        <p:spPr/>
        <p:txBody>
          <a:bodyPr/>
          <a:lstStyle/>
          <a:p>
            <a:fld id="{6C575094-CFE5-6845-BA77-358456EEE977}" type="slidenum">
              <a:rPr lang="en-US" altLang="x-none" smtClean="0"/>
              <a:pPr/>
              <a:t>51</a:t>
            </a:fld>
            <a:endParaRPr lang="en-US" altLang="x-none"/>
          </a:p>
        </p:txBody>
      </p:sp>
    </p:spTree>
    <p:extLst>
      <p:ext uri="{BB962C8B-B14F-4D97-AF65-F5344CB8AC3E}">
        <p14:creationId xmlns:p14="http://schemas.microsoft.com/office/powerpoint/2010/main" val="4421799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xEl>
                                              <p:pRg st="6" end="6"/>
                                            </p:txEl>
                                          </p:spTgt>
                                        </p:tgtEl>
                                        <p:attrNameLst>
                                          <p:attrName>style.visibility</p:attrName>
                                        </p:attrNameLst>
                                      </p:cBhvr>
                                      <p:to>
                                        <p:strVal val="visible"/>
                                      </p:to>
                                    </p:set>
                                    <p:animEffect transition="in" filter="fade">
                                      <p:cBhvr>
                                        <p:cTn id="7" dur="500"/>
                                        <p:tgtEl>
                                          <p:spTgt spid="6">
                                            <p:txEl>
                                              <p:pRg st="6" end="6"/>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6">
                                            <p:txEl>
                                              <p:pRg st="7" end="7"/>
                                            </p:txEl>
                                          </p:spTgt>
                                        </p:tgtEl>
                                        <p:attrNameLst>
                                          <p:attrName>style.visibility</p:attrName>
                                        </p:attrNameLst>
                                      </p:cBhvr>
                                      <p:to>
                                        <p:strVal val="visible"/>
                                      </p:to>
                                    </p:set>
                                    <p:animEffect transition="in" filter="fade">
                                      <p:cBhvr>
                                        <p:cTn id="10" dur="500"/>
                                        <p:tgtEl>
                                          <p:spTgt spid="6">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B72F56-6B6A-1583-135D-7F37AD2D8360}"/>
              </a:ext>
            </a:extLst>
          </p:cNvPr>
          <p:cNvSpPr>
            <a:spLocks noGrp="1"/>
          </p:cNvSpPr>
          <p:nvPr>
            <p:ph type="title"/>
          </p:nvPr>
        </p:nvSpPr>
        <p:spPr/>
        <p:txBody>
          <a:bodyPr/>
          <a:lstStyle/>
          <a:p>
            <a:r>
              <a:rPr lang="en-US" dirty="0"/>
              <a:t>Overloading</a:t>
            </a:r>
            <a:r>
              <a:rPr lang="en-US" i="1" dirty="0"/>
              <a:t>, cont’d</a:t>
            </a:r>
            <a:endParaRPr lang="en-US" dirty="0"/>
          </a:p>
        </p:txBody>
      </p:sp>
      <p:sp>
        <p:nvSpPr>
          <p:cNvPr id="3" name="Content Placeholder 2">
            <a:extLst>
              <a:ext uri="{FF2B5EF4-FFF2-40B4-BE49-F238E27FC236}">
                <a16:creationId xmlns:a16="http://schemas.microsoft.com/office/drawing/2014/main" id="{6CD7E10E-8752-7741-53B6-9A7BA3B85F41}"/>
              </a:ext>
            </a:extLst>
          </p:cNvPr>
          <p:cNvSpPr>
            <a:spLocks noGrp="1"/>
          </p:cNvSpPr>
          <p:nvPr>
            <p:ph idx="1"/>
          </p:nvPr>
        </p:nvSpPr>
        <p:spPr>
          <a:xfrm>
            <a:off x="457200" y="1234464"/>
            <a:ext cx="8229600" cy="4896461"/>
          </a:xfrm>
        </p:spPr>
        <p:txBody>
          <a:bodyPr/>
          <a:lstStyle/>
          <a:p>
            <a:r>
              <a:rPr lang="en-US" sz="2400" dirty="0"/>
              <a:t>Overload the </a:t>
            </a:r>
            <a:r>
              <a:rPr lang="en-US" sz="2400" b="1" dirty="0">
                <a:latin typeface="Courier New" panose="02070309020205020404" pitchFamily="49" charset="0"/>
                <a:cs typeface="Courier New" panose="02070309020205020404" pitchFamily="49" charset="0"/>
              </a:rPr>
              <a:t>&lt;&lt;</a:t>
            </a:r>
            <a:r>
              <a:rPr lang="en-US" sz="2400" dirty="0"/>
              <a:t> operator to print </a:t>
            </a:r>
            <a:r>
              <a:rPr lang="en-US" sz="2400" b="1" dirty="0">
                <a:latin typeface="Courier New" panose="02070309020205020404" pitchFamily="49" charset="0"/>
                <a:cs typeface="Courier New" panose="02070309020205020404" pitchFamily="49" charset="0"/>
              </a:rPr>
              <a:t>Kind</a:t>
            </a:r>
            <a:r>
              <a:rPr lang="en-US" sz="2400" dirty="0"/>
              <a:t> values:</a:t>
            </a:r>
          </a:p>
          <a:p>
            <a:endParaRPr lang="en-US" dirty="0"/>
          </a:p>
          <a:p>
            <a:endParaRPr lang="en-US" dirty="0"/>
          </a:p>
          <a:p>
            <a:endParaRPr lang="en-US" dirty="0"/>
          </a:p>
          <a:p>
            <a:endParaRPr lang="en-US" dirty="0"/>
          </a:p>
          <a:p>
            <a:endParaRPr lang="en-US" dirty="0"/>
          </a:p>
          <a:p>
            <a:endParaRPr lang="en-US" dirty="0"/>
          </a:p>
          <a:p>
            <a:pPr lvl="4"/>
            <a:endParaRPr lang="en-US" dirty="0"/>
          </a:p>
          <a:p>
            <a:pPr lvl="1"/>
            <a:r>
              <a:rPr lang="en-US" sz="1800" kern="100" dirty="0">
                <a:effectLst/>
                <a:latin typeface="Calibri" panose="020F0502020204030204" pitchFamily="34" charset="0"/>
                <a:ea typeface="Calibri" panose="020F0502020204030204" pitchFamily="34" charset="0"/>
                <a:cs typeface="Times New Roman" panose="02020603050405020304" pitchFamily="18" charset="0"/>
              </a:rPr>
              <a:t>The the </a:t>
            </a:r>
            <a:r>
              <a:rPr lang="en-US" sz="1800" b="1" u="none" strike="noStrike" kern="100" dirty="0">
                <a:effectLst/>
                <a:latin typeface="Courier New" panose="02070309020205020404" pitchFamily="49" charset="0"/>
                <a:ea typeface="Calibri" panose="020F0502020204030204" pitchFamily="34" charset="0"/>
                <a:cs typeface="Times New Roman" panose="02020603050405020304" pitchFamily="18" charset="0"/>
              </a:rPr>
              <a:t>&lt;&lt;</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operator will output the value of  </a:t>
            </a:r>
            <a:r>
              <a:rPr lang="en-US" sz="1800" b="1" u="none" strike="noStrike" kern="100" dirty="0">
                <a:effectLst/>
                <a:latin typeface="Courier New" panose="02070309020205020404" pitchFamily="49" charset="0"/>
                <a:ea typeface="Calibri" panose="020F0502020204030204" pitchFamily="34" charset="0"/>
                <a:cs typeface="Times New Roman" panose="02020603050405020304" pitchFamily="18" charset="0"/>
              </a:rPr>
              <a:t>Kind</a:t>
            </a:r>
            <a:r>
              <a:rPr lang="en-US" sz="1800" kern="100" dirty="0">
                <a:latin typeface="Calibri" panose="020F0502020204030204" pitchFamily="34" charset="0"/>
                <a:cs typeface="Times New Roman" panose="02020603050405020304" pitchFamily="18" charset="0"/>
              </a:rPr>
              <a:t> </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variable </a:t>
            </a:r>
            <a:r>
              <a:rPr lang="en-US" sz="1800" b="1" u="none" strike="noStrike" kern="100" dirty="0">
                <a:effectLst/>
                <a:latin typeface="Courier New" panose="02070309020205020404" pitchFamily="49" charset="0"/>
                <a:ea typeface="Calibri" panose="020F0502020204030204" pitchFamily="34" charset="0"/>
                <a:cs typeface="Times New Roman" panose="02020603050405020304" pitchFamily="18" charset="0"/>
              </a:rPr>
              <a:t>k</a:t>
            </a:r>
            <a:r>
              <a:rPr lang="en-US" sz="1800" kern="100" dirty="0">
                <a:latin typeface="Calibri" panose="020F0502020204030204" pitchFamily="34" charset="0"/>
                <a:cs typeface="Times New Roman" panose="02020603050405020304" pitchFamily="18" charset="0"/>
              </a:rPr>
              <a:t> </a:t>
            </a:r>
            <a:r>
              <a:rPr lang="en-US" sz="1800" kern="100" dirty="0">
                <a:solidFill>
                  <a:srgbClr val="000000"/>
                </a:solidFill>
                <a:effectLst/>
                <a:latin typeface="Verdana" panose="020B0604030504040204" pitchFamily="34" charset="0"/>
                <a:ea typeface="Calibri" panose="020F0502020204030204" pitchFamily="34" charset="0"/>
                <a:cs typeface="Times New Roman" panose="02020603050405020304" pitchFamily="18" charset="0"/>
              </a:rPr>
              <a:t>to</a:t>
            </a:r>
            <a:r>
              <a:rPr lang="en-US" sz="1800" kern="100" dirty="0">
                <a:latin typeface="Calibri" panose="020F0502020204030204" pitchFamily="34" charset="0"/>
                <a:cs typeface="Times New Roman" panose="02020603050405020304" pitchFamily="18" charset="0"/>
              </a:rPr>
              <a:t> </a:t>
            </a:r>
            <a:r>
              <a:rPr lang="en-US" sz="1800" b="1" u="none" strike="noStrike" kern="100" dirty="0">
                <a:effectLst/>
                <a:latin typeface="Courier New" panose="02070309020205020404" pitchFamily="49" charset="0"/>
                <a:ea typeface="Calibri" panose="020F0502020204030204" pitchFamily="34" charset="0"/>
                <a:cs typeface="Times New Roman" panose="02020603050405020304" pitchFamily="18" charset="0"/>
              </a:rPr>
              <a:t>cout</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a:t>
            </a:r>
          </a:p>
          <a:p>
            <a:pPr lvl="1"/>
            <a:endParaRPr lang="en-US" sz="1800" kern="100" dirty="0">
              <a:latin typeface="Calibri" panose="020F0502020204030204" pitchFamily="34" charset="0"/>
              <a:cs typeface="Times New Roman" panose="02020603050405020304" pitchFamily="18" charset="0"/>
            </a:endParaRPr>
          </a:p>
          <a:p>
            <a:pPr lvl="1"/>
            <a:r>
              <a:rPr lang="en-US" sz="1800" dirty="0"/>
              <a:t>Depending on the value of </a:t>
            </a:r>
            <a:r>
              <a:rPr lang="en-US" sz="1800" b="1" dirty="0">
                <a:latin typeface="Courier New" panose="02070309020205020404" pitchFamily="49" charset="0"/>
                <a:cs typeface="Courier New" panose="02070309020205020404" pitchFamily="49" charset="0"/>
              </a:rPr>
              <a:t>k</a:t>
            </a:r>
            <a:r>
              <a:rPr lang="en-US" sz="1800" dirty="0"/>
              <a:t>, the output will be the string </a:t>
            </a:r>
            <a:r>
              <a:rPr lang="en-US" sz="1800" b="1" dirty="0">
                <a:latin typeface="Courier New" panose="02070309020205020404" pitchFamily="49" charset="0"/>
                <a:cs typeface="Courier New" panose="02070309020205020404" pitchFamily="49" charset="0"/>
              </a:rPr>
              <a:t>"fiction"</a:t>
            </a:r>
            <a:r>
              <a:rPr lang="en-US" sz="1800" dirty="0"/>
              <a:t>, </a:t>
            </a:r>
            <a:r>
              <a:rPr lang="en-US" sz="1800" b="1" dirty="0">
                <a:latin typeface="Courier New" panose="02070309020205020404" pitchFamily="49" charset="0"/>
                <a:cs typeface="Courier New" panose="02070309020205020404" pitchFamily="49" charset="0"/>
              </a:rPr>
              <a:t>"cookbook"</a:t>
            </a:r>
            <a:r>
              <a:rPr lang="en-US" sz="1800" dirty="0"/>
              <a:t>, or </a:t>
            </a:r>
            <a:r>
              <a:rPr lang="en-US" sz="1800" b="1" dirty="0">
                <a:latin typeface="Courier New" panose="02070309020205020404" pitchFamily="49" charset="0"/>
                <a:cs typeface="Courier New" panose="02070309020205020404" pitchFamily="49" charset="0"/>
              </a:rPr>
              <a:t>"howto"</a:t>
            </a:r>
            <a:r>
              <a:rPr lang="en-US" sz="1800" dirty="0"/>
              <a:t>.   </a:t>
            </a:r>
          </a:p>
        </p:txBody>
      </p:sp>
      <p:sp>
        <p:nvSpPr>
          <p:cNvPr id="4" name="Slide Number Placeholder 3">
            <a:extLst>
              <a:ext uri="{FF2B5EF4-FFF2-40B4-BE49-F238E27FC236}">
                <a16:creationId xmlns:a16="http://schemas.microsoft.com/office/drawing/2014/main" id="{272D814B-1006-4AC7-AAD0-C3C7354B2D36}"/>
              </a:ext>
            </a:extLst>
          </p:cNvPr>
          <p:cNvSpPr>
            <a:spLocks noGrp="1"/>
          </p:cNvSpPr>
          <p:nvPr>
            <p:ph type="sldNum" sz="quarter" idx="12"/>
          </p:nvPr>
        </p:nvSpPr>
        <p:spPr/>
        <p:txBody>
          <a:bodyPr/>
          <a:lstStyle/>
          <a:p>
            <a:fld id="{6C575094-CFE5-6845-BA77-358456EEE977}" type="slidenum">
              <a:rPr lang="en-US" altLang="x-none" smtClean="0"/>
              <a:pPr/>
              <a:t>52</a:t>
            </a:fld>
            <a:endParaRPr lang="en-US" altLang="x-none"/>
          </a:p>
        </p:txBody>
      </p:sp>
      <p:sp>
        <p:nvSpPr>
          <p:cNvPr id="5" name="TextBox 4">
            <a:extLst>
              <a:ext uri="{FF2B5EF4-FFF2-40B4-BE49-F238E27FC236}">
                <a16:creationId xmlns:a16="http://schemas.microsoft.com/office/drawing/2014/main" id="{07E9AA7B-5810-7BC1-7241-EF6AF1004807}"/>
              </a:ext>
            </a:extLst>
          </p:cNvPr>
          <p:cNvSpPr txBox="1"/>
          <p:nvPr/>
        </p:nvSpPr>
        <p:spPr>
          <a:xfrm>
            <a:off x="1827338" y="1753597"/>
            <a:ext cx="5489323" cy="3046988"/>
          </a:xfrm>
          <a:prstGeom prst="rect">
            <a:avLst/>
          </a:prstGeom>
          <a:solidFill>
            <a:schemeClr val="bg1">
              <a:lumMod val="95000"/>
            </a:schemeClr>
          </a:solidFill>
          <a:ln>
            <a:solidFill>
              <a:schemeClr val="bg1">
                <a:lumMod val="75000"/>
              </a:schemeClr>
            </a:solidFill>
          </a:ln>
        </p:spPr>
        <p:txBody>
          <a:bodyPr wrap="none" rtlCol="0">
            <a:spAutoFit/>
          </a:bodyPr>
          <a:lstStyle/>
          <a:p>
            <a:pPr marL="4763" marR="0">
              <a:spcBef>
                <a:spcPts val="0"/>
              </a:spcBef>
              <a:spcAft>
                <a:spcPts val="0"/>
              </a:spcAft>
            </a:pPr>
            <a:r>
              <a:rPr lang="en-US" sz="1200" b="1" dirty="0" err="1">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enum</a:t>
            </a:r>
            <a:r>
              <a:rPr lang="en-US" sz="12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class Kind</a:t>
            </a:r>
          </a:p>
          <a:p>
            <a:pPr marL="4763" marR="0">
              <a:spcBef>
                <a:spcPts val="0"/>
              </a:spcBef>
              <a:spcAft>
                <a:spcPts val="0"/>
              </a:spcAft>
            </a:pPr>
            <a:r>
              <a:rPr lang="en-US" sz="12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a:t>
            </a:r>
          </a:p>
          <a:p>
            <a:pPr marL="4763" marR="0">
              <a:spcBef>
                <a:spcPts val="0"/>
              </a:spcBef>
              <a:spcAft>
                <a:spcPts val="0"/>
              </a:spcAft>
            </a:pPr>
            <a:r>
              <a:rPr lang="en-US" sz="12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FICTION, COOKBOOK, HOWTO</a:t>
            </a:r>
          </a:p>
          <a:p>
            <a:pPr marL="4763" marR="0">
              <a:spcBef>
                <a:spcPts val="0"/>
              </a:spcBef>
              <a:spcAft>
                <a:spcPts val="0"/>
              </a:spcAft>
            </a:pPr>
            <a:r>
              <a:rPr lang="en-US" sz="12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a:t>
            </a:r>
          </a:p>
          <a:p>
            <a:pPr marL="4763" marR="0">
              <a:spcBef>
                <a:spcPts val="0"/>
              </a:spcBef>
              <a:spcAft>
                <a:spcPts val="0"/>
              </a:spcAft>
            </a:pPr>
            <a:r>
              <a:rPr lang="en-US" sz="12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a:t>
            </a:r>
          </a:p>
          <a:p>
            <a:pPr marL="4763" marR="0">
              <a:spcBef>
                <a:spcPts val="0"/>
              </a:spcBef>
              <a:spcAft>
                <a:spcPts val="0"/>
              </a:spcAft>
            </a:pPr>
            <a:r>
              <a:rPr lang="en-US" sz="12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inline </a:t>
            </a:r>
            <a:r>
              <a:rPr lang="en-US" sz="1200" b="1" dirty="0" err="1">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ostream</a:t>
            </a:r>
            <a:r>
              <a:rPr lang="en-US" sz="12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&amp; operator &lt;&lt;(</a:t>
            </a:r>
            <a:r>
              <a:rPr lang="en-US" sz="1200" b="1" dirty="0" err="1">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ostream</a:t>
            </a:r>
            <a:r>
              <a:rPr lang="en-US" sz="12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&amp; </a:t>
            </a:r>
            <a:r>
              <a:rPr lang="en-US" sz="1200" b="1" dirty="0" err="1">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ostr</a:t>
            </a:r>
            <a:r>
              <a:rPr lang="en-US" sz="12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const Kind&amp; k)</a:t>
            </a:r>
          </a:p>
          <a:p>
            <a:pPr marL="4763" marR="0">
              <a:spcBef>
                <a:spcPts val="0"/>
              </a:spcBef>
              <a:spcAft>
                <a:spcPts val="0"/>
              </a:spcAft>
            </a:pPr>
            <a:r>
              <a:rPr lang="en-US" sz="12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a:t>
            </a:r>
          </a:p>
          <a:p>
            <a:pPr marL="4763" marR="0">
              <a:spcBef>
                <a:spcPts val="0"/>
              </a:spcBef>
              <a:spcAft>
                <a:spcPts val="0"/>
              </a:spcAft>
            </a:pPr>
            <a:r>
              <a:rPr lang="en-US" sz="12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switch (k)</a:t>
            </a:r>
          </a:p>
          <a:p>
            <a:pPr marL="4763" marR="0">
              <a:spcBef>
                <a:spcPts val="0"/>
              </a:spcBef>
              <a:spcAft>
                <a:spcPts val="0"/>
              </a:spcAft>
            </a:pPr>
            <a:r>
              <a:rPr lang="en-US" sz="12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a:t>
            </a:r>
          </a:p>
          <a:p>
            <a:pPr marL="4763" marR="0">
              <a:spcBef>
                <a:spcPts val="0"/>
              </a:spcBef>
              <a:spcAft>
                <a:spcPts val="0"/>
              </a:spcAft>
            </a:pPr>
            <a:r>
              <a:rPr lang="en-US" sz="12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case Kind::FICTION:  </a:t>
            </a:r>
            <a:r>
              <a:rPr lang="en-US" sz="1200" b="1" dirty="0" err="1">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ostr</a:t>
            </a:r>
            <a:r>
              <a:rPr lang="en-US" sz="12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&lt;&lt; "fiction";  break;</a:t>
            </a:r>
          </a:p>
          <a:p>
            <a:pPr marL="4763" marR="0">
              <a:spcBef>
                <a:spcPts val="0"/>
              </a:spcBef>
              <a:spcAft>
                <a:spcPts val="0"/>
              </a:spcAft>
            </a:pPr>
            <a:r>
              <a:rPr lang="en-US" sz="12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case Kind::COOKBOOK: </a:t>
            </a:r>
            <a:r>
              <a:rPr lang="en-US" sz="1200" b="1" dirty="0" err="1">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ostr</a:t>
            </a:r>
            <a:r>
              <a:rPr lang="en-US" sz="12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&lt;&lt; "cookbook"; break;</a:t>
            </a:r>
          </a:p>
          <a:p>
            <a:pPr marL="4763" marR="0">
              <a:spcBef>
                <a:spcPts val="0"/>
              </a:spcBef>
              <a:spcAft>
                <a:spcPts val="0"/>
              </a:spcAft>
            </a:pPr>
            <a:r>
              <a:rPr lang="en-US" sz="12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case Kind::HOWTO:    </a:t>
            </a:r>
            <a:r>
              <a:rPr lang="en-US" sz="1200" b="1" dirty="0" err="1">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ostr</a:t>
            </a:r>
            <a:r>
              <a:rPr lang="en-US" sz="12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&lt;&lt; "howto";    break;</a:t>
            </a:r>
          </a:p>
          <a:p>
            <a:pPr marL="4763" marR="0">
              <a:spcBef>
                <a:spcPts val="0"/>
              </a:spcBef>
              <a:spcAft>
                <a:spcPts val="0"/>
              </a:spcAft>
            </a:pPr>
            <a:r>
              <a:rPr lang="en-US" sz="12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a:t>
            </a:r>
          </a:p>
          <a:p>
            <a:pPr marL="4763" marR="0">
              <a:spcBef>
                <a:spcPts val="0"/>
              </a:spcBef>
              <a:spcAft>
                <a:spcPts val="0"/>
              </a:spcAft>
            </a:pPr>
            <a:r>
              <a:rPr lang="en-US" sz="12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a:t>
            </a:r>
          </a:p>
          <a:p>
            <a:pPr marL="4763" marR="0">
              <a:spcBef>
                <a:spcPts val="0"/>
              </a:spcBef>
              <a:spcAft>
                <a:spcPts val="0"/>
              </a:spcAft>
            </a:pPr>
            <a:r>
              <a:rPr lang="en-US" sz="12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return </a:t>
            </a:r>
            <a:r>
              <a:rPr lang="en-US" sz="1200" b="1" dirty="0" err="1">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ostr</a:t>
            </a:r>
            <a:r>
              <a:rPr lang="en-US" sz="12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a:t>
            </a:r>
          </a:p>
          <a:p>
            <a:pPr marL="4763" marR="0">
              <a:spcBef>
                <a:spcPts val="0"/>
              </a:spcBef>
              <a:spcAft>
                <a:spcPts val="0"/>
              </a:spcAft>
            </a:pPr>
            <a:r>
              <a:rPr lang="en-US" sz="12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a:t>
            </a:r>
          </a:p>
        </p:txBody>
      </p:sp>
      <p:sp>
        <p:nvSpPr>
          <p:cNvPr id="6" name="TextBox 5">
            <a:extLst>
              <a:ext uri="{FF2B5EF4-FFF2-40B4-BE49-F238E27FC236}">
                <a16:creationId xmlns:a16="http://schemas.microsoft.com/office/drawing/2014/main" id="{605F93C4-A373-C7CF-E6AE-DBBE473B4CA1}"/>
              </a:ext>
            </a:extLst>
          </p:cNvPr>
          <p:cNvSpPr txBox="1"/>
          <p:nvPr/>
        </p:nvSpPr>
        <p:spPr>
          <a:xfrm>
            <a:off x="3642898" y="5255098"/>
            <a:ext cx="1858201" cy="276999"/>
          </a:xfrm>
          <a:prstGeom prst="rect">
            <a:avLst/>
          </a:prstGeom>
          <a:solidFill>
            <a:schemeClr val="bg1">
              <a:lumMod val="95000"/>
            </a:schemeClr>
          </a:solidFill>
          <a:ln>
            <a:solidFill>
              <a:schemeClr val="bg1">
                <a:lumMod val="75000"/>
              </a:schemeClr>
            </a:solidFill>
          </a:ln>
        </p:spPr>
        <p:txBody>
          <a:bodyPr wrap="none" rtlCol="0">
            <a:spAutoFit/>
          </a:bodyPr>
          <a:lstStyle/>
          <a:p>
            <a:r>
              <a:rPr lang="en-US" sz="12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cout &lt;&lt; k &lt;&lt; </a:t>
            </a:r>
            <a:r>
              <a:rPr lang="en-US" sz="1200" b="1" dirty="0" err="1">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endl</a:t>
            </a:r>
            <a:r>
              <a:rPr lang="en-US" sz="12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213285870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92ACC0-F912-B130-8BC1-45640AFB92AD}"/>
              </a:ext>
            </a:extLst>
          </p:cNvPr>
          <p:cNvSpPr>
            <a:spLocks noGrp="1"/>
          </p:cNvSpPr>
          <p:nvPr>
            <p:ph type="title"/>
          </p:nvPr>
        </p:nvSpPr>
        <p:spPr/>
        <p:txBody>
          <a:bodyPr/>
          <a:lstStyle/>
          <a:p>
            <a:r>
              <a:rPr lang="en-US" dirty="0"/>
              <a:t>The Liskov Substitution Principle</a:t>
            </a:r>
          </a:p>
        </p:txBody>
      </p:sp>
      <p:sp>
        <p:nvSpPr>
          <p:cNvPr id="3" name="Content Placeholder 2">
            <a:extLst>
              <a:ext uri="{FF2B5EF4-FFF2-40B4-BE49-F238E27FC236}">
                <a16:creationId xmlns:a16="http://schemas.microsoft.com/office/drawing/2014/main" id="{B09D9DF1-01E2-5BED-10A0-890AAE4B4049}"/>
              </a:ext>
            </a:extLst>
          </p:cNvPr>
          <p:cNvSpPr>
            <a:spLocks noGrp="1"/>
          </p:cNvSpPr>
          <p:nvPr>
            <p:ph idx="1"/>
          </p:nvPr>
        </p:nvSpPr>
        <p:spPr/>
        <p:txBody>
          <a:bodyPr/>
          <a:lstStyle/>
          <a:p>
            <a:r>
              <a:rPr lang="en-US" dirty="0"/>
              <a:t>When we create applications with a class hierarchy of superclasses and their subclasses, we must </a:t>
            </a:r>
            <a:r>
              <a:rPr lang="en-US" u="sng" dirty="0"/>
              <a:t>design the subclasses right</a:t>
            </a:r>
            <a:r>
              <a:rPr lang="en-US" dirty="0"/>
              <a:t> to achieve a well-designed application.</a:t>
            </a:r>
          </a:p>
          <a:p>
            <a:pPr lvl="1"/>
            <a:r>
              <a:rPr lang="en-US" dirty="0"/>
              <a:t>Inheritance is one of the main concepts of object-oriented programming.</a:t>
            </a:r>
          </a:p>
          <a:p>
            <a:pPr lvl="4"/>
            <a:endParaRPr lang="en-US" dirty="0"/>
          </a:p>
          <a:p>
            <a:r>
              <a:rPr lang="en-US" dirty="0"/>
              <a:t>The Liskov Substitution Principle helps ensure properly designed subclasses for a superclass.</a:t>
            </a:r>
          </a:p>
          <a:p>
            <a:pPr lvl="1"/>
            <a:r>
              <a:rPr lang="en-US" dirty="0"/>
              <a:t>Named after object-oriented programming pioneer and professor Barbara Liskov of the Massachusetts Institute of Technology (MIT).</a:t>
            </a:r>
          </a:p>
          <a:p>
            <a:pPr lvl="1"/>
            <a:endParaRPr lang="en-US" dirty="0"/>
          </a:p>
        </p:txBody>
      </p:sp>
      <p:sp>
        <p:nvSpPr>
          <p:cNvPr id="4" name="Slide Number Placeholder 3">
            <a:extLst>
              <a:ext uri="{FF2B5EF4-FFF2-40B4-BE49-F238E27FC236}">
                <a16:creationId xmlns:a16="http://schemas.microsoft.com/office/drawing/2014/main" id="{C340E056-C4F0-CE7D-6E42-573A4DB91795}"/>
              </a:ext>
            </a:extLst>
          </p:cNvPr>
          <p:cNvSpPr>
            <a:spLocks noGrp="1"/>
          </p:cNvSpPr>
          <p:nvPr>
            <p:ph type="sldNum" sz="quarter" idx="12"/>
          </p:nvPr>
        </p:nvSpPr>
        <p:spPr/>
        <p:txBody>
          <a:bodyPr/>
          <a:lstStyle/>
          <a:p>
            <a:fld id="{6C575094-CFE5-6845-BA77-358456EEE977}" type="slidenum">
              <a:rPr lang="en-US" altLang="x-none" smtClean="0"/>
              <a:pPr/>
              <a:t>53</a:t>
            </a:fld>
            <a:endParaRPr lang="en-US" altLang="x-none"/>
          </a:p>
        </p:txBody>
      </p:sp>
    </p:spTree>
    <p:extLst>
      <p:ext uri="{BB962C8B-B14F-4D97-AF65-F5344CB8AC3E}">
        <p14:creationId xmlns:p14="http://schemas.microsoft.com/office/powerpoint/2010/main" val="350942229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466DC7-EAA6-5E09-24E3-2600A41A50D1}"/>
              </a:ext>
            </a:extLst>
          </p:cNvPr>
          <p:cNvSpPr>
            <a:spLocks noGrp="1"/>
          </p:cNvSpPr>
          <p:nvPr>
            <p:ph type="title"/>
          </p:nvPr>
        </p:nvSpPr>
        <p:spPr/>
        <p:txBody>
          <a:bodyPr/>
          <a:lstStyle/>
          <a:p>
            <a:r>
              <a:rPr lang="en-US" dirty="0"/>
              <a:t>The Liskov Substitution Principle</a:t>
            </a:r>
            <a:r>
              <a:rPr lang="en-US" i="1" dirty="0"/>
              <a:t>, cont’d</a:t>
            </a:r>
          </a:p>
        </p:txBody>
      </p:sp>
      <p:sp>
        <p:nvSpPr>
          <p:cNvPr id="4" name="Slide Number Placeholder 3">
            <a:extLst>
              <a:ext uri="{FF2B5EF4-FFF2-40B4-BE49-F238E27FC236}">
                <a16:creationId xmlns:a16="http://schemas.microsoft.com/office/drawing/2014/main" id="{D51FB72E-C784-5203-5C9B-E9BB6950000E}"/>
              </a:ext>
            </a:extLst>
          </p:cNvPr>
          <p:cNvSpPr>
            <a:spLocks noGrp="1"/>
          </p:cNvSpPr>
          <p:nvPr>
            <p:ph type="sldNum" sz="quarter" idx="12"/>
          </p:nvPr>
        </p:nvSpPr>
        <p:spPr/>
        <p:txBody>
          <a:bodyPr/>
          <a:lstStyle/>
          <a:p>
            <a:fld id="{6C575094-CFE5-6845-BA77-358456EEE977}" type="slidenum">
              <a:rPr lang="en-US" altLang="x-none" smtClean="0"/>
              <a:pPr/>
              <a:t>54</a:t>
            </a:fld>
            <a:endParaRPr lang="en-US" altLang="x-none"/>
          </a:p>
        </p:txBody>
      </p:sp>
      <p:sp>
        <p:nvSpPr>
          <p:cNvPr id="5" name="TextBox 4">
            <a:extLst>
              <a:ext uri="{FF2B5EF4-FFF2-40B4-BE49-F238E27FC236}">
                <a16:creationId xmlns:a16="http://schemas.microsoft.com/office/drawing/2014/main" id="{04CEA9A7-C601-81C4-722A-5CFA2F4EF2DD}"/>
              </a:ext>
            </a:extLst>
          </p:cNvPr>
          <p:cNvSpPr txBox="1"/>
          <p:nvPr/>
        </p:nvSpPr>
        <p:spPr>
          <a:xfrm>
            <a:off x="1154467" y="1600220"/>
            <a:ext cx="6835066" cy="3447098"/>
          </a:xfrm>
          <a:prstGeom prst="rect">
            <a:avLst/>
          </a:prstGeom>
          <a:solidFill>
            <a:srgbClr val="FEE698">
              <a:alpha val="50000"/>
            </a:srgbClr>
          </a:solidFill>
          <a:ln w="28575">
            <a:solidFill>
              <a:srgbClr val="E1A90D"/>
            </a:solidFill>
          </a:ln>
        </p:spPr>
        <p:txBody>
          <a:bodyPr wrap="square" rtlCol="0">
            <a:spAutoFit/>
          </a:bodyPr>
          <a:lstStyle/>
          <a:p>
            <a:pPr algn="ctr"/>
            <a:r>
              <a:rPr lang="en-US" sz="1800" b="1" dirty="0">
                <a:solidFill>
                  <a:srgbClr val="960000"/>
                </a:solidFill>
                <a:effectLst/>
                <a:latin typeface="+mj-lt"/>
                <a:ea typeface="Times New Roman" panose="02020603050405020304" pitchFamily="18" charset="0"/>
                <a:cs typeface="Times New Roman" panose="02020603050405020304" pitchFamily="18" charset="0"/>
              </a:rPr>
              <a:t>The Liskov Substitution Principle</a:t>
            </a:r>
          </a:p>
          <a:p>
            <a:endParaRPr lang="en-US" sz="800" dirty="0">
              <a:latin typeface="+mj-lt"/>
            </a:endParaRPr>
          </a:p>
          <a:p>
            <a:pPr marL="6350" marR="228600">
              <a:spcBef>
                <a:spcPts val="0"/>
              </a:spcBef>
              <a:spcAft>
                <a:spcPts val="1200"/>
              </a:spcAft>
              <a:tabLst>
                <a:tab pos="228600" algn="l"/>
              </a:tabLs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Wherever there is a superclass object in a program, we should be able to substitute an object from one of its subclasses. In other words, we should be able to replace each occurrence of a superclass object in the source code with an object from one of its subclasses. This substitution should be possible because an object that is an instance of a subclass object is also an instance of the superclass</a:t>
            </a:r>
            <a:r>
              <a:rPr lang="en-US"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a:t>
            </a:r>
            <a:endParaRPr lang="en-US" sz="800" dirty="0">
              <a:solidFill>
                <a:srgbClr val="000000"/>
              </a:solidFill>
              <a:latin typeface="Calibri" panose="020F0502020204030204" pitchFamily="34" charset="0"/>
              <a:ea typeface="Times New Roman" panose="02020603050405020304" pitchFamily="18" charset="0"/>
              <a:cs typeface="Calibri" panose="020F0502020204030204" pitchFamily="34" charset="0"/>
            </a:endParaRPr>
          </a:p>
          <a:p>
            <a:pPr marL="6350" marR="228600">
              <a:spcBef>
                <a:spcPts val="0"/>
              </a:spcBef>
              <a:spcAft>
                <a:spcPts val="600"/>
              </a:spcAft>
              <a:tabLst>
                <a:tab pos="228600" algn="l"/>
              </a:tabLst>
            </a:pPr>
            <a:r>
              <a:rPr lang="en-US" sz="1800" kern="100" dirty="0">
                <a:latin typeface="Calibri" panose="020F0502020204030204" pitchFamily="34" charset="0"/>
                <a:ea typeface="Calibri" panose="020F0502020204030204" pitchFamily="34" charset="0"/>
                <a:cs typeface="Times New Roman" panose="02020603050405020304" pitchFamily="18" charset="0"/>
              </a:rPr>
              <a:t>I</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f we designed the subclasses properly, after we make such a substitution, the program should run without logic or runtime errors, although it may produce different but meaningful results. Subclasses that violate this design principle were designed improperly</a:t>
            </a:r>
            <a:r>
              <a:rPr lang="en-US" sz="2000" dirty="0">
                <a:latin typeface="Calibri" panose="020F0502020204030204" pitchFamily="34" charset="0"/>
                <a:ea typeface="Calibri" panose="020F0502020204030204" pitchFamily="34" charset="0"/>
              </a:rPr>
              <a:t>.</a:t>
            </a:r>
            <a:endParaRPr lang="en-US"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p:txBody>
      </p:sp>
    </p:spTree>
    <p:extLst>
      <p:ext uri="{BB962C8B-B14F-4D97-AF65-F5344CB8AC3E}">
        <p14:creationId xmlns:p14="http://schemas.microsoft.com/office/powerpoint/2010/main" val="3855299302"/>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38F362-3561-A01F-859B-A429A2734246}"/>
              </a:ext>
            </a:extLst>
          </p:cNvPr>
          <p:cNvSpPr>
            <a:spLocks noGrp="1"/>
          </p:cNvSpPr>
          <p:nvPr>
            <p:ph type="title"/>
          </p:nvPr>
        </p:nvSpPr>
        <p:spPr/>
        <p:txBody>
          <a:bodyPr/>
          <a:lstStyle/>
          <a:p>
            <a:r>
              <a:rPr lang="en-US" dirty="0"/>
              <a:t>The Liskov Substitution Principle</a:t>
            </a:r>
            <a:r>
              <a:rPr lang="en-US" i="1" dirty="0"/>
              <a:t>, cont’d</a:t>
            </a:r>
            <a:endParaRPr lang="en-US" dirty="0"/>
          </a:p>
        </p:txBody>
      </p:sp>
      <p:sp>
        <p:nvSpPr>
          <p:cNvPr id="3" name="Content Placeholder 2">
            <a:extLst>
              <a:ext uri="{FF2B5EF4-FFF2-40B4-BE49-F238E27FC236}">
                <a16:creationId xmlns:a16="http://schemas.microsoft.com/office/drawing/2014/main" id="{D57A1606-5E59-5EC6-A6D2-2FC7C004CEB2}"/>
              </a:ext>
            </a:extLst>
          </p:cNvPr>
          <p:cNvSpPr>
            <a:spLocks noGrp="1"/>
          </p:cNvSpPr>
          <p:nvPr>
            <p:ph idx="1"/>
          </p:nvPr>
        </p:nvSpPr>
        <p:spPr>
          <a:xfrm>
            <a:off x="457200" y="1295401"/>
            <a:ext cx="8229600" cy="1767844"/>
          </a:xfrm>
        </p:spPr>
        <p:txBody>
          <a:bodyPr/>
          <a:lstStyle/>
          <a:p>
            <a:r>
              <a:rPr lang="en-US" dirty="0"/>
              <a:t>Example </a:t>
            </a:r>
            <a:r>
              <a:rPr lang="en-US" u="sng" dirty="0"/>
              <a:t>violation</a:t>
            </a:r>
            <a:r>
              <a:rPr lang="en-US" dirty="0"/>
              <a:t>: In a </a:t>
            </a:r>
            <a:r>
              <a:rPr lang="en-US" u="sng" dirty="0"/>
              <a:t>badly designed</a:t>
            </a:r>
            <a:r>
              <a:rPr lang="en-US" dirty="0"/>
              <a:t> version of the </a:t>
            </a:r>
            <a:r>
              <a:rPr lang="en-US" b="1" dirty="0">
                <a:latin typeface="Courier New" panose="02070309020205020404" pitchFamily="49" charset="0"/>
                <a:cs typeface="Courier New" panose="02070309020205020404" pitchFamily="49" charset="0"/>
              </a:rPr>
              <a:t>CircularBuffer</a:t>
            </a:r>
            <a:r>
              <a:rPr lang="en-US" dirty="0"/>
              <a:t> class, we’ll implement the buffer as a vector, and we’ll make a subclass of </a:t>
            </a:r>
            <a:r>
              <a:rPr lang="en-US" b="1" dirty="0">
                <a:latin typeface="Courier New" panose="02070309020205020404" pitchFamily="49" charset="0"/>
                <a:cs typeface="Courier New" panose="02070309020205020404" pitchFamily="49" charset="0"/>
              </a:rPr>
              <a:t>vector&lt;int&gt;</a:t>
            </a:r>
            <a:r>
              <a:rPr lang="en-US" dirty="0"/>
              <a:t>.</a:t>
            </a:r>
          </a:p>
        </p:txBody>
      </p:sp>
      <p:sp>
        <p:nvSpPr>
          <p:cNvPr id="4" name="Slide Number Placeholder 3">
            <a:extLst>
              <a:ext uri="{FF2B5EF4-FFF2-40B4-BE49-F238E27FC236}">
                <a16:creationId xmlns:a16="http://schemas.microsoft.com/office/drawing/2014/main" id="{04894A18-96D5-2421-5FA3-5E085CBA024C}"/>
              </a:ext>
            </a:extLst>
          </p:cNvPr>
          <p:cNvSpPr>
            <a:spLocks noGrp="1"/>
          </p:cNvSpPr>
          <p:nvPr>
            <p:ph type="sldNum" sz="quarter" idx="12"/>
          </p:nvPr>
        </p:nvSpPr>
        <p:spPr/>
        <p:txBody>
          <a:bodyPr/>
          <a:lstStyle/>
          <a:p>
            <a:fld id="{6C575094-CFE5-6845-BA77-358456EEE977}" type="slidenum">
              <a:rPr lang="en-US" altLang="x-none" smtClean="0"/>
              <a:pPr/>
              <a:t>55</a:t>
            </a:fld>
            <a:endParaRPr lang="en-US" altLang="x-none"/>
          </a:p>
        </p:txBody>
      </p:sp>
      <p:sp>
        <p:nvSpPr>
          <p:cNvPr id="5" name="TextBox 4">
            <a:extLst>
              <a:ext uri="{FF2B5EF4-FFF2-40B4-BE49-F238E27FC236}">
                <a16:creationId xmlns:a16="http://schemas.microsoft.com/office/drawing/2014/main" id="{960DA1FC-B0F0-BFA2-911D-BFEF2796DBA2}"/>
              </a:ext>
            </a:extLst>
          </p:cNvPr>
          <p:cNvSpPr txBox="1"/>
          <p:nvPr/>
        </p:nvSpPr>
        <p:spPr>
          <a:xfrm>
            <a:off x="1789828" y="3190868"/>
            <a:ext cx="5433903" cy="3046988"/>
          </a:xfrm>
          <a:prstGeom prst="rect">
            <a:avLst/>
          </a:prstGeom>
          <a:solidFill>
            <a:schemeClr val="bg1">
              <a:lumMod val="95000"/>
            </a:schemeClr>
          </a:solidFill>
          <a:ln>
            <a:solidFill>
              <a:schemeClr val="bg1">
                <a:lumMod val="75000"/>
              </a:schemeClr>
            </a:solidFill>
          </a:ln>
        </p:spPr>
        <p:txBody>
          <a:bodyPr wrap="square" rtlCol="0">
            <a:spAutoFit/>
          </a:bodyPr>
          <a:lstStyle/>
          <a:p>
            <a:pPr marL="4763" marR="0">
              <a:spcBef>
                <a:spcPts val="0"/>
              </a:spcBef>
              <a:spcAft>
                <a:spcPts val="0"/>
              </a:spcAft>
            </a:pPr>
            <a:r>
              <a:rPr lang="en-US" sz="12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class </a:t>
            </a:r>
            <a:r>
              <a:rPr lang="en-US" sz="1200" b="1" dirty="0">
                <a:solidFill>
                  <a:srgbClr val="C00000"/>
                </a:solidFill>
                <a:effectLst/>
                <a:latin typeface="Courier New" panose="02070309020205020404" pitchFamily="49" charset="0"/>
                <a:ea typeface="Times New Roman" panose="02020603050405020304" pitchFamily="18" charset="0"/>
                <a:cs typeface="Times New Roman" panose="02020603050405020304" pitchFamily="18" charset="0"/>
              </a:rPr>
              <a:t>CircularBuffer</a:t>
            </a:r>
            <a:r>
              <a:rPr lang="en-US" sz="12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 public </a:t>
            </a:r>
            <a:r>
              <a:rPr lang="en-US" sz="1200" b="1" dirty="0">
                <a:solidFill>
                  <a:srgbClr val="C00000"/>
                </a:solidFill>
                <a:effectLst/>
                <a:latin typeface="Courier New" panose="02070309020205020404" pitchFamily="49" charset="0"/>
                <a:ea typeface="Times New Roman" panose="02020603050405020304" pitchFamily="18" charset="0"/>
                <a:cs typeface="Times New Roman" panose="02020603050405020304" pitchFamily="18" charset="0"/>
              </a:rPr>
              <a:t>vector&lt;int&gt;</a:t>
            </a:r>
          </a:p>
          <a:p>
            <a:pPr marL="4763" marR="0">
              <a:spcBef>
                <a:spcPts val="0"/>
              </a:spcBef>
              <a:spcAft>
                <a:spcPts val="0"/>
              </a:spcAft>
            </a:pPr>
            <a:r>
              <a:rPr lang="en-US" sz="12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a:t>
            </a:r>
          </a:p>
          <a:p>
            <a:pPr marL="4763" marR="0">
              <a:spcBef>
                <a:spcPts val="0"/>
              </a:spcBef>
              <a:spcAft>
                <a:spcPts val="0"/>
              </a:spcAft>
            </a:pPr>
            <a:r>
              <a:rPr lang="en-US" sz="12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public:</a:t>
            </a:r>
          </a:p>
          <a:p>
            <a:pPr marL="4763" marR="0">
              <a:spcBef>
                <a:spcPts val="0"/>
              </a:spcBef>
              <a:spcAft>
                <a:spcPts val="0"/>
              </a:spcAft>
            </a:pPr>
            <a:r>
              <a:rPr lang="en-US" sz="12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CircularBuffer(const int cap);</a:t>
            </a:r>
          </a:p>
          <a:p>
            <a:pPr marL="4763" marR="0">
              <a:spcBef>
                <a:spcPts val="0"/>
              </a:spcBef>
              <a:spcAft>
                <a:spcPts val="0"/>
              </a:spcAft>
            </a:pPr>
            <a:r>
              <a:rPr lang="en-US" sz="12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a:t>
            </a:r>
          </a:p>
          <a:p>
            <a:pPr marL="4763" marR="0">
              <a:spcBef>
                <a:spcPts val="0"/>
              </a:spcBef>
              <a:spcAft>
                <a:spcPts val="0"/>
              </a:spcAft>
            </a:pPr>
            <a:r>
              <a:rPr lang="en-US" sz="12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void </a:t>
            </a:r>
            <a:r>
              <a:rPr lang="en-US" sz="1200" b="1" dirty="0">
                <a:solidFill>
                  <a:srgbClr val="C00000"/>
                </a:solidFill>
                <a:effectLst/>
                <a:latin typeface="Courier New" panose="02070309020205020404" pitchFamily="49" charset="0"/>
                <a:ea typeface="Times New Roman" panose="02020603050405020304" pitchFamily="18" charset="0"/>
                <a:cs typeface="Times New Roman" panose="02020603050405020304" pitchFamily="18" charset="0"/>
              </a:rPr>
              <a:t>add</a:t>
            </a:r>
            <a:r>
              <a:rPr lang="en-US" sz="12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(const int value);</a:t>
            </a:r>
          </a:p>
          <a:p>
            <a:pPr marL="4763" marR="0">
              <a:spcBef>
                <a:spcPts val="0"/>
              </a:spcBef>
              <a:spcAft>
                <a:spcPts val="0"/>
              </a:spcAft>
            </a:pPr>
            <a:r>
              <a:rPr lang="en-US" sz="12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int </a:t>
            </a:r>
            <a:r>
              <a:rPr lang="en-US" sz="1200" b="1" dirty="0">
                <a:solidFill>
                  <a:srgbClr val="C00000"/>
                </a:solidFill>
                <a:effectLst/>
                <a:latin typeface="Courier New" panose="02070309020205020404" pitchFamily="49" charset="0"/>
                <a:ea typeface="Times New Roman" panose="02020603050405020304" pitchFamily="18" charset="0"/>
                <a:cs typeface="Times New Roman" panose="02020603050405020304" pitchFamily="18" charset="0"/>
              </a:rPr>
              <a:t>remove</a:t>
            </a:r>
            <a:r>
              <a:rPr lang="en-US" sz="12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a:t>
            </a:r>
          </a:p>
          <a:p>
            <a:pPr marL="4763" marR="0">
              <a:spcBef>
                <a:spcPts val="0"/>
              </a:spcBef>
              <a:spcAft>
                <a:spcPts val="0"/>
              </a:spcAft>
            </a:pPr>
            <a:r>
              <a:rPr lang="en-US" sz="12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a:t>
            </a:r>
          </a:p>
          <a:p>
            <a:pPr marL="4763" marR="0">
              <a:spcBef>
                <a:spcPts val="0"/>
              </a:spcBef>
              <a:spcAft>
                <a:spcPts val="0"/>
              </a:spcAft>
            </a:pPr>
            <a:r>
              <a:rPr lang="en-US" sz="12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friend </a:t>
            </a:r>
            <a:r>
              <a:rPr lang="en-US" sz="1200" b="1" dirty="0" err="1">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ostream</a:t>
            </a:r>
            <a:r>
              <a:rPr lang="en-US" sz="12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&amp; operator &lt;&lt;(</a:t>
            </a:r>
            <a:r>
              <a:rPr lang="en-US" sz="1200" b="1" dirty="0" err="1">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ostream</a:t>
            </a:r>
            <a:r>
              <a:rPr lang="en-US" sz="12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&amp; </a:t>
            </a:r>
            <a:r>
              <a:rPr lang="en-US" sz="1200" b="1" dirty="0" err="1">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ostr</a:t>
            </a:r>
            <a:r>
              <a:rPr lang="en-US" sz="12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a:t>
            </a:r>
          </a:p>
          <a:p>
            <a:pPr marL="4763" marR="0">
              <a:spcBef>
                <a:spcPts val="0"/>
              </a:spcBef>
              <a:spcAft>
                <a:spcPts val="0"/>
              </a:spcAft>
            </a:pPr>
            <a:r>
              <a:rPr lang="en-US" sz="12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CircularBuffer&amp; buffer);</a:t>
            </a:r>
          </a:p>
          <a:p>
            <a:pPr marL="4763" marR="0">
              <a:spcBef>
                <a:spcPts val="0"/>
              </a:spcBef>
              <a:spcAft>
                <a:spcPts val="0"/>
              </a:spcAft>
            </a:pPr>
            <a:r>
              <a:rPr lang="en-US" sz="12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a:t>
            </a:r>
          </a:p>
          <a:p>
            <a:pPr marL="4763" marR="0">
              <a:spcBef>
                <a:spcPts val="0"/>
              </a:spcBef>
              <a:spcAft>
                <a:spcPts val="0"/>
              </a:spcAft>
            </a:pPr>
            <a:r>
              <a:rPr lang="en-US" sz="12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private:</a:t>
            </a:r>
          </a:p>
          <a:p>
            <a:pPr marL="4763" marR="0">
              <a:spcBef>
                <a:spcPts val="0"/>
              </a:spcBef>
              <a:spcAft>
                <a:spcPts val="0"/>
              </a:spcAft>
            </a:pPr>
            <a:r>
              <a:rPr lang="en-US" sz="12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int capacity;</a:t>
            </a:r>
          </a:p>
          <a:p>
            <a:pPr marL="4763" marR="0">
              <a:spcBef>
                <a:spcPts val="0"/>
              </a:spcBef>
              <a:spcAft>
                <a:spcPts val="0"/>
              </a:spcAft>
            </a:pPr>
            <a:r>
              <a:rPr lang="en-US" sz="12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int head, tail;</a:t>
            </a:r>
          </a:p>
          <a:p>
            <a:pPr marL="4763" marR="0">
              <a:spcBef>
                <a:spcPts val="0"/>
              </a:spcBef>
              <a:spcAft>
                <a:spcPts val="0"/>
              </a:spcAft>
            </a:pPr>
            <a:r>
              <a:rPr lang="en-US" sz="12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int count;</a:t>
            </a:r>
          </a:p>
          <a:p>
            <a:pPr marL="4763" marR="0">
              <a:spcBef>
                <a:spcPts val="0"/>
              </a:spcBef>
              <a:spcAft>
                <a:spcPts val="0"/>
              </a:spcAft>
            </a:pPr>
            <a:r>
              <a:rPr lang="en-US" sz="12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a:t>
            </a:r>
          </a:p>
        </p:txBody>
      </p:sp>
      <p:sp>
        <p:nvSpPr>
          <p:cNvPr id="6" name="TextBox 5">
            <a:extLst>
              <a:ext uri="{FF2B5EF4-FFF2-40B4-BE49-F238E27FC236}">
                <a16:creationId xmlns:a16="http://schemas.microsoft.com/office/drawing/2014/main" id="{B3A58649-D79D-97D3-95F4-93DD57F0B484}"/>
              </a:ext>
            </a:extLst>
          </p:cNvPr>
          <p:cNvSpPr txBox="1"/>
          <p:nvPr/>
        </p:nvSpPr>
        <p:spPr>
          <a:xfrm>
            <a:off x="5327242" y="6094511"/>
            <a:ext cx="1713611" cy="307777"/>
          </a:xfrm>
          <a:prstGeom prst="rect">
            <a:avLst/>
          </a:prstGeom>
          <a:solidFill>
            <a:srgbClr val="0432FF"/>
          </a:solidFill>
        </p:spPr>
        <p:txBody>
          <a:bodyPr wrap="none" rtlCol="0">
            <a:spAutoFit/>
          </a:bodyPr>
          <a:lstStyle/>
          <a:p>
            <a:r>
              <a:rPr lang="en-US" sz="1400" dirty="0">
                <a:solidFill>
                  <a:srgbClr val="FFFF00"/>
                </a:solidFill>
              </a:rPr>
              <a:t>7.2/</a:t>
            </a:r>
            <a:r>
              <a:rPr lang="en-US" sz="1400" dirty="0" err="1">
                <a:solidFill>
                  <a:srgbClr val="FFFF00"/>
                </a:solidFill>
              </a:rPr>
              <a:t>CircularBuffer.h</a:t>
            </a:r>
            <a:endParaRPr lang="en-US" sz="1400" dirty="0">
              <a:solidFill>
                <a:srgbClr val="FFFF00"/>
              </a:solidFill>
            </a:endParaRPr>
          </a:p>
        </p:txBody>
      </p:sp>
      <p:pic>
        <p:nvPicPr>
          <p:cNvPr id="9" name="Picture 8">
            <a:extLst>
              <a:ext uri="{FF2B5EF4-FFF2-40B4-BE49-F238E27FC236}">
                <a16:creationId xmlns:a16="http://schemas.microsoft.com/office/drawing/2014/main" id="{ED19C8CD-FF31-829F-143E-ABCD43C0728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583653" y="3231209"/>
            <a:ext cx="457200" cy="431800"/>
          </a:xfrm>
          <a:prstGeom prst="rect">
            <a:avLst/>
          </a:prstGeom>
        </p:spPr>
      </p:pic>
    </p:spTree>
    <p:extLst>
      <p:ext uri="{BB962C8B-B14F-4D97-AF65-F5344CB8AC3E}">
        <p14:creationId xmlns:p14="http://schemas.microsoft.com/office/powerpoint/2010/main" val="334984145"/>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8C76A4-E8B5-5C33-C980-AAB1A77AF046}"/>
              </a:ext>
            </a:extLst>
          </p:cNvPr>
          <p:cNvSpPr>
            <a:spLocks noGrp="1"/>
          </p:cNvSpPr>
          <p:nvPr>
            <p:ph type="title"/>
          </p:nvPr>
        </p:nvSpPr>
        <p:spPr/>
        <p:txBody>
          <a:bodyPr/>
          <a:lstStyle/>
          <a:p>
            <a:r>
              <a:rPr lang="en-US" dirty="0"/>
              <a:t>The Liskov Substitution Principle</a:t>
            </a:r>
            <a:r>
              <a:rPr lang="en-US" i="1" dirty="0"/>
              <a:t>, cont’d</a:t>
            </a:r>
            <a:endParaRPr lang="en-US" dirty="0"/>
          </a:p>
        </p:txBody>
      </p:sp>
      <p:sp>
        <p:nvSpPr>
          <p:cNvPr id="3" name="Content Placeholder 2">
            <a:extLst>
              <a:ext uri="{FF2B5EF4-FFF2-40B4-BE49-F238E27FC236}">
                <a16:creationId xmlns:a16="http://schemas.microsoft.com/office/drawing/2014/main" id="{9487C504-3563-FA09-3ABB-77050F45F1AC}"/>
              </a:ext>
            </a:extLst>
          </p:cNvPr>
          <p:cNvSpPr>
            <a:spLocks noGrp="1"/>
          </p:cNvSpPr>
          <p:nvPr>
            <p:ph idx="1"/>
          </p:nvPr>
        </p:nvSpPr>
        <p:spPr>
          <a:xfrm>
            <a:off x="457200" y="1295400"/>
            <a:ext cx="8229600" cy="457201"/>
          </a:xfrm>
        </p:spPr>
        <p:txBody>
          <a:bodyPr/>
          <a:lstStyle/>
          <a:p>
            <a:r>
              <a:rPr lang="en-US" dirty="0"/>
              <a:t>Invalid operations become possible.</a:t>
            </a:r>
          </a:p>
        </p:txBody>
      </p:sp>
      <p:sp>
        <p:nvSpPr>
          <p:cNvPr id="4" name="Slide Number Placeholder 3">
            <a:extLst>
              <a:ext uri="{FF2B5EF4-FFF2-40B4-BE49-F238E27FC236}">
                <a16:creationId xmlns:a16="http://schemas.microsoft.com/office/drawing/2014/main" id="{D3E17EF2-8C1D-AA68-1FD0-5CE26A214CF3}"/>
              </a:ext>
            </a:extLst>
          </p:cNvPr>
          <p:cNvSpPr>
            <a:spLocks noGrp="1"/>
          </p:cNvSpPr>
          <p:nvPr>
            <p:ph type="sldNum" sz="quarter" idx="12"/>
          </p:nvPr>
        </p:nvSpPr>
        <p:spPr/>
        <p:txBody>
          <a:bodyPr/>
          <a:lstStyle/>
          <a:p>
            <a:fld id="{6C575094-CFE5-6845-BA77-358456EEE977}" type="slidenum">
              <a:rPr lang="en-US" altLang="x-none" smtClean="0"/>
              <a:pPr/>
              <a:t>56</a:t>
            </a:fld>
            <a:endParaRPr lang="en-US" altLang="x-none"/>
          </a:p>
        </p:txBody>
      </p:sp>
      <p:sp>
        <p:nvSpPr>
          <p:cNvPr id="5" name="TextBox 4">
            <a:extLst>
              <a:ext uri="{FF2B5EF4-FFF2-40B4-BE49-F238E27FC236}">
                <a16:creationId xmlns:a16="http://schemas.microsoft.com/office/drawing/2014/main" id="{8F7CDF07-C631-7BFB-E2AA-FB840F4B4C9D}"/>
              </a:ext>
            </a:extLst>
          </p:cNvPr>
          <p:cNvSpPr txBox="1"/>
          <p:nvPr/>
        </p:nvSpPr>
        <p:spPr>
          <a:xfrm>
            <a:off x="411784" y="1974135"/>
            <a:ext cx="4983168" cy="4154984"/>
          </a:xfrm>
          <a:prstGeom prst="rect">
            <a:avLst/>
          </a:prstGeom>
          <a:solidFill>
            <a:schemeClr val="bg1">
              <a:lumMod val="95000"/>
            </a:schemeClr>
          </a:solidFill>
          <a:ln>
            <a:solidFill>
              <a:schemeClr val="bg1">
                <a:lumMod val="75000"/>
              </a:schemeClr>
            </a:solidFill>
          </a:ln>
        </p:spPr>
        <p:txBody>
          <a:bodyPr wrap="square" rtlCol="0">
            <a:spAutoFit/>
          </a:bodyPr>
          <a:lstStyle/>
          <a:p>
            <a:pPr marL="4763" marR="0">
              <a:spcBef>
                <a:spcPts val="0"/>
              </a:spcBef>
              <a:spcAft>
                <a:spcPts val="0"/>
              </a:spcAft>
            </a:pPr>
            <a:r>
              <a:rPr lang="en-US" sz="12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int main()</a:t>
            </a:r>
          </a:p>
          <a:p>
            <a:pPr marL="4763" marR="0">
              <a:spcBef>
                <a:spcPts val="0"/>
              </a:spcBef>
              <a:spcAft>
                <a:spcPts val="0"/>
              </a:spcAft>
            </a:pPr>
            <a:r>
              <a:rPr lang="en-US" sz="12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a:t>
            </a:r>
          </a:p>
          <a:p>
            <a:pPr marL="4763" marR="0">
              <a:spcBef>
                <a:spcPts val="0"/>
              </a:spcBef>
              <a:spcAft>
                <a:spcPts val="0"/>
              </a:spcAft>
            </a:pPr>
            <a:r>
              <a:rPr lang="en-US" sz="12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CircularBuffer buffer(SIZE);</a:t>
            </a:r>
          </a:p>
          <a:p>
            <a:pPr marL="4763" marR="0">
              <a:spcBef>
                <a:spcPts val="0"/>
              </a:spcBef>
              <a:spcAft>
                <a:spcPts val="0"/>
              </a:spcAft>
            </a:pPr>
            <a:r>
              <a:rPr lang="en-US" sz="12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a:t>
            </a:r>
          </a:p>
          <a:p>
            <a:pPr marL="4763" marR="0">
              <a:spcBef>
                <a:spcPts val="0"/>
              </a:spcBef>
              <a:spcAft>
                <a:spcPts val="0"/>
              </a:spcAft>
            </a:pPr>
            <a:r>
              <a:rPr lang="en-US" sz="12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for (int value = 10; value &lt;= 50; value+=10)</a:t>
            </a:r>
          </a:p>
          <a:p>
            <a:pPr marL="4763" marR="0">
              <a:spcBef>
                <a:spcPts val="0"/>
              </a:spcBef>
              <a:spcAft>
                <a:spcPts val="0"/>
              </a:spcAft>
            </a:pPr>
            <a:r>
              <a:rPr lang="en-US" sz="12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a:t>
            </a:r>
          </a:p>
          <a:p>
            <a:pPr marL="4763" marR="0">
              <a:spcBef>
                <a:spcPts val="0"/>
              </a:spcBef>
              <a:spcAft>
                <a:spcPts val="0"/>
              </a:spcAft>
            </a:pPr>
            <a:r>
              <a:rPr lang="en-US" sz="12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a:t>
            </a:r>
            <a:r>
              <a:rPr lang="en-US" sz="1200" b="1" dirty="0" err="1">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buffer.add</a:t>
            </a:r>
            <a:r>
              <a:rPr lang="en-US" sz="12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(value);</a:t>
            </a:r>
          </a:p>
          <a:p>
            <a:pPr marL="4763" marR="0">
              <a:spcBef>
                <a:spcPts val="0"/>
              </a:spcBef>
              <a:spcAft>
                <a:spcPts val="0"/>
              </a:spcAft>
            </a:pPr>
            <a:r>
              <a:rPr lang="en-US" sz="12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a:t>
            </a:r>
          </a:p>
          <a:p>
            <a:pPr marL="4763" marR="0">
              <a:spcBef>
                <a:spcPts val="0"/>
              </a:spcBef>
              <a:spcAft>
                <a:spcPts val="0"/>
              </a:spcAft>
            </a:pPr>
            <a:r>
              <a:rPr lang="en-US" sz="12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cout &lt;&lt; buffer &lt;&lt; </a:t>
            </a:r>
            <a:r>
              <a:rPr lang="en-US" sz="1200" b="1" dirty="0" err="1">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endl</a:t>
            </a:r>
            <a:r>
              <a:rPr lang="en-US" sz="12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a:t>
            </a:r>
          </a:p>
          <a:p>
            <a:pPr marL="4763" marR="0">
              <a:spcBef>
                <a:spcPts val="0"/>
              </a:spcBef>
              <a:spcAft>
                <a:spcPts val="0"/>
              </a:spcAft>
            </a:pPr>
            <a:r>
              <a:rPr lang="en-US" sz="12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a:t>
            </a:r>
          </a:p>
          <a:p>
            <a:pPr marL="4763" marR="0">
              <a:spcBef>
                <a:spcPts val="0"/>
              </a:spcBef>
              <a:spcAft>
                <a:spcPts val="0"/>
              </a:spcAft>
            </a:pPr>
            <a:r>
              <a:rPr lang="en-US" sz="1200" b="1" dirty="0">
                <a:solidFill>
                  <a:srgbClr val="C00000"/>
                </a:solidFill>
                <a:effectLst/>
                <a:latin typeface="Courier New" panose="02070309020205020404" pitchFamily="49" charset="0"/>
                <a:ea typeface="Times New Roman" panose="02020603050405020304" pitchFamily="18" charset="0"/>
                <a:cs typeface="Times New Roman" panose="02020603050405020304" pitchFamily="18" charset="0"/>
              </a:rPr>
              <a:t>    </a:t>
            </a:r>
            <a:r>
              <a:rPr lang="en-US" sz="1200" b="1" dirty="0" err="1">
                <a:solidFill>
                  <a:srgbClr val="C00000"/>
                </a:solidFill>
                <a:effectLst/>
                <a:latin typeface="Courier New" panose="02070309020205020404" pitchFamily="49" charset="0"/>
                <a:ea typeface="Times New Roman" panose="02020603050405020304" pitchFamily="18" charset="0"/>
                <a:cs typeface="Times New Roman" panose="02020603050405020304" pitchFamily="18" charset="0"/>
              </a:rPr>
              <a:t>buffer.at</a:t>
            </a:r>
            <a:r>
              <a:rPr lang="en-US" sz="1200" b="1" dirty="0">
                <a:solidFill>
                  <a:srgbClr val="C00000"/>
                </a:solidFill>
                <a:effectLst/>
                <a:latin typeface="Courier New" panose="02070309020205020404" pitchFamily="49" charset="0"/>
                <a:ea typeface="Times New Roman" panose="02020603050405020304" pitchFamily="18" charset="0"/>
                <a:cs typeface="Times New Roman" panose="02020603050405020304" pitchFamily="18" charset="0"/>
              </a:rPr>
              <a:t>(1) = 99;  // INVALID!!!</a:t>
            </a:r>
          </a:p>
          <a:p>
            <a:pPr marL="4763" marR="0">
              <a:spcBef>
                <a:spcPts val="0"/>
              </a:spcBef>
              <a:spcAft>
                <a:spcPts val="0"/>
              </a:spcAft>
            </a:pPr>
            <a:r>
              <a:rPr lang="en-US" sz="12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cout &lt;&lt; buffer &lt;&lt; </a:t>
            </a:r>
            <a:r>
              <a:rPr lang="en-US" sz="1200" b="1" dirty="0" err="1">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endl</a:t>
            </a:r>
            <a:r>
              <a:rPr lang="en-US" sz="12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a:t>
            </a:r>
          </a:p>
          <a:p>
            <a:pPr marL="4763" marR="0">
              <a:spcBef>
                <a:spcPts val="0"/>
              </a:spcBef>
              <a:spcAft>
                <a:spcPts val="0"/>
              </a:spcAft>
            </a:pPr>
            <a:r>
              <a:rPr lang="en-US" sz="12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a:t>
            </a:r>
          </a:p>
          <a:p>
            <a:pPr marL="4763" marR="0">
              <a:spcBef>
                <a:spcPts val="0"/>
              </a:spcBef>
              <a:spcAft>
                <a:spcPts val="0"/>
              </a:spcAft>
            </a:pPr>
            <a:r>
              <a:rPr lang="en-US" sz="12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cout &lt;&lt; "Remove " &lt;&lt; </a:t>
            </a:r>
            <a:r>
              <a:rPr lang="en-US" sz="1200" b="1" dirty="0" err="1">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buffer.remove</a:t>
            </a:r>
            <a:r>
              <a:rPr lang="en-US" sz="12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&lt;&lt; </a:t>
            </a:r>
            <a:r>
              <a:rPr lang="en-US" sz="1200" b="1" dirty="0" err="1">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endl</a:t>
            </a:r>
            <a:r>
              <a:rPr lang="en-US" sz="12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a:t>
            </a:r>
          </a:p>
          <a:p>
            <a:pPr marL="4763" marR="0">
              <a:spcBef>
                <a:spcPts val="0"/>
              </a:spcBef>
              <a:spcAft>
                <a:spcPts val="0"/>
              </a:spcAft>
            </a:pPr>
            <a:r>
              <a:rPr lang="en-US" sz="12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cout &lt;&lt; "Remove " &lt;&lt; </a:t>
            </a:r>
            <a:r>
              <a:rPr lang="en-US" sz="1200" b="1" dirty="0" err="1">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buffer.remove</a:t>
            </a:r>
            <a:r>
              <a:rPr lang="en-US" sz="12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&lt;&lt; </a:t>
            </a:r>
            <a:r>
              <a:rPr lang="en-US" sz="1200" b="1" dirty="0" err="1">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endl</a:t>
            </a:r>
            <a:r>
              <a:rPr lang="en-US" sz="12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a:t>
            </a:r>
          </a:p>
          <a:p>
            <a:pPr marL="4763" marR="0">
              <a:spcBef>
                <a:spcPts val="0"/>
              </a:spcBef>
              <a:spcAft>
                <a:spcPts val="0"/>
              </a:spcAft>
            </a:pPr>
            <a:r>
              <a:rPr lang="en-US" sz="12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cout &lt;&lt; buffer &lt;&lt; </a:t>
            </a:r>
            <a:r>
              <a:rPr lang="en-US" sz="1200" b="1" dirty="0" err="1">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endl</a:t>
            </a:r>
            <a:r>
              <a:rPr lang="en-US" sz="12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a:t>
            </a:r>
          </a:p>
          <a:p>
            <a:pPr marL="4763" marR="0">
              <a:spcBef>
                <a:spcPts val="0"/>
              </a:spcBef>
              <a:spcAft>
                <a:spcPts val="0"/>
              </a:spcAft>
            </a:pPr>
            <a:r>
              <a:rPr lang="en-US" sz="12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a:t>
            </a:r>
          </a:p>
          <a:p>
            <a:pPr marL="4763" marR="0">
              <a:spcBef>
                <a:spcPts val="0"/>
              </a:spcBef>
              <a:spcAft>
                <a:spcPts val="0"/>
              </a:spcAft>
            </a:pPr>
            <a:r>
              <a:rPr lang="en-US" sz="1200" b="1" dirty="0">
                <a:solidFill>
                  <a:srgbClr val="C00000"/>
                </a:solidFill>
                <a:effectLst/>
                <a:latin typeface="Courier New" panose="02070309020205020404" pitchFamily="49" charset="0"/>
                <a:ea typeface="Times New Roman" panose="02020603050405020304" pitchFamily="18" charset="0"/>
                <a:cs typeface="Times New Roman" panose="02020603050405020304" pitchFamily="18" charset="0"/>
              </a:rPr>
              <a:t>    </a:t>
            </a:r>
            <a:r>
              <a:rPr lang="en-US" sz="1200" b="1" dirty="0" err="1">
                <a:solidFill>
                  <a:srgbClr val="C00000"/>
                </a:solidFill>
                <a:effectLst/>
                <a:latin typeface="Courier New" panose="02070309020205020404" pitchFamily="49" charset="0"/>
                <a:ea typeface="Times New Roman" panose="02020603050405020304" pitchFamily="18" charset="0"/>
                <a:cs typeface="Times New Roman" panose="02020603050405020304" pitchFamily="18" charset="0"/>
              </a:rPr>
              <a:t>buffer.erase</a:t>
            </a:r>
            <a:r>
              <a:rPr lang="en-US" sz="1200" b="1" dirty="0">
                <a:solidFill>
                  <a:srgbClr val="C00000"/>
                </a:solidFill>
                <a:effectLst/>
                <a:latin typeface="Courier New" panose="02070309020205020404" pitchFamily="49" charset="0"/>
                <a:ea typeface="Times New Roman" panose="02020603050405020304" pitchFamily="18" charset="0"/>
                <a:cs typeface="Times New Roman" panose="02020603050405020304" pitchFamily="18" charset="0"/>
              </a:rPr>
              <a:t>(</a:t>
            </a:r>
            <a:r>
              <a:rPr lang="en-US" sz="1200" b="1" dirty="0" err="1">
                <a:solidFill>
                  <a:srgbClr val="C00000"/>
                </a:solidFill>
                <a:effectLst/>
                <a:latin typeface="Courier New" panose="02070309020205020404" pitchFamily="49" charset="0"/>
                <a:ea typeface="Times New Roman" panose="02020603050405020304" pitchFamily="18" charset="0"/>
                <a:cs typeface="Times New Roman" panose="02020603050405020304" pitchFamily="18" charset="0"/>
              </a:rPr>
              <a:t>buffer.begin</a:t>
            </a:r>
            <a:r>
              <a:rPr lang="en-US" sz="1200" b="1" dirty="0">
                <a:solidFill>
                  <a:srgbClr val="C00000"/>
                </a:solidFill>
                <a:effectLst/>
                <a:latin typeface="Courier New" panose="02070309020205020404" pitchFamily="49" charset="0"/>
                <a:ea typeface="Times New Roman" panose="02020603050405020304" pitchFamily="18" charset="0"/>
                <a:cs typeface="Times New Roman" panose="02020603050405020304" pitchFamily="18" charset="0"/>
              </a:rPr>
              <a:t>() + 1);  // INVALID!!!</a:t>
            </a:r>
          </a:p>
          <a:p>
            <a:pPr marL="4763" marR="0">
              <a:spcBef>
                <a:spcPts val="0"/>
              </a:spcBef>
              <a:spcAft>
                <a:spcPts val="0"/>
              </a:spcAft>
            </a:pPr>
            <a:r>
              <a:rPr lang="en-US" sz="12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cout &lt;&lt; buffer &lt;&lt; </a:t>
            </a:r>
            <a:r>
              <a:rPr lang="en-US" sz="1200" b="1" dirty="0" err="1">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endl</a:t>
            </a:r>
            <a:r>
              <a:rPr lang="en-US" sz="12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a:t>
            </a:r>
          </a:p>
          <a:p>
            <a:pPr marL="4763" marR="0">
              <a:spcBef>
                <a:spcPts val="0"/>
              </a:spcBef>
              <a:spcAft>
                <a:spcPts val="0"/>
              </a:spcAft>
            </a:pPr>
            <a:r>
              <a:rPr lang="en-US" sz="12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a:t>
            </a:r>
          </a:p>
          <a:p>
            <a:pPr marL="4763" marR="0">
              <a:spcBef>
                <a:spcPts val="0"/>
              </a:spcBef>
              <a:spcAft>
                <a:spcPts val="0"/>
              </a:spcAft>
            </a:pPr>
            <a:r>
              <a:rPr lang="en-US" sz="12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return 0;</a:t>
            </a:r>
          </a:p>
          <a:p>
            <a:r>
              <a:rPr lang="en-US" sz="1200" b="1" kern="100" dirty="0">
                <a:effectLst/>
                <a:latin typeface="Calibri" panose="020F0502020204030204" pitchFamily="34" charset="0"/>
                <a:ea typeface="Calibri" panose="020F0502020204030204" pitchFamily="34" charset="0"/>
                <a:cs typeface="Times New Roman" panose="02020603050405020304" pitchFamily="18" charset="0"/>
              </a:rPr>
              <a:t>}</a:t>
            </a:r>
            <a:r>
              <a:rPr lang="en-US" sz="1200" b="1" dirty="0">
                <a:effectLst/>
              </a:rPr>
              <a:t> </a:t>
            </a:r>
            <a:endParaRPr lang="en-US" sz="1200" b="1" dirty="0"/>
          </a:p>
        </p:txBody>
      </p:sp>
      <p:sp>
        <p:nvSpPr>
          <p:cNvPr id="6" name="TextBox 5">
            <a:extLst>
              <a:ext uri="{FF2B5EF4-FFF2-40B4-BE49-F238E27FC236}">
                <a16:creationId xmlns:a16="http://schemas.microsoft.com/office/drawing/2014/main" id="{745E9B0E-65DE-80A6-A698-08EA4F99F915}"/>
              </a:ext>
            </a:extLst>
          </p:cNvPr>
          <p:cNvSpPr txBox="1"/>
          <p:nvPr/>
        </p:nvSpPr>
        <p:spPr>
          <a:xfrm>
            <a:off x="5625679" y="1962024"/>
            <a:ext cx="3257943" cy="1754326"/>
          </a:xfrm>
          <a:prstGeom prst="rect">
            <a:avLst/>
          </a:prstGeom>
          <a:solidFill>
            <a:srgbClr val="73FEFF">
              <a:alpha val="25000"/>
            </a:srgbClr>
          </a:solidFill>
          <a:ln>
            <a:solidFill>
              <a:srgbClr val="0432FF"/>
            </a:solidFill>
          </a:ln>
        </p:spPr>
        <p:txBody>
          <a:bodyPr wrap="none" rtlCol="0">
            <a:spAutoFit/>
          </a:bodyPr>
          <a:lstStyle/>
          <a:p>
            <a:pPr marL="4763" marR="0">
              <a:spcBef>
                <a:spcPts val="0"/>
              </a:spcBef>
              <a:spcAft>
                <a:spcPts val="0"/>
              </a:spcAft>
            </a:pPr>
            <a:r>
              <a:rPr lang="en-US" sz="120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Contents: 10 20 30 40 50 </a:t>
            </a:r>
          </a:p>
          <a:p>
            <a:pPr marL="4763" marR="0">
              <a:spcBef>
                <a:spcPts val="0"/>
              </a:spcBef>
              <a:spcAft>
                <a:spcPts val="0"/>
              </a:spcAft>
            </a:pPr>
            <a:r>
              <a:rPr lang="en-US" sz="120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Contents: 10 </a:t>
            </a:r>
            <a:r>
              <a:rPr lang="en-US" sz="12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99</a:t>
            </a:r>
            <a:r>
              <a:rPr lang="en-US" sz="120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30 40 50 </a:t>
            </a:r>
          </a:p>
          <a:p>
            <a:pPr marL="4763" marR="0">
              <a:spcBef>
                <a:spcPts val="0"/>
              </a:spcBef>
              <a:spcAft>
                <a:spcPts val="0"/>
              </a:spcAft>
            </a:pPr>
            <a:r>
              <a:rPr lang="en-US" sz="120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Remove 10</a:t>
            </a:r>
          </a:p>
          <a:p>
            <a:pPr marL="4763" marR="0">
              <a:spcBef>
                <a:spcPts val="0"/>
              </a:spcBef>
              <a:spcAft>
                <a:spcPts val="0"/>
              </a:spcAft>
            </a:pPr>
            <a:r>
              <a:rPr lang="en-US" sz="120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Remove 99</a:t>
            </a:r>
          </a:p>
          <a:p>
            <a:pPr marL="4763" marR="0">
              <a:spcBef>
                <a:spcPts val="0"/>
              </a:spcBef>
              <a:spcAft>
                <a:spcPts val="0"/>
              </a:spcAft>
            </a:pPr>
            <a:r>
              <a:rPr lang="en-US" sz="120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Contents: 30 40 50 </a:t>
            </a:r>
          </a:p>
          <a:p>
            <a:pPr marL="4763" marR="0">
              <a:spcBef>
                <a:spcPts val="0"/>
              </a:spcBef>
              <a:spcAft>
                <a:spcPts val="0"/>
              </a:spcAft>
            </a:pPr>
            <a:r>
              <a:rPr lang="en-US" sz="120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Contents: 40 50 </a:t>
            </a:r>
            <a:r>
              <a:rPr lang="en-US" sz="1200" b="1" dirty="0" err="1">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libc</a:t>
            </a:r>
            <a:r>
              <a:rPr lang="en-US" sz="12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a:t>
            </a:r>
            <a:r>
              <a:rPr lang="en-US" sz="1200" b="1" dirty="0" err="1">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abi.dylib</a:t>
            </a:r>
            <a:r>
              <a:rPr lang="en-US" sz="12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a:t>
            </a:r>
            <a:br>
              <a:rPr lang="en-US" sz="12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br>
            <a:r>
              <a:rPr lang="en-US" sz="12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terminating with uncaught </a:t>
            </a:r>
            <a:br>
              <a:rPr lang="en-US" sz="12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br>
            <a:r>
              <a:rPr lang="en-US" sz="12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exception [CA]of type </a:t>
            </a:r>
            <a:br>
              <a:rPr lang="en-US" sz="12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br>
            <a:r>
              <a:rPr lang="en-US" sz="12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std::</a:t>
            </a:r>
            <a:r>
              <a:rPr lang="en-US" sz="1200" b="1" dirty="0" err="1">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out_of_range</a:t>
            </a:r>
            <a:r>
              <a:rPr lang="en-US" sz="12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vector</a:t>
            </a:r>
            <a:endParaRPr lang="en-US" sz="120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endParaRPr>
          </a:p>
        </p:txBody>
      </p:sp>
      <p:sp>
        <p:nvSpPr>
          <p:cNvPr id="8" name="TextBox 7">
            <a:extLst>
              <a:ext uri="{FF2B5EF4-FFF2-40B4-BE49-F238E27FC236}">
                <a16:creationId xmlns:a16="http://schemas.microsoft.com/office/drawing/2014/main" id="{BA0F8E16-2293-28C1-E826-08D7EB12BFD7}"/>
              </a:ext>
            </a:extLst>
          </p:cNvPr>
          <p:cNvSpPr txBox="1"/>
          <p:nvPr/>
        </p:nvSpPr>
        <p:spPr>
          <a:xfrm>
            <a:off x="3942789" y="1827312"/>
            <a:ext cx="1258421" cy="307777"/>
          </a:xfrm>
          <a:prstGeom prst="rect">
            <a:avLst/>
          </a:prstGeom>
          <a:solidFill>
            <a:srgbClr val="0432FF"/>
          </a:solidFill>
        </p:spPr>
        <p:txBody>
          <a:bodyPr wrap="none" rtlCol="0">
            <a:spAutoFit/>
          </a:bodyPr>
          <a:lstStyle/>
          <a:p>
            <a:r>
              <a:rPr lang="en-US" sz="1400" dirty="0">
                <a:solidFill>
                  <a:srgbClr val="FFFF00"/>
                </a:solidFill>
              </a:rPr>
              <a:t>7.2/</a:t>
            </a:r>
            <a:r>
              <a:rPr lang="en-US" sz="1400" dirty="0" err="1">
                <a:solidFill>
                  <a:srgbClr val="FFFF00"/>
                </a:solidFill>
              </a:rPr>
              <a:t>tester.cpp</a:t>
            </a:r>
            <a:endParaRPr lang="en-US" sz="1400" dirty="0">
              <a:solidFill>
                <a:srgbClr val="FFFF00"/>
              </a:solidFill>
            </a:endParaRPr>
          </a:p>
        </p:txBody>
      </p:sp>
      <p:pic>
        <p:nvPicPr>
          <p:cNvPr id="9" name="Picture 8">
            <a:extLst>
              <a:ext uri="{FF2B5EF4-FFF2-40B4-BE49-F238E27FC236}">
                <a16:creationId xmlns:a16="http://schemas.microsoft.com/office/drawing/2014/main" id="{26417BBF-45E1-9900-DA8F-3C6B5BB90B3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023366" y="3716350"/>
            <a:ext cx="457200" cy="431800"/>
          </a:xfrm>
          <a:prstGeom prst="rect">
            <a:avLst/>
          </a:prstGeom>
        </p:spPr>
      </p:pic>
      <p:pic>
        <p:nvPicPr>
          <p:cNvPr id="10" name="Picture 9">
            <a:extLst>
              <a:ext uri="{FF2B5EF4-FFF2-40B4-BE49-F238E27FC236}">
                <a16:creationId xmlns:a16="http://schemas.microsoft.com/office/drawing/2014/main" id="{D9CC0537-5B11-0F04-36D1-20F1E303470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023366" y="5359619"/>
            <a:ext cx="457200" cy="431800"/>
          </a:xfrm>
          <a:prstGeom prst="rect">
            <a:avLst/>
          </a:prstGeom>
        </p:spPr>
      </p:pic>
    </p:spTree>
    <p:extLst>
      <p:ext uri="{BB962C8B-B14F-4D97-AF65-F5344CB8AC3E}">
        <p14:creationId xmlns:p14="http://schemas.microsoft.com/office/powerpoint/2010/main" val="126678136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A0A8BF-3909-4CBA-3354-BF5A1B2C7B6C}"/>
              </a:ext>
            </a:extLst>
          </p:cNvPr>
          <p:cNvSpPr>
            <a:spLocks noGrp="1"/>
          </p:cNvSpPr>
          <p:nvPr>
            <p:ph type="title"/>
          </p:nvPr>
        </p:nvSpPr>
        <p:spPr/>
        <p:txBody>
          <a:bodyPr/>
          <a:lstStyle/>
          <a:p>
            <a:r>
              <a:rPr lang="en-US" dirty="0"/>
              <a:t>The Liskov Substitution Principle</a:t>
            </a:r>
            <a:r>
              <a:rPr lang="en-US" i="1" dirty="0"/>
              <a:t>, cont’d</a:t>
            </a:r>
            <a:endParaRPr lang="en-US" dirty="0"/>
          </a:p>
        </p:txBody>
      </p:sp>
      <p:sp>
        <p:nvSpPr>
          <p:cNvPr id="3" name="Content Placeholder 2">
            <a:extLst>
              <a:ext uri="{FF2B5EF4-FFF2-40B4-BE49-F238E27FC236}">
                <a16:creationId xmlns:a16="http://schemas.microsoft.com/office/drawing/2014/main" id="{0F9F5823-B03F-4716-A63B-29C8A454FDE2}"/>
              </a:ext>
            </a:extLst>
          </p:cNvPr>
          <p:cNvSpPr>
            <a:spLocks noGrp="1"/>
          </p:cNvSpPr>
          <p:nvPr>
            <p:ph idx="1"/>
          </p:nvPr>
        </p:nvSpPr>
        <p:spPr>
          <a:xfrm>
            <a:off x="274367" y="1295400"/>
            <a:ext cx="8686705" cy="4876770"/>
          </a:xfrm>
        </p:spPr>
        <p:txBody>
          <a:bodyPr/>
          <a:lstStyle/>
          <a:p>
            <a:r>
              <a:rPr lang="en-US" dirty="0"/>
              <a:t>A circular buffer is logically not a vector. </a:t>
            </a:r>
          </a:p>
          <a:p>
            <a:pPr lvl="4"/>
            <a:endParaRPr lang="en-US" dirty="0"/>
          </a:p>
          <a:p>
            <a:r>
              <a:rPr lang="en-US" kern="100" dirty="0">
                <a:solidFill>
                  <a:srgbClr val="000000"/>
                </a:solidFill>
                <a:ea typeface="Calibri" panose="020F0502020204030204" pitchFamily="34" charset="0"/>
                <a:cs typeface="Times New Roman" panose="02020603050405020304" pitchFamily="18" charset="0"/>
              </a:rPr>
              <a:t>W</a:t>
            </a:r>
            <a:r>
              <a:rPr lang="en-US" dirty="0">
                <a:solidFill>
                  <a:srgbClr val="000000"/>
                </a:solidFill>
                <a:effectLst/>
                <a:ea typeface="Calibri" panose="020F0502020204030204" pitchFamily="34" charset="0"/>
                <a:cs typeface="Times New Roman" panose="02020603050405020304" pitchFamily="18" charset="0"/>
              </a:rPr>
              <a:t>e cannot substitute a subclass </a:t>
            </a:r>
            <a:r>
              <a:rPr lang="en-US" b="1" u="none" strike="noStrike" dirty="0">
                <a:solidFill>
                  <a:srgbClr val="000000"/>
                </a:solidFill>
                <a:effectLst/>
                <a:latin typeface="Courier New" panose="02070309020205020404" pitchFamily="49" charset="0"/>
                <a:ea typeface="Calibri" panose="020F0502020204030204" pitchFamily="34" charset="0"/>
                <a:cs typeface="Courier New" panose="02070309020205020404" pitchFamily="49" charset="0"/>
              </a:rPr>
              <a:t>CircularBuffer</a:t>
            </a:r>
            <a:r>
              <a:rPr lang="en-US" dirty="0">
                <a:solidFill>
                  <a:srgbClr val="000000"/>
                </a:solidFill>
                <a:effectLst/>
                <a:ea typeface="Calibri" panose="020F0502020204030204" pitchFamily="34" charset="0"/>
                <a:cs typeface="Times New Roman" panose="02020603050405020304" pitchFamily="18" charset="0"/>
              </a:rPr>
              <a:t> object for a superclass </a:t>
            </a:r>
            <a:r>
              <a:rPr lang="en-US" b="1" u="none" strike="noStrike" dirty="0">
                <a:solidFill>
                  <a:srgbClr val="000000"/>
                </a:solidFill>
                <a:effectLst/>
                <a:latin typeface="Courier New" panose="02070309020205020404" pitchFamily="49" charset="0"/>
                <a:ea typeface="Calibri" panose="020F0502020204030204" pitchFamily="34" charset="0"/>
                <a:cs typeface="Courier New" panose="02070309020205020404" pitchFamily="49" charset="0"/>
              </a:rPr>
              <a:t>vector&lt;int&gt;</a:t>
            </a:r>
            <a:r>
              <a:rPr lang="en-US" dirty="0">
                <a:solidFill>
                  <a:srgbClr val="000000"/>
                </a:solidFill>
                <a:effectLst/>
                <a:ea typeface="Calibri" panose="020F0502020204030204" pitchFamily="34" charset="0"/>
                <a:cs typeface="Times New Roman" panose="02020603050405020304" pitchFamily="18" charset="0"/>
              </a:rPr>
              <a:t> object because we can’t use </a:t>
            </a:r>
            <a:br>
              <a:rPr lang="en-US" dirty="0">
                <a:solidFill>
                  <a:srgbClr val="000000"/>
                </a:solidFill>
                <a:effectLst/>
                <a:ea typeface="Calibri" panose="020F0502020204030204" pitchFamily="34" charset="0"/>
                <a:cs typeface="Times New Roman" panose="02020603050405020304" pitchFamily="18" charset="0"/>
              </a:rPr>
            </a:br>
            <a:r>
              <a:rPr lang="en-US" dirty="0">
                <a:solidFill>
                  <a:srgbClr val="000000"/>
                </a:solidFill>
                <a:effectLst/>
                <a:ea typeface="Calibri" panose="020F0502020204030204" pitchFamily="34" charset="0"/>
                <a:cs typeface="Times New Roman" panose="02020603050405020304" pitchFamily="18" charset="0"/>
              </a:rPr>
              <a:t>vector operations on a circular buffer.</a:t>
            </a:r>
          </a:p>
          <a:p>
            <a:pPr lvl="4"/>
            <a:endParaRPr lang="en-US" dirty="0">
              <a:solidFill>
                <a:srgbClr val="000000"/>
              </a:solidFill>
              <a:effectLst/>
              <a:ea typeface="Calibri" panose="020F0502020204030204" pitchFamily="34" charset="0"/>
              <a:cs typeface="Times New Roman" panose="02020603050405020304" pitchFamily="18" charset="0"/>
            </a:endParaRPr>
          </a:p>
          <a:p>
            <a:r>
              <a:rPr lang="en-US" dirty="0"/>
              <a:t>Fix the program by making </a:t>
            </a:r>
            <a:r>
              <a:rPr lang="en-US" b="1" dirty="0">
                <a:solidFill>
                  <a:srgbClr val="000000"/>
                </a:solidFill>
                <a:latin typeface="Courier New" panose="02070309020205020404" pitchFamily="49" charset="0"/>
                <a:cs typeface="Courier New" panose="02070309020205020404" pitchFamily="49" charset="0"/>
              </a:rPr>
              <a:t>CircularBuffer</a:t>
            </a:r>
            <a:r>
              <a:rPr lang="en-US" dirty="0"/>
              <a:t> </a:t>
            </a:r>
            <a:br>
              <a:rPr lang="en-US" dirty="0"/>
            </a:br>
            <a:r>
              <a:rPr lang="en-US" dirty="0"/>
              <a:t>not a subclass of </a:t>
            </a:r>
            <a:r>
              <a:rPr lang="en-US" b="1" dirty="0">
                <a:solidFill>
                  <a:srgbClr val="000000"/>
                </a:solidFill>
                <a:latin typeface="Courier New" panose="02070309020205020404" pitchFamily="49" charset="0"/>
                <a:cs typeface="Courier New" panose="02070309020205020404" pitchFamily="49" charset="0"/>
              </a:rPr>
              <a:t>vector&lt;int&gt;</a:t>
            </a:r>
            <a:r>
              <a:rPr lang="en-US" dirty="0"/>
              <a:t>, but instead make </a:t>
            </a:r>
            <a:r>
              <a:rPr lang="en-US" b="1" dirty="0">
                <a:solidFill>
                  <a:srgbClr val="000000"/>
                </a:solidFill>
                <a:latin typeface="Courier New" panose="02070309020205020404" pitchFamily="49" charset="0"/>
                <a:cs typeface="Courier New" panose="02070309020205020404" pitchFamily="49" charset="0"/>
              </a:rPr>
              <a:t>CircularBuffer</a:t>
            </a:r>
            <a:r>
              <a:rPr lang="en-US" dirty="0"/>
              <a:t> class have a member variable that is a </a:t>
            </a:r>
            <a:r>
              <a:rPr lang="en-US" b="1" dirty="0">
                <a:solidFill>
                  <a:srgbClr val="000000"/>
                </a:solidFill>
                <a:latin typeface="Courier New" panose="02070309020205020404" pitchFamily="49" charset="0"/>
                <a:cs typeface="Courier New" panose="02070309020205020404" pitchFamily="49" charset="0"/>
              </a:rPr>
              <a:t>vector&lt;int&gt;</a:t>
            </a:r>
            <a:r>
              <a:rPr lang="en-US" dirty="0"/>
              <a:t>. </a:t>
            </a:r>
          </a:p>
          <a:p>
            <a:pPr lvl="1"/>
            <a:r>
              <a:rPr lang="en-US" dirty="0"/>
              <a:t>Class </a:t>
            </a:r>
            <a:r>
              <a:rPr lang="en-US" b="1" dirty="0">
                <a:latin typeface="Courier New" panose="02070309020205020404" pitchFamily="49" charset="0"/>
                <a:cs typeface="Courier New" panose="02070309020205020404" pitchFamily="49" charset="0"/>
              </a:rPr>
              <a:t>CircularBuffer</a:t>
            </a:r>
            <a:r>
              <a:rPr lang="en-US" dirty="0"/>
              <a:t> </a:t>
            </a:r>
            <a:r>
              <a:rPr lang="en-US" u="sng" dirty="0"/>
              <a:t>is not</a:t>
            </a:r>
            <a:r>
              <a:rPr lang="en-US" dirty="0"/>
              <a:t> a vector; </a:t>
            </a:r>
            <a:r>
              <a:rPr lang="en-US" u="sng" dirty="0"/>
              <a:t>it has</a:t>
            </a:r>
            <a:r>
              <a:rPr lang="en-US" dirty="0"/>
              <a:t> a vector.</a:t>
            </a:r>
          </a:p>
        </p:txBody>
      </p:sp>
      <p:sp>
        <p:nvSpPr>
          <p:cNvPr id="4" name="Slide Number Placeholder 3">
            <a:extLst>
              <a:ext uri="{FF2B5EF4-FFF2-40B4-BE49-F238E27FC236}">
                <a16:creationId xmlns:a16="http://schemas.microsoft.com/office/drawing/2014/main" id="{4329062D-58E1-799A-8615-7313FCF730CD}"/>
              </a:ext>
            </a:extLst>
          </p:cNvPr>
          <p:cNvSpPr>
            <a:spLocks noGrp="1"/>
          </p:cNvSpPr>
          <p:nvPr>
            <p:ph type="sldNum" sz="quarter" idx="12"/>
          </p:nvPr>
        </p:nvSpPr>
        <p:spPr/>
        <p:txBody>
          <a:bodyPr/>
          <a:lstStyle/>
          <a:p>
            <a:fld id="{6C575094-CFE5-6845-BA77-358456EEE977}" type="slidenum">
              <a:rPr lang="en-US" altLang="x-none" smtClean="0"/>
              <a:pPr/>
              <a:t>57</a:t>
            </a:fld>
            <a:endParaRPr lang="en-US" altLang="x-none"/>
          </a:p>
        </p:txBody>
      </p:sp>
    </p:spTree>
    <p:extLst>
      <p:ext uri="{BB962C8B-B14F-4D97-AF65-F5344CB8AC3E}">
        <p14:creationId xmlns:p14="http://schemas.microsoft.com/office/powerpoint/2010/main" val="29156888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fade">
                                      <p:cBhvr>
                                        <p:cTn id="7" dur="500"/>
                                        <p:tgtEl>
                                          <p:spTgt spid="3">
                                            <p:txEl>
                                              <p:pRg st="4" end="4"/>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5" end="5"/>
                                            </p:txEl>
                                          </p:spTgt>
                                        </p:tgtEl>
                                        <p:attrNameLst>
                                          <p:attrName>style.visibility</p:attrName>
                                        </p:attrNameLst>
                                      </p:cBhvr>
                                      <p:to>
                                        <p:strVal val="visible"/>
                                      </p:to>
                                    </p:set>
                                    <p:animEffect transition="in" filter="fade">
                                      <p:cBhvr>
                                        <p:cTn id="10"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8EA123-BA73-884E-1853-17046E39E8F3}"/>
              </a:ext>
            </a:extLst>
          </p:cNvPr>
          <p:cNvSpPr>
            <a:spLocks noGrp="1"/>
          </p:cNvSpPr>
          <p:nvPr>
            <p:ph type="title"/>
          </p:nvPr>
        </p:nvSpPr>
        <p:spPr/>
        <p:txBody>
          <a:bodyPr/>
          <a:lstStyle/>
          <a:p>
            <a:r>
              <a:rPr lang="en-US" dirty="0"/>
              <a:t>The Liskov Substitution Principle</a:t>
            </a:r>
            <a:r>
              <a:rPr lang="en-US" i="1" dirty="0"/>
              <a:t>, cont’d</a:t>
            </a:r>
            <a:endParaRPr lang="en-US" dirty="0"/>
          </a:p>
        </p:txBody>
      </p:sp>
      <p:sp>
        <p:nvSpPr>
          <p:cNvPr id="4" name="Slide Number Placeholder 3">
            <a:extLst>
              <a:ext uri="{FF2B5EF4-FFF2-40B4-BE49-F238E27FC236}">
                <a16:creationId xmlns:a16="http://schemas.microsoft.com/office/drawing/2014/main" id="{B0B74763-1DA8-25D7-F5E0-3FD072A7F58B}"/>
              </a:ext>
            </a:extLst>
          </p:cNvPr>
          <p:cNvSpPr>
            <a:spLocks noGrp="1"/>
          </p:cNvSpPr>
          <p:nvPr>
            <p:ph type="sldNum" sz="quarter" idx="12"/>
          </p:nvPr>
        </p:nvSpPr>
        <p:spPr/>
        <p:txBody>
          <a:bodyPr/>
          <a:lstStyle/>
          <a:p>
            <a:fld id="{6C575094-CFE5-6845-BA77-358456EEE977}" type="slidenum">
              <a:rPr lang="en-US" altLang="x-none" smtClean="0"/>
              <a:pPr/>
              <a:t>58</a:t>
            </a:fld>
            <a:endParaRPr lang="en-US" altLang="x-none"/>
          </a:p>
        </p:txBody>
      </p:sp>
      <p:sp>
        <p:nvSpPr>
          <p:cNvPr id="5" name="TextBox 4">
            <a:extLst>
              <a:ext uri="{FF2B5EF4-FFF2-40B4-BE49-F238E27FC236}">
                <a16:creationId xmlns:a16="http://schemas.microsoft.com/office/drawing/2014/main" id="{56019682-2FAE-2797-D26F-DCD5C8D92509}"/>
              </a:ext>
            </a:extLst>
          </p:cNvPr>
          <p:cNvSpPr txBox="1"/>
          <p:nvPr/>
        </p:nvSpPr>
        <p:spPr>
          <a:xfrm>
            <a:off x="937030" y="1388353"/>
            <a:ext cx="7269939" cy="4524315"/>
          </a:xfrm>
          <a:prstGeom prst="rect">
            <a:avLst/>
          </a:prstGeom>
          <a:solidFill>
            <a:schemeClr val="bg1">
              <a:lumMod val="95000"/>
            </a:schemeClr>
          </a:solidFill>
          <a:ln>
            <a:solidFill>
              <a:schemeClr val="bg1">
                <a:lumMod val="75000"/>
              </a:schemeClr>
            </a:solidFill>
          </a:ln>
        </p:spPr>
        <p:txBody>
          <a:bodyPr wrap="none" rtlCol="0">
            <a:spAutoFit/>
          </a:bodyPr>
          <a:lstStyle/>
          <a:p>
            <a:pPr marL="4763" marR="0">
              <a:spcBef>
                <a:spcPts val="0"/>
              </a:spcBef>
              <a:spcAft>
                <a:spcPts val="0"/>
              </a:spcAft>
            </a:pPr>
            <a:r>
              <a:rPr lang="en-US"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class </a:t>
            </a:r>
            <a:r>
              <a:rPr lang="en-US" b="1" dirty="0">
                <a:solidFill>
                  <a:srgbClr val="C00000"/>
                </a:solidFill>
                <a:effectLst/>
                <a:latin typeface="Courier New" panose="02070309020205020404" pitchFamily="49" charset="0"/>
                <a:ea typeface="Times New Roman" panose="02020603050405020304" pitchFamily="18" charset="0"/>
                <a:cs typeface="Times New Roman" panose="02020603050405020304" pitchFamily="18" charset="0"/>
              </a:rPr>
              <a:t>CircularBuffer</a:t>
            </a:r>
          </a:p>
          <a:p>
            <a:pPr marL="4763" marR="0">
              <a:spcBef>
                <a:spcPts val="0"/>
              </a:spcBef>
              <a:spcAft>
                <a:spcPts val="0"/>
              </a:spcAft>
            </a:pPr>
            <a:r>
              <a:rPr lang="en-US"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a:t>
            </a:r>
          </a:p>
          <a:p>
            <a:pPr marL="4763" marR="0">
              <a:spcBef>
                <a:spcPts val="0"/>
              </a:spcBef>
              <a:spcAft>
                <a:spcPts val="0"/>
              </a:spcAft>
            </a:pPr>
            <a:r>
              <a:rPr lang="en-US"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public:</a:t>
            </a:r>
          </a:p>
          <a:p>
            <a:pPr marL="4763" marR="0">
              <a:spcBef>
                <a:spcPts val="0"/>
              </a:spcBef>
              <a:spcAft>
                <a:spcPts val="0"/>
              </a:spcAft>
            </a:pPr>
            <a:r>
              <a:rPr lang="en-US"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CircularBuffer(const int cap);</a:t>
            </a:r>
          </a:p>
          <a:p>
            <a:pPr marL="4763" marR="0">
              <a:spcBef>
                <a:spcPts val="0"/>
              </a:spcBef>
              <a:spcAft>
                <a:spcPts val="0"/>
              </a:spcAft>
            </a:pPr>
            <a:r>
              <a:rPr lang="en-US"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a:t>
            </a:r>
          </a:p>
          <a:p>
            <a:pPr marL="4763" marR="0">
              <a:spcBef>
                <a:spcPts val="0"/>
              </a:spcBef>
              <a:spcAft>
                <a:spcPts val="0"/>
              </a:spcAft>
            </a:pPr>
            <a:r>
              <a:rPr lang="en-US"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void add(const int value);</a:t>
            </a:r>
          </a:p>
          <a:p>
            <a:pPr marL="4763" marR="0">
              <a:spcBef>
                <a:spcPts val="0"/>
              </a:spcBef>
              <a:spcAft>
                <a:spcPts val="0"/>
              </a:spcAft>
            </a:pPr>
            <a:r>
              <a:rPr lang="en-US"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int remove();</a:t>
            </a:r>
          </a:p>
          <a:p>
            <a:pPr marL="4763" marR="0">
              <a:spcBef>
                <a:spcPts val="0"/>
              </a:spcBef>
              <a:spcAft>
                <a:spcPts val="0"/>
              </a:spcAft>
            </a:pPr>
            <a:r>
              <a:rPr lang="en-US"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a:t>
            </a:r>
          </a:p>
          <a:p>
            <a:pPr marL="4763" marR="0">
              <a:spcBef>
                <a:spcPts val="0"/>
              </a:spcBef>
              <a:spcAft>
                <a:spcPts val="0"/>
              </a:spcAft>
            </a:pPr>
            <a:r>
              <a:rPr lang="en-US"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friend </a:t>
            </a:r>
            <a:r>
              <a:rPr lang="en-US" b="1" dirty="0" err="1">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ostream</a:t>
            </a:r>
            <a:r>
              <a:rPr lang="en-US"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&amp; operator &lt;&lt;(</a:t>
            </a:r>
            <a:r>
              <a:rPr lang="en-US" b="1" dirty="0" err="1">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ostream</a:t>
            </a:r>
            <a:r>
              <a:rPr lang="en-US"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&amp; </a:t>
            </a:r>
            <a:r>
              <a:rPr lang="en-US" b="1" dirty="0" err="1">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ostr</a:t>
            </a:r>
            <a:r>
              <a:rPr lang="en-US"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a:t>
            </a:r>
          </a:p>
          <a:p>
            <a:pPr marL="4763" marR="0">
              <a:spcBef>
                <a:spcPts val="0"/>
              </a:spcBef>
              <a:spcAft>
                <a:spcPts val="0"/>
              </a:spcAft>
            </a:pPr>
            <a:r>
              <a:rPr lang="en-US"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CircularBuffer&amp; buffer);</a:t>
            </a:r>
          </a:p>
          <a:p>
            <a:pPr marL="4763" marR="0">
              <a:spcBef>
                <a:spcPts val="0"/>
              </a:spcBef>
              <a:spcAft>
                <a:spcPts val="0"/>
              </a:spcAft>
            </a:pPr>
            <a:r>
              <a:rPr lang="en-US"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a:t>
            </a:r>
          </a:p>
          <a:p>
            <a:pPr marL="4763" marR="0">
              <a:spcBef>
                <a:spcPts val="0"/>
              </a:spcBef>
              <a:spcAft>
                <a:spcPts val="0"/>
              </a:spcAft>
            </a:pPr>
            <a:r>
              <a:rPr lang="en-US"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private:</a:t>
            </a:r>
          </a:p>
          <a:p>
            <a:pPr marL="4763" marR="0">
              <a:spcBef>
                <a:spcPts val="0"/>
              </a:spcBef>
              <a:spcAft>
                <a:spcPts val="0"/>
              </a:spcAft>
            </a:pPr>
            <a:r>
              <a:rPr lang="en-US"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int capacity;</a:t>
            </a:r>
          </a:p>
          <a:p>
            <a:pPr marL="4763" marR="0">
              <a:spcBef>
                <a:spcPts val="0"/>
              </a:spcBef>
              <a:spcAft>
                <a:spcPts val="0"/>
              </a:spcAft>
            </a:pPr>
            <a:r>
              <a:rPr lang="en-US"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int head, tail;</a:t>
            </a:r>
          </a:p>
          <a:p>
            <a:pPr marL="4763" marR="0">
              <a:spcBef>
                <a:spcPts val="0"/>
              </a:spcBef>
              <a:spcAft>
                <a:spcPts val="0"/>
              </a:spcAft>
            </a:pPr>
            <a:r>
              <a:rPr lang="en-US"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int count;</a:t>
            </a:r>
          </a:p>
          <a:p>
            <a:pPr marL="4763" marR="0">
              <a:spcBef>
                <a:spcPts val="0"/>
              </a:spcBef>
              <a:spcAft>
                <a:spcPts val="0"/>
              </a:spcAft>
            </a:pPr>
            <a:r>
              <a:rPr lang="en-US"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a:t>
            </a:r>
          </a:p>
          <a:p>
            <a:pPr marL="4763" marR="0">
              <a:spcBef>
                <a:spcPts val="0"/>
              </a:spcBef>
              <a:spcAft>
                <a:spcPts val="0"/>
              </a:spcAft>
            </a:pPr>
            <a:r>
              <a:rPr lang="en-US" b="1" dirty="0">
                <a:solidFill>
                  <a:srgbClr val="C00000"/>
                </a:solidFill>
                <a:effectLst/>
                <a:latin typeface="Courier New" panose="02070309020205020404" pitchFamily="49" charset="0"/>
                <a:ea typeface="Times New Roman" panose="02020603050405020304" pitchFamily="18" charset="0"/>
                <a:cs typeface="Times New Roman" panose="02020603050405020304" pitchFamily="18" charset="0"/>
              </a:rPr>
              <a:t>    vector&lt;int&gt; buffer;</a:t>
            </a:r>
          </a:p>
          <a:p>
            <a:pPr marL="4763" marR="0">
              <a:spcBef>
                <a:spcPts val="0"/>
              </a:spcBef>
              <a:spcAft>
                <a:spcPts val="0"/>
              </a:spcAft>
            </a:pPr>
            <a:r>
              <a:rPr lang="en-US"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a:t>
            </a:r>
          </a:p>
        </p:txBody>
      </p:sp>
      <p:sp>
        <p:nvSpPr>
          <p:cNvPr id="6" name="TextBox 5">
            <a:extLst>
              <a:ext uri="{FF2B5EF4-FFF2-40B4-BE49-F238E27FC236}">
                <a16:creationId xmlns:a16="http://schemas.microsoft.com/office/drawing/2014/main" id="{7E9E9F11-CC96-42E2-6173-859C1A8B1392}"/>
              </a:ext>
            </a:extLst>
          </p:cNvPr>
          <p:cNvSpPr txBox="1"/>
          <p:nvPr/>
        </p:nvSpPr>
        <p:spPr>
          <a:xfrm>
            <a:off x="6265834" y="1234464"/>
            <a:ext cx="1713611" cy="307777"/>
          </a:xfrm>
          <a:prstGeom prst="rect">
            <a:avLst/>
          </a:prstGeom>
          <a:solidFill>
            <a:srgbClr val="0432FF"/>
          </a:solidFill>
        </p:spPr>
        <p:txBody>
          <a:bodyPr wrap="none" rtlCol="0">
            <a:spAutoFit/>
          </a:bodyPr>
          <a:lstStyle/>
          <a:p>
            <a:r>
              <a:rPr lang="en-US" sz="1400" dirty="0">
                <a:solidFill>
                  <a:srgbClr val="FFFF00"/>
                </a:solidFill>
              </a:rPr>
              <a:t>7.3/</a:t>
            </a:r>
            <a:r>
              <a:rPr lang="en-US" sz="1400" dirty="0" err="1">
                <a:solidFill>
                  <a:srgbClr val="FFFF00"/>
                </a:solidFill>
              </a:rPr>
              <a:t>CircularBuffer.h</a:t>
            </a:r>
            <a:endParaRPr lang="en-US" sz="1400" dirty="0">
              <a:solidFill>
                <a:srgbClr val="FFFF00"/>
              </a:solidFill>
            </a:endParaRPr>
          </a:p>
        </p:txBody>
      </p:sp>
    </p:spTree>
    <p:extLst>
      <p:ext uri="{BB962C8B-B14F-4D97-AF65-F5344CB8AC3E}">
        <p14:creationId xmlns:p14="http://schemas.microsoft.com/office/powerpoint/2010/main" val="2858271595"/>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2EFE93-BD81-F34B-19A1-DB8C5E7BCE5F}"/>
              </a:ext>
            </a:extLst>
          </p:cNvPr>
          <p:cNvSpPr>
            <a:spLocks noGrp="1"/>
          </p:cNvSpPr>
          <p:nvPr>
            <p:ph type="title"/>
          </p:nvPr>
        </p:nvSpPr>
        <p:spPr>
          <a:xfrm>
            <a:off x="457200" y="455157"/>
            <a:ext cx="8229600" cy="655637"/>
          </a:xfrm>
        </p:spPr>
        <p:txBody>
          <a:bodyPr/>
          <a:lstStyle/>
          <a:p>
            <a:r>
              <a:rPr lang="en-US" dirty="0"/>
              <a:t>The Liskov Substitution Principle</a:t>
            </a:r>
            <a:r>
              <a:rPr lang="en-US" i="1" dirty="0"/>
              <a:t>, cont’d</a:t>
            </a:r>
            <a:endParaRPr lang="en-US" dirty="0"/>
          </a:p>
        </p:txBody>
      </p:sp>
      <p:sp>
        <p:nvSpPr>
          <p:cNvPr id="4" name="Slide Number Placeholder 3">
            <a:extLst>
              <a:ext uri="{FF2B5EF4-FFF2-40B4-BE49-F238E27FC236}">
                <a16:creationId xmlns:a16="http://schemas.microsoft.com/office/drawing/2014/main" id="{E2EFF3DB-4D4A-0C5E-6DBA-1A42E48376AD}"/>
              </a:ext>
            </a:extLst>
          </p:cNvPr>
          <p:cNvSpPr>
            <a:spLocks noGrp="1"/>
          </p:cNvSpPr>
          <p:nvPr>
            <p:ph type="sldNum" sz="quarter" idx="12"/>
          </p:nvPr>
        </p:nvSpPr>
        <p:spPr/>
        <p:txBody>
          <a:bodyPr/>
          <a:lstStyle/>
          <a:p>
            <a:fld id="{6C575094-CFE5-6845-BA77-358456EEE977}" type="slidenum">
              <a:rPr lang="en-US" altLang="x-none" smtClean="0"/>
              <a:pPr/>
              <a:t>59</a:t>
            </a:fld>
            <a:endParaRPr lang="en-US" altLang="x-none"/>
          </a:p>
        </p:txBody>
      </p:sp>
      <p:sp>
        <p:nvSpPr>
          <p:cNvPr id="5" name="TextBox 4">
            <a:extLst>
              <a:ext uri="{FF2B5EF4-FFF2-40B4-BE49-F238E27FC236}">
                <a16:creationId xmlns:a16="http://schemas.microsoft.com/office/drawing/2014/main" id="{9BC38472-5ECB-A362-BFAC-09E102356C9F}"/>
              </a:ext>
            </a:extLst>
          </p:cNvPr>
          <p:cNvSpPr txBox="1"/>
          <p:nvPr/>
        </p:nvSpPr>
        <p:spPr>
          <a:xfrm>
            <a:off x="1221387" y="1278458"/>
            <a:ext cx="6689652" cy="4832092"/>
          </a:xfrm>
          <a:prstGeom prst="rect">
            <a:avLst/>
          </a:prstGeom>
          <a:solidFill>
            <a:schemeClr val="bg1">
              <a:lumMod val="95000"/>
            </a:schemeClr>
          </a:solidFill>
          <a:ln>
            <a:solidFill>
              <a:schemeClr val="bg1">
                <a:lumMod val="75000"/>
              </a:schemeClr>
            </a:solidFill>
          </a:ln>
        </p:spPr>
        <p:txBody>
          <a:bodyPr wrap="none" rtlCol="0">
            <a:spAutoFit/>
          </a:bodyPr>
          <a:lstStyle/>
          <a:p>
            <a:pPr marL="60325" marR="0">
              <a:spcBef>
                <a:spcPts val="0"/>
              </a:spcBef>
              <a:spcAft>
                <a:spcPts val="0"/>
              </a:spcAft>
            </a:pPr>
            <a:r>
              <a:rPr lang="en-US" sz="14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CircularBuffer::CircularBuffer(const int cap)</a:t>
            </a:r>
          </a:p>
          <a:p>
            <a:pPr marL="60325" marR="0">
              <a:spcBef>
                <a:spcPts val="0"/>
              </a:spcBef>
              <a:spcAft>
                <a:spcPts val="0"/>
              </a:spcAft>
            </a:pPr>
            <a:r>
              <a:rPr lang="en-US" sz="14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 capacity(cap), head(0), tail(0), count(0)</a:t>
            </a:r>
          </a:p>
          <a:p>
            <a:pPr marL="60325" marR="0">
              <a:spcBef>
                <a:spcPts val="0"/>
              </a:spcBef>
              <a:spcAft>
                <a:spcPts val="0"/>
              </a:spcAft>
            </a:pPr>
            <a:r>
              <a:rPr lang="en-US" sz="14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a:t>
            </a:r>
          </a:p>
          <a:p>
            <a:pPr marL="60325" marR="0">
              <a:spcBef>
                <a:spcPts val="0"/>
              </a:spcBef>
              <a:spcAft>
                <a:spcPts val="0"/>
              </a:spcAft>
            </a:pPr>
            <a:r>
              <a:rPr lang="en-US" sz="14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a:t>
            </a:r>
            <a:r>
              <a:rPr lang="en-US" sz="1400" b="1" dirty="0" err="1">
                <a:solidFill>
                  <a:srgbClr val="C00000"/>
                </a:solidFill>
                <a:effectLst/>
                <a:latin typeface="Courier New" panose="02070309020205020404" pitchFamily="49" charset="0"/>
                <a:ea typeface="Times New Roman" panose="02020603050405020304" pitchFamily="18" charset="0"/>
                <a:cs typeface="Times New Roman" panose="02020603050405020304" pitchFamily="18" charset="0"/>
              </a:rPr>
              <a:t>buffer.reserve</a:t>
            </a:r>
            <a:r>
              <a:rPr lang="en-US" sz="14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(capacity);</a:t>
            </a:r>
          </a:p>
          <a:p>
            <a:pPr marL="60325" marR="0">
              <a:spcBef>
                <a:spcPts val="0"/>
              </a:spcBef>
              <a:spcAft>
                <a:spcPts val="0"/>
              </a:spcAft>
            </a:pPr>
            <a:r>
              <a:rPr lang="en-US" sz="14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for (int </a:t>
            </a:r>
            <a:r>
              <a:rPr lang="en-US" sz="1400" b="1" dirty="0" err="1">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i</a:t>
            </a:r>
            <a:r>
              <a:rPr lang="en-US" sz="14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 0; </a:t>
            </a:r>
            <a:r>
              <a:rPr lang="en-US" sz="1400" b="1" dirty="0" err="1">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i</a:t>
            </a:r>
            <a:r>
              <a:rPr lang="en-US" sz="14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&lt; capacity; </a:t>
            </a:r>
            <a:r>
              <a:rPr lang="en-US" sz="1400" b="1" dirty="0" err="1">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i</a:t>
            </a:r>
            <a:r>
              <a:rPr lang="en-US" sz="14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a:t>
            </a:r>
            <a:r>
              <a:rPr lang="en-US" sz="1400" b="1" dirty="0" err="1">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buffer.push_back</a:t>
            </a:r>
            <a:r>
              <a:rPr lang="en-US" sz="14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(0);</a:t>
            </a:r>
          </a:p>
          <a:p>
            <a:pPr marL="60325" marR="0">
              <a:spcBef>
                <a:spcPts val="0"/>
              </a:spcBef>
              <a:spcAft>
                <a:spcPts val="0"/>
              </a:spcAft>
            </a:pPr>
            <a:r>
              <a:rPr lang="en-US" sz="14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a:t>
            </a:r>
          </a:p>
          <a:p>
            <a:pPr marL="60325" marR="0">
              <a:spcBef>
                <a:spcPts val="0"/>
              </a:spcBef>
              <a:spcAft>
                <a:spcPts val="0"/>
              </a:spcAft>
            </a:pPr>
            <a:r>
              <a:rPr lang="en-US" sz="14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a:t>
            </a:r>
          </a:p>
          <a:p>
            <a:pPr marL="60325" marR="0">
              <a:spcBef>
                <a:spcPts val="0"/>
              </a:spcBef>
              <a:spcAft>
                <a:spcPts val="0"/>
              </a:spcAft>
            </a:pPr>
            <a:r>
              <a:rPr lang="en-US" sz="14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void CircularBuffer::add(const int value)</a:t>
            </a:r>
          </a:p>
          <a:p>
            <a:pPr marL="60325" marR="0">
              <a:spcBef>
                <a:spcPts val="0"/>
              </a:spcBef>
              <a:spcAft>
                <a:spcPts val="0"/>
              </a:spcAft>
            </a:pPr>
            <a:r>
              <a:rPr lang="en-US" sz="14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a:t>
            </a:r>
          </a:p>
          <a:p>
            <a:pPr marL="60325" marR="0">
              <a:spcBef>
                <a:spcPts val="0"/>
              </a:spcBef>
              <a:spcAft>
                <a:spcPts val="0"/>
              </a:spcAft>
            </a:pPr>
            <a:r>
              <a:rPr lang="en-US" sz="14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a:t>
            </a:r>
            <a:r>
              <a:rPr lang="en-US" sz="1400" b="1" dirty="0" err="1">
                <a:solidFill>
                  <a:srgbClr val="C00000"/>
                </a:solidFill>
                <a:effectLst/>
                <a:latin typeface="Courier New" panose="02070309020205020404" pitchFamily="49" charset="0"/>
                <a:ea typeface="Times New Roman" panose="02020603050405020304" pitchFamily="18" charset="0"/>
                <a:cs typeface="Times New Roman" panose="02020603050405020304" pitchFamily="18" charset="0"/>
              </a:rPr>
              <a:t>buffer.at</a:t>
            </a:r>
            <a:r>
              <a:rPr lang="en-US" sz="14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(tail) = value;</a:t>
            </a:r>
          </a:p>
          <a:p>
            <a:pPr marL="60325" marR="0">
              <a:spcBef>
                <a:spcPts val="0"/>
              </a:spcBef>
              <a:spcAft>
                <a:spcPts val="0"/>
              </a:spcAft>
            </a:pPr>
            <a:r>
              <a:rPr lang="en-US" sz="14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tail = (tail + 1)%capacity;</a:t>
            </a:r>
          </a:p>
          <a:p>
            <a:pPr marL="60325" marR="0">
              <a:spcBef>
                <a:spcPts val="0"/>
              </a:spcBef>
              <a:spcAft>
                <a:spcPts val="0"/>
              </a:spcAft>
            </a:pPr>
            <a:r>
              <a:rPr lang="en-US" sz="14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count++;</a:t>
            </a:r>
          </a:p>
          <a:p>
            <a:pPr marL="60325" marR="0">
              <a:spcBef>
                <a:spcPts val="0"/>
              </a:spcBef>
              <a:spcAft>
                <a:spcPts val="0"/>
              </a:spcAft>
            </a:pPr>
            <a:r>
              <a:rPr lang="en-US" sz="14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a:t>
            </a:r>
          </a:p>
          <a:p>
            <a:pPr marL="60325" marR="0">
              <a:spcBef>
                <a:spcPts val="0"/>
              </a:spcBef>
              <a:spcAft>
                <a:spcPts val="0"/>
              </a:spcAft>
            </a:pPr>
            <a:r>
              <a:rPr lang="en-US" sz="14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a:t>
            </a:r>
          </a:p>
          <a:p>
            <a:pPr marL="60325" marR="0">
              <a:spcBef>
                <a:spcPts val="0"/>
              </a:spcBef>
              <a:spcAft>
                <a:spcPts val="0"/>
              </a:spcAft>
            </a:pPr>
            <a:r>
              <a:rPr lang="en-US" sz="14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int CircularBuffer::remove()</a:t>
            </a:r>
          </a:p>
          <a:p>
            <a:pPr marL="60325" marR="0">
              <a:spcBef>
                <a:spcPts val="0"/>
              </a:spcBef>
              <a:spcAft>
                <a:spcPts val="0"/>
              </a:spcAft>
            </a:pPr>
            <a:r>
              <a:rPr lang="en-US" sz="14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a:t>
            </a:r>
          </a:p>
          <a:p>
            <a:pPr marL="60325" marR="0">
              <a:spcBef>
                <a:spcPts val="0"/>
              </a:spcBef>
              <a:spcAft>
                <a:spcPts val="0"/>
              </a:spcAft>
            </a:pPr>
            <a:r>
              <a:rPr lang="en-US" sz="14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int value = </a:t>
            </a:r>
            <a:r>
              <a:rPr lang="en-US" sz="1400" b="1" dirty="0" err="1">
                <a:solidFill>
                  <a:srgbClr val="C00000"/>
                </a:solidFill>
                <a:effectLst/>
                <a:latin typeface="Courier New" panose="02070309020205020404" pitchFamily="49" charset="0"/>
                <a:ea typeface="Times New Roman" panose="02020603050405020304" pitchFamily="18" charset="0"/>
                <a:cs typeface="Times New Roman" panose="02020603050405020304" pitchFamily="18" charset="0"/>
              </a:rPr>
              <a:t>buffer.at</a:t>
            </a:r>
            <a:r>
              <a:rPr lang="en-US" sz="14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(head);</a:t>
            </a:r>
          </a:p>
          <a:p>
            <a:pPr marL="60325" marR="0">
              <a:spcBef>
                <a:spcPts val="0"/>
              </a:spcBef>
              <a:spcAft>
                <a:spcPts val="0"/>
              </a:spcAft>
            </a:pPr>
            <a:r>
              <a:rPr lang="en-US" sz="14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head = (head + 1)%capacity;</a:t>
            </a:r>
          </a:p>
          <a:p>
            <a:pPr marL="60325" marR="0">
              <a:spcBef>
                <a:spcPts val="0"/>
              </a:spcBef>
              <a:spcAft>
                <a:spcPts val="0"/>
              </a:spcAft>
            </a:pPr>
            <a:r>
              <a:rPr lang="en-US" sz="14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count--;</a:t>
            </a:r>
          </a:p>
          <a:p>
            <a:pPr marL="60325" marR="0">
              <a:spcBef>
                <a:spcPts val="0"/>
              </a:spcBef>
              <a:spcAft>
                <a:spcPts val="0"/>
              </a:spcAft>
            </a:pPr>
            <a:r>
              <a:rPr lang="en-US" sz="14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a:t>
            </a:r>
          </a:p>
          <a:p>
            <a:pPr marL="60325" marR="0">
              <a:spcBef>
                <a:spcPts val="0"/>
              </a:spcBef>
              <a:spcAft>
                <a:spcPts val="0"/>
              </a:spcAft>
            </a:pPr>
            <a:r>
              <a:rPr lang="en-US" sz="14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return value;</a:t>
            </a:r>
          </a:p>
          <a:p>
            <a:pPr marL="60325" marR="0">
              <a:spcBef>
                <a:spcPts val="0"/>
              </a:spcBef>
              <a:spcAft>
                <a:spcPts val="0"/>
              </a:spcAft>
            </a:pPr>
            <a:r>
              <a:rPr lang="en-US" sz="14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a:t>
            </a:r>
          </a:p>
        </p:txBody>
      </p:sp>
      <p:sp>
        <p:nvSpPr>
          <p:cNvPr id="6" name="TextBox 5">
            <a:extLst>
              <a:ext uri="{FF2B5EF4-FFF2-40B4-BE49-F238E27FC236}">
                <a16:creationId xmlns:a16="http://schemas.microsoft.com/office/drawing/2014/main" id="{4684FF51-B09C-2EB8-3C63-4E8786947D0E}"/>
              </a:ext>
            </a:extLst>
          </p:cNvPr>
          <p:cNvSpPr txBox="1"/>
          <p:nvPr/>
        </p:nvSpPr>
        <p:spPr>
          <a:xfrm>
            <a:off x="5852146" y="5955832"/>
            <a:ext cx="1902765" cy="307777"/>
          </a:xfrm>
          <a:prstGeom prst="rect">
            <a:avLst/>
          </a:prstGeom>
          <a:solidFill>
            <a:srgbClr val="0432FF"/>
          </a:solidFill>
        </p:spPr>
        <p:txBody>
          <a:bodyPr wrap="none" rtlCol="0">
            <a:spAutoFit/>
          </a:bodyPr>
          <a:lstStyle/>
          <a:p>
            <a:r>
              <a:rPr lang="en-US" sz="1400" dirty="0">
                <a:solidFill>
                  <a:srgbClr val="FFFF00"/>
                </a:solidFill>
              </a:rPr>
              <a:t>7.3/</a:t>
            </a:r>
            <a:r>
              <a:rPr lang="en-US" sz="1400" dirty="0" err="1">
                <a:solidFill>
                  <a:srgbClr val="FFFF00"/>
                </a:solidFill>
              </a:rPr>
              <a:t>CircularBuffer.cpp</a:t>
            </a:r>
            <a:endParaRPr lang="en-US" sz="1400" dirty="0">
              <a:solidFill>
                <a:srgbClr val="FFFF00"/>
              </a:solidFill>
            </a:endParaRPr>
          </a:p>
        </p:txBody>
      </p:sp>
    </p:spTree>
    <p:extLst>
      <p:ext uri="{BB962C8B-B14F-4D97-AF65-F5344CB8AC3E}">
        <p14:creationId xmlns:p14="http://schemas.microsoft.com/office/powerpoint/2010/main" val="4110738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FA64AC-D5FC-77DE-5230-90D409A878CF}"/>
              </a:ext>
            </a:extLst>
          </p:cNvPr>
          <p:cNvSpPr>
            <a:spLocks noGrp="1"/>
          </p:cNvSpPr>
          <p:nvPr>
            <p:ph type="title"/>
          </p:nvPr>
        </p:nvSpPr>
        <p:spPr/>
        <p:txBody>
          <a:bodyPr/>
          <a:lstStyle/>
          <a:p>
            <a:r>
              <a:rPr lang="en-US" dirty="0"/>
              <a:t>Hide Implementation? </a:t>
            </a:r>
            <a:r>
              <a:rPr lang="en-US" i="1" dirty="0"/>
              <a:t>cont’d</a:t>
            </a:r>
            <a:endParaRPr lang="en-US" dirty="0"/>
          </a:p>
        </p:txBody>
      </p:sp>
      <p:sp>
        <p:nvSpPr>
          <p:cNvPr id="4" name="Slide Number Placeholder 3">
            <a:extLst>
              <a:ext uri="{FF2B5EF4-FFF2-40B4-BE49-F238E27FC236}">
                <a16:creationId xmlns:a16="http://schemas.microsoft.com/office/drawing/2014/main" id="{8E5E7202-A024-C8D7-AF7E-208F955A8942}"/>
              </a:ext>
            </a:extLst>
          </p:cNvPr>
          <p:cNvSpPr>
            <a:spLocks noGrp="1"/>
          </p:cNvSpPr>
          <p:nvPr>
            <p:ph type="sldNum" sz="quarter" idx="12"/>
          </p:nvPr>
        </p:nvSpPr>
        <p:spPr/>
        <p:txBody>
          <a:bodyPr/>
          <a:lstStyle/>
          <a:p>
            <a:fld id="{6C575094-CFE5-6845-BA77-358456EEE977}" type="slidenum">
              <a:rPr lang="en-US" altLang="x-none" smtClean="0"/>
              <a:pPr/>
              <a:t>6</a:t>
            </a:fld>
            <a:endParaRPr lang="en-US" altLang="x-none"/>
          </a:p>
        </p:txBody>
      </p:sp>
      <p:sp>
        <p:nvSpPr>
          <p:cNvPr id="5" name="TextBox 4">
            <a:extLst>
              <a:ext uri="{FF2B5EF4-FFF2-40B4-BE49-F238E27FC236}">
                <a16:creationId xmlns:a16="http://schemas.microsoft.com/office/drawing/2014/main" id="{5C620BE5-D6D1-F84A-A784-D619B1FDB58C}"/>
              </a:ext>
            </a:extLst>
          </p:cNvPr>
          <p:cNvSpPr txBox="1"/>
          <p:nvPr/>
        </p:nvSpPr>
        <p:spPr>
          <a:xfrm>
            <a:off x="457200" y="1477492"/>
            <a:ext cx="5135060" cy="3754874"/>
          </a:xfrm>
          <a:prstGeom prst="rect">
            <a:avLst/>
          </a:prstGeom>
          <a:solidFill>
            <a:schemeClr val="bg1">
              <a:lumMod val="95000"/>
            </a:schemeClr>
          </a:solidFill>
          <a:ln>
            <a:solidFill>
              <a:schemeClr val="bg1">
                <a:lumMod val="65000"/>
              </a:schemeClr>
            </a:solidFill>
          </a:ln>
        </p:spPr>
        <p:txBody>
          <a:bodyPr wrap="none" rtlCol="0">
            <a:spAutoFit/>
          </a:bodyPr>
          <a:lstStyle/>
          <a:p>
            <a:pPr marL="115888" marR="0">
              <a:spcBef>
                <a:spcPts val="0"/>
              </a:spcBef>
              <a:spcAft>
                <a:spcPts val="0"/>
              </a:spcAft>
            </a:pPr>
            <a:r>
              <a:rPr lang="en-US" sz="14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int main()</a:t>
            </a:r>
          </a:p>
          <a:p>
            <a:pPr marL="115888" marR="0">
              <a:spcBef>
                <a:spcPts val="0"/>
              </a:spcBef>
              <a:spcAft>
                <a:spcPts val="0"/>
              </a:spcAft>
            </a:pPr>
            <a:r>
              <a:rPr lang="en-US" sz="14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a:t>
            </a:r>
          </a:p>
          <a:p>
            <a:pPr marL="115888" marR="0">
              <a:spcBef>
                <a:spcPts val="0"/>
              </a:spcBef>
              <a:spcAft>
                <a:spcPts val="0"/>
              </a:spcAft>
            </a:pPr>
            <a:r>
              <a:rPr lang="en-US" sz="14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Date *date1 = new Date(</a:t>
            </a:r>
            <a:r>
              <a:rPr lang="en-US" sz="1400" b="1" dirty="0">
                <a:solidFill>
                  <a:srgbClr val="C00000"/>
                </a:solidFill>
                <a:effectLst/>
                <a:latin typeface="Courier New" panose="02070309020205020404" pitchFamily="49" charset="0"/>
                <a:ea typeface="Times New Roman" panose="02020603050405020304" pitchFamily="18" charset="0"/>
                <a:cs typeface="Times New Roman" panose="02020603050405020304" pitchFamily="18" charset="0"/>
              </a:rPr>
              <a:t>2000</a:t>
            </a:r>
            <a:r>
              <a:rPr lang="en-US" sz="14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1, 10);</a:t>
            </a:r>
          </a:p>
          <a:p>
            <a:pPr marL="115888" marR="0">
              <a:spcBef>
                <a:spcPts val="0"/>
              </a:spcBef>
              <a:spcAft>
                <a:spcPts val="0"/>
              </a:spcAft>
            </a:pPr>
            <a:r>
              <a:rPr lang="en-US" sz="1400" b="1" dirty="0">
                <a:solidFill>
                  <a:srgbClr val="C00000"/>
                </a:solidFill>
                <a:effectLst/>
                <a:latin typeface="Courier New" panose="02070309020205020404" pitchFamily="49" charset="0"/>
                <a:ea typeface="Times New Roman" panose="02020603050405020304" pitchFamily="18" charset="0"/>
                <a:cs typeface="Times New Roman" panose="02020603050405020304" pitchFamily="18" charset="0"/>
              </a:rPr>
              <a:t>    Employee </a:t>
            </a:r>
            <a:r>
              <a:rPr lang="en-US" sz="1400" b="1" dirty="0" err="1">
                <a:solidFill>
                  <a:srgbClr val="C00000"/>
                </a:solidFill>
                <a:effectLst/>
                <a:latin typeface="Courier New" panose="02070309020205020404" pitchFamily="49" charset="0"/>
                <a:ea typeface="Times New Roman" panose="02020603050405020304" pitchFamily="18" charset="0"/>
                <a:cs typeface="Times New Roman" panose="02020603050405020304" pitchFamily="18" charset="0"/>
              </a:rPr>
              <a:t>mary</a:t>
            </a:r>
            <a:r>
              <a:rPr lang="en-US" sz="1400" b="1" dirty="0">
                <a:solidFill>
                  <a:srgbClr val="C00000"/>
                </a:solidFill>
                <a:effectLst/>
                <a:latin typeface="Courier New" panose="02070309020205020404" pitchFamily="49" charset="0"/>
                <a:ea typeface="Times New Roman" panose="02020603050405020304" pitchFamily="18" charset="0"/>
                <a:cs typeface="Times New Roman" panose="02020603050405020304" pitchFamily="18" charset="0"/>
              </a:rPr>
              <a:t>(1234567890, "Mary", date1);</a:t>
            </a:r>
          </a:p>
          <a:p>
            <a:pPr marL="115888" marR="0">
              <a:spcBef>
                <a:spcPts val="0"/>
              </a:spcBef>
              <a:spcAft>
                <a:spcPts val="0"/>
              </a:spcAft>
            </a:pPr>
            <a:r>
              <a:rPr lang="en-US" sz="14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cout &lt;&lt; </a:t>
            </a:r>
            <a:r>
              <a:rPr lang="en-US" sz="1400" b="1" dirty="0" err="1">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mary</a:t>
            </a:r>
            <a:r>
              <a:rPr lang="en-US" sz="14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&lt;&lt; </a:t>
            </a:r>
            <a:r>
              <a:rPr lang="en-US" sz="1400" b="1" dirty="0" err="1">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endl</a:t>
            </a:r>
            <a:r>
              <a:rPr lang="en-US" sz="14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a:t>
            </a:r>
          </a:p>
          <a:p>
            <a:pPr marL="115888" marR="0">
              <a:spcBef>
                <a:spcPts val="0"/>
              </a:spcBef>
              <a:spcAft>
                <a:spcPts val="0"/>
              </a:spcAft>
            </a:pPr>
            <a:r>
              <a:rPr lang="en-US" sz="14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a:t>
            </a:r>
          </a:p>
          <a:p>
            <a:pPr marL="115888" marR="0">
              <a:spcBef>
                <a:spcPts val="0"/>
              </a:spcBef>
              <a:spcAft>
                <a:spcPts val="0"/>
              </a:spcAft>
            </a:pPr>
            <a:r>
              <a:rPr lang="en-US" sz="14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int julian1 = date1-&gt;get_julian();</a:t>
            </a:r>
          </a:p>
          <a:p>
            <a:pPr marL="115888" marR="0">
              <a:spcBef>
                <a:spcPts val="0"/>
              </a:spcBef>
              <a:spcAft>
                <a:spcPts val="0"/>
              </a:spcAft>
            </a:pPr>
            <a:r>
              <a:rPr lang="en-US" sz="1400" b="1" dirty="0">
                <a:solidFill>
                  <a:srgbClr val="C00000"/>
                </a:solidFill>
                <a:effectLst/>
                <a:latin typeface="Courier New" panose="02070309020205020404" pitchFamily="49" charset="0"/>
                <a:ea typeface="Times New Roman" panose="02020603050405020304" pitchFamily="18" charset="0"/>
                <a:cs typeface="Times New Roman" panose="02020603050405020304" pitchFamily="18" charset="0"/>
              </a:rPr>
              <a:t>    date1-&gt;set_julian(julian1 + 366);</a:t>
            </a:r>
          </a:p>
          <a:p>
            <a:pPr marL="115888" marR="0">
              <a:spcBef>
                <a:spcPts val="0"/>
              </a:spcBef>
              <a:spcAft>
                <a:spcPts val="0"/>
              </a:spcAft>
            </a:pPr>
            <a:r>
              <a:rPr lang="en-US" sz="14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cout &lt;&lt; </a:t>
            </a:r>
            <a:r>
              <a:rPr lang="en-US" sz="1400" b="1" dirty="0" err="1">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mary</a:t>
            </a:r>
            <a:r>
              <a:rPr lang="en-US" sz="14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&lt;&lt; </a:t>
            </a:r>
            <a:r>
              <a:rPr lang="en-US" sz="1400" b="1" dirty="0" err="1">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endl</a:t>
            </a:r>
            <a:r>
              <a:rPr lang="en-US" sz="14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a:t>
            </a:r>
          </a:p>
          <a:p>
            <a:pPr marL="115888" marR="0">
              <a:spcBef>
                <a:spcPts val="0"/>
              </a:spcBef>
              <a:spcAft>
                <a:spcPts val="0"/>
              </a:spcAft>
            </a:pPr>
            <a:r>
              <a:rPr lang="en-US" sz="14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a:t>
            </a:r>
          </a:p>
          <a:p>
            <a:pPr marL="115888" marR="0">
              <a:spcBef>
                <a:spcPts val="0"/>
              </a:spcBef>
              <a:spcAft>
                <a:spcPts val="0"/>
              </a:spcAft>
            </a:pPr>
            <a:r>
              <a:rPr lang="en-US" sz="14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Date *date2 = </a:t>
            </a:r>
            <a:r>
              <a:rPr lang="en-US" sz="1400" b="1" dirty="0" err="1">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mary.get_birthdate</a:t>
            </a:r>
            <a:r>
              <a:rPr lang="en-US" sz="14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a:t>
            </a:r>
          </a:p>
          <a:p>
            <a:pPr marL="115888" marR="0">
              <a:spcBef>
                <a:spcPts val="0"/>
              </a:spcBef>
              <a:spcAft>
                <a:spcPts val="0"/>
              </a:spcAft>
            </a:pPr>
            <a:r>
              <a:rPr lang="en-US" sz="14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int julian2 = date2-&gt;get_julian();</a:t>
            </a:r>
          </a:p>
          <a:p>
            <a:pPr marL="115888" marR="0">
              <a:spcBef>
                <a:spcPts val="0"/>
              </a:spcBef>
              <a:spcAft>
                <a:spcPts val="0"/>
              </a:spcAft>
            </a:pPr>
            <a:r>
              <a:rPr lang="en-US" sz="1400" b="1" dirty="0">
                <a:solidFill>
                  <a:srgbClr val="C00000"/>
                </a:solidFill>
                <a:effectLst/>
                <a:latin typeface="Courier New" panose="02070309020205020404" pitchFamily="49" charset="0"/>
                <a:ea typeface="Times New Roman" panose="02020603050405020304" pitchFamily="18" charset="0"/>
                <a:cs typeface="Times New Roman" panose="02020603050405020304" pitchFamily="18" charset="0"/>
              </a:rPr>
              <a:t>    date2-&gt;set_julian(julian2 + 365);</a:t>
            </a:r>
          </a:p>
          <a:p>
            <a:pPr marL="115888" marR="0">
              <a:spcBef>
                <a:spcPts val="0"/>
              </a:spcBef>
              <a:spcAft>
                <a:spcPts val="0"/>
              </a:spcAft>
            </a:pPr>
            <a:r>
              <a:rPr lang="en-US" sz="14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cout &lt;&lt; </a:t>
            </a:r>
            <a:r>
              <a:rPr lang="en-US" sz="1400" b="1" dirty="0" err="1">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mary</a:t>
            </a:r>
            <a:r>
              <a:rPr lang="en-US" sz="14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&lt;&lt; </a:t>
            </a:r>
            <a:r>
              <a:rPr lang="en-US" sz="1400" b="1" dirty="0" err="1">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endl</a:t>
            </a:r>
            <a:r>
              <a:rPr lang="en-US" sz="14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a:t>
            </a:r>
          </a:p>
          <a:p>
            <a:pPr marL="115888" marR="0">
              <a:spcBef>
                <a:spcPts val="0"/>
              </a:spcBef>
              <a:spcAft>
                <a:spcPts val="0"/>
              </a:spcAft>
            </a:pPr>
            <a:r>
              <a:rPr lang="en-US" sz="14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a:t>
            </a:r>
          </a:p>
          <a:p>
            <a:pPr marL="115888" marR="0">
              <a:spcBef>
                <a:spcPts val="0"/>
              </a:spcBef>
              <a:spcAft>
                <a:spcPts val="0"/>
              </a:spcAft>
            </a:pPr>
            <a:r>
              <a:rPr lang="en-US" sz="14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return 0;</a:t>
            </a:r>
          </a:p>
          <a:p>
            <a:pPr marL="115888" marR="0">
              <a:spcBef>
                <a:spcPts val="0"/>
              </a:spcBef>
              <a:spcAft>
                <a:spcPts val="0"/>
              </a:spcAft>
            </a:pPr>
            <a:r>
              <a:rPr lang="en-US" sz="14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a:t>
            </a:r>
          </a:p>
        </p:txBody>
      </p:sp>
      <p:sp>
        <p:nvSpPr>
          <p:cNvPr id="7" name="TextBox 6">
            <a:extLst>
              <a:ext uri="{FF2B5EF4-FFF2-40B4-BE49-F238E27FC236}">
                <a16:creationId xmlns:a16="http://schemas.microsoft.com/office/drawing/2014/main" id="{C0A4E27B-F9B8-535E-8D52-3E37F2B87D19}"/>
              </a:ext>
            </a:extLst>
          </p:cNvPr>
          <p:cNvSpPr txBox="1"/>
          <p:nvPr/>
        </p:nvSpPr>
        <p:spPr>
          <a:xfrm>
            <a:off x="5895471" y="1783098"/>
            <a:ext cx="2608406" cy="2462213"/>
          </a:xfrm>
          <a:prstGeom prst="rect">
            <a:avLst/>
          </a:prstGeom>
          <a:solidFill>
            <a:srgbClr val="73FEFF">
              <a:alpha val="24932"/>
            </a:srgbClr>
          </a:solidFill>
          <a:ln>
            <a:solidFill>
              <a:srgbClr val="0432FF"/>
            </a:solidFill>
          </a:ln>
        </p:spPr>
        <p:txBody>
          <a:bodyPr wrap="none" rtlCol="0">
            <a:spAutoFit/>
          </a:bodyPr>
          <a:lstStyle/>
          <a:p>
            <a:pPr marL="60325" marR="0">
              <a:spcBef>
                <a:spcPts val="0"/>
              </a:spcBef>
              <a:spcAft>
                <a:spcPts val="0"/>
              </a:spcAft>
            </a:pPr>
            <a:r>
              <a:rPr lang="en-US" sz="14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Employee #1234567890</a:t>
            </a:r>
          </a:p>
          <a:p>
            <a:pPr marL="60325" marR="0">
              <a:spcBef>
                <a:spcPts val="0"/>
              </a:spcBef>
              <a:spcAft>
                <a:spcPts val="0"/>
              </a:spcAft>
            </a:pPr>
            <a:r>
              <a:rPr lang="en-US" sz="14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Name: Mary</a:t>
            </a:r>
          </a:p>
          <a:p>
            <a:pPr marL="60325" marR="0">
              <a:spcBef>
                <a:spcPts val="0"/>
              </a:spcBef>
              <a:spcAft>
                <a:spcPts val="0"/>
              </a:spcAft>
            </a:pPr>
            <a:r>
              <a:rPr lang="en-US" sz="14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Birthdate: 1/10/</a:t>
            </a:r>
            <a:r>
              <a:rPr lang="en-US" sz="1400" b="1" dirty="0">
                <a:solidFill>
                  <a:srgbClr val="C00000"/>
                </a:solidFill>
                <a:effectLst/>
                <a:latin typeface="Courier New" panose="02070309020205020404" pitchFamily="49" charset="0"/>
                <a:ea typeface="Times New Roman" panose="02020603050405020304" pitchFamily="18" charset="0"/>
                <a:cs typeface="Times New Roman" panose="02020603050405020304" pitchFamily="18" charset="0"/>
              </a:rPr>
              <a:t>2000</a:t>
            </a:r>
          </a:p>
          <a:p>
            <a:pPr marL="60325" marR="0">
              <a:spcBef>
                <a:spcPts val="0"/>
              </a:spcBef>
              <a:spcAft>
                <a:spcPts val="0"/>
              </a:spcAft>
            </a:pPr>
            <a:r>
              <a:rPr lang="en-US" sz="14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a:t>
            </a:r>
          </a:p>
          <a:p>
            <a:pPr marL="60325" marR="0">
              <a:spcBef>
                <a:spcPts val="0"/>
              </a:spcBef>
              <a:spcAft>
                <a:spcPts val="0"/>
              </a:spcAft>
            </a:pPr>
            <a:r>
              <a:rPr lang="en-US" sz="14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Employee #1234567890</a:t>
            </a:r>
          </a:p>
          <a:p>
            <a:pPr marL="60325" marR="0">
              <a:spcBef>
                <a:spcPts val="0"/>
              </a:spcBef>
              <a:spcAft>
                <a:spcPts val="0"/>
              </a:spcAft>
            </a:pPr>
            <a:r>
              <a:rPr lang="en-US" sz="14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Name: Mary</a:t>
            </a:r>
          </a:p>
          <a:p>
            <a:pPr marL="60325" marR="0">
              <a:spcBef>
                <a:spcPts val="0"/>
              </a:spcBef>
              <a:spcAft>
                <a:spcPts val="0"/>
              </a:spcAft>
            </a:pPr>
            <a:r>
              <a:rPr lang="en-US" sz="14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Birthdate: 1/10/</a:t>
            </a:r>
            <a:r>
              <a:rPr lang="en-US" sz="1400" b="1" dirty="0">
                <a:solidFill>
                  <a:srgbClr val="C00000"/>
                </a:solidFill>
                <a:effectLst/>
                <a:latin typeface="Courier New" panose="02070309020205020404" pitchFamily="49" charset="0"/>
                <a:ea typeface="Times New Roman" panose="02020603050405020304" pitchFamily="18" charset="0"/>
                <a:cs typeface="Times New Roman" panose="02020603050405020304" pitchFamily="18" charset="0"/>
              </a:rPr>
              <a:t>2001</a:t>
            </a:r>
          </a:p>
          <a:p>
            <a:pPr marL="60325" marR="0">
              <a:spcBef>
                <a:spcPts val="0"/>
              </a:spcBef>
              <a:spcAft>
                <a:spcPts val="0"/>
              </a:spcAft>
            </a:pPr>
            <a:r>
              <a:rPr lang="en-US" sz="14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a:t>
            </a:r>
          </a:p>
          <a:p>
            <a:pPr marL="60325" marR="0">
              <a:spcBef>
                <a:spcPts val="0"/>
              </a:spcBef>
              <a:spcAft>
                <a:spcPts val="0"/>
              </a:spcAft>
            </a:pPr>
            <a:r>
              <a:rPr lang="en-US" sz="14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Employee #1234567890</a:t>
            </a:r>
          </a:p>
          <a:p>
            <a:pPr marL="60325" marR="0">
              <a:spcBef>
                <a:spcPts val="0"/>
              </a:spcBef>
              <a:spcAft>
                <a:spcPts val="0"/>
              </a:spcAft>
            </a:pPr>
            <a:r>
              <a:rPr lang="en-US" sz="14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Name: Mary</a:t>
            </a:r>
          </a:p>
          <a:p>
            <a:pPr marL="60325" marR="0">
              <a:spcBef>
                <a:spcPts val="0"/>
              </a:spcBef>
              <a:spcAft>
                <a:spcPts val="0"/>
              </a:spcAft>
            </a:pPr>
            <a:r>
              <a:rPr lang="en-US" sz="14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Birthdate: 1/10/</a:t>
            </a:r>
            <a:r>
              <a:rPr lang="en-US" sz="1400" b="1" dirty="0">
                <a:solidFill>
                  <a:srgbClr val="C00000"/>
                </a:solidFill>
                <a:effectLst/>
                <a:latin typeface="Courier New" panose="02070309020205020404" pitchFamily="49" charset="0"/>
                <a:ea typeface="Times New Roman" panose="02020603050405020304" pitchFamily="18" charset="0"/>
                <a:cs typeface="Times New Roman" panose="02020603050405020304" pitchFamily="18" charset="0"/>
              </a:rPr>
              <a:t>2002</a:t>
            </a:r>
          </a:p>
        </p:txBody>
      </p:sp>
      <p:sp>
        <p:nvSpPr>
          <p:cNvPr id="8" name="TextBox 7">
            <a:extLst>
              <a:ext uri="{FF2B5EF4-FFF2-40B4-BE49-F238E27FC236}">
                <a16:creationId xmlns:a16="http://schemas.microsoft.com/office/drawing/2014/main" id="{3A830BE7-9933-9132-614C-1D02602F5F09}"/>
              </a:ext>
            </a:extLst>
          </p:cNvPr>
          <p:cNvSpPr txBox="1"/>
          <p:nvPr/>
        </p:nvSpPr>
        <p:spPr>
          <a:xfrm>
            <a:off x="3777050" y="1331210"/>
            <a:ext cx="1069267" cy="307777"/>
          </a:xfrm>
          <a:prstGeom prst="rect">
            <a:avLst/>
          </a:prstGeom>
          <a:solidFill>
            <a:srgbClr val="0432FF"/>
          </a:solidFill>
        </p:spPr>
        <p:txBody>
          <a:bodyPr wrap="none" rtlCol="0">
            <a:spAutoFit/>
          </a:bodyPr>
          <a:lstStyle/>
          <a:p>
            <a:r>
              <a:rPr lang="en-US" sz="1400" dirty="0">
                <a:solidFill>
                  <a:srgbClr val="FFFF00"/>
                </a:solidFill>
              </a:rPr>
              <a:t>5.8/</a:t>
            </a:r>
            <a:r>
              <a:rPr lang="en-US" sz="1400" dirty="0" err="1">
                <a:solidFill>
                  <a:srgbClr val="FFFF00"/>
                </a:solidFill>
              </a:rPr>
              <a:t>tester.h</a:t>
            </a:r>
            <a:endParaRPr lang="en-US" sz="1400" dirty="0">
              <a:solidFill>
                <a:srgbClr val="FFFF00"/>
              </a:solidFill>
            </a:endParaRPr>
          </a:p>
        </p:txBody>
      </p:sp>
      <p:sp>
        <p:nvSpPr>
          <p:cNvPr id="9" name="TextBox 8">
            <a:extLst>
              <a:ext uri="{FF2B5EF4-FFF2-40B4-BE49-F238E27FC236}">
                <a16:creationId xmlns:a16="http://schemas.microsoft.com/office/drawing/2014/main" id="{08EB9A64-A303-51C3-886B-82B4AAD1880D}"/>
              </a:ext>
            </a:extLst>
          </p:cNvPr>
          <p:cNvSpPr txBox="1"/>
          <p:nvPr/>
        </p:nvSpPr>
        <p:spPr>
          <a:xfrm>
            <a:off x="5815566" y="1382858"/>
            <a:ext cx="859531" cy="338554"/>
          </a:xfrm>
          <a:prstGeom prst="rect">
            <a:avLst/>
          </a:prstGeom>
          <a:noFill/>
        </p:spPr>
        <p:txBody>
          <a:bodyPr wrap="none" rtlCol="0">
            <a:spAutoFit/>
          </a:bodyPr>
          <a:lstStyle/>
          <a:p>
            <a:r>
              <a:rPr lang="en-US" dirty="0"/>
              <a:t>Output:</a:t>
            </a:r>
          </a:p>
        </p:txBody>
      </p:sp>
      <p:sp>
        <p:nvSpPr>
          <p:cNvPr id="12" name="TextBox 11">
            <a:extLst>
              <a:ext uri="{FF2B5EF4-FFF2-40B4-BE49-F238E27FC236}">
                <a16:creationId xmlns:a16="http://schemas.microsoft.com/office/drawing/2014/main" id="{8B03B2A5-71F8-C0C0-65E5-9FBEB9AEF21F}"/>
              </a:ext>
            </a:extLst>
          </p:cNvPr>
          <p:cNvSpPr txBox="1"/>
          <p:nvPr/>
        </p:nvSpPr>
        <p:spPr>
          <a:xfrm>
            <a:off x="5363455" y="4434829"/>
            <a:ext cx="3140422" cy="1015663"/>
          </a:xfrm>
          <a:prstGeom prst="rect">
            <a:avLst/>
          </a:prstGeom>
          <a:solidFill>
            <a:schemeClr val="accent1">
              <a:lumMod val="20000"/>
              <a:lumOff val="80000"/>
            </a:schemeClr>
          </a:solidFill>
          <a:ln>
            <a:solidFill>
              <a:srgbClr val="0432FF"/>
            </a:solidFill>
          </a:ln>
        </p:spPr>
        <p:txBody>
          <a:bodyPr wrap="square" rtlCol="0">
            <a:spAutoFit/>
          </a:bodyPr>
          <a:lstStyle/>
          <a:p>
            <a:r>
              <a:rPr lang="en-US" sz="2000" dirty="0">
                <a:solidFill>
                  <a:srgbClr val="0432FF"/>
                </a:solidFill>
              </a:rPr>
              <a:t>Oops! The </a:t>
            </a:r>
            <a:r>
              <a:rPr lang="en-US" sz="2000" b="1" dirty="0">
                <a:solidFill>
                  <a:srgbClr val="0432FF"/>
                </a:solidFill>
                <a:latin typeface="Courier New" panose="02070309020205020404" pitchFamily="49" charset="0"/>
                <a:cs typeface="Courier New" panose="02070309020205020404" pitchFamily="49" charset="0"/>
              </a:rPr>
              <a:t>Employee</a:t>
            </a:r>
            <a:r>
              <a:rPr lang="en-US" sz="2000" dirty="0">
                <a:solidFill>
                  <a:srgbClr val="0432FF"/>
                </a:solidFill>
              </a:rPr>
              <a:t> object turned out </a:t>
            </a:r>
            <a:r>
              <a:rPr lang="en-US" sz="2000" u="sng" dirty="0">
                <a:solidFill>
                  <a:srgbClr val="0432FF"/>
                </a:solidFill>
              </a:rPr>
              <a:t>not</a:t>
            </a:r>
            <a:r>
              <a:rPr lang="en-US" sz="2000" dirty="0">
                <a:solidFill>
                  <a:srgbClr val="0432FF"/>
                </a:solidFill>
              </a:rPr>
              <a:t> to be immutable!</a:t>
            </a:r>
          </a:p>
        </p:txBody>
      </p:sp>
    </p:spTree>
    <p:extLst>
      <p:ext uri="{BB962C8B-B14F-4D97-AF65-F5344CB8AC3E}">
        <p14:creationId xmlns:p14="http://schemas.microsoft.com/office/powerpoint/2010/main" val="9536265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6" end="6"/>
                                            </p:txEl>
                                          </p:spTgt>
                                        </p:tgtEl>
                                        <p:attrNameLst>
                                          <p:attrName>style.visibility</p:attrName>
                                        </p:attrNameLst>
                                      </p:cBhvr>
                                      <p:to>
                                        <p:strVal val="visible"/>
                                      </p:to>
                                    </p:set>
                                    <p:animEffect transition="in" filter="fade">
                                      <p:cBhvr>
                                        <p:cTn id="7" dur="500"/>
                                        <p:tgtEl>
                                          <p:spTgt spid="5">
                                            <p:txEl>
                                              <p:pRg st="6" end="6"/>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5">
                                            <p:txEl>
                                              <p:pRg st="7" end="7"/>
                                            </p:txEl>
                                          </p:spTgt>
                                        </p:tgtEl>
                                        <p:attrNameLst>
                                          <p:attrName>style.visibility</p:attrName>
                                        </p:attrNameLst>
                                      </p:cBhvr>
                                      <p:to>
                                        <p:strVal val="visible"/>
                                      </p:to>
                                    </p:set>
                                    <p:animEffect transition="in" filter="fade">
                                      <p:cBhvr>
                                        <p:cTn id="10" dur="500"/>
                                        <p:tgtEl>
                                          <p:spTgt spid="5">
                                            <p:txEl>
                                              <p:pRg st="7" end="7"/>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5">
                                            <p:txEl>
                                              <p:pRg st="8" end="8"/>
                                            </p:txEl>
                                          </p:spTgt>
                                        </p:tgtEl>
                                        <p:attrNameLst>
                                          <p:attrName>style.visibility</p:attrName>
                                        </p:attrNameLst>
                                      </p:cBhvr>
                                      <p:to>
                                        <p:strVal val="visible"/>
                                      </p:to>
                                    </p:set>
                                    <p:animEffect transition="in" filter="fade">
                                      <p:cBhvr>
                                        <p:cTn id="13" dur="500"/>
                                        <p:tgtEl>
                                          <p:spTgt spid="5">
                                            <p:txEl>
                                              <p:pRg st="8" end="8"/>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7">
                                            <p:txEl>
                                              <p:pRg st="4" end="4"/>
                                            </p:txEl>
                                          </p:spTgt>
                                        </p:tgtEl>
                                        <p:attrNameLst>
                                          <p:attrName>style.visibility</p:attrName>
                                        </p:attrNameLst>
                                      </p:cBhvr>
                                      <p:to>
                                        <p:strVal val="visible"/>
                                      </p:to>
                                    </p:set>
                                    <p:animEffect transition="in" filter="fade">
                                      <p:cBhvr>
                                        <p:cTn id="18" dur="500"/>
                                        <p:tgtEl>
                                          <p:spTgt spid="7">
                                            <p:txEl>
                                              <p:pRg st="4" end="4"/>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7">
                                            <p:txEl>
                                              <p:pRg st="5" end="5"/>
                                            </p:txEl>
                                          </p:spTgt>
                                        </p:tgtEl>
                                        <p:attrNameLst>
                                          <p:attrName>style.visibility</p:attrName>
                                        </p:attrNameLst>
                                      </p:cBhvr>
                                      <p:to>
                                        <p:strVal val="visible"/>
                                      </p:to>
                                    </p:set>
                                    <p:animEffect transition="in" filter="fade">
                                      <p:cBhvr>
                                        <p:cTn id="21" dur="500"/>
                                        <p:tgtEl>
                                          <p:spTgt spid="7">
                                            <p:txEl>
                                              <p:pRg st="5" end="5"/>
                                            </p:txEl>
                                          </p:spTgt>
                                        </p:tgtEl>
                                      </p:cBhvr>
                                    </p:animEffect>
                                  </p:childTnLst>
                                </p:cTn>
                              </p:par>
                              <p:par>
                                <p:cTn id="22" presetID="10" presetClass="entr" presetSubtype="0" fill="hold" nodeType="withEffect">
                                  <p:stCondLst>
                                    <p:cond delay="0"/>
                                  </p:stCondLst>
                                  <p:childTnLst>
                                    <p:set>
                                      <p:cBhvr>
                                        <p:cTn id="23" dur="1" fill="hold">
                                          <p:stCondLst>
                                            <p:cond delay="0"/>
                                          </p:stCondLst>
                                        </p:cTn>
                                        <p:tgtEl>
                                          <p:spTgt spid="7">
                                            <p:txEl>
                                              <p:pRg st="6" end="6"/>
                                            </p:txEl>
                                          </p:spTgt>
                                        </p:tgtEl>
                                        <p:attrNameLst>
                                          <p:attrName>style.visibility</p:attrName>
                                        </p:attrNameLst>
                                      </p:cBhvr>
                                      <p:to>
                                        <p:strVal val="visible"/>
                                      </p:to>
                                    </p:set>
                                    <p:animEffect transition="in" filter="fade">
                                      <p:cBhvr>
                                        <p:cTn id="24" dur="500"/>
                                        <p:tgtEl>
                                          <p:spTgt spid="7">
                                            <p:txEl>
                                              <p:pRg st="6" end="6"/>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nodeType="clickEffect">
                                  <p:stCondLst>
                                    <p:cond delay="0"/>
                                  </p:stCondLst>
                                  <p:childTnLst>
                                    <p:set>
                                      <p:cBhvr>
                                        <p:cTn id="28" dur="1" fill="hold">
                                          <p:stCondLst>
                                            <p:cond delay="0"/>
                                          </p:stCondLst>
                                        </p:cTn>
                                        <p:tgtEl>
                                          <p:spTgt spid="5">
                                            <p:txEl>
                                              <p:pRg st="10" end="10"/>
                                            </p:txEl>
                                          </p:spTgt>
                                        </p:tgtEl>
                                        <p:attrNameLst>
                                          <p:attrName>style.visibility</p:attrName>
                                        </p:attrNameLst>
                                      </p:cBhvr>
                                      <p:to>
                                        <p:strVal val="visible"/>
                                      </p:to>
                                    </p:set>
                                    <p:animEffect transition="in" filter="fade">
                                      <p:cBhvr>
                                        <p:cTn id="29" dur="500"/>
                                        <p:tgtEl>
                                          <p:spTgt spid="5">
                                            <p:txEl>
                                              <p:pRg st="10" end="10"/>
                                            </p:txEl>
                                          </p:spTgt>
                                        </p:tgtEl>
                                      </p:cBhvr>
                                    </p:animEffect>
                                  </p:childTnLst>
                                </p:cTn>
                              </p:par>
                              <p:par>
                                <p:cTn id="30" presetID="10" presetClass="entr" presetSubtype="0" fill="hold" nodeType="withEffect">
                                  <p:stCondLst>
                                    <p:cond delay="0"/>
                                  </p:stCondLst>
                                  <p:childTnLst>
                                    <p:set>
                                      <p:cBhvr>
                                        <p:cTn id="31" dur="1" fill="hold">
                                          <p:stCondLst>
                                            <p:cond delay="0"/>
                                          </p:stCondLst>
                                        </p:cTn>
                                        <p:tgtEl>
                                          <p:spTgt spid="5">
                                            <p:txEl>
                                              <p:pRg st="11" end="11"/>
                                            </p:txEl>
                                          </p:spTgt>
                                        </p:tgtEl>
                                        <p:attrNameLst>
                                          <p:attrName>style.visibility</p:attrName>
                                        </p:attrNameLst>
                                      </p:cBhvr>
                                      <p:to>
                                        <p:strVal val="visible"/>
                                      </p:to>
                                    </p:set>
                                    <p:animEffect transition="in" filter="fade">
                                      <p:cBhvr>
                                        <p:cTn id="32" dur="500"/>
                                        <p:tgtEl>
                                          <p:spTgt spid="5">
                                            <p:txEl>
                                              <p:pRg st="11" end="11"/>
                                            </p:txEl>
                                          </p:spTgt>
                                        </p:tgtEl>
                                      </p:cBhvr>
                                    </p:animEffect>
                                  </p:childTnLst>
                                </p:cTn>
                              </p:par>
                              <p:par>
                                <p:cTn id="33" presetID="10" presetClass="entr" presetSubtype="0" fill="hold" nodeType="withEffect">
                                  <p:stCondLst>
                                    <p:cond delay="0"/>
                                  </p:stCondLst>
                                  <p:childTnLst>
                                    <p:set>
                                      <p:cBhvr>
                                        <p:cTn id="34" dur="1" fill="hold">
                                          <p:stCondLst>
                                            <p:cond delay="0"/>
                                          </p:stCondLst>
                                        </p:cTn>
                                        <p:tgtEl>
                                          <p:spTgt spid="5">
                                            <p:txEl>
                                              <p:pRg st="12" end="12"/>
                                            </p:txEl>
                                          </p:spTgt>
                                        </p:tgtEl>
                                        <p:attrNameLst>
                                          <p:attrName>style.visibility</p:attrName>
                                        </p:attrNameLst>
                                      </p:cBhvr>
                                      <p:to>
                                        <p:strVal val="visible"/>
                                      </p:to>
                                    </p:set>
                                    <p:animEffect transition="in" filter="fade">
                                      <p:cBhvr>
                                        <p:cTn id="35" dur="500"/>
                                        <p:tgtEl>
                                          <p:spTgt spid="5">
                                            <p:txEl>
                                              <p:pRg st="12" end="12"/>
                                            </p:txEl>
                                          </p:spTgt>
                                        </p:tgtEl>
                                      </p:cBhvr>
                                    </p:animEffect>
                                  </p:childTnLst>
                                </p:cTn>
                              </p:par>
                              <p:par>
                                <p:cTn id="36" presetID="10" presetClass="entr" presetSubtype="0" fill="hold" nodeType="withEffect">
                                  <p:stCondLst>
                                    <p:cond delay="0"/>
                                  </p:stCondLst>
                                  <p:childTnLst>
                                    <p:set>
                                      <p:cBhvr>
                                        <p:cTn id="37" dur="1" fill="hold">
                                          <p:stCondLst>
                                            <p:cond delay="0"/>
                                          </p:stCondLst>
                                        </p:cTn>
                                        <p:tgtEl>
                                          <p:spTgt spid="5">
                                            <p:txEl>
                                              <p:pRg st="13" end="13"/>
                                            </p:txEl>
                                          </p:spTgt>
                                        </p:tgtEl>
                                        <p:attrNameLst>
                                          <p:attrName>style.visibility</p:attrName>
                                        </p:attrNameLst>
                                      </p:cBhvr>
                                      <p:to>
                                        <p:strVal val="visible"/>
                                      </p:to>
                                    </p:set>
                                    <p:animEffect transition="in" filter="fade">
                                      <p:cBhvr>
                                        <p:cTn id="38" dur="500"/>
                                        <p:tgtEl>
                                          <p:spTgt spid="5">
                                            <p:txEl>
                                              <p:pRg st="13" end="13"/>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10" presetClass="entr" presetSubtype="0" fill="hold" nodeType="clickEffect">
                                  <p:stCondLst>
                                    <p:cond delay="0"/>
                                  </p:stCondLst>
                                  <p:childTnLst>
                                    <p:set>
                                      <p:cBhvr>
                                        <p:cTn id="42" dur="1" fill="hold">
                                          <p:stCondLst>
                                            <p:cond delay="0"/>
                                          </p:stCondLst>
                                        </p:cTn>
                                        <p:tgtEl>
                                          <p:spTgt spid="7">
                                            <p:txEl>
                                              <p:pRg st="8" end="8"/>
                                            </p:txEl>
                                          </p:spTgt>
                                        </p:tgtEl>
                                        <p:attrNameLst>
                                          <p:attrName>style.visibility</p:attrName>
                                        </p:attrNameLst>
                                      </p:cBhvr>
                                      <p:to>
                                        <p:strVal val="visible"/>
                                      </p:to>
                                    </p:set>
                                    <p:animEffect transition="in" filter="fade">
                                      <p:cBhvr>
                                        <p:cTn id="43" dur="500"/>
                                        <p:tgtEl>
                                          <p:spTgt spid="7">
                                            <p:txEl>
                                              <p:pRg st="8" end="8"/>
                                            </p:txEl>
                                          </p:spTgt>
                                        </p:tgtEl>
                                      </p:cBhvr>
                                    </p:animEffect>
                                  </p:childTnLst>
                                </p:cTn>
                              </p:par>
                              <p:par>
                                <p:cTn id="44" presetID="10" presetClass="entr" presetSubtype="0" fill="hold" nodeType="withEffect">
                                  <p:stCondLst>
                                    <p:cond delay="0"/>
                                  </p:stCondLst>
                                  <p:childTnLst>
                                    <p:set>
                                      <p:cBhvr>
                                        <p:cTn id="45" dur="1" fill="hold">
                                          <p:stCondLst>
                                            <p:cond delay="0"/>
                                          </p:stCondLst>
                                        </p:cTn>
                                        <p:tgtEl>
                                          <p:spTgt spid="7">
                                            <p:txEl>
                                              <p:pRg st="9" end="9"/>
                                            </p:txEl>
                                          </p:spTgt>
                                        </p:tgtEl>
                                        <p:attrNameLst>
                                          <p:attrName>style.visibility</p:attrName>
                                        </p:attrNameLst>
                                      </p:cBhvr>
                                      <p:to>
                                        <p:strVal val="visible"/>
                                      </p:to>
                                    </p:set>
                                    <p:animEffect transition="in" filter="fade">
                                      <p:cBhvr>
                                        <p:cTn id="46" dur="500"/>
                                        <p:tgtEl>
                                          <p:spTgt spid="7">
                                            <p:txEl>
                                              <p:pRg st="9" end="9"/>
                                            </p:txEl>
                                          </p:spTgt>
                                        </p:tgtEl>
                                      </p:cBhvr>
                                    </p:animEffect>
                                  </p:childTnLst>
                                </p:cTn>
                              </p:par>
                              <p:par>
                                <p:cTn id="47" presetID="10" presetClass="entr" presetSubtype="0" fill="hold" nodeType="withEffect">
                                  <p:stCondLst>
                                    <p:cond delay="0"/>
                                  </p:stCondLst>
                                  <p:childTnLst>
                                    <p:set>
                                      <p:cBhvr>
                                        <p:cTn id="48" dur="1" fill="hold">
                                          <p:stCondLst>
                                            <p:cond delay="0"/>
                                          </p:stCondLst>
                                        </p:cTn>
                                        <p:tgtEl>
                                          <p:spTgt spid="7">
                                            <p:txEl>
                                              <p:pRg st="10" end="10"/>
                                            </p:txEl>
                                          </p:spTgt>
                                        </p:tgtEl>
                                        <p:attrNameLst>
                                          <p:attrName>style.visibility</p:attrName>
                                        </p:attrNameLst>
                                      </p:cBhvr>
                                      <p:to>
                                        <p:strVal val="visible"/>
                                      </p:to>
                                    </p:set>
                                    <p:animEffect transition="in" filter="fade">
                                      <p:cBhvr>
                                        <p:cTn id="49" dur="500"/>
                                        <p:tgtEl>
                                          <p:spTgt spid="7">
                                            <p:txEl>
                                              <p:pRg st="10" end="10"/>
                                            </p:txEl>
                                          </p:spTgt>
                                        </p:tgtEl>
                                      </p:cBhvr>
                                    </p:animEffect>
                                  </p:childTnLst>
                                </p:cTn>
                              </p:par>
                            </p:childTnLst>
                          </p:cTn>
                        </p:par>
                      </p:childTnLst>
                    </p:cTn>
                  </p:par>
                  <p:par>
                    <p:cTn id="50" fill="hold">
                      <p:stCondLst>
                        <p:cond delay="indefinite"/>
                      </p:stCondLst>
                      <p:childTnLst>
                        <p:par>
                          <p:cTn id="51" fill="hold">
                            <p:stCondLst>
                              <p:cond delay="0"/>
                            </p:stCondLst>
                            <p:childTnLst>
                              <p:par>
                                <p:cTn id="52" presetID="2" presetClass="entr" presetSubtype="2" fill="hold" grpId="0" nodeType="clickEffect">
                                  <p:stCondLst>
                                    <p:cond delay="0"/>
                                  </p:stCondLst>
                                  <p:childTnLst>
                                    <p:set>
                                      <p:cBhvr>
                                        <p:cTn id="53" dur="1" fill="hold">
                                          <p:stCondLst>
                                            <p:cond delay="0"/>
                                          </p:stCondLst>
                                        </p:cTn>
                                        <p:tgtEl>
                                          <p:spTgt spid="12"/>
                                        </p:tgtEl>
                                        <p:attrNameLst>
                                          <p:attrName>style.visibility</p:attrName>
                                        </p:attrNameLst>
                                      </p:cBhvr>
                                      <p:to>
                                        <p:strVal val="visible"/>
                                      </p:to>
                                    </p:set>
                                    <p:anim calcmode="lin" valueType="num">
                                      <p:cBhvr additive="base">
                                        <p:cTn id="54" dur="500" fill="hold"/>
                                        <p:tgtEl>
                                          <p:spTgt spid="12"/>
                                        </p:tgtEl>
                                        <p:attrNameLst>
                                          <p:attrName>ppt_x</p:attrName>
                                        </p:attrNameLst>
                                      </p:cBhvr>
                                      <p:tavLst>
                                        <p:tav tm="0">
                                          <p:val>
                                            <p:strVal val="1+#ppt_w/2"/>
                                          </p:val>
                                        </p:tav>
                                        <p:tav tm="100000">
                                          <p:val>
                                            <p:strVal val="#ppt_x"/>
                                          </p:val>
                                        </p:tav>
                                      </p:tavLst>
                                    </p:anim>
                                    <p:anim calcmode="lin" valueType="num">
                                      <p:cBhvr additive="base">
                                        <p:cTn id="55" dur="500" fill="hold"/>
                                        <p:tgtEl>
                                          <p:spTgt spid="1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72BFCB-583A-8419-6E51-BC70293590F7}"/>
              </a:ext>
            </a:extLst>
          </p:cNvPr>
          <p:cNvSpPr>
            <a:spLocks noGrp="1"/>
          </p:cNvSpPr>
          <p:nvPr>
            <p:ph type="title"/>
          </p:nvPr>
        </p:nvSpPr>
        <p:spPr/>
        <p:txBody>
          <a:bodyPr/>
          <a:lstStyle/>
          <a:p>
            <a:r>
              <a:rPr lang="en-US" dirty="0"/>
              <a:t>“Is-a” vs. “Has-a” Class Relationships</a:t>
            </a:r>
          </a:p>
        </p:txBody>
      </p:sp>
      <p:sp>
        <p:nvSpPr>
          <p:cNvPr id="3" name="Content Placeholder 2">
            <a:extLst>
              <a:ext uri="{FF2B5EF4-FFF2-40B4-BE49-F238E27FC236}">
                <a16:creationId xmlns:a16="http://schemas.microsoft.com/office/drawing/2014/main" id="{08685FF7-E0B4-D448-A91E-3940BA4A59BF}"/>
              </a:ext>
            </a:extLst>
          </p:cNvPr>
          <p:cNvSpPr>
            <a:spLocks noGrp="1"/>
          </p:cNvSpPr>
          <p:nvPr>
            <p:ph idx="1"/>
          </p:nvPr>
        </p:nvSpPr>
        <p:spPr/>
        <p:txBody>
          <a:bodyPr/>
          <a:lstStyle/>
          <a:p>
            <a:r>
              <a:rPr lang="en-US" dirty="0"/>
              <a:t>Good class design requires choosing between “is-a” (inheritance) and “has-a” (aggregation) relationships, or using a good combination of the two.</a:t>
            </a:r>
          </a:p>
          <a:p>
            <a:pPr lvl="1"/>
            <a:r>
              <a:rPr lang="en-US" dirty="0"/>
              <a:t>Example: A cat </a:t>
            </a:r>
            <a:r>
              <a:rPr lang="en-US" u="sng" dirty="0"/>
              <a:t>is a</a:t>
            </a:r>
            <a:r>
              <a:rPr lang="en-US" dirty="0"/>
              <a:t> mammal.</a:t>
            </a:r>
          </a:p>
          <a:p>
            <a:pPr lvl="1"/>
            <a:r>
              <a:rPr lang="en-US" dirty="0"/>
              <a:t>Example: A cat </a:t>
            </a:r>
            <a:r>
              <a:rPr lang="en-US" u="sng" dirty="0"/>
              <a:t>has a</a:t>
            </a:r>
            <a:r>
              <a:rPr lang="en-US" dirty="0"/>
              <a:t> tail.</a:t>
            </a:r>
          </a:p>
        </p:txBody>
      </p:sp>
      <p:sp>
        <p:nvSpPr>
          <p:cNvPr id="4" name="Slide Number Placeholder 3">
            <a:extLst>
              <a:ext uri="{FF2B5EF4-FFF2-40B4-BE49-F238E27FC236}">
                <a16:creationId xmlns:a16="http://schemas.microsoft.com/office/drawing/2014/main" id="{F9416027-8C47-D5F2-5672-78BEE3800310}"/>
              </a:ext>
            </a:extLst>
          </p:cNvPr>
          <p:cNvSpPr>
            <a:spLocks noGrp="1"/>
          </p:cNvSpPr>
          <p:nvPr>
            <p:ph type="sldNum" sz="quarter" idx="12"/>
          </p:nvPr>
        </p:nvSpPr>
        <p:spPr/>
        <p:txBody>
          <a:bodyPr/>
          <a:lstStyle/>
          <a:p>
            <a:fld id="{6C575094-CFE5-6845-BA77-358456EEE977}" type="slidenum">
              <a:rPr lang="en-US" altLang="x-none" smtClean="0"/>
              <a:pPr/>
              <a:t>60</a:t>
            </a:fld>
            <a:endParaRPr lang="en-US" altLang="x-none"/>
          </a:p>
        </p:txBody>
      </p:sp>
    </p:spTree>
    <p:extLst>
      <p:ext uri="{BB962C8B-B14F-4D97-AF65-F5344CB8AC3E}">
        <p14:creationId xmlns:p14="http://schemas.microsoft.com/office/powerpoint/2010/main" val="2686317882"/>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A diagram of a toy car model&#10;&#10;Description automatically generated">
            <a:extLst>
              <a:ext uri="{FF2B5EF4-FFF2-40B4-BE49-F238E27FC236}">
                <a16:creationId xmlns:a16="http://schemas.microsoft.com/office/drawing/2014/main" id="{D6E699F2-BB06-15AD-39FC-F2B71ED72E4A}"/>
              </a:ext>
            </a:extLst>
          </p:cNvPr>
          <p:cNvPicPr>
            <a:picLocks noChangeAspect="1"/>
          </p:cNvPicPr>
          <p:nvPr/>
        </p:nvPicPr>
        <p:blipFill>
          <a:blip r:embed="rId2"/>
          <a:stretch>
            <a:fillRect/>
          </a:stretch>
        </p:blipFill>
        <p:spPr>
          <a:xfrm>
            <a:off x="5120634" y="3102668"/>
            <a:ext cx="3566165" cy="2977111"/>
          </a:xfrm>
          <a:prstGeom prst="rect">
            <a:avLst/>
          </a:prstGeom>
        </p:spPr>
      </p:pic>
      <p:sp>
        <p:nvSpPr>
          <p:cNvPr id="2" name="Title 1">
            <a:extLst>
              <a:ext uri="{FF2B5EF4-FFF2-40B4-BE49-F238E27FC236}">
                <a16:creationId xmlns:a16="http://schemas.microsoft.com/office/drawing/2014/main" id="{DE35421D-139A-5CF3-102D-4108D8BAF42C}"/>
              </a:ext>
            </a:extLst>
          </p:cNvPr>
          <p:cNvSpPr>
            <a:spLocks noGrp="1"/>
          </p:cNvSpPr>
          <p:nvPr>
            <p:ph type="title"/>
          </p:nvPr>
        </p:nvSpPr>
        <p:spPr/>
        <p:txBody>
          <a:bodyPr/>
          <a:lstStyle/>
          <a:p>
            <a:r>
              <a:rPr lang="en-US" dirty="0"/>
              <a:t>Example: Toys Application</a:t>
            </a:r>
          </a:p>
        </p:txBody>
      </p:sp>
      <p:sp>
        <p:nvSpPr>
          <p:cNvPr id="3" name="Content Placeholder 2">
            <a:extLst>
              <a:ext uri="{FF2B5EF4-FFF2-40B4-BE49-F238E27FC236}">
                <a16:creationId xmlns:a16="http://schemas.microsoft.com/office/drawing/2014/main" id="{9F7E5333-F5F5-A9C6-D92E-7E8DAC4A2838}"/>
              </a:ext>
            </a:extLst>
          </p:cNvPr>
          <p:cNvSpPr>
            <a:spLocks noGrp="1"/>
          </p:cNvSpPr>
          <p:nvPr>
            <p:ph idx="1"/>
          </p:nvPr>
        </p:nvSpPr>
        <p:spPr>
          <a:xfrm>
            <a:off x="457200" y="1295401"/>
            <a:ext cx="8229600" cy="3322306"/>
          </a:xfrm>
        </p:spPr>
        <p:txBody>
          <a:bodyPr/>
          <a:lstStyle/>
          <a:p>
            <a:r>
              <a:rPr lang="en-US" dirty="0"/>
              <a:t>Example children’s toys application.</a:t>
            </a:r>
          </a:p>
          <a:p>
            <a:pPr lvl="1"/>
            <a:r>
              <a:rPr lang="en-US" u="sng" dirty="0"/>
              <a:t>What</a:t>
            </a:r>
            <a:r>
              <a:rPr lang="en-US" dirty="0"/>
              <a:t> is it: toy car, model airplane, and train set.</a:t>
            </a:r>
          </a:p>
          <a:p>
            <a:pPr lvl="1"/>
            <a:r>
              <a:rPr lang="en-US" dirty="0"/>
              <a:t>Each toy has </a:t>
            </a:r>
            <a:r>
              <a:rPr lang="en-US" u="sng" dirty="0"/>
              <a:t>play</a:t>
            </a:r>
            <a:r>
              <a:rPr lang="en-US" dirty="0"/>
              <a:t> action behavior (roll it on the floor or fly it in the air) and </a:t>
            </a:r>
            <a:r>
              <a:rPr lang="en-US" u="sng" dirty="0"/>
              <a:t>sound</a:t>
            </a:r>
            <a:r>
              <a:rPr lang="en-US" dirty="0"/>
              <a:t> behavior (engine noises or the choo-choo sound).</a:t>
            </a:r>
          </a:p>
          <a:p>
            <a:pPr lvl="4"/>
            <a:r>
              <a:rPr lang="en-US" dirty="0"/>
              <a:t> </a:t>
            </a:r>
          </a:p>
          <a:p>
            <a:r>
              <a:rPr lang="en-US" dirty="0"/>
              <a:t>Version 1: Use inheritance</a:t>
            </a:r>
            <a:br>
              <a:rPr lang="en-US" dirty="0"/>
            </a:br>
            <a:r>
              <a:rPr lang="en-US" dirty="0"/>
              <a:t>for “is-a” relationships.</a:t>
            </a:r>
          </a:p>
        </p:txBody>
      </p:sp>
      <p:sp>
        <p:nvSpPr>
          <p:cNvPr id="4" name="Slide Number Placeholder 3">
            <a:extLst>
              <a:ext uri="{FF2B5EF4-FFF2-40B4-BE49-F238E27FC236}">
                <a16:creationId xmlns:a16="http://schemas.microsoft.com/office/drawing/2014/main" id="{B24EA044-179E-BC13-AF40-0F89CA4FC3BF}"/>
              </a:ext>
            </a:extLst>
          </p:cNvPr>
          <p:cNvSpPr>
            <a:spLocks noGrp="1"/>
          </p:cNvSpPr>
          <p:nvPr>
            <p:ph type="sldNum" sz="quarter" idx="12"/>
          </p:nvPr>
        </p:nvSpPr>
        <p:spPr/>
        <p:txBody>
          <a:bodyPr/>
          <a:lstStyle/>
          <a:p>
            <a:fld id="{6C575094-CFE5-6845-BA77-358456EEE977}" type="slidenum">
              <a:rPr lang="en-US" altLang="x-none" smtClean="0"/>
              <a:pPr/>
              <a:t>61</a:t>
            </a:fld>
            <a:endParaRPr lang="en-US" altLang="x-none"/>
          </a:p>
        </p:txBody>
      </p:sp>
      <p:sp>
        <p:nvSpPr>
          <p:cNvPr id="7" name="TextBox 6">
            <a:extLst>
              <a:ext uri="{FF2B5EF4-FFF2-40B4-BE49-F238E27FC236}">
                <a16:creationId xmlns:a16="http://schemas.microsoft.com/office/drawing/2014/main" id="{716C42B9-F3BF-0E08-6164-E78E6C244225}"/>
              </a:ext>
            </a:extLst>
          </p:cNvPr>
          <p:cNvSpPr txBox="1"/>
          <p:nvPr/>
        </p:nvSpPr>
        <p:spPr>
          <a:xfrm>
            <a:off x="3931927" y="4849152"/>
            <a:ext cx="896849" cy="307777"/>
          </a:xfrm>
          <a:prstGeom prst="rect">
            <a:avLst/>
          </a:prstGeom>
          <a:solidFill>
            <a:srgbClr val="0432FF"/>
          </a:solidFill>
        </p:spPr>
        <p:txBody>
          <a:bodyPr wrap="none" rtlCol="0">
            <a:spAutoFit/>
          </a:bodyPr>
          <a:lstStyle/>
          <a:p>
            <a:r>
              <a:rPr lang="en-US" sz="1400" dirty="0">
                <a:solidFill>
                  <a:srgbClr val="FFFF00"/>
                </a:solidFill>
              </a:rPr>
              <a:t>7.4/</a:t>
            </a:r>
            <a:r>
              <a:rPr lang="en-US" sz="1400" dirty="0" err="1">
                <a:solidFill>
                  <a:srgbClr val="FFFF00"/>
                </a:solidFill>
              </a:rPr>
              <a:t>Toy.h</a:t>
            </a:r>
            <a:endParaRPr lang="en-US" sz="1400" dirty="0">
              <a:solidFill>
                <a:srgbClr val="FFFF00"/>
              </a:solidFill>
            </a:endParaRPr>
          </a:p>
        </p:txBody>
      </p:sp>
      <p:sp>
        <p:nvSpPr>
          <p:cNvPr id="8" name="TextBox 7">
            <a:extLst>
              <a:ext uri="{FF2B5EF4-FFF2-40B4-BE49-F238E27FC236}">
                <a16:creationId xmlns:a16="http://schemas.microsoft.com/office/drawing/2014/main" id="{E19480BA-46E7-FB80-8025-43E2EB68CD0A}"/>
              </a:ext>
            </a:extLst>
          </p:cNvPr>
          <p:cNvSpPr txBox="1"/>
          <p:nvPr/>
        </p:nvSpPr>
        <p:spPr>
          <a:xfrm>
            <a:off x="3570355" y="5232778"/>
            <a:ext cx="1258421" cy="307777"/>
          </a:xfrm>
          <a:prstGeom prst="rect">
            <a:avLst/>
          </a:prstGeom>
          <a:solidFill>
            <a:srgbClr val="0432FF"/>
          </a:solidFill>
        </p:spPr>
        <p:txBody>
          <a:bodyPr wrap="none" rtlCol="0">
            <a:spAutoFit/>
          </a:bodyPr>
          <a:lstStyle/>
          <a:p>
            <a:r>
              <a:rPr lang="en-US" sz="1400" dirty="0">
                <a:solidFill>
                  <a:srgbClr val="FFFF00"/>
                </a:solidFill>
              </a:rPr>
              <a:t>7.4/</a:t>
            </a:r>
            <a:r>
              <a:rPr lang="en-US" sz="1400" dirty="0" err="1">
                <a:solidFill>
                  <a:srgbClr val="FFFF00"/>
                </a:solidFill>
              </a:rPr>
              <a:t>tester.cpp</a:t>
            </a:r>
            <a:endParaRPr lang="en-US" sz="1400" dirty="0">
              <a:solidFill>
                <a:srgbClr val="FFFF00"/>
              </a:solidFill>
            </a:endParaRPr>
          </a:p>
        </p:txBody>
      </p:sp>
    </p:spTree>
    <p:extLst>
      <p:ext uri="{BB962C8B-B14F-4D97-AF65-F5344CB8AC3E}">
        <p14:creationId xmlns:p14="http://schemas.microsoft.com/office/powerpoint/2010/main" val="1350526816"/>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ED3828-ED47-B656-3A50-6AF630F21295}"/>
              </a:ext>
            </a:extLst>
          </p:cNvPr>
          <p:cNvSpPr>
            <a:spLocks noGrp="1"/>
          </p:cNvSpPr>
          <p:nvPr>
            <p:ph type="title"/>
          </p:nvPr>
        </p:nvSpPr>
        <p:spPr/>
        <p:txBody>
          <a:bodyPr/>
          <a:lstStyle/>
          <a:p>
            <a:r>
              <a:rPr lang="en-US" dirty="0"/>
              <a:t>Example: Toys Application</a:t>
            </a:r>
            <a:r>
              <a:rPr lang="en-US" i="1" dirty="0"/>
              <a:t>, cont’d</a:t>
            </a:r>
          </a:p>
        </p:txBody>
      </p:sp>
      <p:sp>
        <p:nvSpPr>
          <p:cNvPr id="3" name="Content Placeholder 2">
            <a:extLst>
              <a:ext uri="{FF2B5EF4-FFF2-40B4-BE49-F238E27FC236}">
                <a16:creationId xmlns:a16="http://schemas.microsoft.com/office/drawing/2014/main" id="{1A399FED-7680-8461-7764-4DA7C8AE99DC}"/>
              </a:ext>
            </a:extLst>
          </p:cNvPr>
          <p:cNvSpPr>
            <a:spLocks noGrp="1"/>
          </p:cNvSpPr>
          <p:nvPr>
            <p:ph idx="1"/>
          </p:nvPr>
        </p:nvSpPr>
        <p:spPr>
          <a:xfrm>
            <a:off x="457200" y="1295401"/>
            <a:ext cx="8229600" cy="487698"/>
          </a:xfrm>
        </p:spPr>
        <p:txBody>
          <a:bodyPr/>
          <a:lstStyle/>
          <a:p>
            <a:r>
              <a:rPr lang="en-US" dirty="0"/>
              <a:t>Version 2: Multiple inheritance</a:t>
            </a:r>
          </a:p>
        </p:txBody>
      </p:sp>
      <p:sp>
        <p:nvSpPr>
          <p:cNvPr id="4" name="Slide Number Placeholder 3">
            <a:extLst>
              <a:ext uri="{FF2B5EF4-FFF2-40B4-BE49-F238E27FC236}">
                <a16:creationId xmlns:a16="http://schemas.microsoft.com/office/drawing/2014/main" id="{6B5B767C-6F92-EDB3-21FF-C26FB78F4393}"/>
              </a:ext>
            </a:extLst>
          </p:cNvPr>
          <p:cNvSpPr>
            <a:spLocks noGrp="1"/>
          </p:cNvSpPr>
          <p:nvPr>
            <p:ph type="sldNum" sz="quarter" idx="12"/>
          </p:nvPr>
        </p:nvSpPr>
        <p:spPr/>
        <p:txBody>
          <a:bodyPr/>
          <a:lstStyle/>
          <a:p>
            <a:fld id="{6C575094-CFE5-6845-BA77-358456EEE977}" type="slidenum">
              <a:rPr lang="en-US" altLang="x-none" smtClean="0"/>
              <a:pPr/>
              <a:t>62</a:t>
            </a:fld>
            <a:endParaRPr lang="en-US" altLang="x-none"/>
          </a:p>
        </p:txBody>
      </p:sp>
      <p:pic>
        <p:nvPicPr>
          <p:cNvPr id="6" name="Picture 5" descr="A diagram of a toy car&#10;&#10;Description automatically generated">
            <a:extLst>
              <a:ext uri="{FF2B5EF4-FFF2-40B4-BE49-F238E27FC236}">
                <a16:creationId xmlns:a16="http://schemas.microsoft.com/office/drawing/2014/main" id="{E969258B-AA23-8E5B-1E54-9107989769A2}"/>
              </a:ext>
            </a:extLst>
          </p:cNvPr>
          <p:cNvPicPr>
            <a:picLocks noChangeAspect="1"/>
          </p:cNvPicPr>
          <p:nvPr/>
        </p:nvPicPr>
        <p:blipFill>
          <a:blip r:embed="rId2"/>
          <a:stretch>
            <a:fillRect/>
          </a:stretch>
        </p:blipFill>
        <p:spPr>
          <a:xfrm>
            <a:off x="2730121" y="1906205"/>
            <a:ext cx="3683757" cy="2894380"/>
          </a:xfrm>
          <a:prstGeom prst="rect">
            <a:avLst/>
          </a:prstGeom>
        </p:spPr>
      </p:pic>
      <p:grpSp>
        <p:nvGrpSpPr>
          <p:cNvPr id="11" name="Group 10">
            <a:extLst>
              <a:ext uri="{FF2B5EF4-FFF2-40B4-BE49-F238E27FC236}">
                <a16:creationId xmlns:a16="http://schemas.microsoft.com/office/drawing/2014/main" id="{82B9ACDE-055B-EB1C-E5E3-E08F5090E050}"/>
              </a:ext>
            </a:extLst>
          </p:cNvPr>
          <p:cNvGrpSpPr/>
          <p:nvPr/>
        </p:nvGrpSpPr>
        <p:grpSpPr>
          <a:xfrm>
            <a:off x="2011708" y="5080059"/>
            <a:ext cx="5130108" cy="307779"/>
            <a:chOff x="1523264" y="4849150"/>
            <a:chExt cx="5130108" cy="307779"/>
          </a:xfrm>
        </p:grpSpPr>
        <p:sp>
          <p:nvSpPr>
            <p:cNvPr id="7" name="TextBox 6">
              <a:extLst>
                <a:ext uri="{FF2B5EF4-FFF2-40B4-BE49-F238E27FC236}">
                  <a16:creationId xmlns:a16="http://schemas.microsoft.com/office/drawing/2014/main" id="{64875F73-5FE8-6791-3A34-8E69ADCAD2C7}"/>
                </a:ext>
              </a:extLst>
            </p:cNvPr>
            <p:cNvSpPr txBox="1"/>
            <p:nvPr/>
          </p:nvSpPr>
          <p:spPr>
            <a:xfrm>
              <a:off x="4389122" y="4849150"/>
              <a:ext cx="896849" cy="307777"/>
            </a:xfrm>
            <a:prstGeom prst="rect">
              <a:avLst/>
            </a:prstGeom>
            <a:solidFill>
              <a:srgbClr val="0432FF"/>
            </a:solidFill>
          </p:spPr>
          <p:txBody>
            <a:bodyPr wrap="none" rtlCol="0">
              <a:spAutoFit/>
            </a:bodyPr>
            <a:lstStyle/>
            <a:p>
              <a:r>
                <a:rPr lang="en-US" sz="1400" dirty="0">
                  <a:solidFill>
                    <a:srgbClr val="FFFF00"/>
                  </a:solidFill>
                </a:rPr>
                <a:t>7.5/</a:t>
              </a:r>
              <a:r>
                <a:rPr lang="en-US" sz="1400" dirty="0" err="1">
                  <a:solidFill>
                    <a:srgbClr val="FFFF00"/>
                  </a:solidFill>
                </a:rPr>
                <a:t>Toy.h</a:t>
              </a:r>
              <a:endParaRPr lang="en-US" sz="1400" dirty="0">
                <a:solidFill>
                  <a:srgbClr val="FFFF00"/>
                </a:solidFill>
              </a:endParaRPr>
            </a:p>
          </p:txBody>
        </p:sp>
        <p:sp>
          <p:nvSpPr>
            <p:cNvPr id="8" name="TextBox 7">
              <a:extLst>
                <a:ext uri="{FF2B5EF4-FFF2-40B4-BE49-F238E27FC236}">
                  <a16:creationId xmlns:a16="http://schemas.microsoft.com/office/drawing/2014/main" id="{3E01736A-0FAB-5A28-2FCF-BCA5B65FA107}"/>
                </a:ext>
              </a:extLst>
            </p:cNvPr>
            <p:cNvSpPr txBox="1"/>
            <p:nvPr/>
          </p:nvSpPr>
          <p:spPr>
            <a:xfrm>
              <a:off x="5394951" y="4849151"/>
              <a:ext cx="1258421" cy="307777"/>
            </a:xfrm>
            <a:prstGeom prst="rect">
              <a:avLst/>
            </a:prstGeom>
            <a:solidFill>
              <a:srgbClr val="0432FF"/>
            </a:solidFill>
          </p:spPr>
          <p:txBody>
            <a:bodyPr wrap="none" rtlCol="0">
              <a:spAutoFit/>
            </a:bodyPr>
            <a:lstStyle/>
            <a:p>
              <a:r>
                <a:rPr lang="en-US" sz="1400" dirty="0">
                  <a:solidFill>
                    <a:srgbClr val="FFFF00"/>
                  </a:solidFill>
                </a:rPr>
                <a:t>7.5/</a:t>
              </a:r>
              <a:r>
                <a:rPr lang="en-US" sz="1400" dirty="0" err="1">
                  <a:solidFill>
                    <a:srgbClr val="FFFF00"/>
                  </a:solidFill>
                </a:rPr>
                <a:t>tester.cpp</a:t>
              </a:r>
              <a:endParaRPr lang="en-US" sz="1400" dirty="0">
                <a:solidFill>
                  <a:srgbClr val="FFFF00"/>
                </a:solidFill>
              </a:endParaRPr>
            </a:p>
          </p:txBody>
        </p:sp>
        <p:sp>
          <p:nvSpPr>
            <p:cNvPr id="9" name="TextBox 8">
              <a:extLst>
                <a:ext uri="{FF2B5EF4-FFF2-40B4-BE49-F238E27FC236}">
                  <a16:creationId xmlns:a16="http://schemas.microsoft.com/office/drawing/2014/main" id="{E67C1467-7B0B-1B52-6E0D-D843536AD82D}"/>
                </a:ext>
              </a:extLst>
            </p:cNvPr>
            <p:cNvSpPr txBox="1"/>
            <p:nvPr/>
          </p:nvSpPr>
          <p:spPr>
            <a:xfrm>
              <a:off x="1523264" y="4849152"/>
              <a:ext cx="1149674" cy="307777"/>
            </a:xfrm>
            <a:prstGeom prst="rect">
              <a:avLst/>
            </a:prstGeom>
            <a:solidFill>
              <a:srgbClr val="0432FF"/>
            </a:solidFill>
          </p:spPr>
          <p:txBody>
            <a:bodyPr wrap="none" rtlCol="0">
              <a:spAutoFit/>
            </a:bodyPr>
            <a:lstStyle/>
            <a:p>
              <a:r>
                <a:rPr lang="en-US" sz="1400" dirty="0">
                  <a:solidFill>
                    <a:srgbClr val="FFFF00"/>
                  </a:solidFill>
                </a:rPr>
                <a:t>7.5/</a:t>
              </a:r>
              <a:r>
                <a:rPr lang="en-US" sz="1400" dirty="0" err="1">
                  <a:solidFill>
                    <a:srgbClr val="FFFF00"/>
                  </a:solidFill>
                </a:rPr>
                <a:t>Sound.h</a:t>
              </a:r>
              <a:endParaRPr lang="en-US" sz="1400" dirty="0">
                <a:solidFill>
                  <a:srgbClr val="FFFF00"/>
                </a:solidFill>
              </a:endParaRPr>
            </a:p>
          </p:txBody>
        </p:sp>
        <p:sp>
          <p:nvSpPr>
            <p:cNvPr id="10" name="TextBox 9">
              <a:extLst>
                <a:ext uri="{FF2B5EF4-FFF2-40B4-BE49-F238E27FC236}">
                  <a16:creationId xmlns:a16="http://schemas.microsoft.com/office/drawing/2014/main" id="{7D58CA15-54C2-0414-98BF-5008A89B6539}"/>
                </a:ext>
              </a:extLst>
            </p:cNvPr>
            <p:cNvSpPr txBox="1"/>
            <p:nvPr/>
          </p:nvSpPr>
          <p:spPr>
            <a:xfrm>
              <a:off x="2781918" y="4849150"/>
              <a:ext cx="1479892" cy="307777"/>
            </a:xfrm>
            <a:prstGeom prst="rect">
              <a:avLst/>
            </a:prstGeom>
            <a:solidFill>
              <a:srgbClr val="0432FF"/>
            </a:solidFill>
          </p:spPr>
          <p:txBody>
            <a:bodyPr wrap="none" rtlCol="0">
              <a:spAutoFit/>
            </a:bodyPr>
            <a:lstStyle/>
            <a:p>
              <a:r>
                <a:rPr lang="en-US" sz="1400" dirty="0">
                  <a:solidFill>
                    <a:srgbClr val="FFFF00"/>
                  </a:solidFill>
                </a:rPr>
                <a:t>7.5/</a:t>
              </a:r>
              <a:r>
                <a:rPr lang="en-US" sz="1400" dirty="0" err="1">
                  <a:solidFill>
                    <a:srgbClr val="FFFF00"/>
                  </a:solidFill>
                </a:rPr>
                <a:t>PlayAction.h</a:t>
              </a:r>
              <a:endParaRPr lang="en-US" sz="1400" dirty="0">
                <a:solidFill>
                  <a:srgbClr val="FFFF00"/>
                </a:solidFill>
              </a:endParaRPr>
            </a:p>
          </p:txBody>
        </p:sp>
      </p:grpSp>
    </p:spTree>
    <p:extLst>
      <p:ext uri="{BB962C8B-B14F-4D97-AF65-F5344CB8AC3E}">
        <p14:creationId xmlns:p14="http://schemas.microsoft.com/office/powerpoint/2010/main" val="2853411291"/>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866548-65DC-1C7B-488F-F7042DBD4103}"/>
              </a:ext>
            </a:extLst>
          </p:cNvPr>
          <p:cNvSpPr>
            <a:spLocks noGrp="1"/>
          </p:cNvSpPr>
          <p:nvPr>
            <p:ph type="title"/>
          </p:nvPr>
        </p:nvSpPr>
        <p:spPr/>
        <p:txBody>
          <a:bodyPr/>
          <a:lstStyle/>
          <a:p>
            <a:r>
              <a:rPr lang="en-US" dirty="0"/>
              <a:t>Example: Toys Application</a:t>
            </a:r>
            <a:r>
              <a:rPr lang="en-US" i="1" dirty="0"/>
              <a:t>, cont’d</a:t>
            </a:r>
            <a:endParaRPr lang="en-US" dirty="0"/>
          </a:p>
        </p:txBody>
      </p:sp>
      <p:sp>
        <p:nvSpPr>
          <p:cNvPr id="3" name="Content Placeholder 2">
            <a:extLst>
              <a:ext uri="{FF2B5EF4-FFF2-40B4-BE49-F238E27FC236}">
                <a16:creationId xmlns:a16="http://schemas.microsoft.com/office/drawing/2014/main" id="{2BC3FDD6-A6C0-560D-3AEB-85AA4EE36FE1}"/>
              </a:ext>
            </a:extLst>
          </p:cNvPr>
          <p:cNvSpPr>
            <a:spLocks noGrp="1"/>
          </p:cNvSpPr>
          <p:nvPr>
            <p:ph idx="1"/>
          </p:nvPr>
        </p:nvSpPr>
        <p:spPr>
          <a:xfrm>
            <a:off x="457200" y="1295401"/>
            <a:ext cx="8229600" cy="3052235"/>
          </a:xfrm>
        </p:spPr>
        <p:txBody>
          <a:bodyPr/>
          <a:lstStyle/>
          <a:p>
            <a:r>
              <a:rPr lang="en-US" dirty="0"/>
              <a:t>Version 3: Inheritance + Aggregations (compositions)</a:t>
            </a:r>
          </a:p>
          <a:p>
            <a:pPr lvl="4"/>
            <a:endParaRPr lang="en-US" dirty="0"/>
          </a:p>
          <a:p>
            <a:pPr lvl="1"/>
            <a:r>
              <a:rPr lang="en-US" dirty="0"/>
              <a:t>No code duplication.</a:t>
            </a:r>
          </a:p>
          <a:p>
            <a:pPr lvl="1"/>
            <a:r>
              <a:rPr lang="en-US" dirty="0"/>
              <a:t>Sound and play action</a:t>
            </a:r>
            <a:br>
              <a:rPr lang="en-US" dirty="0"/>
            </a:br>
            <a:r>
              <a:rPr lang="en-US" dirty="0"/>
              <a:t>behaviors are</a:t>
            </a:r>
            <a:br>
              <a:rPr lang="en-US" dirty="0"/>
            </a:br>
            <a:r>
              <a:rPr lang="en-US" u="sng" dirty="0"/>
              <a:t>not hardcoded</a:t>
            </a:r>
            <a:br>
              <a:rPr lang="en-US" dirty="0"/>
            </a:br>
            <a:r>
              <a:rPr lang="en-US" dirty="0"/>
              <a:t>in the source code.</a:t>
            </a:r>
          </a:p>
        </p:txBody>
      </p:sp>
      <p:sp>
        <p:nvSpPr>
          <p:cNvPr id="4" name="Slide Number Placeholder 3">
            <a:extLst>
              <a:ext uri="{FF2B5EF4-FFF2-40B4-BE49-F238E27FC236}">
                <a16:creationId xmlns:a16="http://schemas.microsoft.com/office/drawing/2014/main" id="{8F0E8CC1-6526-4281-72E6-3FF895740C39}"/>
              </a:ext>
            </a:extLst>
          </p:cNvPr>
          <p:cNvSpPr>
            <a:spLocks noGrp="1"/>
          </p:cNvSpPr>
          <p:nvPr>
            <p:ph type="sldNum" sz="quarter" idx="12"/>
          </p:nvPr>
        </p:nvSpPr>
        <p:spPr/>
        <p:txBody>
          <a:bodyPr/>
          <a:lstStyle/>
          <a:p>
            <a:fld id="{6C575094-CFE5-6845-BA77-358456EEE977}" type="slidenum">
              <a:rPr lang="en-US" altLang="x-none" smtClean="0"/>
              <a:pPr/>
              <a:t>63</a:t>
            </a:fld>
            <a:endParaRPr lang="en-US" altLang="x-none"/>
          </a:p>
        </p:txBody>
      </p:sp>
      <p:pic>
        <p:nvPicPr>
          <p:cNvPr id="5" name="Picture 4" descr="Diagram&#10;&#10;Description automatically generated">
            <a:extLst>
              <a:ext uri="{FF2B5EF4-FFF2-40B4-BE49-F238E27FC236}">
                <a16:creationId xmlns:a16="http://schemas.microsoft.com/office/drawing/2014/main" id="{8FD1454D-3337-02BB-3F3D-E337EDD7C71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63439" y="1965976"/>
            <a:ext cx="3840438" cy="4127747"/>
          </a:xfrm>
          <a:prstGeom prst="rect">
            <a:avLst/>
          </a:prstGeom>
        </p:spPr>
      </p:pic>
      <p:grpSp>
        <p:nvGrpSpPr>
          <p:cNvPr id="11" name="Group 10">
            <a:extLst>
              <a:ext uri="{FF2B5EF4-FFF2-40B4-BE49-F238E27FC236}">
                <a16:creationId xmlns:a16="http://schemas.microsoft.com/office/drawing/2014/main" id="{F995B50C-9054-87DD-69D6-630C6CFDFFEC}"/>
              </a:ext>
            </a:extLst>
          </p:cNvPr>
          <p:cNvGrpSpPr/>
          <p:nvPr/>
        </p:nvGrpSpPr>
        <p:grpSpPr>
          <a:xfrm>
            <a:off x="3017537" y="4675686"/>
            <a:ext cx="1479892" cy="1392053"/>
            <a:chOff x="1789373" y="2708357"/>
            <a:chExt cx="1479892" cy="1392053"/>
          </a:xfrm>
        </p:grpSpPr>
        <p:sp>
          <p:nvSpPr>
            <p:cNvPr id="7" name="TextBox 6">
              <a:extLst>
                <a:ext uri="{FF2B5EF4-FFF2-40B4-BE49-F238E27FC236}">
                  <a16:creationId xmlns:a16="http://schemas.microsoft.com/office/drawing/2014/main" id="{6518F5F5-AEDC-42C9-B235-270706749D8C}"/>
                </a:ext>
              </a:extLst>
            </p:cNvPr>
            <p:cNvSpPr txBox="1"/>
            <p:nvPr/>
          </p:nvSpPr>
          <p:spPr>
            <a:xfrm>
              <a:off x="2372416" y="3439869"/>
              <a:ext cx="896849" cy="307777"/>
            </a:xfrm>
            <a:prstGeom prst="rect">
              <a:avLst/>
            </a:prstGeom>
            <a:solidFill>
              <a:srgbClr val="0432FF"/>
            </a:solidFill>
          </p:spPr>
          <p:txBody>
            <a:bodyPr wrap="none" rtlCol="0">
              <a:spAutoFit/>
            </a:bodyPr>
            <a:lstStyle/>
            <a:p>
              <a:r>
                <a:rPr lang="en-US" sz="1400" dirty="0">
                  <a:solidFill>
                    <a:srgbClr val="FFFF00"/>
                  </a:solidFill>
                </a:rPr>
                <a:t>7.6/</a:t>
              </a:r>
              <a:r>
                <a:rPr lang="en-US" sz="1400" dirty="0" err="1">
                  <a:solidFill>
                    <a:srgbClr val="FFFF00"/>
                  </a:solidFill>
                </a:rPr>
                <a:t>Toy.h</a:t>
              </a:r>
              <a:endParaRPr lang="en-US" sz="1400" dirty="0">
                <a:solidFill>
                  <a:srgbClr val="FFFF00"/>
                </a:solidFill>
              </a:endParaRPr>
            </a:p>
          </p:txBody>
        </p:sp>
        <p:sp>
          <p:nvSpPr>
            <p:cNvPr id="8" name="TextBox 7">
              <a:extLst>
                <a:ext uri="{FF2B5EF4-FFF2-40B4-BE49-F238E27FC236}">
                  <a16:creationId xmlns:a16="http://schemas.microsoft.com/office/drawing/2014/main" id="{2EA0915D-A78B-7937-CAD3-077191D51C3F}"/>
                </a:ext>
              </a:extLst>
            </p:cNvPr>
            <p:cNvSpPr txBox="1"/>
            <p:nvPr/>
          </p:nvSpPr>
          <p:spPr>
            <a:xfrm>
              <a:off x="2010844" y="3792633"/>
              <a:ext cx="1258421" cy="307777"/>
            </a:xfrm>
            <a:prstGeom prst="rect">
              <a:avLst/>
            </a:prstGeom>
            <a:solidFill>
              <a:srgbClr val="0432FF"/>
            </a:solidFill>
          </p:spPr>
          <p:txBody>
            <a:bodyPr wrap="none" rtlCol="0">
              <a:spAutoFit/>
            </a:bodyPr>
            <a:lstStyle/>
            <a:p>
              <a:r>
                <a:rPr lang="en-US" sz="1400" dirty="0">
                  <a:solidFill>
                    <a:srgbClr val="FFFF00"/>
                  </a:solidFill>
                </a:rPr>
                <a:t>7.6/</a:t>
              </a:r>
              <a:r>
                <a:rPr lang="en-US" sz="1400" dirty="0" err="1">
                  <a:solidFill>
                    <a:srgbClr val="FFFF00"/>
                  </a:solidFill>
                </a:rPr>
                <a:t>tester.cpp</a:t>
              </a:r>
              <a:endParaRPr lang="en-US" sz="1400" dirty="0">
                <a:solidFill>
                  <a:srgbClr val="FFFF00"/>
                </a:solidFill>
              </a:endParaRPr>
            </a:p>
          </p:txBody>
        </p:sp>
        <p:sp>
          <p:nvSpPr>
            <p:cNvPr id="9" name="TextBox 8">
              <a:extLst>
                <a:ext uri="{FF2B5EF4-FFF2-40B4-BE49-F238E27FC236}">
                  <a16:creationId xmlns:a16="http://schemas.microsoft.com/office/drawing/2014/main" id="{092B9FB3-C8CC-6FEC-66F3-DF6065FE129C}"/>
                </a:ext>
              </a:extLst>
            </p:cNvPr>
            <p:cNvSpPr txBox="1"/>
            <p:nvPr/>
          </p:nvSpPr>
          <p:spPr>
            <a:xfrm>
              <a:off x="2119591" y="2708357"/>
              <a:ext cx="1149674" cy="307777"/>
            </a:xfrm>
            <a:prstGeom prst="rect">
              <a:avLst/>
            </a:prstGeom>
            <a:solidFill>
              <a:srgbClr val="0432FF"/>
            </a:solidFill>
          </p:spPr>
          <p:txBody>
            <a:bodyPr wrap="none" rtlCol="0">
              <a:spAutoFit/>
            </a:bodyPr>
            <a:lstStyle/>
            <a:p>
              <a:r>
                <a:rPr lang="en-US" sz="1400" dirty="0">
                  <a:solidFill>
                    <a:srgbClr val="FFFF00"/>
                  </a:solidFill>
                </a:rPr>
                <a:t>7.6/</a:t>
              </a:r>
              <a:r>
                <a:rPr lang="en-US" sz="1400" dirty="0" err="1">
                  <a:solidFill>
                    <a:srgbClr val="FFFF00"/>
                  </a:solidFill>
                </a:rPr>
                <a:t>Sound.h</a:t>
              </a:r>
              <a:endParaRPr lang="en-US" sz="1400" dirty="0">
                <a:solidFill>
                  <a:srgbClr val="FFFF00"/>
                </a:solidFill>
              </a:endParaRPr>
            </a:p>
          </p:txBody>
        </p:sp>
        <p:sp>
          <p:nvSpPr>
            <p:cNvPr id="10" name="TextBox 9">
              <a:extLst>
                <a:ext uri="{FF2B5EF4-FFF2-40B4-BE49-F238E27FC236}">
                  <a16:creationId xmlns:a16="http://schemas.microsoft.com/office/drawing/2014/main" id="{8CF9A99B-F0B9-3AD4-2901-AECB1EED1D79}"/>
                </a:ext>
              </a:extLst>
            </p:cNvPr>
            <p:cNvSpPr txBox="1"/>
            <p:nvPr/>
          </p:nvSpPr>
          <p:spPr>
            <a:xfrm>
              <a:off x="1789373" y="3074113"/>
              <a:ext cx="1479892" cy="307777"/>
            </a:xfrm>
            <a:prstGeom prst="rect">
              <a:avLst/>
            </a:prstGeom>
            <a:solidFill>
              <a:srgbClr val="0432FF"/>
            </a:solidFill>
          </p:spPr>
          <p:txBody>
            <a:bodyPr wrap="none" rtlCol="0">
              <a:spAutoFit/>
            </a:bodyPr>
            <a:lstStyle/>
            <a:p>
              <a:r>
                <a:rPr lang="en-US" sz="1400" dirty="0">
                  <a:solidFill>
                    <a:srgbClr val="FFFF00"/>
                  </a:solidFill>
                </a:rPr>
                <a:t>7.6/</a:t>
              </a:r>
              <a:r>
                <a:rPr lang="en-US" sz="1400" dirty="0" err="1">
                  <a:solidFill>
                    <a:srgbClr val="FFFF00"/>
                  </a:solidFill>
                </a:rPr>
                <a:t>PlayAction.h</a:t>
              </a:r>
              <a:endParaRPr lang="en-US" sz="1400" dirty="0">
                <a:solidFill>
                  <a:srgbClr val="FFFF00"/>
                </a:solidFill>
              </a:endParaRPr>
            </a:p>
          </p:txBody>
        </p:sp>
      </p:grpSp>
    </p:spTree>
    <p:extLst>
      <p:ext uri="{BB962C8B-B14F-4D97-AF65-F5344CB8AC3E}">
        <p14:creationId xmlns:p14="http://schemas.microsoft.com/office/powerpoint/2010/main" val="3679736466"/>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161214-F88A-DC72-628D-C942EB5E8EB9}"/>
              </a:ext>
            </a:extLst>
          </p:cNvPr>
          <p:cNvSpPr>
            <a:spLocks noGrp="1"/>
          </p:cNvSpPr>
          <p:nvPr>
            <p:ph type="title"/>
          </p:nvPr>
        </p:nvSpPr>
        <p:spPr>
          <a:xfrm>
            <a:off x="365806" y="411163"/>
            <a:ext cx="8412388" cy="655637"/>
          </a:xfrm>
        </p:spPr>
        <p:txBody>
          <a:bodyPr/>
          <a:lstStyle/>
          <a:p>
            <a:r>
              <a:rPr lang="en-US" dirty="0"/>
              <a:t>Favor Composition over Inheritance Principle</a:t>
            </a:r>
          </a:p>
        </p:txBody>
      </p:sp>
      <p:sp>
        <p:nvSpPr>
          <p:cNvPr id="4" name="Slide Number Placeholder 3">
            <a:extLst>
              <a:ext uri="{FF2B5EF4-FFF2-40B4-BE49-F238E27FC236}">
                <a16:creationId xmlns:a16="http://schemas.microsoft.com/office/drawing/2014/main" id="{E2C37DB3-CE2A-B35A-549C-EFC10D45E3EA}"/>
              </a:ext>
            </a:extLst>
          </p:cNvPr>
          <p:cNvSpPr>
            <a:spLocks noGrp="1"/>
          </p:cNvSpPr>
          <p:nvPr>
            <p:ph type="sldNum" sz="quarter" idx="12"/>
          </p:nvPr>
        </p:nvSpPr>
        <p:spPr/>
        <p:txBody>
          <a:bodyPr/>
          <a:lstStyle/>
          <a:p>
            <a:fld id="{6C575094-CFE5-6845-BA77-358456EEE977}" type="slidenum">
              <a:rPr lang="en-US" altLang="x-none" smtClean="0"/>
              <a:pPr/>
              <a:t>64</a:t>
            </a:fld>
            <a:endParaRPr lang="en-US" altLang="x-none"/>
          </a:p>
        </p:txBody>
      </p:sp>
      <p:sp>
        <p:nvSpPr>
          <p:cNvPr id="5" name="TextBox 4">
            <a:extLst>
              <a:ext uri="{FF2B5EF4-FFF2-40B4-BE49-F238E27FC236}">
                <a16:creationId xmlns:a16="http://schemas.microsoft.com/office/drawing/2014/main" id="{4BD46EAC-C9A7-9E66-1267-83BCAA6214CF}"/>
              </a:ext>
            </a:extLst>
          </p:cNvPr>
          <p:cNvSpPr txBox="1"/>
          <p:nvPr/>
        </p:nvSpPr>
        <p:spPr>
          <a:xfrm>
            <a:off x="1583087" y="1508781"/>
            <a:ext cx="5977825" cy="3447098"/>
          </a:xfrm>
          <a:prstGeom prst="rect">
            <a:avLst/>
          </a:prstGeom>
          <a:solidFill>
            <a:srgbClr val="FEE698">
              <a:alpha val="50000"/>
            </a:srgbClr>
          </a:solidFill>
          <a:ln w="28575">
            <a:solidFill>
              <a:srgbClr val="E1A90D"/>
            </a:solidFill>
          </a:ln>
        </p:spPr>
        <p:txBody>
          <a:bodyPr wrap="square" rtlCol="0">
            <a:spAutoFit/>
          </a:bodyPr>
          <a:lstStyle/>
          <a:p>
            <a:pPr algn="ctr"/>
            <a:r>
              <a:rPr lang="en-US" sz="1800" b="1" dirty="0">
                <a:solidFill>
                  <a:srgbClr val="960000"/>
                </a:solidFill>
                <a:effectLst/>
                <a:latin typeface="+mj-lt"/>
                <a:ea typeface="Times New Roman" panose="02020603050405020304" pitchFamily="18" charset="0"/>
                <a:cs typeface="Times New Roman" panose="02020603050405020304" pitchFamily="18" charset="0"/>
              </a:rPr>
              <a:t>The Favor Composition over Inheritance Principle</a:t>
            </a:r>
          </a:p>
          <a:p>
            <a:endParaRPr lang="en-US" sz="800" dirty="0">
              <a:latin typeface="+mj-lt"/>
            </a:endParaRPr>
          </a:p>
          <a:p>
            <a:pPr marL="6350" marR="228600">
              <a:spcBef>
                <a:spcPts val="0"/>
              </a:spcBef>
              <a:spcAft>
                <a:spcPts val="1200"/>
              </a:spcAft>
              <a:tabLst>
                <a:tab pos="228600" algn="l"/>
              </a:tabLs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A design that uses composition (“has-a” relationships where classes aggregate other classes) is often better than inheritance (“is-a” relationships of subclasses to superclasses). Inheritance is determined by the source code and therefore hardcodes behavior. Composing behaviors at run time is much more flexible. Composition also makes it easier to share code and reduce duplication</a:t>
            </a:r>
            <a:r>
              <a:rPr lang="en-US"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a:t>
            </a:r>
            <a:endParaRPr lang="en-US" sz="800" dirty="0">
              <a:solidFill>
                <a:srgbClr val="000000"/>
              </a:solidFill>
              <a:latin typeface="Calibri" panose="020F0502020204030204" pitchFamily="34" charset="0"/>
              <a:ea typeface="Times New Roman" panose="02020603050405020304" pitchFamily="18" charset="0"/>
              <a:cs typeface="Calibri" panose="020F0502020204030204" pitchFamily="34" charset="0"/>
            </a:endParaRPr>
          </a:p>
          <a:p>
            <a:pPr marL="6350" marR="228600">
              <a:spcBef>
                <a:spcPts val="0"/>
              </a:spcBef>
              <a:spcAft>
                <a:spcPts val="600"/>
              </a:spcAft>
              <a:tabLst>
                <a:tab pos="228600" algn="l"/>
              </a:tabLs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Because “has-a” relationships often involve delegation, the principal is also called the </a:t>
            </a:r>
            <a:r>
              <a:rPr lang="en-US" sz="1800" i="1" kern="100" dirty="0">
                <a:effectLst/>
                <a:latin typeface="Calibri" panose="020F0502020204030204" pitchFamily="34" charset="0"/>
                <a:ea typeface="Calibri" panose="020F0502020204030204" pitchFamily="34" charset="0"/>
                <a:cs typeface="Times New Roman" panose="02020603050405020304" pitchFamily="18" charset="0"/>
              </a:rPr>
              <a:t>Favor Delegation over Inheritance</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i="1" kern="100" dirty="0">
                <a:effectLst/>
                <a:latin typeface="Calibri" panose="020F0502020204030204" pitchFamily="34" charset="0"/>
                <a:ea typeface="Calibri" panose="020F0502020204030204" pitchFamily="34" charset="0"/>
                <a:cs typeface="Times New Roman" panose="02020603050405020304" pitchFamily="18" charset="0"/>
              </a:rPr>
              <a:t>Principle</a:t>
            </a:r>
            <a:r>
              <a:rPr lang="en-US" sz="2000" dirty="0">
                <a:latin typeface="Calibri" panose="020F0502020204030204" pitchFamily="34" charset="0"/>
                <a:ea typeface="Calibri" panose="020F0502020204030204" pitchFamily="34" charset="0"/>
              </a:rPr>
              <a:t>.</a:t>
            </a:r>
            <a:endParaRPr lang="en-US"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p:txBody>
      </p:sp>
    </p:spTree>
    <p:extLst>
      <p:ext uri="{BB962C8B-B14F-4D97-AF65-F5344CB8AC3E}">
        <p14:creationId xmlns:p14="http://schemas.microsoft.com/office/powerpoint/2010/main" val="1298788723"/>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DF51AF-4B3F-032A-0A34-98CDE949852F}"/>
              </a:ext>
            </a:extLst>
          </p:cNvPr>
          <p:cNvSpPr>
            <a:spLocks noGrp="1"/>
          </p:cNvSpPr>
          <p:nvPr>
            <p:ph type="title"/>
          </p:nvPr>
        </p:nvSpPr>
        <p:spPr/>
        <p:txBody>
          <a:bodyPr/>
          <a:lstStyle/>
          <a:p>
            <a:r>
              <a:rPr lang="en-US" dirty="0"/>
              <a:t>Use a Factory Function</a:t>
            </a:r>
          </a:p>
        </p:txBody>
      </p:sp>
      <p:sp>
        <p:nvSpPr>
          <p:cNvPr id="3" name="Content Placeholder 2">
            <a:extLst>
              <a:ext uri="{FF2B5EF4-FFF2-40B4-BE49-F238E27FC236}">
                <a16:creationId xmlns:a16="http://schemas.microsoft.com/office/drawing/2014/main" id="{C876842D-8543-3CBA-E6F7-2D04C34A25AE}"/>
              </a:ext>
            </a:extLst>
          </p:cNvPr>
          <p:cNvSpPr>
            <a:spLocks noGrp="1"/>
          </p:cNvSpPr>
          <p:nvPr>
            <p:ph idx="1"/>
          </p:nvPr>
        </p:nvSpPr>
        <p:spPr/>
        <p:txBody>
          <a:bodyPr/>
          <a:lstStyle/>
          <a:p>
            <a:r>
              <a:rPr lang="en-US" dirty="0"/>
              <a:t>Code such as</a:t>
            </a:r>
            <a:br>
              <a:rPr lang="en-US" dirty="0"/>
            </a:br>
            <a:br>
              <a:rPr lang="en-US" dirty="0"/>
            </a:br>
            <a:r>
              <a:rPr lang="en-US" dirty="0"/>
              <a:t>is inherently </a:t>
            </a:r>
            <a:r>
              <a:rPr lang="en-US" u="sng" dirty="0"/>
              <a:t>inflexible</a:t>
            </a:r>
            <a:r>
              <a:rPr lang="en-US" dirty="0"/>
              <a:t> because variable </a:t>
            </a:r>
            <a:r>
              <a:rPr lang="en-US" b="1" dirty="0">
                <a:latin typeface="Courier New" panose="02070309020205020404" pitchFamily="49" charset="0"/>
                <a:cs typeface="Courier New" panose="02070309020205020404" pitchFamily="49" charset="0"/>
              </a:rPr>
              <a:t>toy</a:t>
            </a:r>
            <a:r>
              <a:rPr lang="en-US" dirty="0"/>
              <a:t> is </a:t>
            </a:r>
            <a:r>
              <a:rPr lang="en-US" u="sng" dirty="0"/>
              <a:t>hardcoded</a:t>
            </a:r>
            <a:r>
              <a:rPr lang="en-US" dirty="0"/>
              <a:t> to only point to a </a:t>
            </a:r>
            <a:r>
              <a:rPr lang="en-US" b="1" dirty="0">
                <a:latin typeface="Courier New" panose="02070309020205020404" pitchFamily="49" charset="0"/>
                <a:cs typeface="Courier New" panose="02070309020205020404" pitchFamily="49" charset="0"/>
              </a:rPr>
              <a:t>TrainSet</a:t>
            </a:r>
            <a:r>
              <a:rPr lang="en-US" dirty="0"/>
              <a:t> object. </a:t>
            </a:r>
          </a:p>
          <a:p>
            <a:r>
              <a:rPr lang="en-US" dirty="0"/>
              <a:t>Using the Code to the Interface Principle:</a:t>
            </a:r>
          </a:p>
          <a:p>
            <a:endParaRPr lang="en-US" dirty="0"/>
          </a:p>
          <a:p>
            <a:r>
              <a:rPr lang="en-US" dirty="0"/>
              <a:t>But this code still isn’t as flexible as it can be.</a:t>
            </a:r>
          </a:p>
          <a:p>
            <a:r>
              <a:rPr lang="en-US" dirty="0"/>
              <a:t>What if during a different run of the application, we need to initialize variable </a:t>
            </a:r>
            <a:r>
              <a:rPr lang="en-US" b="1" dirty="0">
                <a:latin typeface="Courier New" panose="02070309020205020404" pitchFamily="49" charset="0"/>
                <a:cs typeface="Courier New" panose="02070309020205020404" pitchFamily="49" charset="0"/>
              </a:rPr>
              <a:t>toy</a:t>
            </a:r>
            <a:r>
              <a:rPr lang="en-US" dirty="0"/>
              <a:t> to a different </a:t>
            </a:r>
            <a:r>
              <a:rPr lang="en-US" b="1" dirty="0">
                <a:latin typeface="Courier New" panose="02070309020205020404" pitchFamily="49" charset="0"/>
                <a:cs typeface="Courier New" panose="02070309020205020404" pitchFamily="49" charset="0"/>
              </a:rPr>
              <a:t>Toy</a:t>
            </a:r>
            <a:r>
              <a:rPr lang="en-US" dirty="0"/>
              <a:t> object? </a:t>
            </a:r>
          </a:p>
        </p:txBody>
      </p:sp>
      <p:sp>
        <p:nvSpPr>
          <p:cNvPr id="4" name="Slide Number Placeholder 3">
            <a:extLst>
              <a:ext uri="{FF2B5EF4-FFF2-40B4-BE49-F238E27FC236}">
                <a16:creationId xmlns:a16="http://schemas.microsoft.com/office/drawing/2014/main" id="{8870A7E4-BDBA-AC70-A403-1E1C90999FB4}"/>
              </a:ext>
            </a:extLst>
          </p:cNvPr>
          <p:cNvSpPr>
            <a:spLocks noGrp="1"/>
          </p:cNvSpPr>
          <p:nvPr>
            <p:ph type="sldNum" sz="quarter" idx="12"/>
          </p:nvPr>
        </p:nvSpPr>
        <p:spPr/>
        <p:txBody>
          <a:bodyPr/>
          <a:lstStyle/>
          <a:p>
            <a:fld id="{6C575094-CFE5-6845-BA77-358456EEE977}" type="slidenum">
              <a:rPr lang="en-US" altLang="x-none" smtClean="0"/>
              <a:pPr/>
              <a:t>65</a:t>
            </a:fld>
            <a:endParaRPr lang="en-US" altLang="x-none"/>
          </a:p>
        </p:txBody>
      </p:sp>
      <p:sp>
        <p:nvSpPr>
          <p:cNvPr id="5" name="TextBox 4">
            <a:extLst>
              <a:ext uri="{FF2B5EF4-FFF2-40B4-BE49-F238E27FC236}">
                <a16:creationId xmlns:a16="http://schemas.microsoft.com/office/drawing/2014/main" id="{ADADFF34-0B46-5BE5-BEE2-DBE30ED9828B}"/>
              </a:ext>
            </a:extLst>
          </p:cNvPr>
          <p:cNvSpPr txBox="1"/>
          <p:nvPr/>
        </p:nvSpPr>
        <p:spPr>
          <a:xfrm>
            <a:off x="550706" y="1762125"/>
            <a:ext cx="8042586" cy="369332"/>
          </a:xfrm>
          <a:prstGeom prst="rect">
            <a:avLst/>
          </a:prstGeom>
          <a:solidFill>
            <a:schemeClr val="bg1">
              <a:lumMod val="95000"/>
            </a:schemeClr>
          </a:solidFill>
          <a:ln>
            <a:solidFill>
              <a:schemeClr val="bg1">
                <a:lumMod val="75000"/>
              </a:schemeClr>
            </a:solidFill>
          </a:ln>
        </p:spPr>
        <p:txBody>
          <a:bodyPr wrap="none" rtlCol="0">
            <a:spAutoFit/>
          </a:bodyPr>
          <a:lstStyle/>
          <a:p>
            <a:r>
              <a:rPr lang="en-US" sz="1800" b="1" dirty="0">
                <a:solidFill>
                  <a:srgbClr val="C00000"/>
                </a:solidFill>
                <a:effectLst/>
                <a:latin typeface="Courier New" panose="02070309020205020404" pitchFamily="49" charset="0"/>
                <a:ea typeface="Times New Roman" panose="02020603050405020304" pitchFamily="18" charset="0"/>
                <a:cs typeface="Times New Roman" panose="02020603050405020304" pitchFamily="18" charset="0"/>
              </a:rPr>
              <a:t>TrainSet</a:t>
            </a:r>
            <a:r>
              <a:rPr lang="en-US" sz="18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*toy = new TrainSet(new Roll(), new ChooChoo());</a:t>
            </a:r>
          </a:p>
        </p:txBody>
      </p:sp>
      <p:sp>
        <p:nvSpPr>
          <p:cNvPr id="6" name="TextBox 5">
            <a:extLst>
              <a:ext uri="{FF2B5EF4-FFF2-40B4-BE49-F238E27FC236}">
                <a16:creationId xmlns:a16="http://schemas.microsoft.com/office/drawing/2014/main" id="{5EB8451C-8EAD-18D3-E970-40F6ABB44E0C}"/>
              </a:ext>
            </a:extLst>
          </p:cNvPr>
          <p:cNvSpPr txBox="1"/>
          <p:nvPr/>
        </p:nvSpPr>
        <p:spPr>
          <a:xfrm>
            <a:off x="895352" y="3632279"/>
            <a:ext cx="7353295" cy="369332"/>
          </a:xfrm>
          <a:prstGeom prst="rect">
            <a:avLst/>
          </a:prstGeom>
          <a:solidFill>
            <a:schemeClr val="bg1">
              <a:lumMod val="95000"/>
            </a:schemeClr>
          </a:solidFill>
          <a:ln>
            <a:solidFill>
              <a:schemeClr val="bg1">
                <a:lumMod val="75000"/>
              </a:schemeClr>
            </a:solidFill>
          </a:ln>
        </p:spPr>
        <p:txBody>
          <a:bodyPr wrap="none" rtlCol="0">
            <a:spAutoFit/>
          </a:bodyPr>
          <a:lstStyle/>
          <a:p>
            <a:r>
              <a:rPr lang="en-US" sz="1800" b="1" dirty="0">
                <a:solidFill>
                  <a:srgbClr val="C00000"/>
                </a:solidFill>
                <a:effectLst/>
                <a:latin typeface="Courier New" panose="02070309020205020404" pitchFamily="49" charset="0"/>
                <a:ea typeface="Times New Roman" panose="02020603050405020304" pitchFamily="18" charset="0"/>
                <a:cs typeface="Times New Roman" panose="02020603050405020304" pitchFamily="18" charset="0"/>
              </a:rPr>
              <a:t>Toy</a:t>
            </a:r>
            <a:r>
              <a:rPr lang="en-US" sz="18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*toy = new TrainSet(new Roll(), new ChooChoo());</a:t>
            </a:r>
          </a:p>
        </p:txBody>
      </p:sp>
    </p:spTree>
    <p:extLst>
      <p:ext uri="{BB962C8B-B14F-4D97-AF65-F5344CB8AC3E}">
        <p14:creationId xmlns:p14="http://schemas.microsoft.com/office/powerpoint/2010/main" val="208428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500"/>
                                        <p:tgtEl>
                                          <p:spTgt spid="3">
                                            <p:txEl>
                                              <p:pRg st="3" end="3"/>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4" end="4"/>
                                            </p:txEl>
                                          </p:spTgt>
                                        </p:tgtEl>
                                        <p:attrNameLst>
                                          <p:attrName>style.visibility</p:attrName>
                                        </p:attrNameLst>
                                      </p:cBhvr>
                                      <p:to>
                                        <p:strVal val="visible"/>
                                      </p:to>
                                    </p:set>
                                    <p:animEffect transition="in" filter="fade">
                                      <p:cBhvr>
                                        <p:cTn id="10"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FDBEFD-2E92-1F44-3811-55F27CBB9F5E}"/>
              </a:ext>
            </a:extLst>
          </p:cNvPr>
          <p:cNvSpPr>
            <a:spLocks noGrp="1"/>
          </p:cNvSpPr>
          <p:nvPr>
            <p:ph type="title"/>
          </p:nvPr>
        </p:nvSpPr>
        <p:spPr/>
        <p:txBody>
          <a:bodyPr/>
          <a:lstStyle/>
          <a:p>
            <a:r>
              <a:rPr lang="en-US" dirty="0"/>
              <a:t>Use a Factory Function</a:t>
            </a:r>
            <a:r>
              <a:rPr lang="en-US" i="1" dirty="0"/>
              <a:t>, cont’d</a:t>
            </a:r>
          </a:p>
        </p:txBody>
      </p:sp>
      <p:sp>
        <p:nvSpPr>
          <p:cNvPr id="3" name="Content Placeholder 2">
            <a:extLst>
              <a:ext uri="{FF2B5EF4-FFF2-40B4-BE49-F238E27FC236}">
                <a16:creationId xmlns:a16="http://schemas.microsoft.com/office/drawing/2014/main" id="{D18F0DA6-A25F-DC0F-5123-74ED02016651}"/>
              </a:ext>
            </a:extLst>
          </p:cNvPr>
          <p:cNvSpPr>
            <a:spLocks noGrp="1"/>
          </p:cNvSpPr>
          <p:nvPr>
            <p:ph idx="1"/>
          </p:nvPr>
        </p:nvSpPr>
        <p:spPr>
          <a:xfrm>
            <a:off x="457200" y="1295400"/>
            <a:ext cx="8229600" cy="944893"/>
          </a:xfrm>
        </p:spPr>
        <p:txBody>
          <a:bodyPr/>
          <a:lstStyle/>
          <a:p>
            <a:r>
              <a:rPr lang="en-US" dirty="0"/>
              <a:t>To allow choosing the </a:t>
            </a:r>
            <a:r>
              <a:rPr lang="en-US" b="1" dirty="0">
                <a:latin typeface="Courier New" panose="02070309020205020404" pitchFamily="49" charset="0"/>
                <a:cs typeface="Courier New" panose="02070309020205020404" pitchFamily="49" charset="0"/>
              </a:rPr>
              <a:t>Toy</a:t>
            </a:r>
            <a:r>
              <a:rPr lang="en-US" dirty="0"/>
              <a:t> object at run time, use a </a:t>
            </a:r>
            <a:r>
              <a:rPr lang="en-US" dirty="0">
                <a:solidFill>
                  <a:srgbClr val="C00000"/>
                </a:solidFill>
              </a:rPr>
              <a:t>factory function</a:t>
            </a:r>
            <a:r>
              <a:rPr lang="en-US" dirty="0"/>
              <a:t>:</a:t>
            </a:r>
          </a:p>
        </p:txBody>
      </p:sp>
      <p:sp>
        <p:nvSpPr>
          <p:cNvPr id="4" name="Slide Number Placeholder 3">
            <a:extLst>
              <a:ext uri="{FF2B5EF4-FFF2-40B4-BE49-F238E27FC236}">
                <a16:creationId xmlns:a16="http://schemas.microsoft.com/office/drawing/2014/main" id="{B628B237-7D3B-7C0C-B190-2EFD626B989D}"/>
              </a:ext>
            </a:extLst>
          </p:cNvPr>
          <p:cNvSpPr>
            <a:spLocks noGrp="1"/>
          </p:cNvSpPr>
          <p:nvPr>
            <p:ph type="sldNum" sz="quarter" idx="12"/>
          </p:nvPr>
        </p:nvSpPr>
        <p:spPr/>
        <p:txBody>
          <a:bodyPr/>
          <a:lstStyle/>
          <a:p>
            <a:fld id="{6C575094-CFE5-6845-BA77-358456EEE977}" type="slidenum">
              <a:rPr lang="en-US" altLang="x-none" smtClean="0"/>
              <a:pPr/>
              <a:t>66</a:t>
            </a:fld>
            <a:endParaRPr lang="en-US" altLang="x-none"/>
          </a:p>
        </p:txBody>
      </p:sp>
      <p:sp>
        <p:nvSpPr>
          <p:cNvPr id="5" name="TextBox 4">
            <a:extLst>
              <a:ext uri="{FF2B5EF4-FFF2-40B4-BE49-F238E27FC236}">
                <a16:creationId xmlns:a16="http://schemas.microsoft.com/office/drawing/2014/main" id="{7135E716-9B15-8EB6-ACE2-22CB77BEE128}"/>
              </a:ext>
            </a:extLst>
          </p:cNvPr>
          <p:cNvSpPr txBox="1"/>
          <p:nvPr/>
        </p:nvSpPr>
        <p:spPr>
          <a:xfrm>
            <a:off x="1097318" y="2455685"/>
            <a:ext cx="6494085" cy="4154984"/>
          </a:xfrm>
          <a:prstGeom prst="rect">
            <a:avLst/>
          </a:prstGeom>
          <a:solidFill>
            <a:schemeClr val="bg1">
              <a:lumMod val="95000"/>
            </a:schemeClr>
          </a:solidFill>
          <a:ln>
            <a:solidFill>
              <a:schemeClr val="bg1">
                <a:lumMod val="75000"/>
              </a:schemeClr>
            </a:solidFill>
          </a:ln>
        </p:spPr>
        <p:txBody>
          <a:bodyPr wrap="none" rtlCol="0">
            <a:spAutoFit/>
          </a:bodyPr>
          <a:lstStyle/>
          <a:p>
            <a:pPr marL="171450" marR="0">
              <a:spcBef>
                <a:spcPts val="0"/>
              </a:spcBef>
              <a:spcAft>
                <a:spcPts val="0"/>
              </a:spcAft>
            </a:pPr>
            <a:r>
              <a:rPr lang="en-US" sz="1200" b="1" dirty="0" err="1">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enum</a:t>
            </a:r>
            <a:r>
              <a:rPr lang="en-US" sz="12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class </a:t>
            </a:r>
            <a:r>
              <a:rPr lang="en-US" sz="1200" b="1" dirty="0">
                <a:solidFill>
                  <a:srgbClr val="C00000"/>
                </a:solidFill>
                <a:effectLst/>
                <a:latin typeface="Courier New" panose="02070309020205020404" pitchFamily="49" charset="0"/>
                <a:ea typeface="Times New Roman" panose="02020603050405020304" pitchFamily="18" charset="0"/>
                <a:cs typeface="Times New Roman" panose="02020603050405020304" pitchFamily="18" charset="0"/>
              </a:rPr>
              <a:t>Kind</a:t>
            </a:r>
            <a:r>
              <a:rPr lang="en-US" sz="12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 </a:t>
            </a:r>
            <a:r>
              <a:rPr lang="en-US" sz="1200" b="1" dirty="0">
                <a:solidFill>
                  <a:srgbClr val="0432FF"/>
                </a:solidFill>
                <a:effectLst/>
                <a:latin typeface="Courier New" panose="02070309020205020404" pitchFamily="49" charset="0"/>
                <a:ea typeface="Times New Roman" panose="02020603050405020304" pitchFamily="18" charset="0"/>
                <a:cs typeface="Times New Roman" panose="02020603050405020304" pitchFamily="18" charset="0"/>
              </a:rPr>
              <a:t>CAR, AIRPLANE, T</a:t>
            </a:r>
            <a:r>
              <a:rPr lang="en-US" sz="12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RAIN };</a:t>
            </a:r>
          </a:p>
          <a:p>
            <a:pPr marL="171450" marR="0">
              <a:spcBef>
                <a:spcPts val="0"/>
              </a:spcBef>
              <a:spcAft>
                <a:spcPts val="0"/>
              </a:spcAft>
            </a:pPr>
            <a:r>
              <a:rPr lang="en-US" sz="12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a:t>
            </a:r>
          </a:p>
          <a:p>
            <a:pPr marL="171450" marR="0">
              <a:spcBef>
                <a:spcPts val="0"/>
              </a:spcBef>
              <a:spcAft>
                <a:spcPts val="0"/>
              </a:spcAft>
            </a:pPr>
            <a:r>
              <a:rPr lang="en-US" sz="12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class </a:t>
            </a:r>
            <a:r>
              <a:rPr lang="en-US" sz="1200" b="1" dirty="0" err="1">
                <a:solidFill>
                  <a:srgbClr val="C00000"/>
                </a:solidFill>
                <a:effectLst/>
                <a:latin typeface="Courier New" panose="02070309020205020404" pitchFamily="49" charset="0"/>
                <a:ea typeface="Times New Roman" panose="02020603050405020304" pitchFamily="18" charset="0"/>
                <a:cs typeface="Times New Roman" panose="02020603050405020304" pitchFamily="18" charset="0"/>
              </a:rPr>
              <a:t>ToyFactory</a:t>
            </a:r>
            <a:endParaRPr lang="en-US" sz="1200" b="1" dirty="0">
              <a:solidFill>
                <a:srgbClr val="C00000"/>
              </a:solidFill>
              <a:effectLst/>
              <a:latin typeface="Courier New" panose="02070309020205020404" pitchFamily="49" charset="0"/>
              <a:ea typeface="Times New Roman" panose="02020603050405020304" pitchFamily="18" charset="0"/>
              <a:cs typeface="Times New Roman" panose="02020603050405020304" pitchFamily="18" charset="0"/>
            </a:endParaRPr>
          </a:p>
          <a:p>
            <a:pPr marL="171450" marR="0">
              <a:spcBef>
                <a:spcPts val="0"/>
              </a:spcBef>
              <a:spcAft>
                <a:spcPts val="0"/>
              </a:spcAft>
            </a:pPr>
            <a:r>
              <a:rPr lang="en-US" sz="12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a:t>
            </a:r>
          </a:p>
          <a:p>
            <a:pPr marL="171450" marR="0">
              <a:spcBef>
                <a:spcPts val="0"/>
              </a:spcBef>
              <a:spcAft>
                <a:spcPts val="0"/>
              </a:spcAft>
            </a:pPr>
            <a:r>
              <a:rPr lang="en-US" sz="12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public:</a:t>
            </a:r>
          </a:p>
          <a:p>
            <a:pPr marL="171450" marR="0">
              <a:spcBef>
                <a:spcPts val="0"/>
              </a:spcBef>
              <a:spcAft>
                <a:spcPts val="0"/>
              </a:spcAft>
            </a:pPr>
            <a:r>
              <a:rPr lang="en-US" sz="12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a:t>
            </a:r>
            <a:r>
              <a:rPr lang="en-US" sz="1200" b="1" dirty="0">
                <a:solidFill>
                  <a:srgbClr val="C00000"/>
                </a:solidFill>
                <a:effectLst/>
                <a:latin typeface="Courier New" panose="02070309020205020404" pitchFamily="49" charset="0"/>
                <a:ea typeface="Times New Roman" panose="02020603050405020304" pitchFamily="18" charset="0"/>
                <a:cs typeface="Times New Roman" panose="02020603050405020304" pitchFamily="18" charset="0"/>
              </a:rPr>
              <a:t>static Toy *make(const Kind kind)</a:t>
            </a:r>
          </a:p>
          <a:p>
            <a:pPr marL="171450" marR="0">
              <a:spcBef>
                <a:spcPts val="0"/>
              </a:spcBef>
              <a:spcAft>
                <a:spcPts val="0"/>
              </a:spcAft>
            </a:pPr>
            <a:r>
              <a:rPr lang="en-US" sz="12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a:t>
            </a:r>
          </a:p>
          <a:p>
            <a:pPr marL="171450" marR="0">
              <a:spcBef>
                <a:spcPts val="0"/>
              </a:spcBef>
              <a:spcAft>
                <a:spcPts val="0"/>
              </a:spcAft>
            </a:pPr>
            <a:r>
              <a:rPr lang="en-US" sz="12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switch (</a:t>
            </a:r>
            <a:r>
              <a:rPr lang="en-US" sz="1200" b="1" dirty="0">
                <a:solidFill>
                  <a:srgbClr val="C00000"/>
                </a:solidFill>
                <a:effectLst/>
                <a:latin typeface="Courier New" panose="02070309020205020404" pitchFamily="49" charset="0"/>
                <a:ea typeface="Times New Roman" panose="02020603050405020304" pitchFamily="18" charset="0"/>
                <a:cs typeface="Times New Roman" panose="02020603050405020304" pitchFamily="18" charset="0"/>
              </a:rPr>
              <a:t>kind</a:t>
            </a:r>
            <a:r>
              <a:rPr lang="en-US" sz="12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a:t>
            </a:r>
          </a:p>
          <a:p>
            <a:pPr marL="171450" marR="0">
              <a:spcBef>
                <a:spcPts val="0"/>
              </a:spcBef>
              <a:spcAft>
                <a:spcPts val="0"/>
              </a:spcAft>
            </a:pPr>
            <a:r>
              <a:rPr lang="en-US" sz="12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a:t>
            </a:r>
          </a:p>
          <a:p>
            <a:pPr marL="171450" marR="0">
              <a:spcBef>
                <a:spcPts val="0"/>
              </a:spcBef>
              <a:spcAft>
                <a:spcPts val="0"/>
              </a:spcAft>
            </a:pPr>
            <a:r>
              <a:rPr lang="en-US" sz="12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case Kind::</a:t>
            </a:r>
            <a:r>
              <a:rPr lang="en-US" sz="1200" b="1" dirty="0">
                <a:solidFill>
                  <a:srgbClr val="0432FF"/>
                </a:solidFill>
                <a:effectLst/>
                <a:latin typeface="Courier New" panose="02070309020205020404" pitchFamily="49" charset="0"/>
                <a:ea typeface="Times New Roman" panose="02020603050405020304" pitchFamily="18" charset="0"/>
                <a:cs typeface="Times New Roman" panose="02020603050405020304" pitchFamily="18" charset="0"/>
              </a:rPr>
              <a:t>CAR</a:t>
            </a:r>
            <a:r>
              <a:rPr lang="en-US" sz="12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a:t>
            </a:r>
          </a:p>
          <a:p>
            <a:pPr marL="171450" marR="0">
              <a:spcBef>
                <a:spcPts val="0"/>
              </a:spcBef>
              <a:spcAft>
                <a:spcPts val="0"/>
              </a:spcAft>
            </a:pPr>
            <a:r>
              <a:rPr lang="en-US" sz="12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return </a:t>
            </a:r>
            <a:r>
              <a:rPr lang="en-US" sz="1200" b="1" dirty="0">
                <a:solidFill>
                  <a:srgbClr val="C00000"/>
                </a:solidFill>
                <a:effectLst/>
                <a:latin typeface="Courier New" panose="02070309020205020404" pitchFamily="49" charset="0"/>
                <a:ea typeface="Times New Roman" panose="02020603050405020304" pitchFamily="18" charset="0"/>
                <a:cs typeface="Times New Roman" panose="02020603050405020304" pitchFamily="18" charset="0"/>
              </a:rPr>
              <a:t>new ToyCar</a:t>
            </a:r>
            <a:r>
              <a:rPr lang="en-US" sz="12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(new Roll(), new Engine());</a:t>
            </a:r>
          </a:p>
          <a:p>
            <a:pPr marL="171450" marR="0">
              <a:spcBef>
                <a:spcPts val="0"/>
              </a:spcBef>
              <a:spcAft>
                <a:spcPts val="0"/>
              </a:spcAft>
            </a:pPr>
            <a:r>
              <a:rPr lang="en-US" sz="12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a:t>
            </a:r>
          </a:p>
          <a:p>
            <a:pPr marL="171450" marR="0">
              <a:spcBef>
                <a:spcPts val="0"/>
              </a:spcBef>
              <a:spcAft>
                <a:spcPts val="0"/>
              </a:spcAft>
            </a:pPr>
            <a:r>
              <a:rPr lang="en-US" sz="12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case Kind::</a:t>
            </a:r>
            <a:r>
              <a:rPr lang="en-US" sz="1200" b="1" dirty="0">
                <a:solidFill>
                  <a:srgbClr val="0432FF"/>
                </a:solidFill>
                <a:effectLst/>
                <a:latin typeface="Courier New" panose="02070309020205020404" pitchFamily="49" charset="0"/>
                <a:ea typeface="Times New Roman" panose="02020603050405020304" pitchFamily="18" charset="0"/>
                <a:cs typeface="Times New Roman" panose="02020603050405020304" pitchFamily="18" charset="0"/>
              </a:rPr>
              <a:t>AIRPLANE</a:t>
            </a:r>
            <a:r>
              <a:rPr lang="en-US" sz="12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a:t>
            </a:r>
          </a:p>
          <a:p>
            <a:pPr marL="171450" marR="0">
              <a:spcBef>
                <a:spcPts val="0"/>
              </a:spcBef>
              <a:spcAft>
                <a:spcPts val="0"/>
              </a:spcAft>
            </a:pPr>
            <a:r>
              <a:rPr lang="en-US" sz="12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return </a:t>
            </a:r>
            <a:r>
              <a:rPr lang="en-US" sz="1200" b="1" dirty="0">
                <a:solidFill>
                  <a:srgbClr val="C00000"/>
                </a:solidFill>
                <a:effectLst/>
                <a:latin typeface="Courier New" panose="02070309020205020404" pitchFamily="49" charset="0"/>
                <a:ea typeface="Times New Roman" panose="02020603050405020304" pitchFamily="18" charset="0"/>
                <a:cs typeface="Times New Roman" panose="02020603050405020304" pitchFamily="18" charset="0"/>
              </a:rPr>
              <a:t>new ModelAirplane</a:t>
            </a:r>
            <a:r>
              <a:rPr lang="en-US" sz="12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(new Fly(), new Engine());</a:t>
            </a:r>
          </a:p>
          <a:p>
            <a:pPr marL="171450" marR="0">
              <a:spcBef>
                <a:spcPts val="0"/>
              </a:spcBef>
              <a:spcAft>
                <a:spcPts val="0"/>
              </a:spcAft>
            </a:pPr>
            <a:r>
              <a:rPr lang="en-US" sz="12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a:t>
            </a:r>
          </a:p>
          <a:p>
            <a:pPr marL="171450" marR="0">
              <a:spcBef>
                <a:spcPts val="0"/>
              </a:spcBef>
              <a:spcAft>
                <a:spcPts val="0"/>
              </a:spcAft>
            </a:pPr>
            <a:r>
              <a:rPr lang="en-US" sz="12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case Kind::</a:t>
            </a:r>
            <a:r>
              <a:rPr lang="en-US" sz="1200" b="1" dirty="0">
                <a:solidFill>
                  <a:srgbClr val="0432FF"/>
                </a:solidFill>
                <a:effectLst/>
                <a:latin typeface="Courier New" panose="02070309020205020404" pitchFamily="49" charset="0"/>
                <a:ea typeface="Times New Roman" panose="02020603050405020304" pitchFamily="18" charset="0"/>
                <a:cs typeface="Times New Roman" panose="02020603050405020304" pitchFamily="18" charset="0"/>
              </a:rPr>
              <a:t>TRAIN</a:t>
            </a:r>
            <a:r>
              <a:rPr lang="en-US" sz="12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a:t>
            </a:r>
          </a:p>
          <a:p>
            <a:pPr marL="171450" marR="0">
              <a:spcBef>
                <a:spcPts val="0"/>
              </a:spcBef>
              <a:spcAft>
                <a:spcPts val="0"/>
              </a:spcAft>
            </a:pPr>
            <a:r>
              <a:rPr lang="en-US" sz="12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return </a:t>
            </a:r>
            <a:r>
              <a:rPr lang="en-US" sz="1200" b="1" dirty="0">
                <a:solidFill>
                  <a:srgbClr val="C00000"/>
                </a:solidFill>
                <a:effectLst/>
                <a:latin typeface="Courier New" panose="02070309020205020404" pitchFamily="49" charset="0"/>
                <a:ea typeface="Times New Roman" panose="02020603050405020304" pitchFamily="18" charset="0"/>
                <a:cs typeface="Times New Roman" panose="02020603050405020304" pitchFamily="18" charset="0"/>
              </a:rPr>
              <a:t>new TrainSet</a:t>
            </a:r>
            <a:r>
              <a:rPr lang="en-US" sz="12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(new Roll(), new ChooChoo());</a:t>
            </a:r>
          </a:p>
          <a:p>
            <a:pPr marL="171450" marR="0">
              <a:spcBef>
                <a:spcPts val="0"/>
              </a:spcBef>
              <a:spcAft>
                <a:spcPts val="0"/>
              </a:spcAft>
            </a:pPr>
            <a:r>
              <a:rPr lang="en-US" sz="12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a:t>
            </a:r>
          </a:p>
          <a:p>
            <a:pPr marL="171450" marR="0">
              <a:spcBef>
                <a:spcPts val="0"/>
              </a:spcBef>
              <a:spcAft>
                <a:spcPts val="0"/>
              </a:spcAft>
            </a:pPr>
            <a:r>
              <a:rPr lang="en-US" sz="12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default: return nullptr;</a:t>
            </a:r>
          </a:p>
          <a:p>
            <a:pPr marL="171450" marR="0">
              <a:spcBef>
                <a:spcPts val="0"/>
              </a:spcBef>
              <a:spcAft>
                <a:spcPts val="0"/>
              </a:spcAft>
            </a:pPr>
            <a:r>
              <a:rPr lang="en-US" sz="12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a:t>
            </a:r>
          </a:p>
          <a:p>
            <a:pPr marL="171450" marR="0">
              <a:spcBef>
                <a:spcPts val="0"/>
              </a:spcBef>
              <a:spcAft>
                <a:spcPts val="0"/>
              </a:spcAft>
            </a:pPr>
            <a:r>
              <a:rPr lang="en-US" sz="12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a:t>
            </a:r>
          </a:p>
          <a:p>
            <a:pPr marL="171450" marR="0">
              <a:spcBef>
                <a:spcPts val="0"/>
              </a:spcBef>
              <a:spcAft>
                <a:spcPts val="0"/>
              </a:spcAft>
            </a:pPr>
            <a:r>
              <a:rPr lang="en-US" sz="12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a:t>
            </a:r>
          </a:p>
        </p:txBody>
      </p:sp>
      <p:sp>
        <p:nvSpPr>
          <p:cNvPr id="6" name="TextBox 5">
            <a:extLst>
              <a:ext uri="{FF2B5EF4-FFF2-40B4-BE49-F238E27FC236}">
                <a16:creationId xmlns:a16="http://schemas.microsoft.com/office/drawing/2014/main" id="{9F303E96-7B34-504F-7BB2-EE2845B19949}"/>
              </a:ext>
            </a:extLst>
          </p:cNvPr>
          <p:cNvSpPr txBox="1"/>
          <p:nvPr/>
        </p:nvSpPr>
        <p:spPr>
          <a:xfrm>
            <a:off x="5943585" y="2315004"/>
            <a:ext cx="1493166" cy="307777"/>
          </a:xfrm>
          <a:prstGeom prst="rect">
            <a:avLst/>
          </a:prstGeom>
          <a:solidFill>
            <a:srgbClr val="0432FF"/>
          </a:solidFill>
        </p:spPr>
        <p:txBody>
          <a:bodyPr wrap="none" rtlCol="0">
            <a:spAutoFit/>
          </a:bodyPr>
          <a:lstStyle/>
          <a:p>
            <a:r>
              <a:rPr lang="en-US" sz="1400" dirty="0">
                <a:solidFill>
                  <a:srgbClr val="FFFF00"/>
                </a:solidFill>
              </a:rPr>
              <a:t>7.7/</a:t>
            </a:r>
            <a:r>
              <a:rPr lang="en-US" sz="1400" dirty="0" err="1">
                <a:solidFill>
                  <a:srgbClr val="FFFF00"/>
                </a:solidFill>
              </a:rPr>
              <a:t>ToyFactory.h</a:t>
            </a:r>
            <a:endParaRPr lang="en-US" sz="1400" dirty="0">
              <a:solidFill>
                <a:srgbClr val="FFFF00"/>
              </a:solidFill>
            </a:endParaRPr>
          </a:p>
        </p:txBody>
      </p:sp>
    </p:spTree>
    <p:extLst>
      <p:ext uri="{BB962C8B-B14F-4D97-AF65-F5344CB8AC3E}">
        <p14:creationId xmlns:p14="http://schemas.microsoft.com/office/powerpoint/2010/main" val="2639203394"/>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538E4B-8280-6DBD-A954-D92A48822B8C}"/>
              </a:ext>
            </a:extLst>
          </p:cNvPr>
          <p:cNvSpPr>
            <a:spLocks noGrp="1"/>
          </p:cNvSpPr>
          <p:nvPr>
            <p:ph type="title"/>
          </p:nvPr>
        </p:nvSpPr>
        <p:spPr/>
        <p:txBody>
          <a:bodyPr/>
          <a:lstStyle/>
          <a:p>
            <a:r>
              <a:rPr lang="en-US" dirty="0"/>
              <a:t>Use a Factory Function</a:t>
            </a:r>
            <a:r>
              <a:rPr lang="en-US" i="1" dirty="0"/>
              <a:t>, cont’d</a:t>
            </a:r>
            <a:endParaRPr lang="en-US" dirty="0"/>
          </a:p>
        </p:txBody>
      </p:sp>
      <p:sp>
        <p:nvSpPr>
          <p:cNvPr id="3" name="Content Placeholder 2">
            <a:extLst>
              <a:ext uri="{FF2B5EF4-FFF2-40B4-BE49-F238E27FC236}">
                <a16:creationId xmlns:a16="http://schemas.microsoft.com/office/drawing/2014/main" id="{EC9FA4D9-789A-A53A-0D99-FFEB2DFCDCFF}"/>
              </a:ext>
            </a:extLst>
          </p:cNvPr>
          <p:cNvSpPr>
            <a:spLocks noGrp="1"/>
          </p:cNvSpPr>
          <p:nvPr>
            <p:ph idx="1"/>
          </p:nvPr>
        </p:nvSpPr>
        <p:spPr>
          <a:xfrm>
            <a:off x="457200" y="1295400"/>
            <a:ext cx="8229600" cy="1310649"/>
          </a:xfrm>
        </p:spPr>
        <p:txBody>
          <a:bodyPr/>
          <a:lstStyle/>
          <a:p>
            <a:r>
              <a:rPr lang="en-US" dirty="0"/>
              <a:t>Now we have the </a:t>
            </a:r>
            <a:r>
              <a:rPr lang="en-US" u="sng" dirty="0"/>
              <a:t>flexibility</a:t>
            </a:r>
            <a:r>
              <a:rPr lang="en-US" dirty="0"/>
              <a:t> to determine at run time which </a:t>
            </a:r>
            <a:r>
              <a:rPr lang="en-US" b="1" dirty="0">
                <a:latin typeface="Courier New" panose="02070309020205020404" pitchFamily="49" charset="0"/>
                <a:cs typeface="Courier New" panose="02070309020205020404" pitchFamily="49" charset="0"/>
              </a:rPr>
              <a:t>Toy</a:t>
            </a:r>
            <a:r>
              <a:rPr lang="en-US" dirty="0"/>
              <a:t> object to create depending on the value of variable </a:t>
            </a:r>
            <a:r>
              <a:rPr lang="en-US" b="1" dirty="0">
                <a:latin typeface="Courier New" panose="02070309020205020404" pitchFamily="49" charset="0"/>
                <a:cs typeface="Courier New" panose="02070309020205020404" pitchFamily="49" charset="0"/>
              </a:rPr>
              <a:t>kind</a:t>
            </a:r>
            <a:r>
              <a:rPr lang="en-US" dirty="0"/>
              <a:t>.</a:t>
            </a:r>
          </a:p>
        </p:txBody>
      </p:sp>
      <p:sp>
        <p:nvSpPr>
          <p:cNvPr id="4" name="Slide Number Placeholder 3">
            <a:extLst>
              <a:ext uri="{FF2B5EF4-FFF2-40B4-BE49-F238E27FC236}">
                <a16:creationId xmlns:a16="http://schemas.microsoft.com/office/drawing/2014/main" id="{E5627E2F-4EC0-46CF-BA73-402DBE86D361}"/>
              </a:ext>
            </a:extLst>
          </p:cNvPr>
          <p:cNvSpPr>
            <a:spLocks noGrp="1"/>
          </p:cNvSpPr>
          <p:nvPr>
            <p:ph type="sldNum" sz="quarter" idx="12"/>
          </p:nvPr>
        </p:nvSpPr>
        <p:spPr/>
        <p:txBody>
          <a:bodyPr/>
          <a:lstStyle/>
          <a:p>
            <a:fld id="{6C575094-CFE5-6845-BA77-358456EEE977}" type="slidenum">
              <a:rPr lang="en-US" altLang="x-none" smtClean="0"/>
              <a:pPr/>
              <a:t>67</a:t>
            </a:fld>
            <a:endParaRPr lang="en-US" altLang="x-none"/>
          </a:p>
        </p:txBody>
      </p:sp>
      <p:sp>
        <p:nvSpPr>
          <p:cNvPr id="5" name="TextBox 4">
            <a:extLst>
              <a:ext uri="{FF2B5EF4-FFF2-40B4-BE49-F238E27FC236}">
                <a16:creationId xmlns:a16="http://schemas.microsoft.com/office/drawing/2014/main" id="{8B95DFB9-0041-B332-A641-E8208A53ECE5}"/>
              </a:ext>
            </a:extLst>
          </p:cNvPr>
          <p:cNvSpPr txBox="1"/>
          <p:nvPr/>
        </p:nvSpPr>
        <p:spPr>
          <a:xfrm>
            <a:off x="1215349" y="2845805"/>
            <a:ext cx="4271041" cy="2246769"/>
          </a:xfrm>
          <a:prstGeom prst="rect">
            <a:avLst/>
          </a:prstGeom>
          <a:solidFill>
            <a:schemeClr val="bg1">
              <a:lumMod val="95000"/>
            </a:schemeClr>
          </a:solidFill>
          <a:ln>
            <a:solidFill>
              <a:schemeClr val="bg1">
                <a:lumMod val="75000"/>
              </a:schemeClr>
            </a:solidFill>
          </a:ln>
        </p:spPr>
        <p:txBody>
          <a:bodyPr wrap="none" rtlCol="0">
            <a:spAutoFit/>
          </a:bodyPr>
          <a:lstStyle/>
          <a:p>
            <a:pPr marL="4763" marR="0">
              <a:spcBef>
                <a:spcPts val="0"/>
              </a:spcBef>
              <a:spcAft>
                <a:spcPts val="0"/>
              </a:spcAft>
            </a:pPr>
            <a:r>
              <a:rPr lang="en-US" sz="14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int main()</a:t>
            </a:r>
          </a:p>
          <a:p>
            <a:pPr marL="4763" marR="0">
              <a:spcBef>
                <a:spcPts val="0"/>
              </a:spcBef>
              <a:spcAft>
                <a:spcPts val="0"/>
              </a:spcAft>
            </a:pPr>
            <a:r>
              <a:rPr lang="en-US" sz="14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a:t>
            </a:r>
          </a:p>
          <a:p>
            <a:pPr marL="4763" marR="0">
              <a:spcBef>
                <a:spcPts val="0"/>
              </a:spcBef>
              <a:spcAft>
                <a:spcPts val="0"/>
              </a:spcAft>
            </a:pPr>
            <a:r>
              <a:rPr lang="en-US" sz="14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Kind kind = Kind::AIRPLANE;</a:t>
            </a:r>
          </a:p>
          <a:p>
            <a:pPr marL="4763" marR="0">
              <a:spcBef>
                <a:spcPts val="0"/>
              </a:spcBef>
              <a:spcAft>
                <a:spcPts val="0"/>
              </a:spcAft>
            </a:pPr>
            <a:r>
              <a:rPr lang="en-US" sz="14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a:t>
            </a:r>
          </a:p>
          <a:p>
            <a:pPr marL="4763" marR="0">
              <a:spcBef>
                <a:spcPts val="0"/>
              </a:spcBef>
              <a:spcAft>
                <a:spcPts val="0"/>
              </a:spcAft>
            </a:pPr>
            <a:r>
              <a:rPr lang="en-US" sz="14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Toy *toy = </a:t>
            </a:r>
            <a:r>
              <a:rPr lang="en-US" sz="1400" b="1" dirty="0" err="1">
                <a:solidFill>
                  <a:srgbClr val="C00000"/>
                </a:solidFill>
                <a:effectLst/>
                <a:latin typeface="Courier New" panose="02070309020205020404" pitchFamily="49" charset="0"/>
                <a:ea typeface="Times New Roman" panose="02020603050405020304" pitchFamily="18" charset="0"/>
                <a:cs typeface="Times New Roman" panose="02020603050405020304" pitchFamily="18" charset="0"/>
              </a:rPr>
              <a:t>ToyFactory</a:t>
            </a:r>
            <a:r>
              <a:rPr lang="en-US" sz="1400" b="1" dirty="0">
                <a:solidFill>
                  <a:srgbClr val="C00000"/>
                </a:solidFill>
                <a:effectLst/>
                <a:latin typeface="Courier New" panose="02070309020205020404" pitchFamily="49" charset="0"/>
                <a:ea typeface="Times New Roman" panose="02020603050405020304" pitchFamily="18" charset="0"/>
                <a:cs typeface="Times New Roman" panose="02020603050405020304" pitchFamily="18" charset="0"/>
              </a:rPr>
              <a:t>::make(kind);</a:t>
            </a:r>
          </a:p>
          <a:p>
            <a:pPr marL="4763" marR="0">
              <a:spcBef>
                <a:spcPts val="0"/>
              </a:spcBef>
              <a:spcAft>
                <a:spcPts val="0"/>
              </a:spcAft>
            </a:pPr>
            <a:r>
              <a:rPr lang="en-US" sz="14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toy-&gt;print();</a:t>
            </a:r>
          </a:p>
          <a:p>
            <a:pPr marL="4763" marR="0">
              <a:spcBef>
                <a:spcPts val="0"/>
              </a:spcBef>
              <a:spcAft>
                <a:spcPts val="0"/>
              </a:spcAft>
            </a:pPr>
            <a:r>
              <a:rPr lang="en-US" sz="14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a:t>
            </a:r>
          </a:p>
          <a:p>
            <a:pPr marL="4763" marR="0">
              <a:spcBef>
                <a:spcPts val="0"/>
              </a:spcBef>
              <a:spcAft>
                <a:spcPts val="0"/>
              </a:spcAft>
            </a:pPr>
            <a:r>
              <a:rPr lang="en-US" sz="14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delete toy;</a:t>
            </a:r>
          </a:p>
          <a:p>
            <a:pPr marL="4763" marR="0">
              <a:spcBef>
                <a:spcPts val="0"/>
              </a:spcBef>
              <a:spcAft>
                <a:spcPts val="0"/>
              </a:spcAft>
            </a:pPr>
            <a:r>
              <a:rPr lang="en-US" sz="14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return 0;</a:t>
            </a:r>
          </a:p>
          <a:p>
            <a:pPr marL="4763" marR="0">
              <a:spcBef>
                <a:spcPts val="0"/>
              </a:spcBef>
              <a:spcAft>
                <a:spcPts val="0"/>
              </a:spcAft>
            </a:pPr>
            <a:r>
              <a:rPr lang="en-US" sz="14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a:t>
            </a:r>
          </a:p>
        </p:txBody>
      </p:sp>
      <p:sp>
        <p:nvSpPr>
          <p:cNvPr id="6" name="TextBox 5">
            <a:extLst>
              <a:ext uri="{FF2B5EF4-FFF2-40B4-BE49-F238E27FC236}">
                <a16:creationId xmlns:a16="http://schemas.microsoft.com/office/drawing/2014/main" id="{5CC31CD7-A4FC-0F78-8263-7728E9ABCDF4}"/>
              </a:ext>
            </a:extLst>
          </p:cNvPr>
          <p:cNvSpPr txBox="1"/>
          <p:nvPr/>
        </p:nvSpPr>
        <p:spPr>
          <a:xfrm>
            <a:off x="5910146" y="3097805"/>
            <a:ext cx="2182329" cy="1015663"/>
          </a:xfrm>
          <a:prstGeom prst="rect">
            <a:avLst/>
          </a:prstGeom>
          <a:solidFill>
            <a:srgbClr val="73FEFF">
              <a:alpha val="25095"/>
            </a:srgbClr>
          </a:solidFill>
          <a:ln>
            <a:solidFill>
              <a:srgbClr val="0432FF"/>
            </a:solidFill>
          </a:ln>
        </p:spPr>
        <p:txBody>
          <a:bodyPr wrap="none" rtlCol="0">
            <a:spAutoFit/>
          </a:bodyPr>
          <a:lstStyle/>
          <a:p>
            <a:pPr marL="4763" marR="0">
              <a:spcBef>
                <a:spcPts val="0"/>
              </a:spcBef>
              <a:spcAft>
                <a:spcPts val="0"/>
              </a:spcAft>
            </a:pPr>
            <a:r>
              <a:rPr lang="en-US" sz="14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MODEL AIRPLANE</a:t>
            </a:r>
          </a:p>
          <a:p>
            <a:pPr marL="4763" marR="0">
              <a:spcBef>
                <a:spcPts val="0"/>
              </a:spcBef>
              <a:spcAft>
                <a:spcPts val="0"/>
              </a:spcAft>
            </a:pPr>
            <a:r>
              <a:rPr lang="en-US" sz="14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play: fly it</a:t>
            </a:r>
          </a:p>
          <a:p>
            <a:pPr marL="4763" marR="0">
              <a:spcBef>
                <a:spcPts val="0"/>
              </a:spcBef>
              <a:spcAft>
                <a:spcPts val="0"/>
              </a:spcAft>
            </a:pPr>
            <a:r>
              <a:rPr lang="en-US" sz="14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sound: </a:t>
            </a:r>
            <a:r>
              <a:rPr lang="en-US" sz="1400" b="1" dirty="0" err="1">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Rrrr</a:t>
            </a:r>
            <a:r>
              <a:rPr lang="en-US" sz="14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a:t>
            </a:r>
            <a:r>
              <a:rPr lang="en-US" sz="1400" b="1" dirty="0" err="1">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RRrr</a:t>
            </a:r>
            <a:endParaRPr lang="en-US" sz="14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endParaRPr>
          </a:p>
          <a:p>
            <a:pPr marL="4763" marR="0">
              <a:spcBef>
                <a:spcPts val="0"/>
              </a:spcBef>
              <a:spcAft>
                <a:spcPts val="0"/>
              </a:spcAft>
            </a:pPr>
            <a:r>
              <a:rPr lang="en-US" sz="14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power</a:t>
            </a:r>
            <a:r>
              <a:rPr lang="en-US" sz="18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wind up</a:t>
            </a:r>
          </a:p>
        </p:txBody>
      </p:sp>
      <p:sp>
        <p:nvSpPr>
          <p:cNvPr id="7" name="TextBox 6">
            <a:extLst>
              <a:ext uri="{FF2B5EF4-FFF2-40B4-BE49-F238E27FC236}">
                <a16:creationId xmlns:a16="http://schemas.microsoft.com/office/drawing/2014/main" id="{F8115882-4ADB-F4D9-5A2D-C07F68258BDB}"/>
              </a:ext>
            </a:extLst>
          </p:cNvPr>
          <p:cNvSpPr txBox="1"/>
          <p:nvPr/>
        </p:nvSpPr>
        <p:spPr>
          <a:xfrm>
            <a:off x="5852146" y="2788927"/>
            <a:ext cx="859531" cy="338554"/>
          </a:xfrm>
          <a:prstGeom prst="rect">
            <a:avLst/>
          </a:prstGeom>
          <a:noFill/>
        </p:spPr>
        <p:txBody>
          <a:bodyPr wrap="none" rtlCol="0">
            <a:spAutoFit/>
          </a:bodyPr>
          <a:lstStyle/>
          <a:p>
            <a:r>
              <a:rPr lang="en-US" dirty="0"/>
              <a:t>Output:</a:t>
            </a:r>
          </a:p>
        </p:txBody>
      </p:sp>
      <p:sp>
        <p:nvSpPr>
          <p:cNvPr id="8" name="TextBox 7">
            <a:extLst>
              <a:ext uri="{FF2B5EF4-FFF2-40B4-BE49-F238E27FC236}">
                <a16:creationId xmlns:a16="http://schemas.microsoft.com/office/drawing/2014/main" id="{5F126B28-99A9-DEE8-376F-2DE0EC97B001}"/>
              </a:ext>
            </a:extLst>
          </p:cNvPr>
          <p:cNvSpPr txBox="1"/>
          <p:nvPr/>
        </p:nvSpPr>
        <p:spPr>
          <a:xfrm>
            <a:off x="4023366" y="2680760"/>
            <a:ext cx="1258421" cy="307777"/>
          </a:xfrm>
          <a:prstGeom prst="rect">
            <a:avLst/>
          </a:prstGeom>
          <a:solidFill>
            <a:srgbClr val="0432FF"/>
          </a:solidFill>
        </p:spPr>
        <p:txBody>
          <a:bodyPr wrap="none" rtlCol="0">
            <a:spAutoFit/>
          </a:bodyPr>
          <a:lstStyle/>
          <a:p>
            <a:r>
              <a:rPr lang="en-US" sz="1400" dirty="0">
                <a:solidFill>
                  <a:srgbClr val="FFFF00"/>
                </a:solidFill>
              </a:rPr>
              <a:t>7.7/</a:t>
            </a:r>
            <a:r>
              <a:rPr lang="en-US" sz="1400" dirty="0" err="1">
                <a:solidFill>
                  <a:srgbClr val="FFFF00"/>
                </a:solidFill>
              </a:rPr>
              <a:t>tester.cpp</a:t>
            </a:r>
            <a:endParaRPr lang="en-US" sz="1400" dirty="0">
              <a:solidFill>
                <a:srgbClr val="FFFF00"/>
              </a:solidFill>
            </a:endParaRPr>
          </a:p>
        </p:txBody>
      </p:sp>
      <p:sp>
        <p:nvSpPr>
          <p:cNvPr id="9" name="TextBox 8">
            <a:extLst>
              <a:ext uri="{FF2B5EF4-FFF2-40B4-BE49-F238E27FC236}">
                <a16:creationId xmlns:a16="http://schemas.microsoft.com/office/drawing/2014/main" id="{254BEEFC-2223-6644-8CD0-6D6304D9A1C5}"/>
              </a:ext>
            </a:extLst>
          </p:cNvPr>
          <p:cNvSpPr txBox="1"/>
          <p:nvPr/>
        </p:nvSpPr>
        <p:spPr>
          <a:xfrm>
            <a:off x="5910146" y="4455826"/>
            <a:ext cx="1149674" cy="307777"/>
          </a:xfrm>
          <a:prstGeom prst="rect">
            <a:avLst/>
          </a:prstGeom>
          <a:solidFill>
            <a:srgbClr val="0432FF"/>
          </a:solidFill>
        </p:spPr>
        <p:txBody>
          <a:bodyPr wrap="none" rtlCol="0">
            <a:spAutoFit/>
          </a:bodyPr>
          <a:lstStyle/>
          <a:p>
            <a:r>
              <a:rPr lang="en-US" sz="1400" dirty="0">
                <a:solidFill>
                  <a:srgbClr val="FFFF00"/>
                </a:solidFill>
              </a:rPr>
              <a:t>7.7/</a:t>
            </a:r>
            <a:r>
              <a:rPr lang="en-US" sz="1400" dirty="0" err="1">
                <a:solidFill>
                  <a:srgbClr val="FFFF00"/>
                </a:solidFill>
              </a:rPr>
              <a:t>Sound.h</a:t>
            </a:r>
            <a:endParaRPr lang="en-US" sz="1400" dirty="0">
              <a:solidFill>
                <a:srgbClr val="FFFF00"/>
              </a:solidFill>
            </a:endParaRPr>
          </a:p>
        </p:txBody>
      </p:sp>
      <p:sp>
        <p:nvSpPr>
          <p:cNvPr id="10" name="TextBox 9">
            <a:extLst>
              <a:ext uri="{FF2B5EF4-FFF2-40B4-BE49-F238E27FC236}">
                <a16:creationId xmlns:a16="http://schemas.microsoft.com/office/drawing/2014/main" id="{7C9A0B07-2EAB-AAFB-0275-4E4315487422}"/>
              </a:ext>
            </a:extLst>
          </p:cNvPr>
          <p:cNvSpPr txBox="1"/>
          <p:nvPr/>
        </p:nvSpPr>
        <p:spPr>
          <a:xfrm>
            <a:off x="5910146" y="4821582"/>
            <a:ext cx="1479892" cy="307777"/>
          </a:xfrm>
          <a:prstGeom prst="rect">
            <a:avLst/>
          </a:prstGeom>
          <a:solidFill>
            <a:srgbClr val="0432FF"/>
          </a:solidFill>
        </p:spPr>
        <p:txBody>
          <a:bodyPr wrap="none" rtlCol="0">
            <a:spAutoFit/>
          </a:bodyPr>
          <a:lstStyle/>
          <a:p>
            <a:r>
              <a:rPr lang="en-US" sz="1400" dirty="0">
                <a:solidFill>
                  <a:srgbClr val="FFFF00"/>
                </a:solidFill>
              </a:rPr>
              <a:t>7.7/</a:t>
            </a:r>
            <a:r>
              <a:rPr lang="en-US" sz="1400" dirty="0" err="1">
                <a:solidFill>
                  <a:srgbClr val="FFFF00"/>
                </a:solidFill>
              </a:rPr>
              <a:t>PlayAction.h</a:t>
            </a:r>
            <a:endParaRPr lang="en-US" sz="1400" dirty="0">
              <a:solidFill>
                <a:srgbClr val="FFFF00"/>
              </a:solidFill>
            </a:endParaRPr>
          </a:p>
        </p:txBody>
      </p:sp>
    </p:spTree>
    <p:extLst>
      <p:ext uri="{BB962C8B-B14F-4D97-AF65-F5344CB8AC3E}">
        <p14:creationId xmlns:p14="http://schemas.microsoft.com/office/powerpoint/2010/main" val="1553668478"/>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458BEB-A2E1-6EDF-8F69-BAC14CF6476C}"/>
              </a:ext>
            </a:extLst>
          </p:cNvPr>
          <p:cNvSpPr>
            <a:spLocks noGrp="1"/>
          </p:cNvSpPr>
          <p:nvPr>
            <p:ph type="title"/>
          </p:nvPr>
        </p:nvSpPr>
        <p:spPr/>
        <p:txBody>
          <a:bodyPr/>
          <a:lstStyle/>
          <a:p>
            <a:r>
              <a:rPr lang="en-US" dirty="0"/>
              <a:t>Use a Factory Function</a:t>
            </a:r>
            <a:r>
              <a:rPr lang="en-US" i="1" dirty="0"/>
              <a:t>, cont’d</a:t>
            </a:r>
            <a:endParaRPr lang="en-US" dirty="0"/>
          </a:p>
        </p:txBody>
      </p:sp>
      <p:sp>
        <p:nvSpPr>
          <p:cNvPr id="4" name="Slide Number Placeholder 3">
            <a:extLst>
              <a:ext uri="{FF2B5EF4-FFF2-40B4-BE49-F238E27FC236}">
                <a16:creationId xmlns:a16="http://schemas.microsoft.com/office/drawing/2014/main" id="{A8B93BD3-CAF6-B6CE-AE9B-30BE212C4080}"/>
              </a:ext>
            </a:extLst>
          </p:cNvPr>
          <p:cNvSpPr>
            <a:spLocks noGrp="1"/>
          </p:cNvSpPr>
          <p:nvPr>
            <p:ph type="sldNum" sz="quarter" idx="12"/>
          </p:nvPr>
        </p:nvSpPr>
        <p:spPr/>
        <p:txBody>
          <a:bodyPr/>
          <a:lstStyle/>
          <a:p>
            <a:fld id="{6C575094-CFE5-6845-BA77-358456EEE977}" type="slidenum">
              <a:rPr lang="en-US" altLang="x-none" smtClean="0"/>
              <a:pPr/>
              <a:t>68</a:t>
            </a:fld>
            <a:endParaRPr lang="en-US" altLang="x-none"/>
          </a:p>
        </p:txBody>
      </p:sp>
      <p:sp>
        <p:nvSpPr>
          <p:cNvPr id="5" name="TextBox 4">
            <a:extLst>
              <a:ext uri="{FF2B5EF4-FFF2-40B4-BE49-F238E27FC236}">
                <a16:creationId xmlns:a16="http://schemas.microsoft.com/office/drawing/2014/main" id="{8B977F39-6286-62A9-117E-41270B8333E2}"/>
              </a:ext>
            </a:extLst>
          </p:cNvPr>
          <p:cNvSpPr txBox="1"/>
          <p:nvPr/>
        </p:nvSpPr>
        <p:spPr>
          <a:xfrm>
            <a:off x="1660239" y="1508781"/>
            <a:ext cx="5823522" cy="4216539"/>
          </a:xfrm>
          <a:prstGeom prst="rect">
            <a:avLst/>
          </a:prstGeom>
          <a:solidFill>
            <a:srgbClr val="FEE698">
              <a:alpha val="50000"/>
            </a:srgbClr>
          </a:solidFill>
          <a:ln w="28575">
            <a:solidFill>
              <a:srgbClr val="E1A90D"/>
            </a:solidFill>
          </a:ln>
        </p:spPr>
        <p:txBody>
          <a:bodyPr wrap="square" rtlCol="0">
            <a:spAutoFit/>
          </a:bodyPr>
          <a:lstStyle/>
          <a:p>
            <a:pPr algn="ctr"/>
            <a:r>
              <a:rPr lang="en-US" sz="1800" b="1" dirty="0">
                <a:solidFill>
                  <a:srgbClr val="960000"/>
                </a:solidFill>
                <a:effectLst/>
                <a:latin typeface="+mj-lt"/>
                <a:ea typeface="Times New Roman" panose="02020603050405020304" pitchFamily="18" charset="0"/>
                <a:cs typeface="Times New Roman" panose="02020603050405020304" pitchFamily="18" charset="0"/>
              </a:rPr>
              <a:t>The Factory Principle</a:t>
            </a:r>
          </a:p>
          <a:p>
            <a:endParaRPr lang="en-US" sz="800" dirty="0">
              <a:latin typeface="+mj-lt"/>
            </a:endParaRPr>
          </a:p>
          <a:p>
            <a:pPr marL="6350" marR="228600">
              <a:spcBef>
                <a:spcPts val="0"/>
              </a:spcBef>
              <a:spcAft>
                <a:spcPts val="1200"/>
              </a:spcAft>
              <a:tabLst>
                <a:tab pos="228600" algn="l"/>
              </a:tabLs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If a program creates different objects at run time, we can encapsulate calls to </a:t>
            </a:r>
            <a:r>
              <a:rPr lang="en-US" sz="1800" b="1" u="none" strike="noStrike" kern="100" dirty="0">
                <a:effectLst/>
                <a:latin typeface="Courier New" panose="02070309020205020404" pitchFamily="49" charset="0"/>
                <a:ea typeface="Calibri" panose="020F0502020204030204" pitchFamily="34" charset="0"/>
                <a:cs typeface="Times New Roman" panose="02020603050405020304" pitchFamily="18" charset="0"/>
              </a:rPr>
              <a:t>new</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in a factory function. The value of a parameter passed to the factory function determines which object to create and return. The objects that a factory function can create are usually from subclasses of a common supertype</a:t>
            </a:r>
            <a:r>
              <a:rPr lang="en-US" sz="2000" dirty="0">
                <a:effectLst/>
              </a:rPr>
              <a:t> </a:t>
            </a:r>
            <a:r>
              <a:rPr lang="en-US"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a:t>
            </a:r>
            <a:endParaRPr lang="en-US" sz="800" dirty="0">
              <a:solidFill>
                <a:srgbClr val="000000"/>
              </a:solidFill>
              <a:latin typeface="Calibri" panose="020F0502020204030204" pitchFamily="34" charset="0"/>
              <a:ea typeface="Times New Roman" panose="02020603050405020304" pitchFamily="18" charset="0"/>
              <a:cs typeface="Calibri" panose="020F0502020204030204" pitchFamily="34" charset="0"/>
            </a:endParaRPr>
          </a:p>
          <a:p>
            <a:pPr marL="6350" marR="228600">
              <a:spcBef>
                <a:spcPts val="0"/>
              </a:spcBef>
              <a:spcAft>
                <a:spcPts val="1200"/>
              </a:spcAft>
              <a:tabLst>
                <a:tab pos="228600" algn="l"/>
              </a:tabLs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Using a factory function gives us the flexibility to determine at run time what type of object to create</a:t>
            </a:r>
            <a:r>
              <a:rPr lang="en-US" sz="2000" dirty="0">
                <a:latin typeface="Calibri" panose="020F0502020204030204" pitchFamily="34" charset="0"/>
                <a:ea typeface="Calibri" panose="020F0502020204030204" pitchFamily="34" charset="0"/>
              </a:rPr>
              <a:t>.</a:t>
            </a:r>
          </a:p>
          <a:p>
            <a:pPr marL="6350" marR="228600">
              <a:spcBef>
                <a:spcPts val="0"/>
              </a:spcBef>
              <a:spcAft>
                <a:spcPts val="600"/>
              </a:spcAft>
              <a:tabLst>
                <a:tab pos="228600" algn="l"/>
              </a:tabLs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We can implement a factory function as a function of a factory class that is related to the supertype, or the factory function can be a function of the supertype itself. The factory function </a:t>
            </a:r>
            <a:r>
              <a:rPr lang="en-US" sz="1800" kern="100">
                <a:effectLst/>
                <a:latin typeface="Calibri" panose="020F0502020204030204" pitchFamily="34" charset="0"/>
                <a:ea typeface="Calibri" panose="020F0502020204030204" pitchFamily="34" charset="0"/>
                <a:cs typeface="Times New Roman" panose="02020603050405020304" pitchFamily="18" charset="0"/>
              </a:rPr>
              <a:t>is often static</a:t>
            </a:r>
            <a:r>
              <a:rPr lang="en-US" sz="2000" kern="100" dirty="0">
                <a:latin typeface="Calibri" panose="020F0502020204030204" pitchFamily="34" charset="0"/>
                <a:ea typeface="Calibri" panose="020F0502020204030204" pitchFamily="34" charset="0"/>
                <a:cs typeface="Times New Roman" panose="02020603050405020304" pitchFamily="18" charset="0"/>
              </a:rPr>
              <a:t>.</a:t>
            </a:r>
            <a:endParaRPr lang="en-US"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p:txBody>
      </p:sp>
    </p:spTree>
    <p:extLst>
      <p:ext uri="{BB962C8B-B14F-4D97-AF65-F5344CB8AC3E}">
        <p14:creationId xmlns:p14="http://schemas.microsoft.com/office/powerpoint/2010/main" val="3110828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BA7D3509-DBD1-3281-AD50-973536B43714}"/>
              </a:ext>
            </a:extLst>
          </p:cNvPr>
          <p:cNvSpPr>
            <a:spLocks noGrp="1"/>
          </p:cNvSpPr>
          <p:nvPr>
            <p:ph type="title"/>
          </p:nvPr>
        </p:nvSpPr>
        <p:spPr/>
        <p:txBody>
          <a:bodyPr/>
          <a:lstStyle/>
          <a:p>
            <a:r>
              <a:rPr lang="en-US" dirty="0"/>
              <a:t>Hide Implementation? </a:t>
            </a:r>
            <a:r>
              <a:rPr lang="en-US" i="1" dirty="0"/>
              <a:t>cont’d</a:t>
            </a:r>
            <a:endParaRPr lang="en-US" dirty="0"/>
          </a:p>
        </p:txBody>
      </p:sp>
      <p:sp>
        <p:nvSpPr>
          <p:cNvPr id="7" name="Content Placeholder 6">
            <a:extLst>
              <a:ext uri="{FF2B5EF4-FFF2-40B4-BE49-F238E27FC236}">
                <a16:creationId xmlns:a16="http://schemas.microsoft.com/office/drawing/2014/main" id="{AF3F1B43-2F66-AC62-70AD-F8B07BEE1A30}"/>
              </a:ext>
            </a:extLst>
          </p:cNvPr>
          <p:cNvSpPr>
            <a:spLocks noGrp="1"/>
          </p:cNvSpPr>
          <p:nvPr>
            <p:ph idx="1"/>
          </p:nvPr>
        </p:nvSpPr>
        <p:spPr>
          <a:xfrm>
            <a:off x="457200" y="1295401"/>
            <a:ext cx="8229600" cy="2133600"/>
          </a:xfrm>
        </p:spPr>
        <p:txBody>
          <a:bodyPr/>
          <a:lstStyle/>
          <a:p>
            <a:r>
              <a:rPr lang="en-US" dirty="0"/>
              <a:t>To ensure class </a:t>
            </a:r>
            <a:r>
              <a:rPr lang="en-US" b="1" dirty="0">
                <a:latin typeface="Courier New" panose="02070309020205020404" pitchFamily="49" charset="0"/>
                <a:cs typeface="Courier New" panose="02070309020205020404" pitchFamily="49" charset="0"/>
              </a:rPr>
              <a:t>Employee</a:t>
            </a:r>
            <a:r>
              <a:rPr lang="en-US" dirty="0"/>
              <a:t> remains immutable:</a:t>
            </a:r>
          </a:p>
          <a:p>
            <a:pPr lvl="1"/>
            <a:r>
              <a:rPr lang="en-US" dirty="0"/>
              <a:t>The class constructor should store a </a:t>
            </a:r>
            <a:r>
              <a:rPr lang="en-US" u="sng" dirty="0"/>
              <a:t>copy</a:t>
            </a:r>
            <a:r>
              <a:rPr lang="en-US" dirty="0"/>
              <a:t> of the </a:t>
            </a:r>
            <a:r>
              <a:rPr lang="en-US" b="1" dirty="0">
                <a:latin typeface="Courier New" panose="02070309020205020404" pitchFamily="49" charset="0"/>
                <a:cs typeface="Courier New" panose="02070309020205020404" pitchFamily="49" charset="0"/>
              </a:rPr>
              <a:t>Date</a:t>
            </a:r>
            <a:r>
              <a:rPr lang="en-US" dirty="0"/>
              <a:t> object that is passed to it.</a:t>
            </a:r>
          </a:p>
          <a:p>
            <a:pPr lvl="1"/>
            <a:r>
              <a:rPr lang="en-US" dirty="0"/>
              <a:t>The getter function should return a pointer to a </a:t>
            </a:r>
            <a:r>
              <a:rPr lang="en-US" u="sng" dirty="0"/>
              <a:t>copy</a:t>
            </a:r>
            <a:r>
              <a:rPr lang="en-US" dirty="0"/>
              <a:t> of the embedded </a:t>
            </a:r>
            <a:r>
              <a:rPr lang="en-US" b="1" dirty="0">
                <a:latin typeface="Courier New" panose="02070309020205020404" pitchFamily="49" charset="0"/>
                <a:cs typeface="Courier New" panose="02070309020205020404" pitchFamily="49" charset="0"/>
              </a:rPr>
              <a:t>Date</a:t>
            </a:r>
            <a:r>
              <a:rPr lang="en-US" dirty="0"/>
              <a:t> object. </a:t>
            </a:r>
          </a:p>
        </p:txBody>
      </p:sp>
      <p:sp>
        <p:nvSpPr>
          <p:cNvPr id="4" name="Slide Number Placeholder 3">
            <a:extLst>
              <a:ext uri="{FF2B5EF4-FFF2-40B4-BE49-F238E27FC236}">
                <a16:creationId xmlns:a16="http://schemas.microsoft.com/office/drawing/2014/main" id="{2CE378CA-F3AB-0B6D-377C-36F218DC63F8}"/>
              </a:ext>
            </a:extLst>
          </p:cNvPr>
          <p:cNvSpPr>
            <a:spLocks noGrp="1"/>
          </p:cNvSpPr>
          <p:nvPr>
            <p:ph type="sldNum" sz="quarter" idx="12"/>
          </p:nvPr>
        </p:nvSpPr>
        <p:spPr/>
        <p:txBody>
          <a:bodyPr/>
          <a:lstStyle/>
          <a:p>
            <a:fld id="{6C575094-CFE5-6845-BA77-358456EEE977}" type="slidenum">
              <a:rPr lang="en-US" altLang="x-none" smtClean="0"/>
              <a:pPr/>
              <a:t>7</a:t>
            </a:fld>
            <a:endParaRPr lang="en-US" altLang="x-none"/>
          </a:p>
        </p:txBody>
      </p:sp>
      <p:sp>
        <p:nvSpPr>
          <p:cNvPr id="8" name="TextBox 7">
            <a:extLst>
              <a:ext uri="{FF2B5EF4-FFF2-40B4-BE49-F238E27FC236}">
                <a16:creationId xmlns:a16="http://schemas.microsoft.com/office/drawing/2014/main" id="{B2654F6B-9CE4-93B5-6CF7-FDF6B079B3FE}"/>
              </a:ext>
            </a:extLst>
          </p:cNvPr>
          <p:cNvSpPr txBox="1"/>
          <p:nvPr/>
        </p:nvSpPr>
        <p:spPr>
          <a:xfrm>
            <a:off x="274367" y="3473946"/>
            <a:ext cx="6252353" cy="3231654"/>
          </a:xfrm>
          <a:prstGeom prst="rect">
            <a:avLst/>
          </a:prstGeom>
          <a:solidFill>
            <a:schemeClr val="bg1">
              <a:lumMod val="95000"/>
            </a:schemeClr>
          </a:solidFill>
          <a:ln>
            <a:solidFill>
              <a:schemeClr val="bg1">
                <a:lumMod val="75000"/>
              </a:schemeClr>
            </a:solidFill>
          </a:ln>
        </p:spPr>
        <p:txBody>
          <a:bodyPr wrap="none" rtlCol="0">
            <a:spAutoFit/>
          </a:bodyPr>
          <a:lstStyle/>
          <a:p>
            <a:pPr marL="115888" marR="0">
              <a:spcBef>
                <a:spcPts val="0"/>
              </a:spcBef>
              <a:spcAft>
                <a:spcPts val="0"/>
              </a:spcAft>
            </a:pPr>
            <a:r>
              <a:rPr lang="en-US" sz="12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class </a:t>
            </a:r>
            <a:r>
              <a:rPr lang="en-US" sz="1200" b="1" dirty="0">
                <a:solidFill>
                  <a:srgbClr val="C00000"/>
                </a:solidFill>
                <a:effectLst/>
                <a:latin typeface="Courier New" panose="02070309020205020404" pitchFamily="49" charset="0"/>
                <a:ea typeface="Times New Roman" panose="02020603050405020304" pitchFamily="18" charset="0"/>
                <a:cs typeface="Times New Roman" panose="02020603050405020304" pitchFamily="18" charset="0"/>
              </a:rPr>
              <a:t>Employee</a:t>
            </a:r>
          </a:p>
          <a:p>
            <a:pPr marL="115888" marR="0">
              <a:spcBef>
                <a:spcPts val="0"/>
              </a:spcBef>
              <a:spcAft>
                <a:spcPts val="0"/>
              </a:spcAft>
            </a:pPr>
            <a:r>
              <a:rPr lang="en-US" sz="12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a:t>
            </a:r>
          </a:p>
          <a:p>
            <a:pPr marL="115888" marR="0">
              <a:spcBef>
                <a:spcPts val="0"/>
              </a:spcBef>
              <a:spcAft>
                <a:spcPts val="0"/>
              </a:spcAft>
            </a:pPr>
            <a:r>
              <a:rPr lang="en-US" sz="12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public:</a:t>
            </a:r>
          </a:p>
          <a:p>
            <a:pPr marL="115888" marR="0">
              <a:spcBef>
                <a:spcPts val="0"/>
              </a:spcBef>
              <a:spcAft>
                <a:spcPts val="0"/>
              </a:spcAft>
            </a:pPr>
            <a:r>
              <a:rPr lang="en-US" sz="12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Employee(long id, string name, Date *</a:t>
            </a:r>
            <a:r>
              <a:rPr lang="en-US" sz="1200" b="1" dirty="0" err="1">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bdate</a:t>
            </a:r>
            <a:r>
              <a:rPr lang="en-US" sz="12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a:t>
            </a:r>
          </a:p>
          <a:p>
            <a:pPr marL="115888" marR="0">
              <a:spcBef>
                <a:spcPts val="0"/>
              </a:spcBef>
              <a:spcAft>
                <a:spcPts val="0"/>
              </a:spcAft>
            </a:pPr>
            <a:r>
              <a:rPr lang="en-US" sz="12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 employee_id(id), name(name),</a:t>
            </a:r>
          </a:p>
          <a:p>
            <a:pPr marL="115888" marR="0">
              <a:spcBef>
                <a:spcPts val="0"/>
              </a:spcBef>
              <a:spcAft>
                <a:spcPts val="0"/>
              </a:spcAft>
            </a:pPr>
            <a:r>
              <a:rPr lang="en-US" sz="12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birthdate(</a:t>
            </a:r>
            <a:r>
              <a:rPr lang="en-US" sz="1200" b="1" dirty="0">
                <a:solidFill>
                  <a:srgbClr val="C00000"/>
                </a:solidFill>
                <a:effectLst/>
                <a:latin typeface="Courier New" panose="02070309020205020404" pitchFamily="49" charset="0"/>
                <a:ea typeface="Times New Roman" panose="02020603050405020304" pitchFamily="18" charset="0"/>
                <a:cs typeface="Times New Roman" panose="02020603050405020304" pitchFamily="18" charset="0"/>
              </a:rPr>
              <a:t>new Date(*</a:t>
            </a:r>
            <a:r>
              <a:rPr lang="en-US" sz="1200" b="1" dirty="0" err="1">
                <a:solidFill>
                  <a:srgbClr val="C00000"/>
                </a:solidFill>
                <a:effectLst/>
                <a:latin typeface="Courier New" panose="02070309020205020404" pitchFamily="49" charset="0"/>
                <a:ea typeface="Times New Roman" panose="02020603050405020304" pitchFamily="18" charset="0"/>
                <a:cs typeface="Times New Roman" panose="02020603050405020304" pitchFamily="18" charset="0"/>
              </a:rPr>
              <a:t>bdate</a:t>
            </a:r>
            <a:r>
              <a:rPr lang="en-US" sz="1200" b="1" dirty="0">
                <a:solidFill>
                  <a:srgbClr val="C00000"/>
                </a:solidFill>
                <a:effectLst/>
                <a:latin typeface="Courier New" panose="02070309020205020404" pitchFamily="49" charset="0"/>
                <a:ea typeface="Times New Roman" panose="02020603050405020304" pitchFamily="18" charset="0"/>
                <a:cs typeface="Times New Roman" panose="02020603050405020304" pitchFamily="18" charset="0"/>
              </a:rPr>
              <a:t>)</a:t>
            </a:r>
            <a:r>
              <a:rPr lang="en-US" sz="12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a:t>
            </a:r>
          </a:p>
          <a:p>
            <a:pPr marL="115888" marR="0">
              <a:spcBef>
                <a:spcPts val="0"/>
              </a:spcBef>
              <a:spcAft>
                <a:spcPts val="0"/>
              </a:spcAft>
            </a:pPr>
            <a:r>
              <a:rPr lang="en-US" sz="12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a:t>
            </a:r>
          </a:p>
          <a:p>
            <a:pPr marL="115888" marR="0">
              <a:spcBef>
                <a:spcPts val="0"/>
              </a:spcBef>
              <a:spcAft>
                <a:spcPts val="0"/>
              </a:spcAft>
            </a:pPr>
            <a:r>
              <a:rPr lang="en-US" sz="12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long employee_id;</a:t>
            </a:r>
          </a:p>
          <a:p>
            <a:pPr marL="115888" marR="0">
              <a:spcBef>
                <a:spcPts val="0"/>
              </a:spcBef>
              <a:spcAft>
                <a:spcPts val="0"/>
              </a:spcAft>
            </a:pPr>
            <a:r>
              <a:rPr lang="en-US" sz="12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string name;</a:t>
            </a:r>
          </a:p>
          <a:p>
            <a:pPr marL="115888" marR="0">
              <a:spcBef>
                <a:spcPts val="0"/>
              </a:spcBef>
              <a:spcAft>
                <a:spcPts val="0"/>
              </a:spcAft>
            </a:pPr>
            <a:r>
              <a:rPr lang="en-US" sz="12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a:t>
            </a:r>
          </a:p>
          <a:p>
            <a:pPr marL="115888" marR="0">
              <a:spcBef>
                <a:spcPts val="0"/>
              </a:spcBef>
              <a:spcAft>
                <a:spcPts val="0"/>
              </a:spcAft>
            </a:pPr>
            <a:r>
              <a:rPr lang="en-US" sz="12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Date *</a:t>
            </a:r>
            <a:r>
              <a:rPr lang="en-US" sz="1200" b="1" dirty="0" err="1">
                <a:solidFill>
                  <a:srgbClr val="C00000"/>
                </a:solidFill>
                <a:effectLst/>
                <a:latin typeface="Courier New" panose="02070309020205020404" pitchFamily="49" charset="0"/>
                <a:ea typeface="Times New Roman" panose="02020603050405020304" pitchFamily="18" charset="0"/>
                <a:cs typeface="Times New Roman" panose="02020603050405020304" pitchFamily="18" charset="0"/>
              </a:rPr>
              <a:t>get_birthdate</a:t>
            </a:r>
            <a:r>
              <a:rPr lang="en-US" sz="12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const { </a:t>
            </a:r>
            <a:r>
              <a:rPr lang="en-US" sz="1200" b="1" dirty="0">
                <a:solidFill>
                  <a:srgbClr val="C00000"/>
                </a:solidFill>
                <a:effectLst/>
                <a:latin typeface="Courier New" panose="02070309020205020404" pitchFamily="49" charset="0"/>
                <a:ea typeface="Times New Roman" panose="02020603050405020304" pitchFamily="18" charset="0"/>
                <a:cs typeface="Times New Roman" panose="02020603050405020304" pitchFamily="18" charset="0"/>
              </a:rPr>
              <a:t>return new Date(*birthdate)</a:t>
            </a:r>
            <a:r>
              <a:rPr lang="en-US" sz="12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a:t>
            </a:r>
          </a:p>
          <a:p>
            <a:pPr marL="115888" marR="0">
              <a:spcBef>
                <a:spcPts val="0"/>
              </a:spcBef>
              <a:spcAft>
                <a:spcPts val="0"/>
              </a:spcAft>
            </a:pPr>
            <a:r>
              <a:rPr lang="en-US" sz="12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a:t>
            </a:r>
          </a:p>
          <a:p>
            <a:pPr marL="115888" marR="0">
              <a:spcBef>
                <a:spcPts val="0"/>
              </a:spcBef>
              <a:spcAft>
                <a:spcPts val="0"/>
              </a:spcAft>
            </a:pPr>
            <a:r>
              <a:rPr lang="en-US" sz="12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a:t>
            </a:r>
          </a:p>
          <a:p>
            <a:pPr marL="115888" marR="0">
              <a:spcBef>
                <a:spcPts val="0"/>
              </a:spcBef>
              <a:spcAft>
                <a:spcPts val="0"/>
              </a:spcAft>
            </a:pPr>
            <a:r>
              <a:rPr lang="en-US" sz="12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a:t>
            </a:r>
          </a:p>
          <a:p>
            <a:pPr marL="115888" marR="0">
              <a:spcBef>
                <a:spcPts val="0"/>
              </a:spcBef>
              <a:spcAft>
                <a:spcPts val="0"/>
              </a:spcAft>
            </a:pPr>
            <a:r>
              <a:rPr lang="en-US" sz="12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private:</a:t>
            </a:r>
          </a:p>
          <a:p>
            <a:pPr marL="115888" marR="0">
              <a:spcBef>
                <a:spcPts val="0"/>
              </a:spcBef>
              <a:spcAft>
                <a:spcPts val="0"/>
              </a:spcAft>
            </a:pPr>
            <a:r>
              <a:rPr lang="en-US" sz="12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a:t>
            </a:r>
            <a:r>
              <a:rPr lang="en-US" sz="1200" b="1" dirty="0">
                <a:solidFill>
                  <a:srgbClr val="C00000"/>
                </a:solidFill>
                <a:effectLst/>
                <a:latin typeface="Courier New" panose="02070309020205020404" pitchFamily="49" charset="0"/>
                <a:ea typeface="Times New Roman" panose="02020603050405020304" pitchFamily="18" charset="0"/>
                <a:cs typeface="Times New Roman" panose="02020603050405020304" pitchFamily="18" charset="0"/>
              </a:rPr>
              <a:t>Date *birthdate;</a:t>
            </a:r>
          </a:p>
          <a:p>
            <a:pPr marL="115888" marR="0">
              <a:spcBef>
                <a:spcPts val="0"/>
              </a:spcBef>
              <a:spcAft>
                <a:spcPts val="0"/>
              </a:spcAft>
            </a:pPr>
            <a:r>
              <a:rPr lang="en-US" sz="12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a:t>
            </a:r>
          </a:p>
        </p:txBody>
      </p:sp>
      <p:sp>
        <p:nvSpPr>
          <p:cNvPr id="9" name="TextBox 8">
            <a:extLst>
              <a:ext uri="{FF2B5EF4-FFF2-40B4-BE49-F238E27FC236}">
                <a16:creationId xmlns:a16="http://schemas.microsoft.com/office/drawing/2014/main" id="{9C660711-AAB4-D745-83A6-A44B66AEACE2}"/>
              </a:ext>
            </a:extLst>
          </p:cNvPr>
          <p:cNvSpPr txBox="1"/>
          <p:nvPr/>
        </p:nvSpPr>
        <p:spPr>
          <a:xfrm>
            <a:off x="4937756" y="3611878"/>
            <a:ext cx="1428596" cy="307777"/>
          </a:xfrm>
          <a:prstGeom prst="rect">
            <a:avLst/>
          </a:prstGeom>
          <a:solidFill>
            <a:srgbClr val="0432FF"/>
          </a:solidFill>
        </p:spPr>
        <p:txBody>
          <a:bodyPr wrap="none" rtlCol="0">
            <a:spAutoFit/>
          </a:bodyPr>
          <a:lstStyle/>
          <a:p>
            <a:r>
              <a:rPr lang="en-US" sz="1400" dirty="0">
                <a:solidFill>
                  <a:srgbClr val="FFFF00"/>
                </a:solidFill>
              </a:rPr>
              <a:t>5.9/</a:t>
            </a:r>
            <a:r>
              <a:rPr lang="en-US" sz="1400" dirty="0" err="1">
                <a:solidFill>
                  <a:srgbClr val="FFFF00"/>
                </a:solidFill>
              </a:rPr>
              <a:t>Employee.h</a:t>
            </a:r>
            <a:endParaRPr lang="en-US" sz="1400" dirty="0">
              <a:solidFill>
                <a:srgbClr val="FFFF00"/>
              </a:solidFill>
            </a:endParaRPr>
          </a:p>
        </p:txBody>
      </p:sp>
      <p:sp>
        <p:nvSpPr>
          <p:cNvPr id="10" name="TextBox 9">
            <a:extLst>
              <a:ext uri="{FF2B5EF4-FFF2-40B4-BE49-F238E27FC236}">
                <a16:creationId xmlns:a16="http://schemas.microsoft.com/office/drawing/2014/main" id="{7661F494-ED83-4A3A-DC13-40039F4D85D0}"/>
              </a:ext>
            </a:extLst>
          </p:cNvPr>
          <p:cNvSpPr txBox="1"/>
          <p:nvPr/>
        </p:nvSpPr>
        <p:spPr>
          <a:xfrm>
            <a:off x="6675097" y="3774195"/>
            <a:ext cx="2230098" cy="2123658"/>
          </a:xfrm>
          <a:prstGeom prst="rect">
            <a:avLst/>
          </a:prstGeom>
          <a:solidFill>
            <a:srgbClr val="73FEFF">
              <a:alpha val="25000"/>
            </a:srgbClr>
          </a:solidFill>
          <a:ln>
            <a:solidFill>
              <a:srgbClr val="0432FF"/>
            </a:solidFill>
          </a:ln>
        </p:spPr>
        <p:txBody>
          <a:bodyPr wrap="none" rtlCol="0">
            <a:spAutoFit/>
          </a:bodyPr>
          <a:lstStyle/>
          <a:p>
            <a:pPr marL="0" marR="0">
              <a:spcBef>
                <a:spcPts val="0"/>
              </a:spcBef>
              <a:spcAft>
                <a:spcPts val="0"/>
              </a:spcAft>
            </a:pPr>
            <a:r>
              <a:rPr lang="en-US" sz="1200" b="1" dirty="0">
                <a:solidFill>
                  <a:srgbClr val="000000"/>
                </a:solidFill>
                <a:effectLst/>
                <a:latin typeface="Courier New" panose="02070309020205020404" pitchFamily="49" charset="0"/>
                <a:cs typeface="Courier New" panose="02070309020205020404" pitchFamily="49" charset="0"/>
              </a:rPr>
              <a:t>Employee #1234567890</a:t>
            </a:r>
          </a:p>
          <a:p>
            <a:pPr marL="0" marR="0">
              <a:spcBef>
                <a:spcPts val="0"/>
              </a:spcBef>
              <a:spcAft>
                <a:spcPts val="0"/>
              </a:spcAft>
            </a:pPr>
            <a:r>
              <a:rPr lang="en-US" sz="1200" b="1" dirty="0">
                <a:solidFill>
                  <a:srgbClr val="000000"/>
                </a:solidFill>
                <a:effectLst/>
                <a:latin typeface="Courier New" panose="02070309020205020404" pitchFamily="49" charset="0"/>
                <a:cs typeface="Courier New" panose="02070309020205020404" pitchFamily="49" charset="0"/>
              </a:rPr>
              <a:t>  Name: Mary</a:t>
            </a:r>
          </a:p>
          <a:p>
            <a:pPr marL="0" marR="0">
              <a:spcBef>
                <a:spcPts val="0"/>
              </a:spcBef>
              <a:spcAft>
                <a:spcPts val="0"/>
              </a:spcAft>
            </a:pPr>
            <a:r>
              <a:rPr lang="en-US" sz="1200" b="1" dirty="0">
                <a:solidFill>
                  <a:srgbClr val="000000"/>
                </a:solidFill>
                <a:effectLst/>
                <a:latin typeface="Courier New" panose="02070309020205020404" pitchFamily="49" charset="0"/>
                <a:cs typeface="Courier New" panose="02070309020205020404" pitchFamily="49" charset="0"/>
              </a:rPr>
              <a:t>  Birthdate: 1/10/</a:t>
            </a:r>
            <a:r>
              <a:rPr lang="en-US" sz="1200" b="1" dirty="0">
                <a:solidFill>
                  <a:srgbClr val="C00000"/>
                </a:solidFill>
                <a:effectLst/>
                <a:latin typeface="Courier New" panose="02070309020205020404" pitchFamily="49" charset="0"/>
                <a:cs typeface="Courier New" panose="02070309020205020404" pitchFamily="49" charset="0"/>
              </a:rPr>
              <a:t>2000</a:t>
            </a:r>
            <a:br>
              <a:rPr lang="en-US" sz="1200" b="1" dirty="0">
                <a:solidFill>
                  <a:srgbClr val="000000"/>
                </a:solidFill>
                <a:effectLst/>
                <a:latin typeface="Courier New" panose="02070309020205020404" pitchFamily="49" charset="0"/>
                <a:cs typeface="Courier New" panose="02070309020205020404" pitchFamily="49" charset="0"/>
              </a:rPr>
            </a:br>
            <a:endParaRPr lang="en-US" sz="1200" b="1" dirty="0">
              <a:solidFill>
                <a:srgbClr val="000000"/>
              </a:solidFill>
              <a:effectLst/>
              <a:latin typeface="Courier New" panose="02070309020205020404" pitchFamily="49" charset="0"/>
              <a:cs typeface="Courier New" panose="02070309020205020404" pitchFamily="49" charset="0"/>
            </a:endParaRPr>
          </a:p>
          <a:p>
            <a:pPr marL="0" marR="0">
              <a:spcBef>
                <a:spcPts val="0"/>
              </a:spcBef>
              <a:spcAft>
                <a:spcPts val="0"/>
              </a:spcAft>
            </a:pPr>
            <a:r>
              <a:rPr lang="en-US" sz="1200" b="1" dirty="0">
                <a:solidFill>
                  <a:srgbClr val="000000"/>
                </a:solidFill>
                <a:effectLst/>
                <a:latin typeface="Courier New" panose="02070309020205020404" pitchFamily="49" charset="0"/>
                <a:cs typeface="Courier New" panose="02070309020205020404" pitchFamily="49" charset="0"/>
              </a:rPr>
              <a:t>Employee #1234567890</a:t>
            </a:r>
          </a:p>
          <a:p>
            <a:pPr marL="0" marR="0">
              <a:spcBef>
                <a:spcPts val="0"/>
              </a:spcBef>
              <a:spcAft>
                <a:spcPts val="0"/>
              </a:spcAft>
            </a:pPr>
            <a:r>
              <a:rPr lang="en-US" sz="1200" b="1" dirty="0">
                <a:solidFill>
                  <a:srgbClr val="000000"/>
                </a:solidFill>
                <a:effectLst/>
                <a:latin typeface="Courier New" panose="02070309020205020404" pitchFamily="49" charset="0"/>
                <a:cs typeface="Courier New" panose="02070309020205020404" pitchFamily="49" charset="0"/>
              </a:rPr>
              <a:t>  Name: Mary</a:t>
            </a:r>
          </a:p>
          <a:p>
            <a:pPr marL="0" marR="0">
              <a:spcBef>
                <a:spcPts val="0"/>
              </a:spcBef>
              <a:spcAft>
                <a:spcPts val="0"/>
              </a:spcAft>
            </a:pPr>
            <a:r>
              <a:rPr lang="en-US" sz="1200" b="1" dirty="0">
                <a:solidFill>
                  <a:srgbClr val="000000"/>
                </a:solidFill>
                <a:effectLst/>
                <a:latin typeface="Courier New" panose="02070309020205020404" pitchFamily="49" charset="0"/>
                <a:cs typeface="Courier New" panose="02070309020205020404" pitchFamily="49" charset="0"/>
              </a:rPr>
              <a:t>  Birthdate: 1/10/</a:t>
            </a:r>
            <a:r>
              <a:rPr lang="en-US" sz="1200" b="1" dirty="0">
                <a:solidFill>
                  <a:srgbClr val="C00000"/>
                </a:solidFill>
                <a:effectLst/>
                <a:latin typeface="Courier New" panose="02070309020205020404" pitchFamily="49" charset="0"/>
                <a:cs typeface="Courier New" panose="02070309020205020404" pitchFamily="49" charset="0"/>
              </a:rPr>
              <a:t>2000</a:t>
            </a:r>
            <a:br>
              <a:rPr lang="en-US" sz="1200" b="1" dirty="0">
                <a:solidFill>
                  <a:srgbClr val="000000"/>
                </a:solidFill>
                <a:effectLst/>
                <a:latin typeface="Courier New" panose="02070309020205020404" pitchFamily="49" charset="0"/>
                <a:cs typeface="Courier New" panose="02070309020205020404" pitchFamily="49" charset="0"/>
              </a:rPr>
            </a:br>
            <a:endParaRPr lang="en-US" sz="1200" b="1" dirty="0">
              <a:solidFill>
                <a:srgbClr val="000000"/>
              </a:solidFill>
              <a:effectLst/>
              <a:latin typeface="Courier New" panose="02070309020205020404" pitchFamily="49" charset="0"/>
              <a:cs typeface="Courier New" panose="02070309020205020404" pitchFamily="49" charset="0"/>
            </a:endParaRPr>
          </a:p>
          <a:p>
            <a:pPr marL="0" marR="0">
              <a:spcBef>
                <a:spcPts val="0"/>
              </a:spcBef>
              <a:spcAft>
                <a:spcPts val="0"/>
              </a:spcAft>
            </a:pPr>
            <a:r>
              <a:rPr lang="en-US" sz="1200" b="1" dirty="0">
                <a:solidFill>
                  <a:srgbClr val="000000"/>
                </a:solidFill>
                <a:effectLst/>
                <a:latin typeface="Courier New" panose="02070309020205020404" pitchFamily="49" charset="0"/>
                <a:cs typeface="Courier New" panose="02070309020205020404" pitchFamily="49" charset="0"/>
              </a:rPr>
              <a:t>Employee #1234567890</a:t>
            </a:r>
          </a:p>
          <a:p>
            <a:pPr marL="0" marR="0">
              <a:spcBef>
                <a:spcPts val="0"/>
              </a:spcBef>
              <a:spcAft>
                <a:spcPts val="0"/>
              </a:spcAft>
            </a:pPr>
            <a:r>
              <a:rPr lang="en-US" sz="1200" b="1" dirty="0">
                <a:solidFill>
                  <a:srgbClr val="000000"/>
                </a:solidFill>
                <a:effectLst/>
                <a:latin typeface="Courier New" panose="02070309020205020404" pitchFamily="49" charset="0"/>
                <a:cs typeface="Courier New" panose="02070309020205020404" pitchFamily="49" charset="0"/>
              </a:rPr>
              <a:t>  Name: Mary</a:t>
            </a:r>
          </a:p>
          <a:p>
            <a:pPr marL="0" marR="0">
              <a:spcBef>
                <a:spcPts val="0"/>
              </a:spcBef>
              <a:spcAft>
                <a:spcPts val="0"/>
              </a:spcAft>
            </a:pPr>
            <a:r>
              <a:rPr lang="en-US" sz="1200" b="1" dirty="0">
                <a:solidFill>
                  <a:srgbClr val="000000"/>
                </a:solidFill>
                <a:effectLst/>
                <a:latin typeface="Courier New" panose="02070309020205020404" pitchFamily="49" charset="0"/>
                <a:cs typeface="Courier New" panose="02070309020205020404" pitchFamily="49" charset="0"/>
              </a:rPr>
              <a:t>  Birthdate: 1/10/</a:t>
            </a:r>
            <a:r>
              <a:rPr lang="en-US" sz="1200" b="1" dirty="0">
                <a:solidFill>
                  <a:srgbClr val="C00000"/>
                </a:solidFill>
                <a:effectLst/>
                <a:latin typeface="Courier New" panose="02070309020205020404" pitchFamily="49" charset="0"/>
                <a:cs typeface="Courier New" panose="02070309020205020404" pitchFamily="49" charset="0"/>
              </a:rPr>
              <a:t>2000</a:t>
            </a:r>
          </a:p>
        </p:txBody>
      </p:sp>
      <p:sp>
        <p:nvSpPr>
          <p:cNvPr id="11" name="TextBox 10">
            <a:extLst>
              <a:ext uri="{FF2B5EF4-FFF2-40B4-BE49-F238E27FC236}">
                <a16:creationId xmlns:a16="http://schemas.microsoft.com/office/drawing/2014/main" id="{4A26C3FD-3891-8E1E-579E-61A594E1DF12}"/>
              </a:ext>
            </a:extLst>
          </p:cNvPr>
          <p:cNvSpPr txBox="1"/>
          <p:nvPr/>
        </p:nvSpPr>
        <p:spPr>
          <a:xfrm>
            <a:off x="6675097" y="3415845"/>
            <a:ext cx="859531" cy="338554"/>
          </a:xfrm>
          <a:prstGeom prst="rect">
            <a:avLst/>
          </a:prstGeom>
          <a:noFill/>
        </p:spPr>
        <p:txBody>
          <a:bodyPr wrap="none" rtlCol="0">
            <a:spAutoFit/>
          </a:bodyPr>
          <a:lstStyle/>
          <a:p>
            <a:r>
              <a:rPr lang="en-US" dirty="0"/>
              <a:t>Output:</a:t>
            </a:r>
          </a:p>
        </p:txBody>
      </p:sp>
    </p:spTree>
    <p:extLst>
      <p:ext uri="{BB962C8B-B14F-4D97-AF65-F5344CB8AC3E}">
        <p14:creationId xmlns:p14="http://schemas.microsoft.com/office/powerpoint/2010/main" val="23946177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fade">
                                      <p:cBhvr>
                                        <p:cTn id="10"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F71D1B-76E2-2B4D-99FE-0AA24BF44B10}"/>
              </a:ext>
            </a:extLst>
          </p:cNvPr>
          <p:cNvSpPr>
            <a:spLocks noGrp="1"/>
          </p:cNvSpPr>
          <p:nvPr>
            <p:ph type="title"/>
          </p:nvPr>
        </p:nvSpPr>
        <p:spPr/>
        <p:txBody>
          <a:bodyPr/>
          <a:lstStyle/>
          <a:p>
            <a:r>
              <a:rPr lang="en-US" dirty="0"/>
              <a:t>The Open-Closed Principle</a:t>
            </a:r>
          </a:p>
        </p:txBody>
      </p:sp>
      <p:sp>
        <p:nvSpPr>
          <p:cNvPr id="3" name="Content Placeholder 2">
            <a:extLst>
              <a:ext uri="{FF2B5EF4-FFF2-40B4-BE49-F238E27FC236}">
                <a16:creationId xmlns:a16="http://schemas.microsoft.com/office/drawing/2014/main" id="{492B0FE6-7123-E96A-E06F-96549C5774A3}"/>
              </a:ext>
            </a:extLst>
          </p:cNvPr>
          <p:cNvSpPr>
            <a:spLocks noGrp="1"/>
          </p:cNvSpPr>
          <p:nvPr>
            <p:ph idx="1"/>
          </p:nvPr>
        </p:nvSpPr>
        <p:spPr/>
        <p:txBody>
          <a:bodyPr/>
          <a:lstStyle/>
          <a:p>
            <a:r>
              <a:rPr lang="en-US" dirty="0"/>
              <a:t>We should </a:t>
            </a:r>
            <a:r>
              <a:rPr lang="en-US" u="sng" dirty="0"/>
              <a:t>close a class</a:t>
            </a:r>
            <a:r>
              <a:rPr lang="en-US" dirty="0"/>
              <a:t> against modification but </a:t>
            </a:r>
            <a:r>
              <a:rPr lang="en-US" u="sng" dirty="0"/>
              <a:t>open it for subclassing</a:t>
            </a:r>
            <a:r>
              <a:rPr lang="en-US" dirty="0"/>
              <a:t>.</a:t>
            </a:r>
          </a:p>
          <a:p>
            <a:pPr lvl="1"/>
            <a:r>
              <a:rPr lang="en-US" dirty="0"/>
              <a:t>It assumes that we are confident that a class has captured all the common attributes and behaviors of a set of objects and therefore the design of that class should not change.</a:t>
            </a:r>
          </a:p>
          <a:p>
            <a:pPr lvl="4"/>
            <a:endParaRPr lang="en-US" dirty="0"/>
          </a:p>
          <a:p>
            <a:r>
              <a:rPr lang="en-US" dirty="0"/>
              <a:t>For </a:t>
            </a:r>
            <a:r>
              <a:rPr lang="en-US" u="sng" dirty="0"/>
              <a:t>code stability</a:t>
            </a:r>
            <a:r>
              <a:rPr lang="en-US" dirty="0"/>
              <a:t> and </a:t>
            </a:r>
            <a:r>
              <a:rPr lang="en-US" u="sng" dirty="0"/>
              <a:t>hidden implementation</a:t>
            </a:r>
            <a:r>
              <a:rPr lang="en-US" dirty="0"/>
              <a:t>.</a:t>
            </a:r>
          </a:p>
          <a:p>
            <a:pPr lvl="1"/>
            <a:r>
              <a:rPr lang="en-US" dirty="0"/>
              <a:t>Make the member variables and member functions of the superclass </a:t>
            </a:r>
            <a:r>
              <a:rPr lang="en-US" u="sng" dirty="0"/>
              <a:t>private</a:t>
            </a:r>
            <a:r>
              <a:rPr lang="en-US" dirty="0"/>
              <a:t>. </a:t>
            </a:r>
          </a:p>
          <a:p>
            <a:pPr lvl="1"/>
            <a:r>
              <a:rPr lang="en-US" u="sng" dirty="0"/>
              <a:t>Hide</a:t>
            </a:r>
            <a:r>
              <a:rPr lang="en-US" dirty="0"/>
              <a:t> how we implement the common parts of the state and behavior inherited by its subclasses. </a:t>
            </a:r>
          </a:p>
        </p:txBody>
      </p:sp>
      <p:sp>
        <p:nvSpPr>
          <p:cNvPr id="4" name="Slide Number Placeholder 3">
            <a:extLst>
              <a:ext uri="{FF2B5EF4-FFF2-40B4-BE49-F238E27FC236}">
                <a16:creationId xmlns:a16="http://schemas.microsoft.com/office/drawing/2014/main" id="{1DB6987C-21B4-7E05-506B-69D5C9B67283}"/>
              </a:ext>
            </a:extLst>
          </p:cNvPr>
          <p:cNvSpPr>
            <a:spLocks noGrp="1"/>
          </p:cNvSpPr>
          <p:nvPr>
            <p:ph type="sldNum" sz="quarter" idx="12"/>
          </p:nvPr>
        </p:nvSpPr>
        <p:spPr/>
        <p:txBody>
          <a:bodyPr/>
          <a:lstStyle/>
          <a:p>
            <a:fld id="{6C575094-CFE5-6845-BA77-358456EEE977}" type="slidenum">
              <a:rPr lang="en-US" altLang="x-none" smtClean="0"/>
              <a:pPr/>
              <a:t>8</a:t>
            </a:fld>
            <a:endParaRPr lang="en-US" altLang="x-none"/>
          </a:p>
        </p:txBody>
      </p:sp>
    </p:spTree>
    <p:extLst>
      <p:ext uri="{BB962C8B-B14F-4D97-AF65-F5344CB8AC3E}">
        <p14:creationId xmlns:p14="http://schemas.microsoft.com/office/powerpoint/2010/main" val="13088811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 name="Title 111">
            <a:extLst>
              <a:ext uri="{FF2B5EF4-FFF2-40B4-BE49-F238E27FC236}">
                <a16:creationId xmlns:a16="http://schemas.microsoft.com/office/drawing/2014/main" id="{631ADB52-F612-16D5-9809-3E40C0AFE744}"/>
              </a:ext>
            </a:extLst>
          </p:cNvPr>
          <p:cNvSpPr>
            <a:spLocks noGrp="1"/>
          </p:cNvSpPr>
          <p:nvPr>
            <p:ph type="title"/>
          </p:nvPr>
        </p:nvSpPr>
        <p:spPr/>
        <p:txBody>
          <a:bodyPr/>
          <a:lstStyle/>
          <a:p>
            <a:r>
              <a:rPr lang="en-US" dirty="0"/>
              <a:t>The Open-Closed Principle</a:t>
            </a:r>
            <a:r>
              <a:rPr lang="en-US" i="1" dirty="0"/>
              <a:t>, cont’d</a:t>
            </a:r>
          </a:p>
        </p:txBody>
      </p:sp>
      <p:sp>
        <p:nvSpPr>
          <p:cNvPr id="113" name="Content Placeholder 112">
            <a:extLst>
              <a:ext uri="{FF2B5EF4-FFF2-40B4-BE49-F238E27FC236}">
                <a16:creationId xmlns:a16="http://schemas.microsoft.com/office/drawing/2014/main" id="{22F87449-9534-6EEB-D1C6-FA6744B1DEBD}"/>
              </a:ext>
            </a:extLst>
          </p:cNvPr>
          <p:cNvSpPr>
            <a:spLocks noGrp="1"/>
          </p:cNvSpPr>
          <p:nvPr>
            <p:ph idx="1"/>
          </p:nvPr>
        </p:nvSpPr>
        <p:spPr>
          <a:xfrm>
            <a:off x="457201" y="1295400"/>
            <a:ext cx="3941966" cy="4835525"/>
          </a:xfrm>
        </p:spPr>
        <p:txBody>
          <a:bodyPr/>
          <a:lstStyle/>
          <a:p>
            <a:r>
              <a:rPr lang="en-US" sz="2400" dirty="0"/>
              <a:t>Every mammal has a weight and a height, and it must eat and perform, and sleep. Sleep is optional and can involve snoring.</a:t>
            </a:r>
          </a:p>
          <a:p>
            <a:pPr lvl="4"/>
            <a:endParaRPr lang="en-US" sz="650" dirty="0"/>
          </a:p>
          <a:p>
            <a:r>
              <a:rPr lang="en-US" sz="2400" dirty="0"/>
              <a:t>Therefore, we </a:t>
            </a:r>
            <a:r>
              <a:rPr lang="en-US" sz="2400" u="sng" dirty="0"/>
              <a:t>close</a:t>
            </a:r>
            <a:r>
              <a:rPr lang="en-US" sz="2400" dirty="0"/>
              <a:t> this superclass.</a:t>
            </a:r>
          </a:p>
          <a:p>
            <a:pPr lvl="4"/>
            <a:endParaRPr lang="en-US" sz="650" dirty="0"/>
          </a:p>
          <a:p>
            <a:r>
              <a:rPr lang="en-US" sz="2400" dirty="0"/>
              <a:t>But we </a:t>
            </a:r>
            <a:r>
              <a:rPr lang="en-US" sz="2400" u="sng" dirty="0"/>
              <a:t>open</a:t>
            </a:r>
            <a:r>
              <a:rPr lang="en-US" sz="2400" dirty="0"/>
              <a:t> the class for extension as humans and cats.</a:t>
            </a:r>
          </a:p>
        </p:txBody>
      </p:sp>
      <p:sp>
        <p:nvSpPr>
          <p:cNvPr id="4" name="Slide Number Placeholder 3">
            <a:extLst>
              <a:ext uri="{FF2B5EF4-FFF2-40B4-BE49-F238E27FC236}">
                <a16:creationId xmlns:a16="http://schemas.microsoft.com/office/drawing/2014/main" id="{CC61FD52-0348-518A-7973-8DB1D22166BB}"/>
              </a:ext>
            </a:extLst>
          </p:cNvPr>
          <p:cNvSpPr>
            <a:spLocks noGrp="1"/>
          </p:cNvSpPr>
          <p:nvPr>
            <p:ph type="sldNum" sz="quarter" idx="12"/>
          </p:nvPr>
        </p:nvSpPr>
        <p:spPr/>
        <p:txBody>
          <a:bodyPr/>
          <a:lstStyle/>
          <a:p>
            <a:fld id="{6C575094-CFE5-6845-BA77-358456EEE977}" type="slidenum">
              <a:rPr lang="en-US" altLang="x-none" smtClean="0"/>
              <a:pPr/>
              <a:t>9</a:t>
            </a:fld>
            <a:endParaRPr lang="en-US" altLang="x-none"/>
          </a:p>
        </p:txBody>
      </p:sp>
      <p:grpSp>
        <p:nvGrpSpPr>
          <p:cNvPr id="118" name="Group 117">
            <a:extLst>
              <a:ext uri="{FF2B5EF4-FFF2-40B4-BE49-F238E27FC236}">
                <a16:creationId xmlns:a16="http://schemas.microsoft.com/office/drawing/2014/main" id="{661DAA3D-177D-712F-1429-55227A8C9F7B}"/>
              </a:ext>
            </a:extLst>
          </p:cNvPr>
          <p:cNvGrpSpPr/>
          <p:nvPr/>
        </p:nvGrpSpPr>
        <p:grpSpPr>
          <a:xfrm>
            <a:off x="4572000" y="1508781"/>
            <a:ext cx="4083701" cy="3349820"/>
            <a:chOff x="4572000" y="1508781"/>
            <a:chExt cx="4083701" cy="3349820"/>
          </a:xfrm>
        </p:grpSpPr>
        <p:grpSp>
          <p:nvGrpSpPr>
            <p:cNvPr id="90" name="Group 89">
              <a:extLst>
                <a:ext uri="{FF2B5EF4-FFF2-40B4-BE49-F238E27FC236}">
                  <a16:creationId xmlns:a16="http://schemas.microsoft.com/office/drawing/2014/main" id="{ADFBC7DD-5E2C-DD01-58CA-CE436386B1B2}"/>
                </a:ext>
              </a:extLst>
            </p:cNvPr>
            <p:cNvGrpSpPr/>
            <p:nvPr/>
          </p:nvGrpSpPr>
          <p:grpSpPr>
            <a:xfrm>
              <a:off x="4572000" y="3497418"/>
              <a:ext cx="1492973" cy="1361183"/>
              <a:chOff x="336344" y="4393318"/>
              <a:chExt cx="1766803" cy="1361183"/>
            </a:xfrm>
          </p:grpSpPr>
          <p:sp>
            <p:nvSpPr>
              <p:cNvPr id="85" name="TextBox 84">
                <a:extLst>
                  <a:ext uri="{FF2B5EF4-FFF2-40B4-BE49-F238E27FC236}">
                    <a16:creationId xmlns:a16="http://schemas.microsoft.com/office/drawing/2014/main" id="{3A779FC2-F584-74D2-D0F2-7D8EEB1C44C3}"/>
                  </a:ext>
                </a:extLst>
              </p:cNvPr>
              <p:cNvSpPr txBox="1"/>
              <p:nvPr/>
            </p:nvSpPr>
            <p:spPr>
              <a:xfrm>
                <a:off x="336344" y="4393318"/>
                <a:ext cx="1766803" cy="246221"/>
              </a:xfrm>
              <a:prstGeom prst="rect">
                <a:avLst/>
              </a:prstGeom>
              <a:noFill/>
              <a:ln w="19050">
                <a:solidFill>
                  <a:schemeClr val="tx1"/>
                </a:solidFill>
              </a:ln>
            </p:spPr>
            <p:txBody>
              <a:bodyPr wrap="square" rtlCol="0">
                <a:spAutoFit/>
              </a:bodyPr>
              <a:lstStyle/>
              <a:p>
                <a:pPr algn="ctr"/>
                <a:r>
                  <a:rPr lang="en-US" sz="1000" b="1" dirty="0"/>
                  <a:t>Human</a:t>
                </a:r>
              </a:p>
            </p:txBody>
          </p:sp>
          <p:sp>
            <p:nvSpPr>
              <p:cNvPr id="86" name="TextBox 85">
                <a:extLst>
                  <a:ext uri="{FF2B5EF4-FFF2-40B4-BE49-F238E27FC236}">
                    <a16:creationId xmlns:a16="http://schemas.microsoft.com/office/drawing/2014/main" id="{BF9668D5-6FEB-A068-4DFF-7092D0E27FBB}"/>
                  </a:ext>
                </a:extLst>
              </p:cNvPr>
              <p:cNvSpPr txBox="1"/>
              <p:nvPr/>
            </p:nvSpPr>
            <p:spPr>
              <a:xfrm>
                <a:off x="336344" y="4639539"/>
                <a:ext cx="1766803" cy="400110"/>
              </a:xfrm>
              <a:prstGeom prst="rect">
                <a:avLst/>
              </a:prstGeom>
              <a:noFill/>
              <a:ln w="19050">
                <a:solidFill>
                  <a:schemeClr val="tx1"/>
                </a:solidFill>
              </a:ln>
            </p:spPr>
            <p:txBody>
              <a:bodyPr wrap="square" rtlCol="0">
                <a:spAutoFit/>
              </a:bodyPr>
              <a:lstStyle/>
              <a:p>
                <a:r>
                  <a:rPr lang="en-US" sz="1000" dirty="0"/>
                  <a:t>-year: int</a:t>
                </a:r>
              </a:p>
              <a:p>
                <a:r>
                  <a:rPr lang="en-US" sz="1000" dirty="0"/>
                  <a:t>-genre: Genre</a:t>
                </a:r>
              </a:p>
            </p:txBody>
          </p:sp>
          <p:sp>
            <p:nvSpPr>
              <p:cNvPr id="87" name="TextBox 86">
                <a:extLst>
                  <a:ext uri="{FF2B5EF4-FFF2-40B4-BE49-F238E27FC236}">
                    <a16:creationId xmlns:a16="http://schemas.microsoft.com/office/drawing/2014/main" id="{0A5B4389-E365-BF08-9CF6-B35DCF0441DA}"/>
                  </a:ext>
                </a:extLst>
              </p:cNvPr>
              <p:cNvSpPr txBox="1"/>
              <p:nvPr/>
            </p:nvSpPr>
            <p:spPr>
              <a:xfrm>
                <a:off x="336344" y="5046615"/>
                <a:ext cx="1766803" cy="707886"/>
              </a:xfrm>
              <a:prstGeom prst="rect">
                <a:avLst/>
              </a:prstGeom>
              <a:noFill/>
              <a:ln w="19050">
                <a:solidFill>
                  <a:schemeClr val="tx1"/>
                </a:solidFill>
              </a:ln>
            </p:spPr>
            <p:txBody>
              <a:bodyPr wrap="square" rtlCol="0">
                <a:spAutoFit/>
              </a:bodyPr>
              <a:lstStyle/>
              <a:p>
                <a:r>
                  <a:rPr lang="en-US" sz="1000" dirty="0"/>
                  <a:t>+eat()</a:t>
                </a:r>
              </a:p>
              <a:p>
                <a:r>
                  <a:rPr lang="en-US" sz="1000" dirty="0"/>
                  <a:t>+perform()</a:t>
                </a:r>
              </a:p>
              <a:p>
                <a:r>
                  <a:rPr lang="en-US" sz="1000" dirty="0"/>
                  <a:t>-needs_glasses(): bool</a:t>
                </a:r>
              </a:p>
              <a:p>
                <a:r>
                  <a:rPr lang="en-US" sz="1000" dirty="0"/>
                  <a:t>-read_book()</a:t>
                </a:r>
              </a:p>
            </p:txBody>
          </p:sp>
        </p:grpSp>
        <p:grpSp>
          <p:nvGrpSpPr>
            <p:cNvPr id="92" name="Group 91">
              <a:extLst>
                <a:ext uri="{FF2B5EF4-FFF2-40B4-BE49-F238E27FC236}">
                  <a16:creationId xmlns:a16="http://schemas.microsoft.com/office/drawing/2014/main" id="{D667C241-1B94-218A-84E3-0066EBD9D9EA}"/>
                </a:ext>
              </a:extLst>
            </p:cNvPr>
            <p:cNvGrpSpPr/>
            <p:nvPr/>
          </p:nvGrpSpPr>
          <p:grpSpPr>
            <a:xfrm>
              <a:off x="7162728" y="3500562"/>
              <a:ext cx="1492973" cy="1048328"/>
              <a:chOff x="3239952" y="4393318"/>
              <a:chExt cx="1766803" cy="1048328"/>
            </a:xfrm>
          </p:grpSpPr>
          <p:sp>
            <p:nvSpPr>
              <p:cNvPr id="82" name="TextBox 81">
                <a:extLst>
                  <a:ext uri="{FF2B5EF4-FFF2-40B4-BE49-F238E27FC236}">
                    <a16:creationId xmlns:a16="http://schemas.microsoft.com/office/drawing/2014/main" id="{623005E8-0CFD-430E-418C-67F519F98D95}"/>
                  </a:ext>
                </a:extLst>
              </p:cNvPr>
              <p:cNvSpPr txBox="1"/>
              <p:nvPr/>
            </p:nvSpPr>
            <p:spPr>
              <a:xfrm>
                <a:off x="3239952" y="4393318"/>
                <a:ext cx="1766803" cy="246221"/>
              </a:xfrm>
              <a:prstGeom prst="rect">
                <a:avLst/>
              </a:prstGeom>
              <a:noFill/>
              <a:ln w="19050">
                <a:solidFill>
                  <a:schemeClr val="tx1"/>
                </a:solidFill>
              </a:ln>
            </p:spPr>
            <p:txBody>
              <a:bodyPr wrap="square" rtlCol="0">
                <a:spAutoFit/>
              </a:bodyPr>
              <a:lstStyle/>
              <a:p>
                <a:pPr algn="ctr"/>
                <a:r>
                  <a:rPr lang="en-US" sz="1000" b="1" dirty="0"/>
                  <a:t>Cat</a:t>
                </a:r>
              </a:p>
            </p:txBody>
          </p:sp>
          <p:sp>
            <p:nvSpPr>
              <p:cNvPr id="83" name="TextBox 82">
                <a:extLst>
                  <a:ext uri="{FF2B5EF4-FFF2-40B4-BE49-F238E27FC236}">
                    <a16:creationId xmlns:a16="http://schemas.microsoft.com/office/drawing/2014/main" id="{6CE2B8D4-D3F3-5DDD-DB83-FE50BC4FCB33}"/>
                  </a:ext>
                </a:extLst>
              </p:cNvPr>
              <p:cNvSpPr txBox="1"/>
              <p:nvPr/>
            </p:nvSpPr>
            <p:spPr>
              <a:xfrm>
                <a:off x="3239952" y="4639539"/>
                <a:ext cx="1766803" cy="246221"/>
              </a:xfrm>
              <a:prstGeom prst="rect">
                <a:avLst/>
              </a:prstGeom>
              <a:noFill/>
              <a:ln w="19050">
                <a:solidFill>
                  <a:schemeClr val="tx1"/>
                </a:solidFill>
              </a:ln>
            </p:spPr>
            <p:txBody>
              <a:bodyPr wrap="square" rtlCol="0">
                <a:spAutoFit/>
              </a:bodyPr>
              <a:lstStyle/>
              <a:p>
                <a:r>
                  <a:rPr lang="en-US" sz="1000" dirty="0"/>
                  <a:t>-fur_factor: double</a:t>
                </a:r>
              </a:p>
            </p:txBody>
          </p:sp>
          <p:sp>
            <p:nvSpPr>
              <p:cNvPr id="84" name="TextBox 83">
                <a:extLst>
                  <a:ext uri="{FF2B5EF4-FFF2-40B4-BE49-F238E27FC236}">
                    <a16:creationId xmlns:a16="http://schemas.microsoft.com/office/drawing/2014/main" id="{68F4C2AA-C06D-D9BA-9172-90C3E05D49DD}"/>
                  </a:ext>
                </a:extLst>
              </p:cNvPr>
              <p:cNvSpPr txBox="1"/>
              <p:nvPr/>
            </p:nvSpPr>
            <p:spPr>
              <a:xfrm>
                <a:off x="3239952" y="4887648"/>
                <a:ext cx="1766803" cy="553998"/>
              </a:xfrm>
              <a:prstGeom prst="rect">
                <a:avLst/>
              </a:prstGeom>
              <a:noFill/>
              <a:ln w="19050">
                <a:solidFill>
                  <a:schemeClr val="tx1"/>
                </a:solidFill>
              </a:ln>
            </p:spPr>
            <p:txBody>
              <a:bodyPr wrap="square" rtlCol="0">
                <a:spAutoFit/>
              </a:bodyPr>
              <a:lstStyle/>
              <a:p>
                <a:r>
                  <a:rPr lang="en-US" sz="1000" dirty="0"/>
                  <a:t>+eat()</a:t>
                </a:r>
              </a:p>
              <a:p>
                <a:r>
                  <a:rPr lang="en-US" sz="1000" dirty="0"/>
                  <a:t>+perform()</a:t>
                </a:r>
              </a:p>
              <a:p>
                <a:r>
                  <a:rPr lang="en-US" sz="1000" dirty="0"/>
                  <a:t>-shed()</a:t>
                </a:r>
              </a:p>
            </p:txBody>
          </p:sp>
        </p:grpSp>
        <p:grpSp>
          <p:nvGrpSpPr>
            <p:cNvPr id="103" name="Group 102">
              <a:extLst>
                <a:ext uri="{FF2B5EF4-FFF2-40B4-BE49-F238E27FC236}">
                  <a16:creationId xmlns:a16="http://schemas.microsoft.com/office/drawing/2014/main" id="{CFE09051-59BA-5C70-AD52-81618906AEBD}"/>
                </a:ext>
              </a:extLst>
            </p:cNvPr>
            <p:cNvGrpSpPr/>
            <p:nvPr/>
          </p:nvGrpSpPr>
          <p:grpSpPr>
            <a:xfrm>
              <a:off x="6064973" y="1508781"/>
              <a:ext cx="1097755" cy="1348563"/>
              <a:chOff x="3931440" y="2038952"/>
              <a:chExt cx="1097755" cy="1348563"/>
            </a:xfrm>
          </p:grpSpPr>
          <p:sp>
            <p:nvSpPr>
              <p:cNvPr id="75" name="TextBox 74">
                <a:extLst>
                  <a:ext uri="{FF2B5EF4-FFF2-40B4-BE49-F238E27FC236}">
                    <a16:creationId xmlns:a16="http://schemas.microsoft.com/office/drawing/2014/main" id="{C8EC822F-21DC-5445-1E7F-F1479252E3D8}"/>
                  </a:ext>
                </a:extLst>
              </p:cNvPr>
              <p:cNvSpPr txBox="1"/>
              <p:nvPr/>
            </p:nvSpPr>
            <p:spPr>
              <a:xfrm>
                <a:off x="3931440" y="2038952"/>
                <a:ext cx="1097755" cy="246221"/>
              </a:xfrm>
              <a:prstGeom prst="rect">
                <a:avLst/>
              </a:prstGeom>
              <a:noFill/>
              <a:ln w="19050">
                <a:solidFill>
                  <a:schemeClr val="tx1"/>
                </a:solidFill>
              </a:ln>
            </p:spPr>
            <p:txBody>
              <a:bodyPr wrap="square" rtlCol="0">
                <a:spAutoFit/>
              </a:bodyPr>
              <a:lstStyle/>
              <a:p>
                <a:pPr algn="ctr"/>
                <a:r>
                  <a:rPr lang="en-US" sz="1000" b="1" i="1" dirty="0"/>
                  <a:t>Mammal</a:t>
                </a:r>
              </a:p>
            </p:txBody>
          </p:sp>
          <p:sp>
            <p:nvSpPr>
              <p:cNvPr id="76" name="TextBox 75">
                <a:extLst>
                  <a:ext uri="{FF2B5EF4-FFF2-40B4-BE49-F238E27FC236}">
                    <a16:creationId xmlns:a16="http://schemas.microsoft.com/office/drawing/2014/main" id="{FF85787D-D995-2FD7-940B-0414E0F9844C}"/>
                  </a:ext>
                </a:extLst>
              </p:cNvPr>
              <p:cNvSpPr txBox="1"/>
              <p:nvPr/>
            </p:nvSpPr>
            <p:spPr>
              <a:xfrm>
                <a:off x="3931440" y="2281549"/>
                <a:ext cx="1097755" cy="400110"/>
              </a:xfrm>
              <a:prstGeom prst="rect">
                <a:avLst/>
              </a:prstGeom>
              <a:noFill/>
              <a:ln w="19050">
                <a:solidFill>
                  <a:schemeClr val="tx1"/>
                </a:solidFill>
              </a:ln>
            </p:spPr>
            <p:txBody>
              <a:bodyPr wrap="square" rtlCol="0">
                <a:spAutoFit/>
              </a:bodyPr>
              <a:lstStyle/>
              <a:p>
                <a:r>
                  <a:rPr lang="en-US" sz="1000" dirty="0"/>
                  <a:t>-weight: double</a:t>
                </a:r>
              </a:p>
              <a:p>
                <a:r>
                  <a:rPr lang="en-US" sz="1000" dirty="0"/>
                  <a:t>-height: double</a:t>
                </a:r>
              </a:p>
            </p:txBody>
          </p:sp>
          <p:sp>
            <p:nvSpPr>
              <p:cNvPr id="77" name="TextBox 76">
                <a:extLst>
                  <a:ext uri="{FF2B5EF4-FFF2-40B4-BE49-F238E27FC236}">
                    <a16:creationId xmlns:a16="http://schemas.microsoft.com/office/drawing/2014/main" id="{B79A0733-E50F-25C4-719A-87A281221B69}"/>
                  </a:ext>
                </a:extLst>
              </p:cNvPr>
              <p:cNvSpPr txBox="1"/>
              <p:nvPr/>
            </p:nvSpPr>
            <p:spPr>
              <a:xfrm>
                <a:off x="3931440" y="2679629"/>
                <a:ext cx="1097755" cy="707886"/>
              </a:xfrm>
              <a:prstGeom prst="rect">
                <a:avLst/>
              </a:prstGeom>
              <a:noFill/>
              <a:ln w="19050">
                <a:solidFill>
                  <a:schemeClr val="tx1"/>
                </a:solidFill>
              </a:ln>
            </p:spPr>
            <p:txBody>
              <a:bodyPr wrap="square" rtlCol="0">
                <a:spAutoFit/>
              </a:bodyPr>
              <a:lstStyle/>
              <a:p>
                <a:r>
                  <a:rPr lang="en-US" sz="1000" dirty="0"/>
                  <a:t>+</a:t>
                </a:r>
                <a:r>
                  <a:rPr lang="en-US" sz="1000" i="1" dirty="0"/>
                  <a:t>eat()</a:t>
                </a:r>
              </a:p>
              <a:p>
                <a:r>
                  <a:rPr lang="en-US" sz="1000" dirty="0"/>
                  <a:t>+</a:t>
                </a:r>
                <a:r>
                  <a:rPr lang="en-US" sz="1000" i="1" dirty="0"/>
                  <a:t>perform()</a:t>
                </a:r>
              </a:p>
              <a:p>
                <a:r>
                  <a:rPr lang="en-US" sz="1000" dirty="0"/>
                  <a:t>#sleep()</a:t>
                </a:r>
              </a:p>
              <a:p>
                <a:r>
                  <a:rPr lang="en-US" sz="1000" dirty="0"/>
                  <a:t>-snore()</a:t>
                </a:r>
              </a:p>
            </p:txBody>
          </p:sp>
        </p:grpSp>
        <p:sp>
          <p:nvSpPr>
            <p:cNvPr id="102" name="Triangle 101">
              <a:extLst>
                <a:ext uri="{FF2B5EF4-FFF2-40B4-BE49-F238E27FC236}">
                  <a16:creationId xmlns:a16="http://schemas.microsoft.com/office/drawing/2014/main" id="{80BE43FD-D40D-7C58-4A05-6ADD020D8F37}"/>
                </a:ext>
              </a:extLst>
            </p:cNvPr>
            <p:cNvSpPr/>
            <p:nvPr/>
          </p:nvSpPr>
          <p:spPr>
            <a:xfrm>
              <a:off x="6492219" y="2880204"/>
              <a:ext cx="230905" cy="183000"/>
            </a:xfrm>
            <a:prstGeom prst="triangle">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p>
          </p:txBody>
        </p:sp>
        <p:cxnSp>
          <p:nvCxnSpPr>
            <p:cNvPr id="106" name="Elbow Connector 105">
              <a:extLst>
                <a:ext uri="{FF2B5EF4-FFF2-40B4-BE49-F238E27FC236}">
                  <a16:creationId xmlns:a16="http://schemas.microsoft.com/office/drawing/2014/main" id="{2C33BFF9-3F8A-393B-4A32-7DF9486D42FB}"/>
                </a:ext>
              </a:extLst>
            </p:cNvPr>
            <p:cNvCxnSpPr>
              <a:cxnSpLocks/>
              <a:stCxn id="85" idx="0"/>
              <a:endCxn id="82" idx="0"/>
            </p:cNvCxnSpPr>
            <p:nvPr/>
          </p:nvCxnSpPr>
          <p:spPr bwMode="auto">
            <a:xfrm rot="16200000" flipH="1">
              <a:off x="6612279" y="2203626"/>
              <a:ext cx="3144" cy="2590728"/>
            </a:xfrm>
            <a:prstGeom prst="bentConnector3">
              <a:avLst>
                <a:gd name="adj1" fmla="val -6160146"/>
              </a:avLst>
            </a:prstGeom>
            <a:solidFill>
              <a:schemeClr val="accent1"/>
            </a:solidFill>
            <a:ln w="1905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116" name="Straight Connector 115">
              <a:extLst>
                <a:ext uri="{FF2B5EF4-FFF2-40B4-BE49-F238E27FC236}">
                  <a16:creationId xmlns:a16="http://schemas.microsoft.com/office/drawing/2014/main" id="{83020526-7251-CF7B-A81D-F61E3316337B}"/>
                </a:ext>
              </a:extLst>
            </p:cNvPr>
            <p:cNvCxnSpPr>
              <a:stCxn id="102" idx="3"/>
            </p:cNvCxnSpPr>
            <p:nvPr/>
          </p:nvCxnSpPr>
          <p:spPr bwMode="auto">
            <a:xfrm>
              <a:off x="6607672" y="3063204"/>
              <a:ext cx="5853" cy="232446"/>
            </a:xfrm>
            <a:prstGeom prst="line">
              <a:avLst/>
            </a:prstGeom>
            <a:solidFill>
              <a:schemeClr val="accent1"/>
            </a:solidFill>
            <a:ln w="1905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grpSp>
      <p:sp>
        <p:nvSpPr>
          <p:cNvPr id="119" name="TextBox 118">
            <a:extLst>
              <a:ext uri="{FF2B5EF4-FFF2-40B4-BE49-F238E27FC236}">
                <a16:creationId xmlns:a16="http://schemas.microsoft.com/office/drawing/2014/main" id="{0636FCFC-B311-DB1A-42F9-EE812A4F993B}"/>
              </a:ext>
            </a:extLst>
          </p:cNvPr>
          <p:cNvSpPr txBox="1"/>
          <p:nvPr/>
        </p:nvSpPr>
        <p:spPr>
          <a:xfrm>
            <a:off x="4462940" y="5186044"/>
            <a:ext cx="1417376" cy="307777"/>
          </a:xfrm>
          <a:prstGeom prst="rect">
            <a:avLst/>
          </a:prstGeom>
          <a:solidFill>
            <a:srgbClr val="0033CC"/>
          </a:solidFill>
        </p:spPr>
        <p:txBody>
          <a:bodyPr wrap="none" rtlCol="0">
            <a:spAutoFit/>
          </a:bodyPr>
          <a:lstStyle/>
          <a:p>
            <a:r>
              <a:rPr lang="en-US" sz="1400" dirty="0">
                <a:solidFill>
                  <a:srgbClr val="FFFF00"/>
                </a:solidFill>
              </a:rPr>
              <a:t>5.10/</a:t>
            </a:r>
            <a:r>
              <a:rPr lang="en-US" sz="1400" dirty="0" err="1">
                <a:solidFill>
                  <a:srgbClr val="FFFF00"/>
                </a:solidFill>
              </a:rPr>
              <a:t>Mammal.h</a:t>
            </a:r>
            <a:endParaRPr lang="en-US" sz="1400" dirty="0">
              <a:solidFill>
                <a:srgbClr val="FFFF00"/>
              </a:solidFill>
            </a:endParaRPr>
          </a:p>
        </p:txBody>
      </p:sp>
      <p:sp>
        <p:nvSpPr>
          <p:cNvPr id="120" name="TextBox 119">
            <a:extLst>
              <a:ext uri="{FF2B5EF4-FFF2-40B4-BE49-F238E27FC236}">
                <a16:creationId xmlns:a16="http://schemas.microsoft.com/office/drawing/2014/main" id="{A2074C4D-FC55-6377-481B-360BC31696E7}"/>
              </a:ext>
            </a:extLst>
          </p:cNvPr>
          <p:cNvSpPr txBox="1"/>
          <p:nvPr/>
        </p:nvSpPr>
        <p:spPr>
          <a:xfrm>
            <a:off x="5919859" y="5186044"/>
            <a:ext cx="1507144" cy="307777"/>
          </a:xfrm>
          <a:prstGeom prst="rect">
            <a:avLst/>
          </a:prstGeom>
          <a:solidFill>
            <a:srgbClr val="0033CC"/>
          </a:solidFill>
        </p:spPr>
        <p:txBody>
          <a:bodyPr wrap="none" rtlCol="0">
            <a:spAutoFit/>
          </a:bodyPr>
          <a:lstStyle/>
          <a:p>
            <a:r>
              <a:rPr lang="en-US" sz="1400" dirty="0">
                <a:solidFill>
                  <a:srgbClr val="FFFF00"/>
                </a:solidFill>
              </a:rPr>
              <a:t>5.10/</a:t>
            </a:r>
            <a:r>
              <a:rPr lang="en-US" sz="1400" dirty="0" err="1">
                <a:solidFill>
                  <a:srgbClr val="FFFF00"/>
                </a:solidFill>
              </a:rPr>
              <a:t>Mammals.h</a:t>
            </a:r>
            <a:endParaRPr lang="en-US" sz="1400" dirty="0">
              <a:solidFill>
                <a:srgbClr val="FFFF00"/>
              </a:solidFill>
            </a:endParaRPr>
          </a:p>
        </p:txBody>
      </p:sp>
      <p:sp>
        <p:nvSpPr>
          <p:cNvPr id="121" name="TextBox 120">
            <a:extLst>
              <a:ext uri="{FF2B5EF4-FFF2-40B4-BE49-F238E27FC236}">
                <a16:creationId xmlns:a16="http://schemas.microsoft.com/office/drawing/2014/main" id="{493502BF-C5D0-D822-BBCF-3E1121BE732A}"/>
              </a:ext>
            </a:extLst>
          </p:cNvPr>
          <p:cNvSpPr txBox="1"/>
          <p:nvPr/>
        </p:nvSpPr>
        <p:spPr>
          <a:xfrm>
            <a:off x="7466546" y="5186044"/>
            <a:ext cx="1357808" cy="307777"/>
          </a:xfrm>
          <a:prstGeom prst="rect">
            <a:avLst/>
          </a:prstGeom>
          <a:solidFill>
            <a:srgbClr val="0033CC"/>
          </a:solidFill>
        </p:spPr>
        <p:txBody>
          <a:bodyPr wrap="none" rtlCol="0">
            <a:spAutoFit/>
          </a:bodyPr>
          <a:lstStyle/>
          <a:p>
            <a:r>
              <a:rPr lang="en-US" sz="1400" dirty="0">
                <a:solidFill>
                  <a:srgbClr val="FFFF00"/>
                </a:solidFill>
              </a:rPr>
              <a:t>5.10/</a:t>
            </a:r>
            <a:r>
              <a:rPr lang="en-US" sz="1400" dirty="0" err="1">
                <a:solidFill>
                  <a:srgbClr val="FFFF00"/>
                </a:solidFill>
              </a:rPr>
              <a:t>tester.cpp</a:t>
            </a:r>
            <a:endParaRPr lang="en-US" sz="1400" dirty="0">
              <a:solidFill>
                <a:srgbClr val="FFFF00"/>
              </a:solidFill>
            </a:endParaRPr>
          </a:p>
        </p:txBody>
      </p:sp>
    </p:spTree>
    <p:extLst>
      <p:ext uri="{BB962C8B-B14F-4D97-AF65-F5344CB8AC3E}">
        <p14:creationId xmlns:p14="http://schemas.microsoft.com/office/powerpoint/2010/main" val="567883934"/>
      </p:ext>
    </p:extLst>
  </p:cSld>
  <p:clrMapOvr>
    <a:masterClrMapping/>
  </p:clrMapOvr>
</p:sld>
</file>

<file path=ppt/theme/theme1.xml><?xml version="1.0" encoding="utf-8"?>
<a:theme xmlns:a="http://schemas.openxmlformats.org/drawingml/2006/main" name="Quadrant">
  <a:themeElements>
    <a:clrScheme name="Quadrant 2">
      <a:dk1>
        <a:srgbClr val="000000"/>
      </a:dk1>
      <a:lt1>
        <a:srgbClr val="FFFFFF"/>
      </a:lt1>
      <a:dk2>
        <a:srgbClr val="420000"/>
      </a:dk2>
      <a:lt2>
        <a:srgbClr val="660000"/>
      </a:lt2>
      <a:accent1>
        <a:srgbClr val="CCCC00"/>
      </a:accent1>
      <a:accent2>
        <a:srgbClr val="999966"/>
      </a:accent2>
      <a:accent3>
        <a:srgbClr val="FFFFFF"/>
      </a:accent3>
      <a:accent4>
        <a:srgbClr val="000000"/>
      </a:accent4>
      <a:accent5>
        <a:srgbClr val="E2E2AA"/>
      </a:accent5>
      <a:accent6>
        <a:srgbClr val="8A8A5C"/>
      </a:accent6>
      <a:hlink>
        <a:srgbClr val="996633"/>
      </a:hlink>
      <a:folHlink>
        <a:srgbClr val="993300"/>
      </a:folHlink>
    </a:clrScheme>
    <a:fontScheme name="Quadran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x-none" sz="1600" b="0" i="0" u="none" strike="noStrike" cap="none" normalizeH="0" baseline="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x-none" sz="1600" b="0" i="0" u="none" strike="noStrike" cap="none" normalizeH="0" baseline="0">
            <a:ln>
              <a:noFill/>
            </a:ln>
            <a:solidFill>
              <a:schemeClr val="tx1"/>
            </a:solidFill>
            <a:effectLst/>
            <a:latin typeface="Arial" charset="0"/>
          </a:defRPr>
        </a:defPPr>
      </a:lstStyle>
    </a:lnDef>
  </a:objectDefaults>
  <a:extraClrSchemeLst>
    <a:extraClrScheme>
      <a:clrScheme name="Quadrant 1">
        <a:dk1>
          <a:srgbClr val="5C5674"/>
        </a:dk1>
        <a:lt1>
          <a:srgbClr val="FFFFFF"/>
        </a:lt1>
        <a:dk2>
          <a:srgbClr val="85986A"/>
        </a:dk2>
        <a:lt2>
          <a:srgbClr val="FFFFFF"/>
        </a:lt2>
        <a:accent1>
          <a:srgbClr val="666633"/>
        </a:accent1>
        <a:accent2>
          <a:srgbClr val="ADC5B8"/>
        </a:accent2>
        <a:accent3>
          <a:srgbClr val="C2CAB9"/>
        </a:accent3>
        <a:accent4>
          <a:srgbClr val="DADADA"/>
        </a:accent4>
        <a:accent5>
          <a:srgbClr val="B8B8AD"/>
        </a:accent5>
        <a:accent6>
          <a:srgbClr val="9CB2A6"/>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Quadrant 2">
        <a:dk1>
          <a:srgbClr val="000000"/>
        </a:dk1>
        <a:lt1>
          <a:srgbClr val="FFFFFF"/>
        </a:lt1>
        <a:dk2>
          <a:srgbClr val="420000"/>
        </a:dk2>
        <a:lt2>
          <a:srgbClr val="660000"/>
        </a:lt2>
        <a:accent1>
          <a:srgbClr val="CCCC00"/>
        </a:accent1>
        <a:accent2>
          <a:srgbClr val="999966"/>
        </a:accent2>
        <a:accent3>
          <a:srgbClr val="FFFFFF"/>
        </a:accent3>
        <a:accent4>
          <a:srgbClr val="000000"/>
        </a:accent4>
        <a:accent5>
          <a:srgbClr val="E2E2AA"/>
        </a:accent5>
        <a:accent6>
          <a:srgbClr val="8A8A5C"/>
        </a:accent6>
        <a:hlink>
          <a:srgbClr val="996633"/>
        </a:hlink>
        <a:folHlink>
          <a:srgbClr val="993300"/>
        </a:folHlink>
      </a:clrScheme>
      <a:clrMap bg1="lt1" tx1="dk1" bg2="lt2" tx2="dk2" accent1="accent1" accent2="accent2" accent3="accent3" accent4="accent4" accent5="accent5" accent6="accent6" hlink="hlink" folHlink="folHlink"/>
    </a:extraClrScheme>
    <a:extraClrScheme>
      <a:clrScheme name="Quadrant 3">
        <a:dk1>
          <a:srgbClr val="618052"/>
        </a:dk1>
        <a:lt1>
          <a:srgbClr val="FFFFE3"/>
        </a:lt1>
        <a:dk2>
          <a:srgbClr val="162E36"/>
        </a:dk2>
        <a:lt2>
          <a:srgbClr val="FFFFFF"/>
        </a:lt2>
        <a:accent1>
          <a:srgbClr val="336699"/>
        </a:accent1>
        <a:accent2>
          <a:srgbClr val="69888B"/>
        </a:accent2>
        <a:accent3>
          <a:srgbClr val="ABADAE"/>
        </a:accent3>
        <a:accent4>
          <a:srgbClr val="DADAC2"/>
        </a:accent4>
        <a:accent5>
          <a:srgbClr val="ADB8CA"/>
        </a:accent5>
        <a:accent6>
          <a:srgbClr val="5E7B7D"/>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Quadrant 4">
        <a:dk1>
          <a:srgbClr val="000000"/>
        </a:dk1>
        <a:lt1>
          <a:srgbClr val="FFFFFF"/>
        </a:lt1>
        <a:dk2>
          <a:srgbClr val="000000"/>
        </a:dk2>
        <a:lt2>
          <a:srgbClr val="CC0000"/>
        </a:lt2>
        <a:accent1>
          <a:srgbClr val="FFCC00"/>
        </a:accent1>
        <a:accent2>
          <a:srgbClr val="3366CC"/>
        </a:accent2>
        <a:accent3>
          <a:srgbClr val="FFFFFF"/>
        </a:accent3>
        <a:accent4>
          <a:srgbClr val="000000"/>
        </a:accent4>
        <a:accent5>
          <a:srgbClr val="FFE2AA"/>
        </a:accent5>
        <a:accent6>
          <a:srgbClr val="2D5CB9"/>
        </a:accent6>
        <a:hlink>
          <a:srgbClr val="666699"/>
        </a:hlink>
        <a:folHlink>
          <a:srgbClr val="C0C0C0"/>
        </a:folHlink>
      </a:clrScheme>
      <a:clrMap bg1="lt1" tx1="dk1" bg2="lt2" tx2="dk2" accent1="accent1" accent2="accent2" accent3="accent3" accent4="accent4" accent5="accent5" accent6="accent6" hlink="hlink" folHlink="folHlink"/>
    </a:extraClrScheme>
    <a:extraClrScheme>
      <a:clrScheme name="Quadrant 5">
        <a:dk1>
          <a:srgbClr val="666699"/>
        </a:dk1>
        <a:lt1>
          <a:srgbClr val="FFFFFF"/>
        </a:lt1>
        <a:dk2>
          <a:srgbClr val="000033"/>
        </a:dk2>
        <a:lt2>
          <a:srgbClr val="FFFFFF"/>
        </a:lt2>
        <a:accent1>
          <a:srgbClr val="9966FF"/>
        </a:accent1>
        <a:accent2>
          <a:srgbClr val="CCCCFF"/>
        </a:accent2>
        <a:accent3>
          <a:srgbClr val="AAAAAD"/>
        </a:accent3>
        <a:accent4>
          <a:srgbClr val="DADADA"/>
        </a:accent4>
        <a:accent5>
          <a:srgbClr val="CAB8FF"/>
        </a:accent5>
        <a:accent6>
          <a:srgbClr val="B9B9E7"/>
        </a:accent6>
        <a:hlink>
          <a:srgbClr val="CCCC00"/>
        </a:hlink>
        <a:folHlink>
          <a:srgbClr val="CC9900"/>
        </a:folHlink>
      </a:clrScheme>
      <a:clrMap bg1="dk2" tx1="lt1" bg2="dk1" tx2="lt2" accent1="accent1" accent2="accent2" accent3="accent3" accent4="accent4" accent5="accent5" accent6="accent6" hlink="hlink" folHlink="folHlink"/>
    </a:extraClrScheme>
    <a:extraClrScheme>
      <a:clrScheme name="Quadrant 6">
        <a:dk1>
          <a:srgbClr val="000000"/>
        </a:dk1>
        <a:lt1>
          <a:srgbClr val="FFFFFF"/>
        </a:lt1>
        <a:dk2>
          <a:srgbClr val="000000"/>
        </a:dk2>
        <a:lt2>
          <a:srgbClr val="669966"/>
        </a:lt2>
        <a:accent1>
          <a:srgbClr val="CCCCFF"/>
        </a:accent1>
        <a:accent2>
          <a:srgbClr val="9999CC"/>
        </a:accent2>
        <a:accent3>
          <a:srgbClr val="FFFFFF"/>
        </a:accent3>
        <a:accent4>
          <a:srgbClr val="000000"/>
        </a:accent4>
        <a:accent5>
          <a:srgbClr val="E2E2FF"/>
        </a:accent5>
        <a:accent6>
          <a:srgbClr val="8A8AB9"/>
        </a:accent6>
        <a:hlink>
          <a:srgbClr val="000066"/>
        </a:hlink>
        <a:folHlink>
          <a:srgbClr val="333399"/>
        </a:folHlink>
      </a:clrScheme>
      <a:clrMap bg1="lt1" tx1="dk1" bg2="lt2" tx2="dk2" accent1="accent1" accent2="accent2" accent3="accent3" accent4="accent4" accent5="accent5" accent6="accent6" hlink="hlink" folHlink="folHlink"/>
    </a:extraClrScheme>
    <a:extraClrScheme>
      <a:clrScheme name="Quadrant 7">
        <a:dk1>
          <a:srgbClr val="0099CC"/>
        </a:dk1>
        <a:lt1>
          <a:srgbClr val="FFFFFF"/>
        </a:lt1>
        <a:dk2>
          <a:srgbClr val="000099"/>
        </a:dk2>
        <a:lt2>
          <a:srgbClr val="FFFFFF"/>
        </a:lt2>
        <a:accent1>
          <a:srgbClr val="0099CC"/>
        </a:accent1>
        <a:accent2>
          <a:srgbClr val="6600FF"/>
        </a:accent2>
        <a:accent3>
          <a:srgbClr val="AAAACA"/>
        </a:accent3>
        <a:accent4>
          <a:srgbClr val="DADADA"/>
        </a:accent4>
        <a:accent5>
          <a:srgbClr val="AACAE2"/>
        </a:accent5>
        <a:accent6>
          <a:srgbClr val="5C00E7"/>
        </a:accent6>
        <a:hlink>
          <a:srgbClr val="FFCC00"/>
        </a:hlink>
        <a:folHlink>
          <a:srgbClr val="00CCFF"/>
        </a:folHlink>
      </a:clrScheme>
      <a:clrMap bg1="dk2" tx1="lt1" bg2="dk1" tx2="lt2" accent1="accent1" accent2="accent2" accent3="accent3" accent4="accent4" accent5="accent5" accent6="accent6" hlink="hlink" folHlink="folHlink"/>
    </a:extraClrScheme>
    <a:extraClrScheme>
      <a:clrScheme name="Quadrant 8">
        <a:dk1>
          <a:srgbClr val="000033"/>
        </a:dk1>
        <a:lt1>
          <a:srgbClr val="FFFFFF"/>
        </a:lt1>
        <a:dk2>
          <a:srgbClr val="003366"/>
        </a:dk2>
        <a:lt2>
          <a:srgbClr val="275C6D"/>
        </a:lt2>
        <a:accent1>
          <a:srgbClr val="A7D2DF"/>
        </a:accent1>
        <a:accent2>
          <a:srgbClr val="108DA6"/>
        </a:accent2>
        <a:accent3>
          <a:srgbClr val="FFFFFF"/>
        </a:accent3>
        <a:accent4>
          <a:srgbClr val="00002A"/>
        </a:accent4>
        <a:accent5>
          <a:srgbClr val="D0E5EC"/>
        </a:accent5>
        <a:accent6>
          <a:srgbClr val="0D7F96"/>
        </a:accent6>
        <a:hlink>
          <a:srgbClr val="666699"/>
        </a:hlink>
        <a:folHlink>
          <a:srgbClr val="9999FF"/>
        </a:folHlink>
      </a:clrScheme>
      <a:clrMap bg1="lt1" tx1="dk1" bg2="lt2" tx2="dk2" accent1="accent1" accent2="accent2" accent3="accent3" accent4="accent4" accent5="accent5" accent6="accent6" hlink="hlink" folHlink="folHlink"/>
    </a:extraClrScheme>
    <a:extraClrScheme>
      <a:clrScheme name="Quadrant 9">
        <a:dk1>
          <a:srgbClr val="CC3300"/>
        </a:dk1>
        <a:lt1>
          <a:srgbClr val="FFFFFF"/>
        </a:lt1>
        <a:dk2>
          <a:srgbClr val="000000"/>
        </a:dk2>
        <a:lt2>
          <a:srgbClr val="FFFFCC"/>
        </a:lt2>
        <a:accent1>
          <a:srgbClr val="FF9900"/>
        </a:accent1>
        <a:accent2>
          <a:srgbClr val="993300"/>
        </a:accent2>
        <a:accent3>
          <a:srgbClr val="AAAAAA"/>
        </a:accent3>
        <a:accent4>
          <a:srgbClr val="DADADA"/>
        </a:accent4>
        <a:accent5>
          <a:srgbClr val="FFCAAA"/>
        </a:accent5>
        <a:accent6>
          <a:srgbClr val="8A2D00"/>
        </a:accent6>
        <a:hlink>
          <a:srgbClr val="CEC5A2"/>
        </a:hlink>
        <a:folHlink>
          <a:srgbClr val="DDDDDD"/>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Quadrant</Template>
  <TotalTime>49633</TotalTime>
  <Words>6643</Words>
  <Application>Microsoft Macintosh PowerPoint</Application>
  <PresentationFormat>On-screen Show (4:3)</PresentationFormat>
  <Paragraphs>833</Paragraphs>
  <Slides>68</Slides>
  <Notes>4</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68</vt:i4>
      </vt:variant>
    </vt:vector>
  </HeadingPairs>
  <TitlesOfParts>
    <vt:vector size="76" baseType="lpstr">
      <vt:lpstr>Arial</vt:lpstr>
      <vt:lpstr>Calibri</vt:lpstr>
      <vt:lpstr>Cambria Math</vt:lpstr>
      <vt:lpstr>Courier New</vt:lpstr>
      <vt:lpstr>Times New Roman</vt:lpstr>
      <vt:lpstr>Verdana</vt:lpstr>
      <vt:lpstr>Wingdings</vt:lpstr>
      <vt:lpstr>Quadrant</vt:lpstr>
      <vt:lpstr>CMPE 202 Software Systems Engineering February 18 Class Meeting</vt:lpstr>
      <vt:lpstr>Today</vt:lpstr>
      <vt:lpstr>Hiding the Date Class Implementation</vt:lpstr>
      <vt:lpstr>How Well Did We Hide Implementation?</vt:lpstr>
      <vt:lpstr>Hide Implementation? cont’d</vt:lpstr>
      <vt:lpstr>Hide Implementation? cont’d</vt:lpstr>
      <vt:lpstr>Hide Implementation? cont’d</vt:lpstr>
      <vt:lpstr>The Open-Closed Principle</vt:lpstr>
      <vt:lpstr>The Open-Closed Principle, cont’d</vt:lpstr>
      <vt:lpstr>The Principle of Least Astonishment </vt:lpstr>
      <vt:lpstr>Misnamed Functions</vt:lpstr>
      <vt:lpstr>Poor Performance</vt:lpstr>
      <vt:lpstr>Poor Performance, cont’d</vt:lpstr>
      <vt:lpstr>The Vexatious Performance of C++ Vectors</vt:lpstr>
      <vt:lpstr>C++ Vectors, cont’d</vt:lpstr>
      <vt:lpstr>C++ Vectors, cont’d</vt:lpstr>
      <vt:lpstr>C++ Vectors, cont’d</vt:lpstr>
      <vt:lpstr>C++ Vectors, cont’d</vt:lpstr>
      <vt:lpstr>C++ Vectors, cont’d</vt:lpstr>
      <vt:lpstr>C++ Vectors, cont’d</vt:lpstr>
      <vt:lpstr>Programming by Contract</vt:lpstr>
      <vt:lpstr>Programming by Contract, cont’d</vt:lpstr>
      <vt:lpstr>Programming by Contract, cont’d</vt:lpstr>
      <vt:lpstr>Programming by Contract, cont’d</vt:lpstr>
      <vt:lpstr>Example: Programming by Contract</vt:lpstr>
      <vt:lpstr>Example: Programming by Contract, cont’d</vt:lpstr>
      <vt:lpstr>Example: Programming by Contract, cont’d</vt:lpstr>
      <vt:lpstr>Example: Programming by Contract, cont’d</vt:lpstr>
      <vt:lpstr>Example: Programming by Contract, cont’d</vt:lpstr>
      <vt:lpstr>Example: Programming by Contract, cont’d</vt:lpstr>
      <vt:lpstr>The Precondition Principle</vt:lpstr>
      <vt:lpstr>The Precondition Principle, cont’d</vt:lpstr>
      <vt:lpstr>The Precondition Principle, cont’d</vt:lpstr>
      <vt:lpstr>The Precondition Principle, cont’d</vt:lpstr>
      <vt:lpstr>The Precondition Principle, cont’d</vt:lpstr>
      <vt:lpstr>The Postcondition Principle</vt:lpstr>
      <vt:lpstr>The Postcondition Principle, cont’d</vt:lpstr>
      <vt:lpstr>The Postcondition Principle, cont’d</vt:lpstr>
      <vt:lpstr>The Postcondition Principle, cont’d</vt:lpstr>
      <vt:lpstr>The Class Invariant</vt:lpstr>
      <vt:lpstr>The Class Invariant, cont’d</vt:lpstr>
      <vt:lpstr>The Class Invariant, cont’d</vt:lpstr>
      <vt:lpstr>The Class Invariant, cont’d</vt:lpstr>
      <vt:lpstr>The Class Invariant, cont’d</vt:lpstr>
      <vt:lpstr>Proving a Program to be Correct</vt:lpstr>
      <vt:lpstr>Break</vt:lpstr>
      <vt:lpstr>Function Overriding vs. Overloading</vt:lpstr>
      <vt:lpstr>Overriding</vt:lpstr>
      <vt:lpstr>Overloading</vt:lpstr>
      <vt:lpstr>Overloading, cont’d</vt:lpstr>
      <vt:lpstr>Overloading, cont’d</vt:lpstr>
      <vt:lpstr>Overloading, cont’d</vt:lpstr>
      <vt:lpstr>The Liskov Substitution Principle</vt:lpstr>
      <vt:lpstr>The Liskov Substitution Principle, cont’d</vt:lpstr>
      <vt:lpstr>The Liskov Substitution Principle, cont’d</vt:lpstr>
      <vt:lpstr>The Liskov Substitution Principle, cont’d</vt:lpstr>
      <vt:lpstr>The Liskov Substitution Principle, cont’d</vt:lpstr>
      <vt:lpstr>The Liskov Substitution Principle, cont’d</vt:lpstr>
      <vt:lpstr>The Liskov Substitution Principle, cont’d</vt:lpstr>
      <vt:lpstr>“Is-a” vs. “Has-a” Class Relationships</vt:lpstr>
      <vt:lpstr>Example: Toys Application</vt:lpstr>
      <vt:lpstr>Example: Toys Application, cont’d</vt:lpstr>
      <vt:lpstr>Example: Toys Application, cont’d</vt:lpstr>
      <vt:lpstr>Favor Composition over Inheritance Principle</vt:lpstr>
      <vt:lpstr>Use a Factory Function</vt:lpstr>
      <vt:lpstr>Use a Factory Function, cont’d</vt:lpstr>
      <vt:lpstr>Use a Factory Function, cont’d</vt:lpstr>
      <vt:lpstr>Use a Factory Function, cont’d</vt:lpstr>
    </vt:vector>
  </TitlesOfParts>
  <Company>Apropos Logic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CS 151: Object-Oriented Design</dc:title>
  <dc:creator>Ronald Mak</dc:creator>
  <cp:lastModifiedBy>Ronald Mak</cp:lastModifiedBy>
  <cp:revision>608</cp:revision>
  <dcterms:created xsi:type="dcterms:W3CDTF">2008-01-12T03:52:55Z</dcterms:created>
  <dcterms:modified xsi:type="dcterms:W3CDTF">2025-02-19T01:24:26Z</dcterms:modified>
</cp:coreProperties>
</file>