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78"/>
  </p:notesMasterIdLst>
  <p:handoutMasterIdLst>
    <p:handoutMasterId r:id="rId79"/>
  </p:handoutMasterIdLst>
  <p:sldIdLst>
    <p:sldId id="256" r:id="rId2"/>
    <p:sldId id="829" r:id="rId3"/>
    <p:sldId id="831" r:id="rId4"/>
    <p:sldId id="832" r:id="rId5"/>
    <p:sldId id="833" r:id="rId6"/>
    <p:sldId id="834" r:id="rId7"/>
    <p:sldId id="835" r:id="rId8"/>
    <p:sldId id="877" r:id="rId9"/>
    <p:sldId id="878" r:id="rId10"/>
    <p:sldId id="836" r:id="rId11"/>
    <p:sldId id="837" r:id="rId12"/>
    <p:sldId id="879" r:id="rId13"/>
    <p:sldId id="880" r:id="rId14"/>
    <p:sldId id="370" r:id="rId15"/>
    <p:sldId id="845" r:id="rId16"/>
    <p:sldId id="371" r:id="rId17"/>
    <p:sldId id="372" r:id="rId18"/>
    <p:sldId id="342" r:id="rId19"/>
    <p:sldId id="343" r:id="rId20"/>
    <p:sldId id="345" r:id="rId21"/>
    <p:sldId id="346" r:id="rId22"/>
    <p:sldId id="348" r:id="rId23"/>
    <p:sldId id="349" r:id="rId24"/>
    <p:sldId id="843" r:id="rId25"/>
    <p:sldId id="844" r:id="rId26"/>
    <p:sldId id="350" r:id="rId27"/>
    <p:sldId id="351" r:id="rId28"/>
    <p:sldId id="352" r:id="rId29"/>
    <p:sldId id="838" r:id="rId30"/>
    <p:sldId id="839" r:id="rId31"/>
    <p:sldId id="840" r:id="rId32"/>
    <p:sldId id="841" r:id="rId33"/>
    <p:sldId id="842" r:id="rId34"/>
    <p:sldId id="847" r:id="rId35"/>
    <p:sldId id="846" r:id="rId36"/>
    <p:sldId id="353" r:id="rId37"/>
    <p:sldId id="354" r:id="rId38"/>
    <p:sldId id="355" r:id="rId39"/>
    <p:sldId id="356" r:id="rId40"/>
    <p:sldId id="848" r:id="rId41"/>
    <p:sldId id="849" r:id="rId42"/>
    <p:sldId id="850" r:id="rId43"/>
    <p:sldId id="851" r:id="rId44"/>
    <p:sldId id="357" r:id="rId45"/>
    <p:sldId id="358" r:id="rId46"/>
    <p:sldId id="359" r:id="rId47"/>
    <p:sldId id="360" r:id="rId48"/>
    <p:sldId id="361" r:id="rId49"/>
    <p:sldId id="362" r:id="rId50"/>
    <p:sldId id="363" r:id="rId51"/>
    <p:sldId id="852" r:id="rId52"/>
    <p:sldId id="853" r:id="rId53"/>
    <p:sldId id="854" r:id="rId54"/>
    <p:sldId id="855" r:id="rId55"/>
    <p:sldId id="856" r:id="rId56"/>
    <p:sldId id="857" r:id="rId57"/>
    <p:sldId id="858" r:id="rId58"/>
    <p:sldId id="859" r:id="rId59"/>
    <p:sldId id="876" r:id="rId60"/>
    <p:sldId id="860" r:id="rId61"/>
    <p:sldId id="861" r:id="rId62"/>
    <p:sldId id="862" r:id="rId63"/>
    <p:sldId id="863" r:id="rId64"/>
    <p:sldId id="864" r:id="rId65"/>
    <p:sldId id="865" r:id="rId66"/>
    <p:sldId id="866" r:id="rId67"/>
    <p:sldId id="867" r:id="rId68"/>
    <p:sldId id="868" r:id="rId69"/>
    <p:sldId id="869" r:id="rId70"/>
    <p:sldId id="870" r:id="rId71"/>
    <p:sldId id="871" r:id="rId72"/>
    <p:sldId id="872" r:id="rId73"/>
    <p:sldId id="873" r:id="rId74"/>
    <p:sldId id="874" r:id="rId75"/>
    <p:sldId id="365" r:id="rId76"/>
    <p:sldId id="875" r:id="rId77"/>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432FF"/>
    <a:srgbClr val="73FEFF"/>
    <a:srgbClr val="930705"/>
    <a:srgbClr val="029846"/>
    <a:srgbClr val="C5F9B8"/>
    <a:srgbClr val="005493"/>
    <a:srgbClr val="E1A90D"/>
    <a:srgbClr val="FEE698"/>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17" autoAdjust="0"/>
    <p:restoredTop sz="98450" autoAdjust="0"/>
  </p:normalViewPr>
  <p:slideViewPr>
    <p:cSldViewPr>
      <p:cViewPr varScale="1">
        <p:scale>
          <a:sx n="142" d="100"/>
          <a:sy n="142" d="100"/>
        </p:scale>
        <p:origin x="208" y="17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91439" cy="91439"/>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751E4A-BF22-7547-A3CF-514369C79BB7}" type="datetimeFigureOut">
              <a:rPr lang="en-US" smtClean="0"/>
              <a:t>2/4/25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4AC9F7-100A-9447-81AD-7DF9FC15FAD1}" type="slidenum">
              <a:rPr lang="en-US" smtClean="0"/>
              <a:t>‹#›</a:t>
            </a:fld>
            <a:endParaRPr lang="en-US"/>
          </a:p>
        </p:txBody>
      </p:sp>
    </p:spTree>
    <p:extLst>
      <p:ext uri="{BB962C8B-B14F-4D97-AF65-F5344CB8AC3E}">
        <p14:creationId xmlns:p14="http://schemas.microsoft.com/office/powerpoint/2010/main" val="1459867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x-none"/>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x-none"/>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x-none"/>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13DE455-F6F3-4F4E-A0EB-B787F7D12FDB}"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E455-F6F3-4F4E-A0EB-B787F7D12FDB}" type="slidenum">
              <a:rPr lang="en-US" altLang="x-none" smtClean="0"/>
              <a:pPr/>
              <a:t>1</a:t>
            </a:fld>
            <a:endParaRPr lang="en-US" altLang="x-none"/>
          </a:p>
        </p:txBody>
      </p:sp>
    </p:spTree>
    <p:extLst>
      <p:ext uri="{BB962C8B-B14F-4D97-AF65-F5344CB8AC3E}">
        <p14:creationId xmlns:p14="http://schemas.microsoft.com/office/powerpoint/2010/main" val="311657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altLang="x-none" noProof="0"/>
              <a:t>Click to edit Master title style</a:t>
            </a:r>
          </a:p>
        </p:txBody>
      </p:sp>
      <p:sp>
        <p:nvSpPr>
          <p:cNvPr id="30724" name="Rectangle 4"/>
          <p:cNvSpPr>
            <a:spLocks noGrp="1" noChangeArrowheads="1"/>
          </p:cNvSpPr>
          <p:nvPr>
            <p:ph type="subTitle" idx="1"/>
          </p:nvPr>
        </p:nvSpPr>
        <p:spPr>
          <a:xfrm>
            <a:off x="762000" y="3765550"/>
            <a:ext cx="7696200" cy="2057400"/>
          </a:xfrm>
          <a:prstGeom prst="rect">
            <a:avLst/>
          </a:prstGeom>
        </p:spPr>
        <p:txBody>
          <a:bodyPr/>
          <a:lstStyle>
            <a:lvl1pPr marL="0" indent="0">
              <a:buFont typeface="Wingdings" charset="2"/>
              <a:buNone/>
              <a:defRPr sz="2000"/>
            </a:lvl1pPr>
          </a:lstStyle>
          <a:p>
            <a:pPr lvl="0"/>
            <a:r>
              <a:rPr lang="en-US" altLang="x-none"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x-none" altLang="x-none"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295400"/>
            <a:ext cx="8229600" cy="4835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E5987A21-E039-AC42-9909-E4579A660C35}"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8540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6513E6A8-C093-C84F-8482-5134BB1D8BDB}"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1181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95400"/>
            <a:ext cx="8229600" cy="4835525"/>
          </a:xfrm>
          <a:prstGeom prst="rect">
            <a:avLst/>
          </a:prstGeom>
        </p:spPr>
        <p:txBody>
          <a:bodyPr/>
          <a:lstStyle>
            <a:lvl1pPr>
              <a:defRPr sz="2800"/>
            </a:lvl1pPr>
            <a:lvl2pPr>
              <a:defRPr sz="2400"/>
            </a:lvl2pPr>
            <a:lvl3pPr>
              <a:defRPr sz="2000"/>
            </a:lvl3pPr>
            <a:lvl4pPr>
              <a:defRPr sz="160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6C575094-CFE5-6845-BA77-358456EEE977}" type="slidenum">
              <a:rPr lang="en-US" altLang="x-none"/>
              <a:pPr/>
              <a:t>‹#›</a:t>
            </a:fld>
            <a:endParaRPr lang="en-US" altLang="x-none"/>
          </a:p>
        </p:txBody>
      </p:sp>
    </p:spTree>
    <p:extLst>
      <p:ext uri="{BB962C8B-B14F-4D97-AF65-F5344CB8AC3E}">
        <p14:creationId xmlns:p14="http://schemas.microsoft.com/office/powerpoint/2010/main" val="54944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fld id="{7D7B9DC1-1358-BC4B-B641-2C2A42F06E18}" type="slidenum">
              <a:rPr lang="en-US" altLang="x-none"/>
              <a:pPr/>
              <a:t>‹#›</a:t>
            </a:fld>
            <a:endParaRPr lang="en-US" altLang="x-none"/>
          </a:p>
        </p:txBody>
      </p:sp>
      <p:sp>
        <p:nvSpPr>
          <p:cNvPr id="7"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29428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fld id="{1CC74841-672B-DD4F-873B-241AE5DFC028}"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32332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fld id="{654FEF31-D98D-E64D-AE69-8E9E2BB968DD}" type="slidenum">
              <a:rPr lang="en-US" altLang="x-none"/>
              <a:pPr/>
              <a:t>‹#›</a:t>
            </a:fld>
            <a:endParaRPr lang="en-US" altLang="x-none"/>
          </a:p>
        </p:txBody>
      </p:sp>
      <p:sp>
        <p:nvSpPr>
          <p:cNvPr id="10" name="Rectangle 5"/>
          <p:cNvSpPr>
            <a:spLocks noGrp="1" noChangeArrowheads="1"/>
          </p:cNvSpPr>
          <p:nvPr>
            <p:ph type="ftr" sz="quarter" idx="1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95391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fld id="{2C65950A-5284-F14A-8929-A5FDD999DDD8}" type="slidenum">
              <a:rPr lang="en-US" altLang="x-none"/>
              <a:pPr/>
              <a:t>‹#›</a:t>
            </a:fld>
            <a:endParaRPr lang="en-US" altLang="x-none"/>
          </a:p>
        </p:txBody>
      </p:sp>
      <p:sp>
        <p:nvSpPr>
          <p:cNvPr id="6" name="Footer Placeholder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50764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fld id="{358C63D3-51DD-C944-8AEA-B749D334FBF6}" type="slidenum">
              <a:rPr lang="en-US" altLang="x-none"/>
              <a:pPr/>
              <a:t>‹#›</a:t>
            </a:fld>
            <a:endParaRPr lang="en-US" altLang="x-none"/>
          </a:p>
        </p:txBody>
      </p:sp>
      <p:sp>
        <p:nvSpPr>
          <p:cNvPr id="5"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819896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fld id="{AA26BFE0-1B2C-0E4B-8A9D-BEB6E74EC3D9}" type="slidenum">
              <a:rPr lang="en-US" altLang="x-none"/>
              <a:pPr/>
              <a:t>‹#›</a:t>
            </a:fld>
            <a:endParaRPr lang="en-US" altLang="x-none"/>
          </a:p>
        </p:txBody>
      </p:sp>
      <p:sp>
        <p:nvSpPr>
          <p:cNvPr id="8" name="Rectangle 5"/>
          <p:cNvSpPr>
            <a:spLocks noGrp="1" noChangeArrowheads="1"/>
          </p:cNvSpPr>
          <p:nvPr>
            <p:ph type="ftr" sz="quarter" idx="3"/>
          </p:nvPr>
        </p:nvSpPr>
        <p:spPr bwMode="auto">
          <a:xfrm>
            <a:off x="3108976" y="6248400"/>
            <a:ext cx="30178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x-none" dirty="0"/>
          </a:p>
        </p:txBody>
      </p:sp>
    </p:spTree>
    <p:extLst>
      <p:ext uri="{BB962C8B-B14F-4D97-AF65-F5344CB8AC3E}">
        <p14:creationId xmlns:p14="http://schemas.microsoft.com/office/powerpoint/2010/main" val="174798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096963" y="6248400"/>
            <a:ext cx="1829135" cy="457200"/>
          </a:xfrm>
          <a:prstGeom prst="rect">
            <a:avLst/>
          </a:prstGeom>
        </p:spPr>
        <p:txBody>
          <a:bodyPr/>
          <a:lstStyle>
            <a:lvl1pPr>
              <a:defRPr/>
            </a:lvl1pPr>
          </a:lstStyle>
          <a:p>
            <a:endParaRPr lang="en-US" altLang="x-none"/>
          </a:p>
        </p:txBody>
      </p:sp>
      <p:sp>
        <p:nvSpPr>
          <p:cNvPr id="6" name="Footer Placeholder 5"/>
          <p:cNvSpPr>
            <a:spLocks noGrp="1"/>
          </p:cNvSpPr>
          <p:nvPr>
            <p:ph type="ftr" sz="quarter" idx="11"/>
          </p:nvPr>
        </p:nvSpPr>
        <p:spPr>
          <a:xfrm>
            <a:off x="3840488" y="5257780"/>
            <a:ext cx="3017817" cy="457200"/>
          </a:xfrm>
          <a:prstGeom prst="rect">
            <a:avLst/>
          </a:prstGeom>
        </p:spPr>
        <p:txBody>
          <a:bodyPr/>
          <a:lstStyle>
            <a:lvl1pPr>
              <a:defRPr/>
            </a:lvl1pPr>
          </a:lstStyle>
          <a:p>
            <a:endParaRPr lang="en-US" altLang="x-none"/>
          </a:p>
        </p:txBody>
      </p:sp>
      <p:sp>
        <p:nvSpPr>
          <p:cNvPr id="7" name="Slide Number Placeholder 6"/>
          <p:cNvSpPr>
            <a:spLocks noGrp="1"/>
          </p:cNvSpPr>
          <p:nvPr>
            <p:ph type="sldNum" sz="quarter" idx="12"/>
          </p:nvPr>
        </p:nvSpPr>
        <p:spPr/>
        <p:txBody>
          <a:bodyPr/>
          <a:lstStyle>
            <a:lvl1pPr>
              <a:defRPr/>
            </a:lvl1pPr>
          </a:lstStyle>
          <a:p>
            <a:fld id="{E41F3A25-4381-F748-9D2C-5621C5E9A25C}" type="slidenum">
              <a:rPr lang="en-US" altLang="x-none"/>
              <a:pPr/>
              <a:t>‹#›</a:t>
            </a:fld>
            <a:endParaRPr lang="en-US" altLang="x-none"/>
          </a:p>
        </p:txBody>
      </p:sp>
    </p:spTree>
    <p:extLst>
      <p:ext uri="{BB962C8B-B14F-4D97-AF65-F5344CB8AC3E}">
        <p14:creationId xmlns:p14="http://schemas.microsoft.com/office/powerpoint/2010/main" val="80131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x-none"/>
              <a:t>Click to edit Master title style</a:t>
            </a:r>
          </a:p>
        </p:txBody>
      </p:sp>
      <p:sp>
        <p:nvSpPr>
          <p:cNvPr id="29702" name="Rectangle 6"/>
          <p:cNvSpPr>
            <a:spLocks noGrp="1" noChangeArrowheads="1"/>
          </p:cNvSpPr>
          <p:nvPr>
            <p:ph type="sldNum" sz="quarter" idx="4"/>
          </p:nvPr>
        </p:nvSpPr>
        <p:spPr bwMode="auto">
          <a:xfrm>
            <a:off x="7955242" y="6248400"/>
            <a:ext cx="7315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B9A191E7-2071-B34D-84F0-74D03C8C3C56}" type="slidenum">
              <a:rPr lang="en-US" altLang="x-none"/>
              <a:pPr/>
              <a:t>‹#›</a:t>
            </a:fld>
            <a:endParaRPr lang="en-US" altLang="x-none"/>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x-none" altLang="x-none" sz="2400">
                <a:latin typeface="Times New Roman" charset="0"/>
              </a:endParaRPr>
            </a:p>
          </p:txBody>
        </p:sp>
      </p:grpSp>
      <p:pic>
        <p:nvPicPr>
          <p:cNvPr id="29709" name="Picture 13" descr="SJS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userDrawn="1"/>
        </p:nvSpPr>
        <p:spPr>
          <a:xfrm>
            <a:off x="1097318" y="6263609"/>
            <a:ext cx="1896673" cy="400110"/>
          </a:xfrm>
          <a:prstGeom prst="rect">
            <a:avLst/>
          </a:prstGeom>
          <a:noFill/>
        </p:spPr>
        <p:txBody>
          <a:bodyPr wrap="none" rtlCol="0">
            <a:spAutoFit/>
          </a:bodyPr>
          <a:lstStyle/>
          <a:p>
            <a:r>
              <a:rPr lang="en-US" sz="1000" dirty="0"/>
              <a:t>Engineering Extended Studies</a:t>
            </a:r>
            <a:endParaRPr lang="en-US" sz="1000" baseline="0" dirty="0"/>
          </a:p>
          <a:p>
            <a:r>
              <a:rPr lang="en-US" sz="1000" baseline="0" dirty="0"/>
              <a:t>Spring 2025: February 4</a:t>
            </a:r>
            <a:endParaRPr lang="en-US" sz="1000" dirty="0"/>
          </a:p>
        </p:txBody>
      </p:sp>
      <p:sp>
        <p:nvSpPr>
          <p:cNvPr id="2" name="TextBox 1"/>
          <p:cNvSpPr txBox="1"/>
          <p:nvPr userDrawn="1"/>
        </p:nvSpPr>
        <p:spPr>
          <a:xfrm>
            <a:off x="3474732" y="6263609"/>
            <a:ext cx="2651688" cy="400110"/>
          </a:xfrm>
          <a:prstGeom prst="rect">
            <a:avLst/>
          </a:prstGeom>
          <a:noFill/>
        </p:spPr>
        <p:txBody>
          <a:bodyPr wrap="none" rtlCol="0">
            <a:spAutoFit/>
          </a:bodyPr>
          <a:lstStyle/>
          <a:p>
            <a:pPr algn="ctr"/>
            <a:r>
              <a:rPr lang="en-US" altLang="x-none" sz="1000" dirty="0"/>
              <a:t>CMPE 202: Software Systems Engineering </a:t>
            </a:r>
          </a:p>
          <a:p>
            <a:pPr algn="ctr"/>
            <a:r>
              <a:rPr lang="en-US" altLang="x-none" sz="1000" dirty="0"/>
              <a:t>© Ronald Mak</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kern="1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469900" indent="-469900" algn="l" rtl="0" fontAlgn="base">
        <a:spcBef>
          <a:spcPct val="20000"/>
        </a:spcBef>
        <a:spcAft>
          <a:spcPct val="0"/>
        </a:spcAft>
        <a:buClr>
          <a:schemeClr val="bg2"/>
        </a:buClr>
        <a:buSzPct val="70000"/>
        <a:buFont typeface="Wingdings" charset="2"/>
        <a:buChar char="o"/>
        <a:defRPr sz="24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2"/>
        <a:buChar char="n"/>
        <a:defRPr sz="20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charset="2"/>
        <a:buChar char="o"/>
        <a:defRPr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charset="2"/>
        <a:buChar char="n"/>
        <a:defRPr sz="14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charset="2"/>
        <a:buChar char="o"/>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x-none" sz="3200" dirty="0"/>
              <a:t>CMPE 202</a:t>
            </a:r>
            <a:br>
              <a:rPr lang="en-US" altLang="x-none" sz="3200" dirty="0"/>
            </a:br>
            <a:r>
              <a:rPr lang="en-US" altLang="x-none" sz="3200" dirty="0"/>
              <a:t>Software Systems Engineering</a:t>
            </a:r>
            <a:br>
              <a:rPr lang="en-US" altLang="x-none" sz="3600" dirty="0"/>
            </a:br>
            <a:r>
              <a:rPr lang="en-US" altLang="x-none" sz="2400" dirty="0"/>
              <a:t>February 4 Class Meeting</a:t>
            </a:r>
          </a:p>
        </p:txBody>
      </p:sp>
      <p:sp>
        <p:nvSpPr>
          <p:cNvPr id="2051" name="Rectangle 3"/>
          <p:cNvSpPr>
            <a:spLocks noGrp="1" noChangeArrowheads="1"/>
          </p:cNvSpPr>
          <p:nvPr>
            <p:ph type="subTitle" idx="1"/>
          </p:nvPr>
        </p:nvSpPr>
        <p:spPr/>
        <p:txBody>
          <a:bodyPr/>
          <a:lstStyle/>
          <a:p>
            <a:pPr algn="ctr"/>
            <a:r>
              <a:rPr lang="en-US" altLang="x-none" dirty="0"/>
              <a:t>Engineering Extended Studies</a:t>
            </a:r>
            <a:br>
              <a:rPr lang="en-US" altLang="x-none" dirty="0"/>
            </a:br>
            <a:r>
              <a:rPr lang="en-US" altLang="x-none" dirty="0"/>
              <a:t>San Jose State University</a:t>
            </a:r>
            <a:br>
              <a:rPr lang="en-US" altLang="x-none" dirty="0"/>
            </a:br>
            <a:br>
              <a:rPr lang="en-US" altLang="x-none" sz="1000" dirty="0"/>
            </a:br>
            <a:r>
              <a:rPr lang="en-US" altLang="x-none" dirty="0"/>
              <a:t>Spring 2025</a:t>
            </a:r>
            <a:br>
              <a:rPr lang="en-US" altLang="x-none" dirty="0"/>
            </a:br>
            <a:r>
              <a:rPr lang="en-US" altLang="x-none" dirty="0"/>
              <a:t>Instructor: Ron Mak</a:t>
            </a:r>
          </a:p>
          <a:p>
            <a:pPr algn="ctr"/>
            <a:r>
              <a:rPr lang="en-US" altLang="x-none" dirty="0">
                <a:hlinkClick r:id="rId3"/>
              </a:rPr>
              <a:t>www.cs.sjsu.edu/~mak</a:t>
            </a:r>
            <a:endParaRPr lang="en-US" altLang="x-none"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creen Shot 2015-08-23 at 4.03.0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
        <p:nvSpPr>
          <p:cNvPr id="3" name="Slide Number Placeholder 2"/>
          <p:cNvSpPr>
            <a:spLocks noGrp="1"/>
          </p:cNvSpPr>
          <p:nvPr>
            <p:ph type="sldNum" sz="quarter" idx="4294967295"/>
          </p:nvPr>
        </p:nvSpPr>
        <p:spPr>
          <a:xfrm>
            <a:off x="6553200" y="6248400"/>
            <a:ext cx="2133600" cy="457200"/>
          </a:xfrm>
        </p:spPr>
        <p:txBody>
          <a:bodyPr/>
          <a:lstStyle/>
          <a:p>
            <a:fld id="{5A7A4AD9-282A-1D42-BDC8-5281B49D17AB}" type="slidenum">
              <a:rPr lang="en-US" altLang="x-none" smtClean="0"/>
              <a:pPr/>
              <a:t>1</a:t>
            </a:fld>
            <a:endParaRPr lang="en-US" altLang="x-non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1A4C6-E6AE-5260-9B40-8B5B21E772CE}"/>
              </a:ext>
            </a:extLst>
          </p:cNvPr>
          <p:cNvSpPr>
            <a:spLocks noGrp="1"/>
          </p:cNvSpPr>
          <p:nvPr>
            <p:ph type="title"/>
          </p:nvPr>
        </p:nvSpPr>
        <p:spPr/>
        <p:txBody>
          <a:bodyPr/>
          <a:lstStyle/>
          <a:p>
            <a:r>
              <a:rPr lang="en-US" dirty="0"/>
              <a:t>Code to the Interface Principle</a:t>
            </a:r>
          </a:p>
        </p:txBody>
      </p:sp>
      <p:sp>
        <p:nvSpPr>
          <p:cNvPr id="3" name="Content Placeholder 2">
            <a:extLst>
              <a:ext uri="{FF2B5EF4-FFF2-40B4-BE49-F238E27FC236}">
                <a16:creationId xmlns:a16="http://schemas.microsoft.com/office/drawing/2014/main" id="{B65D1162-6754-148C-EE63-A566E40F1CEC}"/>
              </a:ext>
            </a:extLst>
          </p:cNvPr>
          <p:cNvSpPr>
            <a:spLocks noGrp="1"/>
          </p:cNvSpPr>
          <p:nvPr>
            <p:ph idx="1"/>
          </p:nvPr>
        </p:nvSpPr>
        <p:spPr>
          <a:xfrm>
            <a:off x="457200" y="1295400"/>
            <a:ext cx="8320994" cy="4785331"/>
          </a:xfrm>
        </p:spPr>
        <p:txBody>
          <a:bodyPr/>
          <a:lstStyle/>
          <a:p>
            <a:r>
              <a:rPr lang="en-US" dirty="0">
                <a:latin typeface="Helvetica" pitchFamily="2" charset="0"/>
              </a:rPr>
              <a:t>F</a:t>
            </a:r>
            <a:r>
              <a:rPr lang="en-US" sz="2800" dirty="0">
                <a:effectLst/>
                <a:latin typeface="Helvetica" pitchFamily="2" charset="0"/>
              </a:rPr>
              <a:t>or runtime flexibility, we should not write code that can work only with a specific subclass but use </a:t>
            </a:r>
            <a:r>
              <a:rPr lang="en-US" sz="2800" u="sng" dirty="0">
                <a:effectLst/>
                <a:latin typeface="Helvetica" pitchFamily="2" charset="0"/>
              </a:rPr>
              <a:t>polymorphism</a:t>
            </a:r>
            <a:r>
              <a:rPr lang="en-US" sz="2800" dirty="0">
                <a:effectLst/>
                <a:latin typeface="Helvetica" pitchFamily="2" charset="0"/>
              </a:rPr>
              <a:t> and write code that can work with multiple subclasses.</a:t>
            </a:r>
          </a:p>
          <a:p>
            <a:pPr lvl="4"/>
            <a:endParaRPr lang="en-US" dirty="0">
              <a:effectLst/>
              <a:latin typeface="Helvetica" pitchFamily="2" charset="0"/>
            </a:endParaRPr>
          </a:p>
          <a:p>
            <a:r>
              <a:rPr lang="en-US" dirty="0">
                <a:latin typeface="Helvetica" pitchFamily="2" charset="0"/>
              </a:rPr>
              <a:t>In the book catalogue application (iteration #3), member variable </a:t>
            </a:r>
            <a:r>
              <a:rPr lang="en-US" b="1" dirty="0">
                <a:latin typeface="Courier New" panose="02070309020205020404" pitchFamily="49" charset="0"/>
                <a:cs typeface="Courier New" panose="02070309020205020404" pitchFamily="49" charset="0"/>
              </a:rPr>
              <a:t>booklist</a:t>
            </a:r>
            <a:r>
              <a:rPr lang="en-US" dirty="0">
                <a:latin typeface="Helvetica" pitchFamily="2" charset="0"/>
              </a:rPr>
              <a:t> of class </a:t>
            </a:r>
            <a:r>
              <a:rPr lang="en-US" b="1" dirty="0">
                <a:latin typeface="Courier New" panose="02070309020205020404" pitchFamily="49" charset="0"/>
                <a:cs typeface="Courier New" panose="02070309020205020404" pitchFamily="49" charset="0"/>
              </a:rPr>
              <a:t>Catalogue</a:t>
            </a:r>
            <a:r>
              <a:rPr lang="en-US" dirty="0">
                <a:latin typeface="Helvetica" pitchFamily="2" charset="0"/>
              </a:rPr>
              <a:t> was a vector of pointers to </a:t>
            </a:r>
            <a:r>
              <a:rPr lang="en-US" b="1" dirty="0">
                <a:latin typeface="Courier New" panose="02070309020205020404" pitchFamily="49" charset="0"/>
                <a:cs typeface="Courier New" panose="02070309020205020404" pitchFamily="49" charset="0"/>
              </a:rPr>
              <a:t>Book</a:t>
            </a:r>
            <a:r>
              <a:rPr lang="en-US" dirty="0">
                <a:latin typeface="Helvetica" pitchFamily="2" charset="0"/>
              </a:rPr>
              <a:t> objects, not to </a:t>
            </a:r>
            <a:r>
              <a:rPr lang="en-US" b="1" dirty="0">
                <a:latin typeface="Courier New" panose="02070309020205020404" pitchFamily="49" charset="0"/>
                <a:cs typeface="Courier New" panose="02070309020205020404" pitchFamily="49" charset="0"/>
              </a:rPr>
              <a:t>Fiction</a:t>
            </a:r>
            <a:r>
              <a:rPr lang="en-US" dirty="0">
                <a:latin typeface="Helvetica" pitchFamily="2" charset="0"/>
              </a:rPr>
              <a:t> or </a:t>
            </a:r>
            <a:r>
              <a:rPr lang="en-US" b="1" dirty="0">
                <a:latin typeface="Courier New" panose="02070309020205020404" pitchFamily="49" charset="0"/>
                <a:cs typeface="Courier New" panose="02070309020205020404" pitchFamily="49" charset="0"/>
              </a:rPr>
              <a:t>Cookbook</a:t>
            </a:r>
            <a:r>
              <a:rPr lang="en-US" dirty="0">
                <a:latin typeface="Helvetica" pitchFamily="2" charset="0"/>
              </a:rPr>
              <a:t> objects.</a:t>
            </a:r>
            <a:endParaRPr lang="en-US" dirty="0"/>
          </a:p>
        </p:txBody>
      </p:sp>
      <p:sp>
        <p:nvSpPr>
          <p:cNvPr id="4" name="Slide Number Placeholder 3">
            <a:extLst>
              <a:ext uri="{FF2B5EF4-FFF2-40B4-BE49-F238E27FC236}">
                <a16:creationId xmlns:a16="http://schemas.microsoft.com/office/drawing/2014/main" id="{B4262212-A601-77B2-3494-460582475C17}"/>
              </a:ext>
            </a:extLst>
          </p:cNvPr>
          <p:cNvSpPr>
            <a:spLocks noGrp="1"/>
          </p:cNvSpPr>
          <p:nvPr>
            <p:ph type="sldNum" sz="quarter" idx="12"/>
          </p:nvPr>
        </p:nvSpPr>
        <p:spPr/>
        <p:txBody>
          <a:bodyPr/>
          <a:lstStyle/>
          <a:p>
            <a:fld id="{6C575094-CFE5-6845-BA77-358456EEE977}" type="slidenum">
              <a:rPr lang="en-US" altLang="x-none" smtClean="0"/>
              <a:pPr/>
              <a:t>10</a:t>
            </a:fld>
            <a:endParaRPr lang="en-US" altLang="x-none"/>
          </a:p>
        </p:txBody>
      </p:sp>
    </p:spTree>
    <p:extLst>
      <p:ext uri="{BB962C8B-B14F-4D97-AF65-F5344CB8AC3E}">
        <p14:creationId xmlns:p14="http://schemas.microsoft.com/office/powerpoint/2010/main" val="18724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39604-491F-D74D-860A-E1DCE04C10AA}"/>
              </a:ext>
            </a:extLst>
          </p:cNvPr>
          <p:cNvSpPr>
            <a:spLocks noGrp="1"/>
          </p:cNvSpPr>
          <p:nvPr>
            <p:ph type="title"/>
          </p:nvPr>
        </p:nvSpPr>
        <p:spPr/>
        <p:txBody>
          <a:bodyPr/>
          <a:lstStyle/>
          <a:p>
            <a:r>
              <a:rPr lang="en-US" dirty="0"/>
              <a:t>Don’t Repeat Yourself (DRY) Principle</a:t>
            </a:r>
          </a:p>
        </p:txBody>
      </p:sp>
      <p:sp>
        <p:nvSpPr>
          <p:cNvPr id="3" name="Content Placeholder 2">
            <a:extLst>
              <a:ext uri="{FF2B5EF4-FFF2-40B4-BE49-F238E27FC236}">
                <a16:creationId xmlns:a16="http://schemas.microsoft.com/office/drawing/2014/main" id="{D56CC491-F18B-7A93-6D65-4CF7A1F22B31}"/>
              </a:ext>
            </a:extLst>
          </p:cNvPr>
          <p:cNvSpPr>
            <a:spLocks noGrp="1"/>
          </p:cNvSpPr>
          <p:nvPr>
            <p:ph idx="1"/>
          </p:nvPr>
        </p:nvSpPr>
        <p:spPr/>
        <p:txBody>
          <a:bodyPr/>
          <a:lstStyle/>
          <a:p>
            <a:r>
              <a:rPr lang="en-US" dirty="0">
                <a:latin typeface="Helvetica" pitchFamily="2" charset="0"/>
              </a:rPr>
              <a:t>W</a:t>
            </a:r>
            <a:r>
              <a:rPr lang="en-US" sz="2800" dirty="0">
                <a:effectLst/>
                <a:latin typeface="Helvetica" pitchFamily="2" charset="0"/>
              </a:rPr>
              <a:t>ell-designed code does not contain duplicate copies of code.</a:t>
            </a:r>
          </a:p>
          <a:p>
            <a:pPr lvl="4"/>
            <a:endParaRPr lang="en-US" dirty="0">
              <a:effectLst/>
              <a:latin typeface="Helvetica" pitchFamily="2" charset="0"/>
            </a:endParaRPr>
          </a:p>
          <a:p>
            <a:r>
              <a:rPr lang="en-US" dirty="0">
                <a:latin typeface="Helvetica" pitchFamily="2" charset="0"/>
              </a:rPr>
              <a:t>The book catalogue application (iteration #3) used some good design principles, but its </a:t>
            </a:r>
            <a:r>
              <a:rPr lang="en-US" u="sng" dirty="0">
                <a:latin typeface="Helvetica" pitchFamily="2" charset="0"/>
              </a:rPr>
              <a:t>overall architecture was poor</a:t>
            </a:r>
            <a:r>
              <a:rPr lang="en-US" dirty="0">
                <a:latin typeface="Helvetica" pitchFamily="2" charset="0"/>
              </a:rPr>
              <a:t>.</a:t>
            </a:r>
          </a:p>
          <a:p>
            <a:pPr lvl="1"/>
            <a:r>
              <a:rPr lang="en-US" dirty="0">
                <a:latin typeface="Helvetica" pitchFamily="2" charset="0"/>
              </a:rPr>
              <a:t>Iteration #3 had a lot of duplicated code which increased the size of the application, was prone to coding errors, and hurt the runtime performance.</a:t>
            </a:r>
          </a:p>
          <a:p>
            <a:pPr lvl="1"/>
            <a:r>
              <a:rPr lang="en-US" dirty="0">
                <a:latin typeface="Helvetica" pitchFamily="2" charset="0"/>
              </a:rPr>
              <a:t>The architecture of iteration #4 eliminated the duplicated code.</a:t>
            </a:r>
            <a:endParaRPr lang="en-US" dirty="0"/>
          </a:p>
        </p:txBody>
      </p:sp>
      <p:sp>
        <p:nvSpPr>
          <p:cNvPr id="4" name="Slide Number Placeholder 3">
            <a:extLst>
              <a:ext uri="{FF2B5EF4-FFF2-40B4-BE49-F238E27FC236}">
                <a16:creationId xmlns:a16="http://schemas.microsoft.com/office/drawing/2014/main" id="{1EAA2B88-7913-9B52-E22C-19EC11FA002F}"/>
              </a:ext>
            </a:extLst>
          </p:cNvPr>
          <p:cNvSpPr>
            <a:spLocks noGrp="1"/>
          </p:cNvSpPr>
          <p:nvPr>
            <p:ph type="sldNum" sz="quarter" idx="12"/>
          </p:nvPr>
        </p:nvSpPr>
        <p:spPr/>
        <p:txBody>
          <a:bodyPr/>
          <a:lstStyle/>
          <a:p>
            <a:fld id="{6C575094-CFE5-6845-BA77-358456EEE977}" type="slidenum">
              <a:rPr lang="en-US" altLang="x-none" smtClean="0"/>
              <a:pPr/>
              <a:t>11</a:t>
            </a:fld>
            <a:endParaRPr lang="en-US" altLang="x-none"/>
          </a:p>
        </p:txBody>
      </p:sp>
    </p:spTree>
    <p:extLst>
      <p:ext uri="{BB962C8B-B14F-4D97-AF65-F5344CB8AC3E}">
        <p14:creationId xmlns:p14="http://schemas.microsoft.com/office/powerpoint/2010/main" val="1143762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0F074-B4A0-3EC8-C01A-4BAD20716E88}"/>
              </a:ext>
            </a:extLst>
          </p:cNvPr>
          <p:cNvSpPr>
            <a:spLocks noGrp="1"/>
          </p:cNvSpPr>
          <p:nvPr>
            <p:ph type="title"/>
          </p:nvPr>
        </p:nvSpPr>
        <p:spPr/>
        <p:txBody>
          <a:bodyPr/>
          <a:lstStyle/>
          <a:p>
            <a:r>
              <a:rPr lang="en-US" dirty="0"/>
              <a:t>Defensive Programming</a:t>
            </a:r>
          </a:p>
        </p:txBody>
      </p:sp>
      <p:sp>
        <p:nvSpPr>
          <p:cNvPr id="3" name="Content Placeholder 2">
            <a:extLst>
              <a:ext uri="{FF2B5EF4-FFF2-40B4-BE49-F238E27FC236}">
                <a16:creationId xmlns:a16="http://schemas.microsoft.com/office/drawing/2014/main" id="{AA4C1910-391B-A5F6-6E4E-B5A272E0A1EC}"/>
              </a:ext>
            </a:extLst>
          </p:cNvPr>
          <p:cNvSpPr>
            <a:spLocks noGrp="1"/>
          </p:cNvSpPr>
          <p:nvPr>
            <p:ph idx="1"/>
          </p:nvPr>
        </p:nvSpPr>
        <p:spPr>
          <a:xfrm>
            <a:off x="457200" y="1295400"/>
            <a:ext cx="8503872" cy="579137"/>
          </a:xfrm>
        </p:spPr>
        <p:txBody>
          <a:bodyPr/>
          <a:lstStyle/>
          <a:p>
            <a:r>
              <a:rPr lang="en-US" dirty="0"/>
              <a:t>Can we create only proper </a:t>
            </a:r>
            <a:r>
              <a:rPr lang="en-US" b="1" dirty="0">
                <a:latin typeface="Courier New" panose="02070309020205020404" pitchFamily="49" charset="0"/>
                <a:cs typeface="Courier New" panose="02070309020205020404" pitchFamily="49" charset="0"/>
              </a:rPr>
              <a:t>Attributes</a:t>
            </a:r>
            <a:r>
              <a:rPr lang="en-US" dirty="0"/>
              <a:t> objects?</a:t>
            </a:r>
          </a:p>
        </p:txBody>
      </p:sp>
      <p:sp>
        <p:nvSpPr>
          <p:cNvPr id="4" name="Slide Number Placeholder 3">
            <a:extLst>
              <a:ext uri="{FF2B5EF4-FFF2-40B4-BE49-F238E27FC236}">
                <a16:creationId xmlns:a16="http://schemas.microsoft.com/office/drawing/2014/main" id="{675D2644-2104-90C7-F065-A9E990563B2E}"/>
              </a:ext>
            </a:extLst>
          </p:cNvPr>
          <p:cNvSpPr>
            <a:spLocks noGrp="1"/>
          </p:cNvSpPr>
          <p:nvPr>
            <p:ph type="sldNum" sz="quarter" idx="12"/>
          </p:nvPr>
        </p:nvSpPr>
        <p:spPr/>
        <p:txBody>
          <a:bodyPr/>
          <a:lstStyle/>
          <a:p>
            <a:fld id="{6C575094-CFE5-6845-BA77-358456EEE977}" type="slidenum">
              <a:rPr lang="en-US" altLang="x-none" smtClean="0"/>
              <a:pPr/>
              <a:t>12</a:t>
            </a:fld>
            <a:endParaRPr lang="en-US" altLang="x-none"/>
          </a:p>
        </p:txBody>
      </p:sp>
      <p:sp>
        <p:nvSpPr>
          <p:cNvPr id="5" name="TextBox 4">
            <a:extLst>
              <a:ext uri="{FF2B5EF4-FFF2-40B4-BE49-F238E27FC236}">
                <a16:creationId xmlns:a16="http://schemas.microsoft.com/office/drawing/2014/main" id="{7060B224-FE0A-214D-A152-BB12E92C363C}"/>
              </a:ext>
            </a:extLst>
          </p:cNvPr>
          <p:cNvSpPr txBox="1"/>
          <p:nvPr/>
        </p:nvSpPr>
        <p:spPr>
          <a:xfrm>
            <a:off x="401444" y="1783098"/>
            <a:ext cx="5633580" cy="5016758"/>
          </a:xfrm>
          <a:prstGeom prst="rect">
            <a:avLst/>
          </a:prstGeom>
          <a:solidFill>
            <a:schemeClr val="bg1">
              <a:lumMod val="95000"/>
            </a:schemeClr>
          </a:solidFill>
          <a:ln>
            <a:solidFill>
              <a:schemeClr val="bg1">
                <a:lumMod val="65000"/>
              </a:schemeClr>
            </a:solidFill>
          </a:ln>
        </p:spPr>
        <p:txBody>
          <a:bodyPr wrap="square" rtlCol="0">
            <a:spAutoFit/>
          </a:bodyPr>
          <a:lstStyle/>
          <a:p>
            <a:r>
              <a:rPr lang="en-US" sz="1000" b="1" dirty="0">
                <a:solidFill>
                  <a:srgbClr val="C00000"/>
                </a:solidFill>
                <a:effectLst/>
                <a:latin typeface="Courier New" panose="02070309020205020404" pitchFamily="49" charset="0"/>
                <a:cs typeface="Courier New" panose="02070309020205020404" pitchFamily="49" charset="0"/>
              </a:rPr>
              <a:t>Attributes::Attributes</a:t>
            </a:r>
            <a:r>
              <a:rPr lang="en-US" sz="1000" b="1" dirty="0">
                <a:effectLst/>
                <a:latin typeface="Courier New" panose="02070309020205020404" pitchFamily="49" charset="0"/>
                <a:cs typeface="Courier New" panose="02070309020205020404" pitchFamily="49" charset="0"/>
              </a:rPr>
              <a:t>(</a:t>
            </a:r>
            <a:r>
              <a:rPr lang="en-US" sz="1000" b="1" dirty="0" err="1">
                <a:effectLst/>
                <a:latin typeface="Courier New" panose="02070309020205020404" pitchFamily="49" charset="0"/>
                <a:cs typeface="Courier New" panose="02070309020205020404" pitchFamily="49" charset="0"/>
              </a:rPr>
              <a:t>AttributeMap</a:t>
            </a:r>
            <a:r>
              <a:rPr lang="en-US" sz="1000" b="1" dirty="0">
                <a:effectLst/>
                <a:latin typeface="Courier New" panose="02070309020205020404" pitchFamily="49" charset="0"/>
                <a:cs typeface="Courier New" panose="02070309020205020404" pitchFamily="49" charset="0"/>
              </a:rPr>
              <a:t> *pairs) : </a:t>
            </a:r>
            <a:r>
              <a:rPr lang="en-US" sz="1000" b="1" dirty="0" err="1">
                <a:effectLst/>
                <a:latin typeface="Courier New" panose="02070309020205020404" pitchFamily="49" charset="0"/>
                <a:cs typeface="Courier New" panose="02070309020205020404" pitchFamily="49" charset="0"/>
              </a:rPr>
              <a:t>attribute_map</a:t>
            </a:r>
            <a:r>
              <a:rPr lang="en-US" sz="1000" b="1" dirty="0">
                <a:effectLst/>
                <a:latin typeface="Courier New" panose="02070309020205020404" pitchFamily="49" charset="0"/>
                <a:cs typeface="Courier New" panose="02070309020205020404" pitchFamily="49" charset="0"/>
              </a:rPr>
              <a:t>(pairs)</a:t>
            </a:r>
          </a:p>
          <a:p>
            <a:r>
              <a:rPr lang="en-US" sz="1000" b="1" dirty="0">
                <a:effectLst/>
                <a:latin typeface="Courier New" panose="02070309020205020404" pitchFamily="49" charset="0"/>
                <a:cs typeface="Courier New" panose="02070309020205020404" pitchFamily="49" charset="0"/>
              </a:rPr>
              <a:t>{</a:t>
            </a:r>
          </a:p>
          <a:p>
            <a:r>
              <a:rPr lang="en-US" sz="1000" b="1" dirty="0">
                <a:effectLst/>
                <a:latin typeface="Courier New" panose="02070309020205020404" pitchFamily="49" charset="0"/>
                <a:cs typeface="Courier New" panose="02070309020205020404" pitchFamily="49" charset="0"/>
              </a:rPr>
              <a:t>    for (</a:t>
            </a:r>
            <a:r>
              <a:rPr lang="en-US" sz="1000" b="1" dirty="0" err="1">
                <a:effectLst/>
                <a:latin typeface="Courier New" panose="02070309020205020404" pitchFamily="49" charset="0"/>
                <a:cs typeface="Courier New" panose="02070309020205020404" pitchFamily="49" charset="0"/>
              </a:rPr>
              <a:t>AttributeMap</a:t>
            </a:r>
            <a:r>
              <a:rPr lang="en-US" sz="1000" b="1" dirty="0">
                <a:effectLst/>
                <a:latin typeface="Courier New" panose="02070309020205020404" pitchFamily="49" charset="0"/>
                <a:cs typeface="Courier New" panose="02070309020205020404" pitchFamily="49" charset="0"/>
              </a:rPr>
              <a:t>::iterator it = pairs-&gt;begin();</a:t>
            </a:r>
          </a:p>
          <a:p>
            <a:r>
              <a:rPr lang="en-US" sz="1000" b="1" dirty="0">
                <a:effectLst/>
                <a:latin typeface="Courier New" panose="02070309020205020404" pitchFamily="49" charset="0"/>
                <a:cs typeface="Courier New" panose="02070309020205020404" pitchFamily="49" charset="0"/>
              </a:rPr>
              <a:t>         it != pairs-&gt;end(); it++)</a:t>
            </a:r>
          </a:p>
          <a:p>
            <a:r>
              <a:rPr lang="en-US" sz="1000" b="1" dirty="0">
                <a:effectLst/>
                <a:latin typeface="Courier New" panose="02070309020205020404" pitchFamily="49" charset="0"/>
                <a:cs typeface="Courier New" panose="02070309020205020404" pitchFamily="49" charset="0"/>
              </a:rPr>
              <a:t>    {</a:t>
            </a:r>
          </a:p>
          <a:p>
            <a:r>
              <a:rPr lang="en-US" sz="1000" b="1" dirty="0">
                <a:effectLst/>
                <a:latin typeface="Courier New" panose="02070309020205020404" pitchFamily="49" charset="0"/>
                <a:cs typeface="Courier New" panose="02070309020205020404" pitchFamily="49" charset="0"/>
              </a:rPr>
              <a:t>        Key </a:t>
            </a:r>
            <a:r>
              <a:rPr lang="en-US" sz="1000" b="1" dirty="0">
                <a:solidFill>
                  <a:srgbClr val="C00000"/>
                </a:solidFill>
                <a:effectLst/>
                <a:latin typeface="Courier New" panose="02070309020205020404" pitchFamily="49" charset="0"/>
                <a:cs typeface="Courier New" panose="02070309020205020404" pitchFamily="49" charset="0"/>
              </a:rPr>
              <a:t>key</a:t>
            </a:r>
            <a:r>
              <a:rPr lang="en-US" sz="1000" b="1" dirty="0">
                <a:effectLst/>
                <a:latin typeface="Courier New" panose="02070309020205020404" pitchFamily="49" charset="0"/>
                <a:cs typeface="Courier New" panose="02070309020205020404" pitchFamily="49" charset="0"/>
              </a:rPr>
              <a:t>   = it-&gt;first;</a:t>
            </a:r>
          </a:p>
          <a:p>
            <a:r>
              <a:rPr lang="en-US" sz="1000" b="1" dirty="0">
                <a:effectLst/>
                <a:latin typeface="Courier New" panose="02070309020205020404" pitchFamily="49" charset="0"/>
                <a:cs typeface="Courier New" panose="02070309020205020404" pitchFamily="49" charset="0"/>
              </a:rPr>
              <a:t>        int </a:t>
            </a:r>
            <a:r>
              <a:rPr lang="en-US" sz="1000" b="1" dirty="0">
                <a:solidFill>
                  <a:srgbClr val="C00000"/>
                </a:solidFill>
                <a:effectLst/>
                <a:latin typeface="Courier New" panose="02070309020205020404" pitchFamily="49" charset="0"/>
                <a:cs typeface="Courier New" panose="02070309020205020404" pitchFamily="49" charset="0"/>
              </a:rPr>
              <a:t>index</a:t>
            </a:r>
            <a:r>
              <a:rPr lang="en-US" sz="1000" b="1" dirty="0">
                <a:effectLst/>
                <a:latin typeface="Courier New" panose="02070309020205020404" pitchFamily="49" charset="0"/>
                <a:cs typeface="Courier New" panose="02070309020205020404" pitchFamily="49" charset="0"/>
              </a:rPr>
              <a:t> = it-&gt;</a:t>
            </a:r>
            <a:r>
              <a:rPr lang="en-US" sz="1000" b="1" dirty="0" err="1">
                <a:effectLst/>
                <a:latin typeface="Courier New" panose="02070309020205020404" pitchFamily="49" charset="0"/>
                <a:cs typeface="Courier New" panose="02070309020205020404" pitchFamily="49" charset="0"/>
              </a:rPr>
              <a:t>second.index</a:t>
            </a:r>
            <a:r>
              <a:rPr lang="en-US" sz="1000" b="1" dirty="0">
                <a:effectLst/>
                <a:latin typeface="Courier New" panose="02070309020205020404" pitchFamily="49" charset="0"/>
                <a:cs typeface="Courier New" panose="02070309020205020404" pitchFamily="49" charset="0"/>
              </a:rPr>
              <a:t>();</a:t>
            </a:r>
            <a:br>
              <a:rPr lang="en-US" sz="1000" b="1" dirty="0">
                <a:effectLst/>
                <a:latin typeface="Courier New" panose="02070309020205020404" pitchFamily="49" charset="0"/>
                <a:cs typeface="Courier New" panose="02070309020205020404" pitchFamily="49" charset="0"/>
              </a:rPr>
            </a:br>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switch (</a:t>
            </a:r>
            <a:r>
              <a:rPr lang="en-US" sz="1000" b="1" dirty="0">
                <a:solidFill>
                  <a:srgbClr val="C00000"/>
                </a:solidFill>
                <a:effectLst/>
                <a:latin typeface="Courier New" panose="02070309020205020404" pitchFamily="49" charset="0"/>
                <a:cs typeface="Courier New" panose="02070309020205020404" pitchFamily="49" charset="0"/>
              </a:rPr>
              <a:t>key</a:t>
            </a:r>
            <a:r>
              <a:rPr lang="en-US" sz="1000" b="1" dirty="0">
                <a:effectLst/>
                <a:latin typeface="Courier New" panose="02070309020205020404" pitchFamily="49" charset="0"/>
                <a:cs typeface="Courier New" panose="02070309020205020404" pitchFamily="49" charset="0"/>
              </a:rPr>
              <a:t>)</a:t>
            </a:r>
          </a:p>
          <a:p>
            <a:r>
              <a:rPr lang="en-US" sz="1000" b="1" dirty="0">
                <a:effectLst/>
                <a:latin typeface="Courier New" panose="02070309020205020404" pitchFamily="49" charset="0"/>
                <a:cs typeface="Courier New" panose="02070309020205020404" pitchFamily="49" charset="0"/>
              </a:rPr>
              <a:t>        {</a:t>
            </a:r>
          </a:p>
          <a:p>
            <a:r>
              <a:rPr lang="en-US" sz="1000" b="1" dirty="0">
                <a:effectLst/>
                <a:latin typeface="Courier New" panose="02070309020205020404" pitchFamily="49" charset="0"/>
                <a:cs typeface="Courier New" panose="02070309020205020404" pitchFamily="49" charset="0"/>
              </a:rPr>
              <a:t>            case Key::YEAR:</a:t>
            </a:r>
          </a:p>
          <a:p>
            <a:r>
              <a:rPr lang="en-US" sz="1000" b="1" dirty="0">
                <a:effectLst/>
                <a:latin typeface="Courier New" panose="02070309020205020404" pitchFamily="49" charset="0"/>
                <a:cs typeface="Courier New" panose="02070309020205020404" pitchFamily="49" charset="0"/>
              </a:rPr>
              <a:t>                assert(index == INT_INDEX); break;</a:t>
            </a:r>
            <a:br>
              <a:rPr lang="en-US" sz="1000" b="1" dirty="0">
                <a:effectLst/>
                <a:latin typeface="Courier New" panose="02070309020205020404" pitchFamily="49" charset="0"/>
                <a:cs typeface="Courier New" panose="02070309020205020404" pitchFamily="49" charset="0"/>
              </a:rPr>
            </a:br>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case Key::TITLE:</a:t>
            </a:r>
          </a:p>
          <a:p>
            <a:r>
              <a:rPr lang="en-US" sz="1000" b="1" dirty="0">
                <a:effectLst/>
                <a:latin typeface="Courier New" panose="02070309020205020404" pitchFamily="49" charset="0"/>
                <a:cs typeface="Courier New" panose="02070309020205020404" pitchFamily="49" charset="0"/>
              </a:rPr>
              <a:t>            case Key::LAST:</a:t>
            </a:r>
          </a:p>
          <a:p>
            <a:r>
              <a:rPr lang="en-US" sz="1000" b="1" dirty="0">
                <a:effectLst/>
                <a:latin typeface="Courier New" panose="02070309020205020404" pitchFamily="49" charset="0"/>
                <a:cs typeface="Courier New" panose="02070309020205020404" pitchFamily="49" charset="0"/>
              </a:rPr>
              <a:t>            case Key::FIRST:</a:t>
            </a:r>
          </a:p>
          <a:p>
            <a:r>
              <a:rPr lang="en-US" sz="1000" b="1" dirty="0">
                <a:effectLst/>
                <a:latin typeface="Courier New" panose="02070309020205020404" pitchFamily="49" charset="0"/>
                <a:cs typeface="Courier New" panose="02070309020205020404" pitchFamily="49" charset="0"/>
              </a:rPr>
              <a:t>                assert(index == STRING_INDEX); break;</a:t>
            </a:r>
            <a:br>
              <a:rPr lang="en-US" sz="1000" b="1" dirty="0">
                <a:effectLst/>
                <a:latin typeface="Courier New" panose="02070309020205020404" pitchFamily="49" charset="0"/>
                <a:cs typeface="Courier New" panose="02070309020205020404" pitchFamily="49" charset="0"/>
              </a:rPr>
            </a:br>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case Key::KIND:</a:t>
            </a:r>
          </a:p>
          <a:p>
            <a:r>
              <a:rPr lang="en-US" sz="1000" b="1" dirty="0">
                <a:effectLst/>
                <a:latin typeface="Courier New" panose="02070309020205020404" pitchFamily="49" charset="0"/>
                <a:cs typeface="Courier New" panose="02070309020205020404" pitchFamily="49" charset="0"/>
              </a:rPr>
              <a:t>                assert(index == KIND_INDEX); break;</a:t>
            </a:r>
          </a:p>
          <a:p>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case Key::GENRE:</a:t>
            </a:r>
          </a:p>
          <a:p>
            <a:r>
              <a:rPr lang="en-US" sz="1000" b="1" dirty="0">
                <a:effectLst/>
                <a:latin typeface="Courier New" panose="02070309020205020404" pitchFamily="49" charset="0"/>
                <a:cs typeface="Courier New" panose="02070309020205020404" pitchFamily="49" charset="0"/>
              </a:rPr>
              <a:t>                assert(index == GENRE_INDEX); break;</a:t>
            </a:r>
            <a:br>
              <a:rPr lang="en-US" sz="1000" b="1" dirty="0">
                <a:effectLst/>
                <a:latin typeface="Courier New" panose="02070309020205020404" pitchFamily="49" charset="0"/>
                <a:cs typeface="Courier New" panose="02070309020205020404" pitchFamily="49" charset="0"/>
              </a:rPr>
            </a:br>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case Key::REGION:</a:t>
            </a:r>
          </a:p>
          <a:p>
            <a:r>
              <a:rPr lang="en-US" sz="1000" b="1" dirty="0">
                <a:effectLst/>
                <a:latin typeface="Courier New" panose="02070309020205020404" pitchFamily="49" charset="0"/>
                <a:cs typeface="Courier New" panose="02070309020205020404" pitchFamily="49" charset="0"/>
              </a:rPr>
              <a:t>                assert(index == REGION_INDEX); break;</a:t>
            </a:r>
            <a:br>
              <a:rPr lang="en-US" sz="1000" b="1" dirty="0">
                <a:effectLst/>
                <a:latin typeface="Courier New" panose="02070309020205020404" pitchFamily="49" charset="0"/>
                <a:cs typeface="Courier New" panose="02070309020205020404" pitchFamily="49" charset="0"/>
              </a:rPr>
            </a:br>
            <a:endParaRPr lang="en-US" sz="1000" b="1" dirty="0">
              <a:effectLst/>
              <a:latin typeface="Courier New" panose="02070309020205020404" pitchFamily="49" charset="0"/>
              <a:cs typeface="Courier New" panose="02070309020205020404" pitchFamily="49" charset="0"/>
            </a:endParaRPr>
          </a:p>
          <a:p>
            <a:r>
              <a:rPr lang="en-US" sz="1000" b="1" dirty="0">
                <a:effectLst/>
                <a:latin typeface="Courier New" panose="02070309020205020404" pitchFamily="49" charset="0"/>
                <a:cs typeface="Courier New" panose="02070309020205020404" pitchFamily="49" charset="0"/>
              </a:rPr>
              <a:t>            case Key::SUBJECT:</a:t>
            </a:r>
          </a:p>
          <a:p>
            <a:r>
              <a:rPr lang="en-US" sz="1000" b="1" dirty="0">
                <a:effectLst/>
                <a:latin typeface="Courier New" panose="02070309020205020404" pitchFamily="49" charset="0"/>
                <a:cs typeface="Courier New" panose="02070309020205020404" pitchFamily="49" charset="0"/>
              </a:rPr>
              <a:t>                assert(index == SUBJECT_INDEX); break;</a:t>
            </a:r>
          </a:p>
          <a:p>
            <a:r>
              <a:rPr lang="en-US" sz="1000" b="1" dirty="0">
                <a:effectLst/>
                <a:latin typeface="Courier New" panose="02070309020205020404" pitchFamily="49" charset="0"/>
                <a:cs typeface="Courier New" panose="02070309020205020404" pitchFamily="49" charset="0"/>
              </a:rPr>
              <a:t>        }</a:t>
            </a:r>
          </a:p>
          <a:p>
            <a:r>
              <a:rPr lang="en-US" sz="1000" b="1" dirty="0">
                <a:effectLst/>
                <a:latin typeface="Courier New" panose="02070309020205020404" pitchFamily="49" charset="0"/>
                <a:cs typeface="Courier New" panose="02070309020205020404" pitchFamily="49" charset="0"/>
              </a:rPr>
              <a:t>    }</a:t>
            </a:r>
          </a:p>
          <a:p>
            <a:r>
              <a:rPr lang="en-US" sz="1000" b="1" dirty="0">
                <a:effectLst/>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A73E1A1D-C27A-8D1B-E78A-C9C884504AF4}"/>
              </a:ext>
            </a:extLst>
          </p:cNvPr>
          <p:cNvSpPr txBox="1"/>
          <p:nvPr/>
        </p:nvSpPr>
        <p:spPr>
          <a:xfrm>
            <a:off x="4846317" y="3154683"/>
            <a:ext cx="3200364" cy="2708434"/>
          </a:xfrm>
          <a:prstGeom prst="rect">
            <a:avLst/>
          </a:prstGeom>
          <a:solidFill>
            <a:schemeClr val="accent1">
              <a:lumMod val="20000"/>
              <a:lumOff val="80000"/>
            </a:schemeClr>
          </a:solidFill>
          <a:ln>
            <a:solidFill>
              <a:srgbClr val="0432FF"/>
            </a:solidFill>
          </a:ln>
        </p:spPr>
        <p:txBody>
          <a:bodyPr wrap="square" rtlCol="0">
            <a:spAutoFit/>
          </a:bodyPr>
          <a:lstStyle/>
          <a:p>
            <a:r>
              <a:rPr lang="en-US" sz="2000" dirty="0">
                <a:solidFill>
                  <a:srgbClr val="0432FF"/>
                </a:solidFill>
              </a:rPr>
              <a:t>Is the </a:t>
            </a:r>
            <a:r>
              <a:rPr lang="en-US" sz="2000" u="sng" dirty="0">
                <a:solidFill>
                  <a:srgbClr val="0432FF"/>
                </a:solidFill>
              </a:rPr>
              <a:t>value</a:t>
            </a:r>
            <a:r>
              <a:rPr lang="en-US" sz="2000" dirty="0">
                <a:solidFill>
                  <a:srgbClr val="0432FF"/>
                </a:solidFill>
              </a:rPr>
              <a:t> corresponding to each key have the </a:t>
            </a:r>
            <a:r>
              <a:rPr lang="en-US" sz="2000" u="sng" dirty="0">
                <a:solidFill>
                  <a:srgbClr val="0432FF"/>
                </a:solidFill>
              </a:rPr>
              <a:t>proper datatype</a:t>
            </a:r>
            <a:r>
              <a:rPr lang="en-US" sz="2000" dirty="0">
                <a:solidFill>
                  <a:srgbClr val="0432FF"/>
                </a:solidFill>
              </a:rPr>
              <a:t>?</a:t>
            </a:r>
          </a:p>
          <a:p>
            <a:endParaRPr lang="en-US" sz="1000" dirty="0">
              <a:solidFill>
                <a:srgbClr val="0432FF"/>
              </a:solidFill>
            </a:endParaRPr>
          </a:p>
          <a:p>
            <a:r>
              <a:rPr lang="en-US" sz="2000" dirty="0">
                <a:solidFill>
                  <a:srgbClr val="0432FF"/>
                </a:solidFill>
              </a:rPr>
              <a:t>The value for </a:t>
            </a:r>
            <a:r>
              <a:rPr lang="en-US" sz="2000" b="1" dirty="0">
                <a:solidFill>
                  <a:srgbClr val="0432FF"/>
                </a:solidFill>
                <a:latin typeface="Courier New" panose="02070309020205020404" pitchFamily="49" charset="0"/>
                <a:cs typeface="Courier New" panose="02070309020205020404" pitchFamily="49" charset="0"/>
              </a:rPr>
              <a:t>Key::YEAR</a:t>
            </a:r>
            <a:r>
              <a:rPr lang="en-US" sz="2000" dirty="0">
                <a:solidFill>
                  <a:srgbClr val="0432FF"/>
                </a:solidFill>
              </a:rPr>
              <a:t> must be an </a:t>
            </a:r>
            <a:r>
              <a:rPr lang="en-US" sz="2000" b="1" dirty="0">
                <a:solidFill>
                  <a:srgbClr val="0432FF"/>
                </a:solidFill>
                <a:latin typeface="Courier New" panose="02070309020205020404" pitchFamily="49" charset="0"/>
                <a:cs typeface="Courier New" panose="02070309020205020404" pitchFamily="49" charset="0"/>
              </a:rPr>
              <a:t>int</a:t>
            </a:r>
            <a:r>
              <a:rPr lang="en-US" sz="2000" dirty="0">
                <a:solidFill>
                  <a:srgbClr val="0432FF"/>
                </a:solidFill>
              </a:rPr>
              <a:t>, the value for </a:t>
            </a:r>
            <a:r>
              <a:rPr lang="en-US" sz="2000" b="1" dirty="0">
                <a:solidFill>
                  <a:srgbClr val="0432FF"/>
                </a:solidFill>
                <a:latin typeface="Courier New" panose="02070309020205020404" pitchFamily="49" charset="0"/>
                <a:cs typeface="Courier New" panose="02070309020205020404" pitchFamily="49" charset="0"/>
              </a:rPr>
              <a:t>Key::REGION </a:t>
            </a:r>
            <a:r>
              <a:rPr lang="en-US" sz="2000" dirty="0">
                <a:solidFill>
                  <a:srgbClr val="0432FF"/>
                </a:solidFill>
              </a:rPr>
              <a:t>must be a </a:t>
            </a:r>
            <a:r>
              <a:rPr lang="en-US" sz="2000" b="1" dirty="0">
                <a:solidFill>
                  <a:srgbClr val="0432FF"/>
                </a:solidFill>
                <a:latin typeface="Courier New" panose="02070309020205020404" pitchFamily="49" charset="0"/>
                <a:cs typeface="Courier New" panose="02070309020205020404" pitchFamily="49" charset="0"/>
              </a:rPr>
              <a:t>Region</a:t>
            </a:r>
            <a:r>
              <a:rPr lang="en-US" sz="2000" dirty="0">
                <a:solidFill>
                  <a:srgbClr val="0432FF"/>
                </a:solidFill>
              </a:rPr>
              <a:t> enumeration constant, etc.</a:t>
            </a:r>
          </a:p>
        </p:txBody>
      </p:sp>
      <p:sp>
        <p:nvSpPr>
          <p:cNvPr id="7" name="TextBox 6">
            <a:extLst>
              <a:ext uri="{FF2B5EF4-FFF2-40B4-BE49-F238E27FC236}">
                <a16:creationId xmlns:a16="http://schemas.microsoft.com/office/drawing/2014/main" id="{C89D61AA-A4BA-E2ED-825D-381F03765323}"/>
              </a:ext>
            </a:extLst>
          </p:cNvPr>
          <p:cNvSpPr txBox="1"/>
          <p:nvPr/>
        </p:nvSpPr>
        <p:spPr>
          <a:xfrm>
            <a:off x="4114805" y="6369641"/>
            <a:ext cx="1782860" cy="338554"/>
          </a:xfrm>
          <a:prstGeom prst="rect">
            <a:avLst/>
          </a:prstGeom>
          <a:solidFill>
            <a:srgbClr val="0432FF"/>
          </a:solidFill>
        </p:spPr>
        <p:txBody>
          <a:bodyPr wrap="none" rtlCol="0">
            <a:spAutoFit/>
          </a:bodyPr>
          <a:lstStyle/>
          <a:p>
            <a:r>
              <a:rPr lang="en-US" dirty="0">
                <a:solidFill>
                  <a:srgbClr val="FFFF00"/>
                </a:solidFill>
              </a:rPr>
              <a:t>2.4/</a:t>
            </a:r>
            <a:r>
              <a:rPr lang="en-US" dirty="0" err="1">
                <a:solidFill>
                  <a:srgbClr val="FFFF00"/>
                </a:solidFill>
              </a:rPr>
              <a:t>Attributes.cpp</a:t>
            </a:r>
            <a:endParaRPr lang="en-US" dirty="0">
              <a:solidFill>
                <a:srgbClr val="FFFF00"/>
              </a:solidFill>
            </a:endParaRPr>
          </a:p>
        </p:txBody>
      </p:sp>
    </p:spTree>
    <p:extLst>
      <p:ext uri="{BB962C8B-B14F-4D97-AF65-F5344CB8AC3E}">
        <p14:creationId xmlns:p14="http://schemas.microsoft.com/office/powerpoint/2010/main" val="2729583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2A75-C04A-6ECD-7D4C-DDB4431C1962}"/>
              </a:ext>
            </a:extLst>
          </p:cNvPr>
          <p:cNvSpPr>
            <a:spLocks noGrp="1"/>
          </p:cNvSpPr>
          <p:nvPr>
            <p:ph type="title"/>
          </p:nvPr>
        </p:nvSpPr>
        <p:spPr/>
        <p:txBody>
          <a:bodyPr/>
          <a:lstStyle/>
          <a:p>
            <a:r>
              <a:rPr lang="en-US" dirty="0"/>
              <a:t>Defensive Programming</a:t>
            </a:r>
            <a:r>
              <a:rPr lang="en-US" i="1" dirty="0"/>
              <a:t>, cont’d</a:t>
            </a:r>
          </a:p>
        </p:txBody>
      </p:sp>
      <p:sp>
        <p:nvSpPr>
          <p:cNvPr id="3" name="Content Placeholder 2">
            <a:extLst>
              <a:ext uri="{FF2B5EF4-FFF2-40B4-BE49-F238E27FC236}">
                <a16:creationId xmlns:a16="http://schemas.microsoft.com/office/drawing/2014/main" id="{5A390E96-4C5B-D849-2838-96E2C61A4D89}"/>
              </a:ext>
            </a:extLst>
          </p:cNvPr>
          <p:cNvSpPr>
            <a:spLocks noGrp="1"/>
          </p:cNvSpPr>
          <p:nvPr>
            <p:ph idx="1"/>
          </p:nvPr>
        </p:nvSpPr>
        <p:spPr/>
        <p:txBody>
          <a:bodyPr/>
          <a:lstStyle/>
          <a:p>
            <a:r>
              <a:rPr lang="en-US" dirty="0"/>
              <a:t>But at a higher level, how can we ensure that each kind of </a:t>
            </a:r>
            <a:r>
              <a:rPr lang="en-US" b="1" dirty="0">
                <a:latin typeface="Courier New" panose="02070309020205020404" pitchFamily="49" charset="0"/>
                <a:cs typeface="Courier New" panose="02070309020205020404" pitchFamily="49" charset="0"/>
              </a:rPr>
              <a:t>Book</a:t>
            </a:r>
            <a:r>
              <a:rPr lang="en-US" dirty="0"/>
              <a:t> object has the </a:t>
            </a:r>
            <a:r>
              <a:rPr lang="en-US" u="sng" dirty="0"/>
              <a:t>proper set of attributes</a:t>
            </a:r>
            <a:r>
              <a:rPr lang="en-US" dirty="0"/>
              <a:t> to begin with?</a:t>
            </a:r>
          </a:p>
          <a:p>
            <a:pPr lvl="4"/>
            <a:endParaRPr lang="en-US" dirty="0"/>
          </a:p>
          <a:p>
            <a:pPr lvl="1"/>
            <a:r>
              <a:rPr lang="en-US" dirty="0"/>
              <a:t>For example, a how-to book can have </a:t>
            </a:r>
            <a:br>
              <a:rPr lang="en-US" dirty="0"/>
            </a:br>
            <a:r>
              <a:rPr lang="en-US" dirty="0"/>
              <a:t>a </a:t>
            </a:r>
            <a:r>
              <a:rPr lang="en-US" b="1" dirty="0">
                <a:latin typeface="Courier New" panose="02070309020205020404" pitchFamily="49" charset="0"/>
                <a:cs typeface="Courier New" panose="02070309020205020404" pitchFamily="49" charset="0"/>
              </a:rPr>
              <a:t>Key::SUBJECT</a:t>
            </a:r>
            <a:r>
              <a:rPr lang="en-US" dirty="0"/>
              <a:t> attribute but</a:t>
            </a:r>
            <a:br>
              <a:rPr lang="en-US" dirty="0"/>
            </a:br>
            <a:r>
              <a:rPr lang="en-US" dirty="0"/>
              <a:t>not a </a:t>
            </a:r>
            <a:r>
              <a:rPr lang="en-US" b="1" dirty="0">
                <a:latin typeface="Courier New" panose="02070309020205020404" pitchFamily="49" charset="0"/>
                <a:cs typeface="Courier New" panose="02070309020205020404" pitchFamily="49" charset="0"/>
              </a:rPr>
              <a:t>Key::REGION</a:t>
            </a:r>
            <a:r>
              <a:rPr lang="en-US" dirty="0"/>
              <a:t> attribute.</a:t>
            </a:r>
          </a:p>
          <a:p>
            <a:pPr lvl="1"/>
            <a:r>
              <a:rPr lang="en-US" dirty="0"/>
              <a:t>See                      and  </a:t>
            </a:r>
          </a:p>
        </p:txBody>
      </p:sp>
      <p:sp>
        <p:nvSpPr>
          <p:cNvPr id="4" name="Slide Number Placeholder 3">
            <a:extLst>
              <a:ext uri="{FF2B5EF4-FFF2-40B4-BE49-F238E27FC236}">
                <a16:creationId xmlns:a16="http://schemas.microsoft.com/office/drawing/2014/main" id="{6AA65C8C-C7EA-A0F7-811B-EE12CB06462B}"/>
              </a:ext>
            </a:extLst>
          </p:cNvPr>
          <p:cNvSpPr>
            <a:spLocks noGrp="1"/>
          </p:cNvSpPr>
          <p:nvPr>
            <p:ph type="sldNum" sz="quarter" idx="12"/>
          </p:nvPr>
        </p:nvSpPr>
        <p:spPr/>
        <p:txBody>
          <a:bodyPr/>
          <a:lstStyle/>
          <a:p>
            <a:fld id="{6C575094-CFE5-6845-BA77-358456EEE977}" type="slidenum">
              <a:rPr lang="en-US" altLang="x-none" smtClean="0"/>
              <a:pPr/>
              <a:t>13</a:t>
            </a:fld>
            <a:endParaRPr lang="en-US" altLang="x-none"/>
          </a:p>
        </p:txBody>
      </p:sp>
      <p:sp>
        <p:nvSpPr>
          <p:cNvPr id="5" name="TextBox 4">
            <a:extLst>
              <a:ext uri="{FF2B5EF4-FFF2-40B4-BE49-F238E27FC236}">
                <a16:creationId xmlns:a16="http://schemas.microsoft.com/office/drawing/2014/main" id="{097DDBC4-64EE-584C-255C-15B5BC2EAC3E}"/>
              </a:ext>
            </a:extLst>
          </p:cNvPr>
          <p:cNvSpPr txBox="1"/>
          <p:nvPr/>
        </p:nvSpPr>
        <p:spPr>
          <a:xfrm>
            <a:off x="2103147" y="4069073"/>
            <a:ext cx="1566454" cy="338554"/>
          </a:xfrm>
          <a:prstGeom prst="rect">
            <a:avLst/>
          </a:prstGeom>
          <a:solidFill>
            <a:srgbClr val="0432FF"/>
          </a:solidFill>
        </p:spPr>
        <p:txBody>
          <a:bodyPr wrap="none" rtlCol="0">
            <a:spAutoFit/>
          </a:bodyPr>
          <a:lstStyle/>
          <a:p>
            <a:r>
              <a:rPr lang="en-US" dirty="0">
                <a:solidFill>
                  <a:srgbClr val="FFFF00"/>
                </a:solidFill>
              </a:rPr>
              <a:t>2.5/</a:t>
            </a:r>
            <a:r>
              <a:rPr lang="en-US" dirty="0" err="1">
                <a:solidFill>
                  <a:srgbClr val="FFFF00"/>
                </a:solidFill>
              </a:rPr>
              <a:t>Attributes.h</a:t>
            </a:r>
            <a:endParaRPr lang="en-US" dirty="0">
              <a:solidFill>
                <a:srgbClr val="FFFF00"/>
              </a:solidFill>
            </a:endParaRPr>
          </a:p>
        </p:txBody>
      </p:sp>
      <p:sp>
        <p:nvSpPr>
          <p:cNvPr id="6" name="TextBox 5">
            <a:extLst>
              <a:ext uri="{FF2B5EF4-FFF2-40B4-BE49-F238E27FC236}">
                <a16:creationId xmlns:a16="http://schemas.microsoft.com/office/drawing/2014/main" id="{069745A7-8DCD-7C82-10FD-DA283B185620}"/>
              </a:ext>
            </a:extLst>
          </p:cNvPr>
          <p:cNvSpPr txBox="1"/>
          <p:nvPr/>
        </p:nvSpPr>
        <p:spPr>
          <a:xfrm>
            <a:off x="4526481" y="4069073"/>
            <a:ext cx="1782860" cy="338554"/>
          </a:xfrm>
          <a:prstGeom prst="rect">
            <a:avLst/>
          </a:prstGeom>
          <a:solidFill>
            <a:srgbClr val="0432FF"/>
          </a:solidFill>
        </p:spPr>
        <p:txBody>
          <a:bodyPr wrap="none" rtlCol="0">
            <a:spAutoFit/>
          </a:bodyPr>
          <a:lstStyle/>
          <a:p>
            <a:r>
              <a:rPr lang="en-US" dirty="0">
                <a:solidFill>
                  <a:srgbClr val="FFFF00"/>
                </a:solidFill>
              </a:rPr>
              <a:t>2.5/</a:t>
            </a:r>
            <a:r>
              <a:rPr lang="en-US" dirty="0" err="1">
                <a:solidFill>
                  <a:srgbClr val="FFFF00"/>
                </a:solidFill>
              </a:rPr>
              <a:t>Attributes.cpp</a:t>
            </a:r>
            <a:endParaRPr lang="en-US" dirty="0">
              <a:solidFill>
                <a:srgbClr val="FFFF00"/>
              </a:solidFill>
            </a:endParaRPr>
          </a:p>
        </p:txBody>
      </p:sp>
    </p:spTree>
    <p:extLst>
      <p:ext uri="{BB962C8B-B14F-4D97-AF65-F5344CB8AC3E}">
        <p14:creationId xmlns:p14="http://schemas.microsoft.com/office/powerpoint/2010/main" val="254354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Great Software Design is about Satisfaction</a:t>
            </a:r>
          </a:p>
        </p:txBody>
      </p:sp>
      <p:sp>
        <p:nvSpPr>
          <p:cNvPr id="3" name="Content Placeholder 2"/>
          <p:cNvSpPr>
            <a:spLocks noGrp="1"/>
          </p:cNvSpPr>
          <p:nvPr>
            <p:ph idx="1"/>
          </p:nvPr>
        </p:nvSpPr>
        <p:spPr>
          <a:xfrm>
            <a:off x="457200" y="1295400"/>
            <a:ext cx="8229600" cy="3962379"/>
          </a:xfrm>
        </p:spPr>
        <p:txBody>
          <a:bodyPr/>
          <a:lstStyle/>
          <a:p>
            <a:r>
              <a:rPr lang="en-US" u="sng" dirty="0"/>
              <a:t>Customers</a:t>
            </a:r>
            <a:r>
              <a:rPr lang="en-US" dirty="0"/>
              <a:t> are satisfied when their apps</a:t>
            </a:r>
            <a:r>
              <a:rPr lang="en-US" u="sng" dirty="0"/>
              <a:t> </a:t>
            </a:r>
          </a:p>
          <a:p>
            <a:pPr lvl="1"/>
            <a:r>
              <a:rPr lang="en-US" dirty="0"/>
              <a:t>are done on time and on budget</a:t>
            </a:r>
          </a:p>
          <a:p>
            <a:pPr lvl="1"/>
            <a:r>
              <a:rPr lang="en-US" dirty="0"/>
              <a:t>work well</a:t>
            </a:r>
          </a:p>
          <a:p>
            <a:pPr lvl="1"/>
            <a:r>
              <a:rPr lang="en-US" dirty="0"/>
              <a:t>keep working</a:t>
            </a:r>
          </a:p>
          <a:p>
            <a:pPr lvl="1"/>
            <a:r>
              <a:rPr lang="en-US" dirty="0"/>
              <a:t>can be easily upgraded</a:t>
            </a:r>
          </a:p>
          <a:p>
            <a:pPr lvl="4"/>
            <a:endParaRPr lang="en-US" dirty="0"/>
          </a:p>
          <a:p>
            <a:r>
              <a:rPr lang="en-US" u="sng" dirty="0"/>
              <a:t>Programmers</a:t>
            </a:r>
            <a:r>
              <a:rPr lang="en-US" dirty="0"/>
              <a:t> are satisfied when their code </a:t>
            </a:r>
          </a:p>
          <a:p>
            <a:pPr lvl="1"/>
            <a:r>
              <a:rPr lang="en-US" dirty="0"/>
              <a:t>is flexible</a:t>
            </a:r>
          </a:p>
          <a:p>
            <a:pPr lvl="1"/>
            <a:r>
              <a:rPr lang="en-US" dirty="0"/>
              <a:t>can be maintained and reused</a:t>
            </a:r>
          </a:p>
        </p:txBody>
      </p:sp>
      <p:sp>
        <p:nvSpPr>
          <p:cNvPr id="4" name="Slide Number Placeholder 3"/>
          <p:cNvSpPr>
            <a:spLocks noGrp="1"/>
          </p:cNvSpPr>
          <p:nvPr>
            <p:ph type="sldNum" sz="quarter" idx="12"/>
          </p:nvPr>
        </p:nvSpPr>
        <p:spPr/>
        <p:txBody>
          <a:bodyPr/>
          <a:lstStyle/>
          <a:p>
            <a:fld id="{FED62B2D-F854-104A-9535-9A504E5923E0}" type="slidenum">
              <a:rPr lang="en-US" smtClean="0"/>
              <a:pPr/>
              <a:t>14</a:t>
            </a:fld>
            <a:endParaRPr lang="en-US"/>
          </a:p>
        </p:txBody>
      </p:sp>
      <p:sp>
        <p:nvSpPr>
          <p:cNvPr id="5" name="TextBox 4"/>
          <p:cNvSpPr txBox="1"/>
          <p:nvPr/>
        </p:nvSpPr>
        <p:spPr>
          <a:xfrm>
            <a:off x="2771668" y="5189967"/>
            <a:ext cx="3600666" cy="707886"/>
          </a:xfrm>
          <a:prstGeom prst="rect">
            <a:avLst/>
          </a:prstGeom>
          <a:solidFill>
            <a:schemeClr val="accent1">
              <a:lumMod val="20000"/>
              <a:lumOff val="80000"/>
            </a:schemeClr>
          </a:solidFill>
          <a:ln>
            <a:solidFill>
              <a:srgbClr val="0033CC"/>
            </a:solidFill>
          </a:ln>
        </p:spPr>
        <p:txBody>
          <a:bodyPr wrap="none" rtlCol="0">
            <a:spAutoFit/>
          </a:bodyPr>
          <a:lstStyle/>
          <a:p>
            <a:pPr algn="ctr"/>
            <a:r>
              <a:rPr lang="en-US" sz="2000" u="sng" dirty="0">
                <a:solidFill>
                  <a:srgbClr val="0033CC"/>
                </a:solidFill>
              </a:rPr>
              <a:t>Great software design</a:t>
            </a:r>
            <a:r>
              <a:rPr lang="en-US" sz="2000" dirty="0">
                <a:solidFill>
                  <a:srgbClr val="0033CC"/>
                </a:solidFill>
              </a:rPr>
              <a:t> </a:t>
            </a:r>
          </a:p>
          <a:p>
            <a:pPr algn="ctr"/>
            <a:r>
              <a:rPr lang="en-US" sz="2000" dirty="0">
                <a:solidFill>
                  <a:srgbClr val="0033CC"/>
                </a:solidFill>
              </a:rPr>
              <a:t>means writing </a:t>
            </a:r>
            <a:r>
              <a:rPr lang="en-US" sz="2000" u="sng" dirty="0">
                <a:solidFill>
                  <a:srgbClr val="0033CC"/>
                </a:solidFill>
              </a:rPr>
              <a:t>great software</a:t>
            </a:r>
            <a:r>
              <a:rPr lang="en-US" sz="2000" dirty="0">
                <a:solidFill>
                  <a:srgbClr val="0033CC"/>
                </a:solidFill>
              </a:rPr>
              <a:t>!</a:t>
            </a:r>
          </a:p>
        </p:txBody>
      </p:sp>
    </p:spTree>
    <p:extLst>
      <p:ext uri="{BB962C8B-B14F-4D97-AF65-F5344CB8AC3E}">
        <p14:creationId xmlns:p14="http://schemas.microsoft.com/office/powerpoint/2010/main" val="76673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6795-7263-34AA-90A0-D0B1537F68A3}"/>
              </a:ext>
            </a:extLst>
          </p:cNvPr>
          <p:cNvSpPr>
            <a:spLocks noGrp="1"/>
          </p:cNvSpPr>
          <p:nvPr>
            <p:ph type="title"/>
          </p:nvPr>
        </p:nvSpPr>
        <p:spPr/>
        <p:txBody>
          <a:bodyPr/>
          <a:lstStyle/>
          <a:p>
            <a:r>
              <a:rPr lang="en-US" dirty="0"/>
              <a:t>Simplified Development Timeline</a:t>
            </a:r>
          </a:p>
        </p:txBody>
      </p:sp>
      <p:sp>
        <p:nvSpPr>
          <p:cNvPr id="4" name="Slide Number Placeholder 3">
            <a:extLst>
              <a:ext uri="{FF2B5EF4-FFF2-40B4-BE49-F238E27FC236}">
                <a16:creationId xmlns:a16="http://schemas.microsoft.com/office/drawing/2014/main" id="{73484D39-2907-F175-32E3-3D906CBF3079}"/>
              </a:ext>
            </a:extLst>
          </p:cNvPr>
          <p:cNvSpPr>
            <a:spLocks noGrp="1"/>
          </p:cNvSpPr>
          <p:nvPr>
            <p:ph type="sldNum" sz="quarter" idx="12"/>
          </p:nvPr>
        </p:nvSpPr>
        <p:spPr/>
        <p:txBody>
          <a:bodyPr/>
          <a:lstStyle/>
          <a:p>
            <a:fld id="{6C575094-CFE5-6845-BA77-358456EEE977}" type="slidenum">
              <a:rPr lang="en-US" altLang="x-none" smtClean="0"/>
              <a:pPr/>
              <a:t>15</a:t>
            </a:fld>
            <a:endParaRPr lang="en-US" altLang="x-none"/>
          </a:p>
        </p:txBody>
      </p:sp>
      <p:pic>
        <p:nvPicPr>
          <p:cNvPr id="5" name="Picture 4" descr="Table&#10;&#10;Description automatically generated">
            <a:extLst>
              <a:ext uri="{FF2B5EF4-FFF2-40B4-BE49-F238E27FC236}">
                <a16:creationId xmlns:a16="http://schemas.microsoft.com/office/drawing/2014/main" id="{AFE1DFF5-A070-EFF6-C24B-92396FED11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5477" y="1491128"/>
            <a:ext cx="8193046" cy="3126579"/>
          </a:xfrm>
          <a:prstGeom prst="rect">
            <a:avLst/>
          </a:prstGeom>
        </p:spPr>
      </p:pic>
      <p:sp>
        <p:nvSpPr>
          <p:cNvPr id="3" name="Rectangle 2">
            <a:extLst>
              <a:ext uri="{FF2B5EF4-FFF2-40B4-BE49-F238E27FC236}">
                <a16:creationId xmlns:a16="http://schemas.microsoft.com/office/drawing/2014/main" id="{910AB261-8FEA-ADBF-3D1C-0597FA601E95}"/>
              </a:ext>
            </a:extLst>
          </p:cNvPr>
          <p:cNvSpPr/>
          <p:nvPr/>
        </p:nvSpPr>
        <p:spPr bwMode="auto">
          <a:xfrm>
            <a:off x="823001" y="1417342"/>
            <a:ext cx="2926048" cy="155446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76654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301CAE1-ED2A-A44D-B5DF-4F2CFCE30635}" type="slidenum">
              <a:rPr lang="en-US"/>
              <a:pPr/>
              <a:t>16</a:t>
            </a:fld>
            <a:endParaRPr lang="en-US"/>
          </a:p>
        </p:txBody>
      </p:sp>
      <p:sp>
        <p:nvSpPr>
          <p:cNvPr id="137218" name="Rectangle 2"/>
          <p:cNvSpPr>
            <a:spLocks noGrp="1" noChangeArrowheads="1"/>
          </p:cNvSpPr>
          <p:nvPr>
            <p:ph type="title"/>
          </p:nvPr>
        </p:nvSpPr>
        <p:spPr/>
        <p:txBody>
          <a:bodyPr/>
          <a:lstStyle/>
          <a:p>
            <a:r>
              <a:rPr lang="en-US" dirty="0"/>
              <a:t>Requirements Elicitation</a:t>
            </a:r>
          </a:p>
        </p:txBody>
      </p:sp>
      <p:sp>
        <p:nvSpPr>
          <p:cNvPr id="137219" name="Rectangle 3"/>
          <p:cNvSpPr>
            <a:spLocks noGrp="1" noChangeArrowheads="1"/>
          </p:cNvSpPr>
          <p:nvPr>
            <p:ph type="body" idx="1"/>
          </p:nvPr>
        </p:nvSpPr>
        <p:spPr/>
        <p:txBody>
          <a:bodyPr/>
          <a:lstStyle/>
          <a:p>
            <a:pPr>
              <a:lnSpc>
                <a:spcPct val="90000"/>
              </a:lnSpc>
            </a:pPr>
            <a:r>
              <a:rPr lang="en-US" dirty="0"/>
              <a:t>Requires</a:t>
            </a:r>
            <a:r>
              <a:rPr lang="en-US" dirty="0">
                <a:solidFill>
                  <a:srgbClr val="0000CC"/>
                </a:solidFill>
              </a:rPr>
              <a:t> </a:t>
            </a:r>
            <a:r>
              <a:rPr lang="en-US" u="sng" dirty="0"/>
              <a:t>communication</a:t>
            </a:r>
            <a:r>
              <a:rPr lang="en-US" dirty="0">
                <a:solidFill>
                  <a:srgbClr val="B23C00"/>
                </a:solidFill>
              </a:rPr>
              <a:t> </a:t>
            </a:r>
            <a:r>
              <a:rPr lang="en-US" dirty="0"/>
              <a:t>between the developers and customers.</a:t>
            </a:r>
          </a:p>
          <a:p>
            <a:pPr lvl="4">
              <a:lnSpc>
                <a:spcPct val="90000"/>
              </a:lnSpc>
            </a:pPr>
            <a:endParaRPr lang="en-US" dirty="0"/>
          </a:p>
          <a:p>
            <a:pPr lvl="1">
              <a:lnSpc>
                <a:spcPct val="90000"/>
              </a:lnSpc>
            </a:pPr>
            <a:r>
              <a:rPr lang="en-US" dirty="0">
                <a:solidFill>
                  <a:srgbClr val="B23C00"/>
                </a:solidFill>
              </a:rPr>
              <a:t>Customer</a:t>
            </a:r>
            <a:r>
              <a:rPr lang="en-US" dirty="0"/>
              <a:t>: users, clients, and stakeholders</a:t>
            </a:r>
          </a:p>
          <a:p>
            <a:pPr lvl="1">
              <a:lnSpc>
                <a:spcPct val="90000"/>
              </a:lnSpc>
            </a:pPr>
            <a:r>
              <a:rPr lang="en-US" dirty="0">
                <a:solidFill>
                  <a:srgbClr val="B23C00"/>
                </a:solidFill>
              </a:rPr>
              <a:t>Client</a:t>
            </a:r>
            <a:r>
              <a:rPr lang="en-US" dirty="0"/>
              <a:t>: who pays for your application</a:t>
            </a:r>
          </a:p>
          <a:p>
            <a:pPr lvl="1">
              <a:lnSpc>
                <a:spcPct val="90000"/>
              </a:lnSpc>
            </a:pPr>
            <a:r>
              <a:rPr lang="en-US" dirty="0">
                <a:solidFill>
                  <a:srgbClr val="B23C00"/>
                </a:solidFill>
              </a:rPr>
              <a:t>Stakeholder</a:t>
            </a:r>
            <a:r>
              <a:rPr lang="en-US" dirty="0"/>
              <a:t>: whoever else is interested in the success of your application (e.g., shareholders)</a:t>
            </a:r>
          </a:p>
          <a:p>
            <a:pPr lvl="6"/>
            <a:endParaRPr lang="en-US" dirty="0"/>
          </a:p>
          <a:p>
            <a:pPr>
              <a:lnSpc>
                <a:spcPct val="90000"/>
              </a:lnSpc>
            </a:pPr>
            <a:r>
              <a:rPr lang="en-US" dirty="0"/>
              <a:t>Customers can </a:t>
            </a:r>
            <a:r>
              <a:rPr lang="en-US" dirty="0">
                <a:solidFill>
                  <a:srgbClr val="B23C00"/>
                </a:solidFill>
              </a:rPr>
              <a:t>validate </a:t>
            </a:r>
            <a:r>
              <a:rPr lang="en-US" dirty="0"/>
              <a:t>the requirements.</a:t>
            </a:r>
          </a:p>
          <a:p>
            <a:pPr lvl="6">
              <a:lnSpc>
                <a:spcPct val="90000"/>
              </a:lnSpc>
            </a:pPr>
            <a:endParaRPr lang="en-US" dirty="0"/>
          </a:p>
          <a:p>
            <a:pPr>
              <a:lnSpc>
                <a:spcPct val="90000"/>
              </a:lnSpc>
            </a:pPr>
            <a:r>
              <a:rPr lang="en-US" dirty="0"/>
              <a:t>The requirements are an informal (or formal!) </a:t>
            </a:r>
            <a:r>
              <a:rPr lang="en-US" u="sng" dirty="0"/>
              <a:t>contract</a:t>
            </a:r>
            <a:r>
              <a:rPr lang="en-US" dirty="0">
                <a:solidFill>
                  <a:srgbClr val="B23C00"/>
                </a:solidFill>
              </a:rPr>
              <a:t> </a:t>
            </a:r>
            <a:r>
              <a:rPr lang="en-US" dirty="0"/>
              <a:t>between the customer and the developers.</a:t>
            </a:r>
          </a:p>
        </p:txBody>
      </p:sp>
    </p:spTree>
    <p:extLst>
      <p:ext uri="{BB962C8B-B14F-4D97-AF65-F5344CB8AC3E}">
        <p14:creationId xmlns:p14="http://schemas.microsoft.com/office/powerpoint/2010/main" val="68873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7219">
                                            <p:txEl>
                                              <p:pRg st="6" end="6"/>
                                            </p:txEl>
                                          </p:spTgt>
                                        </p:tgtEl>
                                        <p:attrNameLst>
                                          <p:attrName>style.visibility</p:attrName>
                                        </p:attrNameLst>
                                      </p:cBhvr>
                                      <p:to>
                                        <p:strVal val="visible"/>
                                      </p:to>
                                    </p:set>
                                    <p:animEffect transition="in" filter="fade">
                                      <p:cBhvr>
                                        <p:cTn id="7" dur="500"/>
                                        <p:tgtEl>
                                          <p:spTgt spid="137219">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7219">
                                            <p:txEl>
                                              <p:pRg st="8" end="8"/>
                                            </p:txEl>
                                          </p:spTgt>
                                        </p:tgtEl>
                                        <p:attrNameLst>
                                          <p:attrName>style.visibility</p:attrName>
                                        </p:attrNameLst>
                                      </p:cBhvr>
                                      <p:to>
                                        <p:strVal val="visible"/>
                                      </p:to>
                                    </p:set>
                                    <p:animEffect transition="in" filter="fade">
                                      <p:cBhvr>
                                        <p:cTn id="10" dur="500"/>
                                        <p:tgtEl>
                                          <p:spTgt spid="137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Elicitation</a:t>
            </a:r>
            <a:r>
              <a:rPr lang="en-US" i="1" dirty="0"/>
              <a:t>, cont’d</a:t>
            </a:r>
          </a:p>
        </p:txBody>
      </p:sp>
      <p:sp>
        <p:nvSpPr>
          <p:cNvPr id="3" name="Content Placeholder 2"/>
          <p:cNvSpPr>
            <a:spLocks noGrp="1"/>
          </p:cNvSpPr>
          <p:nvPr>
            <p:ph idx="1"/>
          </p:nvPr>
        </p:nvSpPr>
        <p:spPr/>
        <p:txBody>
          <a:bodyPr/>
          <a:lstStyle/>
          <a:p>
            <a:pPr>
              <a:lnSpc>
                <a:spcPct val="90000"/>
              </a:lnSpc>
            </a:pPr>
            <a:r>
              <a:rPr lang="en-US" dirty="0"/>
              <a:t>Result: A </a:t>
            </a:r>
            <a:r>
              <a:rPr lang="en-US" dirty="0">
                <a:solidFill>
                  <a:srgbClr val="B23C00"/>
                </a:solidFill>
              </a:rPr>
              <a:t>Functional Specification </a:t>
            </a:r>
            <a:r>
              <a:rPr lang="en-US" dirty="0"/>
              <a:t>written in a </a:t>
            </a:r>
            <a:r>
              <a:rPr lang="en-US" u="sng" dirty="0"/>
              <a:t>non-technical language</a:t>
            </a:r>
            <a:r>
              <a:rPr lang="en-US" dirty="0"/>
              <a:t> so that the customers can read and understand it.</a:t>
            </a:r>
          </a:p>
          <a:p>
            <a:pPr lvl="4">
              <a:lnSpc>
                <a:spcPct val="90000"/>
              </a:lnSpc>
            </a:pPr>
            <a:endParaRPr lang="en-US" dirty="0"/>
          </a:p>
          <a:p>
            <a:pPr>
              <a:lnSpc>
                <a:spcPct val="90000"/>
              </a:lnSpc>
            </a:pPr>
            <a:r>
              <a:rPr lang="en-US" u="sng" dirty="0"/>
              <a:t>No implementation details</a:t>
            </a:r>
            <a:r>
              <a:rPr lang="en-US" dirty="0"/>
              <a:t>!</a:t>
            </a:r>
          </a:p>
          <a:p>
            <a:pPr lvl="4">
              <a:lnSpc>
                <a:spcPct val="90000"/>
              </a:lnSpc>
            </a:pPr>
            <a:endParaRPr lang="en-US" dirty="0"/>
          </a:p>
          <a:p>
            <a:pPr lvl="1">
              <a:lnSpc>
                <a:spcPct val="90000"/>
              </a:lnSpc>
            </a:pPr>
            <a:r>
              <a:rPr lang="en-US" dirty="0"/>
              <a:t>The Functional Specification should be implementation-independent.</a:t>
            </a:r>
          </a:p>
        </p:txBody>
      </p:sp>
      <p:sp>
        <p:nvSpPr>
          <p:cNvPr id="4" name="Slide Number Placeholder 3"/>
          <p:cNvSpPr>
            <a:spLocks noGrp="1"/>
          </p:cNvSpPr>
          <p:nvPr>
            <p:ph type="sldNum" sz="quarter" idx="12"/>
          </p:nvPr>
        </p:nvSpPr>
        <p:spPr/>
        <p:txBody>
          <a:bodyPr/>
          <a:lstStyle/>
          <a:p>
            <a:fld id="{E3E26E3E-A15E-8945-8438-BECDE139A8AE}" type="slidenum">
              <a:rPr lang="en-US" smtClean="0"/>
              <a:pPr/>
              <a:t>17</a:t>
            </a:fld>
            <a:endParaRPr lang="en-US"/>
          </a:p>
        </p:txBody>
      </p:sp>
    </p:spTree>
    <p:extLst>
      <p:ext uri="{BB962C8B-B14F-4D97-AF65-F5344CB8AC3E}">
        <p14:creationId xmlns:p14="http://schemas.microsoft.com/office/powerpoint/2010/main" val="4217993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052B1E7-A6BF-B54B-A356-79F252553DCD}" type="slidenum">
              <a:rPr lang="en-US"/>
              <a:pPr/>
              <a:t>18</a:t>
            </a:fld>
            <a:endParaRPr lang="en-US"/>
          </a:p>
        </p:txBody>
      </p:sp>
      <p:sp>
        <p:nvSpPr>
          <p:cNvPr id="139266" name="Rectangle 2"/>
          <p:cNvSpPr>
            <a:spLocks noGrp="1" noChangeArrowheads="1"/>
          </p:cNvSpPr>
          <p:nvPr>
            <p:ph type="title"/>
          </p:nvPr>
        </p:nvSpPr>
        <p:spPr/>
        <p:txBody>
          <a:bodyPr/>
          <a:lstStyle/>
          <a:p>
            <a:r>
              <a:rPr lang="en-US"/>
              <a:t>Bridging the Gap</a:t>
            </a:r>
          </a:p>
        </p:txBody>
      </p:sp>
      <p:sp>
        <p:nvSpPr>
          <p:cNvPr id="139267" name="Rectangle 3"/>
          <p:cNvSpPr>
            <a:spLocks noGrp="1" noChangeArrowheads="1"/>
          </p:cNvSpPr>
          <p:nvPr>
            <p:ph type="body" idx="1"/>
          </p:nvPr>
        </p:nvSpPr>
        <p:spPr>
          <a:xfrm>
            <a:off x="457200" y="1295400"/>
            <a:ext cx="8503872" cy="4835525"/>
          </a:xfrm>
        </p:spPr>
        <p:txBody>
          <a:bodyPr/>
          <a:lstStyle/>
          <a:p>
            <a:r>
              <a:rPr lang="en-US" dirty="0"/>
              <a:t>Customers</a:t>
            </a:r>
            <a:endParaRPr lang="en-US" dirty="0">
              <a:solidFill>
                <a:srgbClr val="B23C00"/>
              </a:solidFill>
            </a:endParaRPr>
          </a:p>
          <a:p>
            <a:pPr lvl="4"/>
            <a:endParaRPr lang="en-US" dirty="0">
              <a:solidFill>
                <a:srgbClr val="B23C00"/>
              </a:solidFill>
            </a:endParaRPr>
          </a:p>
          <a:p>
            <a:pPr lvl="1"/>
            <a:r>
              <a:rPr lang="en-US" dirty="0"/>
              <a:t>Have a general idea of what the application should do.</a:t>
            </a:r>
          </a:p>
          <a:p>
            <a:pPr lvl="1"/>
            <a:r>
              <a:rPr lang="en-US" dirty="0"/>
              <a:t>Have little experience with software development.</a:t>
            </a:r>
          </a:p>
          <a:p>
            <a:pPr lvl="1"/>
            <a:r>
              <a:rPr lang="en-US" dirty="0"/>
              <a:t>Are experts in their domain.</a:t>
            </a:r>
          </a:p>
          <a:p>
            <a:pPr lvl="1"/>
            <a:endParaRPr lang="en-US" dirty="0"/>
          </a:p>
          <a:p>
            <a:r>
              <a:rPr lang="en-US" dirty="0"/>
              <a:t>Software developers</a:t>
            </a:r>
          </a:p>
          <a:p>
            <a:pPr lvl="4"/>
            <a:endParaRPr lang="en-US" dirty="0">
              <a:solidFill>
                <a:srgbClr val="B23C00"/>
              </a:solidFill>
            </a:endParaRPr>
          </a:p>
          <a:p>
            <a:pPr lvl="1"/>
            <a:r>
              <a:rPr lang="en-US" dirty="0"/>
              <a:t>May have little knowledge of the application domain.</a:t>
            </a:r>
          </a:p>
          <a:p>
            <a:pPr lvl="1"/>
            <a:r>
              <a:rPr lang="en-US" dirty="0"/>
              <a:t>Have experience with software technology.</a:t>
            </a:r>
          </a:p>
          <a:p>
            <a:pPr lvl="1"/>
            <a:r>
              <a:rPr lang="en-US" dirty="0"/>
              <a:t>Are geeks with poor social skills.</a:t>
            </a:r>
          </a:p>
        </p:txBody>
      </p:sp>
    </p:spTree>
    <p:extLst>
      <p:ext uri="{BB962C8B-B14F-4D97-AF65-F5344CB8AC3E}">
        <p14:creationId xmlns:p14="http://schemas.microsoft.com/office/powerpoint/2010/main" val="145418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267">
                                            <p:txEl>
                                              <p:pRg st="2" end="2"/>
                                            </p:txEl>
                                          </p:spTgt>
                                        </p:tgtEl>
                                        <p:attrNameLst>
                                          <p:attrName>style.visibility</p:attrName>
                                        </p:attrNameLst>
                                      </p:cBhvr>
                                      <p:to>
                                        <p:strVal val="visible"/>
                                      </p:to>
                                    </p:set>
                                    <p:animEffect transition="in" filter="fade">
                                      <p:cBhvr>
                                        <p:cTn id="7" dur="500"/>
                                        <p:tgtEl>
                                          <p:spTgt spid="13926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9267">
                                            <p:txEl>
                                              <p:pRg st="3" end="3"/>
                                            </p:txEl>
                                          </p:spTgt>
                                        </p:tgtEl>
                                        <p:attrNameLst>
                                          <p:attrName>style.visibility</p:attrName>
                                        </p:attrNameLst>
                                      </p:cBhvr>
                                      <p:to>
                                        <p:strVal val="visible"/>
                                      </p:to>
                                    </p:set>
                                    <p:animEffect transition="in" filter="fade">
                                      <p:cBhvr>
                                        <p:cTn id="10" dur="500"/>
                                        <p:tgtEl>
                                          <p:spTgt spid="139267">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9267">
                                            <p:txEl>
                                              <p:pRg st="4" end="4"/>
                                            </p:txEl>
                                          </p:spTgt>
                                        </p:tgtEl>
                                        <p:attrNameLst>
                                          <p:attrName>style.visibility</p:attrName>
                                        </p:attrNameLst>
                                      </p:cBhvr>
                                      <p:to>
                                        <p:strVal val="visible"/>
                                      </p:to>
                                    </p:set>
                                    <p:animEffect transition="in" filter="fade">
                                      <p:cBhvr>
                                        <p:cTn id="13" dur="500"/>
                                        <p:tgtEl>
                                          <p:spTgt spid="139267">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39267">
                                            <p:txEl>
                                              <p:pRg st="8" end="8"/>
                                            </p:txEl>
                                          </p:spTgt>
                                        </p:tgtEl>
                                        <p:attrNameLst>
                                          <p:attrName>style.visibility</p:attrName>
                                        </p:attrNameLst>
                                      </p:cBhvr>
                                      <p:to>
                                        <p:strVal val="visible"/>
                                      </p:to>
                                    </p:set>
                                    <p:animEffect transition="in" filter="fade">
                                      <p:cBhvr>
                                        <p:cTn id="18" dur="500"/>
                                        <p:tgtEl>
                                          <p:spTgt spid="139267">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39267">
                                            <p:txEl>
                                              <p:pRg st="9" end="9"/>
                                            </p:txEl>
                                          </p:spTgt>
                                        </p:tgtEl>
                                        <p:attrNameLst>
                                          <p:attrName>style.visibility</p:attrName>
                                        </p:attrNameLst>
                                      </p:cBhvr>
                                      <p:to>
                                        <p:strVal val="visible"/>
                                      </p:to>
                                    </p:set>
                                    <p:animEffect transition="in" filter="fade">
                                      <p:cBhvr>
                                        <p:cTn id="21" dur="500"/>
                                        <p:tgtEl>
                                          <p:spTgt spid="139267">
                                            <p:txEl>
                                              <p:pRg st="9" end="9"/>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39267">
                                            <p:txEl>
                                              <p:pRg st="10" end="10"/>
                                            </p:txEl>
                                          </p:spTgt>
                                        </p:tgtEl>
                                        <p:attrNameLst>
                                          <p:attrName>style.visibility</p:attrName>
                                        </p:attrNameLst>
                                      </p:cBhvr>
                                      <p:to>
                                        <p:strVal val="visible"/>
                                      </p:to>
                                    </p:set>
                                    <p:animEffect transition="in" filter="fade">
                                      <p:cBhvr>
                                        <p:cTn id="24" dur="500"/>
                                        <p:tgtEl>
                                          <p:spTgt spid="1392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BE060FA-8878-2382-0B61-FE32CC506FAF}"/>
              </a:ext>
            </a:extLst>
          </p:cNvPr>
          <p:cNvSpPr/>
          <p:nvPr/>
        </p:nvSpPr>
        <p:spPr bwMode="auto">
          <a:xfrm>
            <a:off x="914440" y="4343390"/>
            <a:ext cx="6857925" cy="1645902"/>
          </a:xfrm>
          <a:prstGeom prst="rect">
            <a:avLst/>
          </a:prstGeom>
          <a:solidFill>
            <a:srgbClr val="C5F9B8">
              <a:alpha val="50000"/>
            </a:srgbClr>
          </a:solidFill>
          <a:ln w="9525" cap="flat" cmpd="sng" algn="ctr">
            <a:solidFill>
              <a:srgbClr val="02984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2" name="Rectangle 1">
            <a:extLst>
              <a:ext uri="{FF2B5EF4-FFF2-40B4-BE49-F238E27FC236}">
                <a16:creationId xmlns:a16="http://schemas.microsoft.com/office/drawing/2014/main" id="{E5525DCA-2AF9-C385-7632-B141259223F5}"/>
              </a:ext>
            </a:extLst>
          </p:cNvPr>
          <p:cNvSpPr/>
          <p:nvPr/>
        </p:nvSpPr>
        <p:spPr bwMode="auto">
          <a:xfrm>
            <a:off x="914440" y="2423171"/>
            <a:ext cx="6857925" cy="1645902"/>
          </a:xfrm>
          <a:prstGeom prst="rect">
            <a:avLst/>
          </a:prstGeom>
          <a:solidFill>
            <a:srgbClr val="73FEFF">
              <a:alpha val="50282"/>
            </a:srgbClr>
          </a:solid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6" name="Slide Number Placeholder 5"/>
          <p:cNvSpPr>
            <a:spLocks noGrp="1"/>
          </p:cNvSpPr>
          <p:nvPr>
            <p:ph type="sldNum" sz="quarter" idx="12"/>
          </p:nvPr>
        </p:nvSpPr>
        <p:spPr/>
        <p:txBody>
          <a:bodyPr/>
          <a:lstStyle/>
          <a:p>
            <a:fld id="{3E871142-C92D-4A41-AE72-6A668AA4310E}" type="slidenum">
              <a:rPr lang="en-US"/>
              <a:pPr/>
              <a:t>19</a:t>
            </a:fld>
            <a:endParaRPr lang="en-US"/>
          </a:p>
        </p:txBody>
      </p:sp>
      <p:sp>
        <p:nvSpPr>
          <p:cNvPr id="138242" name="Rectangle 2"/>
          <p:cNvSpPr>
            <a:spLocks noGrp="1" noChangeArrowheads="1"/>
          </p:cNvSpPr>
          <p:nvPr>
            <p:ph type="title"/>
          </p:nvPr>
        </p:nvSpPr>
        <p:spPr/>
        <p:txBody>
          <a:bodyPr/>
          <a:lstStyle/>
          <a:p>
            <a:r>
              <a:rPr lang="en-US" dirty="0"/>
              <a:t>Functional Requirements</a:t>
            </a:r>
          </a:p>
        </p:txBody>
      </p:sp>
      <p:sp>
        <p:nvSpPr>
          <p:cNvPr id="138243" name="Rectangle 3"/>
          <p:cNvSpPr>
            <a:spLocks noGrp="1" noChangeArrowheads="1"/>
          </p:cNvSpPr>
          <p:nvPr>
            <p:ph type="body" idx="1"/>
          </p:nvPr>
        </p:nvSpPr>
        <p:spPr/>
        <p:txBody>
          <a:bodyPr/>
          <a:lstStyle/>
          <a:p>
            <a:r>
              <a:rPr lang="en-US" dirty="0"/>
              <a:t>What the system (the application) </a:t>
            </a:r>
            <a:br>
              <a:rPr lang="en-US" dirty="0"/>
            </a:br>
            <a:r>
              <a:rPr lang="en-US" u="sng" dirty="0">
                <a:solidFill>
                  <a:srgbClr val="0033CC"/>
                </a:solidFill>
              </a:rPr>
              <a:t>shall be able to do</a:t>
            </a:r>
            <a:r>
              <a:rPr lang="en-US" dirty="0">
                <a:solidFill>
                  <a:srgbClr val="0033CC"/>
                </a:solidFill>
              </a:rPr>
              <a:t> </a:t>
            </a:r>
            <a:r>
              <a:rPr lang="en-US" dirty="0"/>
              <a:t>or</a:t>
            </a:r>
            <a:r>
              <a:rPr lang="en-US" dirty="0">
                <a:solidFill>
                  <a:srgbClr val="0033CC"/>
                </a:solidFill>
              </a:rPr>
              <a:t> </a:t>
            </a:r>
            <a:r>
              <a:rPr lang="en-US" u="sng" dirty="0">
                <a:solidFill>
                  <a:srgbClr val="008000"/>
                </a:solidFill>
              </a:rPr>
              <a:t>allow users to do</a:t>
            </a:r>
            <a:r>
              <a:rPr lang="en-US" dirty="0"/>
              <a:t>.</a:t>
            </a:r>
          </a:p>
          <a:p>
            <a:pPr lvl="4"/>
            <a:endParaRPr lang="en-US" dirty="0"/>
          </a:p>
          <a:p>
            <a:pPr lvl="1"/>
            <a:r>
              <a:rPr lang="en-US" dirty="0"/>
              <a:t>The application shall use GPS </a:t>
            </a:r>
            <a:br>
              <a:rPr lang="en-US" dirty="0"/>
            </a:br>
            <a:r>
              <a:rPr lang="en-US" dirty="0"/>
              <a:t>to determine the user’s location.</a:t>
            </a:r>
            <a:endParaRPr lang="en-US" altLang="ja-JP" dirty="0">
              <a:latin typeface="Arial"/>
            </a:endParaRPr>
          </a:p>
          <a:p>
            <a:pPr lvl="1"/>
            <a:r>
              <a:rPr lang="en-US" dirty="0"/>
              <a:t>The application must default to the option </a:t>
            </a:r>
            <a:br>
              <a:rPr lang="en-US" dirty="0"/>
            </a:br>
            <a:r>
              <a:rPr lang="en-US" dirty="0"/>
              <a:t>most frequently chosen by the users.</a:t>
            </a:r>
          </a:p>
          <a:p>
            <a:pPr lvl="5"/>
            <a:endParaRPr lang="en-US" dirty="0">
              <a:solidFill>
                <a:srgbClr val="0033CC"/>
              </a:solidFill>
            </a:endParaRPr>
          </a:p>
          <a:p>
            <a:pPr lvl="1"/>
            <a:r>
              <a:rPr lang="en-US" dirty="0"/>
              <a:t>The application must allow the user to choose between a text display or a graphics display.</a:t>
            </a:r>
          </a:p>
          <a:p>
            <a:pPr lvl="1"/>
            <a:r>
              <a:rPr lang="en-US" dirty="0"/>
              <a:t>The user shall be able to make </a:t>
            </a:r>
            <a:br>
              <a:rPr lang="en-US" dirty="0"/>
            </a:br>
            <a:r>
              <a:rPr lang="en-US" dirty="0"/>
              <a:t>an online withdrawal or deposit. </a:t>
            </a:r>
            <a:endParaRPr lang="en-US" altLang="ja-JP" dirty="0"/>
          </a:p>
          <a:p>
            <a:pPr lvl="6"/>
            <a:endParaRPr lang="en-US" sz="1000" dirty="0"/>
          </a:p>
        </p:txBody>
      </p:sp>
    </p:spTree>
    <p:extLst>
      <p:ext uri="{BB962C8B-B14F-4D97-AF65-F5344CB8AC3E}">
        <p14:creationId xmlns:p14="http://schemas.microsoft.com/office/powerpoint/2010/main" val="2159377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243">
                                            <p:txEl>
                                              <p:pRg st="2" end="2"/>
                                            </p:txEl>
                                          </p:spTgt>
                                        </p:tgtEl>
                                        <p:attrNameLst>
                                          <p:attrName>style.visibility</p:attrName>
                                        </p:attrNameLst>
                                      </p:cBhvr>
                                      <p:to>
                                        <p:strVal val="visible"/>
                                      </p:to>
                                    </p:set>
                                    <p:animEffect transition="in" filter="fade">
                                      <p:cBhvr>
                                        <p:cTn id="7" dur="500"/>
                                        <p:tgtEl>
                                          <p:spTgt spid="13824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8243">
                                            <p:txEl>
                                              <p:pRg st="3" end="3"/>
                                            </p:txEl>
                                          </p:spTgt>
                                        </p:tgtEl>
                                        <p:attrNameLst>
                                          <p:attrName>style.visibility</p:attrName>
                                        </p:attrNameLst>
                                      </p:cBhvr>
                                      <p:to>
                                        <p:strVal val="visible"/>
                                      </p:to>
                                    </p:set>
                                    <p:animEffect transition="in" filter="fade">
                                      <p:cBhvr>
                                        <p:cTn id="10" dur="500"/>
                                        <p:tgtEl>
                                          <p:spTgt spid="13824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38243">
                                            <p:txEl>
                                              <p:pRg st="5" end="5"/>
                                            </p:txEl>
                                          </p:spTgt>
                                        </p:tgtEl>
                                        <p:attrNameLst>
                                          <p:attrName>style.visibility</p:attrName>
                                        </p:attrNameLst>
                                      </p:cBhvr>
                                      <p:to>
                                        <p:strVal val="visible"/>
                                      </p:to>
                                    </p:set>
                                    <p:animEffect transition="in" filter="fade">
                                      <p:cBhvr>
                                        <p:cTn id="18" dur="500"/>
                                        <p:tgtEl>
                                          <p:spTgt spid="13824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38243">
                                            <p:txEl>
                                              <p:pRg st="6" end="6"/>
                                            </p:txEl>
                                          </p:spTgt>
                                        </p:tgtEl>
                                        <p:attrNameLst>
                                          <p:attrName>style.visibility</p:attrName>
                                        </p:attrNameLst>
                                      </p:cBhvr>
                                      <p:to>
                                        <p:strVal val="visible"/>
                                      </p:to>
                                    </p:set>
                                    <p:animEffect transition="in" filter="fade">
                                      <p:cBhvr>
                                        <p:cTn id="21" dur="500"/>
                                        <p:tgtEl>
                                          <p:spTgt spid="138243">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5CCDB-17ED-A796-8761-FA10A3655365}"/>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D71F9086-26CD-3F4D-7705-890F51F53C89}"/>
              </a:ext>
            </a:extLst>
          </p:cNvPr>
          <p:cNvSpPr>
            <a:spLocks noGrp="1"/>
          </p:cNvSpPr>
          <p:nvPr>
            <p:ph idx="1"/>
          </p:nvPr>
        </p:nvSpPr>
        <p:spPr/>
        <p:txBody>
          <a:bodyPr/>
          <a:lstStyle/>
          <a:p>
            <a:r>
              <a:rPr lang="en-US" dirty="0"/>
              <a:t>Review of design principles</a:t>
            </a:r>
          </a:p>
          <a:p>
            <a:r>
              <a:rPr lang="en-US" dirty="0"/>
              <a:t>Functional and nonfunctional requirements</a:t>
            </a:r>
          </a:p>
          <a:p>
            <a:pPr lvl="4"/>
            <a:endParaRPr lang="en-US" dirty="0"/>
          </a:p>
          <a:p>
            <a:r>
              <a:rPr lang="en-US" i="1" dirty="0"/>
              <a:t>Break</a:t>
            </a:r>
          </a:p>
          <a:p>
            <a:pPr lvl="4"/>
            <a:endParaRPr lang="en-US" i="1" dirty="0"/>
          </a:p>
          <a:p>
            <a:r>
              <a:rPr lang="en-US" dirty="0"/>
              <a:t>UML diagrams</a:t>
            </a:r>
          </a:p>
          <a:p>
            <a:r>
              <a:rPr lang="en-US" dirty="0"/>
              <a:t>Use cases</a:t>
            </a:r>
          </a:p>
          <a:p>
            <a:r>
              <a:rPr lang="en-US" dirty="0"/>
              <a:t>The Functional Specification</a:t>
            </a:r>
          </a:p>
          <a:p>
            <a:r>
              <a:rPr lang="en-US" dirty="0"/>
              <a:t>Requirements analysis</a:t>
            </a:r>
          </a:p>
          <a:p>
            <a:r>
              <a:rPr lang="en-US" dirty="0"/>
              <a:t>Initial classes</a:t>
            </a:r>
          </a:p>
        </p:txBody>
      </p:sp>
      <p:sp>
        <p:nvSpPr>
          <p:cNvPr id="4" name="Slide Number Placeholder 3">
            <a:extLst>
              <a:ext uri="{FF2B5EF4-FFF2-40B4-BE49-F238E27FC236}">
                <a16:creationId xmlns:a16="http://schemas.microsoft.com/office/drawing/2014/main" id="{0D5A3C10-CD03-0494-77EB-A917F8BDEBB6}"/>
              </a:ext>
            </a:extLst>
          </p:cNvPr>
          <p:cNvSpPr>
            <a:spLocks noGrp="1"/>
          </p:cNvSpPr>
          <p:nvPr>
            <p:ph type="sldNum" sz="quarter" idx="12"/>
          </p:nvPr>
        </p:nvSpPr>
        <p:spPr/>
        <p:txBody>
          <a:bodyPr/>
          <a:lstStyle/>
          <a:p>
            <a:fld id="{6C575094-CFE5-6845-BA77-358456EEE977}" type="slidenum">
              <a:rPr lang="en-US" altLang="x-none" smtClean="0"/>
              <a:pPr/>
              <a:t>2</a:t>
            </a:fld>
            <a:endParaRPr lang="en-US" altLang="x-none"/>
          </a:p>
        </p:txBody>
      </p:sp>
    </p:spTree>
    <p:extLst>
      <p:ext uri="{BB962C8B-B14F-4D97-AF65-F5344CB8AC3E}">
        <p14:creationId xmlns:p14="http://schemas.microsoft.com/office/powerpoint/2010/main" val="2396882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B0B502-B65A-5BD6-125C-289F6877CA3F}"/>
              </a:ext>
            </a:extLst>
          </p:cNvPr>
          <p:cNvSpPr/>
          <p:nvPr/>
        </p:nvSpPr>
        <p:spPr bwMode="auto">
          <a:xfrm>
            <a:off x="914440" y="2423171"/>
            <a:ext cx="7132242" cy="2926048"/>
          </a:xfrm>
          <a:prstGeom prst="rect">
            <a:avLst/>
          </a:prstGeom>
          <a:solidFill>
            <a:srgbClr val="73FEFF">
              <a:alpha val="50000"/>
            </a:srgbClr>
          </a:solid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6" name="Slide Number Placeholder 5"/>
          <p:cNvSpPr>
            <a:spLocks noGrp="1"/>
          </p:cNvSpPr>
          <p:nvPr>
            <p:ph type="sldNum" sz="quarter" idx="12"/>
          </p:nvPr>
        </p:nvSpPr>
        <p:spPr/>
        <p:txBody>
          <a:bodyPr/>
          <a:lstStyle/>
          <a:p>
            <a:fld id="{3E871142-C92D-4A41-AE72-6A668AA4310E}" type="slidenum">
              <a:rPr lang="en-US"/>
              <a:pPr/>
              <a:t>20</a:t>
            </a:fld>
            <a:endParaRPr lang="en-US"/>
          </a:p>
        </p:txBody>
      </p:sp>
      <p:sp>
        <p:nvSpPr>
          <p:cNvPr id="138242" name="Rectangle 2"/>
          <p:cNvSpPr>
            <a:spLocks noGrp="1" noChangeArrowheads="1"/>
          </p:cNvSpPr>
          <p:nvPr>
            <p:ph type="title"/>
          </p:nvPr>
        </p:nvSpPr>
        <p:spPr/>
        <p:txBody>
          <a:bodyPr/>
          <a:lstStyle/>
          <a:p>
            <a:r>
              <a:rPr lang="en-US" dirty="0"/>
              <a:t>Nonfunctional Requirements</a:t>
            </a:r>
          </a:p>
        </p:txBody>
      </p:sp>
      <p:sp>
        <p:nvSpPr>
          <p:cNvPr id="138243" name="Rectangle 3"/>
          <p:cNvSpPr>
            <a:spLocks noGrp="1" noChangeArrowheads="1"/>
          </p:cNvSpPr>
          <p:nvPr>
            <p:ph type="body" idx="1"/>
          </p:nvPr>
        </p:nvSpPr>
        <p:spPr/>
        <p:txBody>
          <a:bodyPr/>
          <a:lstStyle/>
          <a:p>
            <a:r>
              <a:rPr lang="en-US" dirty="0"/>
              <a:t>Issues regarding</a:t>
            </a:r>
            <a:r>
              <a:rPr lang="en-US" dirty="0">
                <a:solidFill>
                  <a:srgbClr val="B23C00"/>
                </a:solidFill>
              </a:rPr>
              <a:t> </a:t>
            </a:r>
            <a:r>
              <a:rPr lang="en-US" u="sng" dirty="0"/>
              <a:t>usability, reliability, performance, supportability</a:t>
            </a:r>
            <a:r>
              <a:rPr lang="en-US" dirty="0"/>
              <a:t>, etc.</a:t>
            </a:r>
          </a:p>
          <a:p>
            <a:pPr lvl="4"/>
            <a:endParaRPr lang="en-US" dirty="0"/>
          </a:p>
          <a:p>
            <a:pPr lvl="1"/>
            <a:r>
              <a:rPr lang="en-US" dirty="0"/>
              <a:t>The application must respond to user input </a:t>
            </a:r>
            <a:br>
              <a:rPr lang="en-US" dirty="0"/>
            </a:br>
            <a:r>
              <a:rPr lang="en-US" dirty="0"/>
              <a:t>within 5 seconds.</a:t>
            </a:r>
          </a:p>
          <a:p>
            <a:pPr lvl="1"/>
            <a:r>
              <a:rPr lang="en-US" dirty="0"/>
              <a:t>The application shall run on the Windows, Mac, </a:t>
            </a:r>
            <a:br>
              <a:rPr lang="en-US" dirty="0"/>
            </a:br>
            <a:r>
              <a:rPr lang="en-US" dirty="0"/>
              <a:t>and Linux platforms.</a:t>
            </a:r>
          </a:p>
          <a:p>
            <a:pPr lvl="1"/>
            <a:r>
              <a:rPr lang="en-US" dirty="0"/>
              <a:t>The new GUI must resemble the old GUI.</a:t>
            </a:r>
          </a:p>
          <a:p>
            <a:pPr lvl="1"/>
            <a:r>
              <a:rPr lang="en-US" dirty="0"/>
              <a:t>Error messages shall be displayed in English </a:t>
            </a:r>
            <a:br>
              <a:rPr lang="en-US" dirty="0"/>
            </a:br>
            <a:r>
              <a:rPr lang="en-US" dirty="0"/>
              <a:t>and Spanish.</a:t>
            </a:r>
            <a:endParaRPr lang="en-US" altLang="ja-JP" dirty="0"/>
          </a:p>
          <a:p>
            <a:pPr lvl="5"/>
            <a:endParaRPr lang="en-US" sz="1000" dirty="0"/>
          </a:p>
          <a:p>
            <a:r>
              <a:rPr lang="en-US" dirty="0">
                <a:solidFill>
                  <a:srgbClr val="B23C00"/>
                </a:solidFill>
              </a:rPr>
              <a:t>Constraints</a:t>
            </a:r>
            <a:r>
              <a:rPr lang="en-US" dirty="0"/>
              <a:t> that the system must meet.</a:t>
            </a:r>
          </a:p>
        </p:txBody>
      </p:sp>
    </p:spTree>
    <p:extLst>
      <p:ext uri="{BB962C8B-B14F-4D97-AF65-F5344CB8AC3E}">
        <p14:creationId xmlns:p14="http://schemas.microsoft.com/office/powerpoint/2010/main" val="358161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243">
                                            <p:txEl>
                                              <p:pRg st="2" end="2"/>
                                            </p:txEl>
                                          </p:spTgt>
                                        </p:tgtEl>
                                        <p:attrNameLst>
                                          <p:attrName>style.visibility</p:attrName>
                                        </p:attrNameLst>
                                      </p:cBhvr>
                                      <p:to>
                                        <p:strVal val="visible"/>
                                      </p:to>
                                    </p:set>
                                    <p:animEffect transition="in" filter="fade">
                                      <p:cBhvr>
                                        <p:cTn id="7" dur="500"/>
                                        <p:tgtEl>
                                          <p:spTgt spid="13824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8243">
                                            <p:txEl>
                                              <p:pRg st="3" end="3"/>
                                            </p:txEl>
                                          </p:spTgt>
                                        </p:tgtEl>
                                        <p:attrNameLst>
                                          <p:attrName>style.visibility</p:attrName>
                                        </p:attrNameLst>
                                      </p:cBhvr>
                                      <p:to>
                                        <p:strVal val="visible"/>
                                      </p:to>
                                    </p:set>
                                    <p:animEffect transition="in" filter="fade">
                                      <p:cBhvr>
                                        <p:cTn id="10" dur="500"/>
                                        <p:tgtEl>
                                          <p:spTgt spid="13824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8243">
                                            <p:txEl>
                                              <p:pRg st="4" end="4"/>
                                            </p:txEl>
                                          </p:spTgt>
                                        </p:tgtEl>
                                        <p:attrNameLst>
                                          <p:attrName>style.visibility</p:attrName>
                                        </p:attrNameLst>
                                      </p:cBhvr>
                                      <p:to>
                                        <p:strVal val="visible"/>
                                      </p:to>
                                    </p:set>
                                    <p:animEffect transition="in" filter="fade">
                                      <p:cBhvr>
                                        <p:cTn id="13" dur="500"/>
                                        <p:tgtEl>
                                          <p:spTgt spid="13824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38243">
                                            <p:txEl>
                                              <p:pRg st="5" end="5"/>
                                            </p:txEl>
                                          </p:spTgt>
                                        </p:tgtEl>
                                        <p:attrNameLst>
                                          <p:attrName>style.visibility</p:attrName>
                                        </p:attrNameLst>
                                      </p:cBhvr>
                                      <p:to>
                                        <p:strVal val="visible"/>
                                      </p:to>
                                    </p:set>
                                    <p:animEffect transition="in" filter="fade">
                                      <p:cBhvr>
                                        <p:cTn id="16" dur="500"/>
                                        <p:tgtEl>
                                          <p:spTgt spid="138243">
                                            <p:txEl>
                                              <p:pRg st="5" end="5"/>
                                            </p:txEl>
                                          </p:spTgt>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38243">
                                            <p:txEl>
                                              <p:pRg st="7" end="7"/>
                                            </p:txEl>
                                          </p:spTgt>
                                        </p:tgtEl>
                                        <p:attrNameLst>
                                          <p:attrName>style.visibility</p:attrName>
                                        </p:attrNameLst>
                                      </p:cBhvr>
                                      <p:to>
                                        <p:strVal val="visible"/>
                                      </p:to>
                                    </p:set>
                                    <p:animEffect transition="in" filter="fade">
                                      <p:cBhvr>
                                        <p:cTn id="24" dur="500"/>
                                        <p:tgtEl>
                                          <p:spTgt spid="138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are Strong Statements</a:t>
            </a:r>
          </a:p>
        </p:txBody>
      </p:sp>
      <p:sp>
        <p:nvSpPr>
          <p:cNvPr id="3" name="Content Placeholder 2"/>
          <p:cNvSpPr>
            <a:spLocks noGrp="1"/>
          </p:cNvSpPr>
          <p:nvPr>
            <p:ph idx="1"/>
          </p:nvPr>
        </p:nvSpPr>
        <p:spPr/>
        <p:txBody>
          <a:bodyPr/>
          <a:lstStyle/>
          <a:p>
            <a:r>
              <a:rPr lang="en-US" dirty="0"/>
              <a:t>Use </a:t>
            </a:r>
            <a:r>
              <a:rPr lang="en-US" u="sng" dirty="0"/>
              <a:t>strong declarative statements</a:t>
            </a:r>
            <a:r>
              <a:rPr lang="en-US" dirty="0">
                <a:solidFill>
                  <a:srgbClr val="B23C00"/>
                </a:solidFill>
              </a:rPr>
              <a:t> </a:t>
            </a:r>
            <a:br>
              <a:rPr lang="en-US" dirty="0"/>
            </a:br>
            <a:r>
              <a:rPr lang="en-US" dirty="0"/>
              <a:t>with “shall” and “must”.</a:t>
            </a:r>
          </a:p>
          <a:p>
            <a:pPr lvl="4"/>
            <a:endParaRPr lang="en-US" dirty="0"/>
          </a:p>
          <a:p>
            <a:pPr lvl="1"/>
            <a:r>
              <a:rPr lang="en-US" i="1" dirty="0"/>
              <a:t>The application </a:t>
            </a:r>
            <a:r>
              <a:rPr lang="en-US" i="1" dirty="0">
                <a:solidFill>
                  <a:srgbClr val="B23C00"/>
                </a:solidFill>
              </a:rPr>
              <a:t>shall</a:t>
            </a:r>
            <a:r>
              <a:rPr lang="en-US" i="1" dirty="0"/>
              <a:t> use GPS to determine </a:t>
            </a:r>
            <a:br>
              <a:rPr lang="en-US" i="1" dirty="0"/>
            </a:br>
            <a:r>
              <a:rPr lang="en-US" i="1" dirty="0"/>
              <a:t>the user’s location.</a:t>
            </a:r>
            <a:endParaRPr lang="en-US" altLang="ja-JP" dirty="0"/>
          </a:p>
          <a:p>
            <a:pPr marL="2773363" lvl="6" indent="-469900">
              <a:buSzPct val="70000"/>
            </a:pPr>
            <a:endParaRPr lang="en-US" altLang="ja-JP" dirty="0"/>
          </a:p>
          <a:p>
            <a:pPr lvl="1"/>
            <a:r>
              <a:rPr lang="en-US" i="1" dirty="0"/>
              <a:t>The application </a:t>
            </a:r>
            <a:r>
              <a:rPr lang="en-US" i="1" dirty="0">
                <a:solidFill>
                  <a:srgbClr val="B23C00"/>
                </a:solidFill>
              </a:rPr>
              <a:t>must</a:t>
            </a:r>
            <a:r>
              <a:rPr lang="en-US" i="1" dirty="0"/>
              <a:t> respond to user input </a:t>
            </a:r>
            <a:br>
              <a:rPr lang="en-US" i="1" dirty="0"/>
            </a:br>
            <a:r>
              <a:rPr lang="en-US" i="1" dirty="0"/>
              <a:t>within 5 seconds.</a:t>
            </a:r>
          </a:p>
          <a:p>
            <a:pPr lvl="4"/>
            <a:endParaRPr lang="en-US" dirty="0"/>
          </a:p>
          <a:p>
            <a:r>
              <a:rPr lang="en-US" dirty="0"/>
              <a:t>Leave weaker statements like “should” to a wish list of future features.</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21</a:t>
            </a:fld>
            <a:endParaRPr lang="en-US"/>
          </a:p>
        </p:txBody>
      </p:sp>
    </p:spTree>
    <p:extLst>
      <p:ext uri="{BB962C8B-B14F-4D97-AF65-F5344CB8AC3E}">
        <p14:creationId xmlns:p14="http://schemas.microsoft.com/office/powerpoint/2010/main" val="384531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Must Be</a:t>
            </a:r>
            <a:endParaRPr lang="en-US" i="1" dirty="0"/>
          </a:p>
        </p:txBody>
      </p:sp>
      <p:sp>
        <p:nvSpPr>
          <p:cNvPr id="3" name="Content Placeholder 2"/>
          <p:cNvSpPr>
            <a:spLocks noGrp="1"/>
          </p:cNvSpPr>
          <p:nvPr>
            <p:ph idx="1"/>
          </p:nvPr>
        </p:nvSpPr>
        <p:spPr>
          <a:xfrm>
            <a:off x="457200" y="1295401"/>
            <a:ext cx="8229600" cy="4785330"/>
          </a:xfrm>
        </p:spPr>
        <p:txBody>
          <a:bodyPr/>
          <a:lstStyle/>
          <a:p>
            <a:r>
              <a:rPr lang="en-US" b="1" dirty="0"/>
              <a:t>Clear.</a:t>
            </a:r>
            <a:r>
              <a:rPr lang="en-US" dirty="0"/>
              <a:t> The requirements must be written clearly in non-technical and jargon-free language to be understood by both the client and the software developers.</a:t>
            </a:r>
          </a:p>
          <a:p>
            <a:pPr lvl="4"/>
            <a:endParaRPr lang="en-US" dirty="0"/>
          </a:p>
          <a:p>
            <a:r>
              <a:rPr lang="en-US" b="1" dirty="0"/>
              <a:t>Consistent.</a:t>
            </a:r>
            <a:r>
              <a:rPr lang="en-US" dirty="0"/>
              <a:t> Requirements must not contradict each other. For example, we cannot have one requirement state that the application must run on Windows and Mac OS, and another requirement state that the application must run only on Linux.</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22</a:t>
            </a:fld>
            <a:endParaRPr lang="en-US"/>
          </a:p>
        </p:txBody>
      </p:sp>
    </p:spTree>
    <p:extLst>
      <p:ext uri="{BB962C8B-B14F-4D97-AF65-F5344CB8AC3E}">
        <p14:creationId xmlns:p14="http://schemas.microsoft.com/office/powerpoint/2010/main" val="1752018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Must Be</a:t>
            </a:r>
            <a:r>
              <a:rPr lang="en-US" i="1" dirty="0"/>
              <a:t>, cont’d</a:t>
            </a:r>
            <a:endParaRPr lang="en-US" dirty="0"/>
          </a:p>
        </p:txBody>
      </p:sp>
      <p:sp>
        <p:nvSpPr>
          <p:cNvPr id="3" name="Content Placeholder 2"/>
          <p:cNvSpPr>
            <a:spLocks noGrp="1"/>
          </p:cNvSpPr>
          <p:nvPr>
            <p:ph idx="1"/>
          </p:nvPr>
        </p:nvSpPr>
        <p:spPr/>
        <p:txBody>
          <a:bodyPr/>
          <a:lstStyle/>
          <a:p>
            <a:r>
              <a:rPr lang="en-US" b="1" dirty="0"/>
              <a:t>Correct</a:t>
            </a:r>
            <a:r>
              <a:rPr lang="en-US" dirty="0"/>
              <a:t>. Each requirement must be correct. </a:t>
            </a:r>
            <a:br>
              <a:rPr lang="en-US" dirty="0"/>
            </a:br>
            <a:r>
              <a:rPr lang="en-US" dirty="0"/>
              <a:t>For example, a requirement for a medical application that states that the application must process pregnancy data from male patients is clearly wrong.</a:t>
            </a:r>
          </a:p>
          <a:p>
            <a:pPr lvl="4"/>
            <a:endParaRPr lang="en-US" dirty="0"/>
          </a:p>
          <a:p>
            <a:r>
              <a:rPr lang="en-US" b="1" dirty="0"/>
              <a:t>Complete</a:t>
            </a:r>
            <a:r>
              <a:rPr lang="en-US" dirty="0"/>
              <a:t>. Any gaps in the requirements can lead to wrong guesses by the software developers and result in an application that doesn’t do what the client wants </a:t>
            </a:r>
          </a:p>
        </p:txBody>
      </p:sp>
      <p:sp>
        <p:nvSpPr>
          <p:cNvPr id="4" name="Slide Number Placeholder 3"/>
          <p:cNvSpPr>
            <a:spLocks noGrp="1"/>
          </p:cNvSpPr>
          <p:nvPr>
            <p:ph type="sldNum" sz="quarter" idx="12"/>
          </p:nvPr>
        </p:nvSpPr>
        <p:spPr/>
        <p:txBody>
          <a:bodyPr/>
          <a:lstStyle/>
          <a:p>
            <a:fld id="{E3E26E3E-A15E-8945-8438-BECDE139A8AE}" type="slidenum">
              <a:rPr lang="en-US" smtClean="0"/>
              <a:pPr/>
              <a:t>23</a:t>
            </a:fld>
            <a:endParaRPr lang="en-US"/>
          </a:p>
        </p:txBody>
      </p:sp>
    </p:spTree>
    <p:extLst>
      <p:ext uri="{BB962C8B-B14F-4D97-AF65-F5344CB8AC3E}">
        <p14:creationId xmlns:p14="http://schemas.microsoft.com/office/powerpoint/2010/main" val="73096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CD091-6142-C2BE-90FA-F7F61A7F6EF1}"/>
              </a:ext>
            </a:extLst>
          </p:cNvPr>
          <p:cNvSpPr>
            <a:spLocks noGrp="1"/>
          </p:cNvSpPr>
          <p:nvPr>
            <p:ph type="title"/>
          </p:nvPr>
        </p:nvSpPr>
        <p:spPr/>
        <p:txBody>
          <a:bodyPr/>
          <a:lstStyle/>
          <a:p>
            <a:r>
              <a:rPr lang="en-US" dirty="0"/>
              <a:t>Requirements Must Be</a:t>
            </a:r>
            <a:r>
              <a:rPr lang="en-US" i="1" dirty="0"/>
              <a:t>, cont’d</a:t>
            </a:r>
            <a:endParaRPr lang="en-US" dirty="0"/>
          </a:p>
        </p:txBody>
      </p:sp>
      <p:sp>
        <p:nvSpPr>
          <p:cNvPr id="3" name="Content Placeholder 2">
            <a:extLst>
              <a:ext uri="{FF2B5EF4-FFF2-40B4-BE49-F238E27FC236}">
                <a16:creationId xmlns:a16="http://schemas.microsoft.com/office/drawing/2014/main" id="{97CA5209-99F5-9D8E-A6AF-156C07F56A07}"/>
              </a:ext>
            </a:extLst>
          </p:cNvPr>
          <p:cNvSpPr>
            <a:spLocks noGrp="1"/>
          </p:cNvSpPr>
          <p:nvPr>
            <p:ph idx="1"/>
          </p:nvPr>
        </p:nvSpPr>
        <p:spPr>
          <a:xfrm>
            <a:off x="457200" y="1295400"/>
            <a:ext cx="8229600" cy="2956551"/>
          </a:xfrm>
        </p:spPr>
        <p:txBody>
          <a:bodyPr/>
          <a:lstStyle/>
          <a:p>
            <a:r>
              <a:rPr lang="en-US" b="1" dirty="0"/>
              <a:t>Realistic</a:t>
            </a:r>
            <a:r>
              <a:rPr lang="en-US" dirty="0"/>
              <a:t>. Do not include requirements that can’t be satisfied, such as overly optimistic performance figures.</a:t>
            </a:r>
          </a:p>
          <a:p>
            <a:pPr lvl="4"/>
            <a:endParaRPr lang="en-US" dirty="0"/>
          </a:p>
          <a:p>
            <a:r>
              <a:rPr lang="en-US" b="1" dirty="0"/>
              <a:t>Verifiable</a:t>
            </a:r>
            <a:r>
              <a:rPr lang="en-US" dirty="0"/>
              <a:t>. Will it be possible to test the application to ensure that it satisfies every requirement?</a:t>
            </a:r>
          </a:p>
        </p:txBody>
      </p:sp>
      <p:sp>
        <p:nvSpPr>
          <p:cNvPr id="4" name="Slide Number Placeholder 3">
            <a:extLst>
              <a:ext uri="{FF2B5EF4-FFF2-40B4-BE49-F238E27FC236}">
                <a16:creationId xmlns:a16="http://schemas.microsoft.com/office/drawing/2014/main" id="{53795EC0-C586-B1CE-5D39-7ABE91CEB95F}"/>
              </a:ext>
            </a:extLst>
          </p:cNvPr>
          <p:cNvSpPr>
            <a:spLocks noGrp="1"/>
          </p:cNvSpPr>
          <p:nvPr>
            <p:ph type="sldNum" sz="quarter" idx="12"/>
          </p:nvPr>
        </p:nvSpPr>
        <p:spPr/>
        <p:txBody>
          <a:bodyPr/>
          <a:lstStyle/>
          <a:p>
            <a:fld id="{6C575094-CFE5-6845-BA77-358456EEE977}" type="slidenum">
              <a:rPr lang="en-US" altLang="x-none" smtClean="0"/>
              <a:pPr/>
              <a:t>24</a:t>
            </a:fld>
            <a:endParaRPr lang="en-US" altLang="x-none"/>
          </a:p>
        </p:txBody>
      </p:sp>
    </p:spTree>
    <p:extLst>
      <p:ext uri="{BB962C8B-B14F-4D97-AF65-F5344CB8AC3E}">
        <p14:creationId xmlns:p14="http://schemas.microsoft.com/office/powerpoint/2010/main" val="1128422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2BF5-3C29-66FB-CD52-79D2F6B04F76}"/>
              </a:ext>
            </a:extLst>
          </p:cNvPr>
          <p:cNvSpPr>
            <a:spLocks noGrp="1"/>
          </p:cNvSpPr>
          <p:nvPr>
            <p:ph type="title"/>
          </p:nvPr>
        </p:nvSpPr>
        <p:spPr/>
        <p:txBody>
          <a:bodyPr/>
          <a:lstStyle/>
          <a:p>
            <a:r>
              <a:rPr lang="en-US" dirty="0"/>
              <a:t>Requirements Must Be</a:t>
            </a:r>
            <a:r>
              <a:rPr lang="en-US" i="1" dirty="0"/>
              <a:t>, cont’d</a:t>
            </a:r>
            <a:endParaRPr lang="en-US" dirty="0"/>
          </a:p>
        </p:txBody>
      </p:sp>
      <p:sp>
        <p:nvSpPr>
          <p:cNvPr id="3" name="Content Placeholder 2">
            <a:extLst>
              <a:ext uri="{FF2B5EF4-FFF2-40B4-BE49-F238E27FC236}">
                <a16:creationId xmlns:a16="http://schemas.microsoft.com/office/drawing/2014/main" id="{774283CF-2A35-D795-9069-8EAE80985E3E}"/>
              </a:ext>
            </a:extLst>
          </p:cNvPr>
          <p:cNvSpPr>
            <a:spLocks noGrp="1"/>
          </p:cNvSpPr>
          <p:nvPr>
            <p:ph idx="1"/>
          </p:nvPr>
        </p:nvSpPr>
        <p:spPr/>
        <p:txBody>
          <a:bodyPr/>
          <a:lstStyle/>
          <a:p>
            <a:r>
              <a:rPr lang="en-US" b="1" dirty="0"/>
              <a:t>Traceable</a:t>
            </a:r>
            <a:r>
              <a:rPr lang="en-US" dirty="0"/>
              <a:t>. Can we trace each requirement to a functionality or constraint of the application? Conversely, can we trace each functionality or constraint to a requirement? </a:t>
            </a:r>
          </a:p>
          <a:p>
            <a:pPr lvl="1"/>
            <a:r>
              <a:rPr lang="en-US" dirty="0"/>
              <a:t>We don’t want the application to</a:t>
            </a:r>
            <a:br>
              <a:rPr lang="en-US" dirty="0"/>
            </a:br>
            <a:r>
              <a:rPr lang="en-US" dirty="0"/>
              <a:t>miss satisfying any requirements.</a:t>
            </a:r>
          </a:p>
          <a:p>
            <a:pPr lvl="1"/>
            <a:r>
              <a:rPr lang="en-US" dirty="0"/>
              <a:t>We don’t want to load the application </a:t>
            </a:r>
            <a:br>
              <a:rPr lang="en-US" dirty="0"/>
            </a:br>
            <a:r>
              <a:rPr lang="en-US" dirty="0"/>
              <a:t>with unwanted features.</a:t>
            </a:r>
          </a:p>
        </p:txBody>
      </p:sp>
      <p:sp>
        <p:nvSpPr>
          <p:cNvPr id="4" name="Slide Number Placeholder 3">
            <a:extLst>
              <a:ext uri="{FF2B5EF4-FFF2-40B4-BE49-F238E27FC236}">
                <a16:creationId xmlns:a16="http://schemas.microsoft.com/office/drawing/2014/main" id="{6752CE53-C923-1E16-6F67-E3AA8D241EA1}"/>
              </a:ext>
            </a:extLst>
          </p:cNvPr>
          <p:cNvSpPr>
            <a:spLocks noGrp="1"/>
          </p:cNvSpPr>
          <p:nvPr>
            <p:ph type="sldNum" sz="quarter" idx="12"/>
          </p:nvPr>
        </p:nvSpPr>
        <p:spPr/>
        <p:txBody>
          <a:bodyPr/>
          <a:lstStyle/>
          <a:p>
            <a:fld id="{6C575094-CFE5-6845-BA77-358456EEE977}" type="slidenum">
              <a:rPr lang="en-US" altLang="x-none" smtClean="0"/>
              <a:pPr/>
              <a:t>25</a:t>
            </a:fld>
            <a:endParaRPr lang="en-US" altLang="x-none"/>
          </a:p>
        </p:txBody>
      </p:sp>
    </p:spTree>
    <p:extLst>
      <p:ext uri="{BB962C8B-B14F-4D97-AF65-F5344CB8AC3E}">
        <p14:creationId xmlns:p14="http://schemas.microsoft.com/office/powerpoint/2010/main" val="3859851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Get Requirements</a:t>
            </a:r>
          </a:p>
        </p:txBody>
      </p:sp>
      <p:sp>
        <p:nvSpPr>
          <p:cNvPr id="3" name="Content Placeholder 2"/>
          <p:cNvSpPr>
            <a:spLocks noGrp="1"/>
          </p:cNvSpPr>
          <p:nvPr>
            <p:ph idx="1"/>
          </p:nvPr>
        </p:nvSpPr>
        <p:spPr/>
        <p:txBody>
          <a:bodyPr/>
          <a:lstStyle/>
          <a:p>
            <a:r>
              <a:rPr lang="en-US" u="sng" dirty="0"/>
              <a:t>Interview</a:t>
            </a:r>
            <a:r>
              <a:rPr lang="en-US" dirty="0"/>
              <a:t> future users of your application.</a:t>
            </a:r>
          </a:p>
          <a:p>
            <a:pPr lvl="4"/>
            <a:endParaRPr lang="en-US" dirty="0"/>
          </a:p>
          <a:p>
            <a:r>
              <a:rPr lang="en-US" u="sng" dirty="0"/>
              <a:t>Observe</a:t>
            </a:r>
            <a:r>
              <a:rPr lang="en-US" dirty="0"/>
              <a:t> how the users currently work.</a:t>
            </a:r>
          </a:p>
          <a:p>
            <a:pPr lvl="1"/>
            <a:r>
              <a:rPr lang="en-US" dirty="0"/>
              <a:t>Can you improve how they currently do things?</a:t>
            </a:r>
          </a:p>
          <a:p>
            <a:pPr lvl="1"/>
            <a:r>
              <a:rPr lang="en-US" dirty="0"/>
              <a:t>Can you make them more productive?</a:t>
            </a:r>
          </a:p>
          <a:p>
            <a:pPr lvl="4"/>
            <a:endParaRPr lang="en-US" dirty="0"/>
          </a:p>
          <a:p>
            <a:r>
              <a:rPr lang="en-US" u="sng" dirty="0"/>
              <a:t>Stated</a:t>
            </a:r>
            <a:r>
              <a:rPr lang="en-US" dirty="0"/>
              <a:t> requirements</a:t>
            </a:r>
          </a:p>
          <a:p>
            <a:pPr lvl="1"/>
            <a:r>
              <a:rPr lang="en-US" dirty="0"/>
              <a:t>The customer tells you want he or she wants.</a:t>
            </a:r>
          </a:p>
          <a:p>
            <a:pPr lvl="4"/>
            <a:endParaRPr lang="en-US" dirty="0"/>
          </a:p>
          <a:p>
            <a:r>
              <a:rPr lang="en-US" u="sng" dirty="0"/>
              <a:t>Implied</a:t>
            </a:r>
            <a:r>
              <a:rPr lang="en-US" dirty="0"/>
              <a:t> requirements</a:t>
            </a:r>
          </a:p>
          <a:p>
            <a:pPr lvl="1"/>
            <a:r>
              <a:rPr lang="en-US" dirty="0"/>
              <a:t>What do you think the customer wants?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26</a:t>
            </a:fld>
            <a:endParaRPr lang="en-US"/>
          </a:p>
        </p:txBody>
      </p:sp>
    </p:spTree>
    <p:extLst>
      <p:ext uri="{BB962C8B-B14F-4D97-AF65-F5344CB8AC3E}">
        <p14:creationId xmlns:p14="http://schemas.microsoft.com/office/powerpoint/2010/main" val="26957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Get Requirements</a:t>
            </a:r>
            <a:r>
              <a:rPr lang="en-US" i="1" dirty="0"/>
              <a:t>, cont’d</a:t>
            </a:r>
          </a:p>
        </p:txBody>
      </p:sp>
      <p:sp>
        <p:nvSpPr>
          <p:cNvPr id="3" name="Content Placeholder 2"/>
          <p:cNvSpPr>
            <a:spLocks noGrp="1"/>
          </p:cNvSpPr>
          <p:nvPr>
            <p:ph idx="1"/>
          </p:nvPr>
        </p:nvSpPr>
        <p:spPr/>
        <p:txBody>
          <a:bodyPr/>
          <a:lstStyle/>
          <a:p>
            <a:r>
              <a:rPr lang="en-US" u="sng" dirty="0"/>
              <a:t>Customers don’t always know what they want.</a:t>
            </a:r>
            <a:endParaRPr lang="en-US" dirty="0">
              <a:solidFill>
                <a:srgbClr val="B23C00"/>
              </a:solidFill>
            </a:endParaRPr>
          </a:p>
          <a:p>
            <a:pPr lvl="1"/>
            <a:r>
              <a:rPr lang="en-US" dirty="0"/>
              <a:t>They will know more after you </a:t>
            </a:r>
            <a:br>
              <a:rPr lang="en-US" dirty="0"/>
            </a:br>
            <a:r>
              <a:rPr lang="en-US" dirty="0"/>
              <a:t>show them a prototype.</a:t>
            </a:r>
          </a:p>
          <a:p>
            <a:pPr lvl="1"/>
            <a:r>
              <a:rPr lang="en-US" dirty="0"/>
              <a:t>They will change their minds.</a:t>
            </a:r>
          </a:p>
          <a:p>
            <a:pPr lvl="4"/>
            <a:endParaRPr lang="en-US" dirty="0"/>
          </a:p>
          <a:p>
            <a:r>
              <a:rPr lang="en-US" dirty="0"/>
              <a:t>It’s an iterative process!</a:t>
            </a:r>
          </a:p>
          <a:p>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27</a:t>
            </a:fld>
            <a:endParaRPr lang="en-US"/>
          </a:p>
        </p:txBody>
      </p:sp>
    </p:spTree>
    <p:extLst>
      <p:ext uri="{BB962C8B-B14F-4D97-AF65-F5344CB8AC3E}">
        <p14:creationId xmlns:p14="http://schemas.microsoft.com/office/powerpoint/2010/main" val="207251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F6E0859-95A2-A44D-BBD7-1C2BA82E7687}" type="slidenum">
              <a:rPr lang="en-US"/>
              <a:pPr/>
              <a:t>28</a:t>
            </a:fld>
            <a:endParaRPr lang="en-US"/>
          </a:p>
        </p:txBody>
      </p:sp>
      <p:sp>
        <p:nvSpPr>
          <p:cNvPr id="141314" name="Rectangle 2"/>
          <p:cNvSpPr>
            <a:spLocks noGrp="1" noChangeArrowheads="1"/>
          </p:cNvSpPr>
          <p:nvPr>
            <p:ph type="title"/>
          </p:nvPr>
        </p:nvSpPr>
        <p:spPr/>
        <p:txBody>
          <a:bodyPr/>
          <a:lstStyle/>
          <a:p>
            <a:r>
              <a:rPr lang="en-US" dirty="0"/>
              <a:t>How to Get Requirements</a:t>
            </a:r>
            <a:r>
              <a:rPr lang="en-US" i="1" dirty="0"/>
              <a:t>, cont’d</a:t>
            </a:r>
            <a:endParaRPr lang="en-US" dirty="0"/>
          </a:p>
        </p:txBody>
      </p:sp>
      <p:sp>
        <p:nvSpPr>
          <p:cNvPr id="141315" name="Rectangle 3"/>
          <p:cNvSpPr>
            <a:spLocks noGrp="1" noChangeArrowheads="1"/>
          </p:cNvSpPr>
          <p:nvPr>
            <p:ph type="body" idx="1"/>
          </p:nvPr>
        </p:nvSpPr>
        <p:spPr/>
        <p:txBody>
          <a:bodyPr/>
          <a:lstStyle/>
          <a:p>
            <a:r>
              <a:rPr lang="en-US" dirty="0"/>
              <a:t>If the developers force the customers</a:t>
            </a:r>
            <a:br>
              <a:rPr lang="en-US" dirty="0"/>
            </a:br>
            <a:r>
              <a:rPr lang="en-US" dirty="0"/>
              <a:t>to come up with the requirements too soon, they may make something up!</a:t>
            </a:r>
          </a:p>
          <a:p>
            <a:pPr lvl="1"/>
            <a:r>
              <a:rPr lang="en-US" dirty="0"/>
              <a:t>Such requirements will most likely be </a:t>
            </a:r>
            <a:br>
              <a:rPr lang="en-US" dirty="0"/>
            </a:br>
            <a:r>
              <a:rPr lang="en-US" u="sng" dirty="0"/>
              <a:t>wrong or incomplete</a:t>
            </a:r>
            <a:r>
              <a:rPr lang="en-US" dirty="0"/>
              <a:t> and lead you astray.</a:t>
            </a:r>
          </a:p>
        </p:txBody>
      </p:sp>
    </p:spTree>
    <p:extLst>
      <p:ext uri="{BB962C8B-B14F-4D97-AF65-F5344CB8AC3E}">
        <p14:creationId xmlns:p14="http://schemas.microsoft.com/office/powerpoint/2010/main" val="887006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4B3B-56B1-A3E1-C5C4-D1925ECED587}"/>
              </a:ext>
            </a:extLst>
          </p:cNvPr>
          <p:cNvSpPr>
            <a:spLocks noGrp="1"/>
          </p:cNvSpPr>
          <p:nvPr>
            <p:ph type="title"/>
          </p:nvPr>
        </p:nvSpPr>
        <p:spPr/>
        <p:txBody>
          <a:bodyPr/>
          <a:lstStyle/>
          <a:p>
            <a:r>
              <a:rPr lang="en-US" dirty="0"/>
              <a:t>Requirements Example</a:t>
            </a:r>
          </a:p>
        </p:txBody>
      </p:sp>
      <p:sp>
        <p:nvSpPr>
          <p:cNvPr id="3" name="Content Placeholder 2">
            <a:extLst>
              <a:ext uri="{FF2B5EF4-FFF2-40B4-BE49-F238E27FC236}">
                <a16:creationId xmlns:a16="http://schemas.microsoft.com/office/drawing/2014/main" id="{3412ED65-E97B-F3CC-4BEC-505148B27EA0}"/>
              </a:ext>
            </a:extLst>
          </p:cNvPr>
          <p:cNvSpPr>
            <a:spLocks noGrp="1"/>
          </p:cNvSpPr>
          <p:nvPr>
            <p:ph idx="1"/>
          </p:nvPr>
        </p:nvSpPr>
        <p:spPr>
          <a:xfrm>
            <a:off x="457200" y="1295401"/>
            <a:ext cx="8229600" cy="1950722"/>
          </a:xfrm>
        </p:spPr>
        <p:txBody>
          <a:bodyPr/>
          <a:lstStyle/>
          <a:p>
            <a:r>
              <a:rPr lang="en-US" sz="2000" dirty="0"/>
              <a:t>A client has some ideas about a </a:t>
            </a:r>
            <a:r>
              <a:rPr lang="en-US" sz="2000" u="sng" dirty="0"/>
              <a:t>book catalogue server</a:t>
            </a:r>
            <a:r>
              <a:rPr lang="en-US" sz="2000" dirty="0"/>
              <a:t> that stores book data in some sort of database, and </a:t>
            </a:r>
            <a:r>
              <a:rPr lang="en-US" sz="2000" u="sng" dirty="0"/>
              <a:t>library customers </a:t>
            </a:r>
            <a:r>
              <a:rPr lang="en-US" sz="2000" dirty="0"/>
              <a:t>searching for books are provided a form interface where they fill in and submit their desired book attributes. Moreover, a special type of end user with a </a:t>
            </a:r>
            <a:r>
              <a:rPr lang="en-US" sz="2000" u="sng" dirty="0"/>
              <a:t>librarian role</a:t>
            </a:r>
            <a:r>
              <a:rPr lang="en-US" sz="2000" dirty="0"/>
              <a:t> is responsible for adding new books to the catalogue and updating or removing existing books. </a:t>
            </a:r>
          </a:p>
        </p:txBody>
      </p:sp>
      <p:sp>
        <p:nvSpPr>
          <p:cNvPr id="4" name="Slide Number Placeholder 3">
            <a:extLst>
              <a:ext uri="{FF2B5EF4-FFF2-40B4-BE49-F238E27FC236}">
                <a16:creationId xmlns:a16="http://schemas.microsoft.com/office/drawing/2014/main" id="{5BBF1CBC-B23E-6302-A72C-4DE32F3417D5}"/>
              </a:ext>
            </a:extLst>
          </p:cNvPr>
          <p:cNvSpPr>
            <a:spLocks noGrp="1"/>
          </p:cNvSpPr>
          <p:nvPr>
            <p:ph type="sldNum" sz="quarter" idx="12"/>
          </p:nvPr>
        </p:nvSpPr>
        <p:spPr/>
        <p:txBody>
          <a:bodyPr/>
          <a:lstStyle/>
          <a:p>
            <a:fld id="{6C575094-CFE5-6845-BA77-358456EEE977}" type="slidenum">
              <a:rPr lang="en-US" altLang="x-none" smtClean="0"/>
              <a:pPr/>
              <a:t>29</a:t>
            </a:fld>
            <a:endParaRPr lang="en-US" altLang="x-none"/>
          </a:p>
        </p:txBody>
      </p:sp>
      <p:pic>
        <p:nvPicPr>
          <p:cNvPr id="9" name="Picture 8" descr="A diagram of a diagram of a book catalogue server&#10;&#10;Description automatically generated">
            <a:extLst>
              <a:ext uri="{FF2B5EF4-FFF2-40B4-BE49-F238E27FC236}">
                <a16:creationId xmlns:a16="http://schemas.microsoft.com/office/drawing/2014/main" id="{33FDC814-AA1E-BC05-327F-BC76109A4836}"/>
              </a:ext>
            </a:extLst>
          </p:cNvPr>
          <p:cNvPicPr>
            <a:picLocks noChangeAspect="1"/>
          </p:cNvPicPr>
          <p:nvPr/>
        </p:nvPicPr>
        <p:blipFill>
          <a:blip r:embed="rId2"/>
          <a:stretch>
            <a:fillRect/>
          </a:stretch>
        </p:blipFill>
        <p:spPr>
          <a:xfrm>
            <a:off x="1508793" y="3404072"/>
            <a:ext cx="6126413" cy="2676659"/>
          </a:xfrm>
          <a:prstGeom prst="rect">
            <a:avLst/>
          </a:prstGeom>
        </p:spPr>
      </p:pic>
    </p:spTree>
    <p:extLst>
      <p:ext uri="{BB962C8B-B14F-4D97-AF65-F5344CB8AC3E}">
        <p14:creationId xmlns:p14="http://schemas.microsoft.com/office/powerpoint/2010/main" val="190014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E121-D89A-1C44-9615-5C7CD9323A29}"/>
              </a:ext>
            </a:extLst>
          </p:cNvPr>
          <p:cNvSpPr>
            <a:spLocks noGrp="1"/>
          </p:cNvSpPr>
          <p:nvPr>
            <p:ph type="title"/>
          </p:nvPr>
        </p:nvSpPr>
        <p:spPr/>
        <p:txBody>
          <a:bodyPr/>
          <a:lstStyle/>
          <a:p>
            <a:r>
              <a:rPr lang="en-US" dirty="0"/>
              <a:t>Single Responsibility Principle (SRP)</a:t>
            </a:r>
          </a:p>
        </p:txBody>
      </p:sp>
      <p:sp>
        <p:nvSpPr>
          <p:cNvPr id="3" name="Content Placeholder 2">
            <a:extLst>
              <a:ext uri="{FF2B5EF4-FFF2-40B4-BE49-F238E27FC236}">
                <a16:creationId xmlns:a16="http://schemas.microsoft.com/office/drawing/2014/main" id="{4B60F91F-AF8E-AAC6-D998-65B59AC7C777}"/>
              </a:ext>
            </a:extLst>
          </p:cNvPr>
          <p:cNvSpPr>
            <a:spLocks noGrp="1"/>
          </p:cNvSpPr>
          <p:nvPr>
            <p:ph idx="1"/>
          </p:nvPr>
        </p:nvSpPr>
        <p:spPr/>
        <p:txBody>
          <a:bodyPr/>
          <a:lstStyle/>
          <a:p>
            <a:r>
              <a:rPr lang="en-US" dirty="0">
                <a:latin typeface="Helvetica" pitchFamily="2" charset="0"/>
              </a:rPr>
              <a:t>A</a:t>
            </a:r>
            <a:r>
              <a:rPr lang="en-US" sz="2800" dirty="0">
                <a:effectLst/>
                <a:latin typeface="Helvetica" pitchFamily="2" charset="0"/>
              </a:rPr>
              <a:t> class should be </a:t>
            </a:r>
            <a:r>
              <a:rPr lang="en-US" sz="2800" u="sng" dirty="0">
                <a:effectLst/>
                <a:latin typeface="Helvetica" pitchFamily="2" charset="0"/>
              </a:rPr>
              <a:t>cohesive</a:t>
            </a:r>
            <a:r>
              <a:rPr lang="en-US" sz="2800" dirty="0">
                <a:effectLst/>
                <a:latin typeface="Helvetica" pitchFamily="2" charset="0"/>
              </a:rPr>
              <a:t> and have </a:t>
            </a:r>
            <a:br>
              <a:rPr lang="en-US" sz="2800" dirty="0">
                <a:effectLst/>
                <a:latin typeface="Helvetica" pitchFamily="2" charset="0"/>
              </a:rPr>
            </a:br>
            <a:r>
              <a:rPr lang="en-US" sz="2800" u="sng" dirty="0">
                <a:effectLst/>
                <a:latin typeface="Helvetica" pitchFamily="2" charset="0"/>
              </a:rPr>
              <a:t>only one primary responsibility</a:t>
            </a:r>
            <a:r>
              <a:rPr lang="en-US" sz="2800" dirty="0">
                <a:effectLst/>
                <a:latin typeface="Helvetica" pitchFamily="2" charset="0"/>
              </a:rPr>
              <a:t>.</a:t>
            </a:r>
          </a:p>
          <a:p>
            <a:pPr lvl="4"/>
            <a:endParaRPr lang="en-US" dirty="0">
              <a:effectLst/>
              <a:latin typeface="Helvetica" pitchFamily="2" charset="0"/>
            </a:endParaRPr>
          </a:p>
          <a:p>
            <a:r>
              <a:rPr lang="en-US" dirty="0">
                <a:latin typeface="Helvetica" pitchFamily="2" charset="0"/>
              </a:rPr>
              <a:t>In the book catalogue application:</a:t>
            </a:r>
          </a:p>
          <a:p>
            <a:pPr lvl="1"/>
            <a:r>
              <a:rPr lang="en-US" dirty="0">
                <a:latin typeface="Helvetica" pitchFamily="2" charset="0"/>
              </a:rPr>
              <a:t>Class </a:t>
            </a:r>
            <a:r>
              <a:rPr lang="en-US" b="1" dirty="0">
                <a:latin typeface="Courier New" panose="02070309020205020404" pitchFamily="49" charset="0"/>
                <a:cs typeface="Courier New" panose="02070309020205020404" pitchFamily="49" charset="0"/>
              </a:rPr>
              <a:t>Book</a:t>
            </a:r>
            <a:r>
              <a:rPr lang="en-US" dirty="0">
                <a:latin typeface="Helvetica" pitchFamily="2" charset="0"/>
              </a:rPr>
              <a:t> is responsible for having attributes.</a:t>
            </a:r>
          </a:p>
          <a:p>
            <a:pPr lvl="1"/>
            <a:r>
              <a:rPr lang="en-US" dirty="0">
                <a:latin typeface="Helvetica" pitchFamily="2" charset="0"/>
              </a:rPr>
              <a:t>Class </a:t>
            </a:r>
            <a:r>
              <a:rPr lang="en-US" b="1" dirty="0">
                <a:latin typeface="Courier New" panose="02070309020205020404" pitchFamily="49" charset="0"/>
                <a:cs typeface="Courier New" panose="02070309020205020404" pitchFamily="49" charset="0"/>
              </a:rPr>
              <a:t>Attributes</a:t>
            </a:r>
            <a:r>
              <a:rPr lang="en-US" dirty="0">
                <a:latin typeface="Helvetica" pitchFamily="2" charset="0"/>
              </a:rPr>
              <a:t> is responsible for maintaining book attributes, including matching them.</a:t>
            </a:r>
          </a:p>
          <a:p>
            <a:pPr lvl="1"/>
            <a:r>
              <a:rPr lang="en-US" dirty="0">
                <a:latin typeface="Helvetica" pitchFamily="2" charset="0"/>
              </a:rPr>
              <a:t>Class </a:t>
            </a:r>
            <a:r>
              <a:rPr lang="en-US" b="1" dirty="0">
                <a:latin typeface="Courier New" panose="02070309020205020404" pitchFamily="49" charset="0"/>
                <a:cs typeface="Courier New" panose="02070309020205020404" pitchFamily="49" charset="0"/>
              </a:rPr>
              <a:t>Catalog</a:t>
            </a:r>
            <a:r>
              <a:rPr lang="en-US" dirty="0">
                <a:latin typeface="Helvetica" pitchFamily="2" charset="0"/>
              </a:rPr>
              <a:t> is responsible for maintaining a searchable collection of books.</a:t>
            </a:r>
            <a:endParaRPr lang="en-US" dirty="0"/>
          </a:p>
        </p:txBody>
      </p:sp>
      <p:sp>
        <p:nvSpPr>
          <p:cNvPr id="4" name="Slide Number Placeholder 3">
            <a:extLst>
              <a:ext uri="{FF2B5EF4-FFF2-40B4-BE49-F238E27FC236}">
                <a16:creationId xmlns:a16="http://schemas.microsoft.com/office/drawing/2014/main" id="{D89D3409-B6F5-590E-6A5D-DA160A772020}"/>
              </a:ext>
            </a:extLst>
          </p:cNvPr>
          <p:cNvSpPr>
            <a:spLocks noGrp="1"/>
          </p:cNvSpPr>
          <p:nvPr>
            <p:ph type="sldNum" sz="quarter" idx="12"/>
          </p:nvPr>
        </p:nvSpPr>
        <p:spPr/>
        <p:txBody>
          <a:bodyPr/>
          <a:lstStyle/>
          <a:p>
            <a:fld id="{6C575094-CFE5-6845-BA77-358456EEE977}" type="slidenum">
              <a:rPr lang="en-US" altLang="x-none" smtClean="0"/>
              <a:pPr/>
              <a:t>3</a:t>
            </a:fld>
            <a:endParaRPr lang="en-US" altLang="x-none"/>
          </a:p>
        </p:txBody>
      </p:sp>
    </p:spTree>
    <p:extLst>
      <p:ext uri="{BB962C8B-B14F-4D97-AF65-F5344CB8AC3E}">
        <p14:creationId xmlns:p14="http://schemas.microsoft.com/office/powerpoint/2010/main" val="2031531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F618-5896-A3C8-DF51-4C0FD22C4CB8}"/>
              </a:ext>
            </a:extLst>
          </p:cNvPr>
          <p:cNvSpPr>
            <a:spLocks noGrp="1"/>
          </p:cNvSpPr>
          <p:nvPr>
            <p:ph type="title"/>
          </p:nvPr>
        </p:nvSpPr>
        <p:spPr/>
        <p:txBody>
          <a:bodyPr/>
          <a:lstStyle/>
          <a:p>
            <a:r>
              <a:rPr lang="en-US" dirty="0"/>
              <a:t>Requirements Example</a:t>
            </a:r>
            <a:r>
              <a:rPr lang="en-US" i="1" dirty="0"/>
              <a:t>, cont’d</a:t>
            </a:r>
          </a:p>
        </p:txBody>
      </p:sp>
      <p:sp>
        <p:nvSpPr>
          <p:cNvPr id="3" name="Content Placeholder 2">
            <a:extLst>
              <a:ext uri="{FF2B5EF4-FFF2-40B4-BE49-F238E27FC236}">
                <a16:creationId xmlns:a16="http://schemas.microsoft.com/office/drawing/2014/main" id="{0FE709B3-34E3-B55B-2D5A-68634D7F11CD}"/>
              </a:ext>
            </a:extLst>
          </p:cNvPr>
          <p:cNvSpPr>
            <a:spLocks noGrp="1"/>
          </p:cNvSpPr>
          <p:nvPr>
            <p:ph idx="1"/>
          </p:nvPr>
        </p:nvSpPr>
        <p:spPr/>
        <p:txBody>
          <a:bodyPr/>
          <a:lstStyle/>
          <a:p>
            <a:r>
              <a:rPr lang="en-US" dirty="0"/>
              <a:t>Some operations that the application </a:t>
            </a:r>
            <a:r>
              <a:rPr lang="en-US" u="sng" dirty="0"/>
              <a:t>must do</a:t>
            </a:r>
            <a:r>
              <a:rPr lang="en-US" dirty="0"/>
              <a:t>:</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Store attributes for all books including the book title and the author’s first and last names</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Store year and genre attributes for fiction books, a region attribute for cookbooks, and a subject attribute for how-to books</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Perform case-insensitive string matches</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Allow don’t-care target attributes for book searches</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p>
          <a:p>
            <a:pPr lvl="4"/>
            <a:endParaRPr lang="en-US" dirty="0"/>
          </a:p>
          <a:p>
            <a:r>
              <a:rPr lang="en-US" dirty="0"/>
              <a:t>Some operations the application </a:t>
            </a:r>
            <a:r>
              <a:rPr lang="en-US" u="sng" dirty="0"/>
              <a:t>must allow</a:t>
            </a:r>
            <a:r>
              <a:rPr lang="en-US" dirty="0"/>
              <a:t> </a:t>
            </a:r>
            <a:br>
              <a:rPr lang="en-US" dirty="0"/>
            </a:br>
            <a:r>
              <a:rPr lang="en-US" dirty="0"/>
              <a:t>its end users to do:</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Add fiction books, cookbooks, and how-to books to the catalogue</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p>
          <a:p>
            <a:pPr lvl="1"/>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Search the catalogue for books that match a given set of target attributes</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endParaRPr lang="en-US" sz="2800" dirty="0"/>
          </a:p>
        </p:txBody>
      </p:sp>
      <p:sp>
        <p:nvSpPr>
          <p:cNvPr id="4" name="Slide Number Placeholder 3">
            <a:extLst>
              <a:ext uri="{FF2B5EF4-FFF2-40B4-BE49-F238E27FC236}">
                <a16:creationId xmlns:a16="http://schemas.microsoft.com/office/drawing/2014/main" id="{796DDA17-234F-972C-3554-F7742A358B6F}"/>
              </a:ext>
            </a:extLst>
          </p:cNvPr>
          <p:cNvSpPr>
            <a:spLocks noGrp="1"/>
          </p:cNvSpPr>
          <p:nvPr>
            <p:ph type="sldNum" sz="quarter" idx="12"/>
          </p:nvPr>
        </p:nvSpPr>
        <p:spPr/>
        <p:txBody>
          <a:bodyPr/>
          <a:lstStyle/>
          <a:p>
            <a:fld id="{6C575094-CFE5-6845-BA77-358456EEE977}" type="slidenum">
              <a:rPr lang="en-US" altLang="x-none" smtClean="0"/>
              <a:pPr/>
              <a:t>30</a:t>
            </a:fld>
            <a:endParaRPr lang="en-US" altLang="x-none"/>
          </a:p>
        </p:txBody>
      </p:sp>
    </p:spTree>
    <p:extLst>
      <p:ext uri="{BB962C8B-B14F-4D97-AF65-F5344CB8AC3E}">
        <p14:creationId xmlns:p14="http://schemas.microsoft.com/office/powerpoint/2010/main" val="298360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A9A6-F79F-EE86-FCE8-AF1FB9F1A12A}"/>
              </a:ext>
            </a:extLst>
          </p:cNvPr>
          <p:cNvSpPr>
            <a:spLocks noGrp="1"/>
          </p:cNvSpPr>
          <p:nvPr>
            <p:ph type="title"/>
          </p:nvPr>
        </p:nvSpPr>
        <p:spPr/>
        <p:txBody>
          <a:bodyPr/>
          <a:lstStyle/>
          <a:p>
            <a:r>
              <a:rPr lang="en-US" dirty="0"/>
              <a:t>Book Catalogue Functional Requirements</a:t>
            </a:r>
          </a:p>
        </p:txBody>
      </p:sp>
      <p:sp>
        <p:nvSpPr>
          <p:cNvPr id="3" name="Content Placeholder 2">
            <a:extLst>
              <a:ext uri="{FF2B5EF4-FFF2-40B4-BE49-F238E27FC236}">
                <a16:creationId xmlns:a16="http://schemas.microsoft.com/office/drawing/2014/main" id="{FADDCB4B-34D8-27B9-1495-C43A745F5EBB}"/>
              </a:ext>
            </a:extLst>
          </p:cNvPr>
          <p:cNvSpPr>
            <a:spLocks noGrp="1"/>
          </p:cNvSpPr>
          <p:nvPr>
            <p:ph idx="1"/>
          </p:nvPr>
        </p:nvSpPr>
        <p:spPr>
          <a:xfrm>
            <a:off x="914417" y="1269375"/>
            <a:ext cx="7315165" cy="4835525"/>
          </a:xfrm>
          <a:solidFill>
            <a:srgbClr val="73FEFF">
              <a:alpha val="50000"/>
            </a:srgbClr>
          </a:solidFill>
          <a:ln>
            <a:solidFill>
              <a:srgbClr val="0432FF"/>
            </a:solidFill>
          </a:ln>
        </p:spPr>
        <p:txBody>
          <a:bodyPr/>
          <a:lstStyle/>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librarian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must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able to add fiction books, cookbooks, and how-to books and their attributes to the catalogue</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attributes for each book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the book title and the author’s last and first names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attributes for a fiction book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include its publication year and genre: adventure, classics, detective, fantasy, historic, horror, romance, or science fiction</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attributes for a cookbook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include its region: China, France, India, Italy, Mexico, Persia, or the U.S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attributes for a how-to book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include its subject: drawing, painting, or writing</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user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must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able to search the catalogue for books that match a given set of target attributes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String comparisons while matching attributes during book searches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case-insensitive</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user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must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able to specify don’t-care attributes for book searches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4" name="Slide Number Placeholder 3">
            <a:extLst>
              <a:ext uri="{FF2B5EF4-FFF2-40B4-BE49-F238E27FC236}">
                <a16:creationId xmlns:a16="http://schemas.microsoft.com/office/drawing/2014/main" id="{4DE294A0-134E-B60F-A848-4D9226404C74}"/>
              </a:ext>
            </a:extLst>
          </p:cNvPr>
          <p:cNvSpPr>
            <a:spLocks noGrp="1"/>
          </p:cNvSpPr>
          <p:nvPr>
            <p:ph type="sldNum" sz="quarter" idx="12"/>
          </p:nvPr>
        </p:nvSpPr>
        <p:spPr/>
        <p:txBody>
          <a:bodyPr/>
          <a:lstStyle/>
          <a:p>
            <a:fld id="{6C575094-CFE5-6845-BA77-358456EEE977}" type="slidenum">
              <a:rPr lang="en-US" altLang="x-none" smtClean="0"/>
              <a:pPr/>
              <a:t>31</a:t>
            </a:fld>
            <a:endParaRPr lang="en-US" altLang="x-none"/>
          </a:p>
        </p:txBody>
      </p:sp>
    </p:spTree>
    <p:extLst>
      <p:ext uri="{BB962C8B-B14F-4D97-AF65-F5344CB8AC3E}">
        <p14:creationId xmlns:p14="http://schemas.microsoft.com/office/powerpoint/2010/main" val="4188832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1EE3-4DB3-B9ED-70F5-ACE88D8BDC0E}"/>
              </a:ext>
            </a:extLst>
          </p:cNvPr>
          <p:cNvSpPr>
            <a:spLocks noGrp="1"/>
          </p:cNvSpPr>
          <p:nvPr>
            <p:ph type="title"/>
          </p:nvPr>
        </p:nvSpPr>
        <p:spPr>
          <a:xfrm>
            <a:off x="365806" y="411163"/>
            <a:ext cx="8412388" cy="655637"/>
          </a:xfrm>
        </p:spPr>
        <p:txBody>
          <a:bodyPr/>
          <a:lstStyle/>
          <a:p>
            <a:r>
              <a:rPr lang="en-US" dirty="0"/>
              <a:t>Book Catalogue Nonfunctional Requirements</a:t>
            </a:r>
          </a:p>
        </p:txBody>
      </p:sp>
      <p:sp>
        <p:nvSpPr>
          <p:cNvPr id="3" name="Content Placeholder 2">
            <a:extLst>
              <a:ext uri="{FF2B5EF4-FFF2-40B4-BE49-F238E27FC236}">
                <a16:creationId xmlns:a16="http://schemas.microsoft.com/office/drawing/2014/main" id="{D60639B3-D8B8-7CCB-07B5-2671DBD1ED6E}"/>
              </a:ext>
            </a:extLst>
          </p:cNvPr>
          <p:cNvSpPr>
            <a:spLocks noGrp="1"/>
          </p:cNvSpPr>
          <p:nvPr>
            <p:ph idx="1"/>
          </p:nvPr>
        </p:nvSpPr>
        <p:spPr>
          <a:xfrm>
            <a:off x="365807" y="1295401"/>
            <a:ext cx="8412387" cy="1402088"/>
          </a:xfrm>
          <a:solidFill>
            <a:srgbClr val="73FEFF">
              <a:alpha val="50000"/>
            </a:srgbClr>
          </a:solidFill>
          <a:ln>
            <a:solidFill>
              <a:srgbClr val="0432FF"/>
            </a:solidFill>
          </a:ln>
        </p:spPr>
        <p:txBody>
          <a:bodyPr/>
          <a:lstStyle/>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book search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must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take under two seconds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application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must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run on the Windows, MacOS, and Linux platforms</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user interface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similar to the UI of the previous version</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Displayed messages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shall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 customizable to be in English, Spanish, or Vietnamese</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4" name="Slide Number Placeholder 3">
            <a:extLst>
              <a:ext uri="{FF2B5EF4-FFF2-40B4-BE49-F238E27FC236}">
                <a16:creationId xmlns:a16="http://schemas.microsoft.com/office/drawing/2014/main" id="{A5E8F32B-62DA-654A-571F-F8D1FE29B72D}"/>
              </a:ext>
            </a:extLst>
          </p:cNvPr>
          <p:cNvSpPr>
            <a:spLocks noGrp="1"/>
          </p:cNvSpPr>
          <p:nvPr>
            <p:ph type="sldNum" sz="quarter" idx="12"/>
          </p:nvPr>
        </p:nvSpPr>
        <p:spPr/>
        <p:txBody>
          <a:bodyPr/>
          <a:lstStyle/>
          <a:p>
            <a:fld id="{6C575094-CFE5-6845-BA77-358456EEE977}" type="slidenum">
              <a:rPr lang="en-US" altLang="x-none" smtClean="0"/>
              <a:pPr/>
              <a:t>32</a:t>
            </a:fld>
            <a:endParaRPr lang="en-US" altLang="x-none"/>
          </a:p>
        </p:txBody>
      </p:sp>
      <p:sp>
        <p:nvSpPr>
          <p:cNvPr id="5" name="TextBox 4">
            <a:extLst>
              <a:ext uri="{FF2B5EF4-FFF2-40B4-BE49-F238E27FC236}">
                <a16:creationId xmlns:a16="http://schemas.microsoft.com/office/drawing/2014/main" id="{D5299940-E20F-1849-1086-A18D4CC6DD36}"/>
              </a:ext>
            </a:extLst>
          </p:cNvPr>
          <p:cNvSpPr txBox="1"/>
          <p:nvPr/>
        </p:nvSpPr>
        <p:spPr>
          <a:xfrm>
            <a:off x="2102551" y="2880366"/>
            <a:ext cx="4938898" cy="1723549"/>
          </a:xfrm>
          <a:prstGeom prst="rect">
            <a:avLst/>
          </a:prstGeom>
          <a:solidFill>
            <a:schemeClr val="accent1">
              <a:lumMod val="20000"/>
              <a:lumOff val="80000"/>
            </a:schemeClr>
          </a:solidFill>
          <a:ln>
            <a:solidFill>
              <a:srgbClr val="0432FF"/>
            </a:solidFill>
          </a:ln>
        </p:spPr>
        <p:txBody>
          <a:bodyPr wrap="square" rtlCol="0">
            <a:spAutoFit/>
          </a:bodyPr>
          <a:lstStyle/>
          <a:p>
            <a:pPr algn="ctr"/>
            <a:r>
              <a:rPr lang="en-US" sz="2400" dirty="0">
                <a:solidFill>
                  <a:srgbClr val="0432FF"/>
                </a:solidFill>
              </a:rPr>
              <a:t>Write requirements with </a:t>
            </a:r>
            <a:r>
              <a:rPr lang="en-US" sz="24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strong auxiliary verbs such as </a:t>
            </a:r>
            <a:r>
              <a:rPr lang="en-US" sz="2400" i="1"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must</a:t>
            </a:r>
            <a:r>
              <a:rPr lang="en-US" sz="2400"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 and </a:t>
            </a:r>
            <a:r>
              <a:rPr lang="en-US" sz="2400" i="1" kern="100" dirty="0">
                <a:solidFill>
                  <a:srgbClr val="0432FF"/>
                </a:solidFill>
                <a:effectLst/>
                <a:latin typeface="Calibri" panose="020F0502020204030204" pitchFamily="34" charset="0"/>
                <a:ea typeface="Calibri" panose="020F0502020204030204" pitchFamily="34" charset="0"/>
                <a:cs typeface="Times New Roman" panose="02020603050405020304" pitchFamily="18" charset="0"/>
              </a:rPr>
              <a:t>shall</a:t>
            </a:r>
            <a:r>
              <a:rPr lang="en-US" sz="2400" i="1" kern="100" dirty="0">
                <a:solidFill>
                  <a:srgbClr val="0432FF"/>
                </a:solidFill>
                <a:latin typeface="Calibri" panose="020F0502020204030204" pitchFamily="34" charset="0"/>
                <a:ea typeface="Calibri" panose="020F0502020204030204" pitchFamily="34" charset="0"/>
                <a:cs typeface="Times New Roman" panose="02020603050405020304" pitchFamily="18" charset="0"/>
              </a:rPr>
              <a:t>.</a:t>
            </a:r>
          </a:p>
          <a:p>
            <a:pPr algn="ctr"/>
            <a:endParaRPr lang="en-US" sz="1000" i="1" kern="100" dirty="0">
              <a:solidFill>
                <a:srgbClr val="0432FF"/>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2400" kern="100" dirty="0">
                <a:solidFill>
                  <a:srgbClr val="0432FF"/>
                </a:solidFill>
                <a:latin typeface="Calibri" panose="020F0502020204030204" pitchFamily="34" charset="0"/>
                <a:ea typeface="Calibri" panose="020F0502020204030204" pitchFamily="34" charset="0"/>
                <a:cs typeface="Times New Roman" panose="02020603050405020304" pitchFamily="18" charset="0"/>
              </a:rPr>
              <a:t>Leave weaker verbs to a “wish list” for a future version of the application.</a:t>
            </a:r>
          </a:p>
        </p:txBody>
      </p:sp>
      <p:sp>
        <p:nvSpPr>
          <p:cNvPr id="6" name="TextBox 5">
            <a:extLst>
              <a:ext uri="{FF2B5EF4-FFF2-40B4-BE49-F238E27FC236}">
                <a16:creationId xmlns:a16="http://schemas.microsoft.com/office/drawing/2014/main" id="{C353ED9E-D4C6-59F2-D1D5-B2C21B6D7859}"/>
              </a:ext>
            </a:extLst>
          </p:cNvPr>
          <p:cNvSpPr txBox="1"/>
          <p:nvPr/>
        </p:nvSpPr>
        <p:spPr>
          <a:xfrm>
            <a:off x="1786665" y="4892024"/>
            <a:ext cx="5570669" cy="830997"/>
          </a:xfrm>
          <a:prstGeom prst="rect">
            <a:avLst/>
          </a:prstGeom>
          <a:solidFill>
            <a:schemeClr val="accent1">
              <a:lumMod val="20000"/>
              <a:lumOff val="80000"/>
            </a:schemeClr>
          </a:solidFill>
          <a:ln>
            <a:solidFill>
              <a:srgbClr val="FF0000"/>
            </a:solidFill>
          </a:ln>
        </p:spPr>
        <p:txBody>
          <a:bodyPr wrap="square" rtlCol="0">
            <a:spAutoFit/>
          </a:bodyPr>
          <a:lstStyle/>
          <a:p>
            <a:pPr algn="ctr"/>
            <a:r>
              <a:rPr lang="en-US" sz="2400" dirty="0">
                <a:solidFill>
                  <a:srgbClr val="C00000"/>
                </a:solidFill>
              </a:rPr>
              <a:t>Nonfunctional </a:t>
            </a:r>
            <a:r>
              <a:rPr lang="en-US" sz="2400" dirty="0" err="1">
                <a:solidFill>
                  <a:srgbClr val="C00000"/>
                </a:solidFill>
              </a:rPr>
              <a:t>requirementsare</a:t>
            </a:r>
            <a:r>
              <a:rPr lang="en-US" sz="2400" dirty="0">
                <a:solidFill>
                  <a:srgbClr val="C00000"/>
                </a:solidFill>
              </a:rPr>
              <a:t> </a:t>
            </a:r>
            <a:r>
              <a:rPr lang="en-US" sz="2400" u="sng" dirty="0">
                <a:solidFill>
                  <a:srgbClr val="C00000"/>
                </a:solidFill>
              </a:rPr>
              <a:t>just as important</a:t>
            </a:r>
            <a:r>
              <a:rPr lang="en-US" sz="2400" dirty="0">
                <a:solidFill>
                  <a:srgbClr val="C00000"/>
                </a:solidFill>
              </a:rPr>
              <a:t> as functional requirements!</a:t>
            </a:r>
          </a:p>
        </p:txBody>
      </p:sp>
    </p:spTree>
    <p:extLst>
      <p:ext uri="{BB962C8B-B14F-4D97-AF65-F5344CB8AC3E}">
        <p14:creationId xmlns:p14="http://schemas.microsoft.com/office/powerpoint/2010/main" val="348999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8846C-3A21-6F93-3B17-C06B120F11E1}"/>
              </a:ext>
            </a:extLst>
          </p:cNvPr>
          <p:cNvSpPr>
            <a:spLocks noGrp="1"/>
          </p:cNvSpPr>
          <p:nvPr>
            <p:ph type="title"/>
          </p:nvPr>
        </p:nvSpPr>
        <p:spPr/>
        <p:txBody>
          <a:bodyPr/>
          <a:lstStyle/>
          <a:p>
            <a:r>
              <a:rPr lang="en-US" dirty="0"/>
              <a:t>I18N and L10N</a:t>
            </a:r>
          </a:p>
        </p:txBody>
      </p:sp>
      <p:sp>
        <p:nvSpPr>
          <p:cNvPr id="4" name="Slide Number Placeholder 3">
            <a:extLst>
              <a:ext uri="{FF2B5EF4-FFF2-40B4-BE49-F238E27FC236}">
                <a16:creationId xmlns:a16="http://schemas.microsoft.com/office/drawing/2014/main" id="{15544E5A-312F-BA1B-0FDD-F52C2DB58E39}"/>
              </a:ext>
            </a:extLst>
          </p:cNvPr>
          <p:cNvSpPr>
            <a:spLocks noGrp="1"/>
          </p:cNvSpPr>
          <p:nvPr>
            <p:ph type="sldNum" sz="quarter" idx="12"/>
          </p:nvPr>
        </p:nvSpPr>
        <p:spPr/>
        <p:txBody>
          <a:bodyPr/>
          <a:lstStyle/>
          <a:p>
            <a:fld id="{6C575094-CFE5-6845-BA77-358456EEE977}" type="slidenum">
              <a:rPr lang="en-US" altLang="x-none" smtClean="0"/>
              <a:pPr/>
              <a:t>33</a:t>
            </a:fld>
            <a:endParaRPr lang="en-US" altLang="x-none"/>
          </a:p>
        </p:txBody>
      </p:sp>
      <p:sp>
        <p:nvSpPr>
          <p:cNvPr id="5" name="TextBox 4">
            <a:extLst>
              <a:ext uri="{FF2B5EF4-FFF2-40B4-BE49-F238E27FC236}">
                <a16:creationId xmlns:a16="http://schemas.microsoft.com/office/drawing/2014/main" id="{07573E8B-0672-6EC2-3355-11AE7BA6433B}"/>
              </a:ext>
            </a:extLst>
          </p:cNvPr>
          <p:cNvSpPr txBox="1"/>
          <p:nvPr/>
        </p:nvSpPr>
        <p:spPr>
          <a:xfrm>
            <a:off x="1348775" y="1508781"/>
            <a:ext cx="6446450" cy="3570208"/>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Internationalization and Localization</a:t>
            </a:r>
          </a:p>
          <a:p>
            <a:endParaRPr lang="en-US" sz="800" dirty="0">
              <a:latin typeface="+mj-lt"/>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last nonfunctional requirement listed on the previous slide pertains to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internationalization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sometimes abbreviated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I18N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(because, well, there are 18 letters between the initial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the final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N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of the word). The process of adapting an application to a particular locale is called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localization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L10N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involves changing the natural language (English, Spanish, etc.) of text messages and making other text changes such as date, time, monetary formats, and character encoding standards. </a:t>
            </a:r>
          </a:p>
          <a:p>
            <a:pPr marL="0" marR="0">
              <a:spcBef>
                <a:spcPts val="0"/>
              </a:spcBef>
              <a:spcAft>
                <a:spcPts val="0"/>
              </a:spcAft>
            </a:pPr>
            <a:endParaRPr lang="en-US" sz="10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you’re developing an internationalized application, encapsulate the affected parts of the application when the locales vary</a:t>
            </a:r>
            <a:r>
              <a:rPr lang="en-US" sz="2000" kern="1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srgbClr val="000000"/>
              </a:solidFill>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323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20321-2D3A-F54B-7EDE-1B1B1D27687D}"/>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396A3314-1168-E2D7-36FF-DCFB5E6C4873}"/>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8074BEF-0BAF-1E87-D07B-AB7E1B32C86F}"/>
              </a:ext>
            </a:extLst>
          </p:cNvPr>
          <p:cNvSpPr>
            <a:spLocks noGrp="1"/>
          </p:cNvSpPr>
          <p:nvPr>
            <p:ph type="sldNum" sz="quarter" idx="12"/>
          </p:nvPr>
        </p:nvSpPr>
        <p:spPr/>
        <p:txBody>
          <a:bodyPr/>
          <a:lstStyle/>
          <a:p>
            <a:fld id="{6C575094-CFE5-6845-BA77-358456EEE977}" type="slidenum">
              <a:rPr lang="en-US" altLang="x-none" smtClean="0"/>
              <a:pPr/>
              <a:t>34</a:t>
            </a:fld>
            <a:endParaRPr lang="en-US" altLang="x-none"/>
          </a:p>
        </p:txBody>
      </p:sp>
    </p:spTree>
    <p:extLst>
      <p:ext uri="{BB962C8B-B14F-4D97-AF65-F5344CB8AC3E}">
        <p14:creationId xmlns:p14="http://schemas.microsoft.com/office/powerpoint/2010/main" val="1179576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AFA3-50E6-1BDD-52DB-9CE83368E4E8}"/>
              </a:ext>
            </a:extLst>
          </p:cNvPr>
          <p:cNvSpPr>
            <a:spLocks noGrp="1"/>
          </p:cNvSpPr>
          <p:nvPr>
            <p:ph type="title"/>
          </p:nvPr>
        </p:nvSpPr>
        <p:spPr/>
        <p:txBody>
          <a:bodyPr/>
          <a:lstStyle/>
          <a:p>
            <a:r>
              <a:rPr lang="en-US" dirty="0"/>
              <a:t>UML Diagrams</a:t>
            </a:r>
          </a:p>
        </p:txBody>
      </p:sp>
      <p:sp>
        <p:nvSpPr>
          <p:cNvPr id="3" name="Content Placeholder 2">
            <a:extLst>
              <a:ext uri="{FF2B5EF4-FFF2-40B4-BE49-F238E27FC236}">
                <a16:creationId xmlns:a16="http://schemas.microsoft.com/office/drawing/2014/main" id="{4EC518EB-75B7-4ED5-F007-27CED1FC68AD}"/>
              </a:ext>
            </a:extLst>
          </p:cNvPr>
          <p:cNvSpPr>
            <a:spLocks noGrp="1"/>
          </p:cNvSpPr>
          <p:nvPr>
            <p:ph idx="1"/>
          </p:nvPr>
        </p:nvSpPr>
        <p:spPr>
          <a:xfrm>
            <a:off x="457200" y="1295400"/>
            <a:ext cx="8229600" cy="3139429"/>
          </a:xfrm>
        </p:spPr>
        <p:txBody>
          <a:bodyPr/>
          <a:lstStyle/>
          <a:p>
            <a:r>
              <a:rPr lang="en-US" dirty="0"/>
              <a:t>The </a:t>
            </a:r>
            <a:r>
              <a:rPr lang="en-US" dirty="0">
                <a:solidFill>
                  <a:srgbClr val="C00000"/>
                </a:solidFill>
              </a:rPr>
              <a:t>Unified Modeling Language</a:t>
            </a:r>
            <a:r>
              <a:rPr lang="en-US" dirty="0"/>
              <a:t> (</a:t>
            </a:r>
            <a:r>
              <a:rPr lang="en-US" dirty="0">
                <a:solidFill>
                  <a:srgbClr val="C00000"/>
                </a:solidFill>
              </a:rPr>
              <a:t>UML</a:t>
            </a:r>
            <a:r>
              <a:rPr lang="en-US" dirty="0"/>
              <a:t>) is an industry-standard family of diagrams to help software developers design an application and to document the design.</a:t>
            </a:r>
          </a:p>
          <a:p>
            <a:pPr lvl="1"/>
            <a:r>
              <a:rPr lang="en-US" sz="2000" dirty="0"/>
              <a:t>Not only are the diagrams important for documenting an application’s design, but their visual nature makes them very helpful during software designing and coding.</a:t>
            </a:r>
          </a:p>
          <a:p>
            <a:pPr lvl="1"/>
            <a:r>
              <a:rPr lang="en-US" sz="2000" dirty="0"/>
              <a:t>We will use several types of UML diagrams in this class. </a:t>
            </a:r>
          </a:p>
        </p:txBody>
      </p:sp>
      <p:sp>
        <p:nvSpPr>
          <p:cNvPr id="4" name="Slide Number Placeholder 3">
            <a:extLst>
              <a:ext uri="{FF2B5EF4-FFF2-40B4-BE49-F238E27FC236}">
                <a16:creationId xmlns:a16="http://schemas.microsoft.com/office/drawing/2014/main" id="{2E6728BB-8066-5545-FFBE-5B77457F36F6}"/>
              </a:ext>
            </a:extLst>
          </p:cNvPr>
          <p:cNvSpPr>
            <a:spLocks noGrp="1"/>
          </p:cNvSpPr>
          <p:nvPr>
            <p:ph type="sldNum" sz="quarter" idx="12"/>
          </p:nvPr>
        </p:nvSpPr>
        <p:spPr/>
        <p:txBody>
          <a:bodyPr/>
          <a:lstStyle/>
          <a:p>
            <a:fld id="{6C575094-CFE5-6845-BA77-358456EEE977}" type="slidenum">
              <a:rPr lang="en-US" altLang="x-none" smtClean="0"/>
              <a:pPr/>
              <a:t>35</a:t>
            </a:fld>
            <a:endParaRPr lang="en-US" altLang="x-none"/>
          </a:p>
        </p:txBody>
      </p:sp>
      <p:sp>
        <p:nvSpPr>
          <p:cNvPr id="5" name="TextBox 4">
            <a:extLst>
              <a:ext uri="{FF2B5EF4-FFF2-40B4-BE49-F238E27FC236}">
                <a16:creationId xmlns:a16="http://schemas.microsoft.com/office/drawing/2014/main" id="{B9DA327E-E89F-6C78-619B-1D5F929C0D1C}"/>
              </a:ext>
            </a:extLst>
          </p:cNvPr>
          <p:cNvSpPr txBox="1"/>
          <p:nvPr/>
        </p:nvSpPr>
        <p:spPr>
          <a:xfrm>
            <a:off x="1005879" y="4617707"/>
            <a:ext cx="7132242" cy="1354217"/>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UML Drawing Tools</a:t>
            </a:r>
          </a:p>
          <a:p>
            <a:endParaRPr lang="en-US" sz="800" dirty="0">
              <a:latin typeface="+mj-lt"/>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Most of the popular computer-based drawing tools provide palettes of the UML objects. During the development iterations, the diagrams are easy to create and manipulate to keep track of an application’s evolving design.</a:t>
            </a:r>
            <a:r>
              <a:rPr lang="en-US" sz="2000" dirty="0">
                <a:effectLst/>
              </a:rPr>
              <a:t> </a:t>
            </a:r>
            <a:endParaRPr lang="en-US" sz="1800" dirty="0">
              <a:solidFill>
                <a:srgbClr val="000000"/>
              </a:solidFill>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883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215AD23-0C81-774A-96DF-C486697B1A31}" type="slidenum">
              <a:rPr lang="en-US"/>
              <a:pPr/>
              <a:t>36</a:t>
            </a:fld>
            <a:endParaRPr lang="en-US"/>
          </a:p>
        </p:txBody>
      </p:sp>
      <p:sp>
        <p:nvSpPr>
          <p:cNvPr id="142338" name="Rectangle 2"/>
          <p:cNvSpPr>
            <a:spLocks noGrp="1" noChangeArrowheads="1"/>
          </p:cNvSpPr>
          <p:nvPr>
            <p:ph type="title"/>
          </p:nvPr>
        </p:nvSpPr>
        <p:spPr/>
        <p:txBody>
          <a:bodyPr/>
          <a:lstStyle/>
          <a:p>
            <a:r>
              <a:rPr lang="en-US"/>
              <a:t>Use Cases</a:t>
            </a:r>
          </a:p>
        </p:txBody>
      </p:sp>
      <p:sp>
        <p:nvSpPr>
          <p:cNvPr id="142339" name="Rectangle 3"/>
          <p:cNvSpPr>
            <a:spLocks noGrp="1" noChangeArrowheads="1"/>
          </p:cNvSpPr>
          <p:nvPr>
            <p:ph type="body" idx="1"/>
          </p:nvPr>
        </p:nvSpPr>
        <p:spPr/>
        <p:txBody>
          <a:bodyPr/>
          <a:lstStyle/>
          <a:p>
            <a:pPr>
              <a:lnSpc>
                <a:spcPct val="80000"/>
              </a:lnSpc>
            </a:pPr>
            <a:r>
              <a:rPr lang="en-US" dirty="0"/>
              <a:t>A </a:t>
            </a:r>
            <a:r>
              <a:rPr lang="en-US" dirty="0">
                <a:solidFill>
                  <a:srgbClr val="C00000"/>
                </a:solidFill>
              </a:rPr>
              <a:t>use case</a:t>
            </a:r>
            <a:r>
              <a:rPr lang="en-US" dirty="0"/>
              <a:t> describes a </a:t>
            </a:r>
            <a:r>
              <a:rPr lang="en-US" u="sng" dirty="0"/>
              <a:t>single task</a:t>
            </a:r>
            <a:r>
              <a:rPr lang="en-US" dirty="0">
                <a:solidFill>
                  <a:srgbClr val="B23C00"/>
                </a:solidFill>
              </a:rPr>
              <a:t> </a:t>
            </a:r>
            <a:r>
              <a:rPr lang="en-US" dirty="0"/>
              <a:t>that your application must allow an actor to accomplish </a:t>
            </a:r>
            <a:br>
              <a:rPr lang="en-US" dirty="0"/>
            </a:br>
            <a:r>
              <a:rPr lang="en-US" dirty="0"/>
              <a:t>or a </a:t>
            </a:r>
            <a:r>
              <a:rPr lang="en-US" u="sng" dirty="0"/>
              <a:t>single goal</a:t>
            </a:r>
            <a:r>
              <a:rPr lang="en-US" dirty="0">
                <a:solidFill>
                  <a:srgbClr val="B23C00"/>
                </a:solidFill>
              </a:rPr>
              <a:t> </a:t>
            </a:r>
            <a:r>
              <a:rPr lang="en-US" dirty="0"/>
              <a:t>that an actor must achieve.</a:t>
            </a:r>
          </a:p>
          <a:p>
            <a:pPr lvl="4">
              <a:lnSpc>
                <a:spcPct val="80000"/>
              </a:lnSpc>
            </a:pPr>
            <a:endParaRPr lang="en-US" dirty="0"/>
          </a:p>
          <a:p>
            <a:pPr>
              <a:lnSpc>
                <a:spcPct val="80000"/>
              </a:lnSpc>
            </a:pPr>
            <a:r>
              <a:rPr lang="en-US" dirty="0">
                <a:solidFill>
                  <a:srgbClr val="B23C00"/>
                </a:solidFill>
              </a:rPr>
              <a:t>Actors </a:t>
            </a:r>
            <a:r>
              <a:rPr lang="en-US" dirty="0"/>
              <a:t>are </a:t>
            </a:r>
            <a:r>
              <a:rPr lang="en-US" u="sng" dirty="0"/>
              <a:t>external agents</a:t>
            </a:r>
            <a:r>
              <a:rPr lang="en-US" dirty="0">
                <a:solidFill>
                  <a:srgbClr val="B23C00"/>
                </a:solidFill>
              </a:rPr>
              <a:t> </a:t>
            </a:r>
            <a:r>
              <a:rPr lang="en-US" dirty="0"/>
              <a:t>that interact or communicate with the application.</a:t>
            </a:r>
          </a:p>
          <a:p>
            <a:pPr lvl="1">
              <a:lnSpc>
                <a:spcPct val="80000"/>
              </a:lnSpc>
            </a:pPr>
            <a:r>
              <a:rPr lang="en-US" dirty="0">
                <a:solidFill>
                  <a:srgbClr val="B23C00"/>
                </a:solidFill>
              </a:rPr>
              <a:t>actor </a:t>
            </a:r>
            <a:r>
              <a:rPr lang="en-US" dirty="0"/>
              <a:t>= role abstraction </a:t>
            </a:r>
          </a:p>
          <a:p>
            <a:pPr lvl="1">
              <a:lnSpc>
                <a:spcPct val="80000"/>
              </a:lnSpc>
            </a:pPr>
            <a:r>
              <a:rPr lang="en-US" dirty="0"/>
              <a:t>An actor can be a person or another application.</a:t>
            </a:r>
          </a:p>
        </p:txBody>
      </p:sp>
    </p:spTree>
    <p:extLst>
      <p:ext uri="{BB962C8B-B14F-4D97-AF65-F5344CB8AC3E}">
        <p14:creationId xmlns:p14="http://schemas.microsoft.com/office/powerpoint/2010/main" val="662810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Cases</a:t>
            </a:r>
            <a:r>
              <a:rPr lang="en-US" i="1" dirty="0"/>
              <a:t>, cont’d</a:t>
            </a:r>
            <a:endParaRPr lang="en-US" dirty="0"/>
          </a:p>
        </p:txBody>
      </p:sp>
      <p:sp>
        <p:nvSpPr>
          <p:cNvPr id="3" name="Content Placeholder 2"/>
          <p:cNvSpPr>
            <a:spLocks noGrp="1"/>
          </p:cNvSpPr>
          <p:nvPr>
            <p:ph idx="1"/>
          </p:nvPr>
        </p:nvSpPr>
        <p:spPr/>
        <p:txBody>
          <a:bodyPr/>
          <a:lstStyle/>
          <a:p>
            <a:pPr>
              <a:lnSpc>
                <a:spcPct val="80000"/>
              </a:lnSpc>
            </a:pPr>
            <a:r>
              <a:rPr lang="en-US" sz="2400" dirty="0"/>
              <a:t>Use cases are an important way for the developers of a software application and its customers to communicate:</a:t>
            </a:r>
          </a:p>
          <a:p>
            <a:pPr lvl="4">
              <a:lnSpc>
                <a:spcPct val="80000"/>
              </a:lnSpc>
            </a:pPr>
            <a:endParaRPr lang="en-US" sz="1000" dirty="0"/>
          </a:p>
          <a:p>
            <a:pPr lvl="1">
              <a:lnSpc>
                <a:spcPct val="80000"/>
              </a:lnSpc>
            </a:pPr>
            <a:r>
              <a:rPr lang="en-US" sz="2000" u="sng" dirty="0"/>
              <a:t>What functionality</a:t>
            </a:r>
            <a:r>
              <a:rPr lang="en-US" sz="2000" dirty="0"/>
              <a:t> the application must have.</a:t>
            </a:r>
          </a:p>
          <a:p>
            <a:pPr lvl="1">
              <a:lnSpc>
                <a:spcPct val="80000"/>
              </a:lnSpc>
            </a:pPr>
            <a:r>
              <a:rPr lang="en-US" sz="2000" u="sng" dirty="0"/>
              <a:t>What steps</a:t>
            </a:r>
            <a:r>
              <a:rPr lang="en-US" sz="2000" dirty="0"/>
              <a:t> to achieve the functionality.</a:t>
            </a:r>
          </a:p>
          <a:p>
            <a:pPr lvl="4">
              <a:lnSpc>
                <a:spcPct val="80000"/>
              </a:lnSpc>
            </a:pPr>
            <a:endParaRPr lang="en-US" sz="1000" dirty="0"/>
          </a:p>
          <a:p>
            <a:pPr>
              <a:lnSpc>
                <a:spcPct val="80000"/>
              </a:lnSpc>
            </a:pPr>
            <a:r>
              <a:rPr lang="en-US" sz="2400" dirty="0"/>
              <a:t>An application’s use cases capture the bulk of the </a:t>
            </a:r>
            <a:r>
              <a:rPr lang="en-US" sz="2400" u="sng" dirty="0"/>
              <a:t>customer’s understanding</a:t>
            </a:r>
            <a:r>
              <a:rPr lang="en-US" sz="2400" dirty="0"/>
              <a:t> of what the application is supposed to do.</a:t>
            </a:r>
          </a:p>
          <a:p>
            <a:pPr lvl="4">
              <a:lnSpc>
                <a:spcPct val="80000"/>
              </a:lnSpc>
            </a:pPr>
            <a:endParaRPr lang="en-US" sz="1000" dirty="0"/>
          </a:p>
          <a:p>
            <a:pPr>
              <a:lnSpc>
                <a:spcPct val="80000"/>
              </a:lnSpc>
            </a:pPr>
            <a:r>
              <a:rPr lang="en-US" sz="2400" dirty="0"/>
              <a:t>Use cases provide </a:t>
            </a:r>
            <a:r>
              <a:rPr lang="en-US" sz="2400" u="sng" dirty="0"/>
              <a:t>context</a:t>
            </a:r>
            <a:r>
              <a:rPr lang="en-US" sz="2400" dirty="0"/>
              <a:t> for the application’s requirements. </a:t>
            </a:r>
          </a:p>
          <a:p>
            <a:pPr lvl="1">
              <a:lnSpc>
                <a:spcPct val="80000"/>
              </a:lnSpc>
            </a:pPr>
            <a:r>
              <a:rPr lang="en-US" sz="2000" dirty="0"/>
              <a:t>They show how the functional requirements determine the functionality of the application.</a:t>
            </a:r>
          </a:p>
          <a:p>
            <a:pPr lvl="1">
              <a:lnSpc>
                <a:spcPct val="80000"/>
              </a:lnSpc>
            </a:pPr>
            <a:r>
              <a:rPr lang="en-US" sz="2000" dirty="0"/>
              <a:t>They also show which nonfunctional requirements assure that the functionality will be practical.</a:t>
            </a:r>
          </a:p>
        </p:txBody>
      </p:sp>
      <p:sp>
        <p:nvSpPr>
          <p:cNvPr id="4" name="Slide Number Placeholder 3"/>
          <p:cNvSpPr>
            <a:spLocks noGrp="1"/>
          </p:cNvSpPr>
          <p:nvPr>
            <p:ph type="sldNum" sz="quarter" idx="12"/>
          </p:nvPr>
        </p:nvSpPr>
        <p:spPr/>
        <p:txBody>
          <a:bodyPr/>
          <a:lstStyle/>
          <a:p>
            <a:fld id="{E3E26E3E-A15E-8945-8438-BECDE139A8AE}" type="slidenum">
              <a:rPr lang="en-US" smtClean="0"/>
              <a:pPr/>
              <a:t>37</a:t>
            </a:fld>
            <a:endParaRPr lang="en-US"/>
          </a:p>
        </p:txBody>
      </p:sp>
    </p:spTree>
    <p:extLst>
      <p:ext uri="{BB962C8B-B14F-4D97-AF65-F5344CB8AC3E}">
        <p14:creationId xmlns:p14="http://schemas.microsoft.com/office/powerpoint/2010/main" val="193310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215AD23-0C81-774A-96DF-C486697B1A31}" type="slidenum">
              <a:rPr lang="en-US"/>
              <a:pPr/>
              <a:t>38</a:t>
            </a:fld>
            <a:endParaRPr lang="en-US"/>
          </a:p>
        </p:txBody>
      </p:sp>
      <p:sp>
        <p:nvSpPr>
          <p:cNvPr id="142338" name="Rectangle 2"/>
          <p:cNvSpPr>
            <a:spLocks noGrp="1" noChangeArrowheads="1"/>
          </p:cNvSpPr>
          <p:nvPr>
            <p:ph type="title"/>
          </p:nvPr>
        </p:nvSpPr>
        <p:spPr/>
        <p:txBody>
          <a:bodyPr/>
          <a:lstStyle/>
          <a:p>
            <a:r>
              <a:rPr lang="en-US" dirty="0"/>
              <a:t>Use Cases</a:t>
            </a:r>
            <a:r>
              <a:rPr lang="en-US" i="1" dirty="0"/>
              <a:t>, cont’d</a:t>
            </a:r>
          </a:p>
        </p:txBody>
      </p:sp>
      <p:sp>
        <p:nvSpPr>
          <p:cNvPr id="142339" name="Rectangle 3"/>
          <p:cNvSpPr>
            <a:spLocks noGrp="1" noChangeArrowheads="1"/>
          </p:cNvSpPr>
          <p:nvPr>
            <p:ph type="body" idx="1"/>
          </p:nvPr>
        </p:nvSpPr>
        <p:spPr/>
        <p:txBody>
          <a:bodyPr/>
          <a:lstStyle/>
          <a:p>
            <a:pPr>
              <a:lnSpc>
                <a:spcPct val="80000"/>
              </a:lnSpc>
            </a:pPr>
            <a:r>
              <a:rPr lang="en-US" dirty="0"/>
              <a:t>A use case includes:</a:t>
            </a:r>
          </a:p>
          <a:p>
            <a:pPr lvl="1">
              <a:lnSpc>
                <a:spcPct val="80000"/>
              </a:lnSpc>
            </a:pPr>
            <a:r>
              <a:rPr lang="en-US" dirty="0"/>
              <a:t>A complete sequence of actions or events </a:t>
            </a:r>
            <a:br>
              <a:rPr lang="en-US" dirty="0"/>
            </a:br>
            <a:r>
              <a:rPr lang="en-US" dirty="0"/>
              <a:t>from the </a:t>
            </a:r>
            <a:r>
              <a:rPr lang="en-US" u="sng" dirty="0"/>
              <a:t>point of view of an actor</a:t>
            </a:r>
            <a:r>
              <a:rPr lang="en-US" dirty="0"/>
              <a:t>.</a:t>
            </a:r>
          </a:p>
          <a:p>
            <a:pPr lvl="1">
              <a:lnSpc>
                <a:spcPct val="80000"/>
              </a:lnSpc>
            </a:pPr>
            <a:r>
              <a:rPr lang="en-US" dirty="0"/>
              <a:t>A </a:t>
            </a:r>
            <a:r>
              <a:rPr lang="en-US" dirty="0">
                <a:solidFill>
                  <a:srgbClr val="B23C00"/>
                </a:solidFill>
              </a:rPr>
              <a:t>primary sequence</a:t>
            </a:r>
            <a:r>
              <a:rPr lang="en-US" dirty="0"/>
              <a:t> </a:t>
            </a:r>
          </a:p>
          <a:p>
            <a:pPr lvl="1">
              <a:lnSpc>
                <a:spcPct val="80000"/>
              </a:lnSpc>
            </a:pPr>
            <a:r>
              <a:rPr lang="en-US" dirty="0"/>
              <a:t>Any</a:t>
            </a:r>
            <a:r>
              <a:rPr lang="en-US" dirty="0">
                <a:solidFill>
                  <a:srgbClr val="B23C00"/>
                </a:solidFill>
              </a:rPr>
              <a:t> alternate sequences </a:t>
            </a:r>
            <a:r>
              <a:rPr lang="en-US" dirty="0"/>
              <a:t>(</a:t>
            </a:r>
            <a:r>
              <a:rPr lang="ja-JP" altLang="en-US" dirty="0">
                <a:latin typeface="Arial"/>
              </a:rPr>
              <a:t>“</a:t>
            </a:r>
            <a:r>
              <a:rPr lang="en-US" dirty="0"/>
              <a:t>exception paths</a:t>
            </a:r>
            <a:r>
              <a:rPr lang="ja-JP" altLang="en-US" dirty="0">
                <a:latin typeface="Arial"/>
              </a:rPr>
              <a:t>”</a:t>
            </a:r>
            <a:r>
              <a:rPr lang="en-US" dirty="0"/>
              <a:t>).</a:t>
            </a:r>
          </a:p>
          <a:p>
            <a:pPr lvl="5">
              <a:lnSpc>
                <a:spcPct val="80000"/>
              </a:lnSpc>
            </a:pPr>
            <a:endParaRPr lang="en-US" dirty="0"/>
          </a:p>
          <a:p>
            <a:pPr>
              <a:lnSpc>
                <a:spcPct val="80000"/>
              </a:lnSpc>
            </a:pPr>
            <a:r>
              <a:rPr lang="en-US" dirty="0"/>
              <a:t>A sequence is </a:t>
            </a:r>
            <a:r>
              <a:rPr lang="en-US" u="sng" dirty="0"/>
              <a:t>triggered by an actor</a:t>
            </a:r>
            <a:r>
              <a:rPr lang="en-US" dirty="0"/>
              <a:t>.</a:t>
            </a:r>
          </a:p>
          <a:p>
            <a:pPr lvl="4">
              <a:lnSpc>
                <a:spcPct val="80000"/>
              </a:lnSpc>
            </a:pPr>
            <a:endParaRPr lang="en-US" dirty="0"/>
          </a:p>
          <a:p>
            <a:pPr>
              <a:lnSpc>
                <a:spcPct val="80000"/>
              </a:lnSpc>
            </a:pPr>
            <a:r>
              <a:rPr lang="en-US" dirty="0"/>
              <a:t>Focus on </a:t>
            </a:r>
            <a:r>
              <a:rPr lang="en-US" u="sng" dirty="0"/>
              <a:t>what</a:t>
            </a:r>
            <a:r>
              <a:rPr lang="en-US" dirty="0"/>
              <a:t> the application must do, </a:t>
            </a:r>
            <a:br>
              <a:rPr lang="en-US" dirty="0"/>
            </a:br>
            <a:r>
              <a:rPr lang="en-US" u="sng" dirty="0"/>
              <a:t>not how</a:t>
            </a:r>
            <a:r>
              <a:rPr lang="en-US" dirty="0">
                <a:solidFill>
                  <a:srgbClr val="B23C00"/>
                </a:solidFill>
              </a:rPr>
              <a:t> </a:t>
            </a:r>
            <a:r>
              <a:rPr lang="en-US" dirty="0"/>
              <a:t>to do it.</a:t>
            </a:r>
            <a:endParaRPr lang="en-US" sz="300" dirty="0"/>
          </a:p>
          <a:p>
            <a:pPr lvl="4">
              <a:lnSpc>
                <a:spcPct val="80000"/>
              </a:lnSpc>
            </a:pPr>
            <a:endParaRPr lang="en-US" dirty="0"/>
          </a:p>
          <a:p>
            <a:pPr>
              <a:lnSpc>
                <a:spcPct val="80000"/>
              </a:lnSpc>
            </a:pPr>
            <a:r>
              <a:rPr lang="en-US" dirty="0"/>
              <a:t>A use case treats the application </a:t>
            </a:r>
            <a:br>
              <a:rPr lang="en-US" dirty="0"/>
            </a:br>
            <a:r>
              <a:rPr lang="en-US" dirty="0"/>
              <a:t>as a </a:t>
            </a:r>
            <a:r>
              <a:rPr lang="ja-JP" altLang="en-US" dirty="0">
                <a:latin typeface="Arial"/>
              </a:rPr>
              <a:t>“</a:t>
            </a:r>
            <a:r>
              <a:rPr lang="en-US" dirty="0"/>
              <a:t>black box</a:t>
            </a:r>
            <a:r>
              <a:rPr lang="ja-JP" altLang="en-US">
                <a:latin typeface="Arial"/>
              </a:rPr>
              <a:t>”</a:t>
            </a:r>
            <a:r>
              <a:rPr lang="en-US" dirty="0"/>
              <a:t>.</a:t>
            </a:r>
          </a:p>
        </p:txBody>
      </p:sp>
    </p:spTree>
    <p:extLst>
      <p:ext uri="{BB962C8B-B14F-4D97-AF65-F5344CB8AC3E}">
        <p14:creationId xmlns:p14="http://schemas.microsoft.com/office/powerpoint/2010/main" val="170871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2339">
                                            <p:txEl>
                                              <p:pRg st="7" end="7"/>
                                            </p:txEl>
                                          </p:spTgt>
                                        </p:tgtEl>
                                        <p:attrNameLst>
                                          <p:attrName>style.visibility</p:attrName>
                                        </p:attrNameLst>
                                      </p:cBhvr>
                                      <p:to>
                                        <p:strVal val="visible"/>
                                      </p:to>
                                    </p:set>
                                    <p:animEffect transition="in" filter="fade">
                                      <p:cBhvr>
                                        <p:cTn id="7" dur="500"/>
                                        <p:tgtEl>
                                          <p:spTgt spid="142339">
                                            <p:txEl>
                                              <p:pRg st="7" end="7"/>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2339">
                                            <p:txEl>
                                              <p:pRg st="9" end="9"/>
                                            </p:txEl>
                                          </p:spTgt>
                                        </p:tgtEl>
                                        <p:attrNameLst>
                                          <p:attrName>style.visibility</p:attrName>
                                        </p:attrNameLst>
                                      </p:cBhvr>
                                      <p:to>
                                        <p:strVal val="visible"/>
                                      </p:to>
                                    </p:set>
                                    <p:animEffect transition="in" filter="fade">
                                      <p:cBhvr>
                                        <p:cTn id="10" dur="500"/>
                                        <p:tgtEl>
                                          <p:spTgt spid="1423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bldLvl="3"/>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lide Number Placeholder 5"/>
          <p:cNvSpPr>
            <a:spLocks noGrp="1"/>
          </p:cNvSpPr>
          <p:nvPr>
            <p:ph type="sldNum" sz="quarter" idx="12"/>
          </p:nvPr>
        </p:nvSpPr>
        <p:spPr/>
        <p:txBody>
          <a:bodyPr/>
          <a:lstStyle/>
          <a:p>
            <a:fld id="{2F282A81-7726-0C46-B048-AE3ADA299888}" type="slidenum">
              <a:rPr lang="en-US"/>
              <a:pPr/>
              <a:t>39</a:t>
            </a:fld>
            <a:endParaRPr lang="en-US"/>
          </a:p>
        </p:txBody>
      </p:sp>
      <p:sp>
        <p:nvSpPr>
          <p:cNvPr id="143362" name="Rectangle 2"/>
          <p:cNvSpPr>
            <a:spLocks noGrp="1" noChangeArrowheads="1"/>
          </p:cNvSpPr>
          <p:nvPr>
            <p:ph type="title"/>
          </p:nvPr>
        </p:nvSpPr>
        <p:spPr/>
        <p:txBody>
          <a:bodyPr/>
          <a:lstStyle/>
          <a:p>
            <a:r>
              <a:rPr lang="en-US"/>
              <a:t>Example: Bank ATM System</a:t>
            </a:r>
          </a:p>
        </p:txBody>
      </p:sp>
      <p:sp>
        <p:nvSpPr>
          <p:cNvPr id="143363" name="Rectangle 3"/>
          <p:cNvSpPr>
            <a:spLocks noChangeArrowheads="1"/>
          </p:cNvSpPr>
          <p:nvPr/>
        </p:nvSpPr>
        <p:spPr bwMode="auto">
          <a:xfrm>
            <a:off x="4298680" y="1417638"/>
            <a:ext cx="1644650" cy="4481512"/>
          </a:xfrm>
          <a:prstGeom prst="rect">
            <a:avLst/>
          </a:prstGeom>
          <a:solidFill>
            <a:srgbClr val="CCE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3364" name="Group 4"/>
          <p:cNvGrpSpPr>
            <a:grpSpLocks/>
          </p:cNvGrpSpPr>
          <p:nvPr/>
        </p:nvGrpSpPr>
        <p:grpSpPr bwMode="auto">
          <a:xfrm>
            <a:off x="4663805" y="1509713"/>
            <a:ext cx="914400" cy="4297362"/>
            <a:chOff x="3053" y="951"/>
            <a:chExt cx="576" cy="2707"/>
          </a:xfrm>
        </p:grpSpPr>
        <p:sp>
          <p:nvSpPr>
            <p:cNvPr id="143365" name="Oval 5"/>
            <p:cNvSpPr>
              <a:spLocks noChangeArrowheads="1"/>
            </p:cNvSpPr>
            <p:nvPr/>
          </p:nvSpPr>
          <p:spPr bwMode="auto">
            <a:xfrm>
              <a:off x="3053" y="1873"/>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t>Log in</a:t>
              </a:r>
            </a:p>
            <a:p>
              <a:pPr algn="ctr"/>
              <a:r>
                <a:rPr lang="en-US" sz="1400"/>
                <a:t>customer</a:t>
              </a:r>
            </a:p>
          </p:txBody>
        </p:sp>
        <p:sp>
          <p:nvSpPr>
            <p:cNvPr id="143366" name="Oval 6"/>
            <p:cNvSpPr>
              <a:spLocks noChangeArrowheads="1"/>
            </p:cNvSpPr>
            <p:nvPr/>
          </p:nvSpPr>
          <p:spPr bwMode="auto">
            <a:xfrm>
              <a:off x="3053" y="3255"/>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t>Display </a:t>
              </a:r>
            </a:p>
            <a:p>
              <a:pPr algn="ctr"/>
              <a:r>
                <a:rPr lang="en-US" sz="1400"/>
                <a:t>balance</a:t>
              </a:r>
            </a:p>
          </p:txBody>
        </p:sp>
        <p:sp>
          <p:nvSpPr>
            <p:cNvPr id="143367" name="Oval 7"/>
            <p:cNvSpPr>
              <a:spLocks noChangeArrowheads="1"/>
            </p:cNvSpPr>
            <p:nvPr/>
          </p:nvSpPr>
          <p:spPr bwMode="auto">
            <a:xfrm>
              <a:off x="3053" y="1412"/>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dirty="0"/>
                <a:t>Shut down</a:t>
              </a:r>
            </a:p>
            <a:p>
              <a:pPr algn="ctr"/>
              <a:r>
                <a:rPr lang="en-US" sz="1400" dirty="0"/>
                <a:t>ATM</a:t>
              </a:r>
            </a:p>
          </p:txBody>
        </p:sp>
        <p:sp>
          <p:nvSpPr>
            <p:cNvPr id="143368" name="Oval 8"/>
            <p:cNvSpPr>
              <a:spLocks noChangeArrowheads="1"/>
            </p:cNvSpPr>
            <p:nvPr/>
          </p:nvSpPr>
          <p:spPr bwMode="auto">
            <a:xfrm>
              <a:off x="3053" y="951"/>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t>Start up</a:t>
              </a:r>
            </a:p>
            <a:p>
              <a:pPr algn="ctr"/>
              <a:r>
                <a:rPr lang="en-US" sz="1400"/>
                <a:t>ATM</a:t>
              </a:r>
            </a:p>
          </p:txBody>
        </p:sp>
        <p:sp>
          <p:nvSpPr>
            <p:cNvPr id="143369" name="Oval 9"/>
            <p:cNvSpPr>
              <a:spLocks noChangeArrowheads="1"/>
            </p:cNvSpPr>
            <p:nvPr/>
          </p:nvSpPr>
          <p:spPr bwMode="auto">
            <a:xfrm>
              <a:off x="3053" y="2333"/>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t>Log out</a:t>
              </a:r>
            </a:p>
            <a:p>
              <a:pPr algn="ctr"/>
              <a:r>
                <a:rPr lang="en-US" sz="1400"/>
                <a:t>customer</a:t>
              </a:r>
            </a:p>
          </p:txBody>
        </p:sp>
        <p:sp>
          <p:nvSpPr>
            <p:cNvPr id="143370" name="Oval 10"/>
            <p:cNvSpPr>
              <a:spLocks noChangeArrowheads="1"/>
            </p:cNvSpPr>
            <p:nvPr/>
          </p:nvSpPr>
          <p:spPr bwMode="auto">
            <a:xfrm>
              <a:off x="3053" y="2794"/>
              <a:ext cx="576" cy="403"/>
            </a:xfrm>
            <a:prstGeom prst="ellipse">
              <a:avLst/>
            </a:prstGeom>
            <a:solidFill>
              <a:srgbClr val="FFFF99"/>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t>Withdraw</a:t>
              </a:r>
            </a:p>
            <a:p>
              <a:pPr algn="ctr"/>
              <a:r>
                <a:rPr lang="en-US" sz="1400"/>
                <a:t>cash</a:t>
              </a:r>
            </a:p>
          </p:txBody>
        </p:sp>
      </p:grpSp>
      <p:grpSp>
        <p:nvGrpSpPr>
          <p:cNvPr id="143371" name="Group 11"/>
          <p:cNvGrpSpPr>
            <a:grpSpLocks/>
          </p:cNvGrpSpPr>
          <p:nvPr/>
        </p:nvGrpSpPr>
        <p:grpSpPr bwMode="auto">
          <a:xfrm>
            <a:off x="1920605" y="1874838"/>
            <a:ext cx="6257925" cy="3840162"/>
            <a:chOff x="1325" y="1181"/>
            <a:chExt cx="3942" cy="2419"/>
          </a:xfrm>
        </p:grpSpPr>
        <p:grpSp>
          <p:nvGrpSpPr>
            <p:cNvPr id="143372" name="Group 12"/>
            <p:cNvGrpSpPr>
              <a:grpSpLocks/>
            </p:cNvGrpSpPr>
            <p:nvPr/>
          </p:nvGrpSpPr>
          <p:grpSpPr bwMode="auto">
            <a:xfrm>
              <a:off x="1498" y="2562"/>
              <a:ext cx="230" cy="404"/>
              <a:chOff x="634" y="1238"/>
              <a:chExt cx="230" cy="404"/>
            </a:xfrm>
          </p:grpSpPr>
          <p:sp>
            <p:nvSpPr>
              <p:cNvPr id="143373" name="Oval 13"/>
              <p:cNvSpPr>
                <a:spLocks noChangeArrowheads="1"/>
              </p:cNvSpPr>
              <p:nvPr/>
            </p:nvSpPr>
            <p:spPr bwMode="auto">
              <a:xfrm>
                <a:off x="691" y="1238"/>
                <a:ext cx="115" cy="116"/>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143374" name="Line 14"/>
              <p:cNvSpPr>
                <a:spLocks noChangeShapeType="1"/>
              </p:cNvSpPr>
              <p:nvPr/>
            </p:nvSpPr>
            <p:spPr bwMode="auto">
              <a:xfrm>
                <a:off x="749" y="1354"/>
                <a:ext cx="0" cy="172"/>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75" name="Line 15"/>
              <p:cNvSpPr>
                <a:spLocks noChangeShapeType="1"/>
              </p:cNvSpPr>
              <p:nvPr/>
            </p:nvSpPr>
            <p:spPr bwMode="auto">
              <a:xfrm>
                <a:off x="634" y="1411"/>
                <a:ext cx="23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76" name="Line 16"/>
              <p:cNvSpPr>
                <a:spLocks noChangeShapeType="1"/>
              </p:cNvSpPr>
              <p:nvPr/>
            </p:nvSpPr>
            <p:spPr bwMode="auto">
              <a:xfrm flipH="1">
                <a:off x="634"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77" name="Line 17"/>
              <p:cNvSpPr>
                <a:spLocks noChangeShapeType="1"/>
              </p:cNvSpPr>
              <p:nvPr/>
            </p:nvSpPr>
            <p:spPr bwMode="auto">
              <a:xfrm>
                <a:off x="749"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grpSp>
        <p:grpSp>
          <p:nvGrpSpPr>
            <p:cNvPr id="143378" name="Group 18"/>
            <p:cNvGrpSpPr>
              <a:grpSpLocks/>
            </p:cNvGrpSpPr>
            <p:nvPr/>
          </p:nvGrpSpPr>
          <p:grpSpPr bwMode="auto">
            <a:xfrm>
              <a:off x="4954" y="2966"/>
              <a:ext cx="230" cy="404"/>
              <a:chOff x="634" y="1238"/>
              <a:chExt cx="230" cy="404"/>
            </a:xfrm>
          </p:grpSpPr>
          <p:sp>
            <p:nvSpPr>
              <p:cNvPr id="143379" name="Oval 19"/>
              <p:cNvSpPr>
                <a:spLocks noChangeArrowheads="1"/>
              </p:cNvSpPr>
              <p:nvPr/>
            </p:nvSpPr>
            <p:spPr bwMode="auto">
              <a:xfrm>
                <a:off x="691" y="1238"/>
                <a:ext cx="115" cy="116"/>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143380" name="Line 20"/>
              <p:cNvSpPr>
                <a:spLocks noChangeShapeType="1"/>
              </p:cNvSpPr>
              <p:nvPr/>
            </p:nvSpPr>
            <p:spPr bwMode="auto">
              <a:xfrm>
                <a:off x="749" y="1354"/>
                <a:ext cx="0" cy="172"/>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1" name="Line 21"/>
              <p:cNvSpPr>
                <a:spLocks noChangeShapeType="1"/>
              </p:cNvSpPr>
              <p:nvPr/>
            </p:nvSpPr>
            <p:spPr bwMode="auto">
              <a:xfrm>
                <a:off x="634" y="1411"/>
                <a:ext cx="23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2" name="Line 22"/>
              <p:cNvSpPr>
                <a:spLocks noChangeShapeType="1"/>
              </p:cNvSpPr>
              <p:nvPr/>
            </p:nvSpPr>
            <p:spPr bwMode="auto">
              <a:xfrm flipH="1">
                <a:off x="634"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3" name="Line 23"/>
              <p:cNvSpPr>
                <a:spLocks noChangeShapeType="1"/>
              </p:cNvSpPr>
              <p:nvPr/>
            </p:nvSpPr>
            <p:spPr bwMode="auto">
              <a:xfrm>
                <a:off x="749"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grpSp>
        <p:grpSp>
          <p:nvGrpSpPr>
            <p:cNvPr id="143384" name="Group 24"/>
            <p:cNvGrpSpPr>
              <a:grpSpLocks/>
            </p:cNvGrpSpPr>
            <p:nvPr/>
          </p:nvGrpSpPr>
          <p:grpSpPr bwMode="auto">
            <a:xfrm>
              <a:off x="1498" y="1181"/>
              <a:ext cx="230" cy="404"/>
              <a:chOff x="634" y="1238"/>
              <a:chExt cx="230" cy="404"/>
            </a:xfrm>
          </p:grpSpPr>
          <p:sp>
            <p:nvSpPr>
              <p:cNvPr id="143385" name="Oval 25"/>
              <p:cNvSpPr>
                <a:spLocks noChangeArrowheads="1"/>
              </p:cNvSpPr>
              <p:nvPr/>
            </p:nvSpPr>
            <p:spPr bwMode="auto">
              <a:xfrm>
                <a:off x="691" y="1238"/>
                <a:ext cx="115" cy="116"/>
              </a:xfrm>
              <a:prstGeom prst="ellipse">
                <a:avLst/>
              </a:prstGeom>
              <a:noFill/>
              <a:ln w="127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143386" name="Line 26"/>
              <p:cNvSpPr>
                <a:spLocks noChangeShapeType="1"/>
              </p:cNvSpPr>
              <p:nvPr/>
            </p:nvSpPr>
            <p:spPr bwMode="auto">
              <a:xfrm>
                <a:off x="749" y="1354"/>
                <a:ext cx="0" cy="172"/>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7" name="Line 27"/>
              <p:cNvSpPr>
                <a:spLocks noChangeShapeType="1"/>
              </p:cNvSpPr>
              <p:nvPr/>
            </p:nvSpPr>
            <p:spPr bwMode="auto">
              <a:xfrm>
                <a:off x="634" y="1411"/>
                <a:ext cx="23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8" name="Line 28"/>
              <p:cNvSpPr>
                <a:spLocks noChangeShapeType="1"/>
              </p:cNvSpPr>
              <p:nvPr/>
            </p:nvSpPr>
            <p:spPr bwMode="auto">
              <a:xfrm flipH="1">
                <a:off x="634"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143389" name="Line 29"/>
              <p:cNvSpPr>
                <a:spLocks noChangeShapeType="1"/>
              </p:cNvSpPr>
              <p:nvPr/>
            </p:nvSpPr>
            <p:spPr bwMode="auto">
              <a:xfrm>
                <a:off x="749" y="1526"/>
                <a:ext cx="115" cy="116"/>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grpSp>
        <p:sp>
          <p:nvSpPr>
            <p:cNvPr id="143390" name="Text Box 30"/>
            <p:cNvSpPr txBox="1">
              <a:spLocks noChangeArrowheads="1"/>
            </p:cNvSpPr>
            <p:nvPr/>
          </p:nvSpPr>
          <p:spPr bwMode="auto">
            <a:xfrm>
              <a:off x="1325" y="1642"/>
              <a:ext cx="556" cy="1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a:t>Operator</a:t>
              </a:r>
            </a:p>
          </p:txBody>
        </p:sp>
        <p:sp>
          <p:nvSpPr>
            <p:cNvPr id="143391" name="Text Box 31"/>
            <p:cNvSpPr txBox="1">
              <a:spLocks noChangeArrowheads="1"/>
            </p:cNvSpPr>
            <p:nvPr/>
          </p:nvSpPr>
          <p:spPr bwMode="auto">
            <a:xfrm>
              <a:off x="1325" y="3024"/>
              <a:ext cx="600" cy="1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a:t>Customer</a:t>
              </a:r>
            </a:p>
          </p:txBody>
        </p:sp>
        <p:sp>
          <p:nvSpPr>
            <p:cNvPr id="143392" name="Text Box 32"/>
            <p:cNvSpPr txBox="1">
              <a:spLocks noChangeArrowheads="1"/>
            </p:cNvSpPr>
            <p:nvPr/>
          </p:nvSpPr>
          <p:spPr bwMode="auto">
            <a:xfrm>
              <a:off x="4896" y="3408"/>
              <a:ext cx="371" cy="1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a:t>Bank</a:t>
              </a:r>
            </a:p>
          </p:txBody>
        </p:sp>
      </p:grpSp>
      <p:grpSp>
        <p:nvGrpSpPr>
          <p:cNvPr id="143393" name="Group 33"/>
          <p:cNvGrpSpPr>
            <a:grpSpLocks/>
          </p:cNvGrpSpPr>
          <p:nvPr/>
        </p:nvGrpSpPr>
        <p:grpSpPr bwMode="auto">
          <a:xfrm>
            <a:off x="2652442" y="1874838"/>
            <a:ext cx="4937125" cy="3565525"/>
            <a:chOff x="1786" y="1181"/>
            <a:chExt cx="3110" cy="2246"/>
          </a:xfrm>
        </p:grpSpPr>
        <p:sp>
          <p:nvSpPr>
            <p:cNvPr id="143394" name="Line 34"/>
            <p:cNvSpPr>
              <a:spLocks noChangeShapeType="1"/>
            </p:cNvSpPr>
            <p:nvPr/>
          </p:nvSpPr>
          <p:spPr bwMode="auto">
            <a:xfrm flipV="1">
              <a:off x="1786" y="1181"/>
              <a:ext cx="1267" cy="17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395" name="Line 35"/>
            <p:cNvSpPr>
              <a:spLocks noChangeShapeType="1"/>
            </p:cNvSpPr>
            <p:nvPr/>
          </p:nvSpPr>
          <p:spPr bwMode="auto">
            <a:xfrm>
              <a:off x="1786" y="1469"/>
              <a:ext cx="1267" cy="17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396" name="Line 36"/>
            <p:cNvSpPr>
              <a:spLocks noChangeShapeType="1"/>
            </p:cNvSpPr>
            <p:nvPr/>
          </p:nvSpPr>
          <p:spPr bwMode="auto">
            <a:xfrm flipV="1">
              <a:off x="1786" y="2102"/>
              <a:ext cx="1267" cy="46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397" name="Line 37"/>
            <p:cNvSpPr>
              <a:spLocks noChangeShapeType="1"/>
            </p:cNvSpPr>
            <p:nvPr/>
          </p:nvSpPr>
          <p:spPr bwMode="auto">
            <a:xfrm flipV="1">
              <a:off x="1786" y="2506"/>
              <a:ext cx="1267" cy="1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398" name="Line 38"/>
            <p:cNvSpPr>
              <a:spLocks noChangeShapeType="1"/>
            </p:cNvSpPr>
            <p:nvPr/>
          </p:nvSpPr>
          <p:spPr bwMode="auto">
            <a:xfrm>
              <a:off x="1786" y="2794"/>
              <a:ext cx="1267" cy="1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399" name="Line 39"/>
            <p:cNvSpPr>
              <a:spLocks noChangeShapeType="1"/>
            </p:cNvSpPr>
            <p:nvPr/>
          </p:nvSpPr>
          <p:spPr bwMode="auto">
            <a:xfrm>
              <a:off x="1786" y="2909"/>
              <a:ext cx="1267" cy="51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00" name="Line 40"/>
            <p:cNvSpPr>
              <a:spLocks noChangeShapeType="1"/>
            </p:cNvSpPr>
            <p:nvPr/>
          </p:nvSpPr>
          <p:spPr bwMode="auto">
            <a:xfrm>
              <a:off x="3629" y="2966"/>
              <a:ext cx="1267" cy="17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01" name="Line 41"/>
            <p:cNvSpPr>
              <a:spLocks noChangeShapeType="1"/>
            </p:cNvSpPr>
            <p:nvPr/>
          </p:nvSpPr>
          <p:spPr bwMode="auto">
            <a:xfrm flipV="1">
              <a:off x="3629" y="3254"/>
              <a:ext cx="1267" cy="17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143402" name="Group 42"/>
          <p:cNvGrpSpPr>
            <a:grpSpLocks/>
          </p:cNvGrpSpPr>
          <p:nvPr/>
        </p:nvGrpSpPr>
        <p:grpSpPr bwMode="auto">
          <a:xfrm>
            <a:off x="5943333" y="1508125"/>
            <a:ext cx="2546351" cy="369888"/>
            <a:chOff x="3859" y="950"/>
            <a:chExt cx="1604" cy="233"/>
          </a:xfrm>
        </p:grpSpPr>
        <p:sp>
          <p:nvSpPr>
            <p:cNvPr id="143403" name="Line 43"/>
            <p:cNvSpPr>
              <a:spLocks noChangeShapeType="1"/>
            </p:cNvSpPr>
            <p:nvPr/>
          </p:nvSpPr>
          <p:spPr bwMode="auto">
            <a:xfrm>
              <a:off x="3859" y="1065"/>
              <a:ext cx="346" cy="1"/>
            </a:xfrm>
            <a:prstGeom prst="line">
              <a:avLst/>
            </a:prstGeom>
            <a:noFill/>
            <a:ln w="9525">
              <a:solidFill>
                <a:srgbClr val="993300"/>
              </a:solidFill>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04" name="Text Box 44"/>
            <p:cNvSpPr txBox="1">
              <a:spLocks noChangeArrowheads="1"/>
            </p:cNvSpPr>
            <p:nvPr/>
          </p:nvSpPr>
          <p:spPr bwMode="auto">
            <a:xfrm>
              <a:off x="4205" y="950"/>
              <a:ext cx="1258"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1" dirty="0">
                  <a:solidFill>
                    <a:srgbClr val="B23C00"/>
                  </a:solidFill>
                </a:rPr>
                <a:t>system boundary</a:t>
              </a:r>
            </a:p>
          </p:txBody>
        </p:sp>
      </p:grpSp>
      <p:grpSp>
        <p:nvGrpSpPr>
          <p:cNvPr id="143408" name="Group 48"/>
          <p:cNvGrpSpPr>
            <a:grpSpLocks/>
          </p:cNvGrpSpPr>
          <p:nvPr/>
        </p:nvGrpSpPr>
        <p:grpSpPr bwMode="auto">
          <a:xfrm>
            <a:off x="549005" y="2149475"/>
            <a:ext cx="1646237" cy="369888"/>
            <a:chOff x="691" y="2102"/>
            <a:chExt cx="1037" cy="233"/>
          </a:xfrm>
        </p:grpSpPr>
        <p:sp>
          <p:nvSpPr>
            <p:cNvPr id="143409" name="Line 49"/>
            <p:cNvSpPr>
              <a:spLocks noChangeShapeType="1"/>
            </p:cNvSpPr>
            <p:nvPr/>
          </p:nvSpPr>
          <p:spPr bwMode="auto">
            <a:xfrm>
              <a:off x="1152" y="2218"/>
              <a:ext cx="576" cy="0"/>
            </a:xfrm>
            <a:prstGeom prst="line">
              <a:avLst/>
            </a:prstGeom>
            <a:noFill/>
            <a:ln w="9525">
              <a:solidFill>
                <a:srgbClr val="9933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10" name="Text Box 50"/>
            <p:cNvSpPr txBox="1">
              <a:spLocks noChangeArrowheads="1"/>
            </p:cNvSpPr>
            <p:nvPr/>
          </p:nvSpPr>
          <p:spPr bwMode="auto">
            <a:xfrm>
              <a:off x="691" y="2102"/>
              <a:ext cx="47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1" dirty="0">
                  <a:solidFill>
                    <a:srgbClr val="B23C00"/>
                  </a:solidFill>
                </a:rPr>
                <a:t>actor</a:t>
              </a:r>
            </a:p>
          </p:txBody>
        </p:sp>
      </p:grpSp>
      <p:grpSp>
        <p:nvGrpSpPr>
          <p:cNvPr id="143411" name="Group 51"/>
          <p:cNvGrpSpPr>
            <a:grpSpLocks/>
          </p:cNvGrpSpPr>
          <p:nvPr/>
        </p:nvGrpSpPr>
        <p:grpSpPr bwMode="auto">
          <a:xfrm>
            <a:off x="549005" y="3428995"/>
            <a:ext cx="2652712" cy="365125"/>
            <a:chOff x="461" y="2160"/>
            <a:chExt cx="1671" cy="230"/>
          </a:xfrm>
        </p:grpSpPr>
        <p:sp>
          <p:nvSpPr>
            <p:cNvPr id="143412" name="Line 52"/>
            <p:cNvSpPr>
              <a:spLocks noChangeShapeType="1"/>
            </p:cNvSpPr>
            <p:nvPr/>
          </p:nvSpPr>
          <p:spPr bwMode="auto">
            <a:xfrm>
              <a:off x="2074" y="2275"/>
              <a:ext cx="58" cy="115"/>
            </a:xfrm>
            <a:prstGeom prst="line">
              <a:avLst/>
            </a:prstGeom>
            <a:noFill/>
            <a:ln w="9525">
              <a:solidFill>
                <a:srgbClr val="9933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13" name="Text Box 53"/>
            <p:cNvSpPr txBox="1">
              <a:spLocks noChangeArrowheads="1"/>
            </p:cNvSpPr>
            <p:nvPr/>
          </p:nvSpPr>
          <p:spPr bwMode="auto">
            <a:xfrm>
              <a:off x="461" y="2160"/>
              <a:ext cx="777" cy="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1" dirty="0">
                  <a:solidFill>
                    <a:srgbClr val="B23C00"/>
                  </a:solidFill>
                </a:rPr>
                <a:t>interactions</a:t>
              </a:r>
            </a:p>
          </p:txBody>
        </p:sp>
        <p:sp>
          <p:nvSpPr>
            <p:cNvPr id="143414" name="Line 54"/>
            <p:cNvSpPr>
              <a:spLocks noChangeShapeType="1"/>
            </p:cNvSpPr>
            <p:nvPr/>
          </p:nvSpPr>
          <p:spPr bwMode="auto">
            <a:xfrm flipH="1">
              <a:off x="1267" y="2275"/>
              <a:ext cx="807" cy="0"/>
            </a:xfrm>
            <a:prstGeom prst="line">
              <a:avLst/>
            </a:prstGeom>
            <a:noFill/>
            <a:ln w="12700">
              <a:solidFill>
                <a:schemeClr val="folHlink"/>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43418" name="Text Box 58"/>
          <p:cNvSpPr txBox="1">
            <a:spLocks noChangeArrowheads="1"/>
          </p:cNvSpPr>
          <p:nvPr/>
        </p:nvSpPr>
        <p:spPr bwMode="auto">
          <a:xfrm>
            <a:off x="274367" y="5440363"/>
            <a:ext cx="33210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dirty="0">
                <a:solidFill>
                  <a:srgbClr val="0033CC"/>
                </a:solidFill>
              </a:rPr>
              <a:t>UML use case diagram</a:t>
            </a:r>
          </a:p>
        </p:txBody>
      </p:sp>
      <p:grpSp>
        <p:nvGrpSpPr>
          <p:cNvPr id="8" name="Group 7"/>
          <p:cNvGrpSpPr/>
          <p:nvPr/>
        </p:nvGrpSpPr>
        <p:grpSpPr>
          <a:xfrm>
            <a:off x="5486435" y="1965325"/>
            <a:ext cx="2284109" cy="3292455"/>
            <a:chOff x="5669268" y="1965325"/>
            <a:chExt cx="2284109" cy="3292455"/>
          </a:xfrm>
        </p:grpSpPr>
        <p:grpSp>
          <p:nvGrpSpPr>
            <p:cNvPr id="143421" name="Group 61"/>
            <p:cNvGrpSpPr>
              <a:grpSpLocks/>
            </p:cNvGrpSpPr>
            <p:nvPr/>
          </p:nvGrpSpPr>
          <p:grpSpPr bwMode="auto">
            <a:xfrm>
              <a:off x="5761039" y="1965325"/>
              <a:ext cx="2192338" cy="1189038"/>
              <a:chOff x="3629" y="1238"/>
              <a:chExt cx="1381" cy="749"/>
            </a:xfrm>
          </p:grpSpPr>
          <p:sp>
            <p:nvSpPr>
              <p:cNvPr id="143406" name="Line 46"/>
              <p:cNvSpPr>
                <a:spLocks noChangeShapeType="1"/>
              </p:cNvSpPr>
              <p:nvPr/>
            </p:nvSpPr>
            <p:spPr bwMode="auto">
              <a:xfrm>
                <a:off x="3629" y="1584"/>
                <a:ext cx="576" cy="0"/>
              </a:xfrm>
              <a:prstGeom prst="line">
                <a:avLst/>
              </a:prstGeom>
              <a:noFill/>
              <a:ln w="9525">
                <a:solidFill>
                  <a:srgbClr val="993300"/>
                </a:solidFill>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07" name="Text Box 47"/>
              <p:cNvSpPr txBox="1">
                <a:spLocks noChangeArrowheads="1"/>
              </p:cNvSpPr>
              <p:nvPr/>
            </p:nvSpPr>
            <p:spPr bwMode="auto">
              <a:xfrm>
                <a:off x="4205" y="1469"/>
                <a:ext cx="805"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1" dirty="0">
                    <a:solidFill>
                      <a:srgbClr val="B23C00"/>
                    </a:solidFill>
                  </a:rPr>
                  <a:t>use cases</a:t>
                </a:r>
              </a:p>
            </p:txBody>
          </p:sp>
          <p:sp>
            <p:nvSpPr>
              <p:cNvPr id="143419" name="Line 59"/>
              <p:cNvSpPr>
                <a:spLocks noChangeShapeType="1"/>
              </p:cNvSpPr>
              <p:nvPr/>
            </p:nvSpPr>
            <p:spPr bwMode="auto">
              <a:xfrm flipH="1">
                <a:off x="3629" y="1584"/>
                <a:ext cx="576" cy="403"/>
              </a:xfrm>
              <a:prstGeom prst="line">
                <a:avLst/>
              </a:prstGeom>
              <a:noFill/>
              <a:ln w="9525">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20" name="Line 60"/>
              <p:cNvSpPr>
                <a:spLocks noChangeShapeType="1"/>
              </p:cNvSpPr>
              <p:nvPr/>
            </p:nvSpPr>
            <p:spPr bwMode="auto">
              <a:xfrm flipH="1" flipV="1">
                <a:off x="3629" y="1238"/>
                <a:ext cx="576" cy="346"/>
              </a:xfrm>
              <a:prstGeom prst="line">
                <a:avLst/>
              </a:prstGeom>
              <a:noFill/>
              <a:ln w="9525">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cxnSp>
          <p:nvCxnSpPr>
            <p:cNvPr id="3" name="Straight Arrow Connector 2"/>
            <p:cNvCxnSpPr>
              <a:stCxn id="143407" idx="1"/>
            </p:cNvCxnSpPr>
            <p:nvPr/>
          </p:nvCxnSpPr>
          <p:spPr bwMode="auto">
            <a:xfrm flipH="1">
              <a:off x="5760707" y="2516982"/>
              <a:ext cx="914732" cy="1369213"/>
            </a:xfrm>
            <a:prstGeom prst="straightConnector1">
              <a:avLst/>
            </a:prstGeom>
            <a:solidFill>
              <a:schemeClr val="accent1"/>
            </a:solidFill>
            <a:ln w="9525" cap="flat" cmpd="sng" algn="ctr">
              <a:solidFill>
                <a:srgbClr val="800000"/>
              </a:solidFill>
              <a:prstDash val="solid"/>
              <a:round/>
              <a:headEnd type="oval"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5" name="Straight Arrow Connector 4"/>
            <p:cNvCxnSpPr>
              <a:stCxn id="143407" idx="1"/>
            </p:cNvCxnSpPr>
            <p:nvPr/>
          </p:nvCxnSpPr>
          <p:spPr bwMode="auto">
            <a:xfrm flipH="1">
              <a:off x="5669268" y="2516982"/>
              <a:ext cx="1006171" cy="2009286"/>
            </a:xfrm>
            <a:prstGeom prst="straightConnector1">
              <a:avLst/>
            </a:prstGeom>
            <a:solidFill>
              <a:schemeClr val="accent1"/>
            </a:solidFill>
            <a:ln w="9525" cap="flat" cmpd="sng" algn="ctr">
              <a:solidFill>
                <a:srgbClr val="800000"/>
              </a:solidFill>
              <a:prstDash val="solid"/>
              <a:round/>
              <a:headEnd type="oval"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Arrow Connector 6"/>
            <p:cNvCxnSpPr>
              <a:stCxn id="143419" idx="0"/>
            </p:cNvCxnSpPr>
            <p:nvPr/>
          </p:nvCxnSpPr>
          <p:spPr bwMode="auto">
            <a:xfrm flipH="1">
              <a:off x="5669268" y="2514600"/>
              <a:ext cx="1006171" cy="2743180"/>
            </a:xfrm>
            <a:prstGeom prst="straightConnector1">
              <a:avLst/>
            </a:prstGeom>
            <a:solidFill>
              <a:schemeClr val="accent1"/>
            </a:solidFill>
            <a:ln w="9525" cap="flat" cmpd="sng" algn="ctr">
              <a:solidFill>
                <a:srgbClr val="800000"/>
              </a:solidFill>
              <a:prstDash val="solid"/>
              <a:round/>
              <a:headEnd type="oval"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
        <p:nvSpPr>
          <p:cNvPr id="2" name="TextBox 1"/>
          <p:cNvSpPr txBox="1"/>
          <p:nvPr/>
        </p:nvSpPr>
        <p:spPr>
          <a:xfrm>
            <a:off x="6402293" y="3313208"/>
            <a:ext cx="2202847" cy="1077218"/>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When you draw a</a:t>
            </a:r>
          </a:p>
          <a:p>
            <a:r>
              <a:rPr lang="en-US" dirty="0">
                <a:solidFill>
                  <a:srgbClr val="0033CC"/>
                </a:solidFill>
              </a:rPr>
              <a:t>use case diagram,</a:t>
            </a:r>
          </a:p>
          <a:p>
            <a:r>
              <a:rPr lang="en-US" dirty="0">
                <a:solidFill>
                  <a:srgbClr val="0033CC"/>
                </a:solidFill>
              </a:rPr>
              <a:t>do not include the</a:t>
            </a:r>
          </a:p>
          <a:p>
            <a:r>
              <a:rPr lang="en-US" dirty="0">
                <a:solidFill>
                  <a:srgbClr val="0033CC"/>
                </a:solidFill>
              </a:rPr>
              <a:t>red labels and arrows.</a:t>
            </a:r>
          </a:p>
        </p:txBody>
      </p:sp>
      <p:grpSp>
        <p:nvGrpSpPr>
          <p:cNvPr id="4" name="Group 3">
            <a:extLst>
              <a:ext uri="{FF2B5EF4-FFF2-40B4-BE49-F238E27FC236}">
                <a16:creationId xmlns:a16="http://schemas.microsoft.com/office/drawing/2014/main" id="{B9A572A2-6F4F-414E-8C25-596F56E43F7E}"/>
              </a:ext>
            </a:extLst>
          </p:cNvPr>
          <p:cNvGrpSpPr/>
          <p:nvPr/>
        </p:nvGrpSpPr>
        <p:grpSpPr>
          <a:xfrm>
            <a:off x="549005" y="1234464"/>
            <a:ext cx="3932237" cy="553061"/>
            <a:chOff x="549005" y="1234464"/>
            <a:chExt cx="3932237" cy="553061"/>
          </a:xfrm>
        </p:grpSpPr>
        <p:grpSp>
          <p:nvGrpSpPr>
            <p:cNvPr id="143415" name="Group 55"/>
            <p:cNvGrpSpPr>
              <a:grpSpLocks/>
            </p:cNvGrpSpPr>
            <p:nvPr/>
          </p:nvGrpSpPr>
          <p:grpSpPr bwMode="auto">
            <a:xfrm>
              <a:off x="549005" y="1417638"/>
              <a:ext cx="3932237" cy="369887"/>
              <a:chOff x="461" y="893"/>
              <a:chExt cx="2477" cy="233"/>
            </a:xfrm>
          </p:grpSpPr>
          <p:sp>
            <p:nvSpPr>
              <p:cNvPr id="143416" name="Line 56"/>
              <p:cNvSpPr>
                <a:spLocks noChangeShapeType="1"/>
              </p:cNvSpPr>
              <p:nvPr/>
            </p:nvSpPr>
            <p:spPr bwMode="auto">
              <a:xfrm>
                <a:off x="1037" y="1008"/>
                <a:ext cx="1901" cy="0"/>
              </a:xfrm>
              <a:prstGeom prst="line">
                <a:avLst/>
              </a:prstGeom>
              <a:noFill/>
              <a:ln w="9525">
                <a:solidFill>
                  <a:srgbClr val="9933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3417" name="Text Box 57"/>
              <p:cNvSpPr txBox="1">
                <a:spLocks noChangeArrowheads="1"/>
              </p:cNvSpPr>
              <p:nvPr/>
            </p:nvSpPr>
            <p:spPr bwMode="auto">
              <a:xfrm>
                <a:off x="461" y="893"/>
                <a:ext cx="611"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i="1" dirty="0">
                    <a:solidFill>
                      <a:srgbClr val="B23C00"/>
                    </a:solidFill>
                  </a:rPr>
                  <a:t>system</a:t>
                </a:r>
              </a:p>
            </p:txBody>
          </p:sp>
        </p:grpSp>
        <p:sp>
          <p:nvSpPr>
            <p:cNvPr id="67" name="TextBox 66">
              <a:extLst>
                <a:ext uri="{FF2B5EF4-FFF2-40B4-BE49-F238E27FC236}">
                  <a16:creationId xmlns:a16="http://schemas.microsoft.com/office/drawing/2014/main" id="{14075A10-B418-304E-8C18-5293E8C7588E}"/>
                </a:ext>
              </a:extLst>
            </p:cNvPr>
            <p:cNvSpPr txBox="1"/>
            <p:nvPr/>
          </p:nvSpPr>
          <p:spPr>
            <a:xfrm>
              <a:off x="1627962" y="1234464"/>
              <a:ext cx="1811714" cy="307777"/>
            </a:xfrm>
            <a:prstGeom prst="rect">
              <a:avLst/>
            </a:prstGeom>
            <a:solidFill>
              <a:schemeClr val="accent1">
                <a:lumMod val="20000"/>
                <a:lumOff val="80000"/>
              </a:schemeClr>
            </a:solidFill>
            <a:ln>
              <a:solidFill>
                <a:srgbClr val="B23C00"/>
              </a:solidFill>
            </a:ln>
          </p:spPr>
          <p:txBody>
            <a:bodyPr wrap="none" rtlCol="0">
              <a:spAutoFit/>
            </a:bodyPr>
            <a:lstStyle/>
            <a:p>
              <a:r>
                <a:rPr lang="en-US" sz="1400" dirty="0">
                  <a:solidFill>
                    <a:srgbClr val="B23C00"/>
                  </a:solidFill>
                </a:rPr>
                <a:t>system = application</a:t>
              </a:r>
            </a:p>
          </p:txBody>
        </p:sp>
      </p:grpSp>
      <p:sp>
        <p:nvSpPr>
          <p:cNvPr id="6" name="TextBox 5">
            <a:extLst>
              <a:ext uri="{FF2B5EF4-FFF2-40B4-BE49-F238E27FC236}">
                <a16:creationId xmlns:a16="http://schemas.microsoft.com/office/drawing/2014/main" id="{48DCA91D-F446-FC74-5302-F7FE7FBB27B7}"/>
              </a:ext>
            </a:extLst>
          </p:cNvPr>
          <p:cNvSpPr txBox="1"/>
          <p:nvPr/>
        </p:nvSpPr>
        <p:spPr>
          <a:xfrm>
            <a:off x="6959489" y="5715000"/>
            <a:ext cx="1644650" cy="461665"/>
          </a:xfrm>
          <a:prstGeom prst="rect">
            <a:avLst/>
          </a:prstGeom>
          <a:solidFill>
            <a:schemeClr val="accent1">
              <a:lumMod val="20000"/>
              <a:lumOff val="80000"/>
            </a:schemeClr>
          </a:solidFill>
          <a:ln>
            <a:solidFill>
              <a:srgbClr val="0432FF"/>
            </a:solidFill>
          </a:ln>
        </p:spPr>
        <p:txBody>
          <a:bodyPr wrap="square" rtlCol="0">
            <a:spAutoFit/>
          </a:bodyPr>
          <a:lstStyle/>
          <a:p>
            <a:pPr algn="ctr"/>
            <a:r>
              <a:rPr lang="en-US" sz="1200" dirty="0">
                <a:solidFill>
                  <a:srgbClr val="0432FF"/>
                </a:solidFill>
              </a:rPr>
              <a:t>An actor is </a:t>
            </a:r>
            <a:r>
              <a:rPr lang="en-US" sz="1200" u="sng" dirty="0">
                <a:solidFill>
                  <a:srgbClr val="0432FF"/>
                </a:solidFill>
              </a:rPr>
              <a:t>not </a:t>
            </a:r>
            <a:r>
              <a:rPr lang="en-US" sz="1200" dirty="0">
                <a:solidFill>
                  <a:srgbClr val="0432FF"/>
                </a:solidFill>
              </a:rPr>
              <a:t>necessarily a person.</a:t>
            </a:r>
          </a:p>
        </p:txBody>
      </p:sp>
    </p:spTree>
    <p:extLst>
      <p:ext uri="{BB962C8B-B14F-4D97-AF65-F5344CB8AC3E}">
        <p14:creationId xmlns:p14="http://schemas.microsoft.com/office/powerpoint/2010/main" val="2557216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63"/>
                                        </p:tgtEl>
                                        <p:attrNameLst>
                                          <p:attrName>style.visibility</p:attrName>
                                        </p:attrNameLst>
                                      </p:cBhvr>
                                      <p:to>
                                        <p:strVal val="visible"/>
                                      </p:to>
                                    </p:set>
                                    <p:animEffect transition="in" filter="fade">
                                      <p:cBhvr>
                                        <p:cTn id="7" dur="500"/>
                                        <p:tgtEl>
                                          <p:spTgt spid="14336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143402"/>
                                        </p:tgtEl>
                                        <p:attrNameLst>
                                          <p:attrName>style.visibility</p:attrName>
                                        </p:attrNameLst>
                                      </p:cBhvr>
                                      <p:to>
                                        <p:strVal val="visible"/>
                                      </p:to>
                                    </p:set>
                                    <p:anim calcmode="lin" valueType="num">
                                      <p:cBhvr additive="base">
                                        <p:cTn id="18" dur="500" fill="hold"/>
                                        <p:tgtEl>
                                          <p:spTgt spid="143402"/>
                                        </p:tgtEl>
                                        <p:attrNameLst>
                                          <p:attrName>ppt_x</p:attrName>
                                        </p:attrNameLst>
                                      </p:cBhvr>
                                      <p:tavLst>
                                        <p:tav tm="0">
                                          <p:val>
                                            <p:strVal val="1+#ppt_w/2"/>
                                          </p:val>
                                        </p:tav>
                                        <p:tav tm="100000">
                                          <p:val>
                                            <p:strVal val="#ppt_x"/>
                                          </p:val>
                                        </p:tav>
                                      </p:tavLst>
                                    </p:anim>
                                    <p:anim calcmode="lin" valueType="num">
                                      <p:cBhvr additive="base">
                                        <p:cTn id="19" dur="500" fill="hold"/>
                                        <p:tgtEl>
                                          <p:spTgt spid="14340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143364"/>
                                        </p:tgtEl>
                                        <p:attrNameLst>
                                          <p:attrName>style.visibility</p:attrName>
                                        </p:attrNameLst>
                                      </p:cBhvr>
                                      <p:to>
                                        <p:strVal val="visible"/>
                                      </p:to>
                                    </p:set>
                                    <p:animEffect transition="in" filter="fade">
                                      <p:cBhvr>
                                        <p:cTn id="24" dur="500"/>
                                        <p:tgtEl>
                                          <p:spTgt spid="14336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3371"/>
                                        </p:tgtEl>
                                        <p:attrNameLst>
                                          <p:attrName>style.visibility</p:attrName>
                                        </p:attrNameLst>
                                      </p:cBhvr>
                                      <p:to>
                                        <p:strVal val="visible"/>
                                      </p:to>
                                    </p:set>
                                    <p:animEffect transition="in" filter="fade">
                                      <p:cBhvr>
                                        <p:cTn id="35" dur="500"/>
                                        <p:tgtEl>
                                          <p:spTgt spid="143371"/>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143408"/>
                                        </p:tgtEl>
                                        <p:attrNameLst>
                                          <p:attrName>style.visibility</p:attrName>
                                        </p:attrNameLst>
                                      </p:cBhvr>
                                      <p:to>
                                        <p:strVal val="visible"/>
                                      </p:to>
                                    </p:set>
                                    <p:anim calcmode="lin" valueType="num">
                                      <p:cBhvr additive="base">
                                        <p:cTn id="40" dur="500" fill="hold"/>
                                        <p:tgtEl>
                                          <p:spTgt spid="143408"/>
                                        </p:tgtEl>
                                        <p:attrNameLst>
                                          <p:attrName>ppt_x</p:attrName>
                                        </p:attrNameLst>
                                      </p:cBhvr>
                                      <p:tavLst>
                                        <p:tav tm="0">
                                          <p:val>
                                            <p:strVal val="0-#ppt_w/2"/>
                                          </p:val>
                                        </p:tav>
                                        <p:tav tm="100000">
                                          <p:val>
                                            <p:strVal val="#ppt_x"/>
                                          </p:val>
                                        </p:tav>
                                      </p:tavLst>
                                    </p:anim>
                                    <p:anim calcmode="lin" valueType="num">
                                      <p:cBhvr additive="base">
                                        <p:cTn id="41" dur="500" fill="hold"/>
                                        <p:tgtEl>
                                          <p:spTgt spid="14340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additive="base">
                                        <p:cTn id="46" dur="500" fill="hold"/>
                                        <p:tgtEl>
                                          <p:spTgt spid="6"/>
                                        </p:tgtEl>
                                        <p:attrNameLst>
                                          <p:attrName>ppt_x</p:attrName>
                                        </p:attrNameLst>
                                      </p:cBhvr>
                                      <p:tavLst>
                                        <p:tav tm="0">
                                          <p:val>
                                            <p:strVal val="1+#ppt_w/2"/>
                                          </p:val>
                                        </p:tav>
                                        <p:tav tm="100000">
                                          <p:val>
                                            <p:strVal val="#ppt_x"/>
                                          </p:val>
                                        </p:tav>
                                      </p:tavLst>
                                    </p:anim>
                                    <p:anim calcmode="lin" valueType="num">
                                      <p:cBhvr additive="base">
                                        <p:cTn id="4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43393"/>
                                        </p:tgtEl>
                                        <p:attrNameLst>
                                          <p:attrName>style.visibility</p:attrName>
                                        </p:attrNameLst>
                                      </p:cBhvr>
                                      <p:to>
                                        <p:strVal val="visible"/>
                                      </p:to>
                                    </p:set>
                                    <p:animEffect transition="in" filter="fade">
                                      <p:cBhvr>
                                        <p:cTn id="52" dur="500"/>
                                        <p:tgtEl>
                                          <p:spTgt spid="143393"/>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143411"/>
                                        </p:tgtEl>
                                        <p:attrNameLst>
                                          <p:attrName>style.visibility</p:attrName>
                                        </p:attrNameLst>
                                      </p:cBhvr>
                                      <p:to>
                                        <p:strVal val="visible"/>
                                      </p:to>
                                    </p:set>
                                    <p:anim calcmode="lin" valueType="num">
                                      <p:cBhvr additive="base">
                                        <p:cTn id="57" dur="500" fill="hold"/>
                                        <p:tgtEl>
                                          <p:spTgt spid="143411"/>
                                        </p:tgtEl>
                                        <p:attrNameLst>
                                          <p:attrName>ppt_x</p:attrName>
                                        </p:attrNameLst>
                                      </p:cBhvr>
                                      <p:tavLst>
                                        <p:tav tm="0">
                                          <p:val>
                                            <p:strVal val="0-#ppt_w/2"/>
                                          </p:val>
                                        </p:tav>
                                        <p:tav tm="100000">
                                          <p:val>
                                            <p:strVal val="#ppt_x"/>
                                          </p:val>
                                        </p:tav>
                                      </p:tavLst>
                                    </p:anim>
                                    <p:anim calcmode="lin" valueType="num">
                                      <p:cBhvr additive="base">
                                        <p:cTn id="58" dur="500" fill="hold"/>
                                        <p:tgtEl>
                                          <p:spTgt spid="143411"/>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additive="base">
                                        <p:cTn id="63" dur="500" fill="hold"/>
                                        <p:tgtEl>
                                          <p:spTgt spid="2"/>
                                        </p:tgtEl>
                                        <p:attrNameLst>
                                          <p:attrName>ppt_x</p:attrName>
                                        </p:attrNameLst>
                                      </p:cBhvr>
                                      <p:tavLst>
                                        <p:tav tm="0">
                                          <p:val>
                                            <p:strVal val="1+#ppt_w/2"/>
                                          </p:val>
                                        </p:tav>
                                        <p:tav tm="100000">
                                          <p:val>
                                            <p:strVal val="#ppt_x"/>
                                          </p:val>
                                        </p:tav>
                                      </p:tavLst>
                                    </p:anim>
                                    <p:anim calcmode="lin" valueType="num">
                                      <p:cBhvr additive="base">
                                        <p:cTn id="6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animBg="1"/>
      <p:bldP spid="2"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9A62E-CFEA-F9D8-4D57-2451D71BC813}"/>
              </a:ext>
            </a:extLst>
          </p:cNvPr>
          <p:cNvSpPr>
            <a:spLocks noGrp="1"/>
          </p:cNvSpPr>
          <p:nvPr>
            <p:ph type="title"/>
          </p:nvPr>
        </p:nvSpPr>
        <p:spPr/>
        <p:txBody>
          <a:bodyPr/>
          <a:lstStyle/>
          <a:p>
            <a:r>
              <a:rPr lang="en-US" dirty="0"/>
              <a:t>Encapsulate What Varies Principle</a:t>
            </a:r>
          </a:p>
        </p:txBody>
      </p:sp>
      <p:sp>
        <p:nvSpPr>
          <p:cNvPr id="3" name="Content Placeholder 2">
            <a:extLst>
              <a:ext uri="{FF2B5EF4-FFF2-40B4-BE49-F238E27FC236}">
                <a16:creationId xmlns:a16="http://schemas.microsoft.com/office/drawing/2014/main" id="{29292B7F-6C17-C9B5-4BEE-E6C7A13C2CBD}"/>
              </a:ext>
            </a:extLst>
          </p:cNvPr>
          <p:cNvSpPr>
            <a:spLocks noGrp="1"/>
          </p:cNvSpPr>
          <p:nvPr>
            <p:ph idx="1"/>
          </p:nvPr>
        </p:nvSpPr>
        <p:spPr/>
        <p:txBody>
          <a:bodyPr/>
          <a:lstStyle/>
          <a:p>
            <a:r>
              <a:rPr lang="en-US" dirty="0">
                <a:latin typeface="Helvetica" pitchFamily="2" charset="0"/>
              </a:rPr>
              <a:t>C</a:t>
            </a:r>
            <a:r>
              <a:rPr lang="en-US" sz="2800" dirty="0">
                <a:effectLst/>
                <a:latin typeface="Helvetica" pitchFamily="2" charset="0"/>
              </a:rPr>
              <a:t>ode that </a:t>
            </a:r>
            <a:r>
              <a:rPr lang="en-US" sz="2800" u="sng" dirty="0">
                <a:effectLst/>
                <a:latin typeface="Helvetica" pitchFamily="2" charset="0"/>
              </a:rPr>
              <a:t>can vary</a:t>
            </a:r>
            <a:r>
              <a:rPr lang="en-US" sz="2800" dirty="0">
                <a:effectLst/>
                <a:latin typeface="Helvetica" pitchFamily="2" charset="0"/>
              </a:rPr>
              <a:t> should be </a:t>
            </a:r>
            <a:r>
              <a:rPr lang="en-US" sz="2800" u="sng" dirty="0">
                <a:effectLst/>
                <a:latin typeface="Helvetica" pitchFamily="2" charset="0"/>
              </a:rPr>
              <a:t>isolated</a:t>
            </a:r>
            <a:r>
              <a:rPr lang="en-US" sz="2800" dirty="0">
                <a:effectLst/>
                <a:latin typeface="Helvetica" pitchFamily="2" charset="0"/>
              </a:rPr>
              <a:t> to keep its changes from causing other code to change.</a:t>
            </a:r>
          </a:p>
          <a:p>
            <a:pPr lvl="4"/>
            <a:endParaRPr lang="en-US" dirty="0">
              <a:latin typeface="Helvetica" pitchFamily="2" charset="0"/>
            </a:endParaRPr>
          </a:p>
          <a:p>
            <a:r>
              <a:rPr lang="en-US" dirty="0">
                <a:latin typeface="Helvetica" pitchFamily="2" charset="0"/>
              </a:rPr>
              <a:t>In the book catalogue application:</a:t>
            </a:r>
          </a:p>
          <a:p>
            <a:pPr lvl="1"/>
            <a:r>
              <a:rPr lang="en-US" dirty="0">
                <a:latin typeface="Helvetica" pitchFamily="2" charset="0"/>
              </a:rPr>
              <a:t>The book attributes can change as we add new kinds of books to the catalogue. </a:t>
            </a:r>
          </a:p>
          <a:p>
            <a:pPr lvl="1"/>
            <a:r>
              <a:rPr lang="en-US" dirty="0">
                <a:latin typeface="Helvetica" pitchFamily="2" charset="0"/>
              </a:rPr>
              <a:t>Therefore, we isolated the attributes in class </a:t>
            </a:r>
            <a:r>
              <a:rPr lang="en-US" b="1" dirty="0">
                <a:latin typeface="Courier New" panose="02070309020205020404" pitchFamily="49" charset="0"/>
                <a:cs typeface="Courier New" panose="02070309020205020404" pitchFamily="49" charset="0"/>
              </a:rPr>
              <a:t>Attributes</a:t>
            </a:r>
            <a:r>
              <a:rPr lang="en-US" dirty="0">
                <a:latin typeface="Helvetica" pitchFamily="2" charset="0"/>
              </a:rPr>
              <a:t> to prevent those changes from leaking out and affecting other classes.</a:t>
            </a:r>
            <a:endParaRPr lang="en-US" dirty="0"/>
          </a:p>
        </p:txBody>
      </p:sp>
      <p:sp>
        <p:nvSpPr>
          <p:cNvPr id="4" name="Slide Number Placeholder 3">
            <a:extLst>
              <a:ext uri="{FF2B5EF4-FFF2-40B4-BE49-F238E27FC236}">
                <a16:creationId xmlns:a16="http://schemas.microsoft.com/office/drawing/2014/main" id="{BCF10162-77D2-603B-7645-77F381E01A8F}"/>
              </a:ext>
            </a:extLst>
          </p:cNvPr>
          <p:cNvSpPr>
            <a:spLocks noGrp="1"/>
          </p:cNvSpPr>
          <p:nvPr>
            <p:ph type="sldNum" sz="quarter" idx="12"/>
          </p:nvPr>
        </p:nvSpPr>
        <p:spPr/>
        <p:txBody>
          <a:bodyPr/>
          <a:lstStyle/>
          <a:p>
            <a:fld id="{6C575094-CFE5-6845-BA77-358456EEE977}" type="slidenum">
              <a:rPr lang="en-US" altLang="x-none" smtClean="0"/>
              <a:pPr/>
              <a:t>4</a:t>
            </a:fld>
            <a:endParaRPr lang="en-US" altLang="x-none"/>
          </a:p>
        </p:txBody>
      </p:sp>
    </p:spTree>
    <p:extLst>
      <p:ext uri="{BB962C8B-B14F-4D97-AF65-F5344CB8AC3E}">
        <p14:creationId xmlns:p14="http://schemas.microsoft.com/office/powerpoint/2010/main" val="38574572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2214-7A62-399E-9226-F1EE15720E61}"/>
              </a:ext>
            </a:extLst>
          </p:cNvPr>
          <p:cNvSpPr>
            <a:spLocks noGrp="1"/>
          </p:cNvSpPr>
          <p:nvPr>
            <p:ph type="title"/>
          </p:nvPr>
        </p:nvSpPr>
        <p:spPr/>
        <p:txBody>
          <a:bodyPr/>
          <a:lstStyle/>
          <a:p>
            <a:r>
              <a:rPr lang="en-US" dirty="0"/>
              <a:t>Use Case Description</a:t>
            </a:r>
          </a:p>
        </p:txBody>
      </p:sp>
      <p:sp>
        <p:nvSpPr>
          <p:cNvPr id="3" name="Content Placeholder 2">
            <a:extLst>
              <a:ext uri="{FF2B5EF4-FFF2-40B4-BE49-F238E27FC236}">
                <a16:creationId xmlns:a16="http://schemas.microsoft.com/office/drawing/2014/main" id="{A0E04440-A27D-A1AD-DA6E-B24CEC18BB1B}"/>
              </a:ext>
            </a:extLst>
          </p:cNvPr>
          <p:cNvSpPr>
            <a:spLocks noGrp="1"/>
          </p:cNvSpPr>
          <p:nvPr>
            <p:ph idx="1"/>
          </p:nvPr>
        </p:nvSpPr>
        <p:spPr/>
        <p:txBody>
          <a:bodyPr/>
          <a:lstStyle/>
          <a:p>
            <a:r>
              <a:rPr lang="en-US" dirty="0"/>
              <a:t>Write a separate use case description for each use case in a UML use case diagram. </a:t>
            </a:r>
          </a:p>
          <a:p>
            <a:pPr lvl="1"/>
            <a:r>
              <a:rPr lang="en-US" dirty="0"/>
              <a:t>This description provides detailed information </a:t>
            </a:r>
            <a:br>
              <a:rPr lang="en-US" dirty="0"/>
            </a:br>
            <a:r>
              <a:rPr lang="en-US" dirty="0"/>
              <a:t>about the use case.</a:t>
            </a:r>
          </a:p>
          <a:p>
            <a:pPr lvl="4"/>
            <a:endParaRPr lang="en-US" dirty="0"/>
          </a:p>
          <a:p>
            <a:pPr marR="0"/>
            <a:r>
              <a:rPr lang="en-US" b="1" dirty="0"/>
              <a:t>Name of the use case:  </a:t>
            </a:r>
            <a:r>
              <a:rPr lang="en-US" dirty="0"/>
              <a:t>It should be short </a:t>
            </a:r>
            <a:br>
              <a:rPr lang="en-US" dirty="0"/>
            </a:br>
            <a:r>
              <a:rPr lang="en-US" dirty="0"/>
              <a:t>and descriptive in a verb-noun form. </a:t>
            </a:r>
          </a:p>
          <a:p>
            <a:pPr lvl="4"/>
            <a:endParaRPr lang="en-US" dirty="0"/>
          </a:p>
          <a:p>
            <a:pPr marR="0"/>
            <a:r>
              <a:rPr lang="en-US" b="1" dirty="0"/>
              <a:t>Goal: </a:t>
            </a:r>
            <a:r>
              <a:rPr lang="en-US" dirty="0"/>
              <a:t>What is the actor trying to achieve?</a:t>
            </a:r>
          </a:p>
          <a:p>
            <a:pPr lvl="4"/>
            <a:endParaRPr lang="en-US" dirty="0"/>
          </a:p>
          <a:p>
            <a:r>
              <a:rPr lang="en-US" b="1" dirty="0"/>
              <a:t>Summary of the use case: </a:t>
            </a:r>
            <a:r>
              <a:rPr lang="en-US" dirty="0"/>
              <a:t>A short (one or two sentences) description.</a:t>
            </a:r>
          </a:p>
        </p:txBody>
      </p:sp>
      <p:sp>
        <p:nvSpPr>
          <p:cNvPr id="4" name="Slide Number Placeholder 3">
            <a:extLst>
              <a:ext uri="{FF2B5EF4-FFF2-40B4-BE49-F238E27FC236}">
                <a16:creationId xmlns:a16="http://schemas.microsoft.com/office/drawing/2014/main" id="{F071F673-7BA9-D6C2-B5CB-0C3F358E8B7F}"/>
              </a:ext>
            </a:extLst>
          </p:cNvPr>
          <p:cNvSpPr>
            <a:spLocks noGrp="1"/>
          </p:cNvSpPr>
          <p:nvPr>
            <p:ph type="sldNum" sz="quarter" idx="12"/>
          </p:nvPr>
        </p:nvSpPr>
        <p:spPr/>
        <p:txBody>
          <a:bodyPr/>
          <a:lstStyle/>
          <a:p>
            <a:fld id="{6C575094-CFE5-6845-BA77-358456EEE977}" type="slidenum">
              <a:rPr lang="en-US" altLang="x-none" smtClean="0"/>
              <a:pPr/>
              <a:t>40</a:t>
            </a:fld>
            <a:endParaRPr lang="en-US" altLang="x-none"/>
          </a:p>
        </p:txBody>
      </p:sp>
    </p:spTree>
    <p:extLst>
      <p:ext uri="{BB962C8B-B14F-4D97-AF65-F5344CB8AC3E}">
        <p14:creationId xmlns:p14="http://schemas.microsoft.com/office/powerpoint/2010/main" val="32573489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39A1-27DD-948F-9B19-ABC11268C73B}"/>
              </a:ext>
            </a:extLst>
          </p:cNvPr>
          <p:cNvSpPr>
            <a:spLocks noGrp="1"/>
          </p:cNvSpPr>
          <p:nvPr>
            <p:ph type="title"/>
          </p:nvPr>
        </p:nvSpPr>
        <p:spPr/>
        <p:txBody>
          <a:bodyPr/>
          <a:lstStyle/>
          <a:p>
            <a:r>
              <a:rPr lang="en-US" dirty="0"/>
              <a:t>Use Case Description</a:t>
            </a:r>
            <a:r>
              <a:rPr lang="en-US" i="1" dirty="0"/>
              <a:t>, cont’d</a:t>
            </a:r>
          </a:p>
        </p:txBody>
      </p:sp>
      <p:sp>
        <p:nvSpPr>
          <p:cNvPr id="3" name="Content Placeholder 2">
            <a:extLst>
              <a:ext uri="{FF2B5EF4-FFF2-40B4-BE49-F238E27FC236}">
                <a16:creationId xmlns:a16="http://schemas.microsoft.com/office/drawing/2014/main" id="{50CCA534-037E-CA07-B555-2C5BE5D32797}"/>
              </a:ext>
            </a:extLst>
          </p:cNvPr>
          <p:cNvSpPr>
            <a:spLocks noGrp="1"/>
          </p:cNvSpPr>
          <p:nvPr>
            <p:ph idx="1"/>
          </p:nvPr>
        </p:nvSpPr>
        <p:spPr/>
        <p:txBody>
          <a:bodyPr/>
          <a:lstStyle/>
          <a:p>
            <a:r>
              <a:rPr lang="en-US" b="1" dirty="0"/>
              <a:t>Actors: </a:t>
            </a:r>
            <a:r>
              <a:rPr lang="en-US" dirty="0"/>
              <a:t>Who or what interacts with this </a:t>
            </a:r>
            <a:br>
              <a:rPr lang="en-US" dirty="0"/>
            </a:br>
            <a:r>
              <a:rPr lang="en-US" dirty="0"/>
              <a:t>use case?</a:t>
            </a:r>
          </a:p>
          <a:p>
            <a:pPr lvl="4"/>
            <a:endParaRPr lang="en-US" dirty="0"/>
          </a:p>
          <a:p>
            <a:r>
              <a:rPr lang="en-US" b="1" dirty="0"/>
              <a:t>Preconditions: </a:t>
            </a:r>
            <a:r>
              <a:rPr lang="en-US" dirty="0"/>
              <a:t>What must be true, or </a:t>
            </a:r>
            <a:br>
              <a:rPr lang="en-US" dirty="0"/>
            </a:br>
            <a:r>
              <a:rPr lang="en-US" dirty="0"/>
              <a:t>what must have already happened, before </a:t>
            </a:r>
            <a:br>
              <a:rPr lang="en-US" dirty="0"/>
            </a:br>
            <a:r>
              <a:rPr lang="en-US" dirty="0"/>
              <a:t>this use case can go into action? </a:t>
            </a:r>
          </a:p>
          <a:p>
            <a:pPr lvl="1"/>
            <a:r>
              <a:rPr lang="en-US" dirty="0"/>
              <a:t>References to other use cases can appear here.</a:t>
            </a:r>
          </a:p>
          <a:p>
            <a:pPr lvl="4"/>
            <a:endParaRPr lang="en-US" dirty="0"/>
          </a:p>
          <a:p>
            <a:r>
              <a:rPr lang="en-US" b="1" dirty="0"/>
              <a:t>Trigger: </a:t>
            </a:r>
            <a:r>
              <a:rPr lang="en-US" dirty="0"/>
              <a:t>What did an actor do to start this </a:t>
            </a:r>
            <a:br>
              <a:rPr lang="en-US" dirty="0"/>
            </a:br>
            <a:r>
              <a:rPr lang="en-US" dirty="0"/>
              <a:t>use case? </a:t>
            </a:r>
          </a:p>
          <a:p>
            <a:pPr lvl="1"/>
            <a:r>
              <a:rPr lang="en-US" dirty="0"/>
              <a:t>Write the following sequence of action steps from the point of view of this actor.</a:t>
            </a:r>
          </a:p>
          <a:p>
            <a:endParaRPr lang="en-US" dirty="0"/>
          </a:p>
          <a:p>
            <a:endParaRPr lang="en-US" dirty="0"/>
          </a:p>
        </p:txBody>
      </p:sp>
      <p:sp>
        <p:nvSpPr>
          <p:cNvPr id="4" name="Slide Number Placeholder 3">
            <a:extLst>
              <a:ext uri="{FF2B5EF4-FFF2-40B4-BE49-F238E27FC236}">
                <a16:creationId xmlns:a16="http://schemas.microsoft.com/office/drawing/2014/main" id="{65D075E4-B3E9-BC78-58B6-11AE8648E1CA}"/>
              </a:ext>
            </a:extLst>
          </p:cNvPr>
          <p:cNvSpPr>
            <a:spLocks noGrp="1"/>
          </p:cNvSpPr>
          <p:nvPr>
            <p:ph type="sldNum" sz="quarter" idx="12"/>
          </p:nvPr>
        </p:nvSpPr>
        <p:spPr/>
        <p:txBody>
          <a:bodyPr/>
          <a:lstStyle/>
          <a:p>
            <a:fld id="{6C575094-CFE5-6845-BA77-358456EEE977}" type="slidenum">
              <a:rPr lang="en-US" altLang="x-none" smtClean="0"/>
              <a:pPr/>
              <a:t>41</a:t>
            </a:fld>
            <a:endParaRPr lang="en-US" altLang="x-none"/>
          </a:p>
        </p:txBody>
      </p:sp>
    </p:spTree>
    <p:extLst>
      <p:ext uri="{BB962C8B-B14F-4D97-AF65-F5344CB8AC3E}">
        <p14:creationId xmlns:p14="http://schemas.microsoft.com/office/powerpoint/2010/main" val="504431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74887-A3A5-81A5-1814-EA216A6FAE2A}"/>
              </a:ext>
            </a:extLst>
          </p:cNvPr>
          <p:cNvSpPr>
            <a:spLocks noGrp="1"/>
          </p:cNvSpPr>
          <p:nvPr>
            <p:ph type="title"/>
          </p:nvPr>
        </p:nvSpPr>
        <p:spPr/>
        <p:txBody>
          <a:bodyPr/>
          <a:lstStyle/>
          <a:p>
            <a:r>
              <a:rPr lang="en-US" dirty="0"/>
              <a:t>Use Case Description</a:t>
            </a:r>
            <a:r>
              <a:rPr lang="en-US" i="1" dirty="0"/>
              <a:t>, cont’d</a:t>
            </a:r>
            <a:endParaRPr lang="en-US" dirty="0"/>
          </a:p>
        </p:txBody>
      </p:sp>
      <p:sp>
        <p:nvSpPr>
          <p:cNvPr id="3" name="Content Placeholder 2">
            <a:extLst>
              <a:ext uri="{FF2B5EF4-FFF2-40B4-BE49-F238E27FC236}">
                <a16:creationId xmlns:a16="http://schemas.microsoft.com/office/drawing/2014/main" id="{53BC32C6-A7D2-1B0B-C03B-182D0DADD6B1}"/>
              </a:ext>
            </a:extLst>
          </p:cNvPr>
          <p:cNvSpPr>
            <a:spLocks noGrp="1"/>
          </p:cNvSpPr>
          <p:nvPr>
            <p:ph idx="1"/>
          </p:nvPr>
        </p:nvSpPr>
        <p:spPr/>
        <p:txBody>
          <a:bodyPr/>
          <a:lstStyle/>
          <a:p>
            <a:r>
              <a:rPr lang="en-US" b="1" dirty="0"/>
              <a:t>Primary action sequence: </a:t>
            </a:r>
            <a:r>
              <a:rPr lang="en-US" dirty="0"/>
              <a:t>A sequence of action steps that occur during this use case between the triggering actor (and any other actors) and the application. </a:t>
            </a:r>
          </a:p>
          <a:p>
            <a:pPr lvl="1"/>
            <a:r>
              <a:rPr lang="en-US" dirty="0"/>
              <a:t>There should be no more than about ten steps. </a:t>
            </a:r>
            <a:br>
              <a:rPr lang="en-US" dirty="0"/>
            </a:br>
            <a:r>
              <a:rPr lang="en-US" dirty="0"/>
              <a:t>If you need more steps, the use case may be </a:t>
            </a:r>
            <a:br>
              <a:rPr lang="en-US" dirty="0"/>
            </a:br>
            <a:r>
              <a:rPr lang="en-US" dirty="0"/>
              <a:t>too complex and should be broken up. </a:t>
            </a:r>
          </a:p>
          <a:p>
            <a:pPr lvl="1"/>
            <a:r>
              <a:rPr lang="en-US" dirty="0"/>
              <a:t>The steps can refer to other use cases. </a:t>
            </a:r>
          </a:p>
        </p:txBody>
      </p:sp>
      <p:sp>
        <p:nvSpPr>
          <p:cNvPr id="4" name="Slide Number Placeholder 3">
            <a:extLst>
              <a:ext uri="{FF2B5EF4-FFF2-40B4-BE49-F238E27FC236}">
                <a16:creationId xmlns:a16="http://schemas.microsoft.com/office/drawing/2014/main" id="{F86F0CA0-7B81-7611-FFFE-CBAB81E400DC}"/>
              </a:ext>
            </a:extLst>
          </p:cNvPr>
          <p:cNvSpPr>
            <a:spLocks noGrp="1"/>
          </p:cNvSpPr>
          <p:nvPr>
            <p:ph type="sldNum" sz="quarter" idx="12"/>
          </p:nvPr>
        </p:nvSpPr>
        <p:spPr/>
        <p:txBody>
          <a:bodyPr/>
          <a:lstStyle/>
          <a:p>
            <a:fld id="{6C575094-CFE5-6845-BA77-358456EEE977}" type="slidenum">
              <a:rPr lang="en-US" altLang="x-none" smtClean="0"/>
              <a:pPr/>
              <a:t>42</a:t>
            </a:fld>
            <a:endParaRPr lang="en-US" altLang="x-none"/>
          </a:p>
        </p:txBody>
      </p:sp>
    </p:spTree>
    <p:extLst>
      <p:ext uri="{BB962C8B-B14F-4D97-AF65-F5344CB8AC3E}">
        <p14:creationId xmlns:p14="http://schemas.microsoft.com/office/powerpoint/2010/main" val="5216920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C594-3EE0-E4CA-66C0-8FE403F9A124}"/>
              </a:ext>
            </a:extLst>
          </p:cNvPr>
          <p:cNvSpPr>
            <a:spLocks noGrp="1"/>
          </p:cNvSpPr>
          <p:nvPr>
            <p:ph type="title"/>
          </p:nvPr>
        </p:nvSpPr>
        <p:spPr/>
        <p:txBody>
          <a:bodyPr/>
          <a:lstStyle/>
          <a:p>
            <a:r>
              <a:rPr lang="en-US" dirty="0"/>
              <a:t>Use Case Description</a:t>
            </a:r>
            <a:r>
              <a:rPr lang="en-US" i="1" dirty="0"/>
              <a:t>, cont’d</a:t>
            </a:r>
            <a:endParaRPr lang="en-US" dirty="0"/>
          </a:p>
        </p:txBody>
      </p:sp>
      <p:sp>
        <p:nvSpPr>
          <p:cNvPr id="3" name="Content Placeholder 2">
            <a:extLst>
              <a:ext uri="{FF2B5EF4-FFF2-40B4-BE49-F238E27FC236}">
                <a16:creationId xmlns:a16="http://schemas.microsoft.com/office/drawing/2014/main" id="{CF5DCDE6-A2CF-A3FC-33E9-FC945AA7D405}"/>
              </a:ext>
            </a:extLst>
          </p:cNvPr>
          <p:cNvSpPr>
            <a:spLocks noGrp="1"/>
          </p:cNvSpPr>
          <p:nvPr>
            <p:ph idx="1"/>
          </p:nvPr>
        </p:nvSpPr>
        <p:spPr>
          <a:xfrm>
            <a:off x="274367" y="1295400"/>
            <a:ext cx="8686705" cy="4835525"/>
          </a:xfrm>
        </p:spPr>
        <p:txBody>
          <a:bodyPr/>
          <a:lstStyle/>
          <a:p>
            <a:r>
              <a:rPr lang="en-US" b="1" dirty="0"/>
              <a:t>Alternate action sequences: </a:t>
            </a:r>
            <a:r>
              <a:rPr lang="en-US" dirty="0"/>
              <a:t>What action steps should occur if something goes wrong during the primary sequence?</a:t>
            </a:r>
          </a:p>
          <a:p>
            <a:pPr lvl="4"/>
            <a:endParaRPr lang="en-US" dirty="0"/>
          </a:p>
          <a:p>
            <a:r>
              <a:rPr lang="en-US" b="1" dirty="0"/>
              <a:t>Postconditions: </a:t>
            </a:r>
            <a:r>
              <a:rPr lang="en-US" dirty="0"/>
              <a:t>What will be the situation when this use case is finished? </a:t>
            </a:r>
          </a:p>
          <a:p>
            <a:pPr lvl="4"/>
            <a:endParaRPr lang="en-US" dirty="0"/>
          </a:p>
          <a:p>
            <a:r>
              <a:rPr lang="en-US" b="1" dirty="0"/>
              <a:t>Nonfunctional requirements: </a:t>
            </a:r>
            <a:r>
              <a:rPr lang="en-US" dirty="0"/>
              <a:t>Which nonfunctional requirements apply to this use case?</a:t>
            </a:r>
          </a:p>
          <a:p>
            <a:pPr lvl="4"/>
            <a:endParaRPr lang="en-US" dirty="0"/>
          </a:p>
          <a:p>
            <a:r>
              <a:rPr lang="en-US" b="1" dirty="0"/>
              <a:t>Glossary: </a:t>
            </a:r>
            <a:r>
              <a:rPr lang="en-US" dirty="0"/>
              <a:t>Define any terms in this use case that a reader may find confusing. </a:t>
            </a:r>
          </a:p>
          <a:p>
            <a:endParaRPr lang="en-US" dirty="0"/>
          </a:p>
          <a:p>
            <a:endParaRPr lang="en-US" dirty="0"/>
          </a:p>
        </p:txBody>
      </p:sp>
      <p:sp>
        <p:nvSpPr>
          <p:cNvPr id="4" name="Slide Number Placeholder 3">
            <a:extLst>
              <a:ext uri="{FF2B5EF4-FFF2-40B4-BE49-F238E27FC236}">
                <a16:creationId xmlns:a16="http://schemas.microsoft.com/office/drawing/2014/main" id="{BEB8538D-0B9F-74D8-1AFE-2F735EF55B18}"/>
              </a:ext>
            </a:extLst>
          </p:cNvPr>
          <p:cNvSpPr>
            <a:spLocks noGrp="1"/>
          </p:cNvSpPr>
          <p:nvPr>
            <p:ph type="sldNum" sz="quarter" idx="12"/>
          </p:nvPr>
        </p:nvSpPr>
        <p:spPr/>
        <p:txBody>
          <a:bodyPr/>
          <a:lstStyle/>
          <a:p>
            <a:fld id="{6C575094-CFE5-6845-BA77-358456EEE977}" type="slidenum">
              <a:rPr lang="en-US" altLang="x-none" smtClean="0"/>
              <a:pPr/>
              <a:t>43</a:t>
            </a:fld>
            <a:endParaRPr lang="en-US" altLang="x-none"/>
          </a:p>
        </p:txBody>
      </p:sp>
    </p:spTree>
    <p:extLst>
      <p:ext uri="{BB962C8B-B14F-4D97-AF65-F5344CB8AC3E}">
        <p14:creationId xmlns:p14="http://schemas.microsoft.com/office/powerpoint/2010/main" val="26145974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0B01BB-353D-1D48-B30A-DBC69D37AB9E}" type="slidenum">
              <a:rPr lang="en-US"/>
              <a:pPr/>
              <a:t>44</a:t>
            </a:fld>
            <a:endParaRPr lang="en-US"/>
          </a:p>
        </p:txBody>
      </p:sp>
      <p:sp>
        <p:nvSpPr>
          <p:cNvPr id="144386" name="Rectangle 2"/>
          <p:cNvSpPr>
            <a:spLocks noGrp="1" noChangeArrowheads="1"/>
          </p:cNvSpPr>
          <p:nvPr>
            <p:ph type="title"/>
          </p:nvPr>
        </p:nvSpPr>
        <p:spPr/>
        <p:txBody>
          <a:bodyPr/>
          <a:lstStyle/>
          <a:p>
            <a:r>
              <a:rPr lang="en-US"/>
              <a:t>Example Use Case Description</a:t>
            </a:r>
          </a:p>
        </p:txBody>
      </p:sp>
      <p:sp>
        <p:nvSpPr>
          <p:cNvPr id="144387" name="Rectangle 3"/>
          <p:cNvSpPr>
            <a:spLocks noGrp="1" noChangeArrowheads="1"/>
          </p:cNvSpPr>
          <p:nvPr>
            <p:ph type="body" idx="1"/>
          </p:nvPr>
        </p:nvSpPr>
        <p:spPr/>
        <p:txBody>
          <a:bodyPr/>
          <a:lstStyle/>
          <a:p>
            <a:pPr>
              <a:lnSpc>
                <a:spcPct val="80000"/>
              </a:lnSpc>
            </a:pPr>
            <a:r>
              <a:rPr lang="en-US" b="1" dirty="0"/>
              <a:t>Name: </a:t>
            </a:r>
            <a:r>
              <a:rPr lang="en-US" dirty="0"/>
              <a:t>Withdraw Cash</a:t>
            </a:r>
          </a:p>
          <a:p>
            <a:pPr lvl="4">
              <a:lnSpc>
                <a:spcPct val="80000"/>
              </a:lnSpc>
            </a:pPr>
            <a:endParaRPr lang="en-US" dirty="0">
              <a:solidFill>
                <a:srgbClr val="B23C00"/>
              </a:solidFill>
            </a:endParaRPr>
          </a:p>
          <a:p>
            <a:pPr>
              <a:lnSpc>
                <a:spcPct val="80000"/>
              </a:lnSpc>
            </a:pPr>
            <a:r>
              <a:rPr lang="en-US" b="1" dirty="0"/>
              <a:t>Goal: </a:t>
            </a:r>
            <a:r>
              <a:rPr lang="en-US" dirty="0">
                <a:solidFill>
                  <a:srgbClr val="000000"/>
                </a:solidFill>
              </a:rPr>
              <a:t>Customer withdraws cash from ATM.</a:t>
            </a:r>
          </a:p>
          <a:p>
            <a:pPr lvl="4">
              <a:lnSpc>
                <a:spcPct val="80000"/>
              </a:lnSpc>
            </a:pPr>
            <a:endParaRPr lang="en-US" dirty="0">
              <a:solidFill>
                <a:srgbClr val="B23C00"/>
              </a:solidFill>
            </a:endParaRPr>
          </a:p>
          <a:p>
            <a:pPr>
              <a:lnSpc>
                <a:spcPct val="80000"/>
              </a:lnSpc>
            </a:pPr>
            <a:r>
              <a:rPr lang="en-US" b="1" dirty="0"/>
              <a:t>Summary: </a:t>
            </a:r>
            <a:r>
              <a:rPr lang="en-US" dirty="0"/>
              <a:t>A customer who has logged in can withdraw up to $500 cash in $20 bills.</a:t>
            </a:r>
          </a:p>
          <a:p>
            <a:pPr lvl="4">
              <a:lnSpc>
                <a:spcPct val="80000"/>
              </a:lnSpc>
            </a:pPr>
            <a:endParaRPr lang="en-US" dirty="0"/>
          </a:p>
          <a:p>
            <a:pPr>
              <a:lnSpc>
                <a:spcPct val="80000"/>
              </a:lnSpc>
            </a:pPr>
            <a:r>
              <a:rPr lang="en-US" b="1" dirty="0"/>
              <a:t>Actors: </a:t>
            </a:r>
            <a:r>
              <a:rPr lang="en-US" dirty="0"/>
              <a:t>The customer and the bank</a:t>
            </a:r>
          </a:p>
        </p:txBody>
      </p:sp>
    </p:spTree>
    <p:extLst>
      <p:ext uri="{BB962C8B-B14F-4D97-AF65-F5344CB8AC3E}">
        <p14:creationId xmlns:p14="http://schemas.microsoft.com/office/powerpoint/2010/main" val="3217003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0B01BB-353D-1D48-B30A-DBC69D37AB9E}" type="slidenum">
              <a:rPr lang="en-US"/>
              <a:pPr/>
              <a:t>45</a:t>
            </a:fld>
            <a:endParaRPr lang="en-US"/>
          </a:p>
        </p:txBody>
      </p:sp>
      <p:sp>
        <p:nvSpPr>
          <p:cNvPr id="144386" name="Rectangle 2"/>
          <p:cNvSpPr>
            <a:spLocks noGrp="1" noChangeArrowheads="1"/>
          </p:cNvSpPr>
          <p:nvPr>
            <p:ph type="title"/>
          </p:nvPr>
        </p:nvSpPr>
        <p:spPr/>
        <p:txBody>
          <a:bodyPr/>
          <a:lstStyle/>
          <a:p>
            <a:r>
              <a:rPr lang="en-US" dirty="0"/>
              <a:t>Example Use Case Description</a:t>
            </a:r>
            <a:r>
              <a:rPr lang="en-US" i="1" dirty="0"/>
              <a:t>, cont’d</a:t>
            </a:r>
            <a:endParaRPr lang="en-US" dirty="0"/>
          </a:p>
        </p:txBody>
      </p:sp>
      <p:sp>
        <p:nvSpPr>
          <p:cNvPr id="144387" name="Rectangle 3"/>
          <p:cNvSpPr>
            <a:spLocks noGrp="1" noChangeArrowheads="1"/>
          </p:cNvSpPr>
          <p:nvPr>
            <p:ph type="body" idx="1"/>
          </p:nvPr>
        </p:nvSpPr>
        <p:spPr>
          <a:xfrm>
            <a:off x="457200" y="1508781"/>
            <a:ext cx="8229600" cy="4622144"/>
          </a:xfrm>
        </p:spPr>
        <p:txBody>
          <a:bodyPr/>
          <a:lstStyle/>
          <a:p>
            <a:pPr>
              <a:lnSpc>
                <a:spcPct val="80000"/>
              </a:lnSpc>
            </a:pPr>
            <a:r>
              <a:rPr lang="en-US" b="1" dirty="0"/>
              <a:t>Preconditions:</a:t>
            </a:r>
          </a:p>
          <a:p>
            <a:pPr lvl="4">
              <a:lnSpc>
                <a:spcPct val="80000"/>
              </a:lnSpc>
            </a:pPr>
            <a:endParaRPr lang="en-US" dirty="0">
              <a:solidFill>
                <a:srgbClr val="B23C00"/>
              </a:solidFill>
            </a:endParaRPr>
          </a:p>
          <a:p>
            <a:pPr lvl="1">
              <a:lnSpc>
                <a:spcPct val="80000"/>
              </a:lnSpc>
            </a:pPr>
            <a:r>
              <a:rPr lang="en-US" dirty="0"/>
              <a:t>The ATM has been started up.</a:t>
            </a:r>
          </a:p>
          <a:p>
            <a:pPr lvl="2">
              <a:lnSpc>
                <a:spcPct val="80000"/>
              </a:lnSpc>
            </a:pPr>
            <a:r>
              <a:rPr lang="en-US" dirty="0"/>
              <a:t>See use case </a:t>
            </a:r>
            <a:r>
              <a:rPr lang="ja-JP" altLang="en-US" dirty="0">
                <a:latin typeface="Arial"/>
              </a:rPr>
              <a:t>“</a:t>
            </a:r>
            <a:r>
              <a:rPr lang="en-US" dirty="0"/>
              <a:t>Start up ATM</a:t>
            </a:r>
            <a:r>
              <a:rPr lang="ja-JP" altLang="en-US" dirty="0">
                <a:latin typeface="Arial"/>
              </a:rPr>
              <a:t>”</a:t>
            </a:r>
            <a:r>
              <a:rPr lang="en-US" dirty="0"/>
              <a:t>.</a:t>
            </a:r>
          </a:p>
          <a:p>
            <a:pPr lvl="1">
              <a:lnSpc>
                <a:spcPct val="80000"/>
              </a:lnSpc>
            </a:pPr>
            <a:r>
              <a:rPr lang="en-US" dirty="0"/>
              <a:t>The customer has inserted a valid bank card.</a:t>
            </a:r>
          </a:p>
          <a:p>
            <a:pPr lvl="1">
              <a:lnSpc>
                <a:spcPct val="80000"/>
              </a:lnSpc>
            </a:pPr>
            <a:r>
              <a:rPr lang="en-US" dirty="0"/>
              <a:t>The customer has entered a correct PIN.</a:t>
            </a:r>
          </a:p>
          <a:p>
            <a:pPr lvl="5">
              <a:lnSpc>
                <a:spcPct val="80000"/>
              </a:lnSpc>
            </a:pPr>
            <a:endParaRPr lang="en-US" dirty="0"/>
          </a:p>
          <a:p>
            <a:pPr>
              <a:lnSpc>
                <a:spcPct val="80000"/>
              </a:lnSpc>
            </a:pPr>
            <a:r>
              <a:rPr lang="en-US" b="1" dirty="0"/>
              <a:t>Trigger: </a:t>
            </a:r>
            <a:r>
              <a:rPr lang="en-US" dirty="0"/>
              <a:t>The customer selects the </a:t>
            </a:r>
            <a:br>
              <a:rPr lang="en-US" dirty="0"/>
            </a:br>
            <a:r>
              <a:rPr lang="ja-JP" altLang="en-US" dirty="0"/>
              <a:t>“</a:t>
            </a:r>
            <a:r>
              <a:rPr lang="en-US" dirty="0"/>
              <a:t>Withdraw Cash</a:t>
            </a:r>
            <a:r>
              <a:rPr lang="ja-JP" altLang="en-US" dirty="0"/>
              <a:t>”</a:t>
            </a:r>
            <a:r>
              <a:rPr lang="en-US" dirty="0"/>
              <a:t> option.</a:t>
            </a:r>
          </a:p>
        </p:txBody>
      </p:sp>
      <p:sp>
        <p:nvSpPr>
          <p:cNvPr id="5" name="Text Box 5">
            <a:extLst>
              <a:ext uri="{FF2B5EF4-FFF2-40B4-BE49-F238E27FC236}">
                <a16:creationId xmlns:a16="http://schemas.microsoft.com/office/drawing/2014/main" id="{D7DA43CB-3CD3-B148-BAFC-D64CEF2626F2}"/>
              </a:ext>
            </a:extLst>
          </p:cNvPr>
          <p:cNvSpPr txBox="1">
            <a:spLocks noChangeArrowheads="1"/>
          </p:cNvSpPr>
          <p:nvPr/>
        </p:nvSpPr>
        <p:spPr bwMode="auto">
          <a:xfrm>
            <a:off x="3657610" y="1311417"/>
            <a:ext cx="3108926" cy="707886"/>
          </a:xfrm>
          <a:prstGeom prst="rect">
            <a:avLst/>
          </a:prstGeom>
          <a:solidFill>
            <a:srgbClr val="FFFFC2"/>
          </a:solidFill>
          <a:ln w="12700">
            <a:solidFill>
              <a:srgbClr val="0033CC"/>
            </a:solidFill>
            <a:miter lim="800000"/>
            <a:headEnd/>
            <a:tailEnd/>
          </a:ln>
          <a:effectLst/>
        </p:spPr>
        <p:txBody>
          <a:bodyPr wrap="square">
            <a:spAutoFit/>
          </a:bodyPr>
          <a:lstStyle/>
          <a:p>
            <a:r>
              <a:rPr lang="en-US" sz="2000" dirty="0">
                <a:solidFill>
                  <a:srgbClr val="0033CC"/>
                </a:solidFill>
              </a:rPr>
              <a:t>What must be true </a:t>
            </a:r>
            <a:r>
              <a:rPr lang="en-US" sz="2000" u="sng" dirty="0">
                <a:solidFill>
                  <a:srgbClr val="0033CC"/>
                </a:solidFill>
              </a:rPr>
              <a:t>before</a:t>
            </a:r>
            <a:r>
              <a:rPr lang="en-US" sz="2000" dirty="0">
                <a:solidFill>
                  <a:srgbClr val="0033CC"/>
                </a:solidFill>
              </a:rPr>
              <a:t> the use case happens.</a:t>
            </a:r>
          </a:p>
        </p:txBody>
      </p:sp>
      <p:sp>
        <p:nvSpPr>
          <p:cNvPr id="7" name="TextBox 6">
            <a:extLst>
              <a:ext uri="{FF2B5EF4-FFF2-40B4-BE49-F238E27FC236}">
                <a16:creationId xmlns:a16="http://schemas.microsoft.com/office/drawing/2014/main" id="{F71D544F-D1D1-1F43-A9F8-6E755C2F7853}"/>
              </a:ext>
            </a:extLst>
          </p:cNvPr>
          <p:cNvSpPr txBox="1"/>
          <p:nvPr/>
        </p:nvSpPr>
        <p:spPr>
          <a:xfrm>
            <a:off x="5394951" y="2431790"/>
            <a:ext cx="1828780" cy="338554"/>
          </a:xfrm>
          <a:prstGeom prst="rect">
            <a:avLst/>
          </a:prstGeom>
          <a:solidFill>
            <a:srgbClr val="FFFFC2"/>
          </a:solidFill>
          <a:ln>
            <a:solidFill>
              <a:srgbClr val="0033CC"/>
            </a:solidFill>
          </a:ln>
        </p:spPr>
        <p:txBody>
          <a:bodyPr wrap="square" rtlCol="0">
            <a:spAutoFit/>
          </a:bodyPr>
          <a:lstStyle/>
          <a:p>
            <a:r>
              <a:rPr lang="en-US" dirty="0">
                <a:solidFill>
                  <a:srgbClr val="0033CC"/>
                </a:solidFill>
              </a:rPr>
              <a:t>Another use case.</a:t>
            </a:r>
          </a:p>
        </p:txBody>
      </p:sp>
    </p:spTree>
    <p:extLst>
      <p:ext uri="{BB962C8B-B14F-4D97-AF65-F5344CB8AC3E}">
        <p14:creationId xmlns:p14="http://schemas.microsoft.com/office/powerpoint/2010/main" val="418725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44387">
                                            <p:txEl>
                                              <p:pRg st="7" end="7"/>
                                            </p:txEl>
                                          </p:spTgt>
                                        </p:tgtEl>
                                        <p:attrNameLst>
                                          <p:attrName>style.visibility</p:attrName>
                                        </p:attrNameLst>
                                      </p:cBhvr>
                                      <p:to>
                                        <p:strVal val="visible"/>
                                      </p:to>
                                    </p:set>
                                    <p:animEffect transition="in" filter="fade">
                                      <p:cBhvr>
                                        <p:cTn id="19" dur="500"/>
                                        <p:tgtEl>
                                          <p:spTgt spid="144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C36E0C4A-3A75-D24C-84FA-7827224B2212}" type="slidenum">
              <a:rPr lang="en-US"/>
              <a:pPr/>
              <a:t>46</a:t>
            </a:fld>
            <a:endParaRPr lang="en-US"/>
          </a:p>
        </p:txBody>
      </p:sp>
      <p:sp>
        <p:nvSpPr>
          <p:cNvPr id="145410" name="Rectangle 2"/>
          <p:cNvSpPr>
            <a:spLocks noGrp="1" noChangeArrowheads="1"/>
          </p:cNvSpPr>
          <p:nvPr>
            <p:ph type="title"/>
          </p:nvPr>
        </p:nvSpPr>
        <p:spPr/>
        <p:txBody>
          <a:bodyPr/>
          <a:lstStyle/>
          <a:p>
            <a:r>
              <a:rPr lang="en-US" dirty="0"/>
              <a:t>Example Use Case Description</a:t>
            </a:r>
            <a:r>
              <a:rPr lang="en-US" i="1" dirty="0"/>
              <a:t>, cont</a:t>
            </a:r>
            <a:r>
              <a:rPr lang="en-US" i="1" dirty="0">
                <a:latin typeface="Arial"/>
              </a:rPr>
              <a:t>’</a:t>
            </a:r>
            <a:r>
              <a:rPr lang="en-US" i="1" dirty="0"/>
              <a:t>d</a:t>
            </a:r>
          </a:p>
        </p:txBody>
      </p:sp>
      <p:sp>
        <p:nvSpPr>
          <p:cNvPr id="145411" name="Rectangle 3"/>
          <p:cNvSpPr>
            <a:spLocks noGrp="1" noChangeArrowheads="1"/>
          </p:cNvSpPr>
          <p:nvPr>
            <p:ph type="body" idx="1"/>
          </p:nvPr>
        </p:nvSpPr>
        <p:spPr>
          <a:xfrm>
            <a:off x="457200" y="1234464"/>
            <a:ext cx="8229600" cy="5029145"/>
          </a:xfrm>
        </p:spPr>
        <p:txBody>
          <a:bodyPr/>
          <a:lstStyle/>
          <a:p>
            <a:pPr marL="533400" indent="-533400"/>
            <a:r>
              <a:rPr lang="en-US" b="1" dirty="0"/>
              <a:t>Primary sequence:</a:t>
            </a:r>
          </a:p>
          <a:p>
            <a:pPr marL="928688" lvl="1" indent="-457200">
              <a:buFont typeface="Wingdings" charset="0"/>
              <a:buAutoNum type="arabicPeriod"/>
            </a:pPr>
            <a:r>
              <a:rPr lang="en-US" dirty="0"/>
              <a:t>The system prompts the customer for the amount.</a:t>
            </a:r>
          </a:p>
          <a:p>
            <a:pPr marL="928688" lvl="1" indent="-457200">
              <a:buFont typeface="Wingdings" charset="0"/>
              <a:buAutoNum type="arabicPeriod"/>
            </a:pPr>
            <a:r>
              <a:rPr lang="en-US" dirty="0"/>
              <a:t>The customer chooses from a list of amounts </a:t>
            </a:r>
            <a:br>
              <a:rPr lang="en-US" dirty="0"/>
            </a:br>
            <a:r>
              <a:rPr lang="en-US" dirty="0"/>
              <a:t>or enters an amount.</a:t>
            </a:r>
          </a:p>
          <a:p>
            <a:pPr marL="928688" lvl="1" indent="-457200">
              <a:buFont typeface="Wingdings" charset="0"/>
              <a:buAutoNum type="arabicPeriod"/>
            </a:pPr>
            <a:r>
              <a:rPr lang="en-US" dirty="0"/>
              <a:t>The customer confirms and submits the amount.</a:t>
            </a:r>
          </a:p>
          <a:p>
            <a:pPr marL="1398588" lvl="2" indent="-457200"/>
            <a:r>
              <a:rPr lang="en-US" dirty="0"/>
              <a:t>(The ATM communicates with the bank </a:t>
            </a:r>
            <a:br>
              <a:rPr lang="en-US" dirty="0"/>
            </a:br>
            <a:r>
              <a:rPr lang="en-US" dirty="0"/>
              <a:t>to check the customer’s account.)</a:t>
            </a:r>
          </a:p>
          <a:p>
            <a:pPr marL="928688" lvl="1" indent="-457200">
              <a:buFont typeface="Wingdings" charset="0"/>
              <a:buAutoNum type="arabicPeriod"/>
            </a:pPr>
            <a:r>
              <a:rPr lang="en-US" dirty="0"/>
              <a:t>The system dispenses the amount in $20 bills.</a:t>
            </a:r>
          </a:p>
          <a:p>
            <a:pPr marL="1398588" lvl="2" indent="-457200"/>
            <a:r>
              <a:rPr lang="en-US" dirty="0"/>
              <a:t>(The bank deducts the amount </a:t>
            </a:r>
            <a:br>
              <a:rPr lang="en-US" dirty="0"/>
            </a:br>
            <a:r>
              <a:rPr lang="en-US" dirty="0"/>
              <a:t>from the customer</a:t>
            </a:r>
            <a:r>
              <a:rPr lang="en-US" dirty="0">
                <a:latin typeface="Arial"/>
              </a:rPr>
              <a:t>’</a:t>
            </a:r>
            <a:r>
              <a:rPr lang="en-US" dirty="0"/>
              <a:t>s balance.)</a:t>
            </a:r>
          </a:p>
          <a:p>
            <a:pPr marL="928688" lvl="1" indent="-457200">
              <a:buFont typeface="Wingdings" charset="0"/>
              <a:buAutoNum type="arabicPeriod"/>
            </a:pPr>
            <a:r>
              <a:rPr lang="en-US" dirty="0"/>
              <a:t>The system displays the customer</a:t>
            </a:r>
            <a:r>
              <a:rPr lang="en-US" altLang="ja-JP" dirty="0">
                <a:latin typeface="Arial"/>
              </a:rPr>
              <a:t>’</a:t>
            </a:r>
            <a:r>
              <a:rPr lang="en-US" dirty="0"/>
              <a:t>s balance </a:t>
            </a:r>
          </a:p>
          <a:p>
            <a:pPr lvl="2"/>
            <a:r>
              <a:rPr lang="en-US" dirty="0"/>
              <a:t>See use case </a:t>
            </a:r>
            <a:r>
              <a:rPr lang="ja-JP" altLang="en-US" dirty="0">
                <a:latin typeface="Arial"/>
              </a:rPr>
              <a:t>“</a:t>
            </a:r>
            <a:r>
              <a:rPr lang="en-US" dirty="0"/>
              <a:t>Display balance</a:t>
            </a:r>
            <a:r>
              <a:rPr lang="ja-JP" altLang="en-US" dirty="0">
                <a:latin typeface="Arial"/>
              </a:rPr>
              <a:t>”</a:t>
            </a:r>
            <a:r>
              <a:rPr lang="en-US" dirty="0"/>
              <a:t>.</a:t>
            </a:r>
          </a:p>
        </p:txBody>
      </p:sp>
      <p:sp>
        <p:nvSpPr>
          <p:cNvPr id="145412" name="Text Box 4"/>
          <p:cNvSpPr txBox="1">
            <a:spLocks noChangeArrowheads="1"/>
          </p:cNvSpPr>
          <p:nvPr/>
        </p:nvSpPr>
        <p:spPr bwMode="auto">
          <a:xfrm>
            <a:off x="4373391" y="1325903"/>
            <a:ext cx="2941779" cy="400110"/>
          </a:xfrm>
          <a:prstGeom prst="rect">
            <a:avLst/>
          </a:prstGeom>
          <a:solidFill>
            <a:schemeClr val="accent1">
              <a:lumMod val="20000"/>
              <a:lumOff val="80000"/>
            </a:schemeClr>
          </a:solidFill>
          <a:ln w="12700">
            <a:solidFill>
              <a:srgbClr val="0033CC"/>
            </a:solidFill>
            <a:miter lim="800000"/>
            <a:headEnd/>
            <a:tailEnd/>
          </a:ln>
          <a:effectLst/>
        </p:spPr>
        <p:txBody>
          <a:bodyPr wrap="none">
            <a:spAutoFit/>
          </a:bodyPr>
          <a:lstStyle/>
          <a:p>
            <a:r>
              <a:rPr lang="en-US" sz="2000">
                <a:solidFill>
                  <a:srgbClr val="0033CC"/>
                </a:solidFill>
              </a:rPr>
              <a:t>At most about 10 steps.</a:t>
            </a:r>
          </a:p>
        </p:txBody>
      </p:sp>
      <p:sp>
        <p:nvSpPr>
          <p:cNvPr id="2" name="TextBox 1"/>
          <p:cNvSpPr txBox="1"/>
          <p:nvPr/>
        </p:nvSpPr>
        <p:spPr>
          <a:xfrm>
            <a:off x="5760707" y="5714975"/>
            <a:ext cx="1828780" cy="338554"/>
          </a:xfrm>
          <a:prstGeom prst="rect">
            <a:avLst/>
          </a:prstGeom>
          <a:solidFill>
            <a:srgbClr val="FFFFC2"/>
          </a:solidFill>
          <a:ln>
            <a:solidFill>
              <a:srgbClr val="0033CC"/>
            </a:solidFill>
          </a:ln>
        </p:spPr>
        <p:txBody>
          <a:bodyPr wrap="square" rtlCol="0">
            <a:spAutoFit/>
          </a:bodyPr>
          <a:lstStyle/>
          <a:p>
            <a:r>
              <a:rPr lang="en-US" dirty="0">
                <a:solidFill>
                  <a:srgbClr val="0033CC"/>
                </a:solidFill>
              </a:rPr>
              <a:t>Another use case.</a:t>
            </a:r>
          </a:p>
        </p:txBody>
      </p:sp>
    </p:spTree>
    <p:extLst>
      <p:ext uri="{BB962C8B-B14F-4D97-AF65-F5344CB8AC3E}">
        <p14:creationId xmlns:p14="http://schemas.microsoft.com/office/powerpoint/2010/main" val="457053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5412"/>
                                        </p:tgtEl>
                                        <p:attrNameLst>
                                          <p:attrName>style.visibility</p:attrName>
                                        </p:attrNameLst>
                                      </p:cBhvr>
                                      <p:to>
                                        <p:strVal val="visible"/>
                                      </p:to>
                                    </p:set>
                                    <p:anim calcmode="lin" valueType="num">
                                      <p:cBhvr additive="base">
                                        <p:cTn id="7" dur="500" fill="hold"/>
                                        <p:tgtEl>
                                          <p:spTgt spid="145412"/>
                                        </p:tgtEl>
                                        <p:attrNameLst>
                                          <p:attrName>ppt_x</p:attrName>
                                        </p:attrNameLst>
                                      </p:cBhvr>
                                      <p:tavLst>
                                        <p:tav tm="0">
                                          <p:val>
                                            <p:strVal val="1+#ppt_w/2"/>
                                          </p:val>
                                        </p:tav>
                                        <p:tav tm="100000">
                                          <p:val>
                                            <p:strVal val="#ppt_x"/>
                                          </p:val>
                                        </p:tav>
                                      </p:tavLst>
                                    </p:anim>
                                    <p:anim calcmode="lin" valueType="num">
                                      <p:cBhvr additive="base">
                                        <p:cTn id="8" dur="500" fill="hold"/>
                                        <p:tgtEl>
                                          <p:spTgt spid="1454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2" grpId="0" animBg="1"/>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14979B4-ABA7-7544-BC8F-059BBD6CD5D1}" type="slidenum">
              <a:rPr lang="en-US"/>
              <a:pPr/>
              <a:t>47</a:t>
            </a:fld>
            <a:endParaRPr lang="en-US"/>
          </a:p>
        </p:txBody>
      </p:sp>
      <p:sp>
        <p:nvSpPr>
          <p:cNvPr id="146434" name="Rectangle 2"/>
          <p:cNvSpPr>
            <a:spLocks noGrp="1" noChangeArrowheads="1"/>
          </p:cNvSpPr>
          <p:nvPr>
            <p:ph type="title"/>
          </p:nvPr>
        </p:nvSpPr>
        <p:spPr/>
        <p:txBody>
          <a:bodyPr/>
          <a:lstStyle/>
          <a:p>
            <a:r>
              <a:rPr lang="en-US" dirty="0"/>
              <a:t>Example Use Case Description</a:t>
            </a:r>
            <a:r>
              <a:rPr lang="en-US" i="1" dirty="0"/>
              <a:t>, cont’d</a:t>
            </a:r>
            <a:endParaRPr lang="en-US" dirty="0"/>
          </a:p>
        </p:txBody>
      </p:sp>
      <p:sp>
        <p:nvSpPr>
          <p:cNvPr id="146435" name="Rectangle 3"/>
          <p:cNvSpPr>
            <a:spLocks noGrp="1" noChangeArrowheads="1"/>
          </p:cNvSpPr>
          <p:nvPr>
            <p:ph type="body" idx="1"/>
          </p:nvPr>
        </p:nvSpPr>
        <p:spPr>
          <a:xfrm>
            <a:off x="457200" y="1295400"/>
            <a:ext cx="8229600" cy="4785331"/>
          </a:xfrm>
        </p:spPr>
        <p:txBody>
          <a:bodyPr/>
          <a:lstStyle/>
          <a:p>
            <a:r>
              <a:rPr lang="en-US" b="1" dirty="0"/>
              <a:t>Alternate sequences:</a:t>
            </a:r>
          </a:p>
          <a:p>
            <a:pPr lvl="4"/>
            <a:endParaRPr lang="en-US" dirty="0">
              <a:solidFill>
                <a:srgbClr val="B23C00"/>
              </a:solidFill>
            </a:endParaRPr>
          </a:p>
          <a:p>
            <a:pPr lvl="1"/>
            <a:r>
              <a:rPr lang="en-US" dirty="0"/>
              <a:t>3.1  The customer entered an amount </a:t>
            </a:r>
            <a:br>
              <a:rPr lang="en-US" dirty="0"/>
            </a:br>
            <a:r>
              <a:rPr lang="en-US" dirty="0"/>
              <a:t>that is not a multiple of $20.</a:t>
            </a:r>
          </a:p>
          <a:p>
            <a:pPr lvl="2"/>
            <a:r>
              <a:rPr lang="en-US" dirty="0"/>
              <a:t>3.1.1 The system displays a message to the customer .</a:t>
            </a:r>
          </a:p>
          <a:p>
            <a:pPr lvl="2"/>
            <a:r>
              <a:rPr lang="en-US" dirty="0"/>
              <a:t>3.1.2. The system prompts the customer for a new amount.</a:t>
            </a:r>
          </a:p>
          <a:p>
            <a:pPr lvl="4"/>
            <a:endParaRPr lang="en-US" dirty="0"/>
          </a:p>
          <a:p>
            <a:pPr lvl="1"/>
            <a:r>
              <a:rPr lang="en-US" dirty="0"/>
              <a:t>3.2  The customer</a:t>
            </a:r>
            <a:r>
              <a:rPr lang="en-US" dirty="0">
                <a:latin typeface="Arial"/>
              </a:rPr>
              <a:t>’</a:t>
            </a:r>
            <a:r>
              <a:rPr lang="en-US" dirty="0"/>
              <a:t>s bank balance is insufficient.</a:t>
            </a:r>
          </a:p>
          <a:p>
            <a:pPr lvl="2"/>
            <a:r>
              <a:rPr lang="en-US" dirty="0"/>
              <a:t>3.2.1  </a:t>
            </a:r>
            <a:r>
              <a:rPr lang="en-US" i="1" dirty="0"/>
              <a:t>etc.</a:t>
            </a:r>
          </a:p>
        </p:txBody>
      </p:sp>
    </p:spTree>
    <p:extLst>
      <p:ext uri="{BB962C8B-B14F-4D97-AF65-F5344CB8AC3E}">
        <p14:creationId xmlns:p14="http://schemas.microsoft.com/office/powerpoint/2010/main" val="882163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14979B4-ABA7-7544-BC8F-059BBD6CD5D1}" type="slidenum">
              <a:rPr lang="en-US"/>
              <a:pPr/>
              <a:t>48</a:t>
            </a:fld>
            <a:endParaRPr lang="en-US"/>
          </a:p>
        </p:txBody>
      </p:sp>
      <p:sp>
        <p:nvSpPr>
          <p:cNvPr id="146434" name="Rectangle 2"/>
          <p:cNvSpPr>
            <a:spLocks noGrp="1" noChangeArrowheads="1"/>
          </p:cNvSpPr>
          <p:nvPr>
            <p:ph type="title"/>
          </p:nvPr>
        </p:nvSpPr>
        <p:spPr/>
        <p:txBody>
          <a:bodyPr/>
          <a:lstStyle/>
          <a:p>
            <a:r>
              <a:rPr lang="en-US" dirty="0"/>
              <a:t>Example Use Case Description</a:t>
            </a:r>
            <a:r>
              <a:rPr lang="en-US" i="1" dirty="0"/>
              <a:t>, cont’d</a:t>
            </a:r>
            <a:endParaRPr lang="en-US" dirty="0"/>
          </a:p>
        </p:txBody>
      </p:sp>
      <p:sp>
        <p:nvSpPr>
          <p:cNvPr id="146436" name="Rectangle 4"/>
          <p:cNvSpPr>
            <a:spLocks noChangeArrowheads="1"/>
          </p:cNvSpPr>
          <p:nvPr/>
        </p:nvSpPr>
        <p:spPr bwMode="auto">
          <a:xfrm>
            <a:off x="457200" y="1325903"/>
            <a:ext cx="8229600" cy="48462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469900" indent="-469900" eaLnBrk="1" hangingPunct="1">
              <a:spcBef>
                <a:spcPct val="20000"/>
              </a:spcBef>
              <a:buClr>
                <a:schemeClr val="bg2"/>
              </a:buClr>
              <a:buSzPct val="70000"/>
              <a:buFont typeface="Wingdings" charset="0"/>
              <a:buChar char="o"/>
            </a:pPr>
            <a:r>
              <a:rPr lang="en-US" sz="2800" b="1" dirty="0" err="1"/>
              <a:t>Postconditions</a:t>
            </a:r>
            <a:r>
              <a:rPr lang="en-US" sz="2800" b="1" dirty="0"/>
              <a:t>:</a:t>
            </a:r>
          </a:p>
          <a:p>
            <a:pPr marL="469900" indent="-469900" eaLnBrk="1" hangingPunct="1">
              <a:spcBef>
                <a:spcPct val="20000"/>
              </a:spcBef>
              <a:buClr>
                <a:schemeClr val="bg2"/>
              </a:buClr>
              <a:buSzPct val="70000"/>
              <a:buFont typeface="Wingdings" charset="0"/>
              <a:buChar char="o"/>
            </a:pPr>
            <a:endParaRPr lang="en-US" sz="1000" dirty="0"/>
          </a:p>
          <a:p>
            <a:pPr marL="908050" lvl="1" indent="-436563" eaLnBrk="1" hangingPunct="1">
              <a:spcBef>
                <a:spcPct val="20000"/>
              </a:spcBef>
              <a:buClr>
                <a:schemeClr val="accent2"/>
              </a:buClr>
              <a:buSzPct val="75000"/>
              <a:buFont typeface="Wingdings" charset="0"/>
              <a:buChar char="n"/>
            </a:pPr>
            <a:r>
              <a:rPr lang="en-US" sz="2400" dirty="0"/>
              <a:t>The customer</a:t>
            </a:r>
            <a:r>
              <a:rPr lang="en-US" sz="2800" dirty="0"/>
              <a:t> </a:t>
            </a:r>
            <a:r>
              <a:rPr lang="en-US" sz="2400" dirty="0"/>
              <a:t>receives the desired amount of cash.</a:t>
            </a:r>
          </a:p>
          <a:p>
            <a:pPr marL="1377950" lvl="2" indent="-468313" eaLnBrk="1" hangingPunct="1">
              <a:spcBef>
                <a:spcPct val="20000"/>
              </a:spcBef>
              <a:buClr>
                <a:schemeClr val="bg2"/>
              </a:buClr>
              <a:buSzPct val="65000"/>
              <a:buFont typeface="Wingdings" charset="0"/>
              <a:buChar char="o"/>
            </a:pPr>
            <a:r>
              <a:rPr lang="en-US" sz="2000" dirty="0"/>
              <a:t>The amount is deducted from the customer</a:t>
            </a:r>
            <a:r>
              <a:rPr lang="ja-JP" altLang="en-US" sz="2000" dirty="0">
                <a:latin typeface="Arial"/>
              </a:rPr>
              <a:t>’</a:t>
            </a:r>
            <a:r>
              <a:rPr lang="en-US" sz="2000" dirty="0"/>
              <a:t>s</a:t>
            </a:r>
            <a:r>
              <a:rPr lang="en-US" sz="2400" dirty="0"/>
              <a:t> </a:t>
            </a:r>
            <a:r>
              <a:rPr lang="en-US" sz="2000" dirty="0"/>
              <a:t>account.</a:t>
            </a:r>
          </a:p>
          <a:p>
            <a:pPr marL="1377950" lvl="2" indent="-468313" eaLnBrk="1" hangingPunct="1">
              <a:spcBef>
                <a:spcPct val="20000"/>
              </a:spcBef>
              <a:buClr>
                <a:schemeClr val="bg2"/>
              </a:buClr>
              <a:buSzPct val="65000"/>
              <a:buFont typeface="Wingdings" charset="0"/>
              <a:buChar char="o"/>
            </a:pPr>
            <a:r>
              <a:rPr lang="en-US" sz="2000" dirty="0"/>
              <a:t>The customer</a:t>
            </a:r>
            <a:r>
              <a:rPr lang="en-US" sz="2400" dirty="0"/>
              <a:t> </a:t>
            </a:r>
            <a:r>
              <a:rPr lang="en-US" sz="2000" dirty="0"/>
              <a:t>sees the new account balance.</a:t>
            </a:r>
          </a:p>
          <a:p>
            <a:pPr marL="1377950" lvl="2" indent="-468313" eaLnBrk="1" hangingPunct="1">
              <a:spcBef>
                <a:spcPct val="20000"/>
              </a:spcBef>
              <a:buClr>
                <a:schemeClr val="bg2"/>
              </a:buClr>
              <a:buSzPct val="65000"/>
              <a:buFont typeface="Wingdings" charset="0"/>
              <a:buChar char="o"/>
            </a:pPr>
            <a:endParaRPr lang="en-US" sz="1000" dirty="0"/>
          </a:p>
          <a:p>
            <a:pPr marL="908050" lvl="1" indent="-436563" eaLnBrk="1" hangingPunct="1">
              <a:spcBef>
                <a:spcPct val="20000"/>
              </a:spcBef>
              <a:buClr>
                <a:schemeClr val="accent2"/>
              </a:buClr>
              <a:buSzPct val="75000"/>
              <a:buFont typeface="Wingdings" charset="0"/>
              <a:buChar char="n"/>
            </a:pPr>
            <a:r>
              <a:rPr lang="en-US" sz="2400" b="1" i="1" dirty="0"/>
              <a:t>OR:</a:t>
            </a:r>
            <a:r>
              <a:rPr lang="en-US" sz="2400" dirty="0"/>
              <a:t> The customer</a:t>
            </a:r>
            <a:r>
              <a:rPr lang="en-US" sz="2800" dirty="0"/>
              <a:t> </a:t>
            </a:r>
            <a:r>
              <a:rPr lang="en-US" sz="2400" dirty="0"/>
              <a:t>receives no cash.</a:t>
            </a:r>
          </a:p>
          <a:p>
            <a:pPr marL="1377950" lvl="2" indent="-468313" eaLnBrk="1" hangingPunct="1">
              <a:spcBef>
                <a:spcPct val="20000"/>
              </a:spcBef>
              <a:buClr>
                <a:schemeClr val="bg2"/>
              </a:buClr>
              <a:buSzPct val="65000"/>
              <a:buFont typeface="Wingdings" charset="0"/>
              <a:buChar char="o"/>
            </a:pPr>
            <a:r>
              <a:rPr lang="en-US" sz="2000" dirty="0"/>
              <a:t>The customer</a:t>
            </a:r>
            <a:r>
              <a:rPr lang="en-US" sz="2000" dirty="0">
                <a:latin typeface="Arial"/>
              </a:rPr>
              <a:t>’</a:t>
            </a:r>
            <a:r>
              <a:rPr lang="en-US" sz="2000" dirty="0"/>
              <a:t>s</a:t>
            </a:r>
            <a:r>
              <a:rPr lang="en-US" sz="2400" dirty="0"/>
              <a:t> </a:t>
            </a:r>
            <a:r>
              <a:rPr lang="en-US" sz="2000" dirty="0"/>
              <a:t>account is unchanged.</a:t>
            </a:r>
          </a:p>
        </p:txBody>
      </p:sp>
      <p:sp>
        <p:nvSpPr>
          <p:cNvPr id="146437" name="Text Box 5"/>
          <p:cNvSpPr txBox="1">
            <a:spLocks noChangeArrowheads="1"/>
          </p:cNvSpPr>
          <p:nvPr/>
        </p:nvSpPr>
        <p:spPr bwMode="auto">
          <a:xfrm>
            <a:off x="3931927" y="1325903"/>
            <a:ext cx="2834608" cy="707886"/>
          </a:xfrm>
          <a:prstGeom prst="rect">
            <a:avLst/>
          </a:prstGeom>
          <a:solidFill>
            <a:srgbClr val="FFFFC2"/>
          </a:solidFill>
          <a:ln w="12700">
            <a:solidFill>
              <a:srgbClr val="0033CC"/>
            </a:solidFill>
            <a:miter lim="800000"/>
            <a:headEnd/>
            <a:tailEnd/>
          </a:ln>
          <a:effectLst/>
        </p:spPr>
        <p:txBody>
          <a:bodyPr wrap="square">
            <a:spAutoFit/>
          </a:bodyPr>
          <a:lstStyle/>
          <a:p>
            <a:r>
              <a:rPr lang="en-US" sz="2000" dirty="0">
                <a:solidFill>
                  <a:srgbClr val="0033CC"/>
                </a:solidFill>
              </a:rPr>
              <a:t>What must be true </a:t>
            </a:r>
            <a:r>
              <a:rPr lang="en-US" sz="2000" u="sng" dirty="0">
                <a:solidFill>
                  <a:srgbClr val="0033CC"/>
                </a:solidFill>
              </a:rPr>
              <a:t>after</a:t>
            </a:r>
            <a:r>
              <a:rPr lang="en-US" sz="2000" dirty="0">
                <a:solidFill>
                  <a:srgbClr val="0033CC"/>
                </a:solidFill>
              </a:rPr>
              <a:t> the use case is done.</a:t>
            </a:r>
          </a:p>
        </p:txBody>
      </p:sp>
    </p:spTree>
    <p:extLst>
      <p:ext uri="{BB962C8B-B14F-4D97-AF65-F5344CB8AC3E}">
        <p14:creationId xmlns:p14="http://schemas.microsoft.com/office/powerpoint/2010/main" val="3689966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6437"/>
                                        </p:tgtEl>
                                        <p:attrNameLst>
                                          <p:attrName>style.visibility</p:attrName>
                                        </p:attrNameLst>
                                      </p:cBhvr>
                                      <p:to>
                                        <p:strVal val="visible"/>
                                      </p:to>
                                    </p:set>
                                    <p:anim calcmode="lin" valueType="num">
                                      <p:cBhvr additive="base">
                                        <p:cTn id="7" dur="500" fill="hold"/>
                                        <p:tgtEl>
                                          <p:spTgt spid="146437"/>
                                        </p:tgtEl>
                                        <p:attrNameLst>
                                          <p:attrName>ppt_x</p:attrName>
                                        </p:attrNameLst>
                                      </p:cBhvr>
                                      <p:tavLst>
                                        <p:tav tm="0">
                                          <p:val>
                                            <p:strVal val="1+#ppt_w/2"/>
                                          </p:val>
                                        </p:tav>
                                        <p:tav tm="100000">
                                          <p:val>
                                            <p:strVal val="#ppt_x"/>
                                          </p:val>
                                        </p:tav>
                                      </p:tavLst>
                                    </p:anim>
                                    <p:anim calcmode="lin" valueType="num">
                                      <p:cBhvr additive="base">
                                        <p:cTn id="8" dur="500" fill="hold"/>
                                        <p:tgtEl>
                                          <p:spTgt spid="1464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46436">
                                            <p:txEl>
                                              <p:pRg st="6" end="6"/>
                                            </p:txEl>
                                          </p:spTgt>
                                        </p:tgtEl>
                                        <p:attrNameLst>
                                          <p:attrName>style.visibility</p:attrName>
                                        </p:attrNameLst>
                                      </p:cBhvr>
                                      <p:to>
                                        <p:strVal val="visible"/>
                                      </p:to>
                                    </p:set>
                                    <p:animEffect transition="in" filter="fade">
                                      <p:cBhvr>
                                        <p:cTn id="13" dur="500"/>
                                        <p:tgtEl>
                                          <p:spTgt spid="146436">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6436">
                                            <p:txEl>
                                              <p:pRg st="7" end="7"/>
                                            </p:txEl>
                                          </p:spTgt>
                                        </p:tgtEl>
                                        <p:attrNameLst>
                                          <p:attrName>style.visibility</p:attrName>
                                        </p:attrNameLst>
                                      </p:cBhvr>
                                      <p:to>
                                        <p:strVal val="visible"/>
                                      </p:to>
                                    </p:set>
                                    <p:animEffect transition="in" filter="fade">
                                      <p:cBhvr>
                                        <p:cTn id="16" dur="500"/>
                                        <p:tgtEl>
                                          <p:spTgt spid="1464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C06AEE9-0E42-3C4D-A2A2-B6DC657C4F23}" type="slidenum">
              <a:rPr lang="en-US"/>
              <a:pPr/>
              <a:t>49</a:t>
            </a:fld>
            <a:endParaRPr lang="en-US"/>
          </a:p>
        </p:txBody>
      </p:sp>
      <p:sp>
        <p:nvSpPr>
          <p:cNvPr id="147458" name="Rectangle 2"/>
          <p:cNvSpPr>
            <a:spLocks noGrp="1" noChangeArrowheads="1"/>
          </p:cNvSpPr>
          <p:nvPr>
            <p:ph type="title"/>
          </p:nvPr>
        </p:nvSpPr>
        <p:spPr/>
        <p:txBody>
          <a:bodyPr/>
          <a:lstStyle/>
          <a:p>
            <a:r>
              <a:rPr lang="en-US" dirty="0"/>
              <a:t>Example Use Case Description</a:t>
            </a:r>
            <a:r>
              <a:rPr lang="en-US" i="1" dirty="0"/>
              <a:t>, cont’d</a:t>
            </a:r>
            <a:endParaRPr lang="en-US" dirty="0"/>
          </a:p>
        </p:txBody>
      </p:sp>
      <p:sp>
        <p:nvSpPr>
          <p:cNvPr id="147459" name="Rectangle 3"/>
          <p:cNvSpPr>
            <a:spLocks noGrp="1" noChangeArrowheads="1"/>
          </p:cNvSpPr>
          <p:nvPr>
            <p:ph type="body" idx="1"/>
          </p:nvPr>
        </p:nvSpPr>
        <p:spPr/>
        <p:txBody>
          <a:bodyPr/>
          <a:lstStyle/>
          <a:p>
            <a:pPr>
              <a:lnSpc>
                <a:spcPct val="90000"/>
              </a:lnSpc>
            </a:pPr>
            <a:r>
              <a:rPr lang="en-US" b="1" dirty="0"/>
              <a:t>Nonfunctional requirements:</a:t>
            </a:r>
            <a:endParaRPr lang="en-US" dirty="0">
              <a:solidFill>
                <a:srgbClr val="B23C00"/>
              </a:solidFill>
            </a:endParaRPr>
          </a:p>
          <a:p>
            <a:pPr lvl="1">
              <a:lnSpc>
                <a:spcPct val="90000"/>
              </a:lnSpc>
            </a:pPr>
            <a:r>
              <a:rPr lang="en-US" dirty="0"/>
              <a:t>The system responds to each customer input </a:t>
            </a:r>
            <a:br>
              <a:rPr lang="en-US" dirty="0"/>
            </a:br>
            <a:r>
              <a:rPr lang="en-US" dirty="0"/>
              <a:t>within 10 seconds.</a:t>
            </a:r>
          </a:p>
          <a:p>
            <a:pPr lvl="1">
              <a:lnSpc>
                <a:spcPct val="90000"/>
              </a:lnSpc>
            </a:pPr>
            <a:r>
              <a:rPr lang="en-US" dirty="0"/>
              <a:t>The system displays messages in either </a:t>
            </a:r>
            <a:br>
              <a:rPr lang="en-US" dirty="0"/>
            </a:br>
            <a:r>
              <a:rPr lang="en-US" dirty="0"/>
              <a:t>English or Spanish.</a:t>
            </a:r>
          </a:p>
          <a:p>
            <a:pPr lvl="5">
              <a:lnSpc>
                <a:spcPct val="90000"/>
              </a:lnSpc>
            </a:pPr>
            <a:endParaRPr lang="en-US" dirty="0"/>
          </a:p>
          <a:p>
            <a:pPr>
              <a:lnSpc>
                <a:spcPct val="90000"/>
              </a:lnSpc>
            </a:pPr>
            <a:r>
              <a:rPr lang="en-US" b="1" dirty="0"/>
              <a:t>Glossary</a:t>
            </a:r>
            <a:endParaRPr lang="en-US" dirty="0">
              <a:solidFill>
                <a:srgbClr val="B23C00"/>
              </a:solidFill>
            </a:endParaRPr>
          </a:p>
          <a:p>
            <a:pPr lvl="1">
              <a:lnSpc>
                <a:spcPct val="90000"/>
              </a:lnSpc>
            </a:pPr>
            <a:r>
              <a:rPr lang="en-US" u="sng" dirty="0"/>
              <a:t>customer</a:t>
            </a:r>
            <a:r>
              <a:rPr lang="en-US" dirty="0">
                <a:solidFill>
                  <a:srgbClr val="0033CC"/>
                </a:solidFill>
              </a:rPr>
              <a:t> </a:t>
            </a:r>
            <a:r>
              <a:rPr lang="en-US" dirty="0"/>
              <a:t>= a person who wants to withdraw cash from the ATM.</a:t>
            </a:r>
          </a:p>
          <a:p>
            <a:pPr lvl="1">
              <a:lnSpc>
                <a:spcPct val="90000"/>
              </a:lnSpc>
            </a:pPr>
            <a:r>
              <a:rPr lang="en-US" u="sng" dirty="0"/>
              <a:t>bank</a:t>
            </a:r>
            <a:r>
              <a:rPr lang="en-US" dirty="0">
                <a:solidFill>
                  <a:srgbClr val="B23C00"/>
                </a:solidFill>
              </a:rPr>
              <a:t> </a:t>
            </a:r>
            <a:r>
              <a:rPr lang="en-US" dirty="0"/>
              <a:t>= a system that maintains customer accounts and balances.</a:t>
            </a:r>
          </a:p>
          <a:p>
            <a:pPr lvl="1">
              <a:lnSpc>
                <a:spcPct val="90000"/>
              </a:lnSpc>
            </a:pPr>
            <a:r>
              <a:rPr lang="en-US" i="1" dirty="0"/>
              <a:t>etc.</a:t>
            </a:r>
          </a:p>
        </p:txBody>
      </p:sp>
    </p:spTree>
    <p:extLst>
      <p:ext uri="{BB962C8B-B14F-4D97-AF65-F5344CB8AC3E}">
        <p14:creationId xmlns:p14="http://schemas.microsoft.com/office/powerpoint/2010/main" val="307980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459">
                                            <p:txEl>
                                              <p:pRg st="4" end="4"/>
                                            </p:txEl>
                                          </p:spTgt>
                                        </p:tgtEl>
                                        <p:attrNameLst>
                                          <p:attrName>style.visibility</p:attrName>
                                        </p:attrNameLst>
                                      </p:cBhvr>
                                      <p:to>
                                        <p:strVal val="visible"/>
                                      </p:to>
                                    </p:set>
                                    <p:animEffect transition="in" filter="fade">
                                      <p:cBhvr>
                                        <p:cTn id="7" dur="500"/>
                                        <p:tgtEl>
                                          <p:spTgt spid="14745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7459">
                                            <p:txEl>
                                              <p:pRg st="5" end="5"/>
                                            </p:txEl>
                                          </p:spTgt>
                                        </p:tgtEl>
                                        <p:attrNameLst>
                                          <p:attrName>style.visibility</p:attrName>
                                        </p:attrNameLst>
                                      </p:cBhvr>
                                      <p:to>
                                        <p:strVal val="visible"/>
                                      </p:to>
                                    </p:set>
                                    <p:animEffect transition="in" filter="fade">
                                      <p:cBhvr>
                                        <p:cTn id="10" dur="500"/>
                                        <p:tgtEl>
                                          <p:spTgt spid="147459">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7459">
                                            <p:txEl>
                                              <p:pRg st="6" end="6"/>
                                            </p:txEl>
                                          </p:spTgt>
                                        </p:tgtEl>
                                        <p:attrNameLst>
                                          <p:attrName>style.visibility</p:attrName>
                                        </p:attrNameLst>
                                      </p:cBhvr>
                                      <p:to>
                                        <p:strVal val="visible"/>
                                      </p:to>
                                    </p:set>
                                    <p:animEffect transition="in" filter="fade">
                                      <p:cBhvr>
                                        <p:cTn id="13" dur="500"/>
                                        <p:tgtEl>
                                          <p:spTgt spid="147459">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7459">
                                            <p:txEl>
                                              <p:pRg st="7" end="7"/>
                                            </p:txEl>
                                          </p:spTgt>
                                        </p:tgtEl>
                                        <p:attrNameLst>
                                          <p:attrName>style.visibility</p:attrName>
                                        </p:attrNameLst>
                                      </p:cBhvr>
                                      <p:to>
                                        <p:strVal val="visible"/>
                                      </p:to>
                                    </p:set>
                                    <p:animEffect transition="in" filter="fade">
                                      <p:cBhvr>
                                        <p:cTn id="16" dur="500"/>
                                        <p:tgtEl>
                                          <p:spTgt spid="1474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4B9E4-E9B0-9746-DDF7-CEBB2CCB8D80}"/>
              </a:ext>
            </a:extLst>
          </p:cNvPr>
          <p:cNvSpPr>
            <a:spLocks noGrp="1"/>
          </p:cNvSpPr>
          <p:nvPr>
            <p:ph type="title"/>
          </p:nvPr>
        </p:nvSpPr>
        <p:spPr/>
        <p:txBody>
          <a:bodyPr/>
          <a:lstStyle/>
          <a:p>
            <a:r>
              <a:rPr lang="en-US" dirty="0"/>
              <a:t>Delegation Principle</a:t>
            </a:r>
          </a:p>
        </p:txBody>
      </p:sp>
      <p:sp>
        <p:nvSpPr>
          <p:cNvPr id="3" name="Content Placeholder 2">
            <a:extLst>
              <a:ext uri="{FF2B5EF4-FFF2-40B4-BE49-F238E27FC236}">
                <a16:creationId xmlns:a16="http://schemas.microsoft.com/office/drawing/2014/main" id="{0ADE9349-8F61-4CB2-7520-EF77ECA11730}"/>
              </a:ext>
            </a:extLst>
          </p:cNvPr>
          <p:cNvSpPr>
            <a:spLocks noGrp="1"/>
          </p:cNvSpPr>
          <p:nvPr>
            <p:ph idx="1"/>
          </p:nvPr>
        </p:nvSpPr>
        <p:spPr/>
        <p:txBody>
          <a:bodyPr/>
          <a:lstStyle/>
          <a:p>
            <a:r>
              <a:rPr lang="en-US" dirty="0">
                <a:latin typeface="Helvetica" pitchFamily="2" charset="0"/>
              </a:rPr>
              <a:t>O</a:t>
            </a:r>
            <a:r>
              <a:rPr lang="en-US" sz="2800" dirty="0">
                <a:effectLst/>
                <a:latin typeface="Helvetica" pitchFamily="2" charset="0"/>
              </a:rPr>
              <a:t>ne class performs </a:t>
            </a:r>
            <a:r>
              <a:rPr lang="en-US" sz="2800" u="sng" dirty="0">
                <a:effectLst/>
                <a:latin typeface="Helvetica" pitchFamily="2" charset="0"/>
              </a:rPr>
              <a:t>work on the behalf</a:t>
            </a:r>
            <a:r>
              <a:rPr lang="en-US" sz="2800" dirty="0">
                <a:effectLst/>
                <a:latin typeface="Helvetica" pitchFamily="2" charset="0"/>
              </a:rPr>
              <a:t> of another class, where the work belongs in a more suitable cohesive class.</a:t>
            </a:r>
          </a:p>
          <a:p>
            <a:pPr lvl="4"/>
            <a:endParaRPr lang="en-US" dirty="0">
              <a:latin typeface="Helvetica" pitchFamily="2" charset="0"/>
            </a:endParaRPr>
          </a:p>
          <a:p>
            <a:r>
              <a:rPr lang="en-US" dirty="0">
                <a:latin typeface="Helvetica" pitchFamily="2" charset="0"/>
              </a:rPr>
              <a:t>In the book catalogue application:</a:t>
            </a:r>
          </a:p>
          <a:p>
            <a:pPr lvl="1"/>
            <a:r>
              <a:rPr lang="en-US" dirty="0">
                <a:latin typeface="Helvetica" pitchFamily="2" charset="0"/>
              </a:rPr>
              <a:t>Class </a:t>
            </a:r>
            <a:r>
              <a:rPr lang="en-US" b="1" dirty="0" err="1">
                <a:latin typeface="Courier New" panose="02070309020205020404" pitchFamily="49" charset="0"/>
                <a:cs typeface="Courier New" panose="02070309020205020404" pitchFamily="49" charset="0"/>
              </a:rPr>
              <a:t>Catelogue</a:t>
            </a:r>
            <a:r>
              <a:rPr lang="en-US" dirty="0">
                <a:latin typeface="Helvetica" pitchFamily="2" charset="0"/>
              </a:rPr>
              <a:t> delegated matching attributes </a:t>
            </a:r>
            <a:br>
              <a:rPr lang="en-US" dirty="0">
                <a:latin typeface="Helvetica" pitchFamily="2" charset="0"/>
              </a:rPr>
            </a:br>
            <a:r>
              <a:rPr lang="en-US" dirty="0">
                <a:latin typeface="Helvetica" pitchFamily="2" charset="0"/>
              </a:rPr>
              <a:t>to class </a:t>
            </a:r>
            <a:r>
              <a:rPr lang="en-US" b="1" dirty="0">
                <a:latin typeface="Courier New" panose="02070309020205020404" pitchFamily="49" charset="0"/>
                <a:cs typeface="Courier New" panose="02070309020205020404" pitchFamily="49" charset="0"/>
              </a:rPr>
              <a:t>Attributes</a:t>
            </a:r>
            <a:r>
              <a:rPr lang="en-US" dirty="0">
                <a:latin typeface="Helvetica" pitchFamily="2" charset="0"/>
              </a:rPr>
              <a:t> during book searches.</a:t>
            </a:r>
            <a:endParaRPr lang="en-US" dirty="0"/>
          </a:p>
        </p:txBody>
      </p:sp>
      <p:sp>
        <p:nvSpPr>
          <p:cNvPr id="4" name="Slide Number Placeholder 3">
            <a:extLst>
              <a:ext uri="{FF2B5EF4-FFF2-40B4-BE49-F238E27FC236}">
                <a16:creationId xmlns:a16="http://schemas.microsoft.com/office/drawing/2014/main" id="{3029B10F-EF24-9761-3B86-DCFEFAF8B6A7}"/>
              </a:ext>
            </a:extLst>
          </p:cNvPr>
          <p:cNvSpPr>
            <a:spLocks noGrp="1"/>
          </p:cNvSpPr>
          <p:nvPr>
            <p:ph type="sldNum" sz="quarter" idx="12"/>
          </p:nvPr>
        </p:nvSpPr>
        <p:spPr/>
        <p:txBody>
          <a:bodyPr/>
          <a:lstStyle/>
          <a:p>
            <a:fld id="{6C575094-CFE5-6845-BA77-358456EEE977}" type="slidenum">
              <a:rPr lang="en-US" altLang="x-none" smtClean="0"/>
              <a:pPr/>
              <a:t>5</a:t>
            </a:fld>
            <a:endParaRPr lang="en-US" altLang="x-none"/>
          </a:p>
        </p:txBody>
      </p:sp>
    </p:spTree>
    <p:extLst>
      <p:ext uri="{BB962C8B-B14F-4D97-AF65-F5344CB8AC3E}">
        <p14:creationId xmlns:p14="http://schemas.microsoft.com/office/powerpoint/2010/main" val="28576371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14565D-6E02-6049-8D57-BD3C0A0E5F6D}" type="slidenum">
              <a:rPr lang="en-US"/>
              <a:pPr/>
              <a:t>50</a:t>
            </a:fld>
            <a:endParaRPr lang="en-US"/>
          </a:p>
        </p:txBody>
      </p:sp>
      <p:sp>
        <p:nvSpPr>
          <p:cNvPr id="148482" name="Rectangle 2"/>
          <p:cNvSpPr>
            <a:spLocks noGrp="1" noChangeArrowheads="1"/>
          </p:cNvSpPr>
          <p:nvPr>
            <p:ph type="title"/>
          </p:nvPr>
        </p:nvSpPr>
        <p:spPr/>
        <p:txBody>
          <a:bodyPr/>
          <a:lstStyle/>
          <a:p>
            <a:r>
              <a:rPr lang="en-US" dirty="0"/>
              <a:t>Use Case Description Guidelines</a:t>
            </a:r>
          </a:p>
        </p:txBody>
      </p:sp>
      <p:sp>
        <p:nvSpPr>
          <p:cNvPr id="148483" name="Rectangle 3"/>
          <p:cNvSpPr>
            <a:spLocks noGrp="1" noChangeArrowheads="1"/>
          </p:cNvSpPr>
          <p:nvPr>
            <p:ph type="body" idx="1"/>
          </p:nvPr>
        </p:nvSpPr>
        <p:spPr/>
        <p:txBody>
          <a:bodyPr/>
          <a:lstStyle/>
          <a:p>
            <a:pPr>
              <a:lnSpc>
                <a:spcPct val="90000"/>
              </a:lnSpc>
            </a:pPr>
            <a:r>
              <a:rPr lang="en-US" dirty="0"/>
              <a:t>Use case names should be </a:t>
            </a:r>
            <a:r>
              <a:rPr lang="en-US" u="sng" dirty="0"/>
              <a:t>verb-object</a:t>
            </a:r>
            <a:r>
              <a:rPr lang="en-US" dirty="0"/>
              <a:t>.</a:t>
            </a:r>
          </a:p>
          <a:p>
            <a:pPr lvl="1">
              <a:lnSpc>
                <a:spcPct val="90000"/>
              </a:lnSpc>
            </a:pPr>
            <a:r>
              <a:rPr lang="en-US" dirty="0"/>
              <a:t>Each name should describe an </a:t>
            </a:r>
            <a:r>
              <a:rPr lang="en-US" u="sng" dirty="0"/>
              <a:t>achievable goal</a:t>
            </a:r>
            <a:r>
              <a:rPr lang="en-US" dirty="0">
                <a:solidFill>
                  <a:srgbClr val="B23C00"/>
                </a:solidFill>
              </a:rPr>
              <a:t> </a:t>
            </a:r>
            <a:r>
              <a:rPr lang="en-US" dirty="0"/>
              <a:t>or </a:t>
            </a:r>
            <a:r>
              <a:rPr lang="en-US" u="sng" dirty="0"/>
              <a:t>doable task</a:t>
            </a:r>
            <a:r>
              <a:rPr lang="en-US" dirty="0">
                <a:solidFill>
                  <a:srgbClr val="B23C00"/>
                </a:solidFill>
              </a:rPr>
              <a:t> </a:t>
            </a:r>
            <a:r>
              <a:rPr lang="en-US" dirty="0"/>
              <a:t>(e.g., </a:t>
            </a:r>
            <a:r>
              <a:rPr lang="ja-JP" altLang="en-US" dirty="0"/>
              <a:t>“</a:t>
            </a:r>
            <a:r>
              <a:rPr lang="en-US" dirty="0"/>
              <a:t>Withdraw Cash</a:t>
            </a:r>
            <a:r>
              <a:rPr lang="ja-JP" altLang="en-US"/>
              <a:t>”</a:t>
            </a:r>
            <a:r>
              <a:rPr lang="en-US" dirty="0"/>
              <a:t>).</a:t>
            </a:r>
          </a:p>
          <a:p>
            <a:pPr lvl="4">
              <a:lnSpc>
                <a:spcPct val="90000"/>
              </a:lnSpc>
            </a:pPr>
            <a:endParaRPr lang="en-US" dirty="0"/>
          </a:p>
          <a:p>
            <a:pPr>
              <a:lnSpc>
                <a:spcPct val="90000"/>
              </a:lnSpc>
            </a:pPr>
            <a:r>
              <a:rPr lang="en-US" dirty="0"/>
              <a:t>Keep use cases </a:t>
            </a:r>
            <a:r>
              <a:rPr lang="en-US" u="sng" dirty="0"/>
              <a:t>short, simple, and informal</a:t>
            </a:r>
            <a:r>
              <a:rPr lang="en-US" dirty="0"/>
              <a:t>.</a:t>
            </a:r>
          </a:p>
          <a:p>
            <a:pPr lvl="1">
              <a:lnSpc>
                <a:spcPct val="90000"/>
              </a:lnSpc>
            </a:pPr>
            <a:r>
              <a:rPr lang="en-US" dirty="0"/>
              <a:t>Clients and users need to understand them.</a:t>
            </a:r>
          </a:p>
          <a:p>
            <a:pPr lvl="1">
              <a:lnSpc>
                <a:spcPct val="90000"/>
              </a:lnSpc>
            </a:pPr>
            <a:r>
              <a:rPr lang="en-US" dirty="0"/>
              <a:t>No GUI or implementation details.</a:t>
            </a:r>
          </a:p>
        </p:txBody>
      </p:sp>
    </p:spTree>
    <p:extLst>
      <p:ext uri="{BB962C8B-B14F-4D97-AF65-F5344CB8AC3E}">
        <p14:creationId xmlns:p14="http://schemas.microsoft.com/office/powerpoint/2010/main" val="40869971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ED1A8-FCD4-F5BD-3594-A3660824BCB1}"/>
              </a:ext>
            </a:extLst>
          </p:cNvPr>
          <p:cNvSpPr>
            <a:spLocks noGrp="1"/>
          </p:cNvSpPr>
          <p:nvPr>
            <p:ph type="title"/>
          </p:nvPr>
        </p:nvSpPr>
        <p:spPr/>
        <p:txBody>
          <a:bodyPr/>
          <a:lstStyle/>
          <a:p>
            <a:r>
              <a:rPr lang="en-US" dirty="0"/>
              <a:t>Another Example Use Case Description</a:t>
            </a:r>
          </a:p>
        </p:txBody>
      </p:sp>
      <p:sp>
        <p:nvSpPr>
          <p:cNvPr id="3" name="Content Placeholder 2">
            <a:extLst>
              <a:ext uri="{FF2B5EF4-FFF2-40B4-BE49-F238E27FC236}">
                <a16:creationId xmlns:a16="http://schemas.microsoft.com/office/drawing/2014/main" id="{85F33A5D-BC61-8E33-0D8B-09FFB68545B4}"/>
              </a:ext>
            </a:extLst>
          </p:cNvPr>
          <p:cNvSpPr>
            <a:spLocks noGrp="1"/>
          </p:cNvSpPr>
          <p:nvPr>
            <p:ph idx="1"/>
          </p:nvPr>
        </p:nvSpPr>
        <p:spPr/>
        <p:txBody>
          <a:bodyPr/>
          <a:lstStyle/>
          <a:p>
            <a:r>
              <a:rPr lang="en-US" b="1" dirty="0"/>
              <a:t>Name of the use case: </a:t>
            </a:r>
            <a:r>
              <a:rPr lang="en-US" dirty="0"/>
              <a:t>Search Catalogue</a:t>
            </a:r>
          </a:p>
          <a:p>
            <a:pPr lvl="4"/>
            <a:endParaRPr lang="en-US" dirty="0"/>
          </a:p>
          <a:p>
            <a:r>
              <a:rPr lang="en-US" b="1" dirty="0"/>
              <a:t>Goal: </a:t>
            </a:r>
            <a:r>
              <a:rPr lang="en-US" dirty="0"/>
              <a:t>Search the book catalogue for books that match the customer’s target attributes.</a:t>
            </a:r>
          </a:p>
          <a:p>
            <a:pPr lvl="4"/>
            <a:endParaRPr lang="en-US" dirty="0"/>
          </a:p>
          <a:p>
            <a:r>
              <a:rPr lang="en-US" b="1" dirty="0"/>
              <a:t>Summary of the use case: </a:t>
            </a:r>
            <a:r>
              <a:rPr lang="en-US" dirty="0"/>
              <a:t>The customer searches the book catalogue using a set of target book attributes, and the catalogue returns a list of any books that match those attributes.</a:t>
            </a:r>
          </a:p>
        </p:txBody>
      </p:sp>
      <p:sp>
        <p:nvSpPr>
          <p:cNvPr id="4" name="Slide Number Placeholder 3">
            <a:extLst>
              <a:ext uri="{FF2B5EF4-FFF2-40B4-BE49-F238E27FC236}">
                <a16:creationId xmlns:a16="http://schemas.microsoft.com/office/drawing/2014/main" id="{5DDC9793-2CA8-7C75-93D1-E44F7B091F96}"/>
              </a:ext>
            </a:extLst>
          </p:cNvPr>
          <p:cNvSpPr>
            <a:spLocks noGrp="1"/>
          </p:cNvSpPr>
          <p:nvPr>
            <p:ph type="sldNum" sz="quarter" idx="12"/>
          </p:nvPr>
        </p:nvSpPr>
        <p:spPr/>
        <p:txBody>
          <a:bodyPr/>
          <a:lstStyle/>
          <a:p>
            <a:fld id="{6C575094-CFE5-6845-BA77-358456EEE977}" type="slidenum">
              <a:rPr lang="en-US" altLang="x-none" smtClean="0"/>
              <a:pPr/>
              <a:t>51</a:t>
            </a:fld>
            <a:endParaRPr lang="en-US" altLang="x-none"/>
          </a:p>
        </p:txBody>
      </p:sp>
    </p:spTree>
    <p:extLst>
      <p:ext uri="{BB962C8B-B14F-4D97-AF65-F5344CB8AC3E}">
        <p14:creationId xmlns:p14="http://schemas.microsoft.com/office/powerpoint/2010/main" val="13083866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C936-23AE-C176-AF12-3E57489FCACC}"/>
              </a:ext>
            </a:extLst>
          </p:cNvPr>
          <p:cNvSpPr>
            <a:spLocks noGrp="1"/>
          </p:cNvSpPr>
          <p:nvPr>
            <p:ph type="title"/>
          </p:nvPr>
        </p:nvSpPr>
        <p:spPr/>
        <p:txBody>
          <a:bodyPr/>
          <a:lstStyle/>
          <a:p>
            <a:r>
              <a:rPr lang="en-US" dirty="0"/>
              <a:t>Another Example</a:t>
            </a:r>
            <a:r>
              <a:rPr lang="en-US" i="1" dirty="0"/>
              <a:t>, cont’d</a:t>
            </a:r>
          </a:p>
        </p:txBody>
      </p:sp>
      <p:sp>
        <p:nvSpPr>
          <p:cNvPr id="3" name="Content Placeholder 2">
            <a:extLst>
              <a:ext uri="{FF2B5EF4-FFF2-40B4-BE49-F238E27FC236}">
                <a16:creationId xmlns:a16="http://schemas.microsoft.com/office/drawing/2014/main" id="{35ADEE59-CD02-514F-9BA6-80C19ADA4F44}"/>
              </a:ext>
            </a:extLst>
          </p:cNvPr>
          <p:cNvSpPr>
            <a:spLocks noGrp="1"/>
          </p:cNvSpPr>
          <p:nvPr>
            <p:ph idx="1"/>
          </p:nvPr>
        </p:nvSpPr>
        <p:spPr/>
        <p:txBody>
          <a:bodyPr/>
          <a:lstStyle/>
          <a:p>
            <a:r>
              <a:rPr lang="en-US" b="1" dirty="0"/>
              <a:t>Actors: </a:t>
            </a:r>
            <a:r>
              <a:rPr lang="en-US" dirty="0"/>
              <a:t>The customer and the backend database.</a:t>
            </a:r>
          </a:p>
          <a:p>
            <a:pPr lvl="4"/>
            <a:endParaRPr lang="en-US" dirty="0"/>
          </a:p>
          <a:p>
            <a:r>
              <a:rPr lang="en-US" b="1" dirty="0"/>
              <a:t>Preconditions: </a:t>
            </a:r>
            <a:r>
              <a:rPr lang="en-US" dirty="0"/>
              <a:t>Books and their attributes are already loaded into the catalogue. See the use case “Add Book”. The customer has completed filling the Attributes Form with the target book attributes. See the use case “Complete Form”.</a:t>
            </a:r>
          </a:p>
          <a:p>
            <a:pPr lvl="4"/>
            <a:endParaRPr lang="en-US" dirty="0"/>
          </a:p>
          <a:p>
            <a:r>
              <a:rPr lang="en-US" b="1" dirty="0"/>
              <a:t>Trigger: </a:t>
            </a:r>
            <a:r>
              <a:rPr lang="en-US" dirty="0"/>
              <a:t>The customer presses the “Search” button.</a:t>
            </a:r>
          </a:p>
        </p:txBody>
      </p:sp>
      <p:sp>
        <p:nvSpPr>
          <p:cNvPr id="4" name="Slide Number Placeholder 3">
            <a:extLst>
              <a:ext uri="{FF2B5EF4-FFF2-40B4-BE49-F238E27FC236}">
                <a16:creationId xmlns:a16="http://schemas.microsoft.com/office/drawing/2014/main" id="{8E943D8A-B970-6244-67F4-D8B43EE7FB03}"/>
              </a:ext>
            </a:extLst>
          </p:cNvPr>
          <p:cNvSpPr>
            <a:spLocks noGrp="1"/>
          </p:cNvSpPr>
          <p:nvPr>
            <p:ph type="sldNum" sz="quarter" idx="12"/>
          </p:nvPr>
        </p:nvSpPr>
        <p:spPr/>
        <p:txBody>
          <a:bodyPr/>
          <a:lstStyle/>
          <a:p>
            <a:fld id="{6C575094-CFE5-6845-BA77-358456EEE977}" type="slidenum">
              <a:rPr lang="en-US" altLang="x-none" smtClean="0"/>
              <a:pPr/>
              <a:t>52</a:t>
            </a:fld>
            <a:endParaRPr lang="en-US" altLang="x-none"/>
          </a:p>
        </p:txBody>
      </p:sp>
    </p:spTree>
    <p:extLst>
      <p:ext uri="{BB962C8B-B14F-4D97-AF65-F5344CB8AC3E}">
        <p14:creationId xmlns:p14="http://schemas.microsoft.com/office/powerpoint/2010/main" val="792196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001D0-72A8-F8FD-3CBA-30D54375EDD2}"/>
              </a:ext>
            </a:extLst>
          </p:cNvPr>
          <p:cNvSpPr>
            <a:spLocks noGrp="1"/>
          </p:cNvSpPr>
          <p:nvPr>
            <p:ph type="title"/>
          </p:nvPr>
        </p:nvSpPr>
        <p:spPr/>
        <p:txBody>
          <a:bodyPr/>
          <a:lstStyle/>
          <a:p>
            <a:r>
              <a:rPr lang="en-US" dirty="0"/>
              <a:t>Another Example</a:t>
            </a:r>
            <a:r>
              <a:rPr lang="en-US" i="1" dirty="0"/>
              <a:t>, cont’d</a:t>
            </a:r>
            <a:endParaRPr lang="en-US" dirty="0"/>
          </a:p>
        </p:txBody>
      </p:sp>
      <p:sp>
        <p:nvSpPr>
          <p:cNvPr id="3" name="Content Placeholder 2">
            <a:extLst>
              <a:ext uri="{FF2B5EF4-FFF2-40B4-BE49-F238E27FC236}">
                <a16:creationId xmlns:a16="http://schemas.microsoft.com/office/drawing/2014/main" id="{A1E8EB86-30B4-8405-09A4-E2FE2F7B10FC}"/>
              </a:ext>
            </a:extLst>
          </p:cNvPr>
          <p:cNvSpPr>
            <a:spLocks noGrp="1"/>
          </p:cNvSpPr>
          <p:nvPr>
            <p:ph idx="1"/>
          </p:nvPr>
        </p:nvSpPr>
        <p:spPr/>
        <p:txBody>
          <a:bodyPr/>
          <a:lstStyle/>
          <a:p>
            <a:pPr marL="0" marR="0">
              <a:spcBef>
                <a:spcPts val="0"/>
              </a:spcBef>
              <a:spcAft>
                <a:spcPts val="0"/>
              </a:spcAft>
            </a:pPr>
            <a:r>
              <a:rPr lang="en-US" b="1" dirty="0"/>
              <a:t>Primary action sequence:</a:t>
            </a:r>
          </a:p>
          <a:p>
            <a:pPr marL="908050" lvl="2">
              <a:spcBef>
                <a:spcPts val="0"/>
              </a:spcBef>
              <a:spcAft>
                <a:spcPts val="0"/>
              </a:spcAft>
              <a:buFont typeface="+mj-lt"/>
              <a:buAutoNum type="arabicPeriod"/>
            </a:pPr>
            <a:r>
              <a:rPr lang="en-US" sz="2400" dirty="0"/>
              <a:t>The application verifies that the Attributes Form </a:t>
            </a:r>
            <a:br>
              <a:rPr lang="en-US" sz="2400" dirty="0"/>
            </a:br>
            <a:r>
              <a:rPr lang="en-US" sz="2400" dirty="0"/>
              <a:t>is correctly filled out.</a:t>
            </a:r>
          </a:p>
          <a:p>
            <a:pPr marL="908050" lvl="2">
              <a:spcBef>
                <a:spcPts val="0"/>
              </a:spcBef>
              <a:spcAft>
                <a:spcPts val="0"/>
              </a:spcAft>
              <a:buFont typeface="+mj-lt"/>
              <a:buAutoNum type="arabicPeriod"/>
            </a:pPr>
            <a:r>
              <a:rPr lang="en-US" sz="2400" dirty="0"/>
              <a:t>The application formulates a database query from the book attributes in the form.</a:t>
            </a:r>
          </a:p>
          <a:p>
            <a:pPr marL="908050" lvl="2">
              <a:spcBef>
                <a:spcPts val="0"/>
              </a:spcBef>
              <a:spcAft>
                <a:spcPts val="0"/>
              </a:spcAft>
              <a:buFont typeface="+mj-lt"/>
              <a:buAutoNum type="arabicPeriod"/>
            </a:pPr>
            <a:r>
              <a:rPr lang="en-US" sz="2400" dirty="0"/>
              <a:t>The application sends the query to the backend database server.</a:t>
            </a:r>
          </a:p>
          <a:p>
            <a:pPr marL="908050" lvl="2">
              <a:spcBef>
                <a:spcPts val="0"/>
              </a:spcBef>
              <a:spcAft>
                <a:spcPts val="0"/>
              </a:spcAft>
              <a:buFont typeface="+mj-lt"/>
              <a:buAutoNum type="arabicPeriod"/>
            </a:pPr>
            <a:r>
              <a:rPr lang="en-US" sz="2400" dirty="0"/>
              <a:t>The database returns a list of matching books </a:t>
            </a:r>
            <a:br>
              <a:rPr lang="en-US" sz="2400" dirty="0"/>
            </a:br>
            <a:r>
              <a:rPr lang="en-US" sz="2400" dirty="0"/>
              <a:t>to the application.</a:t>
            </a:r>
          </a:p>
          <a:p>
            <a:pPr marL="908050" lvl="2">
              <a:spcBef>
                <a:spcPts val="0"/>
              </a:spcBef>
              <a:spcAft>
                <a:spcPts val="0"/>
              </a:spcAft>
              <a:buFont typeface="+mj-lt"/>
              <a:buAutoNum type="arabicPeriod"/>
            </a:pPr>
            <a:r>
              <a:rPr lang="en-US" sz="2400" dirty="0"/>
              <a:t>The application formats the list of matching books </a:t>
            </a:r>
            <a:br>
              <a:rPr lang="en-US" sz="2400" dirty="0"/>
            </a:br>
            <a:r>
              <a:rPr lang="en-US" sz="2400" dirty="0"/>
              <a:t>for presentation.</a:t>
            </a:r>
          </a:p>
          <a:p>
            <a:pPr marL="908050" lvl="2">
              <a:spcBef>
                <a:spcPts val="0"/>
              </a:spcBef>
              <a:spcAft>
                <a:spcPts val="0"/>
              </a:spcAft>
              <a:buFont typeface="+mj-lt"/>
              <a:buAutoNum type="arabicPeriod"/>
            </a:pPr>
            <a:r>
              <a:rPr lang="en-US" sz="2400" dirty="0"/>
              <a:t>The customer sees the list of matching books.</a:t>
            </a:r>
          </a:p>
        </p:txBody>
      </p:sp>
      <p:sp>
        <p:nvSpPr>
          <p:cNvPr id="4" name="Slide Number Placeholder 3">
            <a:extLst>
              <a:ext uri="{FF2B5EF4-FFF2-40B4-BE49-F238E27FC236}">
                <a16:creationId xmlns:a16="http://schemas.microsoft.com/office/drawing/2014/main" id="{EA55E0F2-6BDD-7CE9-18BB-CB76E2D51740}"/>
              </a:ext>
            </a:extLst>
          </p:cNvPr>
          <p:cNvSpPr>
            <a:spLocks noGrp="1"/>
          </p:cNvSpPr>
          <p:nvPr>
            <p:ph type="sldNum" sz="quarter" idx="12"/>
          </p:nvPr>
        </p:nvSpPr>
        <p:spPr/>
        <p:txBody>
          <a:bodyPr/>
          <a:lstStyle/>
          <a:p>
            <a:fld id="{6C575094-CFE5-6845-BA77-358456EEE977}" type="slidenum">
              <a:rPr lang="en-US" altLang="x-none" smtClean="0"/>
              <a:pPr/>
              <a:t>53</a:t>
            </a:fld>
            <a:endParaRPr lang="en-US" altLang="x-none"/>
          </a:p>
        </p:txBody>
      </p:sp>
    </p:spTree>
    <p:extLst>
      <p:ext uri="{BB962C8B-B14F-4D97-AF65-F5344CB8AC3E}">
        <p14:creationId xmlns:p14="http://schemas.microsoft.com/office/powerpoint/2010/main" val="4322670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8E1EC-8E13-A0FA-5D04-E0B374F18F66}"/>
              </a:ext>
            </a:extLst>
          </p:cNvPr>
          <p:cNvSpPr>
            <a:spLocks noGrp="1"/>
          </p:cNvSpPr>
          <p:nvPr>
            <p:ph type="title"/>
          </p:nvPr>
        </p:nvSpPr>
        <p:spPr/>
        <p:txBody>
          <a:bodyPr/>
          <a:lstStyle/>
          <a:p>
            <a:r>
              <a:rPr lang="en-US" dirty="0"/>
              <a:t>Another Example</a:t>
            </a:r>
            <a:r>
              <a:rPr lang="en-US" i="1" dirty="0"/>
              <a:t>, cont’d</a:t>
            </a:r>
            <a:endParaRPr lang="en-US" dirty="0"/>
          </a:p>
        </p:txBody>
      </p:sp>
      <p:sp>
        <p:nvSpPr>
          <p:cNvPr id="3" name="Content Placeholder 2">
            <a:extLst>
              <a:ext uri="{FF2B5EF4-FFF2-40B4-BE49-F238E27FC236}">
                <a16:creationId xmlns:a16="http://schemas.microsoft.com/office/drawing/2014/main" id="{F1E27019-B668-77B9-46C7-D5B9FADB4EAB}"/>
              </a:ext>
            </a:extLst>
          </p:cNvPr>
          <p:cNvSpPr>
            <a:spLocks noGrp="1"/>
          </p:cNvSpPr>
          <p:nvPr>
            <p:ph idx="1"/>
          </p:nvPr>
        </p:nvSpPr>
        <p:spPr>
          <a:xfrm>
            <a:off x="457200" y="1295400"/>
            <a:ext cx="8320994" cy="4835525"/>
          </a:xfrm>
        </p:spPr>
        <p:txBody>
          <a:bodyPr/>
          <a:lstStyle/>
          <a:p>
            <a:r>
              <a:rPr lang="en-US" b="1" dirty="0"/>
              <a:t>Alternate action sequence #1: </a:t>
            </a:r>
            <a:r>
              <a:rPr lang="en-US" dirty="0"/>
              <a:t>Incorrectly filled form. Replace primary sequence steps 2 – 6.</a:t>
            </a:r>
          </a:p>
          <a:p>
            <a:pPr marL="928687" lvl="1" indent="-457200">
              <a:buFont typeface="+mj-lt"/>
              <a:buAutoNum type="arabicPeriod" startAt="2"/>
            </a:pPr>
            <a:r>
              <a:rPr lang="en-US" dirty="0"/>
              <a:t>Highlight the incorrect form field.</a:t>
            </a:r>
          </a:p>
          <a:p>
            <a:pPr marL="928687" lvl="1" indent="-457200">
              <a:buFont typeface="+mj-lt"/>
              <a:buAutoNum type="arabicPeriod" startAt="2"/>
            </a:pPr>
            <a:r>
              <a:rPr lang="en-US" dirty="0"/>
              <a:t>Display an explanatory error message.</a:t>
            </a:r>
          </a:p>
          <a:p>
            <a:pPr marL="928687" lvl="1" indent="-457200">
              <a:buFont typeface="+mj-lt"/>
              <a:buAutoNum type="arabicPeriod" startAt="2"/>
            </a:pPr>
            <a:r>
              <a:rPr lang="en-US" dirty="0"/>
              <a:t>The customer corrects the erroneous form field.</a:t>
            </a:r>
          </a:p>
          <a:p>
            <a:pPr marL="928687" lvl="1" indent="-457200">
              <a:buFont typeface="+mj-lt"/>
              <a:buAutoNum type="arabicPeriod" startAt="2"/>
            </a:pPr>
            <a:r>
              <a:rPr lang="en-US" dirty="0"/>
              <a:t>Return to primary sequence step 1.</a:t>
            </a:r>
          </a:p>
        </p:txBody>
      </p:sp>
      <p:sp>
        <p:nvSpPr>
          <p:cNvPr id="4" name="Slide Number Placeholder 3">
            <a:extLst>
              <a:ext uri="{FF2B5EF4-FFF2-40B4-BE49-F238E27FC236}">
                <a16:creationId xmlns:a16="http://schemas.microsoft.com/office/drawing/2014/main" id="{D3EEFE71-86B7-4CED-76AC-E755E7876D4E}"/>
              </a:ext>
            </a:extLst>
          </p:cNvPr>
          <p:cNvSpPr>
            <a:spLocks noGrp="1"/>
          </p:cNvSpPr>
          <p:nvPr>
            <p:ph type="sldNum" sz="quarter" idx="12"/>
          </p:nvPr>
        </p:nvSpPr>
        <p:spPr/>
        <p:txBody>
          <a:bodyPr/>
          <a:lstStyle/>
          <a:p>
            <a:fld id="{6C575094-CFE5-6845-BA77-358456EEE977}" type="slidenum">
              <a:rPr lang="en-US" altLang="x-none" smtClean="0"/>
              <a:pPr/>
              <a:t>54</a:t>
            </a:fld>
            <a:endParaRPr lang="en-US" altLang="x-none"/>
          </a:p>
        </p:txBody>
      </p:sp>
    </p:spTree>
    <p:extLst>
      <p:ext uri="{BB962C8B-B14F-4D97-AF65-F5344CB8AC3E}">
        <p14:creationId xmlns:p14="http://schemas.microsoft.com/office/powerpoint/2010/main" val="27237095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4CE8-C687-E0B8-6DA1-F1C466CE98AE}"/>
              </a:ext>
            </a:extLst>
          </p:cNvPr>
          <p:cNvSpPr>
            <a:spLocks noGrp="1"/>
          </p:cNvSpPr>
          <p:nvPr>
            <p:ph type="title"/>
          </p:nvPr>
        </p:nvSpPr>
        <p:spPr/>
        <p:txBody>
          <a:bodyPr/>
          <a:lstStyle/>
          <a:p>
            <a:r>
              <a:rPr lang="en-US" dirty="0"/>
              <a:t>Another Example</a:t>
            </a:r>
            <a:r>
              <a:rPr lang="en-US" i="1" dirty="0"/>
              <a:t>, cont’d</a:t>
            </a:r>
            <a:endParaRPr lang="en-US" dirty="0"/>
          </a:p>
        </p:txBody>
      </p:sp>
      <p:sp>
        <p:nvSpPr>
          <p:cNvPr id="3" name="Content Placeholder 2">
            <a:extLst>
              <a:ext uri="{FF2B5EF4-FFF2-40B4-BE49-F238E27FC236}">
                <a16:creationId xmlns:a16="http://schemas.microsoft.com/office/drawing/2014/main" id="{DE1D9987-A73B-1C3E-67CE-5D33A8FD8C79}"/>
              </a:ext>
            </a:extLst>
          </p:cNvPr>
          <p:cNvSpPr>
            <a:spLocks noGrp="1"/>
          </p:cNvSpPr>
          <p:nvPr>
            <p:ph idx="1"/>
          </p:nvPr>
        </p:nvSpPr>
        <p:spPr/>
        <p:txBody>
          <a:bodyPr/>
          <a:lstStyle/>
          <a:p>
            <a:r>
              <a:rPr lang="en-US" b="1" dirty="0"/>
              <a:t>Alternate action sequence #2: </a:t>
            </a:r>
            <a:r>
              <a:rPr lang="en-US" dirty="0"/>
              <a:t>No matching books. Replace primary sequence </a:t>
            </a:r>
            <a:br>
              <a:rPr lang="en-US" dirty="0"/>
            </a:br>
            <a:r>
              <a:rPr lang="en-US" dirty="0"/>
              <a:t>steps 4 – 6:</a:t>
            </a:r>
          </a:p>
          <a:p>
            <a:pPr marL="908050" lvl="2">
              <a:spcBef>
                <a:spcPts val="0"/>
              </a:spcBef>
              <a:spcAft>
                <a:spcPts val="0"/>
              </a:spcAft>
              <a:buFont typeface="+mj-lt"/>
              <a:buAutoNum type="arabicPeriod" startAt="4"/>
            </a:pPr>
            <a:r>
              <a:rPr lang="en-US" sz="2400" dirty="0"/>
              <a:t>The database returns an empty list.</a:t>
            </a:r>
          </a:p>
          <a:p>
            <a:pPr marL="908050" lvl="2">
              <a:spcBef>
                <a:spcPts val="0"/>
              </a:spcBef>
              <a:spcAft>
                <a:spcPts val="0"/>
              </a:spcAft>
              <a:buFont typeface="+mj-lt"/>
              <a:buAutoNum type="arabicPeriod" startAt="4"/>
            </a:pPr>
            <a:r>
              <a:rPr lang="en-US" sz="2400" dirty="0"/>
              <a:t>The application displays “No books found.”</a:t>
            </a:r>
          </a:p>
          <a:p>
            <a:pPr marL="1858963" lvl="4" indent="-469900">
              <a:buSzPct val="70000"/>
            </a:pPr>
            <a:endParaRPr lang="en-US" sz="1450" b="1" dirty="0"/>
          </a:p>
          <a:p>
            <a:pPr marL="469900" lvl="1" indent="-469900">
              <a:buClr>
                <a:schemeClr val="bg2"/>
              </a:buClr>
              <a:buSzPct val="70000"/>
              <a:buFont typeface="Wingdings" charset="2"/>
              <a:buChar char="o"/>
            </a:pPr>
            <a:r>
              <a:rPr lang="en-US" sz="2800" b="1" dirty="0"/>
              <a:t>Postconditions: </a:t>
            </a:r>
            <a:r>
              <a:rPr lang="en-US" sz="2800" dirty="0"/>
              <a:t>The customer either sees a list of matching books or the message “No books found.” There were no changes to the book catalogue.</a:t>
            </a:r>
          </a:p>
        </p:txBody>
      </p:sp>
      <p:sp>
        <p:nvSpPr>
          <p:cNvPr id="4" name="Slide Number Placeholder 3">
            <a:extLst>
              <a:ext uri="{FF2B5EF4-FFF2-40B4-BE49-F238E27FC236}">
                <a16:creationId xmlns:a16="http://schemas.microsoft.com/office/drawing/2014/main" id="{29F59469-559B-3AAD-EF85-E110ED5E4D10}"/>
              </a:ext>
            </a:extLst>
          </p:cNvPr>
          <p:cNvSpPr>
            <a:spLocks noGrp="1"/>
          </p:cNvSpPr>
          <p:nvPr>
            <p:ph type="sldNum" sz="quarter" idx="12"/>
          </p:nvPr>
        </p:nvSpPr>
        <p:spPr/>
        <p:txBody>
          <a:bodyPr/>
          <a:lstStyle/>
          <a:p>
            <a:fld id="{6C575094-CFE5-6845-BA77-358456EEE977}" type="slidenum">
              <a:rPr lang="en-US" altLang="x-none" smtClean="0"/>
              <a:pPr/>
              <a:t>55</a:t>
            </a:fld>
            <a:endParaRPr lang="en-US" altLang="x-none"/>
          </a:p>
        </p:txBody>
      </p:sp>
    </p:spTree>
    <p:extLst>
      <p:ext uri="{BB962C8B-B14F-4D97-AF65-F5344CB8AC3E}">
        <p14:creationId xmlns:p14="http://schemas.microsoft.com/office/powerpoint/2010/main" val="10183450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41810-FE2D-9C20-97C1-C7C905197E3E}"/>
              </a:ext>
            </a:extLst>
          </p:cNvPr>
          <p:cNvSpPr>
            <a:spLocks noGrp="1"/>
          </p:cNvSpPr>
          <p:nvPr>
            <p:ph type="title"/>
          </p:nvPr>
        </p:nvSpPr>
        <p:spPr/>
        <p:txBody>
          <a:bodyPr/>
          <a:lstStyle/>
          <a:p>
            <a:r>
              <a:rPr lang="en-US" dirty="0"/>
              <a:t>Another Example</a:t>
            </a:r>
            <a:r>
              <a:rPr lang="en-US" i="1" dirty="0"/>
              <a:t>, cont’d</a:t>
            </a:r>
            <a:endParaRPr lang="en-US" dirty="0"/>
          </a:p>
        </p:txBody>
      </p:sp>
      <p:sp>
        <p:nvSpPr>
          <p:cNvPr id="3" name="Content Placeholder 2">
            <a:extLst>
              <a:ext uri="{FF2B5EF4-FFF2-40B4-BE49-F238E27FC236}">
                <a16:creationId xmlns:a16="http://schemas.microsoft.com/office/drawing/2014/main" id="{B7EFE5D2-B232-E5CF-98E2-75B3F02B1260}"/>
              </a:ext>
            </a:extLst>
          </p:cNvPr>
          <p:cNvSpPr>
            <a:spLocks noGrp="1"/>
          </p:cNvSpPr>
          <p:nvPr>
            <p:ph idx="1"/>
          </p:nvPr>
        </p:nvSpPr>
        <p:spPr/>
        <p:txBody>
          <a:bodyPr/>
          <a:lstStyle/>
          <a:p>
            <a:r>
              <a:rPr lang="en-US" b="1" dirty="0"/>
              <a:t>Nonfunctional requirements:</a:t>
            </a:r>
          </a:p>
          <a:p>
            <a:pPr lvl="1"/>
            <a:r>
              <a:rPr lang="en-US" dirty="0"/>
              <a:t>Search results must return in under two seconds.</a:t>
            </a:r>
          </a:p>
          <a:p>
            <a:pPr lvl="1"/>
            <a:r>
              <a:rPr lang="en-US" dirty="0"/>
              <a:t>The customer shall be on a Windows, Mac OS, or Linux platform.</a:t>
            </a:r>
          </a:p>
          <a:p>
            <a:pPr lvl="1"/>
            <a:r>
              <a:rPr lang="en-US" dirty="0"/>
              <a:t>The application must be usable by a customer whose native language is English, Spanish, or Vietnamese.</a:t>
            </a:r>
          </a:p>
          <a:p>
            <a:pPr lvl="4"/>
            <a:endParaRPr lang="en-US" dirty="0"/>
          </a:p>
          <a:p>
            <a:r>
              <a:rPr lang="en-US" b="1" dirty="0"/>
              <a:t>Glossary:</a:t>
            </a:r>
          </a:p>
          <a:p>
            <a:pPr lvl="1"/>
            <a:r>
              <a:rPr lang="en-US" sz="1800" b="1" kern="100" dirty="0">
                <a:effectLst/>
                <a:latin typeface="+mj-lt"/>
                <a:ea typeface="Calibri" panose="020F0502020204030204" pitchFamily="34" charset="0"/>
                <a:cs typeface="Times New Roman" panose="02020603050405020304" pitchFamily="18" charset="0"/>
              </a:rPr>
              <a:t>catalogue:</a:t>
            </a:r>
            <a:r>
              <a:rPr lang="en-US" sz="1800" kern="100" dirty="0">
                <a:effectLst/>
                <a:latin typeface="+mj-lt"/>
                <a:ea typeface="Calibri" panose="020F0502020204030204" pitchFamily="34" charset="0"/>
                <a:cs typeface="Times New Roman" panose="02020603050405020304" pitchFamily="18" charset="0"/>
              </a:rPr>
              <a:t> a searchable repository of books and their attributes</a:t>
            </a:r>
          </a:p>
          <a:p>
            <a:pPr lvl="1"/>
            <a:r>
              <a:rPr lang="en-US" sz="1800" b="1" kern="100" dirty="0">
                <a:effectLst/>
                <a:latin typeface="+mj-lt"/>
                <a:ea typeface="Calibri" panose="020F0502020204030204" pitchFamily="34" charset="0"/>
                <a:cs typeface="Times New Roman" panose="02020603050405020304" pitchFamily="18" charset="0"/>
              </a:rPr>
              <a:t>attribute:</a:t>
            </a:r>
            <a:r>
              <a:rPr lang="en-US" sz="1800" kern="100" dirty="0">
                <a:effectLst/>
                <a:latin typeface="+mj-lt"/>
                <a:ea typeface="Calibri" panose="020F0502020204030204" pitchFamily="34" charset="0"/>
                <a:cs typeface="Times New Roman" panose="02020603050405020304" pitchFamily="18" charset="0"/>
              </a:rPr>
              <a:t> a feature of a book that can be matched during a search, such as the book title or the author’s name</a:t>
            </a:r>
          </a:p>
          <a:p>
            <a:pPr lvl="1"/>
            <a:r>
              <a:rPr lang="en-US" sz="1800" b="1" kern="100" dirty="0">
                <a:effectLst/>
                <a:latin typeface="+mj-lt"/>
                <a:ea typeface="Calibri" panose="020F0502020204030204" pitchFamily="34" charset="0"/>
                <a:cs typeface="Times New Roman" panose="02020603050405020304" pitchFamily="18" charset="0"/>
              </a:rPr>
              <a:t>customer:</a:t>
            </a:r>
            <a:r>
              <a:rPr lang="en-US" sz="1800" kern="100" dirty="0">
                <a:effectLst/>
                <a:latin typeface="+mj-lt"/>
                <a:ea typeface="Calibri" panose="020F0502020204030204" pitchFamily="34" charset="0"/>
                <a:cs typeface="Times New Roman" panose="02020603050405020304" pitchFamily="18" charset="0"/>
              </a:rPr>
              <a:t> a user who searches the book catalogue</a:t>
            </a:r>
          </a:p>
          <a:p>
            <a:pPr lvl="1"/>
            <a:endParaRPr lang="en-US" dirty="0"/>
          </a:p>
        </p:txBody>
      </p:sp>
      <p:sp>
        <p:nvSpPr>
          <p:cNvPr id="4" name="Slide Number Placeholder 3">
            <a:extLst>
              <a:ext uri="{FF2B5EF4-FFF2-40B4-BE49-F238E27FC236}">
                <a16:creationId xmlns:a16="http://schemas.microsoft.com/office/drawing/2014/main" id="{1575C4D9-B688-23F1-0243-F9BB33936872}"/>
              </a:ext>
            </a:extLst>
          </p:cNvPr>
          <p:cNvSpPr>
            <a:spLocks noGrp="1"/>
          </p:cNvSpPr>
          <p:nvPr>
            <p:ph type="sldNum" sz="quarter" idx="12"/>
          </p:nvPr>
        </p:nvSpPr>
        <p:spPr/>
        <p:txBody>
          <a:bodyPr/>
          <a:lstStyle/>
          <a:p>
            <a:fld id="{6C575094-CFE5-6845-BA77-358456EEE977}" type="slidenum">
              <a:rPr lang="en-US" altLang="x-none" smtClean="0"/>
              <a:pPr/>
              <a:t>56</a:t>
            </a:fld>
            <a:endParaRPr lang="en-US" altLang="x-none"/>
          </a:p>
        </p:txBody>
      </p:sp>
    </p:spTree>
    <p:extLst>
      <p:ext uri="{BB962C8B-B14F-4D97-AF65-F5344CB8AC3E}">
        <p14:creationId xmlns:p14="http://schemas.microsoft.com/office/powerpoint/2010/main" val="34247043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B4F1-FDFD-0F3C-ACF6-BF6137B4F4B9}"/>
              </a:ext>
            </a:extLst>
          </p:cNvPr>
          <p:cNvSpPr>
            <a:spLocks noGrp="1"/>
          </p:cNvSpPr>
          <p:nvPr>
            <p:ph type="title"/>
          </p:nvPr>
        </p:nvSpPr>
        <p:spPr/>
        <p:txBody>
          <a:bodyPr/>
          <a:lstStyle/>
          <a:p>
            <a:r>
              <a:rPr lang="en-US" dirty="0"/>
              <a:t>Prototyping</a:t>
            </a:r>
          </a:p>
        </p:txBody>
      </p:sp>
      <p:sp>
        <p:nvSpPr>
          <p:cNvPr id="3" name="Content Placeholder 2">
            <a:extLst>
              <a:ext uri="{FF2B5EF4-FFF2-40B4-BE49-F238E27FC236}">
                <a16:creationId xmlns:a16="http://schemas.microsoft.com/office/drawing/2014/main" id="{65664C70-B0B0-373C-164E-5901839FF7CC}"/>
              </a:ext>
            </a:extLst>
          </p:cNvPr>
          <p:cNvSpPr>
            <a:spLocks noGrp="1"/>
          </p:cNvSpPr>
          <p:nvPr>
            <p:ph idx="1"/>
          </p:nvPr>
        </p:nvSpPr>
        <p:spPr/>
        <p:txBody>
          <a:bodyPr/>
          <a:lstStyle/>
          <a:p>
            <a:r>
              <a:rPr lang="en-US" dirty="0"/>
              <a:t>A powerful way to elicit requirements is to show the client a prototype of the application.</a:t>
            </a:r>
          </a:p>
          <a:p>
            <a:pPr lvl="1"/>
            <a:r>
              <a:rPr lang="en-US" dirty="0"/>
              <a:t>This can be some quick-and-dirty code that shows a few key use cases in action.</a:t>
            </a:r>
          </a:p>
          <a:p>
            <a:pPr lvl="1"/>
            <a:r>
              <a:rPr lang="en-US" dirty="0"/>
              <a:t>Or even a deck of slides containing simulated screen shots of the application as it’s being used.</a:t>
            </a:r>
          </a:p>
          <a:p>
            <a:pPr lvl="4"/>
            <a:endParaRPr lang="en-US" dirty="0"/>
          </a:p>
          <a:p>
            <a:r>
              <a:rPr lang="en-US" dirty="0"/>
              <a:t>Seeing a tangible piece of working code, however hacked together, will often inspire the client to point out what’s missing or superfluous, or what doesn’t work in a desired way.</a:t>
            </a:r>
          </a:p>
        </p:txBody>
      </p:sp>
      <p:sp>
        <p:nvSpPr>
          <p:cNvPr id="4" name="Slide Number Placeholder 3">
            <a:extLst>
              <a:ext uri="{FF2B5EF4-FFF2-40B4-BE49-F238E27FC236}">
                <a16:creationId xmlns:a16="http://schemas.microsoft.com/office/drawing/2014/main" id="{12D626D7-3440-7AD2-6D9F-2793D367C4A1}"/>
              </a:ext>
            </a:extLst>
          </p:cNvPr>
          <p:cNvSpPr>
            <a:spLocks noGrp="1"/>
          </p:cNvSpPr>
          <p:nvPr>
            <p:ph type="sldNum" sz="quarter" idx="12"/>
          </p:nvPr>
        </p:nvSpPr>
        <p:spPr/>
        <p:txBody>
          <a:bodyPr/>
          <a:lstStyle/>
          <a:p>
            <a:fld id="{6C575094-CFE5-6845-BA77-358456EEE977}" type="slidenum">
              <a:rPr lang="en-US" altLang="x-none" smtClean="0"/>
              <a:pPr/>
              <a:t>57</a:t>
            </a:fld>
            <a:endParaRPr lang="en-US" altLang="x-none"/>
          </a:p>
        </p:txBody>
      </p:sp>
    </p:spTree>
    <p:extLst>
      <p:ext uri="{BB962C8B-B14F-4D97-AF65-F5344CB8AC3E}">
        <p14:creationId xmlns:p14="http://schemas.microsoft.com/office/powerpoint/2010/main" val="263389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FF5F0-C1D0-5D17-C6F8-79EA462B4734}"/>
              </a:ext>
            </a:extLst>
          </p:cNvPr>
          <p:cNvSpPr>
            <a:spLocks noGrp="1"/>
          </p:cNvSpPr>
          <p:nvPr>
            <p:ph type="title"/>
          </p:nvPr>
        </p:nvSpPr>
        <p:spPr/>
        <p:txBody>
          <a:bodyPr/>
          <a:lstStyle/>
          <a:p>
            <a:r>
              <a:rPr lang="en-US" dirty="0"/>
              <a:t>The Functional Specification</a:t>
            </a:r>
          </a:p>
        </p:txBody>
      </p:sp>
      <p:sp>
        <p:nvSpPr>
          <p:cNvPr id="3" name="Content Placeholder 2">
            <a:extLst>
              <a:ext uri="{FF2B5EF4-FFF2-40B4-BE49-F238E27FC236}">
                <a16:creationId xmlns:a16="http://schemas.microsoft.com/office/drawing/2014/main" id="{E0CBF8D3-1BF1-6D0A-D6B3-629CBC7D35B4}"/>
              </a:ext>
            </a:extLst>
          </p:cNvPr>
          <p:cNvSpPr>
            <a:spLocks noGrp="1"/>
          </p:cNvSpPr>
          <p:nvPr>
            <p:ph idx="1"/>
          </p:nvPr>
        </p:nvSpPr>
        <p:spPr/>
        <p:txBody>
          <a:bodyPr/>
          <a:lstStyle/>
          <a:p>
            <a:r>
              <a:rPr lang="en-US" dirty="0"/>
              <a:t>The development team writes a </a:t>
            </a:r>
            <a:r>
              <a:rPr lang="en-US" dirty="0">
                <a:solidFill>
                  <a:srgbClr val="C00000"/>
                </a:solidFill>
              </a:rPr>
              <a:t>Functional Specification</a:t>
            </a:r>
            <a:r>
              <a:rPr lang="en-US" dirty="0">
                <a:solidFill>
                  <a:srgbClr val="930705"/>
                </a:solidFill>
              </a:rPr>
              <a:t> </a:t>
            </a:r>
            <a:r>
              <a:rPr lang="en-US" dirty="0"/>
              <a:t>to document the application it’s about to create.</a:t>
            </a:r>
          </a:p>
          <a:p>
            <a:pPr lvl="4"/>
            <a:endParaRPr lang="en-US" dirty="0"/>
          </a:p>
          <a:p>
            <a:r>
              <a:rPr lang="en-US" dirty="0"/>
              <a:t>Its purpose is to inform both the application’s client and the developers in </a:t>
            </a:r>
            <a:r>
              <a:rPr lang="en-US" u="sng" dirty="0"/>
              <a:t>non-technical</a:t>
            </a:r>
            <a:r>
              <a:rPr lang="en-US" dirty="0"/>
              <a:t>,</a:t>
            </a:r>
            <a:r>
              <a:rPr lang="en-US" u="sng" dirty="0"/>
              <a:t> jargon-free language</a:t>
            </a:r>
            <a:r>
              <a:rPr lang="en-US" dirty="0"/>
              <a:t>. </a:t>
            </a:r>
          </a:p>
        </p:txBody>
      </p:sp>
      <p:sp>
        <p:nvSpPr>
          <p:cNvPr id="4" name="Slide Number Placeholder 3">
            <a:extLst>
              <a:ext uri="{FF2B5EF4-FFF2-40B4-BE49-F238E27FC236}">
                <a16:creationId xmlns:a16="http://schemas.microsoft.com/office/drawing/2014/main" id="{0E18279D-4449-FAF2-8AD7-7D28A7154118}"/>
              </a:ext>
            </a:extLst>
          </p:cNvPr>
          <p:cNvSpPr>
            <a:spLocks noGrp="1"/>
          </p:cNvSpPr>
          <p:nvPr>
            <p:ph type="sldNum" sz="quarter" idx="12"/>
          </p:nvPr>
        </p:nvSpPr>
        <p:spPr/>
        <p:txBody>
          <a:bodyPr/>
          <a:lstStyle/>
          <a:p>
            <a:fld id="{6C575094-CFE5-6845-BA77-358456EEE977}" type="slidenum">
              <a:rPr lang="en-US" altLang="x-none" smtClean="0"/>
              <a:pPr/>
              <a:t>58</a:t>
            </a:fld>
            <a:endParaRPr lang="en-US" altLang="x-none"/>
          </a:p>
        </p:txBody>
      </p:sp>
    </p:spTree>
    <p:extLst>
      <p:ext uri="{BB962C8B-B14F-4D97-AF65-F5344CB8AC3E}">
        <p14:creationId xmlns:p14="http://schemas.microsoft.com/office/powerpoint/2010/main" val="14823468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4FF14-5C37-82FE-D084-CA439A9EA82D}"/>
            </a:ext>
          </a:extLst>
        </p:cNvPr>
        <p:cNvGrpSpPr/>
        <p:nvPr/>
      </p:nvGrpSpPr>
      <p:grpSpPr>
        <a:xfrm>
          <a:off x="0" y="0"/>
          <a:ext cx="0" cy="0"/>
          <a:chOff x="0" y="0"/>
          <a:chExt cx="0" cy="0"/>
        </a:xfrm>
      </p:grpSpPr>
      <p:pic>
        <p:nvPicPr>
          <p:cNvPr id="2" name="Picture 1" descr="Table&#10;&#10;Description automatically generated">
            <a:extLst>
              <a:ext uri="{FF2B5EF4-FFF2-40B4-BE49-F238E27FC236}">
                <a16:creationId xmlns:a16="http://schemas.microsoft.com/office/drawing/2014/main" id="{3DF0553D-3D4B-D3AF-EA62-302E1BDA70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20" y="1418376"/>
            <a:ext cx="5987575" cy="2284941"/>
          </a:xfrm>
          <a:prstGeom prst="rect">
            <a:avLst/>
          </a:prstGeom>
        </p:spPr>
      </p:pic>
      <p:sp>
        <p:nvSpPr>
          <p:cNvPr id="9" name="Slide Number Placeholder 5">
            <a:extLst>
              <a:ext uri="{FF2B5EF4-FFF2-40B4-BE49-F238E27FC236}">
                <a16:creationId xmlns:a16="http://schemas.microsoft.com/office/drawing/2014/main" id="{4796DDCD-1EA2-7F3D-99A4-9F9FD6FD8785}"/>
              </a:ext>
            </a:extLst>
          </p:cNvPr>
          <p:cNvSpPr>
            <a:spLocks noGrp="1"/>
          </p:cNvSpPr>
          <p:nvPr>
            <p:ph type="sldNum" sz="quarter" idx="12"/>
          </p:nvPr>
        </p:nvSpPr>
        <p:spPr/>
        <p:txBody>
          <a:bodyPr/>
          <a:lstStyle/>
          <a:p>
            <a:fld id="{7C88EE62-8524-9F4E-897F-15D0D91087B1}" type="slidenum">
              <a:rPr lang="en-US"/>
              <a:pPr/>
              <a:t>59</a:t>
            </a:fld>
            <a:endParaRPr lang="en-US"/>
          </a:p>
        </p:txBody>
      </p:sp>
      <p:sp>
        <p:nvSpPr>
          <p:cNvPr id="194562" name="Rectangle 2">
            <a:extLst>
              <a:ext uri="{FF2B5EF4-FFF2-40B4-BE49-F238E27FC236}">
                <a16:creationId xmlns:a16="http://schemas.microsoft.com/office/drawing/2014/main" id="{5BA3932B-DB31-0581-B84D-12CB67AC91C1}"/>
              </a:ext>
            </a:extLst>
          </p:cNvPr>
          <p:cNvSpPr>
            <a:spLocks noGrp="1" noChangeArrowheads="1"/>
          </p:cNvSpPr>
          <p:nvPr>
            <p:ph type="title"/>
          </p:nvPr>
        </p:nvSpPr>
        <p:spPr/>
        <p:txBody>
          <a:bodyPr/>
          <a:lstStyle/>
          <a:p>
            <a:r>
              <a:rPr lang="en-US" dirty="0"/>
              <a:t>Functional Specification Contents</a:t>
            </a:r>
          </a:p>
        </p:txBody>
      </p:sp>
      <p:sp>
        <p:nvSpPr>
          <p:cNvPr id="194563" name="Rectangle 3">
            <a:extLst>
              <a:ext uri="{FF2B5EF4-FFF2-40B4-BE49-F238E27FC236}">
                <a16:creationId xmlns:a16="http://schemas.microsoft.com/office/drawing/2014/main" id="{C9C6A47D-AC27-6291-985E-56DFB8404B36}"/>
              </a:ext>
            </a:extLst>
          </p:cNvPr>
          <p:cNvSpPr>
            <a:spLocks noGrp="1" noChangeArrowheads="1"/>
          </p:cNvSpPr>
          <p:nvPr>
            <p:ph type="body" idx="1"/>
          </p:nvPr>
        </p:nvSpPr>
        <p:spPr>
          <a:xfrm>
            <a:off x="182928" y="1235075"/>
            <a:ext cx="8503827" cy="5028534"/>
          </a:xfrm>
        </p:spPr>
        <p:txBody>
          <a:bodyPr/>
          <a:lstStyle/>
          <a:p>
            <a:pPr>
              <a:lnSpc>
                <a:spcPct val="90000"/>
              </a:lnSpc>
            </a:pPr>
            <a:r>
              <a:rPr lang="en-US" sz="2400" dirty="0"/>
              <a:t>Product name</a:t>
            </a:r>
          </a:p>
          <a:p>
            <a:pPr lvl="4">
              <a:lnSpc>
                <a:spcPct val="90000"/>
              </a:lnSpc>
            </a:pPr>
            <a:endParaRPr lang="en-US" sz="800" dirty="0"/>
          </a:p>
          <a:p>
            <a:pPr>
              <a:lnSpc>
                <a:spcPct val="90000"/>
              </a:lnSpc>
            </a:pPr>
            <a:r>
              <a:rPr lang="en-US" sz="2400" dirty="0"/>
              <a:t>Clear problem </a:t>
            </a:r>
            <a:br>
              <a:rPr lang="en-US" sz="2400" dirty="0"/>
            </a:br>
            <a:r>
              <a:rPr lang="en-US" sz="2400" dirty="0"/>
              <a:t>statement</a:t>
            </a:r>
          </a:p>
          <a:p>
            <a:pPr lvl="1">
              <a:lnSpc>
                <a:spcPct val="90000"/>
              </a:lnSpc>
            </a:pPr>
            <a:r>
              <a:rPr lang="en-US" sz="2000" dirty="0"/>
              <a:t>What is the </a:t>
            </a:r>
            <a:br>
              <a:rPr lang="en-US" sz="2000" dirty="0"/>
            </a:br>
            <a:r>
              <a:rPr lang="en-US" sz="2000" dirty="0"/>
              <a:t>problem?</a:t>
            </a:r>
          </a:p>
          <a:p>
            <a:pPr lvl="5">
              <a:lnSpc>
                <a:spcPct val="90000"/>
              </a:lnSpc>
            </a:pPr>
            <a:endParaRPr lang="en-US" sz="800" dirty="0"/>
          </a:p>
          <a:p>
            <a:pPr>
              <a:lnSpc>
                <a:spcPct val="90000"/>
              </a:lnSpc>
            </a:pPr>
            <a:r>
              <a:rPr lang="en-US" sz="2400" dirty="0"/>
              <a:t>Objectives</a:t>
            </a:r>
          </a:p>
          <a:p>
            <a:pPr lvl="1">
              <a:lnSpc>
                <a:spcPct val="90000"/>
              </a:lnSpc>
            </a:pPr>
            <a:r>
              <a:rPr lang="en-US" sz="2000" dirty="0"/>
              <a:t>What is your </a:t>
            </a:r>
            <a:br>
              <a:rPr lang="en-US" sz="2000" dirty="0"/>
            </a:br>
            <a:r>
              <a:rPr lang="en-US" sz="2000" dirty="0"/>
              <a:t>application </a:t>
            </a:r>
            <a:br>
              <a:rPr lang="en-US" sz="2000" dirty="0"/>
            </a:br>
            <a:r>
              <a:rPr lang="en-US" sz="2000" dirty="0"/>
              <a:t>supposed to </a:t>
            </a:r>
            <a:br>
              <a:rPr lang="en-US" sz="2000" dirty="0"/>
            </a:br>
            <a:r>
              <a:rPr lang="en-US" sz="2000" dirty="0"/>
              <a:t>accomplish?</a:t>
            </a:r>
          </a:p>
          <a:p>
            <a:pPr lvl="5">
              <a:lnSpc>
                <a:spcPct val="90000"/>
              </a:lnSpc>
            </a:pPr>
            <a:endParaRPr lang="en-US" sz="800" dirty="0"/>
          </a:p>
          <a:p>
            <a:pPr>
              <a:lnSpc>
                <a:spcPct val="90000"/>
              </a:lnSpc>
            </a:pPr>
            <a:r>
              <a:rPr lang="en-US" sz="2400" dirty="0"/>
              <a:t>Functional requirements</a:t>
            </a:r>
          </a:p>
          <a:p>
            <a:pPr>
              <a:lnSpc>
                <a:spcPct val="90000"/>
              </a:lnSpc>
            </a:pPr>
            <a:r>
              <a:rPr lang="en-US" sz="2400" dirty="0"/>
              <a:t>Nonfunctional requirements</a:t>
            </a:r>
          </a:p>
          <a:p>
            <a:pPr>
              <a:lnSpc>
                <a:spcPct val="90000"/>
              </a:lnSpc>
            </a:pPr>
            <a:r>
              <a:rPr lang="en-US" sz="2400" dirty="0"/>
              <a:t>Use cases</a:t>
            </a:r>
          </a:p>
          <a:p>
            <a:pPr>
              <a:lnSpc>
                <a:spcPct val="90000"/>
              </a:lnSpc>
            </a:pPr>
            <a:endParaRPr lang="en-US" dirty="0"/>
          </a:p>
        </p:txBody>
      </p:sp>
      <p:sp>
        <p:nvSpPr>
          <p:cNvPr id="5" name="Rectangle 4">
            <a:extLst>
              <a:ext uri="{FF2B5EF4-FFF2-40B4-BE49-F238E27FC236}">
                <a16:creationId xmlns:a16="http://schemas.microsoft.com/office/drawing/2014/main" id="{6A6F03B9-AB75-6543-6267-3EEA6CA50168}"/>
              </a:ext>
            </a:extLst>
          </p:cNvPr>
          <p:cNvSpPr/>
          <p:nvPr/>
        </p:nvSpPr>
        <p:spPr bwMode="auto">
          <a:xfrm>
            <a:off x="3285591" y="1635292"/>
            <a:ext cx="2292238" cy="274317"/>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98093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Effect transition="in" filter="fade">
                                      <p:cBhvr>
                                        <p:cTn id="7" dur="500"/>
                                        <p:tgtEl>
                                          <p:spTgt spid="194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63">
                                            <p:txEl>
                                              <p:pRg st="2" end="2"/>
                                            </p:txEl>
                                          </p:spTgt>
                                        </p:tgtEl>
                                        <p:attrNameLst>
                                          <p:attrName>style.visibility</p:attrName>
                                        </p:attrNameLst>
                                      </p:cBhvr>
                                      <p:to>
                                        <p:strVal val="visible"/>
                                      </p:to>
                                    </p:set>
                                    <p:animEffect transition="in" filter="fade">
                                      <p:cBhvr>
                                        <p:cTn id="12" dur="500"/>
                                        <p:tgtEl>
                                          <p:spTgt spid="19456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4563">
                                            <p:txEl>
                                              <p:pRg st="3" end="3"/>
                                            </p:txEl>
                                          </p:spTgt>
                                        </p:tgtEl>
                                        <p:attrNameLst>
                                          <p:attrName>style.visibility</p:attrName>
                                        </p:attrNameLst>
                                      </p:cBhvr>
                                      <p:to>
                                        <p:strVal val="visible"/>
                                      </p:to>
                                    </p:set>
                                    <p:animEffect transition="in" filter="fade">
                                      <p:cBhvr>
                                        <p:cTn id="15" dur="500"/>
                                        <p:tgtEl>
                                          <p:spTgt spid="19456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4563">
                                            <p:txEl>
                                              <p:pRg st="5" end="5"/>
                                            </p:txEl>
                                          </p:spTgt>
                                        </p:tgtEl>
                                        <p:attrNameLst>
                                          <p:attrName>style.visibility</p:attrName>
                                        </p:attrNameLst>
                                      </p:cBhvr>
                                      <p:to>
                                        <p:strVal val="visible"/>
                                      </p:to>
                                    </p:set>
                                    <p:animEffect transition="in" filter="fade">
                                      <p:cBhvr>
                                        <p:cTn id="20" dur="500"/>
                                        <p:tgtEl>
                                          <p:spTgt spid="19456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4563">
                                            <p:txEl>
                                              <p:pRg st="6" end="6"/>
                                            </p:txEl>
                                          </p:spTgt>
                                        </p:tgtEl>
                                        <p:attrNameLst>
                                          <p:attrName>style.visibility</p:attrName>
                                        </p:attrNameLst>
                                      </p:cBhvr>
                                      <p:to>
                                        <p:strVal val="visible"/>
                                      </p:to>
                                    </p:set>
                                    <p:animEffect transition="in" filter="fade">
                                      <p:cBhvr>
                                        <p:cTn id="23" dur="500"/>
                                        <p:tgtEl>
                                          <p:spTgt spid="19456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4563">
                                            <p:txEl>
                                              <p:pRg st="8" end="8"/>
                                            </p:txEl>
                                          </p:spTgt>
                                        </p:tgtEl>
                                        <p:attrNameLst>
                                          <p:attrName>style.visibility</p:attrName>
                                        </p:attrNameLst>
                                      </p:cBhvr>
                                      <p:to>
                                        <p:strVal val="visible"/>
                                      </p:to>
                                    </p:set>
                                    <p:animEffect transition="in" filter="fade">
                                      <p:cBhvr>
                                        <p:cTn id="28" dur="500"/>
                                        <p:tgtEl>
                                          <p:spTgt spid="19456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94563">
                                            <p:txEl>
                                              <p:pRg st="9" end="9"/>
                                            </p:txEl>
                                          </p:spTgt>
                                        </p:tgtEl>
                                        <p:attrNameLst>
                                          <p:attrName>style.visibility</p:attrName>
                                        </p:attrNameLst>
                                      </p:cBhvr>
                                      <p:to>
                                        <p:strVal val="visible"/>
                                      </p:to>
                                    </p:set>
                                    <p:animEffect transition="in" filter="fade">
                                      <p:cBhvr>
                                        <p:cTn id="33" dur="500"/>
                                        <p:tgtEl>
                                          <p:spTgt spid="19456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4563">
                                            <p:txEl>
                                              <p:pRg st="10" end="10"/>
                                            </p:txEl>
                                          </p:spTgt>
                                        </p:tgtEl>
                                        <p:attrNameLst>
                                          <p:attrName>style.visibility</p:attrName>
                                        </p:attrNameLst>
                                      </p:cBhvr>
                                      <p:to>
                                        <p:strVal val="visible"/>
                                      </p:to>
                                    </p:set>
                                    <p:animEffect transition="in" filter="fade">
                                      <p:cBhvr>
                                        <p:cTn id="38" dur="500"/>
                                        <p:tgtEl>
                                          <p:spTgt spid="1945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B620-1572-FF06-F719-870F4028EBA4}"/>
              </a:ext>
            </a:extLst>
          </p:cNvPr>
          <p:cNvSpPr>
            <a:spLocks noGrp="1"/>
          </p:cNvSpPr>
          <p:nvPr>
            <p:ph type="title"/>
          </p:nvPr>
        </p:nvSpPr>
        <p:spPr/>
        <p:txBody>
          <a:bodyPr/>
          <a:lstStyle/>
          <a:p>
            <a:r>
              <a:rPr lang="en-US" dirty="0"/>
              <a:t>Principle of Least Knowledge</a:t>
            </a:r>
          </a:p>
        </p:txBody>
      </p:sp>
      <p:sp>
        <p:nvSpPr>
          <p:cNvPr id="3" name="Content Placeholder 2">
            <a:extLst>
              <a:ext uri="{FF2B5EF4-FFF2-40B4-BE49-F238E27FC236}">
                <a16:creationId xmlns:a16="http://schemas.microsoft.com/office/drawing/2014/main" id="{C0E3E33A-9281-70DE-FF24-4791A9004B5B}"/>
              </a:ext>
            </a:extLst>
          </p:cNvPr>
          <p:cNvSpPr>
            <a:spLocks noGrp="1"/>
          </p:cNvSpPr>
          <p:nvPr>
            <p:ph idx="1"/>
          </p:nvPr>
        </p:nvSpPr>
        <p:spPr/>
        <p:txBody>
          <a:bodyPr/>
          <a:lstStyle/>
          <a:p>
            <a:r>
              <a:rPr lang="en-US" dirty="0">
                <a:latin typeface="Helvetica" pitchFamily="2" charset="0"/>
              </a:rPr>
              <a:t>C</a:t>
            </a:r>
            <a:r>
              <a:rPr lang="en-US" sz="2800" dirty="0">
                <a:effectLst/>
                <a:latin typeface="Helvetica" pitchFamily="2" charset="0"/>
              </a:rPr>
              <a:t>lasses should not “know” about each other’s implementation, and so the classes are </a:t>
            </a:r>
            <a:r>
              <a:rPr lang="en-US" sz="2800" u="sng" dirty="0">
                <a:effectLst/>
                <a:latin typeface="Helvetica" pitchFamily="2" charset="0"/>
              </a:rPr>
              <a:t>loosely coupled</a:t>
            </a:r>
            <a:r>
              <a:rPr lang="en-US" sz="2800" dirty="0">
                <a:effectLst/>
                <a:latin typeface="Helvetica" pitchFamily="2" charset="0"/>
              </a:rPr>
              <a:t> with few if any dependencies on each other.</a:t>
            </a:r>
          </a:p>
          <a:p>
            <a:pPr lvl="4"/>
            <a:endParaRPr lang="en-US" dirty="0">
              <a:effectLst/>
              <a:latin typeface="Helvetica" pitchFamily="2" charset="0"/>
            </a:endParaRPr>
          </a:p>
          <a:p>
            <a:r>
              <a:rPr lang="en-US" dirty="0">
                <a:latin typeface="Helvetica" pitchFamily="2" charset="0"/>
              </a:rPr>
              <a:t>In the book catalogue application:</a:t>
            </a:r>
          </a:p>
          <a:p>
            <a:pPr lvl="1"/>
            <a:r>
              <a:rPr lang="en-US" dirty="0">
                <a:latin typeface="Helvetica" pitchFamily="2" charset="0"/>
              </a:rPr>
              <a:t>Classes </a:t>
            </a:r>
            <a:r>
              <a:rPr lang="en-US" b="1" dirty="0">
                <a:latin typeface="Courier New" panose="02070309020205020404" pitchFamily="49" charset="0"/>
                <a:cs typeface="Courier New" panose="02070309020205020404" pitchFamily="49" charset="0"/>
              </a:rPr>
              <a:t>Book</a:t>
            </a:r>
            <a:r>
              <a:rPr lang="en-US" dirty="0">
                <a:latin typeface="Helvetica" pitchFamily="2" charset="0"/>
              </a:rPr>
              <a:t> and class </a:t>
            </a:r>
            <a:r>
              <a:rPr lang="en-US" b="1" dirty="0">
                <a:latin typeface="Courier New" panose="02070309020205020404" pitchFamily="49" charset="0"/>
                <a:cs typeface="Courier New" panose="02070309020205020404" pitchFamily="49" charset="0"/>
              </a:rPr>
              <a:t>Catalogue</a:t>
            </a:r>
            <a:r>
              <a:rPr lang="en-US" dirty="0">
                <a:latin typeface="Helvetica" pitchFamily="2" charset="0"/>
              </a:rPr>
              <a:t> are loosely coupled from each other.</a:t>
            </a:r>
          </a:p>
          <a:p>
            <a:pPr lvl="1"/>
            <a:r>
              <a:rPr lang="en-US" dirty="0">
                <a:latin typeface="Helvetica" pitchFamily="2" charset="0"/>
              </a:rPr>
              <a:t>Both those classes are loosely coupled with </a:t>
            </a:r>
            <a:br>
              <a:rPr lang="en-US" dirty="0">
                <a:latin typeface="Helvetica" pitchFamily="2" charset="0"/>
              </a:rPr>
            </a:br>
            <a:r>
              <a:rPr lang="en-US" dirty="0">
                <a:latin typeface="Helvetica" pitchFamily="2" charset="0"/>
              </a:rPr>
              <a:t>class </a:t>
            </a:r>
            <a:r>
              <a:rPr lang="en-US" b="1" dirty="0">
                <a:latin typeface="Courier New" panose="02070309020205020404" pitchFamily="49" charset="0"/>
                <a:cs typeface="Courier New" panose="02070309020205020404" pitchFamily="49" charset="0"/>
              </a:rPr>
              <a:t>Attributes</a:t>
            </a:r>
            <a:r>
              <a:rPr lang="en-US" dirty="0">
                <a:latin typeface="Helvetica" pitchFamily="2" charset="0"/>
              </a:rPr>
              <a:t>.</a:t>
            </a:r>
            <a:endParaRPr lang="en-US" dirty="0"/>
          </a:p>
        </p:txBody>
      </p:sp>
      <p:sp>
        <p:nvSpPr>
          <p:cNvPr id="4" name="Slide Number Placeholder 3">
            <a:extLst>
              <a:ext uri="{FF2B5EF4-FFF2-40B4-BE49-F238E27FC236}">
                <a16:creationId xmlns:a16="http://schemas.microsoft.com/office/drawing/2014/main" id="{BD22AE71-9CEB-4054-8518-7E21E07771A8}"/>
              </a:ext>
            </a:extLst>
          </p:cNvPr>
          <p:cNvSpPr>
            <a:spLocks noGrp="1"/>
          </p:cNvSpPr>
          <p:nvPr>
            <p:ph type="sldNum" sz="quarter" idx="12"/>
          </p:nvPr>
        </p:nvSpPr>
        <p:spPr/>
        <p:txBody>
          <a:bodyPr/>
          <a:lstStyle/>
          <a:p>
            <a:fld id="{6C575094-CFE5-6845-BA77-358456EEE977}" type="slidenum">
              <a:rPr lang="en-US" altLang="x-none" smtClean="0"/>
              <a:pPr/>
              <a:t>6</a:t>
            </a:fld>
            <a:endParaRPr lang="en-US" altLang="x-none"/>
          </a:p>
        </p:txBody>
      </p:sp>
    </p:spTree>
    <p:extLst>
      <p:ext uri="{BB962C8B-B14F-4D97-AF65-F5344CB8AC3E}">
        <p14:creationId xmlns:p14="http://schemas.microsoft.com/office/powerpoint/2010/main" val="8547446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57E0D-6306-C8CB-5180-3C8D10672815}"/>
              </a:ext>
            </a:extLst>
          </p:cNvPr>
          <p:cNvSpPr>
            <a:spLocks noGrp="1"/>
          </p:cNvSpPr>
          <p:nvPr>
            <p:ph type="title"/>
          </p:nvPr>
        </p:nvSpPr>
        <p:spPr/>
        <p:txBody>
          <a:bodyPr/>
          <a:lstStyle/>
          <a:p>
            <a:r>
              <a:rPr lang="en-US" dirty="0"/>
              <a:t>Functional Specification Contents</a:t>
            </a:r>
            <a:r>
              <a:rPr lang="en-US" i="1" dirty="0"/>
              <a:t>, cont’d</a:t>
            </a:r>
          </a:p>
        </p:txBody>
      </p:sp>
      <p:sp>
        <p:nvSpPr>
          <p:cNvPr id="3" name="Content Placeholder 2">
            <a:extLst>
              <a:ext uri="{FF2B5EF4-FFF2-40B4-BE49-F238E27FC236}">
                <a16:creationId xmlns:a16="http://schemas.microsoft.com/office/drawing/2014/main" id="{7CD43B64-DB55-CBAE-E769-8D541107BA02}"/>
              </a:ext>
            </a:extLst>
          </p:cNvPr>
          <p:cNvSpPr>
            <a:spLocks noGrp="1"/>
          </p:cNvSpPr>
          <p:nvPr>
            <p:ph idx="1"/>
          </p:nvPr>
        </p:nvSpPr>
        <p:spPr/>
        <p:txBody>
          <a:bodyPr/>
          <a:lstStyle/>
          <a:p>
            <a:r>
              <a:rPr lang="en-US" b="1" dirty="0"/>
              <a:t>Application (or product) name. </a:t>
            </a:r>
          </a:p>
          <a:p>
            <a:pPr lvl="1"/>
            <a:r>
              <a:rPr lang="en-US" dirty="0"/>
              <a:t>Example: “Book Catalogue.”</a:t>
            </a:r>
          </a:p>
          <a:p>
            <a:pPr lvl="4"/>
            <a:endParaRPr lang="en-US" dirty="0"/>
          </a:p>
          <a:p>
            <a:r>
              <a:rPr lang="en-US" b="1" dirty="0"/>
              <a:t>Clear problem statement. </a:t>
            </a:r>
            <a:r>
              <a:rPr lang="en-US" dirty="0"/>
              <a:t>What is the problem that this application addresses? </a:t>
            </a:r>
          </a:p>
          <a:p>
            <a:pPr lvl="1"/>
            <a:r>
              <a:rPr lang="en-US" dirty="0"/>
              <a:t>Example: The ability to store and search for books.</a:t>
            </a:r>
          </a:p>
          <a:p>
            <a:pPr lvl="4"/>
            <a:endParaRPr lang="en-US" dirty="0"/>
          </a:p>
          <a:p>
            <a:r>
              <a:rPr lang="en-US" b="1" dirty="0"/>
              <a:t>Objectives. </a:t>
            </a:r>
            <a:r>
              <a:rPr lang="en-US" dirty="0"/>
              <a:t>What is the application supposed to accomplish? </a:t>
            </a:r>
          </a:p>
          <a:p>
            <a:pPr lvl="1"/>
            <a:r>
              <a:rPr lang="en-US" dirty="0"/>
              <a:t>Example: To create a means to enter books into a repository and then search for them using target book attributes.</a:t>
            </a:r>
          </a:p>
          <a:p>
            <a:endParaRPr lang="en-US" dirty="0"/>
          </a:p>
          <a:p>
            <a:endParaRPr lang="en-US" dirty="0"/>
          </a:p>
        </p:txBody>
      </p:sp>
      <p:sp>
        <p:nvSpPr>
          <p:cNvPr id="4" name="Slide Number Placeholder 3">
            <a:extLst>
              <a:ext uri="{FF2B5EF4-FFF2-40B4-BE49-F238E27FC236}">
                <a16:creationId xmlns:a16="http://schemas.microsoft.com/office/drawing/2014/main" id="{DC417457-86B7-16DB-127C-6ED485385943}"/>
              </a:ext>
            </a:extLst>
          </p:cNvPr>
          <p:cNvSpPr>
            <a:spLocks noGrp="1"/>
          </p:cNvSpPr>
          <p:nvPr>
            <p:ph type="sldNum" sz="quarter" idx="12"/>
          </p:nvPr>
        </p:nvSpPr>
        <p:spPr/>
        <p:txBody>
          <a:bodyPr/>
          <a:lstStyle/>
          <a:p>
            <a:fld id="{6C575094-CFE5-6845-BA77-358456EEE977}" type="slidenum">
              <a:rPr lang="en-US" altLang="x-none" smtClean="0"/>
              <a:pPr/>
              <a:t>60</a:t>
            </a:fld>
            <a:endParaRPr lang="en-US" altLang="x-none"/>
          </a:p>
        </p:txBody>
      </p:sp>
    </p:spTree>
    <p:extLst>
      <p:ext uri="{BB962C8B-B14F-4D97-AF65-F5344CB8AC3E}">
        <p14:creationId xmlns:p14="http://schemas.microsoft.com/office/powerpoint/2010/main" val="12649253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D94DA-517D-000C-0778-FC750E04A7CB}"/>
              </a:ext>
            </a:extLst>
          </p:cNvPr>
          <p:cNvSpPr>
            <a:spLocks noGrp="1"/>
          </p:cNvSpPr>
          <p:nvPr>
            <p:ph type="title"/>
          </p:nvPr>
        </p:nvSpPr>
        <p:spPr/>
        <p:txBody>
          <a:bodyPr/>
          <a:lstStyle/>
          <a:p>
            <a:r>
              <a:rPr lang="en-US" dirty="0"/>
              <a:t>Functional Specification Contents</a:t>
            </a:r>
            <a:r>
              <a:rPr lang="en-US" i="1" dirty="0"/>
              <a:t>, cont’d</a:t>
            </a:r>
            <a:endParaRPr lang="en-US" dirty="0"/>
          </a:p>
        </p:txBody>
      </p:sp>
      <p:sp>
        <p:nvSpPr>
          <p:cNvPr id="3" name="Content Placeholder 2">
            <a:extLst>
              <a:ext uri="{FF2B5EF4-FFF2-40B4-BE49-F238E27FC236}">
                <a16:creationId xmlns:a16="http://schemas.microsoft.com/office/drawing/2014/main" id="{6489F2B2-161E-2626-61D4-5B58652B7E66}"/>
              </a:ext>
            </a:extLst>
          </p:cNvPr>
          <p:cNvSpPr>
            <a:spLocks noGrp="1"/>
          </p:cNvSpPr>
          <p:nvPr>
            <p:ph idx="1"/>
          </p:nvPr>
        </p:nvSpPr>
        <p:spPr/>
        <p:txBody>
          <a:bodyPr/>
          <a:lstStyle/>
          <a:p>
            <a:r>
              <a:rPr lang="en-US" b="1" dirty="0"/>
              <a:t>Functional requirements. </a:t>
            </a:r>
            <a:r>
              <a:rPr lang="en-US" dirty="0"/>
              <a:t>A list of the functional requirements. The requirements should be stated strongly with the auxiliary verbs </a:t>
            </a:r>
            <a:r>
              <a:rPr lang="en-US" i="1" dirty="0"/>
              <a:t>must</a:t>
            </a:r>
            <a:r>
              <a:rPr lang="en-US" dirty="0"/>
              <a:t> or </a:t>
            </a:r>
            <a:r>
              <a:rPr lang="en-US" i="1" dirty="0"/>
              <a:t>shall</a:t>
            </a:r>
            <a:r>
              <a:rPr lang="en-US" dirty="0"/>
              <a:t>. </a:t>
            </a:r>
          </a:p>
          <a:p>
            <a:pPr lvl="4"/>
            <a:endParaRPr lang="en-US" dirty="0"/>
          </a:p>
          <a:p>
            <a:r>
              <a:rPr lang="en-US" b="1" dirty="0"/>
              <a:t>Nonfunctional requirements. </a:t>
            </a:r>
            <a:r>
              <a:rPr lang="en-US" dirty="0"/>
              <a:t>A list of the nonfunctional requirements. The requirements should be stated strongly with the auxiliary verbs </a:t>
            </a:r>
            <a:r>
              <a:rPr lang="en-US" i="1" dirty="0"/>
              <a:t>must</a:t>
            </a:r>
            <a:r>
              <a:rPr lang="en-US" dirty="0"/>
              <a:t> or </a:t>
            </a:r>
            <a:r>
              <a:rPr lang="en-US" i="1" dirty="0"/>
              <a:t>shall</a:t>
            </a:r>
            <a:r>
              <a:rPr lang="en-US" dirty="0"/>
              <a:t>.</a:t>
            </a:r>
          </a:p>
          <a:p>
            <a:pPr lvl="4"/>
            <a:endParaRPr lang="en-US" dirty="0"/>
          </a:p>
          <a:p>
            <a:r>
              <a:rPr lang="en-US" b="1" dirty="0"/>
              <a:t>Use cases. </a:t>
            </a:r>
            <a:r>
              <a:rPr lang="en-US" dirty="0"/>
              <a:t>UML use case diagrams and a </a:t>
            </a:r>
            <a:br>
              <a:rPr lang="en-US" dirty="0"/>
            </a:br>
            <a:r>
              <a:rPr lang="en-US" dirty="0"/>
              <a:t>use description for each use case.</a:t>
            </a:r>
          </a:p>
        </p:txBody>
      </p:sp>
      <p:sp>
        <p:nvSpPr>
          <p:cNvPr id="4" name="Slide Number Placeholder 3">
            <a:extLst>
              <a:ext uri="{FF2B5EF4-FFF2-40B4-BE49-F238E27FC236}">
                <a16:creationId xmlns:a16="http://schemas.microsoft.com/office/drawing/2014/main" id="{7C0BBC5E-401F-B0F4-F8E5-83743C0E8ADD}"/>
              </a:ext>
            </a:extLst>
          </p:cNvPr>
          <p:cNvSpPr>
            <a:spLocks noGrp="1"/>
          </p:cNvSpPr>
          <p:nvPr>
            <p:ph type="sldNum" sz="quarter" idx="12"/>
          </p:nvPr>
        </p:nvSpPr>
        <p:spPr/>
        <p:txBody>
          <a:bodyPr/>
          <a:lstStyle/>
          <a:p>
            <a:fld id="{6C575094-CFE5-6845-BA77-358456EEE977}" type="slidenum">
              <a:rPr lang="en-US" altLang="x-none" smtClean="0"/>
              <a:pPr/>
              <a:t>61</a:t>
            </a:fld>
            <a:endParaRPr lang="en-US" altLang="x-none"/>
          </a:p>
        </p:txBody>
      </p:sp>
    </p:spTree>
    <p:extLst>
      <p:ext uri="{BB962C8B-B14F-4D97-AF65-F5344CB8AC3E}">
        <p14:creationId xmlns:p14="http://schemas.microsoft.com/office/powerpoint/2010/main" val="9995110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8B57-F888-AFD4-FD2B-5FEE20F997A0}"/>
              </a:ext>
            </a:extLst>
          </p:cNvPr>
          <p:cNvSpPr>
            <a:spLocks noGrp="1"/>
          </p:cNvSpPr>
          <p:nvPr>
            <p:ph type="title"/>
          </p:nvPr>
        </p:nvSpPr>
        <p:spPr/>
        <p:txBody>
          <a:bodyPr/>
          <a:lstStyle/>
          <a:p>
            <a:r>
              <a:rPr lang="en-US" dirty="0"/>
              <a:t>Functional Specification Contents</a:t>
            </a:r>
            <a:r>
              <a:rPr lang="en-US" i="1" dirty="0"/>
              <a:t>, cont’d</a:t>
            </a:r>
            <a:endParaRPr lang="en-US" dirty="0"/>
          </a:p>
        </p:txBody>
      </p:sp>
      <p:sp>
        <p:nvSpPr>
          <p:cNvPr id="3" name="Content Placeholder 2">
            <a:extLst>
              <a:ext uri="{FF2B5EF4-FFF2-40B4-BE49-F238E27FC236}">
                <a16:creationId xmlns:a16="http://schemas.microsoft.com/office/drawing/2014/main" id="{9D4B29D4-F31B-8A26-F406-60DF951BB0BE}"/>
              </a:ext>
            </a:extLst>
          </p:cNvPr>
          <p:cNvSpPr>
            <a:spLocks noGrp="1"/>
          </p:cNvSpPr>
          <p:nvPr>
            <p:ph idx="1"/>
          </p:nvPr>
        </p:nvSpPr>
        <p:spPr>
          <a:xfrm>
            <a:off x="457200" y="1295401"/>
            <a:ext cx="8229600" cy="1402088"/>
          </a:xfrm>
        </p:spPr>
        <p:txBody>
          <a:bodyPr/>
          <a:lstStyle/>
          <a:p>
            <a:r>
              <a:rPr lang="en-US" dirty="0"/>
              <a:t>A Functional Specification can also include an External Test Plan, a Deployment Plan, and a Maintenance Plan.</a:t>
            </a:r>
          </a:p>
          <a:p>
            <a:endParaRPr lang="en-US" dirty="0"/>
          </a:p>
        </p:txBody>
      </p:sp>
      <p:sp>
        <p:nvSpPr>
          <p:cNvPr id="4" name="Slide Number Placeholder 3">
            <a:extLst>
              <a:ext uri="{FF2B5EF4-FFF2-40B4-BE49-F238E27FC236}">
                <a16:creationId xmlns:a16="http://schemas.microsoft.com/office/drawing/2014/main" id="{F71EBAD6-1521-518C-B07E-D63C793EE6C8}"/>
              </a:ext>
            </a:extLst>
          </p:cNvPr>
          <p:cNvSpPr>
            <a:spLocks noGrp="1"/>
          </p:cNvSpPr>
          <p:nvPr>
            <p:ph type="sldNum" sz="quarter" idx="12"/>
          </p:nvPr>
        </p:nvSpPr>
        <p:spPr/>
        <p:txBody>
          <a:bodyPr/>
          <a:lstStyle/>
          <a:p>
            <a:fld id="{6C575094-CFE5-6845-BA77-358456EEE977}" type="slidenum">
              <a:rPr lang="en-US" altLang="x-none" smtClean="0"/>
              <a:pPr/>
              <a:t>62</a:t>
            </a:fld>
            <a:endParaRPr lang="en-US" altLang="x-none"/>
          </a:p>
        </p:txBody>
      </p:sp>
      <p:sp>
        <p:nvSpPr>
          <p:cNvPr id="6" name="TextBox 5">
            <a:extLst>
              <a:ext uri="{FF2B5EF4-FFF2-40B4-BE49-F238E27FC236}">
                <a16:creationId xmlns:a16="http://schemas.microsoft.com/office/drawing/2014/main" id="{C55C742C-A4B5-B879-9378-B357114845DD}"/>
              </a:ext>
            </a:extLst>
          </p:cNvPr>
          <p:cNvSpPr txBox="1"/>
          <p:nvPr/>
        </p:nvSpPr>
        <p:spPr>
          <a:xfrm>
            <a:off x="1005879" y="2798249"/>
            <a:ext cx="7132242" cy="2616101"/>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The Functional Specification</a:t>
            </a:r>
          </a:p>
          <a:p>
            <a:endParaRPr lang="en-US" sz="800" dirty="0">
              <a:latin typeface="+mj-lt"/>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format and contents of this document are usually determined by the client’s organization. Different organizations might give the document different names, such as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External Reference Specification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It’s “external” because this document views the application from the outside. It should contain no “internal” implementation details. </a:t>
            </a:r>
          </a:p>
          <a:p>
            <a:pPr marL="0" marR="0">
              <a:spcBef>
                <a:spcPts val="0"/>
              </a:spcBef>
              <a:spcAft>
                <a:spcPts val="0"/>
              </a:spcAft>
            </a:pPr>
            <a:endParaRPr lang="en-US" sz="10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Implementation details belong in the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Design Specification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which we will discuss later.</a:t>
            </a:r>
            <a:r>
              <a:rPr lang="en-US" sz="2000" dirty="0">
                <a:effectLst/>
              </a:rPr>
              <a:t> </a:t>
            </a:r>
            <a:endParaRPr lang="en-US" sz="1800" dirty="0">
              <a:solidFill>
                <a:srgbClr val="000000"/>
              </a:solidFill>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0910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53CFA-320B-339A-7DD9-2B9EFFD133BA}"/>
              </a:ext>
            </a:extLst>
          </p:cNvPr>
          <p:cNvSpPr>
            <a:spLocks noGrp="1"/>
          </p:cNvSpPr>
          <p:nvPr>
            <p:ph type="title"/>
          </p:nvPr>
        </p:nvSpPr>
        <p:spPr/>
        <p:txBody>
          <a:bodyPr/>
          <a:lstStyle/>
          <a:p>
            <a:r>
              <a:rPr lang="en-US" dirty="0"/>
              <a:t>External Test Plan</a:t>
            </a:r>
          </a:p>
        </p:txBody>
      </p:sp>
      <p:sp>
        <p:nvSpPr>
          <p:cNvPr id="3" name="Content Placeholder 2">
            <a:extLst>
              <a:ext uri="{FF2B5EF4-FFF2-40B4-BE49-F238E27FC236}">
                <a16:creationId xmlns:a16="http://schemas.microsoft.com/office/drawing/2014/main" id="{9520EF5D-4609-1471-2A77-E5EBFD34C38B}"/>
              </a:ext>
            </a:extLst>
          </p:cNvPr>
          <p:cNvSpPr>
            <a:spLocks noGrp="1"/>
          </p:cNvSpPr>
          <p:nvPr>
            <p:ph idx="1"/>
          </p:nvPr>
        </p:nvSpPr>
        <p:spPr/>
        <p:txBody>
          <a:bodyPr/>
          <a:lstStyle/>
          <a:p>
            <a:r>
              <a:rPr lang="en-US" dirty="0"/>
              <a:t>If it’s included, the External Test Plan should describe </a:t>
            </a:r>
            <a:r>
              <a:rPr lang="en-US" u="sng" dirty="0"/>
              <a:t>black-box tests</a:t>
            </a:r>
            <a:r>
              <a:rPr lang="en-US" dirty="0"/>
              <a:t>.</a:t>
            </a:r>
          </a:p>
          <a:p>
            <a:pPr lvl="1"/>
            <a:r>
              <a:rPr lang="en-US" sz="2200" dirty="0"/>
              <a:t>These are tests that are doable without knowing the internals of the application code.</a:t>
            </a:r>
          </a:p>
          <a:p>
            <a:pPr lvl="1"/>
            <a:r>
              <a:rPr lang="en-US" sz="2200" dirty="0"/>
              <a:t>For each test, the test plan describes what the input data or user action should be, and what is the expected result.</a:t>
            </a:r>
          </a:p>
          <a:p>
            <a:pPr lvl="4"/>
            <a:endParaRPr lang="en-US" dirty="0"/>
          </a:p>
          <a:p>
            <a:r>
              <a:rPr lang="en-US" dirty="0"/>
              <a:t>Black-box testing helps to verify that an application meets its functional and nonfunctional requirements.</a:t>
            </a:r>
          </a:p>
          <a:p>
            <a:pPr lvl="1"/>
            <a:r>
              <a:rPr lang="en-US" sz="2200" dirty="0"/>
              <a:t>Such tests are often run by test engineers who were </a:t>
            </a:r>
            <a:br>
              <a:rPr lang="en-US" sz="2200" dirty="0"/>
            </a:br>
            <a:r>
              <a:rPr lang="en-US" sz="2200" dirty="0"/>
              <a:t>not part of the development team.</a:t>
            </a:r>
          </a:p>
        </p:txBody>
      </p:sp>
      <p:sp>
        <p:nvSpPr>
          <p:cNvPr id="4" name="Slide Number Placeholder 3">
            <a:extLst>
              <a:ext uri="{FF2B5EF4-FFF2-40B4-BE49-F238E27FC236}">
                <a16:creationId xmlns:a16="http://schemas.microsoft.com/office/drawing/2014/main" id="{2169AD0E-D894-A5B1-C097-4AB6A3055DC4}"/>
              </a:ext>
            </a:extLst>
          </p:cNvPr>
          <p:cNvSpPr>
            <a:spLocks noGrp="1"/>
          </p:cNvSpPr>
          <p:nvPr>
            <p:ph type="sldNum" sz="quarter" idx="12"/>
          </p:nvPr>
        </p:nvSpPr>
        <p:spPr/>
        <p:txBody>
          <a:bodyPr/>
          <a:lstStyle/>
          <a:p>
            <a:fld id="{6C575094-CFE5-6845-BA77-358456EEE977}" type="slidenum">
              <a:rPr lang="en-US" altLang="x-none" smtClean="0"/>
              <a:pPr/>
              <a:t>63</a:t>
            </a:fld>
            <a:endParaRPr lang="en-US" altLang="x-none"/>
          </a:p>
        </p:txBody>
      </p:sp>
    </p:spTree>
    <p:extLst>
      <p:ext uri="{BB962C8B-B14F-4D97-AF65-F5344CB8AC3E}">
        <p14:creationId xmlns:p14="http://schemas.microsoft.com/office/powerpoint/2010/main" val="42051342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2B2D-922A-3699-0847-899EB7F33ABE}"/>
              </a:ext>
            </a:extLst>
          </p:cNvPr>
          <p:cNvSpPr>
            <a:spLocks noGrp="1"/>
          </p:cNvSpPr>
          <p:nvPr>
            <p:ph type="title"/>
          </p:nvPr>
        </p:nvSpPr>
        <p:spPr/>
        <p:txBody>
          <a:bodyPr/>
          <a:lstStyle/>
          <a:p>
            <a:r>
              <a:rPr lang="en-US" dirty="0"/>
              <a:t>Frozen Functional Specification?</a:t>
            </a:r>
          </a:p>
        </p:txBody>
      </p:sp>
      <p:sp>
        <p:nvSpPr>
          <p:cNvPr id="3" name="Content Placeholder 2">
            <a:extLst>
              <a:ext uri="{FF2B5EF4-FFF2-40B4-BE49-F238E27FC236}">
                <a16:creationId xmlns:a16="http://schemas.microsoft.com/office/drawing/2014/main" id="{7C0DEC12-0BE7-E11B-BE43-884CCB786CFC}"/>
              </a:ext>
            </a:extLst>
          </p:cNvPr>
          <p:cNvSpPr>
            <a:spLocks noGrp="1"/>
          </p:cNvSpPr>
          <p:nvPr>
            <p:ph idx="1"/>
          </p:nvPr>
        </p:nvSpPr>
        <p:spPr/>
        <p:txBody>
          <a:bodyPr/>
          <a:lstStyle/>
          <a:p>
            <a:r>
              <a:rPr lang="en-US" dirty="0"/>
              <a:t>Some organizations regard the Functional Specification to be such an important document that they go to the extreme of considering it to be a strict contract between the client and the software developers.</a:t>
            </a:r>
          </a:p>
          <a:p>
            <a:pPr lvl="1"/>
            <a:r>
              <a:rPr lang="en-US" dirty="0"/>
              <a:t>They may require multiple levels of management to sign off a “complete” Functional Specification.</a:t>
            </a:r>
          </a:p>
          <a:p>
            <a:pPr marL="2286000" lvl="5" indent="0">
              <a:buNone/>
            </a:pPr>
            <a:endParaRPr lang="en-US" dirty="0"/>
          </a:p>
          <a:p>
            <a:r>
              <a:rPr lang="en-US" dirty="0"/>
              <a:t>They deem it “frozen” before allowing the developers to move on to designing the application.</a:t>
            </a:r>
          </a:p>
        </p:txBody>
      </p:sp>
      <p:sp>
        <p:nvSpPr>
          <p:cNvPr id="4" name="Slide Number Placeholder 3">
            <a:extLst>
              <a:ext uri="{FF2B5EF4-FFF2-40B4-BE49-F238E27FC236}">
                <a16:creationId xmlns:a16="http://schemas.microsoft.com/office/drawing/2014/main" id="{99867F2A-9D9D-AFA1-CC9C-AE39C629FD54}"/>
              </a:ext>
            </a:extLst>
          </p:cNvPr>
          <p:cNvSpPr>
            <a:spLocks noGrp="1"/>
          </p:cNvSpPr>
          <p:nvPr>
            <p:ph type="sldNum" sz="quarter" idx="12"/>
          </p:nvPr>
        </p:nvSpPr>
        <p:spPr/>
        <p:txBody>
          <a:bodyPr/>
          <a:lstStyle/>
          <a:p>
            <a:fld id="{6C575094-CFE5-6845-BA77-358456EEE977}" type="slidenum">
              <a:rPr lang="en-US" altLang="x-none" smtClean="0"/>
              <a:pPr/>
              <a:t>64</a:t>
            </a:fld>
            <a:endParaRPr lang="en-US" altLang="x-none"/>
          </a:p>
        </p:txBody>
      </p:sp>
    </p:spTree>
    <p:extLst>
      <p:ext uri="{BB962C8B-B14F-4D97-AF65-F5344CB8AC3E}">
        <p14:creationId xmlns:p14="http://schemas.microsoft.com/office/powerpoint/2010/main" val="1727133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able&#10;&#10;Description automatically generated">
            <a:extLst>
              <a:ext uri="{FF2B5EF4-FFF2-40B4-BE49-F238E27FC236}">
                <a16:creationId xmlns:a16="http://schemas.microsoft.com/office/drawing/2014/main" id="{35722E3C-3053-921F-7DF8-4044A1FAD8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5082" y="1325903"/>
            <a:ext cx="4615990" cy="1761525"/>
          </a:xfrm>
          <a:prstGeom prst="rect">
            <a:avLst/>
          </a:prstGeom>
        </p:spPr>
      </p:pic>
      <p:sp>
        <p:nvSpPr>
          <p:cNvPr id="2" name="Title 1">
            <a:extLst>
              <a:ext uri="{FF2B5EF4-FFF2-40B4-BE49-F238E27FC236}">
                <a16:creationId xmlns:a16="http://schemas.microsoft.com/office/drawing/2014/main" id="{34273C7D-EC8F-FC92-0527-CF369A7CAEDF}"/>
              </a:ext>
            </a:extLst>
          </p:cNvPr>
          <p:cNvSpPr>
            <a:spLocks noGrp="1"/>
          </p:cNvSpPr>
          <p:nvPr>
            <p:ph type="title"/>
          </p:nvPr>
        </p:nvSpPr>
        <p:spPr/>
        <p:txBody>
          <a:bodyPr/>
          <a:lstStyle/>
          <a:p>
            <a:r>
              <a:rPr lang="en-US" dirty="0"/>
              <a:t>Frozen Functional Specification? </a:t>
            </a:r>
            <a:r>
              <a:rPr lang="en-US" i="1" dirty="0"/>
              <a:t>cont’d</a:t>
            </a:r>
          </a:p>
        </p:txBody>
      </p:sp>
      <p:sp>
        <p:nvSpPr>
          <p:cNvPr id="3" name="Content Placeholder 2">
            <a:extLst>
              <a:ext uri="{FF2B5EF4-FFF2-40B4-BE49-F238E27FC236}">
                <a16:creationId xmlns:a16="http://schemas.microsoft.com/office/drawing/2014/main" id="{7606BDDB-2E52-2A1F-99F7-C1FE557F329A}"/>
              </a:ext>
            </a:extLst>
          </p:cNvPr>
          <p:cNvSpPr>
            <a:spLocks noGrp="1"/>
          </p:cNvSpPr>
          <p:nvPr>
            <p:ph idx="1"/>
          </p:nvPr>
        </p:nvSpPr>
        <p:spPr>
          <a:xfrm>
            <a:off x="274367" y="1417342"/>
            <a:ext cx="8229600" cy="4713583"/>
          </a:xfrm>
        </p:spPr>
        <p:txBody>
          <a:bodyPr/>
          <a:lstStyle/>
          <a:p>
            <a:r>
              <a:rPr lang="en-US" dirty="0"/>
              <a:t>Ideally, as suggested </a:t>
            </a:r>
            <a:br>
              <a:rPr lang="en-US" dirty="0"/>
            </a:br>
            <a:r>
              <a:rPr lang="en-US" dirty="0"/>
              <a:t>by the dotted time </a:t>
            </a:r>
            <a:br>
              <a:rPr lang="en-US" dirty="0"/>
            </a:br>
            <a:r>
              <a:rPr lang="en-US" dirty="0"/>
              <a:t>span in the product </a:t>
            </a:r>
            <a:br>
              <a:rPr lang="en-US" dirty="0"/>
            </a:br>
            <a:r>
              <a:rPr lang="en-US" dirty="0"/>
              <a:t>development timeline </a:t>
            </a:r>
            <a:br>
              <a:rPr lang="en-US" dirty="0"/>
            </a:br>
            <a:r>
              <a:rPr lang="en-US" dirty="0"/>
              <a:t>diagram, we should be allowed to modify the Functional Specification. </a:t>
            </a:r>
          </a:p>
          <a:p>
            <a:pPr lvl="1"/>
            <a:r>
              <a:rPr lang="en-US" dirty="0"/>
              <a:t>We may need to tweak requirements or discover new ones during application design and coding.</a:t>
            </a:r>
          </a:p>
          <a:p>
            <a:pPr lvl="1"/>
            <a:r>
              <a:rPr lang="en-US" dirty="0"/>
              <a:t>It should be modifiable up to a certain point in time often called the “Features freeze” agreed to by the developers and the client.</a:t>
            </a:r>
          </a:p>
        </p:txBody>
      </p:sp>
      <p:sp>
        <p:nvSpPr>
          <p:cNvPr id="4" name="Slide Number Placeholder 3">
            <a:extLst>
              <a:ext uri="{FF2B5EF4-FFF2-40B4-BE49-F238E27FC236}">
                <a16:creationId xmlns:a16="http://schemas.microsoft.com/office/drawing/2014/main" id="{54E23E4E-A9D7-7304-860A-D75294AC395F}"/>
              </a:ext>
            </a:extLst>
          </p:cNvPr>
          <p:cNvSpPr>
            <a:spLocks noGrp="1"/>
          </p:cNvSpPr>
          <p:nvPr>
            <p:ph type="sldNum" sz="quarter" idx="12"/>
          </p:nvPr>
        </p:nvSpPr>
        <p:spPr/>
        <p:txBody>
          <a:bodyPr/>
          <a:lstStyle/>
          <a:p>
            <a:fld id="{6C575094-CFE5-6845-BA77-358456EEE977}" type="slidenum">
              <a:rPr lang="en-US" altLang="x-none" smtClean="0"/>
              <a:pPr/>
              <a:t>65</a:t>
            </a:fld>
            <a:endParaRPr lang="en-US" altLang="x-none"/>
          </a:p>
        </p:txBody>
      </p:sp>
      <p:sp>
        <p:nvSpPr>
          <p:cNvPr id="6" name="Rectangle 5">
            <a:extLst>
              <a:ext uri="{FF2B5EF4-FFF2-40B4-BE49-F238E27FC236}">
                <a16:creationId xmlns:a16="http://schemas.microsoft.com/office/drawing/2014/main" id="{8A7073C1-9915-385C-35CA-E50EE626B02A}"/>
              </a:ext>
            </a:extLst>
          </p:cNvPr>
          <p:cNvSpPr/>
          <p:nvPr/>
        </p:nvSpPr>
        <p:spPr bwMode="auto">
          <a:xfrm>
            <a:off x="4754878" y="1508782"/>
            <a:ext cx="1737341" cy="182878"/>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1526065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5805-8F8D-EE5B-6EC2-17ACA48F682E}"/>
              </a:ext>
            </a:extLst>
          </p:cNvPr>
          <p:cNvSpPr>
            <a:spLocks noGrp="1"/>
          </p:cNvSpPr>
          <p:nvPr>
            <p:ph type="title"/>
          </p:nvPr>
        </p:nvSpPr>
        <p:spPr/>
        <p:txBody>
          <a:bodyPr/>
          <a:lstStyle/>
          <a:p>
            <a:r>
              <a:rPr lang="en-US" dirty="0"/>
              <a:t>Frozen Functional Specification? </a:t>
            </a:r>
            <a:r>
              <a:rPr lang="en-US" i="1" dirty="0"/>
              <a:t>cont’d</a:t>
            </a:r>
            <a:endParaRPr lang="en-US" dirty="0"/>
          </a:p>
        </p:txBody>
      </p:sp>
      <p:sp>
        <p:nvSpPr>
          <p:cNvPr id="3" name="Content Placeholder 2">
            <a:extLst>
              <a:ext uri="{FF2B5EF4-FFF2-40B4-BE49-F238E27FC236}">
                <a16:creationId xmlns:a16="http://schemas.microsoft.com/office/drawing/2014/main" id="{51D8B9DF-F2E8-F8EF-789E-4445684812DF}"/>
              </a:ext>
            </a:extLst>
          </p:cNvPr>
          <p:cNvSpPr>
            <a:spLocks noGrp="1"/>
          </p:cNvSpPr>
          <p:nvPr>
            <p:ph idx="1"/>
          </p:nvPr>
        </p:nvSpPr>
        <p:spPr/>
        <p:txBody>
          <a:bodyPr/>
          <a:lstStyle/>
          <a:p>
            <a:r>
              <a:rPr lang="en-US" dirty="0"/>
              <a:t>Even though it’s initially modifiable, the Functional Specification serves as an important “stake in the ground” for both the developers and the client.</a:t>
            </a:r>
          </a:p>
          <a:p>
            <a:pPr lvl="1"/>
            <a:r>
              <a:rPr lang="en-US" dirty="0"/>
              <a:t>It is critical that the client of the application carefully read the Functional Specification, which should have no implementation details.</a:t>
            </a:r>
          </a:p>
          <a:p>
            <a:pPr lvl="1"/>
            <a:r>
              <a:rPr lang="en-US" dirty="0"/>
              <a:t>By reading, understanding, and approving the Functional Specification, the client </a:t>
            </a:r>
            <a:r>
              <a:rPr lang="en-US" u="sng" dirty="0"/>
              <a:t>validates</a:t>
            </a:r>
            <a:r>
              <a:rPr lang="en-US" dirty="0"/>
              <a:t> the application, i.e., confirms that we are going to build the </a:t>
            </a:r>
            <a:r>
              <a:rPr lang="en-US" u="sng" dirty="0"/>
              <a:t>right application</a:t>
            </a:r>
            <a:r>
              <a:rPr lang="en-US" dirty="0"/>
              <a:t>, one that meets the client’s requirements.</a:t>
            </a:r>
          </a:p>
          <a:p>
            <a:endParaRPr lang="en-US" dirty="0"/>
          </a:p>
        </p:txBody>
      </p:sp>
      <p:sp>
        <p:nvSpPr>
          <p:cNvPr id="4" name="Slide Number Placeholder 3">
            <a:extLst>
              <a:ext uri="{FF2B5EF4-FFF2-40B4-BE49-F238E27FC236}">
                <a16:creationId xmlns:a16="http://schemas.microsoft.com/office/drawing/2014/main" id="{3CA36275-DC12-4975-B1E2-8F05DE3DF063}"/>
              </a:ext>
            </a:extLst>
          </p:cNvPr>
          <p:cNvSpPr>
            <a:spLocks noGrp="1"/>
          </p:cNvSpPr>
          <p:nvPr>
            <p:ph type="sldNum" sz="quarter" idx="12"/>
          </p:nvPr>
        </p:nvSpPr>
        <p:spPr/>
        <p:txBody>
          <a:bodyPr/>
          <a:lstStyle/>
          <a:p>
            <a:fld id="{6C575094-CFE5-6845-BA77-358456EEE977}" type="slidenum">
              <a:rPr lang="en-US" altLang="x-none" smtClean="0"/>
              <a:pPr/>
              <a:t>66</a:t>
            </a:fld>
            <a:endParaRPr lang="en-US" altLang="x-none"/>
          </a:p>
        </p:txBody>
      </p:sp>
    </p:spTree>
    <p:extLst>
      <p:ext uri="{BB962C8B-B14F-4D97-AF65-F5344CB8AC3E}">
        <p14:creationId xmlns:p14="http://schemas.microsoft.com/office/powerpoint/2010/main" val="26633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247DE-A69D-D4F6-0A64-273D5F1A5B5B}"/>
              </a:ext>
            </a:extLst>
          </p:cNvPr>
          <p:cNvSpPr>
            <a:spLocks noGrp="1"/>
          </p:cNvSpPr>
          <p:nvPr>
            <p:ph type="title"/>
          </p:nvPr>
        </p:nvSpPr>
        <p:spPr/>
        <p:txBody>
          <a:bodyPr/>
          <a:lstStyle/>
          <a:p>
            <a:r>
              <a:rPr lang="en-US" dirty="0"/>
              <a:t>Software V&amp;V</a:t>
            </a:r>
          </a:p>
        </p:txBody>
      </p:sp>
      <p:sp>
        <p:nvSpPr>
          <p:cNvPr id="3" name="Content Placeholder 2">
            <a:extLst>
              <a:ext uri="{FF2B5EF4-FFF2-40B4-BE49-F238E27FC236}">
                <a16:creationId xmlns:a16="http://schemas.microsoft.com/office/drawing/2014/main" id="{BB57B84E-203E-C495-9719-625596AB33AD}"/>
              </a:ext>
            </a:extLst>
          </p:cNvPr>
          <p:cNvSpPr>
            <a:spLocks noGrp="1"/>
          </p:cNvSpPr>
          <p:nvPr>
            <p:ph idx="1"/>
          </p:nvPr>
        </p:nvSpPr>
        <p:spPr>
          <a:xfrm>
            <a:off x="457200" y="1295400"/>
            <a:ext cx="8229600" cy="3002273"/>
          </a:xfrm>
        </p:spPr>
        <p:txBody>
          <a:bodyPr/>
          <a:lstStyle/>
          <a:p>
            <a:r>
              <a:rPr lang="en-US" dirty="0"/>
              <a:t>Customers </a:t>
            </a:r>
            <a:r>
              <a:rPr lang="en-US" u="sng" dirty="0"/>
              <a:t>validate</a:t>
            </a:r>
            <a:r>
              <a:rPr lang="en-US" dirty="0"/>
              <a:t> that developers meet the application’s requirements, and therefore they are building the </a:t>
            </a:r>
            <a:r>
              <a:rPr lang="en-US" u="sng" dirty="0"/>
              <a:t>right application</a:t>
            </a:r>
            <a:r>
              <a:rPr lang="en-US" dirty="0"/>
              <a:t>.</a:t>
            </a:r>
          </a:p>
          <a:p>
            <a:pPr lvl="4"/>
            <a:endParaRPr lang="en-US" dirty="0"/>
          </a:p>
          <a:p>
            <a:r>
              <a:rPr lang="en-US" dirty="0"/>
              <a:t>Developers write and test well-design software and therefore they </a:t>
            </a:r>
            <a:r>
              <a:rPr lang="en-US" u="sng" dirty="0"/>
              <a:t>verify</a:t>
            </a:r>
            <a:r>
              <a:rPr lang="en-US" dirty="0"/>
              <a:t> that they are building the </a:t>
            </a:r>
            <a:r>
              <a:rPr lang="en-US" u="sng" dirty="0"/>
              <a:t>application right</a:t>
            </a:r>
            <a:r>
              <a:rPr lang="en-US" dirty="0"/>
              <a:t>.</a:t>
            </a:r>
          </a:p>
        </p:txBody>
      </p:sp>
      <p:sp>
        <p:nvSpPr>
          <p:cNvPr id="4" name="Slide Number Placeholder 3">
            <a:extLst>
              <a:ext uri="{FF2B5EF4-FFF2-40B4-BE49-F238E27FC236}">
                <a16:creationId xmlns:a16="http://schemas.microsoft.com/office/drawing/2014/main" id="{643EE3A4-0B47-8A14-031A-424AEF00A800}"/>
              </a:ext>
            </a:extLst>
          </p:cNvPr>
          <p:cNvSpPr>
            <a:spLocks noGrp="1"/>
          </p:cNvSpPr>
          <p:nvPr>
            <p:ph type="sldNum" sz="quarter" idx="12"/>
          </p:nvPr>
        </p:nvSpPr>
        <p:spPr/>
        <p:txBody>
          <a:bodyPr/>
          <a:lstStyle/>
          <a:p>
            <a:fld id="{6C575094-CFE5-6845-BA77-358456EEE977}" type="slidenum">
              <a:rPr lang="en-US" altLang="x-none" smtClean="0"/>
              <a:pPr/>
              <a:t>67</a:t>
            </a:fld>
            <a:endParaRPr lang="en-US" altLang="x-none"/>
          </a:p>
        </p:txBody>
      </p:sp>
      <p:sp>
        <p:nvSpPr>
          <p:cNvPr id="5" name="TextBox 4">
            <a:extLst>
              <a:ext uri="{FF2B5EF4-FFF2-40B4-BE49-F238E27FC236}">
                <a16:creationId xmlns:a16="http://schemas.microsoft.com/office/drawing/2014/main" id="{A63F6579-0704-05A6-7568-ACF4756F1AFA}"/>
              </a:ext>
            </a:extLst>
          </p:cNvPr>
          <p:cNvSpPr txBox="1"/>
          <p:nvPr/>
        </p:nvSpPr>
        <p:spPr>
          <a:xfrm>
            <a:off x="1920269" y="4452197"/>
            <a:ext cx="5303462" cy="1354217"/>
          </a:xfrm>
          <a:prstGeom prst="rect">
            <a:avLst/>
          </a:prstGeom>
          <a:solidFill>
            <a:srgbClr val="FEE698">
              <a:alpha val="50000"/>
            </a:srgbClr>
          </a:solidFill>
          <a:ln w="28575">
            <a:solidFill>
              <a:srgbClr val="E1A90D"/>
            </a:solidFill>
          </a:ln>
        </p:spPr>
        <p:txBody>
          <a:bodyPr wrap="square" rtlCol="0">
            <a:spAutoFit/>
          </a:bodyPr>
          <a:lstStyle/>
          <a:p>
            <a:pPr algn="ctr"/>
            <a:r>
              <a:rPr lang="en-US" sz="1800" b="1" dirty="0">
                <a:solidFill>
                  <a:srgbClr val="960000"/>
                </a:solidFill>
                <a:effectLst/>
                <a:latin typeface="+mj-lt"/>
                <a:ea typeface="Times New Roman" panose="02020603050405020304" pitchFamily="18" charset="0"/>
                <a:cs typeface="Times New Roman" panose="02020603050405020304" pitchFamily="18" charset="0"/>
              </a:rPr>
              <a:t>Software V&amp;V</a:t>
            </a:r>
          </a:p>
          <a:p>
            <a:endParaRPr lang="en-US" sz="800" dirty="0">
              <a:latin typeface="+mj-lt"/>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Software verification and validation (software V&amp;V) is a major topic in the fields of software engineering and software quality control</a:t>
            </a:r>
            <a:r>
              <a:rPr lang="en-US" sz="2000" dirty="0">
                <a:effectLst/>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rPr>
              <a:t> </a:t>
            </a:r>
            <a:endParaRPr lang="en-US" sz="1800" dirty="0">
              <a:solidFill>
                <a:srgbClr val="000000"/>
              </a:solidFill>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29644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E7739-01A1-EF0E-73D0-ABA7C002FEC1}"/>
              </a:ext>
            </a:extLst>
          </p:cNvPr>
          <p:cNvSpPr>
            <a:spLocks noGrp="1"/>
          </p:cNvSpPr>
          <p:nvPr>
            <p:ph type="title"/>
          </p:nvPr>
        </p:nvSpPr>
        <p:spPr/>
        <p:txBody>
          <a:bodyPr/>
          <a:lstStyle/>
          <a:p>
            <a:r>
              <a:rPr lang="en-US" dirty="0"/>
              <a:t>Where do Classes Come From?</a:t>
            </a:r>
          </a:p>
        </p:txBody>
      </p:sp>
      <p:sp>
        <p:nvSpPr>
          <p:cNvPr id="3" name="Content Placeholder 2">
            <a:extLst>
              <a:ext uri="{FF2B5EF4-FFF2-40B4-BE49-F238E27FC236}">
                <a16:creationId xmlns:a16="http://schemas.microsoft.com/office/drawing/2014/main" id="{0BA2B6E0-3B84-0277-6107-24FDD9956FB6}"/>
              </a:ext>
            </a:extLst>
          </p:cNvPr>
          <p:cNvSpPr>
            <a:spLocks noGrp="1"/>
          </p:cNvSpPr>
          <p:nvPr>
            <p:ph idx="1"/>
          </p:nvPr>
        </p:nvSpPr>
        <p:spPr/>
        <p:txBody>
          <a:bodyPr/>
          <a:lstStyle/>
          <a:p>
            <a:r>
              <a:rPr lang="en-US" dirty="0"/>
              <a:t>Once we have at least the first draft of the Functional Specification, we can start to think about the classes of the application.</a:t>
            </a:r>
          </a:p>
          <a:p>
            <a:pPr lvl="4"/>
            <a:endParaRPr lang="en-US" dirty="0"/>
          </a:p>
          <a:p>
            <a:r>
              <a:rPr lang="en-US" dirty="0"/>
              <a:t>To </a:t>
            </a:r>
            <a:r>
              <a:rPr lang="en-US"/>
              <a:t>create the </a:t>
            </a:r>
            <a:r>
              <a:rPr lang="en-US" dirty="0"/>
              <a:t>initial set of classes, analyze </a:t>
            </a:r>
            <a:br>
              <a:rPr lang="en-US" dirty="0"/>
            </a:br>
            <a:r>
              <a:rPr lang="en-US" dirty="0"/>
              <a:t>the application’s functional requirements.</a:t>
            </a:r>
          </a:p>
          <a:p>
            <a:pPr lvl="4"/>
            <a:endParaRPr lang="en-US" dirty="0"/>
          </a:p>
          <a:p>
            <a:r>
              <a:rPr lang="en-US" u="sng" dirty="0"/>
              <a:t>Requirements analysis</a:t>
            </a:r>
            <a:r>
              <a:rPr lang="en-US" dirty="0"/>
              <a:t> is the process of carefully examining an application’s requirements during design.</a:t>
            </a:r>
          </a:p>
        </p:txBody>
      </p:sp>
      <p:sp>
        <p:nvSpPr>
          <p:cNvPr id="4" name="Slide Number Placeholder 3">
            <a:extLst>
              <a:ext uri="{FF2B5EF4-FFF2-40B4-BE49-F238E27FC236}">
                <a16:creationId xmlns:a16="http://schemas.microsoft.com/office/drawing/2014/main" id="{583FB730-E474-555B-9845-02C9D3EA806F}"/>
              </a:ext>
            </a:extLst>
          </p:cNvPr>
          <p:cNvSpPr>
            <a:spLocks noGrp="1"/>
          </p:cNvSpPr>
          <p:nvPr>
            <p:ph type="sldNum" sz="quarter" idx="12"/>
          </p:nvPr>
        </p:nvSpPr>
        <p:spPr/>
        <p:txBody>
          <a:bodyPr/>
          <a:lstStyle/>
          <a:p>
            <a:fld id="{6C575094-CFE5-6845-BA77-358456EEE977}" type="slidenum">
              <a:rPr lang="en-US" altLang="x-none" smtClean="0"/>
              <a:pPr/>
              <a:t>68</a:t>
            </a:fld>
            <a:endParaRPr lang="en-US" altLang="x-none"/>
          </a:p>
        </p:txBody>
      </p:sp>
    </p:spTree>
    <p:extLst>
      <p:ext uri="{BB962C8B-B14F-4D97-AF65-F5344CB8AC3E}">
        <p14:creationId xmlns:p14="http://schemas.microsoft.com/office/powerpoint/2010/main" val="36135949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E4BC-97E7-0705-8062-2F24C812FE5E}"/>
              </a:ext>
            </a:extLst>
          </p:cNvPr>
          <p:cNvSpPr>
            <a:spLocks noGrp="1"/>
          </p:cNvSpPr>
          <p:nvPr>
            <p:ph type="title"/>
          </p:nvPr>
        </p:nvSpPr>
        <p:spPr/>
        <p:txBody>
          <a:bodyPr/>
          <a:lstStyle/>
          <a:p>
            <a:r>
              <a:rPr lang="en-US" sz="2800" dirty="0"/>
              <a:t>Expanded Book Catalogue Function Requirements</a:t>
            </a:r>
          </a:p>
        </p:txBody>
      </p:sp>
      <p:sp>
        <p:nvSpPr>
          <p:cNvPr id="3" name="Content Placeholder 2">
            <a:extLst>
              <a:ext uri="{FF2B5EF4-FFF2-40B4-BE49-F238E27FC236}">
                <a16:creationId xmlns:a16="http://schemas.microsoft.com/office/drawing/2014/main" id="{CC37DA94-309D-746F-C018-5085AE5A0136}"/>
              </a:ext>
            </a:extLst>
          </p:cNvPr>
          <p:cNvSpPr>
            <a:spLocks noGrp="1"/>
          </p:cNvSpPr>
          <p:nvPr>
            <p:ph idx="1"/>
          </p:nvPr>
        </p:nvSpPr>
        <p:spPr>
          <a:solidFill>
            <a:srgbClr val="73FEFF">
              <a:alpha val="50000"/>
            </a:srgbClr>
          </a:solidFill>
          <a:ln>
            <a:solidFill>
              <a:srgbClr val="0432FF"/>
            </a:solidFill>
          </a:ln>
        </p:spPr>
        <p:txBody>
          <a:bodyPr/>
          <a:lstStyle/>
          <a:p>
            <a:r>
              <a:rPr lang="en-US" sz="2000" dirty="0"/>
              <a:t>The book </a:t>
            </a:r>
            <a:r>
              <a:rPr lang="en-US" sz="2000" dirty="0">
                <a:solidFill>
                  <a:srgbClr val="0432FF"/>
                </a:solidFill>
              </a:rPr>
              <a:t>catalogue</a:t>
            </a:r>
            <a:r>
              <a:rPr lang="en-US" sz="2000" dirty="0"/>
              <a:t> shall contain different kinds of </a:t>
            </a:r>
            <a:r>
              <a:rPr lang="en-US" sz="2000" dirty="0">
                <a:solidFill>
                  <a:srgbClr val="0432FF"/>
                </a:solidFill>
              </a:rPr>
              <a:t>books</a:t>
            </a:r>
            <a:r>
              <a:rPr lang="en-US" sz="2000" dirty="0"/>
              <a:t> and their </a:t>
            </a:r>
            <a:r>
              <a:rPr lang="en-US" sz="2000" dirty="0">
                <a:solidFill>
                  <a:srgbClr val="0432FF"/>
                </a:solidFill>
              </a:rPr>
              <a:t>attributes</a:t>
            </a:r>
            <a:r>
              <a:rPr lang="en-US" sz="2000" dirty="0"/>
              <a:t>.</a:t>
            </a:r>
          </a:p>
          <a:p>
            <a:r>
              <a:rPr lang="en-US" sz="2000" dirty="0">
                <a:solidFill>
                  <a:srgbClr val="000000"/>
                </a:solidFill>
                <a:effectLst/>
              </a:rPr>
              <a:t>A </a:t>
            </a:r>
            <a:r>
              <a:rPr lang="en-US" sz="2000" dirty="0">
                <a:solidFill>
                  <a:srgbClr val="0432FF"/>
                </a:solidFill>
              </a:rPr>
              <a:t>librarian</a:t>
            </a:r>
            <a:r>
              <a:rPr lang="en-US" sz="2000" dirty="0">
                <a:solidFill>
                  <a:srgbClr val="000000"/>
                </a:solidFill>
                <a:effectLst/>
              </a:rPr>
              <a:t> must be able to </a:t>
            </a:r>
            <a:r>
              <a:rPr lang="en-US" sz="2000" dirty="0">
                <a:solidFill>
                  <a:srgbClr val="C00000"/>
                </a:solidFill>
                <a:effectLst/>
              </a:rPr>
              <a:t>add</a:t>
            </a:r>
            <a:r>
              <a:rPr lang="en-US" sz="2000" dirty="0">
                <a:solidFill>
                  <a:srgbClr val="000000"/>
                </a:solidFill>
                <a:effectLst/>
              </a:rPr>
              <a:t> new </a:t>
            </a:r>
            <a:r>
              <a:rPr lang="en-US" sz="2000" dirty="0">
                <a:solidFill>
                  <a:srgbClr val="0432FF"/>
                </a:solidFill>
              </a:rPr>
              <a:t>books</a:t>
            </a:r>
            <a:r>
              <a:rPr lang="en-US" sz="2000" dirty="0">
                <a:solidFill>
                  <a:srgbClr val="000000"/>
                </a:solidFill>
                <a:effectLst/>
              </a:rPr>
              <a:t> to the </a:t>
            </a:r>
            <a:r>
              <a:rPr lang="en-US" sz="2000" dirty="0">
                <a:solidFill>
                  <a:srgbClr val="0432FF"/>
                </a:solidFill>
              </a:rPr>
              <a:t>catalogue</a:t>
            </a:r>
            <a:r>
              <a:rPr lang="en-US" sz="2000" dirty="0">
                <a:solidFill>
                  <a:srgbClr val="000000"/>
                </a:solidFill>
                <a:effectLst/>
              </a:rPr>
              <a:t>.</a:t>
            </a:r>
          </a:p>
          <a:p>
            <a:r>
              <a:rPr lang="en-US" sz="2000" dirty="0">
                <a:solidFill>
                  <a:srgbClr val="000000"/>
                </a:solidFill>
                <a:effectLst/>
              </a:rPr>
              <a:t>A </a:t>
            </a:r>
            <a:r>
              <a:rPr lang="en-US" sz="2000" dirty="0">
                <a:solidFill>
                  <a:srgbClr val="0432FF"/>
                </a:solidFill>
              </a:rPr>
              <a:t>librarian</a:t>
            </a:r>
            <a:r>
              <a:rPr lang="en-US" sz="2000" dirty="0">
                <a:solidFill>
                  <a:srgbClr val="000000"/>
                </a:solidFill>
                <a:effectLst/>
              </a:rPr>
              <a:t> must be able to </a:t>
            </a:r>
            <a:r>
              <a:rPr lang="en-US" sz="2000" dirty="0">
                <a:solidFill>
                  <a:srgbClr val="C00000"/>
                </a:solidFill>
              </a:rPr>
              <a:t>update</a:t>
            </a:r>
            <a:r>
              <a:rPr lang="en-US" sz="2000" dirty="0">
                <a:solidFill>
                  <a:srgbClr val="000000"/>
                </a:solidFill>
                <a:effectLst/>
              </a:rPr>
              <a:t> and </a:t>
            </a:r>
            <a:r>
              <a:rPr lang="en-US" sz="2000" dirty="0">
                <a:solidFill>
                  <a:srgbClr val="C00000"/>
                </a:solidFill>
              </a:rPr>
              <a:t>delete</a:t>
            </a:r>
            <a:r>
              <a:rPr lang="en-US" sz="2000" dirty="0">
                <a:solidFill>
                  <a:srgbClr val="000000"/>
                </a:solidFill>
                <a:effectLst/>
              </a:rPr>
              <a:t> existing </a:t>
            </a:r>
            <a:r>
              <a:rPr lang="en-US" sz="2000" dirty="0">
                <a:solidFill>
                  <a:srgbClr val="0432FF"/>
                </a:solidFill>
              </a:rPr>
              <a:t>books</a:t>
            </a:r>
            <a:r>
              <a:rPr lang="en-US" sz="2000" dirty="0">
                <a:solidFill>
                  <a:srgbClr val="000000"/>
                </a:solidFill>
                <a:effectLst/>
              </a:rPr>
              <a:t> in the catalogue.</a:t>
            </a:r>
          </a:p>
          <a:p>
            <a:r>
              <a:rPr lang="en-US" sz="2000" dirty="0">
                <a:solidFill>
                  <a:srgbClr val="000000"/>
                </a:solidFill>
                <a:effectLst/>
              </a:rPr>
              <a:t>The </a:t>
            </a:r>
            <a:r>
              <a:rPr lang="en-US" sz="2000" dirty="0">
                <a:solidFill>
                  <a:srgbClr val="0432FF"/>
                </a:solidFill>
              </a:rPr>
              <a:t>kinds</a:t>
            </a:r>
            <a:r>
              <a:rPr lang="en-US" sz="2000" dirty="0">
                <a:solidFill>
                  <a:srgbClr val="000000"/>
                </a:solidFill>
                <a:effectLst/>
              </a:rPr>
              <a:t> of </a:t>
            </a:r>
            <a:r>
              <a:rPr lang="en-US" sz="2000" dirty="0">
                <a:solidFill>
                  <a:srgbClr val="0432FF"/>
                </a:solidFill>
              </a:rPr>
              <a:t>books</a:t>
            </a:r>
            <a:r>
              <a:rPr lang="en-US" sz="2000" dirty="0">
                <a:solidFill>
                  <a:srgbClr val="000000"/>
                </a:solidFill>
                <a:effectLst/>
              </a:rPr>
              <a:t> shall </a:t>
            </a:r>
            <a:r>
              <a:rPr lang="en-US" sz="2000" dirty="0">
                <a:effectLst/>
              </a:rPr>
              <a:t>include </a:t>
            </a:r>
            <a:r>
              <a:rPr lang="en-US" sz="2000" dirty="0"/>
              <a:t>fiction</a:t>
            </a:r>
            <a:r>
              <a:rPr lang="en-US" sz="2000" dirty="0">
                <a:effectLst/>
              </a:rPr>
              <a:t>, </a:t>
            </a:r>
            <a:r>
              <a:rPr lang="en-US" sz="2000" dirty="0"/>
              <a:t>cookbooks</a:t>
            </a:r>
            <a:r>
              <a:rPr lang="en-US" sz="2000" dirty="0">
                <a:effectLst/>
              </a:rPr>
              <a:t>, and </a:t>
            </a:r>
            <a:r>
              <a:rPr lang="en-US" sz="2000" dirty="0"/>
              <a:t>how-to</a:t>
            </a:r>
            <a:r>
              <a:rPr lang="en-US" sz="2000" dirty="0">
                <a:solidFill>
                  <a:srgbClr val="000000"/>
                </a:solidFill>
                <a:effectLst/>
              </a:rPr>
              <a:t>.</a:t>
            </a:r>
          </a:p>
          <a:p>
            <a:r>
              <a:rPr lang="en-US" sz="2000" dirty="0">
                <a:solidFill>
                  <a:srgbClr val="000000"/>
                </a:solidFill>
                <a:effectLst/>
              </a:rPr>
              <a:t>All books must have title, author’s </a:t>
            </a:r>
            <a:r>
              <a:rPr lang="en-US" sz="2000" dirty="0">
                <a:solidFill>
                  <a:srgbClr val="000000"/>
                </a:solidFill>
              </a:rPr>
              <a:t>last</a:t>
            </a:r>
            <a:r>
              <a:rPr lang="en-US" sz="2000" dirty="0">
                <a:solidFill>
                  <a:srgbClr val="0432FF"/>
                </a:solidFill>
              </a:rPr>
              <a:t> name</a:t>
            </a:r>
            <a:r>
              <a:rPr lang="en-US" sz="2000" dirty="0">
                <a:solidFill>
                  <a:srgbClr val="000000"/>
                </a:solidFill>
                <a:effectLst/>
              </a:rPr>
              <a:t>, and author’s </a:t>
            </a:r>
            <a:r>
              <a:rPr lang="en-US" sz="2000" dirty="0">
                <a:solidFill>
                  <a:srgbClr val="000000"/>
                </a:solidFill>
              </a:rPr>
              <a:t>first</a:t>
            </a:r>
            <a:r>
              <a:rPr lang="en-US" sz="2000" dirty="0">
                <a:solidFill>
                  <a:srgbClr val="0432FF"/>
                </a:solidFill>
              </a:rPr>
              <a:t> name attribute</a:t>
            </a:r>
            <a:r>
              <a:rPr lang="en-US" sz="2000" dirty="0">
                <a:solidFill>
                  <a:srgbClr val="000000"/>
                </a:solidFill>
                <a:effectLst/>
              </a:rPr>
              <a:t> values.</a:t>
            </a:r>
          </a:p>
          <a:p>
            <a:r>
              <a:rPr lang="en-US" sz="2000" dirty="0">
                <a:solidFill>
                  <a:srgbClr val="000000"/>
                </a:solidFill>
                <a:effectLst/>
              </a:rPr>
              <a:t>Fiction </a:t>
            </a:r>
            <a:r>
              <a:rPr lang="en-US" sz="2000" dirty="0">
                <a:solidFill>
                  <a:srgbClr val="0432FF"/>
                </a:solidFill>
              </a:rPr>
              <a:t>books</a:t>
            </a:r>
            <a:r>
              <a:rPr lang="en-US" sz="2000" dirty="0">
                <a:solidFill>
                  <a:srgbClr val="000000"/>
                </a:solidFill>
                <a:effectLst/>
              </a:rPr>
              <a:t> must include the publication </a:t>
            </a:r>
            <a:r>
              <a:rPr lang="en-US" sz="2000" dirty="0">
                <a:solidFill>
                  <a:srgbClr val="0432FF"/>
                </a:solidFill>
              </a:rPr>
              <a:t>year</a:t>
            </a:r>
            <a:r>
              <a:rPr lang="en-US" sz="2000" dirty="0">
                <a:solidFill>
                  <a:srgbClr val="000000"/>
                </a:solidFill>
                <a:effectLst/>
              </a:rPr>
              <a:t> and </a:t>
            </a:r>
            <a:r>
              <a:rPr lang="en-US" sz="2000" dirty="0">
                <a:solidFill>
                  <a:srgbClr val="0432FF"/>
                </a:solidFill>
              </a:rPr>
              <a:t>genre</a:t>
            </a:r>
            <a:r>
              <a:rPr lang="en-US" sz="2000" dirty="0">
                <a:solidFill>
                  <a:srgbClr val="000000"/>
                </a:solidFill>
                <a:effectLst/>
              </a:rPr>
              <a:t> </a:t>
            </a:r>
            <a:r>
              <a:rPr lang="en-US" sz="2000" dirty="0">
                <a:solidFill>
                  <a:srgbClr val="0432FF"/>
                </a:solidFill>
                <a:effectLst/>
              </a:rPr>
              <a:t>attributes</a:t>
            </a:r>
            <a:r>
              <a:rPr lang="en-US" sz="2000" dirty="0">
                <a:solidFill>
                  <a:srgbClr val="000000"/>
                </a:solidFill>
                <a:effectLst/>
              </a:rPr>
              <a:t>.</a:t>
            </a:r>
          </a:p>
          <a:p>
            <a:r>
              <a:rPr lang="en-US" sz="2000" dirty="0">
                <a:solidFill>
                  <a:srgbClr val="0432FF"/>
                </a:solidFill>
              </a:rPr>
              <a:t>Genre</a:t>
            </a:r>
            <a:r>
              <a:rPr lang="en-US" sz="2000" dirty="0">
                <a:solidFill>
                  <a:srgbClr val="000000"/>
                </a:solidFill>
                <a:effectLst/>
              </a:rPr>
              <a:t> must include </a:t>
            </a:r>
            <a:r>
              <a:rPr lang="en-US" sz="2000" dirty="0"/>
              <a:t>adventure</a:t>
            </a:r>
            <a:r>
              <a:rPr lang="en-US" sz="2000" dirty="0">
                <a:effectLst/>
              </a:rPr>
              <a:t>, </a:t>
            </a:r>
            <a:r>
              <a:rPr lang="en-US" sz="2000" dirty="0"/>
              <a:t>classics</a:t>
            </a:r>
            <a:r>
              <a:rPr lang="en-US" sz="2000" dirty="0">
                <a:effectLst/>
              </a:rPr>
              <a:t>, </a:t>
            </a:r>
            <a:r>
              <a:rPr lang="en-US" sz="2000" dirty="0"/>
              <a:t>detective</a:t>
            </a:r>
            <a:r>
              <a:rPr lang="en-US" sz="2000" dirty="0">
                <a:effectLst/>
              </a:rPr>
              <a:t>, </a:t>
            </a:r>
            <a:r>
              <a:rPr lang="en-US" sz="2000" dirty="0"/>
              <a:t>fantasy</a:t>
            </a:r>
            <a:r>
              <a:rPr lang="en-US" sz="2000" dirty="0">
                <a:effectLst/>
              </a:rPr>
              <a:t>, </a:t>
            </a:r>
            <a:r>
              <a:rPr lang="en-US" sz="2000" dirty="0"/>
              <a:t>historic</a:t>
            </a:r>
            <a:r>
              <a:rPr lang="en-US" sz="2000" dirty="0">
                <a:effectLst/>
              </a:rPr>
              <a:t>, </a:t>
            </a:r>
            <a:r>
              <a:rPr lang="en-US" sz="2000" dirty="0"/>
              <a:t>horror</a:t>
            </a:r>
            <a:r>
              <a:rPr lang="en-US" sz="2000" dirty="0">
                <a:effectLst/>
              </a:rPr>
              <a:t>, </a:t>
            </a:r>
            <a:r>
              <a:rPr lang="en-US" sz="2000" dirty="0"/>
              <a:t>romance</a:t>
            </a:r>
            <a:r>
              <a:rPr lang="en-US" sz="2000" dirty="0">
                <a:effectLst/>
              </a:rPr>
              <a:t>, and </a:t>
            </a:r>
            <a:r>
              <a:rPr lang="en-US" sz="2000" dirty="0"/>
              <a:t>science fiction</a:t>
            </a:r>
            <a:r>
              <a:rPr lang="en-US" sz="2000" dirty="0">
                <a:solidFill>
                  <a:srgbClr val="000000"/>
                </a:solidFill>
                <a:effectLst/>
              </a:rPr>
              <a:t>.</a:t>
            </a:r>
          </a:p>
          <a:p>
            <a:r>
              <a:rPr lang="en-US" sz="2000" dirty="0"/>
              <a:t>Cookbooks</a:t>
            </a:r>
            <a:r>
              <a:rPr lang="en-US" sz="2000" dirty="0">
                <a:solidFill>
                  <a:srgbClr val="000000"/>
                </a:solidFill>
                <a:effectLst/>
              </a:rPr>
              <a:t> must include the </a:t>
            </a:r>
            <a:r>
              <a:rPr lang="en-US" sz="2000" dirty="0">
                <a:solidFill>
                  <a:srgbClr val="0432FF"/>
                </a:solidFill>
              </a:rPr>
              <a:t>region</a:t>
            </a:r>
            <a:r>
              <a:rPr lang="en-US" sz="2000" dirty="0">
                <a:solidFill>
                  <a:srgbClr val="000000"/>
                </a:solidFill>
                <a:effectLst/>
              </a:rPr>
              <a:t> </a:t>
            </a:r>
            <a:r>
              <a:rPr lang="en-US" sz="2000" dirty="0">
                <a:solidFill>
                  <a:srgbClr val="0432FF"/>
                </a:solidFill>
              </a:rPr>
              <a:t>attribute</a:t>
            </a:r>
            <a:r>
              <a:rPr lang="en-US" sz="2000" dirty="0">
                <a:solidFill>
                  <a:srgbClr val="000000"/>
                </a:solidFill>
                <a:effectLst/>
              </a:rPr>
              <a:t>.</a:t>
            </a:r>
          </a:p>
          <a:p>
            <a:r>
              <a:rPr lang="en-US" sz="2000" dirty="0"/>
              <a:t>How-to</a:t>
            </a:r>
            <a:r>
              <a:rPr lang="en-US" sz="2000" dirty="0">
                <a:solidFill>
                  <a:srgbClr val="0432FF"/>
                </a:solidFill>
              </a:rPr>
              <a:t> books </a:t>
            </a:r>
            <a:r>
              <a:rPr lang="en-US" sz="2000" dirty="0">
                <a:solidFill>
                  <a:srgbClr val="000000"/>
                </a:solidFill>
                <a:effectLst/>
              </a:rPr>
              <a:t>must include the </a:t>
            </a:r>
            <a:r>
              <a:rPr lang="en-US" sz="2000" dirty="0">
                <a:solidFill>
                  <a:srgbClr val="0432FF"/>
                </a:solidFill>
              </a:rPr>
              <a:t>subject</a:t>
            </a:r>
            <a:r>
              <a:rPr lang="en-US" sz="2000" dirty="0">
                <a:solidFill>
                  <a:srgbClr val="000000"/>
                </a:solidFill>
                <a:effectLst/>
              </a:rPr>
              <a:t> </a:t>
            </a:r>
            <a:r>
              <a:rPr lang="en-US" sz="2000" dirty="0">
                <a:solidFill>
                  <a:srgbClr val="0432FF"/>
                </a:solidFill>
              </a:rPr>
              <a:t>attribute</a:t>
            </a:r>
            <a:r>
              <a:rPr lang="en-US" sz="2000" dirty="0">
                <a:solidFill>
                  <a:srgbClr val="000000"/>
                </a:solidFill>
                <a:effectLst/>
              </a:rPr>
              <a:t>.</a:t>
            </a:r>
          </a:p>
        </p:txBody>
      </p:sp>
      <p:sp>
        <p:nvSpPr>
          <p:cNvPr id="4" name="Slide Number Placeholder 3">
            <a:extLst>
              <a:ext uri="{FF2B5EF4-FFF2-40B4-BE49-F238E27FC236}">
                <a16:creationId xmlns:a16="http://schemas.microsoft.com/office/drawing/2014/main" id="{6F20B45B-4826-CF89-73C8-D0E095AC589F}"/>
              </a:ext>
            </a:extLst>
          </p:cNvPr>
          <p:cNvSpPr>
            <a:spLocks noGrp="1"/>
          </p:cNvSpPr>
          <p:nvPr>
            <p:ph type="sldNum" sz="quarter" idx="12"/>
          </p:nvPr>
        </p:nvSpPr>
        <p:spPr/>
        <p:txBody>
          <a:bodyPr/>
          <a:lstStyle/>
          <a:p>
            <a:fld id="{6C575094-CFE5-6845-BA77-358456EEE977}" type="slidenum">
              <a:rPr lang="en-US" altLang="x-none" smtClean="0"/>
              <a:pPr/>
              <a:t>69</a:t>
            </a:fld>
            <a:endParaRPr lang="en-US" altLang="x-none"/>
          </a:p>
        </p:txBody>
      </p:sp>
    </p:spTree>
    <p:extLst>
      <p:ext uri="{BB962C8B-B14F-4D97-AF65-F5344CB8AC3E}">
        <p14:creationId xmlns:p14="http://schemas.microsoft.com/office/powerpoint/2010/main" val="259980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91A46-5812-5D1A-FEAF-B2FBD2089A73}"/>
              </a:ext>
            </a:extLst>
          </p:cNvPr>
          <p:cNvSpPr>
            <a:spLocks noGrp="1"/>
          </p:cNvSpPr>
          <p:nvPr>
            <p:ph type="title"/>
          </p:nvPr>
        </p:nvSpPr>
        <p:spPr/>
        <p:txBody>
          <a:bodyPr/>
          <a:lstStyle/>
          <a:p>
            <a:r>
              <a:rPr lang="en-US" dirty="0"/>
              <a:t>Open-Closed Principle</a:t>
            </a:r>
          </a:p>
        </p:txBody>
      </p:sp>
      <p:sp>
        <p:nvSpPr>
          <p:cNvPr id="3" name="Content Placeholder 2">
            <a:extLst>
              <a:ext uri="{FF2B5EF4-FFF2-40B4-BE49-F238E27FC236}">
                <a16:creationId xmlns:a16="http://schemas.microsoft.com/office/drawing/2014/main" id="{C4D96F99-193C-8B2F-626A-A7B81B683C10}"/>
              </a:ext>
            </a:extLst>
          </p:cNvPr>
          <p:cNvSpPr>
            <a:spLocks noGrp="1"/>
          </p:cNvSpPr>
          <p:nvPr>
            <p:ph idx="1"/>
          </p:nvPr>
        </p:nvSpPr>
        <p:spPr/>
        <p:txBody>
          <a:bodyPr/>
          <a:lstStyle/>
          <a:p>
            <a:r>
              <a:rPr lang="en-US" dirty="0">
                <a:latin typeface="Helvetica" pitchFamily="2" charset="0"/>
              </a:rPr>
              <a:t>A</a:t>
            </a:r>
            <a:r>
              <a:rPr lang="en-US" sz="2800" dirty="0">
                <a:effectLst/>
                <a:latin typeface="Helvetica" pitchFamily="2" charset="0"/>
              </a:rPr>
              <a:t> class should be </a:t>
            </a:r>
            <a:r>
              <a:rPr lang="en-US" sz="2800" u="sng" dirty="0">
                <a:effectLst/>
                <a:latin typeface="Helvetica" pitchFamily="2" charset="0"/>
              </a:rPr>
              <a:t>closed for modification</a:t>
            </a:r>
            <a:r>
              <a:rPr lang="en-US" sz="2800" dirty="0">
                <a:effectLst/>
                <a:latin typeface="Helvetica" pitchFamily="2" charset="0"/>
              </a:rPr>
              <a:t> but </a:t>
            </a:r>
            <a:r>
              <a:rPr lang="en-US" sz="2800" u="sng" dirty="0">
                <a:effectLst/>
                <a:latin typeface="Helvetica" pitchFamily="2" charset="0"/>
              </a:rPr>
              <a:t>open for extension</a:t>
            </a:r>
            <a:r>
              <a:rPr lang="en-US" sz="2800" dirty="0">
                <a:effectLst/>
                <a:latin typeface="Helvetica" pitchFamily="2" charset="0"/>
              </a:rPr>
              <a:t> to provide both stability and flexibility.</a:t>
            </a:r>
          </a:p>
          <a:p>
            <a:pPr lvl="4"/>
            <a:endParaRPr lang="en-US" dirty="0">
              <a:effectLst/>
              <a:latin typeface="Helvetica" pitchFamily="2" charset="0"/>
            </a:endParaRPr>
          </a:p>
          <a:p>
            <a:r>
              <a:rPr lang="en-US" dirty="0">
                <a:latin typeface="Helvetica" pitchFamily="2" charset="0"/>
              </a:rPr>
              <a:t>In the book catalogue application (iteration #3):</a:t>
            </a:r>
          </a:p>
          <a:p>
            <a:pPr lvl="1"/>
            <a:r>
              <a:rPr lang="en-US" dirty="0">
                <a:latin typeface="Helvetica" pitchFamily="2" charset="0"/>
              </a:rPr>
              <a:t>A book’s title and the author’s first and last names which were common attributes for all books. </a:t>
            </a:r>
          </a:p>
          <a:p>
            <a:pPr lvl="1"/>
            <a:r>
              <a:rPr lang="en-US" dirty="0">
                <a:latin typeface="Helvetica" pitchFamily="2" charset="0"/>
              </a:rPr>
              <a:t>Therefore, superclass </a:t>
            </a:r>
            <a:r>
              <a:rPr lang="en-US" b="1" dirty="0">
                <a:latin typeface="Courier New" panose="02070309020205020404" pitchFamily="49" charset="0"/>
                <a:cs typeface="Courier New" panose="02070309020205020404" pitchFamily="49" charset="0"/>
              </a:rPr>
              <a:t>Attributes</a:t>
            </a:r>
            <a:r>
              <a:rPr lang="en-US" b="1" dirty="0">
                <a:latin typeface="Helvetica" pitchFamily="2" charset="0"/>
                <a:cs typeface="Courier New" panose="02070309020205020404" pitchFamily="49" charset="0"/>
              </a:rPr>
              <a:t> </a:t>
            </a:r>
            <a:r>
              <a:rPr lang="en-US" dirty="0">
                <a:latin typeface="Helvetica" pitchFamily="2" charset="0"/>
              </a:rPr>
              <a:t>was </a:t>
            </a:r>
            <a:br>
              <a:rPr lang="en-US" dirty="0">
                <a:latin typeface="Helvetica" pitchFamily="2" charset="0"/>
              </a:rPr>
            </a:br>
            <a:r>
              <a:rPr lang="en-US" dirty="0">
                <a:latin typeface="Helvetica" pitchFamily="2" charset="0"/>
              </a:rPr>
              <a:t>closed for modification.</a:t>
            </a:r>
          </a:p>
          <a:p>
            <a:pPr lvl="1"/>
            <a:r>
              <a:rPr lang="en-US" dirty="0">
                <a:latin typeface="Helvetica" pitchFamily="2" charset="0"/>
              </a:rPr>
              <a:t>Superclass </a:t>
            </a:r>
            <a:r>
              <a:rPr lang="en-US" b="1" dirty="0">
                <a:latin typeface="Courier New" panose="02070309020205020404" pitchFamily="49" charset="0"/>
                <a:cs typeface="Courier New" panose="02070309020205020404" pitchFamily="49" charset="0"/>
              </a:rPr>
              <a:t>Attributes</a:t>
            </a:r>
            <a:r>
              <a:rPr lang="en-US" dirty="0">
                <a:latin typeface="Helvetica" pitchFamily="2" charset="0"/>
              </a:rPr>
              <a:t> was open to extension by subclasses </a:t>
            </a:r>
            <a:r>
              <a:rPr lang="en-US" b="1" dirty="0">
                <a:latin typeface="Courier New" panose="02070309020205020404" pitchFamily="49" charset="0"/>
                <a:cs typeface="Courier New" panose="02070309020205020404" pitchFamily="49" charset="0"/>
              </a:rPr>
              <a:t>FictionAttrs</a:t>
            </a:r>
            <a:r>
              <a:rPr lang="en-US" dirty="0">
                <a:latin typeface="Helvetica" pitchFamily="2" charset="0"/>
              </a:rPr>
              <a:t> and </a:t>
            </a:r>
            <a:r>
              <a:rPr lang="en-US" b="1" dirty="0">
                <a:latin typeface="Courier New" panose="02070309020205020404" pitchFamily="49" charset="0"/>
                <a:cs typeface="Courier New" panose="02070309020205020404" pitchFamily="49" charset="0"/>
              </a:rPr>
              <a:t>CookbookAttrs</a:t>
            </a:r>
            <a:r>
              <a:rPr lang="en-US" dirty="0">
                <a:latin typeface="Helvetica" pitchFamily="2" charset="0"/>
              </a:rPr>
              <a:t> for different kinds of books.</a:t>
            </a:r>
            <a:endParaRPr lang="en-US" dirty="0"/>
          </a:p>
        </p:txBody>
      </p:sp>
      <p:sp>
        <p:nvSpPr>
          <p:cNvPr id="4" name="Slide Number Placeholder 3">
            <a:extLst>
              <a:ext uri="{FF2B5EF4-FFF2-40B4-BE49-F238E27FC236}">
                <a16:creationId xmlns:a16="http://schemas.microsoft.com/office/drawing/2014/main" id="{9B0591B1-19DD-F650-6F5F-83E0BAE9FC0C}"/>
              </a:ext>
            </a:extLst>
          </p:cNvPr>
          <p:cNvSpPr>
            <a:spLocks noGrp="1"/>
          </p:cNvSpPr>
          <p:nvPr>
            <p:ph type="sldNum" sz="quarter" idx="12"/>
          </p:nvPr>
        </p:nvSpPr>
        <p:spPr/>
        <p:txBody>
          <a:bodyPr/>
          <a:lstStyle/>
          <a:p>
            <a:fld id="{6C575094-CFE5-6845-BA77-358456EEE977}" type="slidenum">
              <a:rPr lang="en-US" altLang="x-none" smtClean="0"/>
              <a:pPr/>
              <a:t>7</a:t>
            </a:fld>
            <a:endParaRPr lang="en-US" altLang="x-none"/>
          </a:p>
        </p:txBody>
      </p:sp>
    </p:spTree>
    <p:extLst>
      <p:ext uri="{BB962C8B-B14F-4D97-AF65-F5344CB8AC3E}">
        <p14:creationId xmlns:p14="http://schemas.microsoft.com/office/powerpoint/2010/main" val="35608106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8A435-0588-57FA-3F31-13F7DF9E357B}"/>
              </a:ext>
            </a:extLst>
          </p:cNvPr>
          <p:cNvSpPr>
            <a:spLocks noGrp="1"/>
          </p:cNvSpPr>
          <p:nvPr>
            <p:ph type="title"/>
          </p:nvPr>
        </p:nvSpPr>
        <p:spPr/>
        <p:txBody>
          <a:bodyPr/>
          <a:lstStyle/>
          <a:p>
            <a:r>
              <a:rPr lang="en-US" sz="3200" dirty="0"/>
              <a:t>Expanded Function Requirements</a:t>
            </a:r>
            <a:r>
              <a:rPr lang="en-US" sz="3200" i="1" dirty="0"/>
              <a:t>, cont’d</a:t>
            </a:r>
            <a:endParaRPr lang="en-US" i="1" dirty="0"/>
          </a:p>
        </p:txBody>
      </p:sp>
      <p:sp>
        <p:nvSpPr>
          <p:cNvPr id="3" name="Content Placeholder 2">
            <a:extLst>
              <a:ext uri="{FF2B5EF4-FFF2-40B4-BE49-F238E27FC236}">
                <a16:creationId xmlns:a16="http://schemas.microsoft.com/office/drawing/2014/main" id="{86F7B412-8D85-313A-0479-FC950F1BCEE0}"/>
              </a:ext>
            </a:extLst>
          </p:cNvPr>
          <p:cNvSpPr>
            <a:spLocks noGrp="1"/>
          </p:cNvSpPr>
          <p:nvPr>
            <p:ph idx="1"/>
          </p:nvPr>
        </p:nvSpPr>
        <p:spPr>
          <a:xfrm>
            <a:off x="274367" y="1325903"/>
            <a:ext cx="8503872" cy="4754828"/>
          </a:xfrm>
          <a:solidFill>
            <a:srgbClr val="73FEFF">
              <a:alpha val="50000"/>
            </a:srgbClr>
          </a:solidFill>
          <a:ln>
            <a:solidFill>
              <a:srgbClr val="0432FF"/>
            </a:solidFill>
          </a:ln>
        </p:spPr>
        <p:txBody>
          <a:bodyPr/>
          <a:lstStyle/>
          <a:p>
            <a:r>
              <a:rPr lang="en-US" sz="2000" dirty="0">
                <a:solidFill>
                  <a:srgbClr val="000000"/>
                </a:solidFill>
                <a:effectLst/>
              </a:rPr>
              <a:t>A </a:t>
            </a:r>
            <a:r>
              <a:rPr lang="en-US" sz="2000" dirty="0">
                <a:solidFill>
                  <a:srgbClr val="0432FF"/>
                </a:solidFill>
              </a:rPr>
              <a:t>customer</a:t>
            </a:r>
            <a:r>
              <a:rPr lang="en-US" sz="2000" dirty="0">
                <a:solidFill>
                  <a:srgbClr val="000000"/>
                </a:solidFill>
                <a:effectLst/>
              </a:rPr>
              <a:t> must be able to </a:t>
            </a:r>
            <a:r>
              <a:rPr lang="en-US" sz="2000" dirty="0">
                <a:solidFill>
                  <a:srgbClr val="C00000"/>
                </a:solidFill>
              </a:rPr>
              <a:t>search</a:t>
            </a:r>
            <a:r>
              <a:rPr lang="en-US" sz="2000" dirty="0">
                <a:solidFill>
                  <a:srgbClr val="000000"/>
                </a:solidFill>
                <a:effectLst/>
              </a:rPr>
              <a:t> the </a:t>
            </a:r>
            <a:r>
              <a:rPr lang="en-US" sz="2000" dirty="0">
                <a:solidFill>
                  <a:srgbClr val="0432FF"/>
                </a:solidFill>
              </a:rPr>
              <a:t>catalogue</a:t>
            </a:r>
            <a:r>
              <a:rPr lang="en-US" sz="2000" dirty="0">
                <a:solidFill>
                  <a:srgbClr val="000000"/>
                </a:solidFill>
                <a:effectLst/>
              </a:rPr>
              <a:t> by providing any number of desired target </a:t>
            </a:r>
            <a:r>
              <a:rPr lang="en-US" sz="2000" dirty="0">
                <a:solidFill>
                  <a:srgbClr val="0432FF"/>
                </a:solidFill>
              </a:rPr>
              <a:t>attribute</a:t>
            </a:r>
            <a:r>
              <a:rPr lang="en-US" sz="2000" dirty="0">
                <a:solidFill>
                  <a:srgbClr val="000000"/>
                </a:solidFill>
                <a:effectLst/>
              </a:rPr>
              <a:t> values.</a:t>
            </a:r>
          </a:p>
          <a:p>
            <a:r>
              <a:rPr lang="en-US" sz="2000" dirty="0">
                <a:solidFill>
                  <a:srgbClr val="000000"/>
                </a:solidFill>
                <a:effectLst/>
              </a:rPr>
              <a:t>A </a:t>
            </a:r>
            <a:r>
              <a:rPr lang="en-US" sz="2000" dirty="0">
                <a:solidFill>
                  <a:srgbClr val="0432FF"/>
                </a:solidFill>
              </a:rPr>
              <a:t>customer</a:t>
            </a:r>
            <a:r>
              <a:rPr lang="en-US" sz="2000" dirty="0">
                <a:solidFill>
                  <a:srgbClr val="000000"/>
                </a:solidFill>
                <a:effectLst/>
              </a:rPr>
              <a:t> must complete a web browser-based </a:t>
            </a:r>
            <a:r>
              <a:rPr lang="en-US" sz="2000" dirty="0">
                <a:solidFill>
                  <a:srgbClr val="0432FF"/>
                </a:solidFill>
              </a:rPr>
              <a:t>form</a:t>
            </a:r>
            <a:r>
              <a:rPr lang="en-US" sz="2000" dirty="0">
                <a:solidFill>
                  <a:srgbClr val="000000"/>
                </a:solidFill>
                <a:effectLst/>
              </a:rPr>
              <a:t> to </a:t>
            </a:r>
            <a:r>
              <a:rPr lang="en-US" sz="2000" dirty="0">
                <a:solidFill>
                  <a:srgbClr val="C00000"/>
                </a:solidFill>
              </a:rPr>
              <a:t>specify</a:t>
            </a:r>
            <a:r>
              <a:rPr lang="en-US" sz="2000" dirty="0">
                <a:solidFill>
                  <a:srgbClr val="000000"/>
                </a:solidFill>
                <a:effectLst/>
              </a:rPr>
              <a:t> target </a:t>
            </a:r>
            <a:r>
              <a:rPr lang="en-US" sz="2000" dirty="0">
                <a:solidFill>
                  <a:srgbClr val="0432FF"/>
                </a:solidFill>
              </a:rPr>
              <a:t>attribute</a:t>
            </a:r>
            <a:r>
              <a:rPr lang="en-US" sz="2000" dirty="0">
                <a:solidFill>
                  <a:srgbClr val="000000"/>
                </a:solidFill>
                <a:effectLst/>
              </a:rPr>
              <a:t> values for </a:t>
            </a:r>
            <a:r>
              <a:rPr lang="en-US" sz="2000" dirty="0">
                <a:solidFill>
                  <a:srgbClr val="0432FF"/>
                </a:solidFill>
              </a:rPr>
              <a:t>book</a:t>
            </a:r>
            <a:r>
              <a:rPr lang="en-US" sz="2000" dirty="0">
                <a:solidFill>
                  <a:srgbClr val="000000"/>
                </a:solidFill>
                <a:effectLst/>
              </a:rPr>
              <a:t> searches.</a:t>
            </a:r>
          </a:p>
          <a:p>
            <a:r>
              <a:rPr lang="en-US" sz="2000" dirty="0">
                <a:solidFill>
                  <a:srgbClr val="000000"/>
                </a:solidFill>
                <a:effectLst/>
              </a:rPr>
              <a:t>A </a:t>
            </a:r>
            <a:r>
              <a:rPr lang="en-US" sz="2000" dirty="0">
                <a:solidFill>
                  <a:srgbClr val="0432FF"/>
                </a:solidFill>
              </a:rPr>
              <a:t>customer’s</a:t>
            </a:r>
            <a:r>
              <a:rPr lang="en-US" sz="2000" dirty="0">
                <a:solidFill>
                  <a:srgbClr val="000000"/>
                </a:solidFill>
                <a:effectLst/>
              </a:rPr>
              <a:t> input in the </a:t>
            </a:r>
            <a:r>
              <a:rPr lang="en-US" sz="2000" dirty="0">
                <a:solidFill>
                  <a:srgbClr val="0432FF"/>
                </a:solidFill>
              </a:rPr>
              <a:t>form</a:t>
            </a:r>
            <a:r>
              <a:rPr lang="en-US" sz="2000" dirty="0">
                <a:solidFill>
                  <a:srgbClr val="000000"/>
                </a:solidFill>
                <a:effectLst/>
              </a:rPr>
              <a:t> must be </a:t>
            </a:r>
            <a:r>
              <a:rPr lang="en-US" sz="2000" dirty="0">
                <a:solidFill>
                  <a:srgbClr val="C00000"/>
                </a:solidFill>
              </a:rPr>
              <a:t>verified</a:t>
            </a:r>
            <a:r>
              <a:rPr lang="en-US" sz="2000" dirty="0">
                <a:solidFill>
                  <a:srgbClr val="000000"/>
                </a:solidFill>
                <a:effectLst/>
              </a:rPr>
              <a:t> for correct fo</a:t>
            </a:r>
            <a:r>
              <a:rPr lang="en-US" sz="2000" dirty="0">
                <a:solidFill>
                  <a:srgbClr val="0432FF"/>
                </a:solidFill>
              </a:rPr>
              <a:t>r</a:t>
            </a:r>
            <a:r>
              <a:rPr lang="en-US" sz="2000" dirty="0">
                <a:solidFill>
                  <a:srgbClr val="000000"/>
                </a:solidFill>
                <a:effectLst/>
              </a:rPr>
              <a:t>mat and </a:t>
            </a:r>
            <a:r>
              <a:rPr lang="en-US" sz="2000" dirty="0">
                <a:solidFill>
                  <a:srgbClr val="0432FF"/>
                </a:solidFill>
              </a:rPr>
              <a:t>values</a:t>
            </a:r>
            <a:r>
              <a:rPr lang="en-US" sz="2000" dirty="0">
                <a:solidFill>
                  <a:srgbClr val="000000"/>
                </a:solidFill>
                <a:effectLst/>
              </a:rPr>
              <a:t>.</a:t>
            </a:r>
          </a:p>
          <a:p>
            <a:r>
              <a:rPr lang="en-US" sz="2000" dirty="0">
                <a:solidFill>
                  <a:srgbClr val="000000"/>
                </a:solidFill>
                <a:effectLst/>
              </a:rPr>
              <a:t>During searches, </a:t>
            </a:r>
            <a:r>
              <a:rPr lang="en-US" sz="2000" dirty="0">
                <a:solidFill>
                  <a:srgbClr val="0432FF"/>
                </a:solidFill>
              </a:rPr>
              <a:t>string</a:t>
            </a:r>
            <a:r>
              <a:rPr lang="en-US" sz="2000" dirty="0">
                <a:solidFill>
                  <a:srgbClr val="000000"/>
                </a:solidFill>
                <a:effectLst/>
              </a:rPr>
              <a:t> </a:t>
            </a:r>
            <a:r>
              <a:rPr lang="en-US" sz="2000" dirty="0">
                <a:solidFill>
                  <a:srgbClr val="0432FF"/>
                </a:solidFill>
              </a:rPr>
              <a:t>attribute</a:t>
            </a:r>
            <a:r>
              <a:rPr lang="en-US" sz="2000" dirty="0">
                <a:solidFill>
                  <a:srgbClr val="000000"/>
                </a:solidFill>
                <a:effectLst/>
              </a:rPr>
              <a:t> matches must be case-insensitive.</a:t>
            </a:r>
          </a:p>
          <a:p>
            <a:r>
              <a:rPr lang="en-US" sz="2000" dirty="0">
                <a:solidFill>
                  <a:srgbClr val="000000"/>
                </a:solidFill>
                <a:effectLst/>
              </a:rPr>
              <a:t>A </a:t>
            </a:r>
            <a:r>
              <a:rPr lang="en-US" sz="2000" dirty="0">
                <a:solidFill>
                  <a:srgbClr val="0432FF"/>
                </a:solidFill>
              </a:rPr>
              <a:t>customer</a:t>
            </a:r>
            <a:r>
              <a:rPr lang="en-US" sz="2000" dirty="0">
                <a:solidFill>
                  <a:srgbClr val="000000"/>
                </a:solidFill>
                <a:effectLst/>
              </a:rPr>
              <a:t> must be able to </a:t>
            </a:r>
            <a:r>
              <a:rPr lang="en-US" sz="2000" dirty="0">
                <a:solidFill>
                  <a:srgbClr val="C00000"/>
                </a:solidFill>
                <a:effectLst/>
              </a:rPr>
              <a:t>specify</a:t>
            </a:r>
            <a:r>
              <a:rPr lang="en-US" sz="2000" dirty="0">
                <a:solidFill>
                  <a:srgbClr val="000000"/>
                </a:solidFill>
                <a:effectLst/>
              </a:rPr>
              <a:t> any number of don’t-care (wildcard) target </a:t>
            </a:r>
            <a:r>
              <a:rPr lang="en-US" sz="2000" dirty="0">
                <a:solidFill>
                  <a:srgbClr val="0432FF"/>
                </a:solidFill>
              </a:rPr>
              <a:t>attributes</a:t>
            </a:r>
            <a:r>
              <a:rPr lang="en-US" sz="2000" dirty="0">
                <a:solidFill>
                  <a:srgbClr val="000000"/>
                </a:solidFill>
                <a:effectLst/>
              </a:rPr>
              <a:t>.</a:t>
            </a:r>
          </a:p>
          <a:p>
            <a:r>
              <a:rPr lang="en-US" sz="2000" dirty="0">
                <a:solidFill>
                  <a:srgbClr val="000000"/>
                </a:solidFill>
                <a:effectLst/>
              </a:rPr>
              <a:t>Each don’t-care </a:t>
            </a:r>
            <a:r>
              <a:rPr lang="en-US" sz="2000" dirty="0">
                <a:solidFill>
                  <a:srgbClr val="0432FF"/>
                </a:solidFill>
              </a:rPr>
              <a:t>attribute</a:t>
            </a:r>
            <a:r>
              <a:rPr lang="en-US" sz="2000" dirty="0">
                <a:solidFill>
                  <a:srgbClr val="000000"/>
                </a:solidFill>
                <a:effectLst/>
              </a:rPr>
              <a:t> must by default </a:t>
            </a:r>
            <a:r>
              <a:rPr lang="en-US" sz="2000" dirty="0">
                <a:solidFill>
                  <a:srgbClr val="C00000"/>
                </a:solidFill>
              </a:rPr>
              <a:t>match</a:t>
            </a:r>
            <a:r>
              <a:rPr lang="en-US" sz="2000" dirty="0">
                <a:solidFill>
                  <a:srgbClr val="000000"/>
                </a:solidFill>
                <a:effectLst/>
              </a:rPr>
              <a:t> the corresponding </a:t>
            </a:r>
            <a:r>
              <a:rPr lang="en-US" sz="2000" dirty="0">
                <a:solidFill>
                  <a:srgbClr val="0432FF"/>
                </a:solidFill>
              </a:rPr>
              <a:t>attribute</a:t>
            </a:r>
            <a:r>
              <a:rPr lang="en-US" sz="2000" dirty="0">
                <a:solidFill>
                  <a:srgbClr val="000000"/>
                </a:solidFill>
                <a:effectLst/>
              </a:rPr>
              <a:t> in all </a:t>
            </a:r>
            <a:r>
              <a:rPr lang="en-US" sz="2000" dirty="0">
                <a:solidFill>
                  <a:srgbClr val="0432FF"/>
                </a:solidFill>
              </a:rPr>
              <a:t>books</a:t>
            </a:r>
            <a:r>
              <a:rPr lang="en-US" sz="2000" dirty="0">
                <a:solidFill>
                  <a:srgbClr val="000000"/>
                </a:solidFill>
                <a:effectLst/>
              </a:rPr>
              <a:t> in the </a:t>
            </a:r>
            <a:r>
              <a:rPr lang="en-US" sz="2000" dirty="0">
                <a:solidFill>
                  <a:srgbClr val="0432FF"/>
                </a:solidFill>
              </a:rPr>
              <a:t>catalogue</a:t>
            </a:r>
            <a:r>
              <a:rPr lang="en-US" sz="2000" dirty="0">
                <a:solidFill>
                  <a:srgbClr val="000000"/>
                </a:solidFill>
                <a:effectLst/>
              </a:rPr>
              <a:t>.</a:t>
            </a:r>
          </a:p>
          <a:p>
            <a:r>
              <a:rPr lang="en-US" sz="2000" dirty="0">
                <a:solidFill>
                  <a:srgbClr val="000000"/>
                </a:solidFill>
                <a:effectLst/>
              </a:rPr>
              <a:t>A </a:t>
            </a:r>
            <a:r>
              <a:rPr lang="en-US" sz="2000" dirty="0">
                <a:solidFill>
                  <a:srgbClr val="0432FF"/>
                </a:solidFill>
              </a:rPr>
              <a:t>book</a:t>
            </a:r>
            <a:r>
              <a:rPr lang="en-US" sz="2000" dirty="0">
                <a:solidFill>
                  <a:srgbClr val="000000"/>
                </a:solidFill>
                <a:effectLst/>
              </a:rPr>
              <a:t> in the </a:t>
            </a:r>
            <a:r>
              <a:rPr lang="en-US" sz="2000" dirty="0">
                <a:solidFill>
                  <a:srgbClr val="0432FF"/>
                </a:solidFill>
              </a:rPr>
              <a:t>catalogue</a:t>
            </a:r>
            <a:r>
              <a:rPr lang="en-US" sz="2000" dirty="0">
                <a:solidFill>
                  <a:srgbClr val="000000"/>
                </a:solidFill>
                <a:effectLst/>
              </a:rPr>
              <a:t> shall </a:t>
            </a:r>
            <a:r>
              <a:rPr lang="en-US" sz="2000" dirty="0">
                <a:solidFill>
                  <a:srgbClr val="C00000"/>
                </a:solidFill>
              </a:rPr>
              <a:t>match</a:t>
            </a:r>
            <a:r>
              <a:rPr lang="en-US" sz="2000" dirty="0">
                <a:solidFill>
                  <a:srgbClr val="000000"/>
                </a:solidFill>
                <a:effectLst/>
              </a:rPr>
              <a:t> if it has all the </a:t>
            </a:r>
            <a:r>
              <a:rPr lang="en-US" sz="2000" dirty="0">
                <a:solidFill>
                  <a:srgbClr val="0432FF"/>
                </a:solidFill>
              </a:rPr>
              <a:t>attributes</a:t>
            </a:r>
            <a:r>
              <a:rPr lang="en-US" sz="2000" dirty="0">
                <a:solidFill>
                  <a:srgbClr val="000000"/>
                </a:solidFill>
                <a:effectLst/>
              </a:rPr>
              <a:t> in the customer’s </a:t>
            </a:r>
            <a:r>
              <a:rPr lang="en-US" sz="2000" dirty="0"/>
              <a:t>target</a:t>
            </a:r>
            <a:r>
              <a:rPr lang="en-US" sz="2000" dirty="0">
                <a:solidFill>
                  <a:srgbClr val="000000"/>
                </a:solidFill>
                <a:effectLst/>
              </a:rPr>
              <a:t> </a:t>
            </a:r>
            <a:r>
              <a:rPr lang="en-US" sz="2000" dirty="0">
                <a:solidFill>
                  <a:srgbClr val="0432FF"/>
                </a:solidFill>
              </a:rPr>
              <a:t>attributes</a:t>
            </a:r>
            <a:r>
              <a:rPr lang="en-US" sz="2000" dirty="0">
                <a:solidFill>
                  <a:srgbClr val="000000"/>
                </a:solidFill>
                <a:effectLst/>
              </a:rPr>
              <a:t> and all the corresponding </a:t>
            </a:r>
            <a:r>
              <a:rPr lang="en-US" sz="2000" dirty="0">
                <a:solidFill>
                  <a:srgbClr val="0432FF"/>
                </a:solidFill>
              </a:rPr>
              <a:t>book</a:t>
            </a:r>
            <a:r>
              <a:rPr lang="en-US" sz="2000" dirty="0">
                <a:solidFill>
                  <a:srgbClr val="000000"/>
                </a:solidFill>
                <a:effectLst/>
              </a:rPr>
              <a:t> and target </a:t>
            </a:r>
            <a:r>
              <a:rPr lang="en-US" sz="2000" dirty="0">
                <a:solidFill>
                  <a:srgbClr val="0432FF"/>
                </a:solidFill>
              </a:rPr>
              <a:t>attribute</a:t>
            </a:r>
            <a:r>
              <a:rPr lang="en-US" sz="2000" dirty="0">
                <a:solidFill>
                  <a:srgbClr val="000000"/>
                </a:solidFill>
                <a:effectLst/>
              </a:rPr>
              <a:t> values are equal, or the target </a:t>
            </a:r>
            <a:r>
              <a:rPr lang="en-US" sz="2000" dirty="0">
                <a:solidFill>
                  <a:srgbClr val="0432FF"/>
                </a:solidFill>
              </a:rPr>
              <a:t>attribute</a:t>
            </a:r>
            <a:r>
              <a:rPr lang="en-US" sz="2000" dirty="0">
                <a:solidFill>
                  <a:srgbClr val="000000"/>
                </a:solidFill>
                <a:effectLst/>
              </a:rPr>
              <a:t> is a don’t-care.</a:t>
            </a:r>
          </a:p>
        </p:txBody>
      </p:sp>
      <p:sp>
        <p:nvSpPr>
          <p:cNvPr id="4" name="Slide Number Placeholder 3">
            <a:extLst>
              <a:ext uri="{FF2B5EF4-FFF2-40B4-BE49-F238E27FC236}">
                <a16:creationId xmlns:a16="http://schemas.microsoft.com/office/drawing/2014/main" id="{E9F8FE19-E0E2-08A6-6297-7D98E7B756DC}"/>
              </a:ext>
            </a:extLst>
          </p:cNvPr>
          <p:cNvSpPr>
            <a:spLocks noGrp="1"/>
          </p:cNvSpPr>
          <p:nvPr>
            <p:ph type="sldNum" sz="quarter" idx="12"/>
          </p:nvPr>
        </p:nvSpPr>
        <p:spPr>
          <a:xfrm>
            <a:off x="7971455" y="6263609"/>
            <a:ext cx="731557" cy="457200"/>
          </a:xfrm>
        </p:spPr>
        <p:txBody>
          <a:bodyPr/>
          <a:lstStyle/>
          <a:p>
            <a:fld id="{6C575094-CFE5-6845-BA77-358456EEE977}" type="slidenum">
              <a:rPr lang="en-US" altLang="x-none" smtClean="0"/>
              <a:pPr/>
              <a:t>70</a:t>
            </a:fld>
            <a:endParaRPr lang="en-US" altLang="x-none"/>
          </a:p>
        </p:txBody>
      </p:sp>
    </p:spTree>
    <p:extLst>
      <p:ext uri="{BB962C8B-B14F-4D97-AF65-F5344CB8AC3E}">
        <p14:creationId xmlns:p14="http://schemas.microsoft.com/office/powerpoint/2010/main" val="30038506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ADCB-E970-EE59-589F-E900019B4F8D}"/>
              </a:ext>
            </a:extLst>
          </p:cNvPr>
          <p:cNvSpPr>
            <a:spLocks noGrp="1"/>
          </p:cNvSpPr>
          <p:nvPr>
            <p:ph type="title"/>
          </p:nvPr>
        </p:nvSpPr>
        <p:spPr>
          <a:xfrm>
            <a:off x="274367" y="410362"/>
            <a:ext cx="8595266" cy="655637"/>
          </a:xfrm>
        </p:spPr>
        <p:txBody>
          <a:bodyPr/>
          <a:lstStyle/>
          <a:p>
            <a:r>
              <a:rPr lang="en-US" dirty="0"/>
              <a:t>Textual Analysis: Nouns Can Become Classes</a:t>
            </a:r>
          </a:p>
        </p:txBody>
      </p:sp>
      <p:sp>
        <p:nvSpPr>
          <p:cNvPr id="4" name="Slide Number Placeholder 3">
            <a:extLst>
              <a:ext uri="{FF2B5EF4-FFF2-40B4-BE49-F238E27FC236}">
                <a16:creationId xmlns:a16="http://schemas.microsoft.com/office/drawing/2014/main" id="{94BFBE1F-6C36-B581-F227-BEBBE761C86F}"/>
              </a:ext>
            </a:extLst>
          </p:cNvPr>
          <p:cNvSpPr>
            <a:spLocks noGrp="1"/>
          </p:cNvSpPr>
          <p:nvPr>
            <p:ph type="sldNum" sz="quarter" idx="12"/>
          </p:nvPr>
        </p:nvSpPr>
        <p:spPr>
          <a:xfrm>
            <a:off x="7955242" y="6247599"/>
            <a:ext cx="731557" cy="457200"/>
          </a:xfrm>
        </p:spPr>
        <p:txBody>
          <a:bodyPr/>
          <a:lstStyle/>
          <a:p>
            <a:fld id="{6C575094-CFE5-6845-BA77-358456EEE977}" type="slidenum">
              <a:rPr lang="en-US" altLang="x-none" smtClean="0"/>
              <a:pPr/>
              <a:t>71</a:t>
            </a:fld>
            <a:endParaRPr lang="en-US" altLang="x-none"/>
          </a:p>
        </p:txBody>
      </p:sp>
      <p:graphicFrame>
        <p:nvGraphicFramePr>
          <p:cNvPr id="5" name="Table 4">
            <a:extLst>
              <a:ext uri="{FF2B5EF4-FFF2-40B4-BE49-F238E27FC236}">
                <a16:creationId xmlns:a16="http://schemas.microsoft.com/office/drawing/2014/main" id="{6B0212DD-C356-6D0F-B515-60BEDF8A683B}"/>
              </a:ext>
            </a:extLst>
          </p:cNvPr>
          <p:cNvGraphicFramePr>
            <a:graphicFrameLocks noGrp="1"/>
          </p:cNvGraphicFramePr>
          <p:nvPr>
            <p:extLst>
              <p:ext uri="{D42A27DB-BD31-4B8C-83A1-F6EECF244321}">
                <p14:modId xmlns:p14="http://schemas.microsoft.com/office/powerpoint/2010/main" val="2791789969"/>
              </p:ext>
            </p:extLst>
          </p:nvPr>
        </p:nvGraphicFramePr>
        <p:xfrm>
          <a:off x="1920269" y="1234464"/>
          <a:ext cx="5394901" cy="4864608"/>
        </p:xfrm>
        <a:graphic>
          <a:graphicData uri="http://schemas.openxmlformats.org/drawingml/2006/table">
            <a:tbl>
              <a:tblPr firstRow="1" firstCol="1" bandRow="1">
                <a:tableStyleId>{00A15C55-8517-42AA-B614-E9B94910E393}</a:tableStyleId>
              </a:tblPr>
              <a:tblGrid>
                <a:gridCol w="914390">
                  <a:extLst>
                    <a:ext uri="{9D8B030D-6E8A-4147-A177-3AD203B41FA5}">
                      <a16:colId xmlns:a16="http://schemas.microsoft.com/office/drawing/2014/main" val="3923267867"/>
                    </a:ext>
                  </a:extLst>
                </a:gridCol>
                <a:gridCol w="4480511">
                  <a:extLst>
                    <a:ext uri="{9D8B030D-6E8A-4147-A177-3AD203B41FA5}">
                      <a16:colId xmlns:a16="http://schemas.microsoft.com/office/drawing/2014/main" val="779288303"/>
                    </a:ext>
                  </a:extLst>
                </a:gridCol>
              </a:tblGrid>
              <a:tr h="256032">
                <a:tc>
                  <a:txBody>
                    <a:bodyPr/>
                    <a:lstStyle/>
                    <a:p>
                      <a:pPr marL="0" marR="0">
                        <a:lnSpc>
                          <a:spcPts val="1200"/>
                        </a:lnSpc>
                        <a:spcBef>
                          <a:spcPts val="600"/>
                        </a:spcBef>
                        <a:spcAft>
                          <a:spcPts val="600"/>
                        </a:spcAft>
                      </a:pPr>
                      <a:r>
                        <a:rPr lang="en-US" sz="1100" dirty="0">
                          <a:effectLst/>
                        </a:rPr>
                        <a:t>Noun</a:t>
                      </a:r>
                      <a:endParaRPr lang="en-US" sz="1100" b="1" dirty="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Class? </a:t>
                      </a:r>
                      <a:endParaRPr lang="en-US" sz="1100" b="1" dirty="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517587707"/>
                  </a:ext>
                </a:extLst>
              </a:tr>
              <a:tr h="256032">
                <a:tc>
                  <a:txBody>
                    <a:bodyPr/>
                    <a:lstStyle/>
                    <a:p>
                      <a:pPr marL="0" marR="0">
                        <a:lnSpc>
                          <a:spcPts val="1200"/>
                        </a:lnSpc>
                        <a:spcBef>
                          <a:spcPts val="600"/>
                        </a:spcBef>
                        <a:spcAft>
                          <a:spcPts val="600"/>
                        </a:spcAft>
                      </a:pPr>
                      <a:r>
                        <a:rPr lang="en-US" sz="1100" b="1" dirty="0">
                          <a:effectLst/>
                        </a:rPr>
                        <a:t>catalogue</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b="1" dirty="0">
                          <a:effectLst/>
                        </a:rPr>
                        <a:t>Yes. The application implements a book catalogue.</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3379951557"/>
                  </a:ext>
                </a:extLst>
              </a:tr>
              <a:tr h="256032">
                <a:tc>
                  <a:txBody>
                    <a:bodyPr/>
                    <a:lstStyle/>
                    <a:p>
                      <a:pPr marL="0" marR="0">
                        <a:lnSpc>
                          <a:spcPts val="1200"/>
                        </a:lnSpc>
                        <a:spcBef>
                          <a:spcPts val="600"/>
                        </a:spcBef>
                        <a:spcAft>
                          <a:spcPts val="600"/>
                        </a:spcAft>
                      </a:pPr>
                      <a:r>
                        <a:rPr lang="en-US" sz="1100" b="1" dirty="0">
                          <a:effectLst/>
                        </a:rPr>
                        <a:t>book</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b="1" dirty="0">
                          <a:effectLst/>
                        </a:rPr>
                        <a:t>Yes. The catalogue stores book objects.</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4130227672"/>
                  </a:ext>
                </a:extLst>
              </a:tr>
              <a:tr h="256032">
                <a:tc>
                  <a:txBody>
                    <a:bodyPr/>
                    <a:lstStyle/>
                    <a:p>
                      <a:pPr marL="0" marR="0">
                        <a:lnSpc>
                          <a:spcPts val="1200"/>
                        </a:lnSpc>
                        <a:spcBef>
                          <a:spcPts val="600"/>
                        </a:spcBef>
                        <a:spcAft>
                          <a:spcPts val="600"/>
                        </a:spcAft>
                      </a:pPr>
                      <a:r>
                        <a:rPr lang="en-US" sz="1100" b="1" dirty="0">
                          <a:effectLst/>
                        </a:rPr>
                        <a:t>attribute</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b="1" dirty="0">
                          <a:effectLst/>
                        </a:rPr>
                        <a:t>Yes. Each book object has a set of attributes.</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492931387"/>
                  </a:ext>
                </a:extLst>
              </a:tr>
              <a:tr h="256032">
                <a:tc>
                  <a:txBody>
                    <a:bodyPr/>
                    <a:lstStyle/>
                    <a:p>
                      <a:pPr marL="0" marR="0">
                        <a:lnSpc>
                          <a:spcPts val="1200"/>
                        </a:lnSpc>
                        <a:spcBef>
                          <a:spcPts val="600"/>
                        </a:spcBef>
                        <a:spcAft>
                          <a:spcPts val="600"/>
                        </a:spcAft>
                      </a:pPr>
                      <a:r>
                        <a:rPr lang="en-US" sz="1100" b="0" dirty="0">
                          <a:effectLst/>
                        </a:rPr>
                        <a:t>librarian</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A librarian is an agent outside of the application.</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464316958"/>
                  </a:ext>
                </a:extLst>
              </a:tr>
              <a:tr h="256032">
                <a:tc>
                  <a:txBody>
                    <a:bodyPr/>
                    <a:lstStyle/>
                    <a:p>
                      <a:pPr marL="0" marR="0">
                        <a:lnSpc>
                          <a:spcPts val="1200"/>
                        </a:lnSpc>
                        <a:spcBef>
                          <a:spcPts val="600"/>
                        </a:spcBef>
                        <a:spcAft>
                          <a:spcPts val="600"/>
                        </a:spcAft>
                      </a:pPr>
                      <a:r>
                        <a:rPr lang="en-US" sz="1100" b="0" dirty="0">
                          <a:effectLst/>
                        </a:rPr>
                        <a:t>customer</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A customer is an agent outside of the application.</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3041326994"/>
                  </a:ext>
                </a:extLst>
              </a:tr>
              <a:tr h="256032">
                <a:tc>
                  <a:txBody>
                    <a:bodyPr/>
                    <a:lstStyle/>
                    <a:p>
                      <a:pPr marL="0" marR="0">
                        <a:lnSpc>
                          <a:spcPts val="1200"/>
                        </a:lnSpc>
                        <a:spcBef>
                          <a:spcPts val="600"/>
                        </a:spcBef>
                        <a:spcAft>
                          <a:spcPts val="600"/>
                        </a:spcAft>
                      </a:pPr>
                      <a:r>
                        <a:rPr lang="en-US" sz="1100" b="0" dirty="0">
                          <a:effectLst/>
                        </a:rPr>
                        <a:t>kind</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a:effectLst/>
                        </a:rPr>
                        <a:t>No. It is an attribute value that is an enumeration constant.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3742666151"/>
                  </a:ext>
                </a:extLst>
              </a:tr>
              <a:tr h="256032">
                <a:tc>
                  <a:txBody>
                    <a:bodyPr/>
                    <a:lstStyle/>
                    <a:p>
                      <a:pPr marL="0" marR="0">
                        <a:lnSpc>
                          <a:spcPts val="1200"/>
                        </a:lnSpc>
                        <a:spcBef>
                          <a:spcPts val="600"/>
                        </a:spcBef>
                        <a:spcAft>
                          <a:spcPts val="600"/>
                        </a:spcAft>
                      </a:pPr>
                      <a:r>
                        <a:rPr lang="en-US" sz="1100" b="0" dirty="0">
                          <a:effectLst/>
                        </a:rPr>
                        <a:t>title</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a:effectLst/>
                        </a:rPr>
                        <a:t>No. It is an attribute value that is a string.</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2689182733"/>
                  </a:ext>
                </a:extLst>
              </a:tr>
              <a:tr h="256032">
                <a:tc>
                  <a:txBody>
                    <a:bodyPr/>
                    <a:lstStyle/>
                    <a:p>
                      <a:pPr marL="0" marR="0">
                        <a:lnSpc>
                          <a:spcPts val="1200"/>
                        </a:lnSpc>
                        <a:spcBef>
                          <a:spcPts val="600"/>
                        </a:spcBef>
                        <a:spcAft>
                          <a:spcPts val="600"/>
                        </a:spcAft>
                      </a:pPr>
                      <a:r>
                        <a:rPr lang="en-US" sz="1100" b="0" dirty="0">
                          <a:effectLst/>
                        </a:rPr>
                        <a:t>name</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that is a string.</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2867438580"/>
                  </a:ext>
                </a:extLst>
              </a:tr>
              <a:tr h="256032">
                <a:tc>
                  <a:txBody>
                    <a:bodyPr/>
                    <a:lstStyle/>
                    <a:p>
                      <a:pPr marL="0" marR="0">
                        <a:lnSpc>
                          <a:spcPts val="1200"/>
                        </a:lnSpc>
                        <a:spcBef>
                          <a:spcPts val="600"/>
                        </a:spcBef>
                        <a:spcAft>
                          <a:spcPts val="600"/>
                        </a:spcAft>
                      </a:pPr>
                      <a:r>
                        <a:rPr lang="en-US" sz="1100" b="0" dirty="0">
                          <a:effectLst/>
                        </a:rPr>
                        <a:t>year</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that is an integer.</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274848619"/>
                  </a:ext>
                </a:extLst>
              </a:tr>
              <a:tr h="256032">
                <a:tc>
                  <a:txBody>
                    <a:bodyPr/>
                    <a:lstStyle/>
                    <a:p>
                      <a:pPr marL="0" marR="0">
                        <a:lnSpc>
                          <a:spcPts val="1200"/>
                        </a:lnSpc>
                        <a:spcBef>
                          <a:spcPts val="600"/>
                        </a:spcBef>
                        <a:spcAft>
                          <a:spcPts val="600"/>
                        </a:spcAft>
                      </a:pPr>
                      <a:r>
                        <a:rPr lang="en-US" sz="1100" b="0" dirty="0">
                          <a:effectLst/>
                        </a:rPr>
                        <a:t>genre</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that is an enumeration constant.</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2383442780"/>
                  </a:ext>
                </a:extLst>
              </a:tr>
              <a:tr h="256032">
                <a:tc>
                  <a:txBody>
                    <a:bodyPr/>
                    <a:lstStyle/>
                    <a:p>
                      <a:pPr marL="0" marR="0">
                        <a:lnSpc>
                          <a:spcPts val="1200"/>
                        </a:lnSpc>
                        <a:spcBef>
                          <a:spcPts val="600"/>
                        </a:spcBef>
                        <a:spcAft>
                          <a:spcPts val="600"/>
                        </a:spcAft>
                      </a:pPr>
                      <a:r>
                        <a:rPr lang="en-US" sz="1100" b="0" dirty="0">
                          <a:effectLst/>
                        </a:rPr>
                        <a:t>region</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that is an enumeration constant.</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261979855"/>
                  </a:ext>
                </a:extLst>
              </a:tr>
              <a:tr h="256032">
                <a:tc>
                  <a:txBody>
                    <a:bodyPr/>
                    <a:lstStyle/>
                    <a:p>
                      <a:pPr marL="0" marR="0">
                        <a:lnSpc>
                          <a:spcPts val="1200"/>
                        </a:lnSpc>
                        <a:spcBef>
                          <a:spcPts val="600"/>
                        </a:spcBef>
                        <a:spcAft>
                          <a:spcPts val="600"/>
                        </a:spcAft>
                      </a:pPr>
                      <a:r>
                        <a:rPr lang="en-US" sz="1100" b="0" dirty="0">
                          <a:effectLst/>
                        </a:rPr>
                        <a:t>subject</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that is an enumeration constant.</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271095445"/>
                  </a:ext>
                </a:extLst>
              </a:tr>
              <a:tr h="256032">
                <a:tc>
                  <a:txBody>
                    <a:bodyPr/>
                    <a:lstStyle/>
                    <a:p>
                      <a:pPr marL="0" marR="0">
                        <a:lnSpc>
                          <a:spcPts val="1200"/>
                        </a:lnSpc>
                        <a:spcBef>
                          <a:spcPts val="600"/>
                        </a:spcBef>
                        <a:spcAft>
                          <a:spcPts val="600"/>
                        </a:spcAft>
                      </a:pPr>
                      <a:r>
                        <a:rPr lang="en-US" sz="1100" b="0" dirty="0">
                          <a:effectLst/>
                        </a:rPr>
                        <a:t>browser</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The application works with existing browsers.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3806011256"/>
                  </a:ext>
                </a:extLst>
              </a:tr>
              <a:tr h="256032">
                <a:tc>
                  <a:txBody>
                    <a:bodyPr/>
                    <a:lstStyle/>
                    <a:p>
                      <a:pPr marL="0" marR="0">
                        <a:lnSpc>
                          <a:spcPts val="1200"/>
                        </a:lnSpc>
                        <a:spcBef>
                          <a:spcPts val="600"/>
                        </a:spcBef>
                        <a:spcAft>
                          <a:spcPts val="600"/>
                        </a:spcAft>
                      </a:pPr>
                      <a:r>
                        <a:rPr lang="en-US" sz="1100" b="1" dirty="0">
                          <a:effectLst/>
                        </a:rPr>
                        <a:t>form</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b="1" dirty="0">
                          <a:effectLst/>
                        </a:rPr>
                        <a:t>Yes. The application manages a user input form.</a:t>
                      </a:r>
                      <a:endPar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010254006"/>
                  </a:ext>
                </a:extLst>
              </a:tr>
              <a:tr h="256032">
                <a:tc>
                  <a:txBody>
                    <a:bodyPr/>
                    <a:lstStyle/>
                    <a:p>
                      <a:pPr marL="0" marR="0">
                        <a:lnSpc>
                          <a:spcPts val="1200"/>
                        </a:lnSpc>
                        <a:spcBef>
                          <a:spcPts val="600"/>
                        </a:spcBef>
                        <a:spcAft>
                          <a:spcPts val="600"/>
                        </a:spcAft>
                      </a:pPr>
                      <a:r>
                        <a:rPr lang="en-US" sz="1100" b="0" dirty="0">
                          <a:effectLst/>
                        </a:rPr>
                        <a:t>input</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It is an attribute value entered by a user into a form.</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3281281370"/>
                  </a:ext>
                </a:extLst>
              </a:tr>
              <a:tr h="256032">
                <a:tc>
                  <a:txBody>
                    <a:bodyPr/>
                    <a:lstStyle/>
                    <a:p>
                      <a:pPr marL="0" marR="0">
                        <a:lnSpc>
                          <a:spcPts val="1200"/>
                        </a:lnSpc>
                        <a:spcBef>
                          <a:spcPts val="600"/>
                        </a:spcBef>
                        <a:spcAft>
                          <a:spcPts val="600"/>
                        </a:spcAft>
                      </a:pPr>
                      <a:r>
                        <a:rPr lang="en-US" sz="1100" b="0" dirty="0">
                          <a:effectLst/>
                        </a:rPr>
                        <a:t>format</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a:effectLst/>
                        </a:rPr>
                        <a:t>No. A format isn’t a separate “thing” in the application.</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580605619"/>
                  </a:ext>
                </a:extLst>
              </a:tr>
              <a:tr h="256032">
                <a:tc>
                  <a:txBody>
                    <a:bodyPr/>
                    <a:lstStyle/>
                    <a:p>
                      <a:pPr marL="0" marR="0">
                        <a:lnSpc>
                          <a:spcPts val="1200"/>
                        </a:lnSpc>
                        <a:spcBef>
                          <a:spcPts val="600"/>
                        </a:spcBef>
                        <a:spcAft>
                          <a:spcPts val="600"/>
                        </a:spcAft>
                      </a:pPr>
                      <a:r>
                        <a:rPr lang="en-US" sz="1100" b="0" dirty="0">
                          <a:effectLst/>
                        </a:rPr>
                        <a:t>value</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a:effectLst/>
                        </a:rPr>
                        <a:t>No. An attribute value is an integer, string, or enumeration constant.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4010337901"/>
                  </a:ext>
                </a:extLst>
              </a:tr>
              <a:tr h="256032">
                <a:tc>
                  <a:txBody>
                    <a:bodyPr/>
                    <a:lstStyle/>
                    <a:p>
                      <a:pPr marL="0" marR="0">
                        <a:lnSpc>
                          <a:spcPts val="1200"/>
                        </a:lnSpc>
                        <a:spcBef>
                          <a:spcPts val="600"/>
                        </a:spcBef>
                        <a:spcAft>
                          <a:spcPts val="600"/>
                        </a:spcAft>
                      </a:pPr>
                      <a:r>
                        <a:rPr lang="en-US" sz="1100" b="0" dirty="0">
                          <a:effectLst/>
                        </a:rPr>
                        <a:t>string</a:t>
                      </a:r>
                      <a:endParaRPr lang="en-US" sz="11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tc>
                  <a:txBody>
                    <a:bodyPr/>
                    <a:lstStyle/>
                    <a:p>
                      <a:pPr marL="0" marR="0">
                        <a:lnSpc>
                          <a:spcPts val="1200"/>
                        </a:lnSpc>
                        <a:spcBef>
                          <a:spcPts val="600"/>
                        </a:spcBef>
                        <a:spcAft>
                          <a:spcPts val="600"/>
                        </a:spcAft>
                      </a:pPr>
                      <a:r>
                        <a:rPr lang="en-US" sz="1100" dirty="0">
                          <a:effectLst/>
                        </a:rPr>
                        <a:t>No. The application uses built-in C++ strings.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0" marB="0"/>
                </a:tc>
                <a:extLst>
                  <a:ext uri="{0D108BD9-81ED-4DB2-BD59-A6C34878D82A}">
                    <a16:rowId xmlns:a16="http://schemas.microsoft.com/office/drawing/2014/main" val="1131051648"/>
                  </a:ext>
                </a:extLst>
              </a:tr>
            </a:tbl>
          </a:graphicData>
        </a:graphic>
      </p:graphicFrame>
    </p:spTree>
    <p:extLst>
      <p:ext uri="{BB962C8B-B14F-4D97-AF65-F5344CB8AC3E}">
        <p14:creationId xmlns:p14="http://schemas.microsoft.com/office/powerpoint/2010/main" val="22926522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7994-A96F-7995-5EFF-A771219E97D4}"/>
              </a:ext>
            </a:extLst>
          </p:cNvPr>
          <p:cNvSpPr>
            <a:spLocks noGrp="1"/>
          </p:cNvSpPr>
          <p:nvPr>
            <p:ph type="title"/>
          </p:nvPr>
        </p:nvSpPr>
        <p:spPr/>
        <p:txBody>
          <a:bodyPr/>
          <a:lstStyle/>
          <a:p>
            <a:r>
              <a:rPr lang="en-US" dirty="0"/>
              <a:t>Nouns Can Become Classes</a:t>
            </a:r>
            <a:r>
              <a:rPr lang="en-US" i="1" dirty="0"/>
              <a:t>, cont’d</a:t>
            </a:r>
          </a:p>
        </p:txBody>
      </p:sp>
      <p:sp>
        <p:nvSpPr>
          <p:cNvPr id="3" name="Content Placeholder 2">
            <a:extLst>
              <a:ext uri="{FF2B5EF4-FFF2-40B4-BE49-F238E27FC236}">
                <a16:creationId xmlns:a16="http://schemas.microsoft.com/office/drawing/2014/main" id="{305336EA-629D-DA4D-81DC-C09210E42957}"/>
              </a:ext>
            </a:extLst>
          </p:cNvPr>
          <p:cNvSpPr>
            <a:spLocks noGrp="1"/>
          </p:cNvSpPr>
          <p:nvPr>
            <p:ph idx="1"/>
          </p:nvPr>
        </p:nvSpPr>
        <p:spPr>
          <a:xfrm>
            <a:off x="457200" y="1295401"/>
            <a:ext cx="8229600" cy="2133600"/>
          </a:xfrm>
        </p:spPr>
        <p:txBody>
          <a:bodyPr/>
          <a:lstStyle/>
          <a:p>
            <a:r>
              <a:rPr lang="en-US" dirty="0"/>
              <a:t>So far, we have four classes: </a:t>
            </a:r>
            <a:r>
              <a:rPr lang="en-US" b="1" dirty="0">
                <a:latin typeface="Courier New" panose="02070309020205020404" pitchFamily="49" charset="0"/>
                <a:cs typeface="Courier New" panose="02070309020205020404" pitchFamily="49" charset="0"/>
              </a:rPr>
              <a:t>Book</a:t>
            </a:r>
            <a:r>
              <a:rPr lang="en-US" dirty="0"/>
              <a:t>, </a:t>
            </a:r>
            <a:r>
              <a:rPr lang="en-US" b="1" dirty="0">
                <a:latin typeface="Courier New" panose="02070309020205020404" pitchFamily="49" charset="0"/>
                <a:cs typeface="Courier New" panose="02070309020205020404" pitchFamily="49" charset="0"/>
              </a:rPr>
              <a:t>Catalog</a:t>
            </a:r>
            <a:r>
              <a:rPr lang="en-US" dirty="0"/>
              <a:t>, </a:t>
            </a:r>
            <a:r>
              <a:rPr lang="en-US" b="1" dirty="0">
                <a:latin typeface="Courier New" panose="02070309020205020404" pitchFamily="49" charset="0"/>
                <a:cs typeface="Courier New" panose="02070309020205020404" pitchFamily="49" charset="0"/>
              </a:rPr>
              <a:t>Attribute</a:t>
            </a:r>
            <a:r>
              <a:rPr lang="en-US" dirty="0"/>
              <a:t>, and </a:t>
            </a:r>
            <a:r>
              <a:rPr lang="en-US" b="1" dirty="0">
                <a:latin typeface="Courier New" panose="02070309020205020404" pitchFamily="49" charset="0"/>
                <a:cs typeface="Courier New" panose="02070309020205020404" pitchFamily="49" charset="0"/>
              </a:rPr>
              <a:t>Form</a:t>
            </a:r>
            <a:r>
              <a:rPr lang="en-US" dirty="0"/>
              <a:t>.</a:t>
            </a:r>
          </a:p>
          <a:p>
            <a:pPr lvl="1"/>
            <a:r>
              <a:rPr lang="en-US" dirty="0"/>
              <a:t>We must determine the </a:t>
            </a:r>
            <a:r>
              <a:rPr lang="en-US" u="sng" dirty="0"/>
              <a:t>member variables</a:t>
            </a:r>
            <a:r>
              <a:rPr lang="en-US" dirty="0"/>
              <a:t> so that their objects can maintain </a:t>
            </a:r>
            <a:r>
              <a:rPr lang="en-US" u="sng" dirty="0"/>
              <a:t>state</a:t>
            </a:r>
            <a:r>
              <a:rPr lang="en-US" dirty="0"/>
              <a:t> during run time.</a:t>
            </a:r>
          </a:p>
          <a:p>
            <a:pPr lvl="1"/>
            <a:r>
              <a:rPr lang="en-US" dirty="0"/>
              <a:t>We can define more classes later.</a:t>
            </a:r>
          </a:p>
        </p:txBody>
      </p:sp>
      <p:sp>
        <p:nvSpPr>
          <p:cNvPr id="4" name="Slide Number Placeholder 3">
            <a:extLst>
              <a:ext uri="{FF2B5EF4-FFF2-40B4-BE49-F238E27FC236}">
                <a16:creationId xmlns:a16="http://schemas.microsoft.com/office/drawing/2014/main" id="{C226D92A-8B6E-AD9E-2E52-11E57B39BBF0}"/>
              </a:ext>
            </a:extLst>
          </p:cNvPr>
          <p:cNvSpPr>
            <a:spLocks noGrp="1"/>
          </p:cNvSpPr>
          <p:nvPr>
            <p:ph type="sldNum" sz="quarter" idx="12"/>
          </p:nvPr>
        </p:nvSpPr>
        <p:spPr/>
        <p:txBody>
          <a:bodyPr/>
          <a:lstStyle/>
          <a:p>
            <a:fld id="{6C575094-CFE5-6845-BA77-358456EEE977}" type="slidenum">
              <a:rPr lang="en-US" altLang="x-none" smtClean="0"/>
              <a:pPr/>
              <a:t>72</a:t>
            </a:fld>
            <a:endParaRPr lang="en-US" altLang="x-none"/>
          </a:p>
        </p:txBody>
      </p:sp>
      <p:graphicFrame>
        <p:nvGraphicFramePr>
          <p:cNvPr id="5" name="Table 4">
            <a:extLst>
              <a:ext uri="{FF2B5EF4-FFF2-40B4-BE49-F238E27FC236}">
                <a16:creationId xmlns:a16="http://schemas.microsoft.com/office/drawing/2014/main" id="{89B2B161-1113-8462-05AD-B96D4E25F064}"/>
              </a:ext>
            </a:extLst>
          </p:cNvPr>
          <p:cNvGraphicFramePr>
            <a:graphicFrameLocks noGrp="1"/>
          </p:cNvGraphicFramePr>
          <p:nvPr>
            <p:extLst>
              <p:ext uri="{D42A27DB-BD31-4B8C-83A1-F6EECF244321}">
                <p14:modId xmlns:p14="http://schemas.microsoft.com/office/powerpoint/2010/main" val="2367961261"/>
              </p:ext>
            </p:extLst>
          </p:nvPr>
        </p:nvGraphicFramePr>
        <p:xfrm>
          <a:off x="889116" y="4062201"/>
          <a:ext cx="7365768" cy="1469898"/>
        </p:xfrm>
        <a:graphic>
          <a:graphicData uri="http://schemas.openxmlformats.org/drawingml/2006/table">
            <a:tbl>
              <a:tblPr firstRow="1" firstCol="1" bandRow="1">
                <a:tableStyleId>{00A15C55-8517-42AA-B614-E9B94910E393}</a:tableStyleId>
              </a:tblPr>
              <a:tblGrid>
                <a:gridCol w="1279531">
                  <a:extLst>
                    <a:ext uri="{9D8B030D-6E8A-4147-A177-3AD203B41FA5}">
                      <a16:colId xmlns:a16="http://schemas.microsoft.com/office/drawing/2014/main" val="3371282585"/>
                    </a:ext>
                  </a:extLst>
                </a:gridCol>
                <a:gridCol w="1605726">
                  <a:extLst>
                    <a:ext uri="{9D8B030D-6E8A-4147-A177-3AD203B41FA5}">
                      <a16:colId xmlns:a16="http://schemas.microsoft.com/office/drawing/2014/main" val="1270581384"/>
                    </a:ext>
                  </a:extLst>
                </a:gridCol>
                <a:gridCol w="4480511">
                  <a:extLst>
                    <a:ext uri="{9D8B030D-6E8A-4147-A177-3AD203B41FA5}">
                      <a16:colId xmlns:a16="http://schemas.microsoft.com/office/drawing/2014/main" val="1936445771"/>
                    </a:ext>
                  </a:extLst>
                </a:gridCol>
              </a:tblGrid>
              <a:tr h="292413">
                <a:tc>
                  <a:txBody>
                    <a:bodyPr/>
                    <a:lstStyle/>
                    <a:p>
                      <a:pPr marL="0" marR="0">
                        <a:lnSpc>
                          <a:spcPts val="1200"/>
                        </a:lnSpc>
                        <a:spcBef>
                          <a:spcPts val="600"/>
                        </a:spcBef>
                        <a:spcAft>
                          <a:spcPts val="0"/>
                        </a:spcAft>
                      </a:pPr>
                      <a:r>
                        <a:rPr lang="en-US" sz="1400">
                          <a:effectLst/>
                        </a:rPr>
                        <a:t>Class</a:t>
                      </a:r>
                      <a:endParaRPr lang="en-US" sz="14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a:effectLst/>
                        </a:rPr>
                        <a:t>State</a:t>
                      </a:r>
                      <a:endParaRPr lang="en-US" sz="14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dirty="0">
                          <a:effectLst/>
                        </a:rPr>
                        <a:t>Member variables</a:t>
                      </a:r>
                      <a:endParaRPr lang="en-US" sz="1400" b="1" dirty="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extLst>
                  <a:ext uri="{0D108BD9-81ED-4DB2-BD59-A6C34878D82A}">
                    <a16:rowId xmlns:a16="http://schemas.microsoft.com/office/drawing/2014/main" val="1442403234"/>
                  </a:ext>
                </a:extLst>
              </a:tr>
              <a:tr h="295024">
                <a:tc>
                  <a:txBody>
                    <a:bodyPr/>
                    <a:lstStyle/>
                    <a:p>
                      <a:pPr marL="0" marR="0">
                        <a:lnSpc>
                          <a:spcPts val="1200"/>
                        </a:lnSpc>
                        <a:spcBef>
                          <a:spcPts val="600"/>
                        </a:spcBef>
                        <a:spcAft>
                          <a:spcPts val="0"/>
                        </a:spcAft>
                      </a:pPr>
                      <a:r>
                        <a:rPr lang="en-US" sz="1400" u="none" strike="noStrike">
                          <a:effectLst/>
                        </a:rPr>
                        <a:t>Catalogue</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a:effectLst/>
                        </a:rPr>
                        <a:t>list of books</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booklist</a:t>
                      </a:r>
                      <a:r>
                        <a:rPr lang="en-US" sz="1400" dirty="0">
                          <a:effectLst/>
                        </a:rPr>
                        <a:t> (vector of pointers to </a:t>
                      </a:r>
                      <a:r>
                        <a:rPr lang="en-US" sz="1400" b="1" i="0" u="none" strike="noStrike" dirty="0">
                          <a:effectLst/>
                          <a:latin typeface="Courier New" panose="02070309020205020404" pitchFamily="49" charset="0"/>
                          <a:cs typeface="Courier New" panose="02070309020205020404" pitchFamily="49" charset="0"/>
                        </a:rPr>
                        <a:t>Book</a:t>
                      </a:r>
                      <a:r>
                        <a:rPr lang="en-US" sz="1400" dirty="0">
                          <a:effectLst/>
                        </a:rPr>
                        <a:t> objects)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extLst>
                  <a:ext uri="{0D108BD9-81ED-4DB2-BD59-A6C34878D82A}">
                    <a16:rowId xmlns:a16="http://schemas.microsoft.com/office/drawing/2014/main" val="2536605708"/>
                  </a:ext>
                </a:extLst>
              </a:tr>
              <a:tr h="295024">
                <a:tc>
                  <a:txBody>
                    <a:bodyPr/>
                    <a:lstStyle/>
                    <a:p>
                      <a:pPr marL="0" marR="0">
                        <a:lnSpc>
                          <a:spcPts val="1200"/>
                        </a:lnSpc>
                        <a:spcBef>
                          <a:spcPts val="600"/>
                        </a:spcBef>
                        <a:spcAft>
                          <a:spcPts val="0"/>
                        </a:spcAft>
                      </a:pPr>
                      <a:r>
                        <a:rPr lang="en-US" sz="1400" u="none" strike="noStrike">
                          <a:effectLst/>
                        </a:rPr>
                        <a:t>Book</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a:effectLst/>
                        </a:rPr>
                        <a:t>book attributes</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attributes</a:t>
                      </a:r>
                      <a:r>
                        <a:rPr lang="en-US" sz="1400" dirty="0">
                          <a:effectLst/>
                        </a:rPr>
                        <a:t> (pointer to the book’s attributes)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extLst>
                  <a:ext uri="{0D108BD9-81ED-4DB2-BD59-A6C34878D82A}">
                    <a16:rowId xmlns:a16="http://schemas.microsoft.com/office/drawing/2014/main" val="312220749"/>
                  </a:ext>
                </a:extLst>
              </a:tr>
              <a:tr h="295024">
                <a:tc>
                  <a:txBody>
                    <a:bodyPr/>
                    <a:lstStyle/>
                    <a:p>
                      <a:pPr marL="0" marR="0">
                        <a:lnSpc>
                          <a:spcPts val="1200"/>
                        </a:lnSpc>
                        <a:spcBef>
                          <a:spcPts val="600"/>
                        </a:spcBef>
                        <a:spcAft>
                          <a:spcPts val="0"/>
                        </a:spcAft>
                      </a:pPr>
                      <a:r>
                        <a:rPr lang="en-US" sz="1400" u="none" strike="noStrike">
                          <a:effectLst/>
                        </a:rPr>
                        <a:t>Attributes</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a:effectLst/>
                        </a:rPr>
                        <a:t>attribute values</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b="1" i="0" u="none" strike="noStrike" kern="1200" dirty="0" err="1">
                          <a:solidFill>
                            <a:schemeClr val="dk1"/>
                          </a:solidFill>
                          <a:effectLst/>
                          <a:latin typeface="Courier New" panose="02070309020205020404" pitchFamily="49" charset="0"/>
                          <a:ea typeface="+mn-ea"/>
                          <a:cs typeface="Courier New" panose="02070309020205020404" pitchFamily="49" charset="0"/>
                        </a:rPr>
                        <a:t>attribute_map</a:t>
                      </a: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 </a:t>
                      </a:r>
                      <a:r>
                        <a:rPr lang="en-US" sz="1400" dirty="0">
                          <a:effectLst/>
                        </a:rPr>
                        <a:t>(map of key-value pairs)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extLst>
                  <a:ext uri="{0D108BD9-81ED-4DB2-BD59-A6C34878D82A}">
                    <a16:rowId xmlns:a16="http://schemas.microsoft.com/office/drawing/2014/main" val="2053086957"/>
                  </a:ext>
                </a:extLst>
              </a:tr>
              <a:tr h="292413">
                <a:tc>
                  <a:txBody>
                    <a:bodyPr/>
                    <a:lstStyle/>
                    <a:p>
                      <a:pPr marL="0" marR="0">
                        <a:lnSpc>
                          <a:spcPts val="1200"/>
                        </a:lnSpc>
                        <a:spcBef>
                          <a:spcPts val="600"/>
                        </a:spcBef>
                        <a:spcAft>
                          <a:spcPts val="0"/>
                        </a:spcAft>
                      </a:pPr>
                      <a:r>
                        <a:rPr lang="en-US" sz="1400" u="none" strike="noStrike">
                          <a:effectLst/>
                        </a:rPr>
                        <a:t>Form</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a:effectLst/>
                        </a:rPr>
                        <a:t>input values</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tc>
                  <a:txBody>
                    <a:bodyPr/>
                    <a:lstStyle/>
                    <a:p>
                      <a:pPr marL="0" marR="0">
                        <a:lnSpc>
                          <a:spcPts val="1200"/>
                        </a:lnSpc>
                        <a:spcBef>
                          <a:spcPts val="600"/>
                        </a:spcBef>
                        <a:spcAft>
                          <a:spcPts val="0"/>
                        </a:spcAft>
                      </a:pPr>
                      <a:r>
                        <a:rPr lang="en-US" sz="1400" dirty="0">
                          <a:effectLst/>
                        </a:rPr>
                        <a:t>individual member variables for the book attributes</a:t>
                      </a:r>
                      <a:r>
                        <a:rPr lang="en-CA" sz="1400" dirty="0">
                          <a:effectLst/>
                        </a:rPr>
                        <a:t> </a:t>
                      </a:r>
                      <a:r>
                        <a:rPr lang="en-US" sz="1400" dirty="0">
                          <a:effectLst/>
                        </a:rPr>
                        <a:t> </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68580" marT="91440" marB="0"/>
                </a:tc>
                <a:extLst>
                  <a:ext uri="{0D108BD9-81ED-4DB2-BD59-A6C34878D82A}">
                    <a16:rowId xmlns:a16="http://schemas.microsoft.com/office/drawing/2014/main" val="115675991"/>
                  </a:ext>
                </a:extLst>
              </a:tr>
            </a:tbl>
          </a:graphicData>
        </a:graphic>
      </p:graphicFrame>
      <p:sp>
        <p:nvSpPr>
          <p:cNvPr id="8" name="TextBox 7">
            <a:extLst>
              <a:ext uri="{FF2B5EF4-FFF2-40B4-BE49-F238E27FC236}">
                <a16:creationId xmlns:a16="http://schemas.microsoft.com/office/drawing/2014/main" id="{B8346855-E425-D65F-9FB4-20DD7D9C7F36}"/>
              </a:ext>
            </a:extLst>
          </p:cNvPr>
          <p:cNvSpPr txBox="1"/>
          <p:nvPr/>
        </p:nvSpPr>
        <p:spPr>
          <a:xfrm>
            <a:off x="3468653" y="3604773"/>
            <a:ext cx="2206694" cy="400110"/>
          </a:xfrm>
          <a:prstGeom prst="rect">
            <a:avLst/>
          </a:prstGeom>
          <a:solidFill>
            <a:schemeClr val="tx1"/>
          </a:solidFill>
          <a:ln>
            <a:solidFill>
              <a:schemeClr val="tx1"/>
            </a:solidFill>
          </a:ln>
        </p:spPr>
        <p:txBody>
          <a:bodyPr wrap="none" rtlCol="0">
            <a:spAutoFit/>
          </a:bodyPr>
          <a:lstStyle/>
          <a:p>
            <a:r>
              <a:rPr lang="en-US" sz="2000" dirty="0">
                <a:solidFill>
                  <a:schemeClr val="bg1"/>
                </a:solidFill>
              </a:rPr>
              <a:t>Noun-Class Table</a:t>
            </a:r>
          </a:p>
        </p:txBody>
      </p:sp>
    </p:spTree>
    <p:extLst>
      <p:ext uri="{BB962C8B-B14F-4D97-AF65-F5344CB8AC3E}">
        <p14:creationId xmlns:p14="http://schemas.microsoft.com/office/powerpoint/2010/main" val="14334784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1D4A5-939C-819F-5E74-54BEC7477731}"/>
              </a:ext>
            </a:extLst>
          </p:cNvPr>
          <p:cNvSpPr>
            <a:spLocks noGrp="1"/>
          </p:cNvSpPr>
          <p:nvPr>
            <p:ph type="title"/>
          </p:nvPr>
        </p:nvSpPr>
        <p:spPr/>
        <p:txBody>
          <a:bodyPr/>
          <a:lstStyle/>
          <a:p>
            <a:r>
              <a:rPr lang="en-US" dirty="0"/>
              <a:t>Textual Analysis: Verbs Determine Behavior</a:t>
            </a:r>
          </a:p>
        </p:txBody>
      </p:sp>
      <p:sp>
        <p:nvSpPr>
          <p:cNvPr id="3" name="Content Placeholder 2">
            <a:extLst>
              <a:ext uri="{FF2B5EF4-FFF2-40B4-BE49-F238E27FC236}">
                <a16:creationId xmlns:a16="http://schemas.microsoft.com/office/drawing/2014/main" id="{CA5C4C34-D900-0DBC-488A-532337B405FD}"/>
              </a:ext>
            </a:extLst>
          </p:cNvPr>
          <p:cNvSpPr>
            <a:spLocks noGrp="1"/>
          </p:cNvSpPr>
          <p:nvPr>
            <p:ph idx="1"/>
          </p:nvPr>
        </p:nvSpPr>
        <p:spPr/>
        <p:txBody>
          <a:bodyPr/>
          <a:lstStyle/>
          <a:p>
            <a:r>
              <a:rPr lang="en-US" dirty="0"/>
              <a:t>Determine the runtime behavior of each class’s objects from the verbs in the requirements: </a:t>
            </a:r>
            <a:r>
              <a:rPr lang="en-US" i="1" dirty="0"/>
              <a:t>store</a:t>
            </a:r>
            <a:r>
              <a:rPr lang="en-US" dirty="0"/>
              <a:t>, </a:t>
            </a:r>
            <a:r>
              <a:rPr lang="en-US" i="1" dirty="0"/>
              <a:t>add</a:t>
            </a:r>
            <a:r>
              <a:rPr lang="en-US" dirty="0"/>
              <a:t>, </a:t>
            </a:r>
            <a:r>
              <a:rPr lang="en-US" i="1" dirty="0"/>
              <a:t>update</a:t>
            </a:r>
            <a:r>
              <a:rPr lang="en-US" dirty="0"/>
              <a:t>, </a:t>
            </a:r>
            <a:r>
              <a:rPr lang="en-US" i="1" dirty="0"/>
              <a:t>delete</a:t>
            </a:r>
            <a:r>
              <a:rPr lang="en-US" dirty="0"/>
              <a:t>, </a:t>
            </a:r>
            <a:r>
              <a:rPr lang="en-US" i="1" dirty="0"/>
              <a:t>search</a:t>
            </a:r>
            <a:r>
              <a:rPr lang="en-US" dirty="0"/>
              <a:t>, </a:t>
            </a:r>
            <a:r>
              <a:rPr lang="en-US" i="1" dirty="0"/>
              <a:t>verify</a:t>
            </a:r>
            <a:r>
              <a:rPr lang="en-US" dirty="0"/>
              <a:t>, and </a:t>
            </a:r>
            <a:r>
              <a:rPr lang="en-US" i="1" dirty="0"/>
              <a:t>match</a:t>
            </a:r>
            <a:r>
              <a:rPr lang="en-US" dirty="0"/>
              <a:t>.</a:t>
            </a:r>
          </a:p>
          <a:p>
            <a:pPr lvl="1"/>
            <a:r>
              <a:rPr lang="en-US" dirty="0"/>
              <a:t>Consider only (transitive) verbs that perform some action on an object. </a:t>
            </a:r>
          </a:p>
          <a:p>
            <a:pPr lvl="1"/>
            <a:r>
              <a:rPr lang="en-US" dirty="0"/>
              <a:t>Keep the concept of cohesive classes and the Single Responsibility Principle in mind to assign behaviors implemented as member functions.</a:t>
            </a:r>
          </a:p>
        </p:txBody>
      </p:sp>
      <p:sp>
        <p:nvSpPr>
          <p:cNvPr id="4" name="Slide Number Placeholder 3">
            <a:extLst>
              <a:ext uri="{FF2B5EF4-FFF2-40B4-BE49-F238E27FC236}">
                <a16:creationId xmlns:a16="http://schemas.microsoft.com/office/drawing/2014/main" id="{F877302C-8C4A-6284-37A9-7434C453652A}"/>
              </a:ext>
            </a:extLst>
          </p:cNvPr>
          <p:cNvSpPr>
            <a:spLocks noGrp="1"/>
          </p:cNvSpPr>
          <p:nvPr>
            <p:ph type="sldNum" sz="quarter" idx="12"/>
          </p:nvPr>
        </p:nvSpPr>
        <p:spPr/>
        <p:txBody>
          <a:bodyPr/>
          <a:lstStyle/>
          <a:p>
            <a:fld id="{6C575094-CFE5-6845-BA77-358456EEE977}" type="slidenum">
              <a:rPr lang="en-US" altLang="x-none" smtClean="0"/>
              <a:pPr/>
              <a:t>73</a:t>
            </a:fld>
            <a:endParaRPr lang="en-US" altLang="x-none"/>
          </a:p>
        </p:txBody>
      </p:sp>
    </p:spTree>
    <p:extLst>
      <p:ext uri="{BB962C8B-B14F-4D97-AF65-F5344CB8AC3E}">
        <p14:creationId xmlns:p14="http://schemas.microsoft.com/office/powerpoint/2010/main" val="5511379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BCE3EC8-0BA0-99FE-EEE6-21D7260C206F}"/>
              </a:ext>
            </a:extLst>
          </p:cNvPr>
          <p:cNvGraphicFramePr>
            <a:graphicFrameLocks noGrp="1"/>
          </p:cNvGraphicFramePr>
          <p:nvPr>
            <p:ph idx="1"/>
            <p:extLst>
              <p:ext uri="{D42A27DB-BD31-4B8C-83A1-F6EECF244321}">
                <p14:modId xmlns:p14="http://schemas.microsoft.com/office/powerpoint/2010/main" val="4029924177"/>
              </p:ext>
            </p:extLst>
          </p:nvPr>
        </p:nvGraphicFramePr>
        <p:xfrm>
          <a:off x="1577372" y="1801365"/>
          <a:ext cx="5989255" cy="1993394"/>
        </p:xfrm>
        <a:graphic>
          <a:graphicData uri="http://schemas.openxmlformats.org/drawingml/2006/table">
            <a:tbl>
              <a:tblPr firstRow="1" firstCol="1" bandRow="1">
                <a:tableStyleId>{00A15C55-8517-42AA-B614-E9B94910E393}</a:tableStyleId>
              </a:tblPr>
              <a:tblGrid>
                <a:gridCol w="914390">
                  <a:extLst>
                    <a:ext uri="{9D8B030D-6E8A-4147-A177-3AD203B41FA5}">
                      <a16:colId xmlns:a16="http://schemas.microsoft.com/office/drawing/2014/main" val="44704486"/>
                    </a:ext>
                  </a:extLst>
                </a:gridCol>
                <a:gridCol w="1325866">
                  <a:extLst>
                    <a:ext uri="{9D8B030D-6E8A-4147-A177-3AD203B41FA5}">
                      <a16:colId xmlns:a16="http://schemas.microsoft.com/office/drawing/2014/main" val="949450217"/>
                    </a:ext>
                  </a:extLst>
                </a:gridCol>
                <a:gridCol w="3748999">
                  <a:extLst>
                    <a:ext uri="{9D8B030D-6E8A-4147-A177-3AD203B41FA5}">
                      <a16:colId xmlns:a16="http://schemas.microsoft.com/office/drawing/2014/main" val="1722544117"/>
                    </a:ext>
                  </a:extLst>
                </a:gridCol>
              </a:tblGrid>
              <a:tr h="281894">
                <a:tc>
                  <a:txBody>
                    <a:bodyPr/>
                    <a:lstStyle/>
                    <a:p>
                      <a:pPr marL="0" marR="0">
                        <a:lnSpc>
                          <a:spcPts val="1200"/>
                        </a:lnSpc>
                        <a:spcBef>
                          <a:spcPts val="600"/>
                        </a:spcBef>
                        <a:spcAft>
                          <a:spcPts val="0"/>
                        </a:spcAft>
                      </a:pPr>
                      <a:r>
                        <a:rPr lang="en-US" sz="1400">
                          <a:effectLst/>
                        </a:rPr>
                        <a:t>Verb </a:t>
                      </a:r>
                      <a:endParaRPr lang="en-US" sz="14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a:effectLst/>
                        </a:rPr>
                        <a:t>Class</a:t>
                      </a:r>
                      <a:endParaRPr lang="en-US" sz="1400" b="1">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dirty="0">
                          <a:effectLst/>
                        </a:rPr>
                        <a:t>Member function</a:t>
                      </a:r>
                      <a:endParaRPr lang="en-US" sz="1400" b="1" dirty="0">
                        <a:solidFill>
                          <a:srgbClr val="96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2805898917"/>
                  </a:ext>
                </a:extLst>
              </a:tr>
              <a:tr h="285250">
                <a:tc>
                  <a:txBody>
                    <a:bodyPr/>
                    <a:lstStyle/>
                    <a:p>
                      <a:pPr marL="0" marR="0">
                        <a:lnSpc>
                          <a:spcPts val="1200"/>
                        </a:lnSpc>
                        <a:spcBef>
                          <a:spcPts val="600"/>
                        </a:spcBef>
                        <a:spcAft>
                          <a:spcPts val="0"/>
                        </a:spcAft>
                      </a:pPr>
                      <a:r>
                        <a:rPr lang="en-US" sz="1400">
                          <a:effectLst/>
                        </a:rPr>
                        <a:t>add</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Catalogue</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add() </a:t>
                      </a:r>
                      <a:r>
                        <a:rPr lang="en-US" sz="1400" dirty="0">
                          <a:effectLst/>
                        </a:rPr>
                        <a:t>a book to the booklist</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670539751"/>
                  </a:ext>
                </a:extLst>
              </a:tr>
              <a:tr h="285250">
                <a:tc>
                  <a:txBody>
                    <a:bodyPr/>
                    <a:lstStyle/>
                    <a:p>
                      <a:pPr marL="0" marR="0">
                        <a:lnSpc>
                          <a:spcPts val="1200"/>
                        </a:lnSpc>
                        <a:spcBef>
                          <a:spcPts val="600"/>
                        </a:spcBef>
                        <a:spcAft>
                          <a:spcPts val="0"/>
                        </a:spcAft>
                      </a:pPr>
                      <a:r>
                        <a:rPr lang="en-US" sz="1400">
                          <a:effectLst/>
                        </a:rPr>
                        <a:t>update</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Catalogue</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update() </a:t>
                      </a:r>
                      <a:r>
                        <a:rPr lang="en-US" sz="1400" dirty="0">
                          <a:effectLst/>
                        </a:rPr>
                        <a:t>a book in the booklist</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3643880489"/>
                  </a:ext>
                </a:extLst>
              </a:tr>
              <a:tr h="285250">
                <a:tc>
                  <a:txBody>
                    <a:bodyPr/>
                    <a:lstStyle/>
                    <a:p>
                      <a:pPr marL="0" marR="0">
                        <a:lnSpc>
                          <a:spcPts val="1200"/>
                        </a:lnSpc>
                        <a:spcBef>
                          <a:spcPts val="600"/>
                        </a:spcBef>
                        <a:spcAft>
                          <a:spcPts val="0"/>
                        </a:spcAft>
                      </a:pPr>
                      <a:r>
                        <a:rPr lang="en-US" sz="1400">
                          <a:effectLst/>
                        </a:rPr>
                        <a:t>delete</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Catalogue</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delete() </a:t>
                      </a:r>
                      <a:r>
                        <a:rPr lang="en-US" sz="1400" dirty="0">
                          <a:effectLst/>
                        </a:rPr>
                        <a:t>a book from the booklist</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2132271287"/>
                  </a:ext>
                </a:extLst>
              </a:tr>
              <a:tr h="285250">
                <a:tc>
                  <a:txBody>
                    <a:bodyPr/>
                    <a:lstStyle/>
                    <a:p>
                      <a:pPr marL="0" marR="0">
                        <a:lnSpc>
                          <a:spcPts val="1200"/>
                        </a:lnSpc>
                        <a:spcBef>
                          <a:spcPts val="600"/>
                        </a:spcBef>
                        <a:spcAft>
                          <a:spcPts val="0"/>
                        </a:spcAft>
                      </a:pPr>
                      <a:r>
                        <a:rPr lang="en-US" sz="1400">
                          <a:effectLst/>
                        </a:rPr>
                        <a:t>search</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Catalogue</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find() </a:t>
                      </a:r>
                      <a:r>
                        <a:rPr lang="en-US" sz="1400" dirty="0">
                          <a:effectLst/>
                        </a:rPr>
                        <a:t>matching books in the booklist</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2876979151"/>
                  </a:ext>
                </a:extLst>
              </a:tr>
              <a:tr h="285250">
                <a:tc>
                  <a:txBody>
                    <a:bodyPr/>
                    <a:lstStyle/>
                    <a:p>
                      <a:pPr marL="0" marR="0">
                        <a:lnSpc>
                          <a:spcPts val="1200"/>
                        </a:lnSpc>
                        <a:spcBef>
                          <a:spcPts val="600"/>
                        </a:spcBef>
                        <a:spcAft>
                          <a:spcPts val="0"/>
                        </a:spcAft>
                      </a:pPr>
                      <a:r>
                        <a:rPr lang="en-US" sz="1400">
                          <a:effectLst/>
                        </a:rPr>
                        <a:t>verify</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Form</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verify() </a:t>
                      </a:r>
                      <a:r>
                        <a:rPr lang="en-US" sz="1400" dirty="0">
                          <a:effectLst/>
                        </a:rPr>
                        <a:t>user input in the form fields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3617102236"/>
                  </a:ext>
                </a:extLst>
              </a:tr>
              <a:tr h="285250">
                <a:tc>
                  <a:txBody>
                    <a:bodyPr/>
                    <a:lstStyle/>
                    <a:p>
                      <a:pPr marL="0" marR="0">
                        <a:lnSpc>
                          <a:spcPts val="1200"/>
                        </a:lnSpc>
                        <a:spcBef>
                          <a:spcPts val="600"/>
                        </a:spcBef>
                        <a:spcAft>
                          <a:spcPts val="0"/>
                        </a:spcAft>
                      </a:pPr>
                      <a:r>
                        <a:rPr lang="en-US" sz="1400">
                          <a:effectLst/>
                        </a:rPr>
                        <a:t>match</a:t>
                      </a:r>
                      <a:endParaRPr lang="en-US" sz="14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tc>
                  <a:txBody>
                    <a:bodyPr/>
                    <a:lstStyle/>
                    <a:p>
                      <a:pPr marL="0" marR="0">
                        <a:lnSpc>
                          <a:spcPts val="1200"/>
                        </a:lnSpc>
                        <a:spcBef>
                          <a:spcPts val="600"/>
                        </a:spcBef>
                        <a:spcAft>
                          <a:spcPts val="0"/>
                        </a:spcAft>
                      </a:pPr>
                      <a:r>
                        <a:rPr lang="en-US" sz="1400" b="1" i="0" u="none" strike="noStrike" dirty="0">
                          <a:effectLst/>
                          <a:latin typeface="Courier New" panose="02070309020205020404" pitchFamily="49" charset="0"/>
                          <a:cs typeface="Courier New" panose="02070309020205020404" pitchFamily="49" charset="0"/>
                        </a:rPr>
                        <a:t>Attributes</a:t>
                      </a:r>
                      <a:endParaRPr lang="en-US" sz="1400" b="1" i="0"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endParaRPr>
                    </a:p>
                  </a:txBody>
                  <a:tcPr marL="182880" marR="58194" marT="91440" marB="0"/>
                </a:tc>
                <a:tc>
                  <a:txBody>
                    <a:bodyPr/>
                    <a:lstStyle/>
                    <a:p>
                      <a:pPr marL="0" marR="0">
                        <a:lnSpc>
                          <a:spcPts val="1200"/>
                        </a:lnSpc>
                        <a:spcBef>
                          <a:spcPts val="600"/>
                        </a:spcBef>
                        <a:spcAft>
                          <a:spcPts val="0"/>
                        </a:spcAft>
                      </a:pPr>
                      <a:r>
                        <a:rPr lang="en-US" sz="1400" b="1" i="0" u="none" strike="noStrike" kern="1200" dirty="0">
                          <a:solidFill>
                            <a:schemeClr val="dk1"/>
                          </a:solidFill>
                          <a:effectLst/>
                          <a:latin typeface="Courier New" panose="02070309020205020404" pitchFamily="49" charset="0"/>
                          <a:ea typeface="+mn-ea"/>
                          <a:cs typeface="Courier New" panose="02070309020205020404" pitchFamily="49" charset="0"/>
                        </a:rPr>
                        <a:t>is_match() </a:t>
                      </a:r>
                      <a:r>
                        <a:rPr lang="en-US" sz="1400" dirty="0">
                          <a:effectLst/>
                        </a:rPr>
                        <a:t>check if attribute pairs match</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2880" marR="58194" marT="91440" marB="0"/>
                </a:tc>
                <a:extLst>
                  <a:ext uri="{0D108BD9-81ED-4DB2-BD59-A6C34878D82A}">
                    <a16:rowId xmlns:a16="http://schemas.microsoft.com/office/drawing/2014/main" val="801876037"/>
                  </a:ext>
                </a:extLst>
              </a:tr>
            </a:tbl>
          </a:graphicData>
        </a:graphic>
      </p:graphicFrame>
      <p:sp>
        <p:nvSpPr>
          <p:cNvPr id="4" name="Slide Number Placeholder 3">
            <a:extLst>
              <a:ext uri="{FF2B5EF4-FFF2-40B4-BE49-F238E27FC236}">
                <a16:creationId xmlns:a16="http://schemas.microsoft.com/office/drawing/2014/main" id="{B3E5C216-C4C1-5917-DD5C-E62CB24C95DF}"/>
              </a:ext>
            </a:extLst>
          </p:cNvPr>
          <p:cNvSpPr>
            <a:spLocks noGrp="1"/>
          </p:cNvSpPr>
          <p:nvPr>
            <p:ph type="sldNum" sz="quarter" idx="12"/>
          </p:nvPr>
        </p:nvSpPr>
        <p:spPr/>
        <p:txBody>
          <a:bodyPr/>
          <a:lstStyle/>
          <a:p>
            <a:fld id="{6C575094-CFE5-6845-BA77-358456EEE977}" type="slidenum">
              <a:rPr lang="en-US" altLang="x-none" smtClean="0"/>
              <a:pPr/>
              <a:t>74</a:t>
            </a:fld>
            <a:endParaRPr lang="en-US" altLang="x-none"/>
          </a:p>
        </p:txBody>
      </p:sp>
      <p:sp>
        <p:nvSpPr>
          <p:cNvPr id="2" name="Title 1">
            <a:extLst>
              <a:ext uri="{FF2B5EF4-FFF2-40B4-BE49-F238E27FC236}">
                <a16:creationId xmlns:a16="http://schemas.microsoft.com/office/drawing/2014/main" id="{4938573E-D968-1A40-60E2-98E6409CD309}"/>
              </a:ext>
            </a:extLst>
          </p:cNvPr>
          <p:cNvSpPr>
            <a:spLocks noGrp="1"/>
          </p:cNvSpPr>
          <p:nvPr>
            <p:ph type="title"/>
          </p:nvPr>
        </p:nvSpPr>
        <p:spPr/>
        <p:txBody>
          <a:bodyPr/>
          <a:lstStyle/>
          <a:p>
            <a:r>
              <a:rPr lang="en-US" dirty="0"/>
              <a:t>Verbs Determine Behavior</a:t>
            </a:r>
            <a:r>
              <a:rPr lang="en-US" i="1" dirty="0"/>
              <a:t>, cont’d</a:t>
            </a:r>
          </a:p>
        </p:txBody>
      </p:sp>
      <p:sp>
        <p:nvSpPr>
          <p:cNvPr id="9" name="Content Placeholder 2">
            <a:extLst>
              <a:ext uri="{FF2B5EF4-FFF2-40B4-BE49-F238E27FC236}">
                <a16:creationId xmlns:a16="http://schemas.microsoft.com/office/drawing/2014/main" id="{48EBB536-3957-593C-EBB2-3AE13DFAB7DE}"/>
              </a:ext>
            </a:extLst>
          </p:cNvPr>
          <p:cNvSpPr txBox="1">
            <a:spLocks/>
          </p:cNvSpPr>
          <p:nvPr/>
        </p:nvSpPr>
        <p:spPr>
          <a:xfrm>
            <a:off x="457200" y="3794756"/>
            <a:ext cx="8229600" cy="2285975"/>
          </a:xfrm>
          <a:prstGeom prst="rect">
            <a:avLst/>
          </a:prstGeom>
        </p:spPr>
        <p:txBody>
          <a:bodyPr/>
          <a:lstStyle>
            <a:lvl1pPr marL="469900" indent="-469900" algn="l" rtl="0" fontAlgn="base">
              <a:spcBef>
                <a:spcPct val="20000"/>
              </a:spcBef>
              <a:spcAft>
                <a:spcPct val="0"/>
              </a:spcAft>
              <a:buClr>
                <a:schemeClr val="bg2"/>
              </a:buClr>
              <a:buSzPct val="70000"/>
              <a:buFont typeface="Wingdings" charset="2"/>
              <a:buChar char="o"/>
              <a:defRPr sz="28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2"/>
              <a:buChar char="n"/>
              <a:defRPr sz="2400" kern="1200">
                <a:solidFill>
                  <a:schemeClr val="tx1"/>
                </a:solidFill>
                <a:latin typeface="+mn-lt"/>
                <a:ea typeface="+mn-ea"/>
                <a:cs typeface="+mn-cs"/>
              </a:defRPr>
            </a:lvl2pPr>
            <a:lvl3pPr marL="1377950" indent="-468313" algn="l" rtl="0" fontAlgn="base">
              <a:spcBef>
                <a:spcPct val="20000"/>
              </a:spcBef>
              <a:spcAft>
                <a:spcPct val="0"/>
              </a:spcAft>
              <a:buClr>
                <a:schemeClr val="bg2"/>
              </a:buClr>
              <a:buSzPct val="65000"/>
              <a:buFont typeface="Wingdings" charset="2"/>
              <a:buChar char="o"/>
              <a:defRPr sz="2000" kern="1200">
                <a:solidFill>
                  <a:schemeClr val="tx1"/>
                </a:solidFill>
                <a:latin typeface="+mn-lt"/>
                <a:ea typeface="+mn-ea"/>
                <a:cs typeface="+mn-cs"/>
              </a:defRPr>
            </a:lvl3pPr>
            <a:lvl4pPr marL="1827213" indent="-438150" algn="l" rtl="0" fontAlgn="base">
              <a:spcBef>
                <a:spcPct val="20000"/>
              </a:spcBef>
              <a:spcAft>
                <a:spcPct val="0"/>
              </a:spcAft>
              <a:buClr>
                <a:schemeClr val="accent2"/>
              </a:buClr>
              <a:buSzPct val="75000"/>
              <a:buFont typeface="Wingdings" charset="2"/>
              <a:buChar char="n"/>
              <a:defRPr sz="1600" kern="1200">
                <a:solidFill>
                  <a:schemeClr val="tx1"/>
                </a:solidFill>
                <a:latin typeface="+mn-lt"/>
                <a:ea typeface="+mn-ea"/>
                <a:cs typeface="+mn-cs"/>
              </a:defRPr>
            </a:lvl4pPr>
            <a:lvl5pPr marL="2297113" indent="-468313" algn="l" rtl="0" fontAlgn="base">
              <a:spcBef>
                <a:spcPct val="20000"/>
              </a:spcBef>
              <a:spcAft>
                <a:spcPct val="0"/>
              </a:spcAft>
              <a:buClr>
                <a:schemeClr val="accent1"/>
              </a:buClr>
              <a:buSzPct val="50000"/>
              <a:buFont typeface="Wingdings" charset="2"/>
              <a:buChar char="o"/>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eaLnBrk="1" hangingPunct="1"/>
            <a:r>
              <a:rPr lang="en-US" dirty="0"/>
              <a:t>Now that we have some initial classes, we will make sure to design them and any subsequent classes well.</a:t>
            </a:r>
          </a:p>
          <a:p>
            <a:pPr lvl="1" eaLnBrk="1" hangingPunct="1"/>
            <a:r>
              <a:rPr lang="en-US" dirty="0"/>
              <a:t>We can define more classes, or modify these initial ones, during the development iterations.</a:t>
            </a:r>
          </a:p>
        </p:txBody>
      </p:sp>
      <p:sp>
        <p:nvSpPr>
          <p:cNvPr id="10" name="TextBox 9">
            <a:extLst>
              <a:ext uri="{FF2B5EF4-FFF2-40B4-BE49-F238E27FC236}">
                <a16:creationId xmlns:a16="http://schemas.microsoft.com/office/drawing/2014/main" id="{58AFEB72-4239-25E7-0B2E-3082400BD235}"/>
              </a:ext>
            </a:extLst>
          </p:cNvPr>
          <p:cNvSpPr txBox="1"/>
          <p:nvPr/>
        </p:nvSpPr>
        <p:spPr>
          <a:xfrm>
            <a:off x="3326658" y="1325903"/>
            <a:ext cx="2490682" cy="400110"/>
          </a:xfrm>
          <a:prstGeom prst="rect">
            <a:avLst/>
          </a:prstGeom>
          <a:solidFill>
            <a:schemeClr val="tx1"/>
          </a:solidFill>
          <a:ln>
            <a:solidFill>
              <a:schemeClr val="tx1"/>
            </a:solidFill>
          </a:ln>
        </p:spPr>
        <p:txBody>
          <a:bodyPr wrap="none" rtlCol="0">
            <a:spAutoFit/>
          </a:bodyPr>
          <a:lstStyle/>
          <a:p>
            <a:r>
              <a:rPr lang="en-US" sz="2000" dirty="0">
                <a:solidFill>
                  <a:schemeClr val="bg1"/>
                </a:solidFill>
              </a:rPr>
              <a:t>Verb-Behavior Table</a:t>
            </a:r>
          </a:p>
        </p:txBody>
      </p:sp>
    </p:spTree>
    <p:extLst>
      <p:ext uri="{BB962C8B-B14F-4D97-AF65-F5344CB8AC3E}">
        <p14:creationId xmlns:p14="http://schemas.microsoft.com/office/powerpoint/2010/main" val="5330100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7C2EC9-CB01-2048-95C5-96CF88E7EAFC}" type="slidenum">
              <a:rPr lang="en-US"/>
              <a:pPr/>
              <a:t>75</a:t>
            </a:fld>
            <a:endParaRPr lang="en-US"/>
          </a:p>
        </p:txBody>
      </p:sp>
      <p:sp>
        <p:nvSpPr>
          <p:cNvPr id="177154" name="Rectangle 2"/>
          <p:cNvSpPr>
            <a:spLocks noGrp="1" noChangeArrowheads="1"/>
          </p:cNvSpPr>
          <p:nvPr>
            <p:ph type="title"/>
          </p:nvPr>
        </p:nvSpPr>
        <p:spPr>
          <a:xfrm>
            <a:off x="91489" y="411163"/>
            <a:ext cx="8961022" cy="655637"/>
          </a:xfrm>
        </p:spPr>
        <p:txBody>
          <a:bodyPr/>
          <a:lstStyle/>
          <a:p>
            <a:r>
              <a:rPr lang="en-US" sz="2200" dirty="0"/>
              <a:t>Team Assignment #1: Functional Specification and Initial Classes</a:t>
            </a:r>
          </a:p>
        </p:txBody>
      </p:sp>
      <p:sp>
        <p:nvSpPr>
          <p:cNvPr id="177155" name="Rectangle 3"/>
          <p:cNvSpPr>
            <a:spLocks noGrp="1" noChangeArrowheads="1"/>
          </p:cNvSpPr>
          <p:nvPr>
            <p:ph type="body" idx="1"/>
          </p:nvPr>
        </p:nvSpPr>
        <p:spPr/>
        <p:txBody>
          <a:bodyPr/>
          <a:lstStyle/>
          <a:p>
            <a:r>
              <a:rPr lang="en-US" dirty="0"/>
              <a:t>Each project team creates a </a:t>
            </a:r>
            <a:r>
              <a:rPr lang="en-US" dirty="0">
                <a:solidFill>
                  <a:srgbClr val="B23C00"/>
                </a:solidFill>
              </a:rPr>
              <a:t>Functional Specification</a:t>
            </a:r>
            <a:r>
              <a:rPr lang="en-US" dirty="0"/>
              <a:t> for a GUI-based project.</a:t>
            </a:r>
          </a:p>
          <a:p>
            <a:pPr lvl="5">
              <a:lnSpc>
                <a:spcPct val="80000"/>
              </a:lnSpc>
            </a:pPr>
            <a:endParaRPr lang="en-US" dirty="0"/>
          </a:p>
          <a:p>
            <a:pPr lvl="1">
              <a:lnSpc>
                <a:spcPct val="80000"/>
              </a:lnSpc>
            </a:pPr>
            <a:r>
              <a:rPr lang="en-US" dirty="0"/>
              <a:t>Product name</a:t>
            </a:r>
          </a:p>
          <a:p>
            <a:pPr lvl="1">
              <a:lnSpc>
                <a:spcPct val="80000"/>
              </a:lnSpc>
            </a:pPr>
            <a:r>
              <a:rPr lang="en-US" dirty="0"/>
              <a:t>Problem statement</a:t>
            </a:r>
          </a:p>
          <a:p>
            <a:pPr lvl="1">
              <a:lnSpc>
                <a:spcPct val="80000"/>
              </a:lnSpc>
            </a:pPr>
            <a:r>
              <a:rPr lang="en-US" dirty="0"/>
              <a:t>Objectives</a:t>
            </a:r>
          </a:p>
          <a:p>
            <a:pPr lvl="1">
              <a:lnSpc>
                <a:spcPct val="80000"/>
              </a:lnSpc>
            </a:pPr>
            <a:r>
              <a:rPr lang="en-US" dirty="0"/>
              <a:t>6 functional requirements</a:t>
            </a:r>
          </a:p>
          <a:p>
            <a:pPr lvl="1">
              <a:lnSpc>
                <a:spcPct val="80000"/>
              </a:lnSpc>
            </a:pPr>
            <a:r>
              <a:rPr lang="en-US" dirty="0"/>
              <a:t>4 nonfunctional requirements</a:t>
            </a:r>
          </a:p>
          <a:p>
            <a:pPr lvl="1">
              <a:lnSpc>
                <a:spcPct val="80000"/>
              </a:lnSpc>
            </a:pPr>
            <a:r>
              <a:rPr lang="en-US" dirty="0"/>
              <a:t>Use case diagram with 6 use cases</a:t>
            </a:r>
          </a:p>
          <a:p>
            <a:pPr lvl="2">
              <a:lnSpc>
                <a:spcPct val="80000"/>
              </a:lnSpc>
            </a:pPr>
            <a:r>
              <a:rPr lang="en-US" dirty="0"/>
              <a:t>At least 2 actors</a:t>
            </a:r>
          </a:p>
          <a:p>
            <a:pPr lvl="2">
              <a:lnSpc>
                <a:spcPct val="80000"/>
              </a:lnSpc>
            </a:pPr>
            <a:r>
              <a:rPr lang="en-US" dirty="0"/>
              <a:t>The application itself should not be an external actor.</a:t>
            </a:r>
          </a:p>
          <a:p>
            <a:pPr lvl="1">
              <a:lnSpc>
                <a:spcPct val="80000"/>
              </a:lnSpc>
            </a:pPr>
            <a:r>
              <a:rPr lang="en-US" dirty="0"/>
              <a:t>Use case descriptions of 3 of your use cases</a:t>
            </a:r>
          </a:p>
        </p:txBody>
      </p:sp>
      <p:sp>
        <p:nvSpPr>
          <p:cNvPr id="5" name="TextBox 4">
            <a:extLst>
              <a:ext uri="{FF2B5EF4-FFF2-40B4-BE49-F238E27FC236}">
                <a16:creationId xmlns:a16="http://schemas.microsoft.com/office/drawing/2014/main" id="{98FD93FB-B830-0644-A2AE-142BFC7025AD}"/>
              </a:ext>
            </a:extLst>
          </p:cNvPr>
          <p:cNvSpPr txBox="1"/>
          <p:nvPr/>
        </p:nvSpPr>
        <p:spPr>
          <a:xfrm>
            <a:off x="4480561" y="2320110"/>
            <a:ext cx="3678933" cy="1200329"/>
          </a:xfrm>
          <a:prstGeom prst="rect">
            <a:avLst/>
          </a:prstGeom>
          <a:solidFill>
            <a:schemeClr val="accent1">
              <a:lumMod val="20000"/>
              <a:lumOff val="80000"/>
            </a:schemeClr>
          </a:solidFill>
          <a:ln>
            <a:solidFill>
              <a:srgbClr val="0033CC"/>
            </a:solidFill>
          </a:ln>
        </p:spPr>
        <p:txBody>
          <a:bodyPr wrap="square" rtlCol="0">
            <a:spAutoFit/>
          </a:bodyPr>
          <a:lstStyle/>
          <a:p>
            <a:pPr algn="ctr"/>
            <a:r>
              <a:rPr lang="en-US" sz="1800" dirty="0">
                <a:solidFill>
                  <a:srgbClr val="0033CC"/>
                </a:solidFill>
              </a:rPr>
              <a:t>Use your imagination freely!</a:t>
            </a:r>
          </a:p>
          <a:p>
            <a:pPr algn="ctr"/>
            <a:r>
              <a:rPr lang="en-US" sz="1800" dirty="0">
                <a:solidFill>
                  <a:srgbClr val="0033CC"/>
                </a:solidFill>
              </a:rPr>
              <a:t>Neither your future assignments nor your team project will </a:t>
            </a:r>
            <a:br>
              <a:rPr lang="en-US" sz="1800" dirty="0">
                <a:solidFill>
                  <a:srgbClr val="0033CC"/>
                </a:solidFill>
              </a:rPr>
            </a:br>
            <a:r>
              <a:rPr lang="en-US" sz="1800" dirty="0">
                <a:solidFill>
                  <a:srgbClr val="0033CC"/>
                </a:solidFill>
              </a:rPr>
              <a:t>be held to this specification.</a:t>
            </a:r>
          </a:p>
        </p:txBody>
      </p:sp>
    </p:spTree>
    <p:extLst>
      <p:ext uri="{BB962C8B-B14F-4D97-AF65-F5344CB8AC3E}">
        <p14:creationId xmlns:p14="http://schemas.microsoft.com/office/powerpoint/2010/main" val="1049322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A6297-08E0-EB94-A9E4-2FBCC0EDBA55}"/>
              </a:ext>
            </a:extLst>
          </p:cNvPr>
          <p:cNvSpPr>
            <a:spLocks noGrp="1"/>
          </p:cNvSpPr>
          <p:nvPr>
            <p:ph type="title"/>
          </p:nvPr>
        </p:nvSpPr>
        <p:spPr/>
        <p:txBody>
          <a:bodyPr/>
          <a:lstStyle/>
          <a:p>
            <a:r>
              <a:rPr lang="en-US" dirty="0"/>
              <a:t>Assignment #1</a:t>
            </a:r>
            <a:r>
              <a:rPr lang="en-US" i="1" dirty="0"/>
              <a:t>, cont’d</a:t>
            </a:r>
          </a:p>
        </p:txBody>
      </p:sp>
      <p:sp>
        <p:nvSpPr>
          <p:cNvPr id="3" name="Content Placeholder 2">
            <a:extLst>
              <a:ext uri="{FF2B5EF4-FFF2-40B4-BE49-F238E27FC236}">
                <a16:creationId xmlns:a16="http://schemas.microsoft.com/office/drawing/2014/main" id="{2B8B6ADC-6E3F-C72B-472A-CEA0E76E5055}"/>
              </a:ext>
            </a:extLst>
          </p:cNvPr>
          <p:cNvSpPr>
            <a:spLocks noGrp="1"/>
          </p:cNvSpPr>
          <p:nvPr>
            <p:ph idx="1"/>
          </p:nvPr>
        </p:nvSpPr>
        <p:spPr/>
        <p:txBody>
          <a:bodyPr/>
          <a:lstStyle/>
          <a:p>
            <a:r>
              <a:rPr lang="en-US" dirty="0"/>
              <a:t>In a separate document, list the </a:t>
            </a:r>
            <a:r>
              <a:rPr lang="en-US" u="sng" dirty="0"/>
              <a:t>relevant nouns and verbs</a:t>
            </a:r>
            <a:r>
              <a:rPr lang="en-US" dirty="0"/>
              <a:t> from your functional requirements.</a:t>
            </a:r>
          </a:p>
          <a:p>
            <a:pPr lvl="4"/>
            <a:endParaRPr lang="en-US" dirty="0"/>
          </a:p>
          <a:p>
            <a:r>
              <a:rPr lang="en-US" dirty="0"/>
              <a:t>Create a Noun-Class Table </a:t>
            </a:r>
            <a:br>
              <a:rPr lang="en-US" dirty="0"/>
            </a:br>
            <a:r>
              <a:rPr lang="en-US" dirty="0"/>
              <a:t>and a Verb-Behavior Table.</a:t>
            </a:r>
          </a:p>
          <a:p>
            <a:pPr lvl="1"/>
            <a:r>
              <a:rPr lang="en-US" dirty="0"/>
              <a:t>Classes, states, and member variables.</a:t>
            </a:r>
          </a:p>
          <a:p>
            <a:pPr lvl="1"/>
            <a:r>
              <a:rPr lang="en-US" dirty="0"/>
              <a:t>Verbs, classes, and member functions.</a:t>
            </a:r>
          </a:p>
          <a:p>
            <a:pPr lvl="4"/>
            <a:endParaRPr lang="en-US" dirty="0"/>
          </a:p>
          <a:p>
            <a:r>
              <a:rPr lang="en-US" dirty="0"/>
              <a:t>Submit your document(s) (Word or PDF) </a:t>
            </a:r>
            <a:br>
              <a:rPr lang="en-US" dirty="0"/>
            </a:br>
            <a:r>
              <a:rPr lang="en-US" dirty="0"/>
              <a:t>to Canvas.</a:t>
            </a:r>
          </a:p>
          <a:p>
            <a:pPr lvl="1"/>
            <a:r>
              <a:rPr lang="en-US" dirty="0"/>
              <a:t>Due Tuesday, February 11.</a:t>
            </a:r>
          </a:p>
        </p:txBody>
      </p:sp>
      <p:sp>
        <p:nvSpPr>
          <p:cNvPr id="4" name="Slide Number Placeholder 3">
            <a:extLst>
              <a:ext uri="{FF2B5EF4-FFF2-40B4-BE49-F238E27FC236}">
                <a16:creationId xmlns:a16="http://schemas.microsoft.com/office/drawing/2014/main" id="{F0ACD722-8CBC-69C4-754C-2326962BADBF}"/>
              </a:ext>
            </a:extLst>
          </p:cNvPr>
          <p:cNvSpPr>
            <a:spLocks noGrp="1"/>
          </p:cNvSpPr>
          <p:nvPr>
            <p:ph type="sldNum" sz="quarter" idx="12"/>
          </p:nvPr>
        </p:nvSpPr>
        <p:spPr/>
        <p:txBody>
          <a:bodyPr/>
          <a:lstStyle/>
          <a:p>
            <a:fld id="{6C575094-CFE5-6845-BA77-358456EEE977}" type="slidenum">
              <a:rPr lang="en-US" altLang="x-none" smtClean="0"/>
              <a:pPr/>
              <a:t>76</a:t>
            </a:fld>
            <a:endParaRPr lang="en-US" altLang="x-none"/>
          </a:p>
        </p:txBody>
      </p:sp>
    </p:spTree>
    <p:extLst>
      <p:ext uri="{BB962C8B-B14F-4D97-AF65-F5344CB8AC3E}">
        <p14:creationId xmlns:p14="http://schemas.microsoft.com/office/powerpoint/2010/main" val="994705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BFC3-B719-3DFB-4399-D745D9BF613F}"/>
              </a:ext>
            </a:extLst>
          </p:cNvPr>
          <p:cNvSpPr>
            <a:spLocks noGrp="1"/>
          </p:cNvSpPr>
          <p:nvPr>
            <p:ph type="title"/>
          </p:nvPr>
        </p:nvSpPr>
        <p:spPr/>
        <p:txBody>
          <a:bodyPr/>
          <a:lstStyle/>
          <a:p>
            <a:r>
              <a:rPr lang="en-US" dirty="0"/>
              <a:t>Open-Closed Principle</a:t>
            </a:r>
            <a:r>
              <a:rPr lang="en-US" i="1" dirty="0"/>
              <a:t>, cont’d</a:t>
            </a:r>
          </a:p>
        </p:txBody>
      </p:sp>
      <p:sp>
        <p:nvSpPr>
          <p:cNvPr id="3" name="Content Placeholder 2">
            <a:extLst>
              <a:ext uri="{FF2B5EF4-FFF2-40B4-BE49-F238E27FC236}">
                <a16:creationId xmlns:a16="http://schemas.microsoft.com/office/drawing/2014/main" id="{3711DEE0-E42A-BE43-563D-4739552673EA}"/>
              </a:ext>
            </a:extLst>
          </p:cNvPr>
          <p:cNvSpPr>
            <a:spLocks noGrp="1"/>
          </p:cNvSpPr>
          <p:nvPr>
            <p:ph idx="1"/>
          </p:nvPr>
        </p:nvSpPr>
        <p:spPr>
          <a:xfrm>
            <a:off x="457200" y="1295400"/>
            <a:ext cx="8229600" cy="1401385"/>
          </a:xfrm>
        </p:spPr>
        <p:txBody>
          <a:bodyPr/>
          <a:lstStyle/>
          <a:p>
            <a:r>
              <a:rPr lang="en-US" dirty="0"/>
              <a:t>In iteration #3, superclass </a:t>
            </a:r>
            <a:r>
              <a:rPr lang="en-US" b="1" dirty="0">
                <a:latin typeface="Courier New" panose="02070309020205020404" pitchFamily="49" charset="0"/>
                <a:cs typeface="Courier New" panose="02070309020205020404" pitchFamily="49" charset="0"/>
              </a:rPr>
              <a:t>Attributes</a:t>
            </a:r>
            <a:r>
              <a:rPr lang="en-US" dirty="0"/>
              <a:t> matched the common attributes it was responsible for:</a:t>
            </a:r>
          </a:p>
        </p:txBody>
      </p:sp>
      <p:sp>
        <p:nvSpPr>
          <p:cNvPr id="4" name="Slide Number Placeholder 3">
            <a:extLst>
              <a:ext uri="{FF2B5EF4-FFF2-40B4-BE49-F238E27FC236}">
                <a16:creationId xmlns:a16="http://schemas.microsoft.com/office/drawing/2014/main" id="{3A7BC4D4-A252-51ED-29B2-06EC8F9E0C6E}"/>
              </a:ext>
            </a:extLst>
          </p:cNvPr>
          <p:cNvSpPr>
            <a:spLocks noGrp="1"/>
          </p:cNvSpPr>
          <p:nvPr>
            <p:ph type="sldNum" sz="quarter" idx="12"/>
          </p:nvPr>
        </p:nvSpPr>
        <p:spPr/>
        <p:txBody>
          <a:bodyPr/>
          <a:lstStyle/>
          <a:p>
            <a:fld id="{6C575094-CFE5-6845-BA77-358456EEE977}" type="slidenum">
              <a:rPr lang="en-US" altLang="x-none" smtClean="0"/>
              <a:pPr/>
              <a:t>8</a:t>
            </a:fld>
            <a:endParaRPr lang="en-US" altLang="x-none"/>
          </a:p>
        </p:txBody>
      </p:sp>
      <p:sp>
        <p:nvSpPr>
          <p:cNvPr id="5" name="TextBox 4">
            <a:extLst>
              <a:ext uri="{FF2B5EF4-FFF2-40B4-BE49-F238E27FC236}">
                <a16:creationId xmlns:a16="http://schemas.microsoft.com/office/drawing/2014/main" id="{AEE7D704-D527-685D-ED8C-73F5F7EE9B76}"/>
              </a:ext>
            </a:extLst>
          </p:cNvPr>
          <p:cNvSpPr txBox="1"/>
          <p:nvPr/>
        </p:nvSpPr>
        <p:spPr>
          <a:xfrm>
            <a:off x="386576" y="2775326"/>
            <a:ext cx="8331127" cy="1815882"/>
          </a:xfrm>
          <a:prstGeom prst="rect">
            <a:avLst/>
          </a:prstGeom>
          <a:solidFill>
            <a:schemeClr val="bg1">
              <a:lumMod val="95000"/>
            </a:schemeClr>
          </a:solidFill>
          <a:ln>
            <a:solidFill>
              <a:schemeClr val="bg1">
                <a:lumMod val="65000"/>
              </a:schemeClr>
            </a:solidFill>
          </a:ln>
        </p:spPr>
        <p:txBody>
          <a:bodyPr wrap="none" rtlCol="0">
            <a:spAutoFit/>
          </a:bodyPr>
          <a:lstStyle/>
          <a:p>
            <a:r>
              <a:rPr lang="en-US" b="1" dirty="0">
                <a:effectLst/>
                <a:latin typeface="Courier New" panose="02070309020205020404" pitchFamily="49" charset="0"/>
                <a:cs typeface="Courier New" panose="02070309020205020404" pitchFamily="49" charset="0"/>
              </a:rPr>
              <a:t>protected:</a:t>
            </a:r>
          </a:p>
          <a:p>
            <a:r>
              <a:rPr lang="en-US" b="1" dirty="0">
                <a:effectLst/>
                <a:latin typeface="Courier New" panose="02070309020205020404" pitchFamily="49" charset="0"/>
                <a:cs typeface="Courier New" panose="02070309020205020404" pitchFamily="49" charset="0"/>
              </a:rPr>
              <a:t>    bool </a:t>
            </a:r>
            <a:r>
              <a:rPr lang="en-US" b="1" dirty="0">
                <a:solidFill>
                  <a:srgbClr val="C00000"/>
                </a:solidFill>
                <a:effectLst/>
                <a:latin typeface="Courier New" panose="02070309020205020404" pitchFamily="49" charset="0"/>
                <a:cs typeface="Courier New" panose="02070309020205020404" pitchFamily="49" charset="0"/>
              </a:rPr>
              <a:t>is_match</a:t>
            </a:r>
            <a:r>
              <a:rPr lang="en-US" b="1" dirty="0">
                <a:effectLst/>
                <a:latin typeface="Courier New" panose="02070309020205020404" pitchFamily="49" charset="0"/>
                <a:cs typeface="Courier New" panose="02070309020205020404" pitchFamily="49" charset="0"/>
              </a:rPr>
              <a:t>(const Attributes&amp; target_attrs) const</a:t>
            </a:r>
          </a:p>
          <a:p>
            <a:r>
              <a:rPr lang="en-US" b="1" dirty="0">
                <a:effectLst/>
                <a:latin typeface="Courier New" panose="02070309020205020404" pitchFamily="49" charset="0"/>
                <a:cs typeface="Courier New" panose="02070309020205020404" pitchFamily="49" charset="0"/>
              </a:rPr>
              <a:t>    {</a:t>
            </a:r>
          </a:p>
          <a:p>
            <a:r>
              <a:rPr lang="en-US" b="1" dirty="0">
                <a:effectLst/>
                <a:latin typeface="Courier New" panose="02070309020205020404" pitchFamily="49" charset="0"/>
                <a:cs typeface="Courier New" panose="02070309020205020404" pitchFamily="49" charset="0"/>
              </a:rPr>
              <a:t>        return equal_ignore_case(</a:t>
            </a:r>
            <a:r>
              <a:rPr lang="en-US" b="1" dirty="0" err="1">
                <a:effectLst/>
                <a:latin typeface="Courier New" panose="02070309020205020404" pitchFamily="49" charset="0"/>
                <a:cs typeface="Courier New" panose="02070309020205020404" pitchFamily="49" charset="0"/>
              </a:rPr>
              <a:t>target_attrs.get_title</a:t>
            </a:r>
            <a:r>
              <a:rPr lang="en-US" b="1" dirty="0">
                <a:effectLst/>
                <a:latin typeface="Courier New" panose="02070309020205020404" pitchFamily="49" charset="0"/>
                <a:cs typeface="Courier New" panose="02070309020205020404" pitchFamily="49" charset="0"/>
              </a:rPr>
              <a:t>(), </a:t>
            </a:r>
            <a:r>
              <a:rPr lang="en-US" b="1" dirty="0">
                <a:solidFill>
                  <a:srgbClr val="C00000"/>
                </a:solidFill>
                <a:effectLst/>
                <a:latin typeface="Courier New" panose="02070309020205020404" pitchFamily="49" charset="0"/>
                <a:cs typeface="Courier New" panose="02070309020205020404" pitchFamily="49" charset="0"/>
              </a:rPr>
              <a:t>title</a:t>
            </a:r>
            <a:r>
              <a:rPr lang="en-US" b="1" dirty="0">
                <a:effectLst/>
                <a:latin typeface="Courier New" panose="02070309020205020404" pitchFamily="49" charset="0"/>
                <a:cs typeface="Courier New" panose="02070309020205020404" pitchFamily="49" charset="0"/>
              </a:rPr>
              <a:t>)</a:t>
            </a:r>
          </a:p>
          <a:p>
            <a:r>
              <a:rPr lang="en-US" b="1" dirty="0">
                <a:effectLst/>
                <a:latin typeface="Courier New" panose="02070309020205020404" pitchFamily="49" charset="0"/>
                <a:cs typeface="Courier New" panose="02070309020205020404" pitchFamily="49" charset="0"/>
              </a:rPr>
              <a:t>            &amp;&amp; equal_ignore_case(</a:t>
            </a:r>
            <a:r>
              <a:rPr lang="en-US" b="1" dirty="0" err="1">
                <a:effectLst/>
                <a:latin typeface="Courier New" panose="02070309020205020404" pitchFamily="49" charset="0"/>
                <a:cs typeface="Courier New" panose="02070309020205020404" pitchFamily="49" charset="0"/>
              </a:rPr>
              <a:t>target_attrs.get_last</a:t>
            </a:r>
            <a:r>
              <a:rPr lang="en-US" b="1" dirty="0">
                <a:effectLst/>
                <a:latin typeface="Courier New" panose="02070309020205020404" pitchFamily="49" charset="0"/>
                <a:cs typeface="Courier New" panose="02070309020205020404" pitchFamily="49" charset="0"/>
              </a:rPr>
              <a:t>(),  </a:t>
            </a:r>
            <a:r>
              <a:rPr lang="en-US" b="1" dirty="0">
                <a:solidFill>
                  <a:srgbClr val="C00000"/>
                </a:solidFill>
                <a:effectLst/>
                <a:latin typeface="Courier New" panose="02070309020205020404" pitchFamily="49" charset="0"/>
                <a:cs typeface="Courier New" panose="02070309020205020404" pitchFamily="49" charset="0"/>
              </a:rPr>
              <a:t>last</a:t>
            </a:r>
            <a:r>
              <a:rPr lang="en-US" b="1" dirty="0">
                <a:effectLst/>
                <a:latin typeface="Courier New" panose="02070309020205020404" pitchFamily="49" charset="0"/>
                <a:cs typeface="Courier New" panose="02070309020205020404" pitchFamily="49" charset="0"/>
              </a:rPr>
              <a:t>)</a:t>
            </a:r>
          </a:p>
          <a:p>
            <a:r>
              <a:rPr lang="en-US" b="1" dirty="0">
                <a:effectLst/>
                <a:latin typeface="Courier New" panose="02070309020205020404" pitchFamily="49" charset="0"/>
                <a:cs typeface="Courier New" panose="02070309020205020404" pitchFamily="49" charset="0"/>
              </a:rPr>
              <a:t>            &amp;&amp; equal_ignore_case(</a:t>
            </a:r>
            <a:r>
              <a:rPr lang="en-US" b="1" dirty="0" err="1">
                <a:effectLst/>
                <a:latin typeface="Courier New" panose="02070309020205020404" pitchFamily="49" charset="0"/>
                <a:cs typeface="Courier New" panose="02070309020205020404" pitchFamily="49" charset="0"/>
              </a:rPr>
              <a:t>target_attrs.get_first</a:t>
            </a:r>
            <a:r>
              <a:rPr lang="en-US" b="1" dirty="0">
                <a:effectLst/>
                <a:latin typeface="Courier New" panose="02070309020205020404" pitchFamily="49" charset="0"/>
                <a:cs typeface="Courier New" panose="02070309020205020404" pitchFamily="49" charset="0"/>
              </a:rPr>
              <a:t>(), </a:t>
            </a:r>
            <a:r>
              <a:rPr lang="en-US" b="1" dirty="0">
                <a:solidFill>
                  <a:srgbClr val="C00000"/>
                </a:solidFill>
                <a:effectLst/>
                <a:latin typeface="Courier New" panose="02070309020205020404" pitchFamily="49" charset="0"/>
                <a:cs typeface="Courier New" panose="02070309020205020404" pitchFamily="49" charset="0"/>
              </a:rPr>
              <a:t>first</a:t>
            </a:r>
            <a:r>
              <a:rPr lang="en-US" b="1" dirty="0">
                <a:effectLst/>
                <a:latin typeface="Courier New" panose="02070309020205020404" pitchFamily="49" charset="0"/>
                <a:cs typeface="Courier New" panose="02070309020205020404" pitchFamily="49" charset="0"/>
              </a:rPr>
              <a:t>);</a:t>
            </a:r>
          </a:p>
          <a:p>
            <a:r>
              <a:rPr lang="en-US" b="1" dirty="0">
                <a:effectLst/>
                <a:latin typeface="Courier New" panose="02070309020205020404" pitchFamily="49" charset="0"/>
                <a:cs typeface="Courier New" panose="02070309020205020404" pitchFamily="49" charset="0"/>
              </a:rPr>
              <a:t>    }</a:t>
            </a:r>
          </a:p>
        </p:txBody>
      </p:sp>
      <p:sp>
        <p:nvSpPr>
          <p:cNvPr id="6" name="TextBox 5">
            <a:extLst>
              <a:ext uri="{FF2B5EF4-FFF2-40B4-BE49-F238E27FC236}">
                <a16:creationId xmlns:a16="http://schemas.microsoft.com/office/drawing/2014/main" id="{7FE5C940-93BF-0135-1168-EBBC22B92B16}"/>
              </a:ext>
            </a:extLst>
          </p:cNvPr>
          <p:cNvSpPr txBox="1"/>
          <p:nvPr/>
        </p:nvSpPr>
        <p:spPr>
          <a:xfrm>
            <a:off x="7040853" y="2606049"/>
            <a:ext cx="1566454" cy="338554"/>
          </a:xfrm>
          <a:prstGeom prst="rect">
            <a:avLst/>
          </a:prstGeom>
          <a:solidFill>
            <a:srgbClr val="0432FF"/>
          </a:solidFill>
        </p:spPr>
        <p:txBody>
          <a:bodyPr wrap="none" rtlCol="0">
            <a:spAutoFit/>
          </a:bodyPr>
          <a:lstStyle/>
          <a:p>
            <a:r>
              <a:rPr lang="en-US" dirty="0">
                <a:solidFill>
                  <a:srgbClr val="FFFF00"/>
                </a:solidFill>
              </a:rPr>
              <a:t>2.3/</a:t>
            </a:r>
            <a:r>
              <a:rPr lang="en-US" dirty="0" err="1">
                <a:solidFill>
                  <a:srgbClr val="FFFF00"/>
                </a:solidFill>
              </a:rPr>
              <a:t>Attributes.h</a:t>
            </a:r>
            <a:endParaRPr lang="en-US" dirty="0">
              <a:solidFill>
                <a:srgbClr val="FFFF00"/>
              </a:solidFill>
            </a:endParaRPr>
          </a:p>
        </p:txBody>
      </p:sp>
    </p:spTree>
    <p:extLst>
      <p:ext uri="{BB962C8B-B14F-4D97-AF65-F5344CB8AC3E}">
        <p14:creationId xmlns:p14="http://schemas.microsoft.com/office/powerpoint/2010/main" val="58388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39AE-D26A-00B7-602C-7FB910B2720D}"/>
              </a:ext>
            </a:extLst>
          </p:cNvPr>
          <p:cNvSpPr>
            <a:spLocks noGrp="1"/>
          </p:cNvSpPr>
          <p:nvPr>
            <p:ph type="title"/>
          </p:nvPr>
        </p:nvSpPr>
        <p:spPr/>
        <p:txBody>
          <a:bodyPr/>
          <a:lstStyle/>
          <a:p>
            <a:r>
              <a:rPr lang="en-US" dirty="0"/>
              <a:t>Open-Closed Principle</a:t>
            </a:r>
            <a:r>
              <a:rPr lang="en-US" i="1" dirty="0"/>
              <a:t>, cont’d</a:t>
            </a:r>
            <a:endParaRPr lang="en-US" dirty="0"/>
          </a:p>
        </p:txBody>
      </p:sp>
      <p:sp>
        <p:nvSpPr>
          <p:cNvPr id="3" name="Content Placeholder 2">
            <a:extLst>
              <a:ext uri="{FF2B5EF4-FFF2-40B4-BE49-F238E27FC236}">
                <a16:creationId xmlns:a16="http://schemas.microsoft.com/office/drawing/2014/main" id="{ADFF47FB-8639-107C-8800-01EA481BCF00}"/>
              </a:ext>
            </a:extLst>
          </p:cNvPr>
          <p:cNvSpPr>
            <a:spLocks noGrp="1"/>
          </p:cNvSpPr>
          <p:nvPr>
            <p:ph idx="1"/>
          </p:nvPr>
        </p:nvSpPr>
        <p:spPr>
          <a:xfrm>
            <a:off x="457200" y="1295400"/>
            <a:ext cx="8229600" cy="1859283"/>
          </a:xfrm>
        </p:spPr>
        <p:txBody>
          <a:bodyPr/>
          <a:lstStyle/>
          <a:p>
            <a:r>
              <a:rPr lang="en-US" dirty="0"/>
              <a:t>In iteration #3, subclass </a:t>
            </a:r>
            <a:r>
              <a:rPr lang="en-US" b="1" dirty="0">
                <a:latin typeface="Courier New" panose="02070309020205020404" pitchFamily="49" charset="0"/>
                <a:cs typeface="Courier New" panose="02070309020205020404" pitchFamily="49" charset="0"/>
              </a:rPr>
              <a:t>FictionAttrs</a:t>
            </a:r>
            <a:r>
              <a:rPr lang="en-US" dirty="0"/>
              <a:t> first called its superclass to match the common attributes, then matched the attributes it was responsible for:</a:t>
            </a:r>
          </a:p>
        </p:txBody>
      </p:sp>
      <p:sp>
        <p:nvSpPr>
          <p:cNvPr id="4" name="Slide Number Placeholder 3">
            <a:extLst>
              <a:ext uri="{FF2B5EF4-FFF2-40B4-BE49-F238E27FC236}">
                <a16:creationId xmlns:a16="http://schemas.microsoft.com/office/drawing/2014/main" id="{9E9D3B7C-2280-6C40-C9DB-4BD1D48287A5}"/>
              </a:ext>
            </a:extLst>
          </p:cNvPr>
          <p:cNvSpPr>
            <a:spLocks noGrp="1"/>
          </p:cNvSpPr>
          <p:nvPr>
            <p:ph type="sldNum" sz="quarter" idx="12"/>
          </p:nvPr>
        </p:nvSpPr>
        <p:spPr/>
        <p:txBody>
          <a:bodyPr/>
          <a:lstStyle/>
          <a:p>
            <a:fld id="{6C575094-CFE5-6845-BA77-358456EEE977}" type="slidenum">
              <a:rPr lang="en-US" altLang="x-none" smtClean="0"/>
              <a:pPr/>
              <a:t>9</a:t>
            </a:fld>
            <a:endParaRPr lang="en-US" altLang="x-none"/>
          </a:p>
        </p:txBody>
      </p:sp>
      <p:sp>
        <p:nvSpPr>
          <p:cNvPr id="5" name="TextBox 4">
            <a:extLst>
              <a:ext uri="{FF2B5EF4-FFF2-40B4-BE49-F238E27FC236}">
                <a16:creationId xmlns:a16="http://schemas.microsoft.com/office/drawing/2014/main" id="{3428BEF8-D903-AEE9-1C77-D078C75EB07A}"/>
              </a:ext>
            </a:extLst>
          </p:cNvPr>
          <p:cNvSpPr txBox="1"/>
          <p:nvPr/>
        </p:nvSpPr>
        <p:spPr>
          <a:xfrm>
            <a:off x="344720" y="3251869"/>
            <a:ext cx="8454559" cy="2554545"/>
          </a:xfrm>
          <a:prstGeom prst="rect">
            <a:avLst/>
          </a:prstGeom>
          <a:solidFill>
            <a:schemeClr val="bg1">
              <a:lumMod val="95000"/>
            </a:schemeClr>
          </a:solidFill>
          <a:ln>
            <a:solidFill>
              <a:schemeClr val="bg1">
                <a:lumMod val="65000"/>
              </a:schemeClr>
            </a:solidFill>
          </a:ln>
        </p:spPr>
        <p:txBody>
          <a:bodyPr wrap="none" rtlCol="0">
            <a:spAutoFit/>
          </a:bodyPr>
          <a:lstStyle/>
          <a:p>
            <a:r>
              <a:rPr lang="en-US" b="1" dirty="0">
                <a:effectLst/>
                <a:latin typeface="Courier New" panose="02070309020205020404" pitchFamily="49" charset="0"/>
                <a:cs typeface="Courier New" panose="02070309020205020404" pitchFamily="49" charset="0"/>
              </a:rPr>
              <a:t>public:</a:t>
            </a:r>
          </a:p>
          <a:p>
            <a:r>
              <a:rPr lang="en-US" b="1" dirty="0">
                <a:effectLst/>
                <a:latin typeface="Courier New" panose="02070309020205020404" pitchFamily="49" charset="0"/>
                <a:cs typeface="Courier New" panose="02070309020205020404" pitchFamily="49" charset="0"/>
              </a:rPr>
              <a:t>    bool </a:t>
            </a:r>
            <a:r>
              <a:rPr lang="en-US" b="1" dirty="0">
                <a:solidFill>
                  <a:srgbClr val="C00000"/>
                </a:solidFill>
                <a:effectLst/>
                <a:latin typeface="Courier New" panose="02070309020205020404" pitchFamily="49" charset="0"/>
                <a:cs typeface="Courier New" panose="02070309020205020404" pitchFamily="49" charset="0"/>
              </a:rPr>
              <a:t>is_match</a:t>
            </a:r>
            <a:r>
              <a:rPr lang="en-US" b="1" dirty="0">
                <a:effectLst/>
                <a:latin typeface="Courier New" panose="02070309020205020404" pitchFamily="49" charset="0"/>
                <a:cs typeface="Courier New" panose="02070309020205020404" pitchFamily="49" charset="0"/>
              </a:rPr>
              <a:t>(const FictionAttrs&amp; target_attrs) const</a:t>
            </a:r>
          </a:p>
          <a:p>
            <a:r>
              <a:rPr lang="en-US" b="1" dirty="0">
                <a:effectLst/>
                <a:latin typeface="Courier New" panose="02070309020205020404" pitchFamily="49" charset="0"/>
                <a:cs typeface="Courier New" panose="02070309020205020404" pitchFamily="49" charset="0"/>
              </a:rPr>
              <a:t>    {</a:t>
            </a:r>
          </a:p>
          <a:p>
            <a:r>
              <a:rPr lang="en-US" b="1" dirty="0">
                <a:effectLst/>
                <a:latin typeface="Courier New" panose="02070309020205020404" pitchFamily="49" charset="0"/>
                <a:cs typeface="Courier New" panose="02070309020205020404" pitchFamily="49" charset="0"/>
              </a:rPr>
              <a:t>        if (!</a:t>
            </a:r>
            <a:r>
              <a:rPr lang="en-US" b="1" dirty="0">
                <a:solidFill>
                  <a:srgbClr val="C00000"/>
                </a:solidFill>
                <a:effectLst/>
                <a:latin typeface="Courier New" panose="02070309020205020404" pitchFamily="49" charset="0"/>
                <a:cs typeface="Courier New" panose="02070309020205020404" pitchFamily="49" charset="0"/>
              </a:rPr>
              <a:t>Attributes::is_match</a:t>
            </a:r>
            <a:r>
              <a:rPr lang="en-US" b="1" dirty="0">
                <a:effectLst/>
                <a:latin typeface="Courier New" panose="02070309020205020404" pitchFamily="49" charset="0"/>
                <a:cs typeface="Courier New" panose="02070309020205020404" pitchFamily="49" charset="0"/>
              </a:rPr>
              <a:t>(target_attrs)) return false;</a:t>
            </a:r>
            <a:br>
              <a:rPr lang="en-US" b="1" dirty="0">
                <a:effectLst/>
                <a:latin typeface="Courier New" panose="02070309020205020404" pitchFamily="49" charset="0"/>
                <a:cs typeface="Courier New" panose="02070309020205020404" pitchFamily="49" charset="0"/>
              </a:rPr>
            </a:br>
            <a:endParaRPr lang="en-US" b="1" dirty="0">
              <a:effectLst/>
              <a:latin typeface="Courier New" panose="02070309020205020404" pitchFamily="49" charset="0"/>
              <a:cs typeface="Courier New" panose="02070309020205020404" pitchFamily="49" charset="0"/>
            </a:endParaRPr>
          </a:p>
          <a:p>
            <a:r>
              <a:rPr lang="en-US" b="1" dirty="0">
                <a:effectLst/>
                <a:latin typeface="Courier New" panose="02070309020205020404" pitchFamily="49" charset="0"/>
                <a:cs typeface="Courier New" panose="02070309020205020404" pitchFamily="49" charset="0"/>
              </a:rPr>
              <a:t>        return (   (</a:t>
            </a:r>
            <a:r>
              <a:rPr lang="en-US" b="1" dirty="0" err="1">
                <a:effectLst/>
                <a:latin typeface="Courier New" panose="02070309020205020404" pitchFamily="49" charset="0"/>
                <a:cs typeface="Courier New" panose="02070309020205020404" pitchFamily="49" charset="0"/>
              </a:rPr>
              <a:t>target_attrs.get_year</a:t>
            </a:r>
            <a:r>
              <a:rPr lang="en-US" b="1" dirty="0">
                <a:effectLst/>
                <a:latin typeface="Courier New" panose="02070309020205020404" pitchFamily="49" charset="0"/>
                <a:cs typeface="Courier New" panose="02070309020205020404" pitchFamily="49" charset="0"/>
              </a:rPr>
              <a:t>()  == 0)</a:t>
            </a: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target_attrs.get_year</a:t>
            </a:r>
            <a:r>
              <a:rPr lang="en-US" b="1" dirty="0">
                <a:effectLst/>
                <a:latin typeface="Courier New" panose="02070309020205020404" pitchFamily="49" charset="0"/>
                <a:cs typeface="Courier New" panose="02070309020205020404" pitchFamily="49" charset="0"/>
              </a:rPr>
              <a:t>()  == </a:t>
            </a:r>
            <a:r>
              <a:rPr lang="en-US" b="1" dirty="0">
                <a:solidFill>
                  <a:srgbClr val="C00000"/>
                </a:solidFill>
                <a:effectLst/>
                <a:latin typeface="Courier New" panose="02070309020205020404" pitchFamily="49" charset="0"/>
                <a:cs typeface="Courier New" panose="02070309020205020404" pitchFamily="49" charset="0"/>
              </a:rPr>
              <a:t>year</a:t>
            </a:r>
            <a:r>
              <a:rPr lang="en-US" b="1" dirty="0">
                <a:effectLst/>
                <a:latin typeface="Courier New" panose="02070309020205020404" pitchFamily="49" charset="0"/>
                <a:cs typeface="Courier New" panose="02070309020205020404" pitchFamily="49" charset="0"/>
              </a:rPr>
              <a:t>))</a:t>
            </a:r>
          </a:p>
          <a:p>
            <a:r>
              <a:rPr lang="en-US" b="1" dirty="0">
                <a:effectLst/>
                <a:latin typeface="Courier New" panose="02070309020205020404" pitchFamily="49" charset="0"/>
                <a:cs typeface="Courier New" panose="02070309020205020404" pitchFamily="49" charset="0"/>
              </a:rPr>
              <a:t>            &amp;&amp; (   (</a:t>
            </a:r>
            <a:r>
              <a:rPr lang="en-US" b="1" dirty="0" err="1">
                <a:effectLst/>
                <a:latin typeface="Courier New" panose="02070309020205020404" pitchFamily="49" charset="0"/>
                <a:cs typeface="Courier New" panose="02070309020205020404" pitchFamily="49" charset="0"/>
              </a:rPr>
              <a:t>target_attrs.get_genre</a:t>
            </a:r>
            <a:r>
              <a:rPr lang="en-US" b="1" dirty="0">
                <a:effectLst/>
                <a:latin typeface="Courier New" panose="02070309020205020404" pitchFamily="49" charset="0"/>
                <a:cs typeface="Courier New" panose="02070309020205020404" pitchFamily="49" charset="0"/>
              </a:rPr>
              <a:t>() == Genre::UNSPECIFIED)</a:t>
            </a: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target_attrs.get_genre</a:t>
            </a:r>
            <a:r>
              <a:rPr lang="en-US" b="1" dirty="0">
                <a:effectLst/>
                <a:latin typeface="Courier New" panose="02070309020205020404" pitchFamily="49" charset="0"/>
                <a:cs typeface="Courier New" panose="02070309020205020404" pitchFamily="49" charset="0"/>
              </a:rPr>
              <a:t>() == </a:t>
            </a:r>
            <a:r>
              <a:rPr lang="en-US" b="1" dirty="0">
                <a:solidFill>
                  <a:srgbClr val="C00000"/>
                </a:solidFill>
                <a:effectLst/>
                <a:latin typeface="Courier New" panose="02070309020205020404" pitchFamily="49" charset="0"/>
                <a:cs typeface="Courier New" panose="02070309020205020404" pitchFamily="49" charset="0"/>
              </a:rPr>
              <a:t>genre</a:t>
            </a:r>
            <a:r>
              <a:rPr lang="en-US" b="1" dirty="0">
                <a:effectLst/>
                <a:latin typeface="Courier New" panose="02070309020205020404" pitchFamily="49" charset="0"/>
                <a:cs typeface="Courier New" panose="02070309020205020404" pitchFamily="49" charset="0"/>
              </a:rPr>
              <a:t>));</a:t>
            </a:r>
          </a:p>
          <a:p>
            <a:r>
              <a:rPr lang="en-US" b="1" dirty="0">
                <a:effectLst/>
                <a:latin typeface="Courier New" panose="02070309020205020404" pitchFamily="49" charset="0"/>
                <a:cs typeface="Courier New" panose="02070309020205020404" pitchFamily="49" charset="0"/>
              </a:rPr>
              <a:t>    }</a:t>
            </a:r>
          </a:p>
        </p:txBody>
      </p:sp>
      <p:sp>
        <p:nvSpPr>
          <p:cNvPr id="6" name="TextBox 5">
            <a:extLst>
              <a:ext uri="{FF2B5EF4-FFF2-40B4-BE49-F238E27FC236}">
                <a16:creationId xmlns:a16="http://schemas.microsoft.com/office/drawing/2014/main" id="{6E3E44D7-71FD-115B-F471-833BEADDC100}"/>
              </a:ext>
            </a:extLst>
          </p:cNvPr>
          <p:cNvSpPr txBox="1"/>
          <p:nvPr/>
        </p:nvSpPr>
        <p:spPr>
          <a:xfrm>
            <a:off x="6954173" y="3082592"/>
            <a:ext cx="1725152" cy="338554"/>
          </a:xfrm>
          <a:prstGeom prst="rect">
            <a:avLst/>
          </a:prstGeom>
          <a:solidFill>
            <a:srgbClr val="0432FF"/>
          </a:solidFill>
        </p:spPr>
        <p:txBody>
          <a:bodyPr wrap="none" rtlCol="0">
            <a:spAutoFit/>
          </a:bodyPr>
          <a:lstStyle/>
          <a:p>
            <a:r>
              <a:rPr lang="en-US" dirty="0">
                <a:solidFill>
                  <a:srgbClr val="FFFF00"/>
                </a:solidFill>
              </a:rPr>
              <a:t>2.3/</a:t>
            </a:r>
            <a:r>
              <a:rPr lang="en-US" dirty="0" err="1">
                <a:solidFill>
                  <a:srgbClr val="FFFF00"/>
                </a:solidFill>
              </a:rPr>
              <a:t>FictionAttrs.h</a:t>
            </a:r>
            <a:endParaRPr lang="en-US" dirty="0">
              <a:solidFill>
                <a:srgbClr val="FFFF00"/>
              </a:solidFill>
            </a:endParaRPr>
          </a:p>
        </p:txBody>
      </p:sp>
    </p:spTree>
    <p:extLst>
      <p:ext uri="{BB962C8B-B14F-4D97-AF65-F5344CB8AC3E}">
        <p14:creationId xmlns:p14="http://schemas.microsoft.com/office/powerpoint/2010/main" val="139138189"/>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600" b="0" i="0" u="none" strike="noStrike" cap="none" normalizeH="0" baseline="0">
            <a:ln>
              <a:noFill/>
            </a:ln>
            <a:solidFill>
              <a:schemeClr val="tx1"/>
            </a:solidFill>
            <a:effectLst/>
            <a:latin typeface="Arial"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Quadrant</Template>
  <TotalTime>40958</TotalTime>
  <Words>5787</Words>
  <Application>Microsoft Macintosh PowerPoint</Application>
  <PresentationFormat>On-screen Show (4:3)</PresentationFormat>
  <Paragraphs>740</Paragraphs>
  <Slides>76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76</vt:i4>
      </vt:variant>
    </vt:vector>
  </HeadingPairs>
  <TitlesOfParts>
    <vt:vector size="83" baseType="lpstr">
      <vt:lpstr>Arial</vt:lpstr>
      <vt:lpstr>Calibri</vt:lpstr>
      <vt:lpstr>Courier New</vt:lpstr>
      <vt:lpstr>Helvetica</vt:lpstr>
      <vt:lpstr>Times New Roman</vt:lpstr>
      <vt:lpstr>Wingdings</vt:lpstr>
      <vt:lpstr>Quadrant</vt:lpstr>
      <vt:lpstr>CMPE 202 Software Systems Engineering February 4 Class Meeting</vt:lpstr>
      <vt:lpstr>Today</vt:lpstr>
      <vt:lpstr>Single Responsibility Principle (SRP)</vt:lpstr>
      <vt:lpstr>Encapsulate What Varies Principle</vt:lpstr>
      <vt:lpstr>Delegation Principle</vt:lpstr>
      <vt:lpstr>Principle of Least Knowledge</vt:lpstr>
      <vt:lpstr>Open-Closed Principle</vt:lpstr>
      <vt:lpstr>Open-Closed Principle, cont’d</vt:lpstr>
      <vt:lpstr>Open-Closed Principle, cont’d</vt:lpstr>
      <vt:lpstr>Code to the Interface Principle</vt:lpstr>
      <vt:lpstr>Don’t Repeat Yourself (DRY) Principle</vt:lpstr>
      <vt:lpstr>Defensive Programming</vt:lpstr>
      <vt:lpstr>Defensive Programming, cont’d</vt:lpstr>
      <vt:lpstr>Great Software Design is about Satisfaction</vt:lpstr>
      <vt:lpstr>Simplified Development Timeline</vt:lpstr>
      <vt:lpstr>Requirements Elicitation</vt:lpstr>
      <vt:lpstr>Requirements Elicitation, cont’d</vt:lpstr>
      <vt:lpstr>Bridging the Gap</vt:lpstr>
      <vt:lpstr>Functional Requirements</vt:lpstr>
      <vt:lpstr>Nonfunctional Requirements</vt:lpstr>
      <vt:lpstr>Requirements are Strong Statements</vt:lpstr>
      <vt:lpstr>Requirements Must Be</vt:lpstr>
      <vt:lpstr>Requirements Must Be, cont’d</vt:lpstr>
      <vt:lpstr>Requirements Must Be, cont’d</vt:lpstr>
      <vt:lpstr>Requirements Must Be, cont’d</vt:lpstr>
      <vt:lpstr>How to Get Requirements</vt:lpstr>
      <vt:lpstr>How to Get Requirements, cont’d</vt:lpstr>
      <vt:lpstr>How to Get Requirements, cont’d</vt:lpstr>
      <vt:lpstr>Requirements Example</vt:lpstr>
      <vt:lpstr>Requirements Example, cont’d</vt:lpstr>
      <vt:lpstr>Book Catalogue Functional Requirements</vt:lpstr>
      <vt:lpstr>Book Catalogue Nonfunctional Requirements</vt:lpstr>
      <vt:lpstr>I18N and L10N</vt:lpstr>
      <vt:lpstr>Break</vt:lpstr>
      <vt:lpstr>UML Diagrams</vt:lpstr>
      <vt:lpstr>Use Cases</vt:lpstr>
      <vt:lpstr>Use Cases, cont’d</vt:lpstr>
      <vt:lpstr>Use Cases, cont’d</vt:lpstr>
      <vt:lpstr>Example: Bank ATM System</vt:lpstr>
      <vt:lpstr>Use Case Description</vt:lpstr>
      <vt:lpstr>Use Case Description, cont’d</vt:lpstr>
      <vt:lpstr>Use Case Description, cont’d</vt:lpstr>
      <vt:lpstr>Use Case Description, cont’d</vt:lpstr>
      <vt:lpstr>Example Use Case Description</vt:lpstr>
      <vt:lpstr>Example Use Case Description, cont’d</vt:lpstr>
      <vt:lpstr>Example Use Case Description, cont’d</vt:lpstr>
      <vt:lpstr>Example Use Case Description, cont’d</vt:lpstr>
      <vt:lpstr>Example Use Case Description, cont’d</vt:lpstr>
      <vt:lpstr>Example Use Case Description, cont’d</vt:lpstr>
      <vt:lpstr>Use Case Description Guidelines</vt:lpstr>
      <vt:lpstr>Another Example Use Case Description</vt:lpstr>
      <vt:lpstr>Another Example, cont’d</vt:lpstr>
      <vt:lpstr>Another Example, cont’d</vt:lpstr>
      <vt:lpstr>Another Example, cont’d</vt:lpstr>
      <vt:lpstr>Another Example, cont’d</vt:lpstr>
      <vt:lpstr>Another Example, cont’d</vt:lpstr>
      <vt:lpstr>Prototyping</vt:lpstr>
      <vt:lpstr>The Functional Specification</vt:lpstr>
      <vt:lpstr>Functional Specification Contents</vt:lpstr>
      <vt:lpstr>Functional Specification Contents, cont’d</vt:lpstr>
      <vt:lpstr>Functional Specification Contents, cont’d</vt:lpstr>
      <vt:lpstr>Functional Specification Contents, cont’d</vt:lpstr>
      <vt:lpstr>External Test Plan</vt:lpstr>
      <vt:lpstr>Frozen Functional Specification?</vt:lpstr>
      <vt:lpstr>Frozen Functional Specification? cont’d</vt:lpstr>
      <vt:lpstr>Frozen Functional Specification? cont’d</vt:lpstr>
      <vt:lpstr>Software V&amp;V</vt:lpstr>
      <vt:lpstr>Where do Classes Come From?</vt:lpstr>
      <vt:lpstr>Expanded Book Catalogue Function Requirements</vt:lpstr>
      <vt:lpstr>Expanded Function Requirements, cont’d</vt:lpstr>
      <vt:lpstr>Textual Analysis: Nouns Can Become Classes</vt:lpstr>
      <vt:lpstr>Nouns Can Become Classes, cont’d</vt:lpstr>
      <vt:lpstr>Textual Analysis: Verbs Determine Behavior</vt:lpstr>
      <vt:lpstr>Verbs Determine Behavior, cont’d</vt:lpstr>
      <vt:lpstr>Team Assignment #1: Functional Specification and Initial Classes</vt:lpstr>
      <vt:lpstr>Assignment #1, cont’d</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151: Object-Oriented Design</dc:title>
  <dc:creator>Ronald Mak</dc:creator>
  <cp:lastModifiedBy>Ronald Mak</cp:lastModifiedBy>
  <cp:revision>539</cp:revision>
  <dcterms:created xsi:type="dcterms:W3CDTF">2008-01-12T03:52:55Z</dcterms:created>
  <dcterms:modified xsi:type="dcterms:W3CDTF">2025-02-05T01:33:38Z</dcterms:modified>
</cp:coreProperties>
</file>