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9" r:id="rId1"/>
  </p:sldMasterIdLst>
  <p:notesMasterIdLst>
    <p:notesMasterId r:id="rId68"/>
  </p:notesMasterIdLst>
  <p:handoutMasterIdLst>
    <p:handoutMasterId r:id="rId69"/>
  </p:handoutMasterIdLst>
  <p:sldIdLst>
    <p:sldId id="256" r:id="rId2"/>
    <p:sldId id="339" r:id="rId3"/>
    <p:sldId id="340" r:id="rId4"/>
    <p:sldId id="341" r:id="rId5"/>
    <p:sldId id="342" r:id="rId6"/>
    <p:sldId id="257" r:id="rId7"/>
    <p:sldId id="258" r:id="rId8"/>
    <p:sldId id="259" r:id="rId9"/>
    <p:sldId id="260" r:id="rId10"/>
    <p:sldId id="261" r:id="rId11"/>
    <p:sldId id="264" r:id="rId12"/>
    <p:sldId id="262" r:id="rId13"/>
    <p:sldId id="263" r:id="rId14"/>
    <p:sldId id="265" r:id="rId15"/>
    <p:sldId id="295" r:id="rId16"/>
    <p:sldId id="296" r:id="rId17"/>
    <p:sldId id="297" r:id="rId18"/>
    <p:sldId id="345" r:id="rId19"/>
    <p:sldId id="346" r:id="rId20"/>
    <p:sldId id="266" r:id="rId21"/>
    <p:sldId id="298" r:id="rId22"/>
    <p:sldId id="347" r:id="rId23"/>
    <p:sldId id="299" r:id="rId24"/>
    <p:sldId id="480" r:id="rId25"/>
    <p:sldId id="481" r:id="rId26"/>
    <p:sldId id="482" r:id="rId27"/>
    <p:sldId id="500" r:id="rId28"/>
    <p:sldId id="501" r:id="rId29"/>
    <p:sldId id="502" r:id="rId30"/>
    <p:sldId id="503" r:id="rId31"/>
    <p:sldId id="504" r:id="rId32"/>
    <p:sldId id="289" r:id="rId33"/>
    <p:sldId id="290" r:id="rId34"/>
    <p:sldId id="291" r:id="rId35"/>
    <p:sldId id="293" r:id="rId36"/>
    <p:sldId id="267" r:id="rId37"/>
    <p:sldId id="268" r:id="rId38"/>
    <p:sldId id="269" r:id="rId39"/>
    <p:sldId id="270" r:id="rId40"/>
    <p:sldId id="271" r:id="rId41"/>
    <p:sldId id="272" r:id="rId42"/>
    <p:sldId id="273" r:id="rId43"/>
    <p:sldId id="275" r:id="rId44"/>
    <p:sldId id="276" r:id="rId45"/>
    <p:sldId id="300" r:id="rId46"/>
    <p:sldId id="301" r:id="rId47"/>
    <p:sldId id="302" r:id="rId48"/>
    <p:sldId id="303" r:id="rId49"/>
    <p:sldId id="304" r:id="rId50"/>
    <p:sldId id="305" r:id="rId51"/>
    <p:sldId id="306" r:id="rId52"/>
    <p:sldId id="307" r:id="rId53"/>
    <p:sldId id="308" r:id="rId54"/>
    <p:sldId id="278" r:id="rId55"/>
    <p:sldId id="309" r:id="rId56"/>
    <p:sldId id="310" r:id="rId57"/>
    <p:sldId id="311" r:id="rId58"/>
    <p:sldId id="312" r:id="rId59"/>
    <p:sldId id="313" r:id="rId60"/>
    <p:sldId id="314" r:id="rId61"/>
    <p:sldId id="315" r:id="rId62"/>
    <p:sldId id="316" r:id="rId63"/>
    <p:sldId id="317" r:id="rId64"/>
    <p:sldId id="285" r:id="rId65"/>
    <p:sldId id="292" r:id="rId66"/>
    <p:sldId id="294" r:id="rId67"/>
  </p:sldIdLst>
  <p:sldSz cx="9144000" cy="6858000" type="screen4x3"/>
  <p:notesSz cx="6858000" cy="9144000"/>
  <p:defaultTextStyle>
    <a:defPPr>
      <a:defRPr lang="en-US"/>
    </a:defPPr>
    <a:lvl1pPr algn="l" rtl="0" eaLnBrk="0" fontAlgn="base" hangingPunct="0">
      <a:spcBef>
        <a:spcPct val="0"/>
      </a:spcBef>
      <a:spcAft>
        <a:spcPct val="0"/>
      </a:spcAft>
      <a:defRPr sz="1600" kern="1200">
        <a:solidFill>
          <a:schemeClr val="tx1"/>
        </a:solidFill>
        <a:latin typeface="Arial" charset="0"/>
        <a:ea typeface="ＭＳ Ｐゴシック" charset="0"/>
        <a:cs typeface="+mn-cs"/>
      </a:defRPr>
    </a:lvl1pPr>
    <a:lvl2pPr marL="457200" algn="l" rtl="0" eaLnBrk="0" fontAlgn="base" hangingPunct="0">
      <a:spcBef>
        <a:spcPct val="0"/>
      </a:spcBef>
      <a:spcAft>
        <a:spcPct val="0"/>
      </a:spcAft>
      <a:defRPr sz="1600" kern="1200">
        <a:solidFill>
          <a:schemeClr val="tx1"/>
        </a:solidFill>
        <a:latin typeface="Arial" charset="0"/>
        <a:ea typeface="ＭＳ Ｐゴシック" charset="0"/>
        <a:cs typeface="+mn-cs"/>
      </a:defRPr>
    </a:lvl2pPr>
    <a:lvl3pPr marL="914400" algn="l" rtl="0" eaLnBrk="0" fontAlgn="base" hangingPunct="0">
      <a:spcBef>
        <a:spcPct val="0"/>
      </a:spcBef>
      <a:spcAft>
        <a:spcPct val="0"/>
      </a:spcAft>
      <a:defRPr sz="1600" kern="1200">
        <a:solidFill>
          <a:schemeClr val="tx1"/>
        </a:solidFill>
        <a:latin typeface="Arial" charset="0"/>
        <a:ea typeface="ＭＳ Ｐゴシック" charset="0"/>
        <a:cs typeface="+mn-cs"/>
      </a:defRPr>
    </a:lvl3pPr>
    <a:lvl4pPr marL="1371600" algn="l" rtl="0" eaLnBrk="0" fontAlgn="base" hangingPunct="0">
      <a:spcBef>
        <a:spcPct val="0"/>
      </a:spcBef>
      <a:spcAft>
        <a:spcPct val="0"/>
      </a:spcAft>
      <a:defRPr sz="1600" kern="1200">
        <a:solidFill>
          <a:schemeClr val="tx1"/>
        </a:solidFill>
        <a:latin typeface="Arial" charset="0"/>
        <a:ea typeface="ＭＳ Ｐゴシック" charset="0"/>
        <a:cs typeface="+mn-cs"/>
      </a:defRPr>
    </a:lvl4pPr>
    <a:lvl5pPr marL="1828800" algn="l" rtl="0" eaLnBrk="0" fontAlgn="base" hangingPunct="0">
      <a:spcBef>
        <a:spcPct val="0"/>
      </a:spcBef>
      <a:spcAft>
        <a:spcPct val="0"/>
      </a:spcAft>
      <a:defRPr sz="1600" kern="1200">
        <a:solidFill>
          <a:schemeClr val="tx1"/>
        </a:solidFill>
        <a:latin typeface="Arial" charset="0"/>
        <a:ea typeface="ＭＳ Ｐゴシック" charset="0"/>
        <a:cs typeface="+mn-cs"/>
      </a:defRPr>
    </a:lvl5pPr>
    <a:lvl6pPr marL="2286000" algn="l" defTabSz="457200" rtl="0" eaLnBrk="1" latinLnBrk="0" hangingPunct="1">
      <a:defRPr sz="1600" kern="1200">
        <a:solidFill>
          <a:schemeClr val="tx1"/>
        </a:solidFill>
        <a:latin typeface="Arial" charset="0"/>
        <a:ea typeface="ＭＳ Ｐゴシック" charset="0"/>
        <a:cs typeface="+mn-cs"/>
      </a:defRPr>
    </a:lvl6pPr>
    <a:lvl7pPr marL="2743200" algn="l" defTabSz="457200" rtl="0" eaLnBrk="1" latinLnBrk="0" hangingPunct="1">
      <a:defRPr sz="1600" kern="1200">
        <a:solidFill>
          <a:schemeClr val="tx1"/>
        </a:solidFill>
        <a:latin typeface="Arial" charset="0"/>
        <a:ea typeface="ＭＳ Ｐゴシック" charset="0"/>
        <a:cs typeface="+mn-cs"/>
      </a:defRPr>
    </a:lvl7pPr>
    <a:lvl8pPr marL="3200400" algn="l" defTabSz="457200" rtl="0" eaLnBrk="1" latinLnBrk="0" hangingPunct="1">
      <a:defRPr sz="1600" kern="1200">
        <a:solidFill>
          <a:schemeClr val="tx1"/>
        </a:solidFill>
        <a:latin typeface="Arial" charset="0"/>
        <a:ea typeface="ＭＳ Ｐゴシック" charset="0"/>
        <a:cs typeface="+mn-cs"/>
      </a:defRPr>
    </a:lvl8pPr>
    <a:lvl9pPr marL="3657600" algn="l" defTabSz="457200" rtl="0" eaLnBrk="1" latinLnBrk="0" hangingPunct="1">
      <a:defRPr sz="1600" kern="1200">
        <a:solidFill>
          <a:schemeClr val="tx1"/>
        </a:solidFill>
        <a:latin typeface="Arial" charset="0"/>
        <a:ea typeface="ＭＳ Ｐゴシック" charset="0"/>
        <a:cs typeface="+mn-cs"/>
      </a:defRPr>
    </a:lvl9pPr>
  </p:defaultTextStyle>
  <p:extLst>
    <p:ext uri="{EFAFB233-063F-42B5-8137-9DF3F51BA10A}">
      <p15:sldGuideLst xmlns:p15="http://schemas.microsoft.com/office/powerpoint/2012/main">
        <p15:guide id="1" orient="horz" pos="2160">
          <p15:clr>
            <a:srgbClr val="A4A3A4"/>
          </p15:clr>
        </p15:guide>
        <p15:guide id="2" pos="282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CC"/>
    <a:srgbClr val="009051"/>
    <a:srgbClr val="E1F5FF"/>
    <a:srgbClr val="B23C00"/>
    <a:srgbClr val="66CCFF"/>
    <a:srgbClr val="C6DEFF"/>
    <a:srgbClr val="A12A03"/>
    <a:srgbClr val="A40000"/>
    <a:srgbClr val="CC99FF"/>
    <a:srgbClr val="99FF66"/>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694" autoAdjust="0"/>
    <p:restoredTop sz="95694" autoAdjust="0"/>
  </p:normalViewPr>
  <p:slideViewPr>
    <p:cSldViewPr>
      <p:cViewPr varScale="1">
        <p:scale>
          <a:sx n="236" d="100"/>
          <a:sy n="236" d="100"/>
        </p:scale>
        <p:origin x="600" y="184"/>
      </p:cViewPr>
      <p:guideLst>
        <p:guide orient="horz" pos="2160"/>
        <p:guide pos="2822"/>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200" d="100"/>
        <a:sy n="200" d="100"/>
      </p:scale>
      <p:origin x="0" y="0"/>
    </p:cViewPr>
  </p:sorterViewPr>
  <p:gridSpacing cx="91439" cy="91439"/>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71"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image" Target="../media/image7.wmf"/><Relationship Id="rId1" Type="http://schemas.openxmlformats.org/officeDocument/2006/relationships/image" Target="../media/image6.wmf"/><Relationship Id="rId5" Type="http://schemas.openxmlformats.org/officeDocument/2006/relationships/image" Target="../media/image10.wmf"/><Relationship Id="rId4" Type="http://schemas.openxmlformats.org/officeDocument/2006/relationships/image" Target="../media/image9.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image" Target="../media/image12.emf"/><Relationship Id="rId1" Type="http://schemas.openxmlformats.org/officeDocument/2006/relationships/image" Target="../media/image11.wmf"/><Relationship Id="rId4" Type="http://schemas.openxmlformats.org/officeDocument/2006/relationships/image" Target="../media/image14.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4172681-C581-F644-AAF5-C092E01AA013}" type="datetimeFigureOut">
              <a:rPr lang="en-US" smtClean="0"/>
              <a:t>11/10/20</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C2A581D9-7090-374C-A542-C325CF1D3FFC}" type="slidenum">
              <a:rPr lang="en-US" smtClean="0"/>
              <a:t>‹#›</a:t>
            </a:fld>
            <a:endParaRPr lang="en-US"/>
          </a:p>
        </p:txBody>
      </p:sp>
    </p:spTree>
    <p:extLst>
      <p:ext uri="{BB962C8B-B14F-4D97-AF65-F5344CB8AC3E}">
        <p14:creationId xmlns:p14="http://schemas.microsoft.com/office/powerpoint/2010/main" val="225720066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770" name="Rectangle 2"/>
          <p:cNvSpPr>
            <a:spLocks noGrp="1" noChangeArrowheads="1"/>
          </p:cNvSpPr>
          <p:nvPr>
            <p:ph type="hdr" sz="quarter"/>
          </p:nvPr>
        </p:nvSpPr>
        <p:spPr bwMode="auto">
          <a:xfrm>
            <a:off x="0" y="0"/>
            <a:ext cx="2971800" cy="457200"/>
          </a:xfrm>
          <a:prstGeom prst="rect">
            <a:avLst/>
          </a:prstGeom>
          <a:noFill/>
          <a:ln>
            <a:noFill/>
          </a:ln>
          <a:effectLst/>
          <a:extLst>
            <a:ext uri="{FAA26D3D-D897-4be2-8F04-BA451C77F1D7}">
              <ma14:placeholderFlag xmlns:ma14="http://schemas.microsoft.com/office/mac/drawingml/2011/main" xmlns="" val="1"/>
            </a:ex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vl1pPr>
          </a:lstStyle>
          <a:p>
            <a:endParaRPr lang="en-US"/>
          </a:p>
        </p:txBody>
      </p:sp>
      <p:sp>
        <p:nvSpPr>
          <p:cNvPr id="32771" name="Rectangle 3"/>
          <p:cNvSpPr>
            <a:spLocks noGrp="1" noChangeArrowheads="1"/>
          </p:cNvSpPr>
          <p:nvPr>
            <p:ph type="dt" idx="1"/>
          </p:nvPr>
        </p:nvSpPr>
        <p:spPr bwMode="auto">
          <a:xfrm>
            <a:off x="3884613" y="0"/>
            <a:ext cx="2971800" cy="457200"/>
          </a:xfrm>
          <a:prstGeom prst="rect">
            <a:avLst/>
          </a:prstGeom>
          <a:noFill/>
          <a:ln>
            <a:noFill/>
          </a:ln>
          <a:effectLst/>
          <a:extLst>
            <a:ext uri="{FAA26D3D-D897-4be2-8F04-BA451C77F1D7}">
              <ma14:placeholderFlag xmlns:ma14="http://schemas.microsoft.com/office/mac/drawingml/2011/main" xmlns="" val="1"/>
            </a:ex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vl1pPr>
          </a:lstStyle>
          <a:p>
            <a:endParaRPr lang="en-US"/>
          </a:p>
        </p:txBody>
      </p:sp>
      <p:sp>
        <p:nvSpPr>
          <p:cNvPr id="3277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 uri="{53640926-AAD7-44d8-BBD7-CCE9431645EC}">
              <a14:shadowObscured xmlns:a14="http://schemas.microsoft.com/office/drawing/2010/main" xmlns="" val="1"/>
            </a:ext>
          </a:extLst>
        </p:spPr>
      </p:sp>
      <p:sp>
        <p:nvSpPr>
          <p:cNvPr id="32773"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FAA26D3D-D897-4be2-8F04-BA451C77F1D7}">
              <ma14:placeholderFlag xmlns:ma14="http://schemas.microsoft.com/office/mac/drawingml/2011/main" xmlns="" val="1"/>
            </a:ex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2774" name="Rectangle 6"/>
          <p:cNvSpPr>
            <a:spLocks noGrp="1" noChangeArrowheads="1"/>
          </p:cNvSpPr>
          <p:nvPr>
            <p:ph type="ftr" sz="quarter" idx="4"/>
          </p:nvPr>
        </p:nvSpPr>
        <p:spPr bwMode="auto">
          <a:xfrm>
            <a:off x="0" y="8685213"/>
            <a:ext cx="2971800" cy="457200"/>
          </a:xfrm>
          <a:prstGeom prst="rect">
            <a:avLst/>
          </a:prstGeom>
          <a:noFill/>
          <a:ln>
            <a:noFill/>
          </a:ln>
          <a:effectLst/>
          <a:extLst>
            <a:ext uri="{FAA26D3D-D897-4be2-8F04-BA451C77F1D7}">
              <ma14:placeholderFlag xmlns:ma14="http://schemas.microsoft.com/office/mac/drawingml/2011/main" xmlns="" val="1"/>
            </a:ex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vl1pPr>
          </a:lstStyle>
          <a:p>
            <a:endParaRPr lang="en-US"/>
          </a:p>
        </p:txBody>
      </p:sp>
      <p:sp>
        <p:nvSpPr>
          <p:cNvPr id="32775"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FAA26D3D-D897-4be2-8F04-BA451C77F1D7}">
              <ma14:placeholderFlag xmlns:ma14="http://schemas.microsoft.com/office/mac/drawingml/2011/main" xmlns="" val="1"/>
            </a:ex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fld id="{5164504C-A0F5-524D-82C6-1B8158989AE1}" type="slidenum">
              <a:rPr lang="en-US"/>
              <a:pPr/>
              <a:t>‹#›</a:t>
            </a:fld>
            <a:endParaRPr lang="en-US"/>
          </a:p>
        </p:txBody>
      </p:sp>
    </p:spTree>
    <p:extLst>
      <p:ext uri="{BB962C8B-B14F-4D97-AF65-F5344CB8AC3E}">
        <p14:creationId xmlns:p14="http://schemas.microsoft.com/office/powerpoint/2010/main" val="2181768727"/>
      </p:ext>
    </p:extLst>
  </p:cSld>
  <p:clrMap bg1="lt1" tx1="dk1" bg2="lt2" tx2="dk2" accent1="accent1" accent2="accent2" accent3="accent3" accent4="accent4" accent5="accent5" accent6="accent6" hlink="hlink" folHlink="folHlink"/>
  <p:hf hdr="0" ftr="0" dt="0"/>
  <p:notesStyle>
    <a:lvl1pPr algn="l" rtl="0" fontAlgn="base">
      <a:spcBef>
        <a:spcPct val="30000"/>
      </a:spcBef>
      <a:spcAft>
        <a:spcPct val="0"/>
      </a:spcAft>
      <a:defRPr sz="1200" kern="1200">
        <a:solidFill>
          <a:schemeClr val="tx1"/>
        </a:solidFill>
        <a:latin typeface="Arial" charset="0"/>
        <a:ea typeface="ＭＳ Ｐゴシック" charset="0"/>
        <a:cs typeface="+mn-cs"/>
      </a:defRPr>
    </a:lvl1pPr>
    <a:lvl2pPr marL="457200" algn="l" rtl="0" fontAlgn="base">
      <a:spcBef>
        <a:spcPct val="30000"/>
      </a:spcBef>
      <a:spcAft>
        <a:spcPct val="0"/>
      </a:spcAft>
      <a:defRPr sz="1200" kern="1200">
        <a:solidFill>
          <a:schemeClr val="tx1"/>
        </a:solidFill>
        <a:latin typeface="Arial" charset="0"/>
        <a:ea typeface="ＭＳ Ｐゴシック" charset="0"/>
        <a:cs typeface="+mn-cs"/>
      </a:defRPr>
    </a:lvl2pPr>
    <a:lvl3pPr marL="914400" algn="l" rtl="0" fontAlgn="base">
      <a:spcBef>
        <a:spcPct val="30000"/>
      </a:spcBef>
      <a:spcAft>
        <a:spcPct val="0"/>
      </a:spcAft>
      <a:defRPr sz="1200" kern="1200">
        <a:solidFill>
          <a:schemeClr val="tx1"/>
        </a:solidFill>
        <a:latin typeface="Arial" charset="0"/>
        <a:ea typeface="ＭＳ Ｐゴシック" charset="0"/>
        <a:cs typeface="+mn-cs"/>
      </a:defRPr>
    </a:lvl3pPr>
    <a:lvl4pPr marL="1371600" algn="l" rtl="0" fontAlgn="base">
      <a:spcBef>
        <a:spcPct val="30000"/>
      </a:spcBef>
      <a:spcAft>
        <a:spcPct val="0"/>
      </a:spcAft>
      <a:defRPr sz="1200" kern="1200">
        <a:solidFill>
          <a:schemeClr val="tx1"/>
        </a:solidFill>
        <a:latin typeface="Arial" charset="0"/>
        <a:ea typeface="ＭＳ Ｐゴシック" charset="0"/>
        <a:cs typeface="+mn-cs"/>
      </a:defRPr>
    </a:lvl4pPr>
    <a:lvl5pPr marL="1828800" algn="l" rtl="0" fontAlgn="base">
      <a:spcBef>
        <a:spcPct val="30000"/>
      </a:spcBef>
      <a:spcAft>
        <a:spcPct val="0"/>
      </a:spcAft>
      <a:defRPr sz="1200" kern="1200">
        <a:solidFill>
          <a:schemeClr val="tx1"/>
        </a:solidFill>
        <a:latin typeface="Arial"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10"/>
          </p:nvPr>
        </p:nvSpPr>
        <p:spPr/>
        <p:txBody>
          <a:bodyPr/>
          <a:lstStyle/>
          <a:p>
            <a:fld id="{5164504C-A0F5-524D-82C6-1B8158989AE1}" type="slidenum">
              <a:rPr lang="en-US" smtClean="0"/>
              <a:pPr/>
              <a:t>1</a:t>
            </a:fld>
            <a:endParaRPr lang="en-US"/>
          </a:p>
        </p:txBody>
      </p:sp>
    </p:spTree>
    <p:extLst>
      <p:ext uri="{BB962C8B-B14F-4D97-AF65-F5344CB8AC3E}">
        <p14:creationId xmlns:p14="http://schemas.microsoft.com/office/powerpoint/2010/main" val="21416111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0722" name="Rectangle 2"/>
          <p:cNvSpPr>
            <a:spLocks noChangeArrowheads="1"/>
          </p:cNvSpPr>
          <p:nvPr/>
        </p:nvSpPr>
        <p:spPr bwMode="auto">
          <a:xfrm>
            <a:off x="381000" y="990600"/>
            <a:ext cx="76200" cy="5105400"/>
          </a:xfrm>
          <a:prstGeom prst="rect">
            <a:avLst/>
          </a:prstGeom>
          <a:solidFill>
            <a:schemeClr val="bg2"/>
          </a:solidFill>
          <a:ln>
            <a:noFill/>
          </a:ln>
          <a:effectLst/>
          <a:extLs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lgn="ctr" eaLnBrk="1" hangingPunct="1"/>
            <a:endParaRPr lang="en-US" sz="2400">
              <a:latin typeface="Times New Roman" charset="0"/>
            </a:endParaRPr>
          </a:p>
        </p:txBody>
      </p:sp>
      <p:sp>
        <p:nvSpPr>
          <p:cNvPr id="30723" name="Rectangle 3"/>
          <p:cNvSpPr>
            <a:spLocks noGrp="1" noChangeArrowheads="1"/>
          </p:cNvSpPr>
          <p:nvPr>
            <p:ph type="ctrTitle"/>
          </p:nvPr>
        </p:nvSpPr>
        <p:spPr>
          <a:xfrm>
            <a:off x="762000" y="1371600"/>
            <a:ext cx="7696200" cy="2057400"/>
          </a:xfrm>
        </p:spPr>
        <p:txBody>
          <a:bodyPr/>
          <a:lstStyle>
            <a:lvl1pPr>
              <a:defRPr sz="4000"/>
            </a:lvl1pPr>
          </a:lstStyle>
          <a:p>
            <a:pPr lvl="0"/>
            <a:r>
              <a:rPr lang="en-US" noProof="0"/>
              <a:t>Click to edit Master title style</a:t>
            </a:r>
          </a:p>
        </p:txBody>
      </p:sp>
      <p:sp>
        <p:nvSpPr>
          <p:cNvPr id="30724" name="Rectangle 4"/>
          <p:cNvSpPr>
            <a:spLocks noGrp="1" noChangeArrowheads="1"/>
          </p:cNvSpPr>
          <p:nvPr>
            <p:ph type="subTitle" idx="1"/>
          </p:nvPr>
        </p:nvSpPr>
        <p:spPr>
          <a:xfrm>
            <a:off x="762000" y="3765550"/>
            <a:ext cx="7696200" cy="2057400"/>
          </a:xfrm>
        </p:spPr>
        <p:txBody>
          <a:bodyPr/>
          <a:lstStyle>
            <a:lvl1pPr marL="0" indent="0">
              <a:buFont typeface="Wingdings" charset="0"/>
              <a:buNone/>
              <a:defRPr sz="2400"/>
            </a:lvl1pPr>
          </a:lstStyle>
          <a:p>
            <a:pPr lvl="0"/>
            <a:r>
              <a:rPr lang="en-US" noProof="0"/>
              <a:t>Click to edit Master subtitle style</a:t>
            </a:r>
          </a:p>
        </p:txBody>
      </p:sp>
      <p:grpSp>
        <p:nvGrpSpPr>
          <p:cNvPr id="30728" name="Group 8"/>
          <p:cNvGrpSpPr>
            <a:grpSpLocks/>
          </p:cNvGrpSpPr>
          <p:nvPr/>
        </p:nvGrpSpPr>
        <p:grpSpPr bwMode="auto">
          <a:xfrm>
            <a:off x="381000" y="304800"/>
            <a:ext cx="8391525" cy="5791200"/>
            <a:chOff x="240" y="192"/>
            <a:chExt cx="5286" cy="3648"/>
          </a:xfrm>
        </p:grpSpPr>
        <p:sp>
          <p:nvSpPr>
            <p:cNvPr id="30729" name="Rectangle 9"/>
            <p:cNvSpPr>
              <a:spLocks noChangeArrowheads="1"/>
            </p:cNvSpPr>
            <p:nvPr/>
          </p:nvSpPr>
          <p:spPr bwMode="auto">
            <a:xfrm flipV="1">
              <a:off x="5236" y="192"/>
              <a:ext cx="288" cy="288"/>
            </a:xfrm>
            <a:prstGeom prst="rect">
              <a:avLst/>
            </a:prstGeom>
            <a:solidFill>
              <a:schemeClr val="bg2"/>
            </a:solidFill>
            <a:ln w="12700">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rot="10800000" wrap="none" anchor="ctr"/>
            <a:lstStyle/>
            <a:p>
              <a:pPr algn="ctr" eaLnBrk="1" hangingPunct="1"/>
              <a:endParaRPr lang="en-US" sz="2400">
                <a:latin typeface="Times New Roman" charset="0"/>
              </a:endParaRPr>
            </a:p>
          </p:txBody>
        </p:sp>
        <p:sp>
          <p:nvSpPr>
            <p:cNvPr id="30730" name="Rectangle 10"/>
            <p:cNvSpPr>
              <a:spLocks noChangeArrowheads="1"/>
            </p:cNvSpPr>
            <p:nvPr/>
          </p:nvSpPr>
          <p:spPr bwMode="auto">
            <a:xfrm flipV="1">
              <a:off x="240" y="192"/>
              <a:ext cx="5004" cy="288"/>
            </a:xfrm>
            <a:prstGeom prst="rect">
              <a:avLst/>
            </a:prstGeom>
            <a:solidFill>
              <a:schemeClr val="accent2"/>
            </a:solidFill>
            <a:ln w="12700">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lgn="ctr" eaLnBrk="1" hangingPunct="1"/>
              <a:endParaRPr lang="en-US" sz="2400">
                <a:latin typeface="Times New Roman" charset="0"/>
              </a:endParaRPr>
            </a:p>
          </p:txBody>
        </p:sp>
        <p:sp>
          <p:nvSpPr>
            <p:cNvPr id="30731" name="Rectangle 11"/>
            <p:cNvSpPr>
              <a:spLocks noChangeArrowheads="1"/>
            </p:cNvSpPr>
            <p:nvPr/>
          </p:nvSpPr>
          <p:spPr bwMode="auto">
            <a:xfrm flipV="1">
              <a:off x="240" y="480"/>
              <a:ext cx="5004" cy="144"/>
            </a:xfrm>
            <a:prstGeom prst="rect">
              <a:avLst/>
            </a:prstGeom>
            <a:solidFill>
              <a:schemeClr val="bg2"/>
            </a:solidFill>
            <a:ln w="12700">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rot="10800000" wrap="none" anchor="ctr"/>
            <a:lstStyle/>
            <a:p>
              <a:pPr algn="ctr" eaLnBrk="1" hangingPunct="1"/>
              <a:endParaRPr lang="en-US" sz="2400">
                <a:latin typeface="Times New Roman" charset="0"/>
              </a:endParaRPr>
            </a:p>
          </p:txBody>
        </p:sp>
        <p:sp>
          <p:nvSpPr>
            <p:cNvPr id="30732" name="Rectangle 12"/>
            <p:cNvSpPr>
              <a:spLocks noChangeArrowheads="1"/>
            </p:cNvSpPr>
            <p:nvPr/>
          </p:nvSpPr>
          <p:spPr bwMode="auto">
            <a:xfrm flipV="1">
              <a:off x="5242" y="480"/>
              <a:ext cx="282" cy="144"/>
            </a:xfrm>
            <a:prstGeom prst="rect">
              <a:avLst/>
            </a:prstGeom>
            <a:solidFill>
              <a:schemeClr val="accent2"/>
            </a:solidFill>
            <a:ln w="12700">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lgn="ctr" eaLnBrk="1" hangingPunct="1"/>
              <a:endParaRPr lang="en-US" sz="2400">
                <a:latin typeface="Times New Roman" charset="0"/>
              </a:endParaRPr>
            </a:p>
          </p:txBody>
        </p:sp>
        <p:sp>
          <p:nvSpPr>
            <p:cNvPr id="30733" name="Line 13"/>
            <p:cNvSpPr>
              <a:spLocks noChangeShapeType="1"/>
            </p:cNvSpPr>
            <p:nvPr/>
          </p:nvSpPr>
          <p:spPr bwMode="auto">
            <a:xfrm flipH="1">
              <a:off x="480" y="2256"/>
              <a:ext cx="4848" cy="0"/>
            </a:xfrm>
            <a:prstGeom prst="line">
              <a:avLst/>
            </a:prstGeom>
            <a:noFill/>
            <a:ln w="127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endParaRPr lang="en-US"/>
            </a:p>
          </p:txBody>
        </p:sp>
        <p:sp>
          <p:nvSpPr>
            <p:cNvPr id="30734" name="Rectangle 14"/>
            <p:cNvSpPr>
              <a:spLocks noChangeArrowheads="1"/>
            </p:cNvSpPr>
            <p:nvPr/>
          </p:nvSpPr>
          <p:spPr bwMode="auto">
            <a:xfrm>
              <a:off x="240" y="192"/>
              <a:ext cx="5286" cy="3648"/>
            </a:xfrm>
            <a:prstGeom prst="rect">
              <a:avLst/>
            </a:prstGeom>
            <a:noFill/>
            <a:ln w="12700">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lgn="ctr" eaLnBrk="1" hangingPunct="1"/>
              <a:endParaRPr lang="en-US" sz="2400">
                <a:latin typeface="Times New Roman" charset="0"/>
              </a:endParaRPr>
            </a:p>
          </p:txBody>
        </p: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12"/>
          </p:nvPr>
        </p:nvSpPr>
        <p:spPr/>
        <p:txBody>
          <a:bodyPr/>
          <a:lstStyle>
            <a:lvl1pPr>
              <a:defRPr/>
            </a:lvl1pPr>
          </a:lstStyle>
          <a:p>
            <a:fld id="{5E4F0376-0E54-9843-B673-E00D6670E830}" type="slidenum">
              <a:rPr lang="en-US"/>
              <a:pPr/>
              <a:t>‹#›</a:t>
            </a:fld>
            <a:endParaRPr lang="en-US"/>
          </a:p>
        </p:txBody>
      </p:sp>
    </p:spTree>
    <p:extLst>
      <p:ext uri="{BB962C8B-B14F-4D97-AF65-F5344CB8AC3E}">
        <p14:creationId xmlns:p14="http://schemas.microsoft.com/office/powerpoint/2010/main" val="22777534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411163"/>
            <a:ext cx="8229600" cy="655637"/>
          </a:xfrm>
        </p:spPr>
        <p:txBody>
          <a:bodyPr/>
          <a:lstStyle/>
          <a:p>
            <a:r>
              <a:rPr lang="en-US"/>
              <a:t>Click to edit Master title style</a:t>
            </a:r>
          </a:p>
        </p:txBody>
      </p:sp>
      <p:sp>
        <p:nvSpPr>
          <p:cNvPr id="3" name="Text Placeholder 2"/>
          <p:cNvSpPr>
            <a:spLocks noGrp="1"/>
          </p:cNvSpPr>
          <p:nvPr>
            <p:ph type="body" sz="half" idx="1"/>
          </p:nvPr>
        </p:nvSpPr>
        <p:spPr>
          <a:xfrm>
            <a:off x="457200" y="1295400"/>
            <a:ext cx="4038600" cy="48355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95400"/>
            <a:ext cx="4038600" cy="48355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1006475" y="6248400"/>
            <a:ext cx="2101850" cy="457200"/>
          </a:xfrm>
          <a:prstGeom prst="rect">
            <a:avLst/>
          </a:prstGeom>
        </p:spPr>
        <p:txBody>
          <a:bodyPr/>
          <a:lstStyle>
            <a:lvl1pPr>
              <a:defRPr/>
            </a:lvl1pPr>
          </a:lstStyle>
          <a:p>
            <a:r>
              <a:rPr lang="en-US"/>
              <a:t>Department of Computer Science Summer 2013: July 10</a:t>
            </a:r>
          </a:p>
        </p:txBody>
      </p:sp>
      <p:sp>
        <p:nvSpPr>
          <p:cNvPr id="6" name="Footer Placeholder 5"/>
          <p:cNvSpPr>
            <a:spLocks noGrp="1"/>
          </p:cNvSpPr>
          <p:nvPr>
            <p:ph type="ftr" sz="quarter" idx="11"/>
          </p:nvPr>
        </p:nvSpPr>
        <p:spPr>
          <a:xfrm>
            <a:off x="3382963" y="6248400"/>
            <a:ext cx="3292475" cy="457200"/>
          </a:xfrm>
          <a:prstGeom prst="rect">
            <a:avLst/>
          </a:prstGeom>
        </p:spPr>
        <p:txBody>
          <a:bodyPr/>
          <a:lstStyle>
            <a:lvl1pPr>
              <a:defRPr/>
            </a:lvl1pPr>
          </a:lstStyle>
          <a:p>
            <a:r>
              <a:rPr lang="en-US"/>
              <a:t>CS 146: Data Structures and Algorithms</a:t>
            </a:r>
            <a:br>
              <a:rPr lang="en-US"/>
            </a:br>
            <a:r>
              <a:rPr lang="en-US">
                <a:cs typeface="Arial" charset="0"/>
              </a:rPr>
              <a:t>© </a:t>
            </a:r>
            <a:r>
              <a:rPr lang="en-US"/>
              <a:t>R. Mak</a:t>
            </a:r>
          </a:p>
        </p:txBody>
      </p:sp>
      <p:sp>
        <p:nvSpPr>
          <p:cNvPr id="7" name="Slide Number Placeholder 6"/>
          <p:cNvSpPr>
            <a:spLocks noGrp="1"/>
          </p:cNvSpPr>
          <p:nvPr>
            <p:ph type="sldNum" sz="quarter" idx="12"/>
          </p:nvPr>
        </p:nvSpPr>
        <p:spPr>
          <a:xfrm>
            <a:off x="6781800" y="6248400"/>
            <a:ext cx="1905000" cy="457200"/>
          </a:xfrm>
        </p:spPr>
        <p:txBody>
          <a:bodyPr/>
          <a:lstStyle>
            <a:lvl1pPr>
              <a:defRPr/>
            </a:lvl1pPr>
          </a:lstStyle>
          <a:p>
            <a:fld id="{03DEF93A-F8E1-F043-A68F-B84F83E8C44A}" type="slidenum">
              <a:rPr lang="en-US"/>
              <a:pPr/>
              <a:t>‹#›</a:t>
            </a:fld>
            <a:endParaRPr lang="en-US"/>
          </a:p>
        </p:txBody>
      </p:sp>
    </p:spTree>
    <p:extLst>
      <p:ext uri="{BB962C8B-B14F-4D97-AF65-F5344CB8AC3E}">
        <p14:creationId xmlns:p14="http://schemas.microsoft.com/office/powerpoint/2010/main" val="81830739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bwMode="auto">
          <a:xfrm>
            <a:off x="457200" y="411163"/>
            <a:ext cx="8229600" cy="655637"/>
          </a:xfrm>
          <a:prstGeom prst="rect">
            <a:avLst/>
          </a:prstGeom>
          <a:noFill/>
          <a:ln>
            <a:noFill/>
          </a:ln>
          <a:effectLst/>
          <a:extLst>
            <a:ext uri="{FAA26D3D-D897-4be2-8F04-BA451C77F1D7}">
              <ma14:placeholderFlag xmlns:ma14="http://schemas.microsoft.com/office/mac/drawingml/2011/main" xmlns="" val="1"/>
            </a:ex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1440" tIns="45720" rIns="91440" bIns="45720" numCol="1" anchor="b" anchorCtr="0" compatLnSpc="1">
            <a:prstTxWarp prst="textNoShape">
              <a:avLst/>
            </a:prstTxWarp>
          </a:bodyPr>
          <a:lstStyle/>
          <a:p>
            <a:pPr lvl="0"/>
            <a:r>
              <a:rPr lang="en-US"/>
              <a:t>Click to edit Master title style</a:t>
            </a:r>
          </a:p>
        </p:txBody>
      </p:sp>
      <p:sp>
        <p:nvSpPr>
          <p:cNvPr id="29699" name="Rectangle 3"/>
          <p:cNvSpPr>
            <a:spLocks noGrp="1" noChangeArrowheads="1"/>
          </p:cNvSpPr>
          <p:nvPr>
            <p:ph type="body" idx="1"/>
          </p:nvPr>
        </p:nvSpPr>
        <p:spPr bwMode="auto">
          <a:xfrm>
            <a:off x="457200" y="1295400"/>
            <a:ext cx="8229600" cy="4835525"/>
          </a:xfrm>
          <a:prstGeom prst="rect">
            <a:avLst/>
          </a:prstGeom>
          <a:noFill/>
          <a:ln>
            <a:noFill/>
          </a:ln>
          <a:effectLst/>
          <a:extLst>
            <a:ext uri="{FAA26D3D-D897-4be2-8F04-BA451C77F1D7}">
              <ma14:placeholderFlag xmlns:ma14="http://schemas.microsoft.com/office/mac/drawingml/2011/main" xmlns="" val="1"/>
            </a:ex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9702" name="Rectangle 6"/>
          <p:cNvSpPr>
            <a:spLocks noGrp="1" noChangeArrowheads="1"/>
          </p:cNvSpPr>
          <p:nvPr>
            <p:ph type="sldNum" sz="quarter" idx="4"/>
          </p:nvPr>
        </p:nvSpPr>
        <p:spPr bwMode="auto">
          <a:xfrm>
            <a:off x="6781800" y="6248400"/>
            <a:ext cx="1905000" cy="457200"/>
          </a:xfrm>
          <a:prstGeom prst="rect">
            <a:avLst/>
          </a:prstGeom>
          <a:noFill/>
          <a:ln>
            <a:noFill/>
          </a:ln>
          <a:effectLst/>
          <a:extLst>
            <a:ext uri="{FAA26D3D-D897-4be2-8F04-BA451C77F1D7}">
              <ma14:placeholderFlag xmlns:ma14="http://schemas.microsoft.com/office/mac/drawingml/2011/main" xmlns="" val="1"/>
            </a:ex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a:lvl1pPr>
          </a:lstStyle>
          <a:p>
            <a:fld id="{2BDC82CD-30B2-1348-96D0-860A277DEA53}" type="slidenum">
              <a:rPr lang="en-US"/>
              <a:pPr/>
              <a:t>‹#›</a:t>
            </a:fld>
            <a:endParaRPr lang="en-US"/>
          </a:p>
        </p:txBody>
      </p:sp>
      <p:grpSp>
        <p:nvGrpSpPr>
          <p:cNvPr id="29703" name="Group 7"/>
          <p:cNvGrpSpPr>
            <a:grpSpLocks/>
          </p:cNvGrpSpPr>
          <p:nvPr/>
        </p:nvGrpSpPr>
        <p:grpSpPr bwMode="auto">
          <a:xfrm>
            <a:off x="228600" y="0"/>
            <a:ext cx="8686800" cy="1143000"/>
            <a:chOff x="176" y="96"/>
            <a:chExt cx="5472" cy="1008"/>
          </a:xfrm>
        </p:grpSpPr>
        <p:sp>
          <p:nvSpPr>
            <p:cNvPr id="29704" name="Line 8"/>
            <p:cNvSpPr>
              <a:spLocks noChangeShapeType="1"/>
            </p:cNvSpPr>
            <p:nvPr/>
          </p:nvSpPr>
          <p:spPr bwMode="auto">
            <a:xfrm flipH="1">
              <a:off x="288" y="1104"/>
              <a:ext cx="5232" cy="0"/>
            </a:xfrm>
            <a:prstGeom prst="line">
              <a:avLst/>
            </a:prstGeom>
            <a:noFill/>
            <a:ln w="127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endParaRPr lang="en-US"/>
            </a:p>
          </p:txBody>
        </p:sp>
        <p:sp>
          <p:nvSpPr>
            <p:cNvPr id="29705" name="Rectangle 9"/>
            <p:cNvSpPr>
              <a:spLocks noChangeArrowheads="1"/>
            </p:cNvSpPr>
            <p:nvPr/>
          </p:nvSpPr>
          <p:spPr bwMode="auto">
            <a:xfrm>
              <a:off x="5504" y="96"/>
              <a:ext cx="144" cy="144"/>
            </a:xfrm>
            <a:prstGeom prst="rect">
              <a:avLst/>
            </a:prstGeom>
            <a:solidFill>
              <a:schemeClr val="bg2"/>
            </a:solidFill>
            <a:ln w="12700">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lgn="ctr" eaLnBrk="1" hangingPunct="1"/>
              <a:endParaRPr lang="en-US" sz="2400">
                <a:latin typeface="Times New Roman" charset="0"/>
              </a:endParaRPr>
            </a:p>
          </p:txBody>
        </p:sp>
        <p:sp>
          <p:nvSpPr>
            <p:cNvPr id="29706" name="Rectangle 10"/>
            <p:cNvSpPr>
              <a:spLocks noChangeArrowheads="1"/>
            </p:cNvSpPr>
            <p:nvPr/>
          </p:nvSpPr>
          <p:spPr bwMode="auto">
            <a:xfrm>
              <a:off x="176" y="96"/>
              <a:ext cx="5326" cy="144"/>
            </a:xfrm>
            <a:prstGeom prst="rect">
              <a:avLst/>
            </a:prstGeom>
            <a:solidFill>
              <a:schemeClr val="accent2"/>
            </a:solidFill>
            <a:ln w="12700">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lgn="ctr" eaLnBrk="1" hangingPunct="1"/>
              <a:endParaRPr lang="en-US" sz="2400">
                <a:latin typeface="Times New Roman" charset="0"/>
              </a:endParaRPr>
            </a:p>
          </p:txBody>
        </p:sp>
        <p:sp>
          <p:nvSpPr>
            <p:cNvPr id="29707" name="Rectangle 11"/>
            <p:cNvSpPr>
              <a:spLocks noChangeArrowheads="1"/>
            </p:cNvSpPr>
            <p:nvPr/>
          </p:nvSpPr>
          <p:spPr bwMode="auto">
            <a:xfrm>
              <a:off x="176" y="240"/>
              <a:ext cx="5326" cy="88"/>
            </a:xfrm>
            <a:prstGeom prst="rect">
              <a:avLst/>
            </a:prstGeom>
            <a:solidFill>
              <a:schemeClr val="bg2"/>
            </a:solidFill>
            <a:ln w="12700">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lgn="ctr" eaLnBrk="1" hangingPunct="1"/>
              <a:endParaRPr lang="en-US" sz="2400">
                <a:latin typeface="Times New Roman" charset="0"/>
              </a:endParaRPr>
            </a:p>
          </p:txBody>
        </p:sp>
        <p:sp>
          <p:nvSpPr>
            <p:cNvPr id="29708" name="Rectangle 12"/>
            <p:cNvSpPr>
              <a:spLocks noChangeArrowheads="1"/>
            </p:cNvSpPr>
            <p:nvPr/>
          </p:nvSpPr>
          <p:spPr bwMode="auto">
            <a:xfrm>
              <a:off x="5504" y="241"/>
              <a:ext cx="144" cy="86"/>
            </a:xfrm>
            <a:prstGeom prst="rect">
              <a:avLst/>
            </a:prstGeom>
            <a:solidFill>
              <a:schemeClr val="accent2"/>
            </a:solidFill>
            <a:ln w="12700">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lgn="ctr" eaLnBrk="1" hangingPunct="1"/>
              <a:endParaRPr lang="en-US" sz="2400">
                <a:latin typeface="Times New Roman" charset="0"/>
              </a:endParaRPr>
            </a:p>
          </p:txBody>
        </p:sp>
      </p:grpSp>
      <p:pic>
        <p:nvPicPr>
          <p:cNvPr id="29709" name="Picture 13" descr="SJSU-logo"/>
          <p:cNvPicPr>
            <a:picLocks noChangeAspect="1" noChangeArrowheads="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366713" y="6172200"/>
            <a:ext cx="639762" cy="606425"/>
          </a:xfrm>
          <a:prstGeom prst="rect">
            <a:avLst/>
          </a:prstGeom>
          <a:noFill/>
          <a:extLst>
            <a:ext uri="{909E8E84-426E-40dd-AFC4-6F175D3DCCD1}">
              <a14:hiddenFill xmlns:a14="http://schemas.microsoft.com/office/drawing/2010/main" xmlns="">
                <a:solidFill>
                  <a:srgbClr val="FFFFFF"/>
                </a:solidFill>
              </a14:hiddenFill>
            </a:ext>
          </a:extLst>
        </p:spPr>
      </p:pic>
      <p:sp>
        <p:nvSpPr>
          <p:cNvPr id="2" name="TextBox 1"/>
          <p:cNvSpPr txBox="1"/>
          <p:nvPr userDrawn="1"/>
        </p:nvSpPr>
        <p:spPr>
          <a:xfrm>
            <a:off x="1097318" y="6263609"/>
            <a:ext cx="1809961" cy="400110"/>
          </a:xfrm>
          <a:prstGeom prst="rect">
            <a:avLst/>
          </a:prstGeom>
          <a:noFill/>
        </p:spPr>
        <p:txBody>
          <a:bodyPr wrap="none" rtlCol="0">
            <a:spAutoFit/>
          </a:bodyPr>
          <a:lstStyle/>
          <a:p>
            <a:r>
              <a:rPr lang="en-US" sz="1000" dirty="0"/>
              <a:t>Computer</a:t>
            </a:r>
            <a:r>
              <a:rPr lang="en-US" sz="1000" baseline="0" dirty="0"/>
              <a:t> Engineering Dept.</a:t>
            </a:r>
          </a:p>
          <a:p>
            <a:r>
              <a:rPr lang="en-US" sz="1000" baseline="0" dirty="0"/>
              <a:t>Spring 2020: April 21</a:t>
            </a:r>
            <a:endParaRPr lang="en-US" sz="1000" dirty="0"/>
          </a:p>
        </p:txBody>
      </p:sp>
      <p:sp>
        <p:nvSpPr>
          <p:cNvPr id="15" name="TextBox 14"/>
          <p:cNvSpPr txBox="1"/>
          <p:nvPr userDrawn="1"/>
        </p:nvSpPr>
        <p:spPr>
          <a:xfrm>
            <a:off x="3524426" y="6263609"/>
            <a:ext cx="3143809" cy="400110"/>
          </a:xfrm>
          <a:prstGeom prst="rect">
            <a:avLst/>
          </a:prstGeom>
          <a:noFill/>
        </p:spPr>
        <p:txBody>
          <a:bodyPr wrap="none" rtlCol="0">
            <a:spAutoFit/>
          </a:bodyPr>
          <a:lstStyle/>
          <a:p>
            <a:pPr algn="ctr"/>
            <a:r>
              <a:rPr lang="en-US" sz="1000" dirty="0"/>
              <a:t>CMPE 180A: </a:t>
            </a:r>
            <a:r>
              <a:rPr lang="en-US" sz="1000" baseline="0" dirty="0"/>
              <a:t>Data Structures and Algorithms in C++</a:t>
            </a:r>
            <a:br>
              <a:rPr lang="en-US" sz="1000" baseline="0" dirty="0"/>
            </a:br>
            <a:r>
              <a:rPr lang="en-US" sz="1000" baseline="0" dirty="0"/>
              <a:t>© R. Mak</a:t>
            </a:r>
            <a:endParaRPr lang="en-US" sz="1000" dirty="0"/>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Lst>
  <p:hf hdr="0" ftr="0" dt="0"/>
  <p:txStyles>
    <p:titleStyle>
      <a:lvl1pPr algn="ctr" rtl="0" fontAlgn="base">
        <a:spcBef>
          <a:spcPct val="0"/>
        </a:spcBef>
        <a:spcAft>
          <a:spcPct val="0"/>
        </a:spcAft>
        <a:defRPr sz="3200">
          <a:solidFill>
            <a:schemeClr val="tx2"/>
          </a:solidFill>
          <a:latin typeface="+mj-lt"/>
          <a:ea typeface="+mj-ea"/>
          <a:cs typeface="+mj-cs"/>
        </a:defRPr>
      </a:lvl1pPr>
      <a:lvl2pPr algn="ctr" rtl="0" fontAlgn="base">
        <a:spcBef>
          <a:spcPct val="0"/>
        </a:spcBef>
        <a:spcAft>
          <a:spcPct val="0"/>
        </a:spcAft>
        <a:defRPr sz="3200">
          <a:solidFill>
            <a:schemeClr val="tx2"/>
          </a:solidFill>
          <a:latin typeface="Arial" charset="0"/>
          <a:ea typeface="ＭＳ Ｐゴシック" charset="0"/>
        </a:defRPr>
      </a:lvl2pPr>
      <a:lvl3pPr algn="ctr" rtl="0" fontAlgn="base">
        <a:spcBef>
          <a:spcPct val="0"/>
        </a:spcBef>
        <a:spcAft>
          <a:spcPct val="0"/>
        </a:spcAft>
        <a:defRPr sz="3200">
          <a:solidFill>
            <a:schemeClr val="tx2"/>
          </a:solidFill>
          <a:latin typeface="Arial" charset="0"/>
          <a:ea typeface="ＭＳ Ｐゴシック" charset="0"/>
        </a:defRPr>
      </a:lvl3pPr>
      <a:lvl4pPr algn="ctr" rtl="0" fontAlgn="base">
        <a:spcBef>
          <a:spcPct val="0"/>
        </a:spcBef>
        <a:spcAft>
          <a:spcPct val="0"/>
        </a:spcAft>
        <a:defRPr sz="3200">
          <a:solidFill>
            <a:schemeClr val="tx2"/>
          </a:solidFill>
          <a:latin typeface="Arial" charset="0"/>
          <a:ea typeface="ＭＳ Ｐゴシック" charset="0"/>
        </a:defRPr>
      </a:lvl4pPr>
      <a:lvl5pPr algn="ctr" rtl="0" fontAlgn="base">
        <a:spcBef>
          <a:spcPct val="0"/>
        </a:spcBef>
        <a:spcAft>
          <a:spcPct val="0"/>
        </a:spcAft>
        <a:defRPr sz="3200">
          <a:solidFill>
            <a:schemeClr val="tx2"/>
          </a:solidFill>
          <a:latin typeface="Arial" charset="0"/>
          <a:ea typeface="ＭＳ Ｐゴシック" charset="0"/>
        </a:defRPr>
      </a:lvl5pPr>
      <a:lvl6pPr marL="457200" algn="ctr" rtl="0" fontAlgn="base">
        <a:spcBef>
          <a:spcPct val="0"/>
        </a:spcBef>
        <a:spcAft>
          <a:spcPct val="0"/>
        </a:spcAft>
        <a:defRPr sz="3200">
          <a:solidFill>
            <a:schemeClr val="tx2"/>
          </a:solidFill>
          <a:latin typeface="Arial" charset="0"/>
          <a:ea typeface="ＭＳ Ｐゴシック" charset="0"/>
        </a:defRPr>
      </a:lvl6pPr>
      <a:lvl7pPr marL="914400" algn="ctr" rtl="0" fontAlgn="base">
        <a:spcBef>
          <a:spcPct val="0"/>
        </a:spcBef>
        <a:spcAft>
          <a:spcPct val="0"/>
        </a:spcAft>
        <a:defRPr sz="3200">
          <a:solidFill>
            <a:schemeClr val="tx2"/>
          </a:solidFill>
          <a:latin typeface="Arial" charset="0"/>
          <a:ea typeface="ＭＳ Ｐゴシック" charset="0"/>
        </a:defRPr>
      </a:lvl7pPr>
      <a:lvl8pPr marL="1371600" algn="ctr" rtl="0" fontAlgn="base">
        <a:spcBef>
          <a:spcPct val="0"/>
        </a:spcBef>
        <a:spcAft>
          <a:spcPct val="0"/>
        </a:spcAft>
        <a:defRPr sz="3200">
          <a:solidFill>
            <a:schemeClr val="tx2"/>
          </a:solidFill>
          <a:latin typeface="Arial" charset="0"/>
          <a:ea typeface="ＭＳ Ｐゴシック" charset="0"/>
        </a:defRPr>
      </a:lvl8pPr>
      <a:lvl9pPr marL="1828800" algn="ctr" rtl="0" fontAlgn="base">
        <a:spcBef>
          <a:spcPct val="0"/>
        </a:spcBef>
        <a:spcAft>
          <a:spcPct val="0"/>
        </a:spcAft>
        <a:defRPr sz="3200">
          <a:solidFill>
            <a:schemeClr val="tx2"/>
          </a:solidFill>
          <a:latin typeface="Arial" charset="0"/>
          <a:ea typeface="ＭＳ Ｐゴシック" charset="0"/>
        </a:defRPr>
      </a:lvl9pPr>
    </p:titleStyle>
    <p:bodyStyle>
      <a:lvl1pPr marL="469900" indent="-469900" algn="l" rtl="0" fontAlgn="base">
        <a:spcBef>
          <a:spcPct val="20000"/>
        </a:spcBef>
        <a:spcAft>
          <a:spcPct val="0"/>
        </a:spcAft>
        <a:buClr>
          <a:schemeClr val="bg2"/>
        </a:buClr>
        <a:buSzPct val="70000"/>
        <a:buFont typeface="Wingdings" charset="0"/>
        <a:buChar char="o"/>
        <a:defRPr sz="2800">
          <a:solidFill>
            <a:schemeClr val="tx1"/>
          </a:solidFill>
          <a:latin typeface="+mn-lt"/>
          <a:ea typeface="+mn-ea"/>
          <a:cs typeface="+mn-cs"/>
        </a:defRPr>
      </a:lvl1pPr>
      <a:lvl2pPr marL="908050" indent="-436563" algn="l" rtl="0" fontAlgn="base">
        <a:spcBef>
          <a:spcPct val="20000"/>
        </a:spcBef>
        <a:spcAft>
          <a:spcPct val="0"/>
        </a:spcAft>
        <a:buClr>
          <a:schemeClr val="accent2"/>
        </a:buClr>
        <a:buSzPct val="75000"/>
        <a:buFont typeface="Wingdings" charset="0"/>
        <a:buChar char="n"/>
        <a:defRPr sz="2400">
          <a:solidFill>
            <a:schemeClr val="tx1"/>
          </a:solidFill>
          <a:latin typeface="+mn-lt"/>
          <a:ea typeface="+mn-ea"/>
        </a:defRPr>
      </a:lvl2pPr>
      <a:lvl3pPr marL="1377950" indent="-468313" algn="l" rtl="0" fontAlgn="base">
        <a:spcBef>
          <a:spcPct val="20000"/>
        </a:spcBef>
        <a:spcAft>
          <a:spcPct val="0"/>
        </a:spcAft>
        <a:buClr>
          <a:schemeClr val="bg2"/>
        </a:buClr>
        <a:buSzPct val="65000"/>
        <a:buFont typeface="Wingdings" charset="0"/>
        <a:buChar char="o"/>
        <a:defRPr sz="2000">
          <a:solidFill>
            <a:schemeClr val="tx1"/>
          </a:solidFill>
          <a:latin typeface="+mn-lt"/>
          <a:ea typeface="+mn-ea"/>
        </a:defRPr>
      </a:lvl3pPr>
      <a:lvl4pPr marL="1827213" indent="-438150" algn="l" rtl="0" fontAlgn="base">
        <a:spcBef>
          <a:spcPct val="20000"/>
        </a:spcBef>
        <a:spcAft>
          <a:spcPct val="0"/>
        </a:spcAft>
        <a:buClr>
          <a:schemeClr val="accent2"/>
        </a:buClr>
        <a:buSzPct val="75000"/>
        <a:buFont typeface="Wingdings" charset="0"/>
        <a:buChar char="n"/>
        <a:defRPr sz="1600">
          <a:solidFill>
            <a:schemeClr val="tx1"/>
          </a:solidFill>
          <a:latin typeface="+mn-lt"/>
          <a:ea typeface="+mn-ea"/>
        </a:defRPr>
      </a:lvl4pPr>
      <a:lvl5pPr marL="2297113" indent="-468313" algn="l" rtl="0" fontAlgn="base">
        <a:spcBef>
          <a:spcPct val="20000"/>
        </a:spcBef>
        <a:spcAft>
          <a:spcPct val="0"/>
        </a:spcAft>
        <a:buClr>
          <a:schemeClr val="accent1"/>
        </a:buClr>
        <a:buSzPct val="50000"/>
        <a:buFont typeface="Wingdings" charset="0"/>
        <a:buChar char="o"/>
        <a:defRPr sz="1200">
          <a:solidFill>
            <a:schemeClr val="tx1"/>
          </a:solidFill>
          <a:latin typeface="+mn-lt"/>
          <a:ea typeface="+mn-ea"/>
        </a:defRPr>
      </a:lvl5pPr>
      <a:lvl6pPr marL="2754313" indent="-468313" algn="l" rtl="0" fontAlgn="base">
        <a:spcBef>
          <a:spcPct val="20000"/>
        </a:spcBef>
        <a:spcAft>
          <a:spcPct val="0"/>
        </a:spcAft>
        <a:buClr>
          <a:schemeClr val="accent1"/>
        </a:buClr>
        <a:buSzPct val="50000"/>
        <a:buFont typeface="Wingdings" charset="0"/>
        <a:buChar char="o"/>
        <a:defRPr sz="1200">
          <a:solidFill>
            <a:schemeClr val="tx1"/>
          </a:solidFill>
          <a:latin typeface="+mn-lt"/>
          <a:ea typeface="+mn-ea"/>
        </a:defRPr>
      </a:lvl6pPr>
      <a:lvl7pPr marL="3211513" indent="-468313" algn="l" rtl="0" fontAlgn="base">
        <a:spcBef>
          <a:spcPct val="20000"/>
        </a:spcBef>
        <a:spcAft>
          <a:spcPct val="0"/>
        </a:spcAft>
        <a:buClr>
          <a:schemeClr val="accent1"/>
        </a:buClr>
        <a:buSzPct val="50000"/>
        <a:buFont typeface="Wingdings" charset="0"/>
        <a:buChar char="o"/>
        <a:defRPr sz="1200">
          <a:solidFill>
            <a:schemeClr val="tx1"/>
          </a:solidFill>
          <a:latin typeface="+mn-lt"/>
          <a:ea typeface="+mn-ea"/>
        </a:defRPr>
      </a:lvl7pPr>
      <a:lvl8pPr marL="3668713" indent="-468313" algn="l" rtl="0" fontAlgn="base">
        <a:spcBef>
          <a:spcPct val="20000"/>
        </a:spcBef>
        <a:spcAft>
          <a:spcPct val="0"/>
        </a:spcAft>
        <a:buClr>
          <a:schemeClr val="accent1"/>
        </a:buClr>
        <a:buSzPct val="50000"/>
        <a:buFont typeface="Wingdings" charset="0"/>
        <a:buChar char="o"/>
        <a:defRPr sz="1200">
          <a:solidFill>
            <a:schemeClr val="tx1"/>
          </a:solidFill>
          <a:latin typeface="+mn-lt"/>
          <a:ea typeface="+mn-ea"/>
        </a:defRPr>
      </a:lvl8pPr>
      <a:lvl9pPr marL="4125913" indent="-468313" algn="l" rtl="0" fontAlgn="base">
        <a:spcBef>
          <a:spcPct val="20000"/>
        </a:spcBef>
        <a:spcAft>
          <a:spcPct val="0"/>
        </a:spcAft>
        <a:buClr>
          <a:schemeClr val="accent1"/>
        </a:buClr>
        <a:buSzPct val="50000"/>
        <a:buFont typeface="Wingdings" charset="0"/>
        <a:buChar char="o"/>
        <a:defRPr sz="12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cs.sjsu.edu/~mak"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8" Type="http://schemas.openxmlformats.org/officeDocument/2006/relationships/image" Target="../media/image8.wmf"/><Relationship Id="rId3" Type="http://schemas.openxmlformats.org/officeDocument/2006/relationships/oleObject" Target="../embeddings/oleObject1.bin"/><Relationship Id="rId7" Type="http://schemas.openxmlformats.org/officeDocument/2006/relationships/oleObject" Target="../embeddings/oleObject3.bin"/><Relationship Id="rId12" Type="http://schemas.openxmlformats.org/officeDocument/2006/relationships/image" Target="../media/image10.wmf"/><Relationship Id="rId2" Type="http://schemas.openxmlformats.org/officeDocument/2006/relationships/slideLayout" Target="../slideLayouts/slideLayout3.xml"/><Relationship Id="rId1" Type="http://schemas.openxmlformats.org/officeDocument/2006/relationships/vmlDrawing" Target="../drawings/vmlDrawing1.vml"/><Relationship Id="rId6" Type="http://schemas.openxmlformats.org/officeDocument/2006/relationships/image" Target="../media/image7.wmf"/><Relationship Id="rId11" Type="http://schemas.openxmlformats.org/officeDocument/2006/relationships/oleObject" Target="../embeddings/oleObject5.bin"/><Relationship Id="rId5" Type="http://schemas.openxmlformats.org/officeDocument/2006/relationships/oleObject" Target="../embeddings/oleObject2.bin"/><Relationship Id="rId10" Type="http://schemas.openxmlformats.org/officeDocument/2006/relationships/image" Target="../media/image9.wmf"/><Relationship Id="rId4" Type="http://schemas.openxmlformats.org/officeDocument/2006/relationships/image" Target="../media/image6.wmf"/><Relationship Id="rId9" Type="http://schemas.openxmlformats.org/officeDocument/2006/relationships/oleObject" Target="../embeddings/oleObject4.bin"/></Relationships>
</file>

<file path=ppt/slides/_rels/slide34.xml.rels><?xml version="1.0" encoding="UTF-8" standalone="yes"?>
<Relationships xmlns="http://schemas.openxmlformats.org/package/2006/relationships"><Relationship Id="rId8" Type="http://schemas.openxmlformats.org/officeDocument/2006/relationships/image" Target="../media/image13.emf"/><Relationship Id="rId3" Type="http://schemas.openxmlformats.org/officeDocument/2006/relationships/oleObject" Target="../embeddings/oleObject6.bin"/><Relationship Id="rId7" Type="http://schemas.openxmlformats.org/officeDocument/2006/relationships/oleObject" Target="../embeddings/oleObject8.bin"/><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12.emf"/><Relationship Id="rId5" Type="http://schemas.openxmlformats.org/officeDocument/2006/relationships/oleObject" Target="../embeddings/oleObject7.bin"/><Relationship Id="rId10" Type="http://schemas.openxmlformats.org/officeDocument/2006/relationships/image" Target="../media/image14.emf"/><Relationship Id="rId4" Type="http://schemas.openxmlformats.org/officeDocument/2006/relationships/image" Target="../media/image11.wmf"/><Relationship Id="rId9" Type="http://schemas.openxmlformats.org/officeDocument/2006/relationships/oleObject" Target="../embeddings/oleObject9.bin"/></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15.wmf"/><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3" Type="http://schemas.openxmlformats.org/officeDocument/2006/relationships/hyperlink" Target="http://www.sorting-algorithms.com/" TargetMode="External"/><Relationship Id="rId2" Type="http://schemas.openxmlformats.org/officeDocument/2006/relationships/hyperlink" Target="https://www.cs.usfca.edu/~galles/visualization/" TargetMode="External"/><Relationship Id="rId1" Type="http://schemas.openxmlformats.org/officeDocument/2006/relationships/slideLayout" Target="../slideLayouts/slideLayout2.xml"/><Relationship Id="rId4" Type="http://schemas.openxmlformats.org/officeDocument/2006/relationships/hyperlink" Target="https://www.youtube.com/watch?v=kPRA0W1kECg"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r>
              <a:rPr lang="en-US" sz="2400" dirty="0"/>
              <a:t>CMPE 180A</a:t>
            </a:r>
            <a:br>
              <a:rPr lang="en-US" sz="3200" dirty="0"/>
            </a:br>
            <a:r>
              <a:rPr lang="en-US" dirty="0"/>
              <a:t>Data Structures and Algorithms in C++</a:t>
            </a:r>
            <a:br>
              <a:rPr lang="en-US" sz="3600" dirty="0"/>
            </a:br>
            <a:r>
              <a:rPr lang="en-US" sz="2400" dirty="0"/>
              <a:t>November 10 Class Meeting</a:t>
            </a:r>
          </a:p>
        </p:txBody>
      </p:sp>
      <p:sp>
        <p:nvSpPr>
          <p:cNvPr id="2051" name="Rectangle 3"/>
          <p:cNvSpPr>
            <a:spLocks noGrp="1" noChangeArrowheads="1"/>
          </p:cNvSpPr>
          <p:nvPr>
            <p:ph type="subTitle" idx="1"/>
          </p:nvPr>
        </p:nvSpPr>
        <p:spPr/>
        <p:txBody>
          <a:bodyPr/>
          <a:lstStyle/>
          <a:p>
            <a:pPr algn="ctr">
              <a:lnSpc>
                <a:spcPct val="90000"/>
              </a:lnSpc>
            </a:pPr>
            <a:r>
              <a:rPr lang="en-US" dirty="0"/>
              <a:t>Department of Computer Engineering</a:t>
            </a:r>
            <a:br>
              <a:rPr lang="en-US" dirty="0"/>
            </a:br>
            <a:r>
              <a:rPr lang="en-US" dirty="0"/>
              <a:t>San Jose State University</a:t>
            </a:r>
            <a:br>
              <a:rPr lang="en-US" dirty="0"/>
            </a:br>
            <a:br>
              <a:rPr lang="en-US" sz="1200" dirty="0"/>
            </a:br>
            <a:r>
              <a:rPr lang="en-US" dirty="0"/>
              <a:t>Fall 2020</a:t>
            </a:r>
            <a:br>
              <a:rPr lang="en-US" dirty="0"/>
            </a:br>
            <a:r>
              <a:rPr lang="en-US" dirty="0"/>
              <a:t>Instructor: Ron Mak</a:t>
            </a:r>
          </a:p>
          <a:p>
            <a:pPr algn="ctr">
              <a:lnSpc>
                <a:spcPct val="90000"/>
              </a:lnSpc>
            </a:pPr>
            <a:r>
              <a:rPr lang="en-US" dirty="0">
                <a:hlinkClick r:id="rId3"/>
              </a:rPr>
              <a:t>www.cs.sjsu.edu/~mak</a:t>
            </a:r>
            <a:endParaRPr lang="en-US" dirty="0"/>
          </a:p>
        </p:txBody>
      </p:sp>
      <p:pic>
        <p:nvPicPr>
          <p:cNvPr id="2053" name="Picture 5" descr="sjsu_logo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132638" y="4591050"/>
            <a:ext cx="1096962" cy="1031875"/>
          </a:xfrm>
          <a:prstGeom prst="rect">
            <a:avLst/>
          </a:prstGeom>
          <a:noFill/>
          <a:extLst>
            <a:ext uri="{909E8E84-426E-40dd-AFC4-6F175D3DCCD1}">
              <a14:hiddenFill xmlns:a14="http://schemas.microsoft.com/office/drawing/2010/main" xmlns="">
                <a:solidFill>
                  <a:srgbClr val="FFFFFF"/>
                </a:solidFill>
              </a14:hiddenFill>
            </a:ext>
          </a:extLst>
        </p:spPr>
      </p:pic>
      <p:pic>
        <p:nvPicPr>
          <p:cNvPr id="2" name="Picture 1" descr="Screen Shot 2015-08-23 at 4.03.00 PM.p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914440" y="4434828"/>
            <a:ext cx="1013781" cy="1371586"/>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Insertion Sort</a:t>
            </a:r>
            <a:r>
              <a:rPr lang="en-US" i="1" dirty="0"/>
              <a:t>, cont’d</a:t>
            </a:r>
          </a:p>
        </p:txBody>
      </p:sp>
      <p:sp>
        <p:nvSpPr>
          <p:cNvPr id="4" name="Slide Number Placeholder 3"/>
          <p:cNvSpPr>
            <a:spLocks noGrp="1"/>
          </p:cNvSpPr>
          <p:nvPr>
            <p:ph type="sldNum" sz="quarter" idx="12"/>
          </p:nvPr>
        </p:nvSpPr>
        <p:spPr/>
        <p:txBody>
          <a:bodyPr/>
          <a:lstStyle/>
          <a:p>
            <a:fld id="{5E4F0376-0E54-9843-B673-E00D6670E830}" type="slidenum">
              <a:rPr lang="en-US" smtClean="0"/>
              <a:pPr/>
              <a:t>10</a:t>
            </a:fld>
            <a:endParaRPr lang="en-US"/>
          </a:p>
        </p:txBody>
      </p:sp>
      <p:sp>
        <p:nvSpPr>
          <p:cNvPr id="5" name="TextBox 4"/>
          <p:cNvSpPr txBox="1"/>
          <p:nvPr/>
        </p:nvSpPr>
        <p:spPr>
          <a:xfrm>
            <a:off x="1681794" y="1325903"/>
            <a:ext cx="5780412" cy="4770537"/>
          </a:xfrm>
          <a:prstGeom prst="rect">
            <a:avLst/>
          </a:prstGeom>
          <a:solidFill>
            <a:schemeClr val="bg1"/>
          </a:solidFill>
        </p:spPr>
        <p:txBody>
          <a:bodyPr wrap="square" rtlCol="0">
            <a:spAutoFit/>
          </a:bodyPr>
          <a:lstStyle/>
          <a:p>
            <a:r>
              <a:rPr lang="en-US" b="1" dirty="0">
                <a:latin typeface="Courier New" charset="0"/>
                <a:ea typeface="Courier New" charset="0"/>
                <a:cs typeface="Courier New" charset="0"/>
              </a:rPr>
              <a:t>                  </a:t>
            </a:r>
            <a:r>
              <a:rPr lang="mr-IN" b="1" dirty="0">
                <a:latin typeface="Courier New" charset="0"/>
                <a:ea typeface="Courier New" charset="0"/>
                <a:cs typeface="Courier New" charset="0"/>
              </a:rPr>
              <a:t>4 6</a:t>
            </a:r>
            <a:r>
              <a:rPr lang="en-US" b="1" dirty="0">
                <a:latin typeface="Courier New" charset="0"/>
                <a:ea typeface="Courier New" charset="0"/>
                <a:cs typeface="Courier New" charset="0"/>
              </a:rPr>
              <a:t>*</a:t>
            </a:r>
            <a:r>
              <a:rPr lang="mr-IN" b="1" dirty="0">
                <a:latin typeface="Courier New" charset="0"/>
                <a:ea typeface="Courier New" charset="0"/>
                <a:cs typeface="Courier New" charset="0"/>
              </a:rPr>
              <a:t> 9 3 0 1 1 6 7 6</a:t>
            </a:r>
          </a:p>
          <a:p>
            <a:endParaRPr lang="mr-IN" b="1" dirty="0">
              <a:latin typeface="Courier New" charset="0"/>
              <a:ea typeface="Courier New" charset="0"/>
              <a:cs typeface="Courier New" charset="0"/>
            </a:endParaRPr>
          </a:p>
          <a:p>
            <a:r>
              <a:rPr lang="en-US" b="1" dirty="0">
                <a:latin typeface="Courier New" charset="0"/>
                <a:ea typeface="Courier New" charset="0"/>
                <a:cs typeface="Courier New" charset="0"/>
              </a:rPr>
              <a:t>After pass</a:t>
            </a:r>
            <a:r>
              <a:rPr lang="mr-IN" b="1" dirty="0">
                <a:latin typeface="Courier New" charset="0"/>
                <a:ea typeface="Courier New" charset="0"/>
                <a:cs typeface="Courier New" charset="0"/>
              </a:rPr>
              <a:t>  1:  </a:t>
            </a:r>
            <a:r>
              <a:rPr lang="mr-IN" b="1" dirty="0">
                <a:solidFill>
                  <a:srgbClr val="B23C00"/>
                </a:solidFill>
                <a:latin typeface="Courier New" charset="0"/>
                <a:ea typeface="Courier New" charset="0"/>
                <a:cs typeface="Courier New" charset="0"/>
              </a:rPr>
              <a:t>[ 4 6]</a:t>
            </a:r>
            <a:r>
              <a:rPr lang="mr-IN" b="1" dirty="0">
                <a:latin typeface="Courier New" charset="0"/>
                <a:ea typeface="Courier New" charset="0"/>
                <a:cs typeface="Courier New" charset="0"/>
              </a:rPr>
              <a:t> 9</a:t>
            </a:r>
            <a:r>
              <a:rPr lang="en-US" b="1" dirty="0">
                <a:latin typeface="Courier New" charset="0"/>
                <a:ea typeface="Courier New" charset="0"/>
                <a:cs typeface="Courier New" charset="0"/>
              </a:rPr>
              <a:t>*</a:t>
            </a:r>
            <a:r>
              <a:rPr lang="mr-IN" b="1" dirty="0">
                <a:latin typeface="Courier New" charset="0"/>
                <a:ea typeface="Courier New" charset="0"/>
                <a:cs typeface="Courier New" charset="0"/>
              </a:rPr>
              <a:t> 3 0 1 1 6 7 6</a:t>
            </a:r>
          </a:p>
          <a:p>
            <a:endParaRPr lang="mr-IN" b="1" dirty="0">
              <a:latin typeface="Courier New" charset="0"/>
              <a:ea typeface="Courier New" charset="0"/>
              <a:cs typeface="Courier New" charset="0"/>
            </a:endParaRPr>
          </a:p>
          <a:p>
            <a:r>
              <a:rPr lang="en-US" b="1" dirty="0">
                <a:latin typeface="Courier New" charset="0"/>
                <a:ea typeface="Courier New" charset="0"/>
                <a:cs typeface="Courier New" charset="0"/>
              </a:rPr>
              <a:t>After pass</a:t>
            </a:r>
            <a:r>
              <a:rPr lang="mr-IN" b="1" dirty="0">
                <a:latin typeface="Courier New" charset="0"/>
                <a:ea typeface="Courier New" charset="0"/>
                <a:cs typeface="Courier New" charset="0"/>
              </a:rPr>
              <a:t>  2:  </a:t>
            </a:r>
            <a:r>
              <a:rPr lang="mr-IN" b="1" dirty="0">
                <a:solidFill>
                  <a:srgbClr val="B23C00"/>
                </a:solidFill>
                <a:latin typeface="Courier New" charset="0"/>
                <a:ea typeface="Courier New" charset="0"/>
                <a:cs typeface="Courier New" charset="0"/>
              </a:rPr>
              <a:t>[ 4 6 9]</a:t>
            </a:r>
            <a:r>
              <a:rPr lang="mr-IN" b="1" dirty="0">
                <a:latin typeface="Courier New" charset="0"/>
                <a:ea typeface="Courier New" charset="0"/>
                <a:cs typeface="Courier New" charset="0"/>
              </a:rPr>
              <a:t> 3</a:t>
            </a:r>
            <a:r>
              <a:rPr lang="en-US" b="1" dirty="0">
                <a:latin typeface="Courier New" charset="0"/>
                <a:ea typeface="Courier New" charset="0"/>
                <a:cs typeface="Courier New" charset="0"/>
              </a:rPr>
              <a:t>*</a:t>
            </a:r>
            <a:r>
              <a:rPr lang="mr-IN" b="1" dirty="0">
                <a:latin typeface="Courier New" charset="0"/>
                <a:ea typeface="Courier New" charset="0"/>
                <a:cs typeface="Courier New" charset="0"/>
              </a:rPr>
              <a:t> 0 1 1 6 7 6</a:t>
            </a:r>
          </a:p>
          <a:p>
            <a:endParaRPr lang="mr-IN" b="1" dirty="0">
              <a:latin typeface="Courier New" charset="0"/>
              <a:ea typeface="Courier New" charset="0"/>
              <a:cs typeface="Courier New" charset="0"/>
            </a:endParaRPr>
          </a:p>
          <a:p>
            <a:r>
              <a:rPr lang="en-US" b="1" dirty="0">
                <a:latin typeface="Courier New" charset="0"/>
                <a:ea typeface="Courier New" charset="0"/>
                <a:cs typeface="Courier New" charset="0"/>
              </a:rPr>
              <a:t>After pass</a:t>
            </a:r>
            <a:r>
              <a:rPr lang="mr-IN" b="1" dirty="0">
                <a:latin typeface="Courier New" charset="0"/>
                <a:ea typeface="Courier New" charset="0"/>
                <a:cs typeface="Courier New" charset="0"/>
              </a:rPr>
              <a:t>  3:  </a:t>
            </a:r>
            <a:r>
              <a:rPr lang="mr-IN" b="1" dirty="0">
                <a:solidFill>
                  <a:srgbClr val="B23C00"/>
                </a:solidFill>
                <a:latin typeface="Courier New" charset="0"/>
                <a:ea typeface="Courier New" charset="0"/>
                <a:cs typeface="Courier New" charset="0"/>
              </a:rPr>
              <a:t>[ 3 4 6 9]</a:t>
            </a:r>
            <a:r>
              <a:rPr lang="mr-IN" b="1" dirty="0">
                <a:latin typeface="Courier New" charset="0"/>
                <a:ea typeface="Courier New" charset="0"/>
                <a:cs typeface="Courier New" charset="0"/>
              </a:rPr>
              <a:t> 0</a:t>
            </a:r>
            <a:r>
              <a:rPr lang="en-US" b="1" dirty="0">
                <a:latin typeface="Courier New" charset="0"/>
                <a:ea typeface="Courier New" charset="0"/>
                <a:cs typeface="Courier New" charset="0"/>
              </a:rPr>
              <a:t>*</a:t>
            </a:r>
            <a:r>
              <a:rPr lang="mr-IN" b="1" dirty="0">
                <a:latin typeface="Courier New" charset="0"/>
                <a:ea typeface="Courier New" charset="0"/>
                <a:cs typeface="Courier New" charset="0"/>
              </a:rPr>
              <a:t> 1 1 6 7 6</a:t>
            </a:r>
          </a:p>
          <a:p>
            <a:endParaRPr lang="mr-IN" b="1" dirty="0">
              <a:latin typeface="Courier New" charset="0"/>
              <a:ea typeface="Courier New" charset="0"/>
              <a:cs typeface="Courier New" charset="0"/>
            </a:endParaRPr>
          </a:p>
          <a:p>
            <a:r>
              <a:rPr lang="en-US" b="1" dirty="0">
                <a:latin typeface="Courier New" charset="0"/>
                <a:ea typeface="Courier New" charset="0"/>
                <a:cs typeface="Courier New" charset="0"/>
              </a:rPr>
              <a:t>After pass</a:t>
            </a:r>
            <a:r>
              <a:rPr lang="mr-IN" b="1" dirty="0">
                <a:latin typeface="Courier New" charset="0"/>
                <a:ea typeface="Courier New" charset="0"/>
                <a:cs typeface="Courier New" charset="0"/>
              </a:rPr>
              <a:t>  4:  </a:t>
            </a:r>
            <a:r>
              <a:rPr lang="mr-IN" b="1" dirty="0">
                <a:solidFill>
                  <a:srgbClr val="B23C00"/>
                </a:solidFill>
                <a:latin typeface="Courier New" charset="0"/>
                <a:ea typeface="Courier New" charset="0"/>
                <a:cs typeface="Courier New" charset="0"/>
              </a:rPr>
              <a:t>[ 0 3 4 6 9]</a:t>
            </a:r>
            <a:r>
              <a:rPr lang="mr-IN" b="1" dirty="0">
                <a:latin typeface="Courier New" charset="0"/>
                <a:ea typeface="Courier New" charset="0"/>
                <a:cs typeface="Courier New" charset="0"/>
              </a:rPr>
              <a:t> 1</a:t>
            </a:r>
            <a:r>
              <a:rPr lang="en-US" b="1" dirty="0">
                <a:latin typeface="Courier New" charset="0"/>
                <a:ea typeface="Courier New" charset="0"/>
                <a:cs typeface="Courier New" charset="0"/>
              </a:rPr>
              <a:t>*</a:t>
            </a:r>
            <a:r>
              <a:rPr lang="mr-IN" b="1" dirty="0">
                <a:latin typeface="Courier New" charset="0"/>
                <a:ea typeface="Courier New" charset="0"/>
                <a:cs typeface="Courier New" charset="0"/>
              </a:rPr>
              <a:t> 1 6 7 6</a:t>
            </a:r>
          </a:p>
          <a:p>
            <a:endParaRPr lang="mr-IN" b="1" dirty="0">
              <a:latin typeface="Courier New" charset="0"/>
              <a:ea typeface="Courier New" charset="0"/>
              <a:cs typeface="Courier New" charset="0"/>
            </a:endParaRPr>
          </a:p>
          <a:p>
            <a:r>
              <a:rPr lang="en-US" b="1" dirty="0">
                <a:latin typeface="Courier New" charset="0"/>
                <a:ea typeface="Courier New" charset="0"/>
                <a:cs typeface="Courier New" charset="0"/>
              </a:rPr>
              <a:t>After pass</a:t>
            </a:r>
            <a:r>
              <a:rPr lang="mr-IN" b="1" dirty="0">
                <a:latin typeface="Courier New" charset="0"/>
                <a:ea typeface="Courier New" charset="0"/>
                <a:cs typeface="Courier New" charset="0"/>
              </a:rPr>
              <a:t>  5:  </a:t>
            </a:r>
            <a:r>
              <a:rPr lang="mr-IN" b="1" dirty="0">
                <a:solidFill>
                  <a:srgbClr val="B23C00"/>
                </a:solidFill>
                <a:latin typeface="Courier New" charset="0"/>
                <a:ea typeface="Courier New" charset="0"/>
                <a:cs typeface="Courier New" charset="0"/>
              </a:rPr>
              <a:t>[ 0 1 3 4 6 9]</a:t>
            </a:r>
            <a:r>
              <a:rPr lang="mr-IN" b="1" dirty="0">
                <a:latin typeface="Courier New" charset="0"/>
                <a:ea typeface="Courier New" charset="0"/>
                <a:cs typeface="Courier New" charset="0"/>
              </a:rPr>
              <a:t> 1</a:t>
            </a:r>
            <a:r>
              <a:rPr lang="en-US" b="1" dirty="0">
                <a:latin typeface="Courier New" charset="0"/>
                <a:ea typeface="Courier New" charset="0"/>
                <a:cs typeface="Courier New" charset="0"/>
              </a:rPr>
              <a:t>*</a:t>
            </a:r>
            <a:r>
              <a:rPr lang="mr-IN" b="1" dirty="0">
                <a:latin typeface="Courier New" charset="0"/>
                <a:ea typeface="Courier New" charset="0"/>
                <a:cs typeface="Courier New" charset="0"/>
              </a:rPr>
              <a:t> 6 7 6</a:t>
            </a:r>
          </a:p>
          <a:p>
            <a:endParaRPr lang="mr-IN" b="1" dirty="0">
              <a:latin typeface="Courier New" charset="0"/>
              <a:ea typeface="Courier New" charset="0"/>
              <a:cs typeface="Courier New" charset="0"/>
            </a:endParaRPr>
          </a:p>
          <a:p>
            <a:r>
              <a:rPr lang="en-US" b="1" dirty="0">
                <a:latin typeface="Courier New" charset="0"/>
                <a:ea typeface="Courier New" charset="0"/>
                <a:cs typeface="Courier New" charset="0"/>
              </a:rPr>
              <a:t>After pass</a:t>
            </a:r>
            <a:r>
              <a:rPr lang="mr-IN" b="1" dirty="0">
                <a:latin typeface="Courier New" charset="0"/>
                <a:ea typeface="Courier New" charset="0"/>
                <a:cs typeface="Courier New" charset="0"/>
              </a:rPr>
              <a:t>  6:  </a:t>
            </a:r>
            <a:r>
              <a:rPr lang="mr-IN" b="1" dirty="0">
                <a:solidFill>
                  <a:srgbClr val="B23C00"/>
                </a:solidFill>
                <a:latin typeface="Courier New" charset="0"/>
                <a:ea typeface="Courier New" charset="0"/>
                <a:cs typeface="Courier New" charset="0"/>
              </a:rPr>
              <a:t>[ 0 1 1 3 4 6 9]</a:t>
            </a:r>
            <a:r>
              <a:rPr lang="mr-IN" b="1" dirty="0">
                <a:latin typeface="Courier New" charset="0"/>
                <a:ea typeface="Courier New" charset="0"/>
                <a:cs typeface="Courier New" charset="0"/>
              </a:rPr>
              <a:t> 6</a:t>
            </a:r>
            <a:r>
              <a:rPr lang="en-US" b="1" dirty="0">
                <a:latin typeface="Courier New" charset="0"/>
                <a:ea typeface="Courier New" charset="0"/>
                <a:cs typeface="Courier New" charset="0"/>
              </a:rPr>
              <a:t>*</a:t>
            </a:r>
            <a:r>
              <a:rPr lang="mr-IN" b="1" dirty="0">
                <a:latin typeface="Courier New" charset="0"/>
                <a:ea typeface="Courier New" charset="0"/>
                <a:cs typeface="Courier New" charset="0"/>
              </a:rPr>
              <a:t> 7 6</a:t>
            </a:r>
          </a:p>
          <a:p>
            <a:endParaRPr lang="mr-IN" b="1" dirty="0">
              <a:latin typeface="Courier New" charset="0"/>
              <a:ea typeface="Courier New" charset="0"/>
              <a:cs typeface="Courier New" charset="0"/>
            </a:endParaRPr>
          </a:p>
          <a:p>
            <a:r>
              <a:rPr lang="en-US" b="1" dirty="0">
                <a:latin typeface="Courier New" charset="0"/>
                <a:ea typeface="Courier New" charset="0"/>
                <a:cs typeface="Courier New" charset="0"/>
              </a:rPr>
              <a:t>After pass</a:t>
            </a:r>
            <a:r>
              <a:rPr lang="mr-IN" b="1" dirty="0">
                <a:latin typeface="Courier New" charset="0"/>
                <a:ea typeface="Courier New" charset="0"/>
                <a:cs typeface="Courier New" charset="0"/>
              </a:rPr>
              <a:t>  7:  </a:t>
            </a:r>
            <a:r>
              <a:rPr lang="mr-IN" b="1" dirty="0">
                <a:solidFill>
                  <a:srgbClr val="B23C00"/>
                </a:solidFill>
                <a:latin typeface="Courier New" charset="0"/>
                <a:ea typeface="Courier New" charset="0"/>
                <a:cs typeface="Courier New" charset="0"/>
              </a:rPr>
              <a:t>[ 0 1 1 3 4 6 6 9]</a:t>
            </a:r>
            <a:r>
              <a:rPr lang="mr-IN" b="1" dirty="0">
                <a:latin typeface="Courier New" charset="0"/>
                <a:ea typeface="Courier New" charset="0"/>
                <a:cs typeface="Courier New" charset="0"/>
              </a:rPr>
              <a:t> 7</a:t>
            </a:r>
            <a:r>
              <a:rPr lang="en-US" b="1" dirty="0">
                <a:latin typeface="Courier New" charset="0"/>
                <a:ea typeface="Courier New" charset="0"/>
                <a:cs typeface="Courier New" charset="0"/>
              </a:rPr>
              <a:t>*</a:t>
            </a:r>
            <a:r>
              <a:rPr lang="mr-IN" b="1" dirty="0">
                <a:latin typeface="Courier New" charset="0"/>
                <a:ea typeface="Courier New" charset="0"/>
                <a:cs typeface="Courier New" charset="0"/>
              </a:rPr>
              <a:t> 6</a:t>
            </a:r>
          </a:p>
          <a:p>
            <a:endParaRPr lang="mr-IN" b="1" dirty="0">
              <a:latin typeface="Courier New" charset="0"/>
              <a:ea typeface="Courier New" charset="0"/>
              <a:cs typeface="Courier New" charset="0"/>
            </a:endParaRPr>
          </a:p>
          <a:p>
            <a:r>
              <a:rPr lang="en-US" b="1" dirty="0">
                <a:latin typeface="Courier New" charset="0"/>
                <a:ea typeface="Courier New" charset="0"/>
                <a:cs typeface="Courier New" charset="0"/>
              </a:rPr>
              <a:t>After pass</a:t>
            </a:r>
            <a:r>
              <a:rPr lang="mr-IN" b="1" dirty="0">
                <a:latin typeface="Courier New" charset="0"/>
                <a:ea typeface="Courier New" charset="0"/>
                <a:cs typeface="Courier New" charset="0"/>
              </a:rPr>
              <a:t>  8:  </a:t>
            </a:r>
            <a:r>
              <a:rPr lang="mr-IN" b="1" dirty="0">
                <a:solidFill>
                  <a:srgbClr val="B23C00"/>
                </a:solidFill>
                <a:latin typeface="Courier New" charset="0"/>
                <a:ea typeface="Courier New" charset="0"/>
                <a:cs typeface="Courier New" charset="0"/>
              </a:rPr>
              <a:t>[ 0 1 1 3 4 6 6 7 9]</a:t>
            </a:r>
            <a:r>
              <a:rPr lang="mr-IN" b="1" dirty="0">
                <a:latin typeface="Courier New" charset="0"/>
                <a:ea typeface="Courier New" charset="0"/>
                <a:cs typeface="Courier New" charset="0"/>
              </a:rPr>
              <a:t> 6</a:t>
            </a:r>
            <a:r>
              <a:rPr lang="en-US" b="1" dirty="0">
                <a:latin typeface="Courier New" charset="0"/>
                <a:ea typeface="Courier New" charset="0"/>
                <a:cs typeface="Courier New" charset="0"/>
              </a:rPr>
              <a:t>*</a:t>
            </a:r>
            <a:endParaRPr lang="mr-IN" b="1" dirty="0">
              <a:latin typeface="Courier New" charset="0"/>
              <a:ea typeface="Courier New" charset="0"/>
              <a:cs typeface="Courier New" charset="0"/>
            </a:endParaRPr>
          </a:p>
          <a:p>
            <a:endParaRPr lang="mr-IN" b="1" dirty="0">
              <a:latin typeface="Courier New" charset="0"/>
              <a:ea typeface="Courier New" charset="0"/>
              <a:cs typeface="Courier New" charset="0"/>
            </a:endParaRPr>
          </a:p>
          <a:p>
            <a:r>
              <a:rPr lang="en-US" b="1" dirty="0">
                <a:latin typeface="Courier New" charset="0"/>
                <a:ea typeface="Courier New" charset="0"/>
                <a:cs typeface="Courier New" charset="0"/>
              </a:rPr>
              <a:t>After pass</a:t>
            </a:r>
            <a:r>
              <a:rPr lang="mr-IN" b="1" dirty="0">
                <a:latin typeface="Courier New" charset="0"/>
                <a:ea typeface="Courier New" charset="0"/>
                <a:cs typeface="Courier New" charset="0"/>
              </a:rPr>
              <a:t>  9:  </a:t>
            </a:r>
            <a:r>
              <a:rPr lang="mr-IN" b="1" dirty="0">
                <a:solidFill>
                  <a:srgbClr val="B23C00"/>
                </a:solidFill>
                <a:latin typeface="Courier New" charset="0"/>
                <a:ea typeface="Courier New" charset="0"/>
                <a:cs typeface="Courier New" charset="0"/>
              </a:rPr>
              <a:t>[ 0 1 1 3 4 6 6 6 7 9]</a:t>
            </a:r>
            <a:endParaRPr lang="en-US" b="1" dirty="0">
              <a:solidFill>
                <a:srgbClr val="B23C00"/>
              </a:solidFill>
              <a:latin typeface="Courier New" charset="0"/>
              <a:ea typeface="Courier New" charset="0"/>
              <a:cs typeface="Courier New" charset="0"/>
            </a:endParaRPr>
          </a:p>
        </p:txBody>
      </p:sp>
    </p:spTree>
    <p:extLst>
      <p:ext uri="{BB962C8B-B14F-4D97-AF65-F5344CB8AC3E}">
        <p14:creationId xmlns:p14="http://schemas.microsoft.com/office/powerpoint/2010/main" val="15089333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5"/>
          <p:cNvSpPr>
            <a:spLocks noGrp="1"/>
          </p:cNvSpPr>
          <p:nvPr>
            <p:ph type="sldNum" sz="quarter" idx="12"/>
          </p:nvPr>
        </p:nvSpPr>
        <p:spPr/>
        <p:txBody>
          <a:bodyPr/>
          <a:lstStyle/>
          <a:p>
            <a:fld id="{5F06FFC3-3139-D549-B592-206B6AEE176C}" type="slidenum">
              <a:rPr lang="en-US"/>
              <a:pPr/>
              <a:t>11</a:t>
            </a:fld>
            <a:endParaRPr lang="en-US" dirty="0"/>
          </a:p>
        </p:txBody>
      </p:sp>
      <p:sp>
        <p:nvSpPr>
          <p:cNvPr id="785410" name="Rectangle 2"/>
          <p:cNvSpPr>
            <a:spLocks noGrp="1" noChangeArrowheads="1"/>
          </p:cNvSpPr>
          <p:nvPr>
            <p:ph type="title"/>
          </p:nvPr>
        </p:nvSpPr>
        <p:spPr/>
        <p:txBody>
          <a:bodyPr/>
          <a:lstStyle/>
          <a:p>
            <a:r>
              <a:rPr lang="en-US" dirty="0"/>
              <a:t>Insertion Sort</a:t>
            </a:r>
            <a:r>
              <a:rPr lang="en-US" i="1" dirty="0"/>
              <a:t>, cont’d</a:t>
            </a:r>
            <a:endParaRPr lang="en-US" dirty="0"/>
          </a:p>
        </p:txBody>
      </p:sp>
      <p:sp>
        <p:nvSpPr>
          <p:cNvPr id="785411" name="Rectangle 3"/>
          <p:cNvSpPr>
            <a:spLocks noGrp="1" noChangeArrowheads="1"/>
          </p:cNvSpPr>
          <p:nvPr>
            <p:ph type="body" idx="1"/>
          </p:nvPr>
        </p:nvSpPr>
        <p:spPr>
          <a:xfrm>
            <a:off x="457200" y="1295400"/>
            <a:ext cx="8229600" cy="4785331"/>
          </a:xfrm>
        </p:spPr>
        <p:txBody>
          <a:bodyPr/>
          <a:lstStyle/>
          <a:p>
            <a:pPr>
              <a:lnSpc>
                <a:spcPct val="90000"/>
              </a:lnSpc>
            </a:pPr>
            <a:r>
              <a:rPr lang="en-US" dirty="0"/>
              <a:t>Insertion sort is inefficient because </a:t>
            </a:r>
            <a:br>
              <a:rPr lang="en-US" dirty="0"/>
            </a:br>
            <a:r>
              <a:rPr lang="en-US" dirty="0"/>
              <a:t>it swaps only </a:t>
            </a:r>
            <a:r>
              <a:rPr lang="en-US" u="sng" dirty="0"/>
              <a:t>adjacent values</a:t>
            </a:r>
            <a:r>
              <a:rPr lang="en-US" dirty="0"/>
              <a:t>.</a:t>
            </a:r>
          </a:p>
          <a:p>
            <a:pPr lvl="4">
              <a:lnSpc>
                <a:spcPct val="90000"/>
              </a:lnSpc>
            </a:pPr>
            <a:endParaRPr lang="en-US" dirty="0"/>
          </a:p>
          <a:p>
            <a:pPr>
              <a:lnSpc>
                <a:spcPct val="90000"/>
              </a:lnSpc>
            </a:pPr>
            <a:r>
              <a:rPr lang="en-US" dirty="0"/>
              <a:t>A value may have to </a:t>
            </a:r>
            <a:r>
              <a:rPr lang="en-US" u="sng" dirty="0"/>
              <a:t>travel a long way</a:t>
            </a:r>
            <a:r>
              <a:rPr lang="en-US" dirty="0"/>
              <a:t> through the array during a pass, one element at a time, to arrive at its proper place in the sorted part of the array.</a:t>
            </a:r>
          </a:p>
          <a:p>
            <a:pPr lvl="4">
              <a:lnSpc>
                <a:spcPct val="90000"/>
              </a:lnSpc>
            </a:pPr>
            <a:endParaRPr lang="en-US" dirty="0"/>
          </a:p>
          <a:p>
            <a:pPr>
              <a:lnSpc>
                <a:spcPct val="90000"/>
              </a:lnSpc>
            </a:pPr>
            <a:r>
              <a:rPr lang="en-US" dirty="0"/>
              <a:t>During the later passes, when the value being considered is toward the right end of the array, that value potentially has to travel through more elements to arrive at its proper place.</a:t>
            </a:r>
          </a:p>
          <a:p>
            <a:pPr lvl="4">
              <a:lnSpc>
                <a:spcPct val="90000"/>
              </a:lnSpc>
            </a:pPr>
            <a:endParaRPr lang="en-US" sz="1000" dirty="0"/>
          </a:p>
        </p:txBody>
      </p:sp>
    </p:spTree>
    <p:extLst>
      <p:ext uri="{BB962C8B-B14F-4D97-AF65-F5344CB8AC3E}">
        <p14:creationId xmlns:p14="http://schemas.microsoft.com/office/powerpoint/2010/main" val="6664393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5"/>
          <p:cNvSpPr>
            <a:spLocks noGrp="1"/>
          </p:cNvSpPr>
          <p:nvPr>
            <p:ph type="sldNum" sz="quarter" idx="12"/>
          </p:nvPr>
        </p:nvSpPr>
        <p:spPr/>
        <p:txBody>
          <a:bodyPr/>
          <a:lstStyle/>
          <a:p>
            <a:fld id="{095C4B9D-598B-D64B-9486-F78187D20CFC}" type="slidenum">
              <a:rPr lang="en-US"/>
              <a:pPr/>
              <a:t>12</a:t>
            </a:fld>
            <a:endParaRPr lang="en-US"/>
          </a:p>
        </p:txBody>
      </p:sp>
      <p:sp>
        <p:nvSpPr>
          <p:cNvPr id="782338" name="Rectangle 2"/>
          <p:cNvSpPr>
            <a:spLocks noGrp="1" noChangeArrowheads="1"/>
          </p:cNvSpPr>
          <p:nvPr>
            <p:ph type="title"/>
          </p:nvPr>
        </p:nvSpPr>
        <p:spPr/>
        <p:txBody>
          <a:bodyPr/>
          <a:lstStyle/>
          <a:p>
            <a:r>
              <a:rPr lang="en-US"/>
              <a:t>Shellsort</a:t>
            </a:r>
          </a:p>
        </p:txBody>
      </p:sp>
      <p:sp>
        <p:nvSpPr>
          <p:cNvPr id="782339" name="Rectangle 3"/>
          <p:cNvSpPr>
            <a:spLocks noGrp="1" noChangeArrowheads="1"/>
          </p:cNvSpPr>
          <p:nvPr>
            <p:ph type="body" idx="1"/>
          </p:nvPr>
        </p:nvSpPr>
        <p:spPr>
          <a:xfrm>
            <a:off x="457200" y="1295399"/>
            <a:ext cx="8229600" cy="4785331"/>
          </a:xfrm>
        </p:spPr>
        <p:txBody>
          <a:bodyPr/>
          <a:lstStyle/>
          <a:p>
            <a:r>
              <a:rPr lang="en-US" dirty="0"/>
              <a:t>Like insertion sort, except we compare values </a:t>
            </a:r>
            <a:br>
              <a:rPr lang="en-US" dirty="0"/>
            </a:br>
            <a:r>
              <a:rPr lang="en-US" dirty="0"/>
              <a:t>that are </a:t>
            </a:r>
            <a:r>
              <a:rPr lang="en-US" i="1" u="sng" dirty="0">
                <a:latin typeface="Times New Roman" charset="0"/>
              </a:rPr>
              <a:t>h</a:t>
            </a:r>
            <a:r>
              <a:rPr lang="en-US" u="sng" dirty="0"/>
              <a:t> elements apart</a:t>
            </a:r>
            <a:r>
              <a:rPr lang="en-US" dirty="0">
                <a:solidFill>
                  <a:srgbClr val="B23C00"/>
                </a:solidFill>
              </a:rPr>
              <a:t> </a:t>
            </a:r>
            <a:r>
              <a:rPr lang="en-US" dirty="0"/>
              <a:t>in the list.</a:t>
            </a:r>
          </a:p>
          <a:p>
            <a:pPr lvl="1"/>
            <a:r>
              <a:rPr lang="en-US" i="1" dirty="0">
                <a:latin typeface="Times New Roman" charset="0"/>
              </a:rPr>
              <a:t>h</a:t>
            </a:r>
            <a:r>
              <a:rPr lang="en-US" dirty="0"/>
              <a:t> diminishes after completing a pass, </a:t>
            </a:r>
            <a:br>
              <a:rPr lang="en-US" dirty="0"/>
            </a:br>
            <a:r>
              <a:rPr lang="en-US" dirty="0"/>
              <a:t>for example, 5, 3, and 1.</a:t>
            </a:r>
          </a:p>
          <a:p>
            <a:pPr lvl="1"/>
            <a:r>
              <a:rPr lang="en-US" dirty="0"/>
              <a:t>Invented by Donald Shell (1924-2015) in 1959.</a:t>
            </a:r>
          </a:p>
          <a:p>
            <a:pPr lvl="6"/>
            <a:endParaRPr lang="en-US" dirty="0"/>
          </a:p>
          <a:p>
            <a:r>
              <a:rPr lang="en-US" dirty="0"/>
              <a:t>The final value of </a:t>
            </a:r>
            <a:r>
              <a:rPr lang="en-US" i="1" dirty="0">
                <a:latin typeface="Times New Roman" charset="0"/>
              </a:rPr>
              <a:t>h</a:t>
            </a:r>
            <a:r>
              <a:rPr lang="en-US" dirty="0"/>
              <a:t> must be 1, </a:t>
            </a:r>
            <a:br>
              <a:rPr lang="en-US" dirty="0"/>
            </a:br>
            <a:r>
              <a:rPr lang="en-US" dirty="0"/>
              <a:t>so the final pass is a regular insertion sort.</a:t>
            </a:r>
          </a:p>
          <a:p>
            <a:pPr lvl="5"/>
            <a:endParaRPr lang="en-US" dirty="0"/>
          </a:p>
          <a:p>
            <a:r>
              <a:rPr lang="en-US" dirty="0"/>
              <a:t>The earlier passes get the array </a:t>
            </a:r>
            <a:br>
              <a:rPr lang="en-US" dirty="0"/>
            </a:br>
            <a:r>
              <a:rPr lang="ja-JP" altLang="en-US" dirty="0">
                <a:latin typeface="Arial"/>
              </a:rPr>
              <a:t>“</a:t>
            </a:r>
            <a:r>
              <a:rPr lang="en-US" dirty="0"/>
              <a:t>nearly sorted</a:t>
            </a:r>
            <a:r>
              <a:rPr lang="ja-JP" altLang="en-US" dirty="0">
                <a:latin typeface="Arial"/>
              </a:rPr>
              <a:t>”</a:t>
            </a:r>
            <a:r>
              <a:rPr lang="en-US" dirty="0"/>
              <a:t> quickly.</a:t>
            </a:r>
          </a:p>
          <a:p>
            <a:pPr lvl="4"/>
            <a:endParaRPr lang="en-US" dirty="0"/>
          </a:p>
        </p:txBody>
      </p:sp>
    </p:spTree>
    <p:extLst>
      <p:ext uri="{BB962C8B-B14F-4D97-AF65-F5344CB8AC3E}">
        <p14:creationId xmlns:p14="http://schemas.microsoft.com/office/powerpoint/2010/main" val="13940928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5"/>
          <p:cNvSpPr>
            <a:spLocks noGrp="1"/>
          </p:cNvSpPr>
          <p:nvPr>
            <p:ph type="sldNum" sz="quarter" idx="12"/>
          </p:nvPr>
        </p:nvSpPr>
        <p:spPr/>
        <p:txBody>
          <a:bodyPr/>
          <a:lstStyle/>
          <a:p>
            <a:fld id="{095C4B9D-598B-D64B-9486-F78187D20CFC}" type="slidenum">
              <a:rPr lang="en-US"/>
              <a:pPr/>
              <a:t>13</a:t>
            </a:fld>
            <a:endParaRPr lang="en-US"/>
          </a:p>
        </p:txBody>
      </p:sp>
      <p:sp>
        <p:nvSpPr>
          <p:cNvPr id="782338" name="Rectangle 2"/>
          <p:cNvSpPr>
            <a:spLocks noGrp="1" noChangeArrowheads="1"/>
          </p:cNvSpPr>
          <p:nvPr>
            <p:ph type="title"/>
          </p:nvPr>
        </p:nvSpPr>
        <p:spPr/>
        <p:txBody>
          <a:bodyPr/>
          <a:lstStyle/>
          <a:p>
            <a:r>
              <a:rPr lang="en-US" dirty="0" err="1"/>
              <a:t>Shellsort</a:t>
            </a:r>
            <a:r>
              <a:rPr lang="en-US" i="1" dirty="0"/>
              <a:t>, cont’d</a:t>
            </a:r>
          </a:p>
        </p:txBody>
      </p:sp>
      <p:sp>
        <p:nvSpPr>
          <p:cNvPr id="782339" name="Rectangle 3"/>
          <p:cNvSpPr>
            <a:spLocks noGrp="1" noChangeArrowheads="1"/>
          </p:cNvSpPr>
          <p:nvPr>
            <p:ph type="body" idx="1"/>
          </p:nvPr>
        </p:nvSpPr>
        <p:spPr>
          <a:xfrm>
            <a:off x="457200" y="1295399"/>
            <a:ext cx="8229600" cy="2407917"/>
          </a:xfrm>
        </p:spPr>
        <p:txBody>
          <a:bodyPr/>
          <a:lstStyle/>
          <a:p>
            <a:r>
              <a:rPr lang="en-US" dirty="0"/>
              <a:t>After each pass, the array is said to be </a:t>
            </a:r>
            <a:br>
              <a:rPr lang="en-US" dirty="0"/>
            </a:br>
            <a:r>
              <a:rPr lang="en-US" sz="3200" i="1" dirty="0" err="1">
                <a:solidFill>
                  <a:srgbClr val="B23C00"/>
                </a:solidFill>
                <a:latin typeface="Times New Roman" charset="0"/>
              </a:rPr>
              <a:t>h</a:t>
            </a:r>
            <a:r>
              <a:rPr lang="en-US" sz="3200" i="1" baseline="-25000" dirty="0" err="1">
                <a:solidFill>
                  <a:srgbClr val="B23C00"/>
                </a:solidFill>
                <a:latin typeface="Times New Roman" charset="0"/>
              </a:rPr>
              <a:t>k</a:t>
            </a:r>
            <a:r>
              <a:rPr lang="en-US" dirty="0">
                <a:solidFill>
                  <a:srgbClr val="B23C00"/>
                </a:solidFill>
              </a:rPr>
              <a:t>-sorted</a:t>
            </a:r>
            <a:r>
              <a:rPr lang="en-US" dirty="0"/>
              <a:t>. </a:t>
            </a:r>
          </a:p>
          <a:p>
            <a:pPr lvl="1"/>
            <a:r>
              <a:rPr lang="en-US" dirty="0"/>
              <a:t>Each pass in effect performs an insertion sort on </a:t>
            </a:r>
            <a:br>
              <a:rPr lang="en-US" dirty="0"/>
            </a:br>
            <a:r>
              <a:rPr lang="en-US" i="1" dirty="0" err="1">
                <a:latin typeface="Times New Roman" charset="0"/>
              </a:rPr>
              <a:t>h</a:t>
            </a:r>
            <a:r>
              <a:rPr lang="en-US" i="1" baseline="-25000" dirty="0" err="1">
                <a:latin typeface="Times New Roman" charset="0"/>
              </a:rPr>
              <a:t>k</a:t>
            </a:r>
            <a:r>
              <a:rPr lang="en-US" dirty="0"/>
              <a:t> </a:t>
            </a:r>
            <a:r>
              <a:rPr lang="en-US" u="sng" dirty="0"/>
              <a:t>independent subarrays</a:t>
            </a:r>
            <a:r>
              <a:rPr lang="en-US" dirty="0"/>
              <a:t>.</a:t>
            </a:r>
          </a:p>
          <a:p>
            <a:pPr lvl="1"/>
            <a:r>
              <a:rPr lang="en-US" dirty="0"/>
              <a:t>Examples: 5-sorted, 3-sorted, etc.</a:t>
            </a:r>
          </a:p>
        </p:txBody>
      </p:sp>
      <p:pic>
        <p:nvPicPr>
          <p:cNvPr id="782340"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4367" y="3611878"/>
            <a:ext cx="8654290" cy="219453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pic>
    </p:spTree>
    <p:extLst>
      <p:ext uri="{BB962C8B-B14F-4D97-AF65-F5344CB8AC3E}">
        <p14:creationId xmlns:p14="http://schemas.microsoft.com/office/powerpoint/2010/main" val="14716386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5"/>
          <p:cNvSpPr>
            <a:spLocks noGrp="1"/>
          </p:cNvSpPr>
          <p:nvPr>
            <p:ph type="sldNum" sz="quarter" idx="12"/>
          </p:nvPr>
        </p:nvSpPr>
        <p:spPr/>
        <p:txBody>
          <a:bodyPr/>
          <a:lstStyle/>
          <a:p>
            <a:fld id="{5F06FFC3-3139-D549-B592-206B6AEE176C}" type="slidenum">
              <a:rPr lang="en-US"/>
              <a:pPr/>
              <a:t>14</a:t>
            </a:fld>
            <a:endParaRPr lang="en-US" dirty="0"/>
          </a:p>
        </p:txBody>
      </p:sp>
      <p:sp>
        <p:nvSpPr>
          <p:cNvPr id="785410" name="Rectangle 2"/>
          <p:cNvSpPr>
            <a:spLocks noGrp="1" noChangeArrowheads="1"/>
          </p:cNvSpPr>
          <p:nvPr>
            <p:ph type="title"/>
          </p:nvPr>
        </p:nvSpPr>
        <p:spPr/>
        <p:txBody>
          <a:bodyPr/>
          <a:lstStyle/>
          <a:p>
            <a:r>
              <a:rPr lang="en-US" dirty="0"/>
              <a:t>Insertion Sort vs. </a:t>
            </a:r>
            <a:r>
              <a:rPr lang="en-US" dirty="0" err="1"/>
              <a:t>Shellsort</a:t>
            </a:r>
            <a:endParaRPr lang="en-US" i="1" dirty="0"/>
          </a:p>
        </p:txBody>
      </p:sp>
      <p:sp>
        <p:nvSpPr>
          <p:cNvPr id="785411" name="Rectangle 3"/>
          <p:cNvSpPr>
            <a:spLocks noGrp="1" noChangeArrowheads="1"/>
          </p:cNvSpPr>
          <p:nvPr>
            <p:ph type="body" idx="1"/>
          </p:nvPr>
        </p:nvSpPr>
        <p:spPr>
          <a:xfrm>
            <a:off x="457200" y="1295400"/>
            <a:ext cx="8229600" cy="4968875"/>
          </a:xfrm>
        </p:spPr>
        <p:txBody>
          <a:bodyPr/>
          <a:lstStyle/>
          <a:p>
            <a:pPr>
              <a:lnSpc>
                <a:spcPct val="90000"/>
              </a:lnSpc>
            </a:pPr>
            <a:r>
              <a:rPr lang="en-US" dirty="0"/>
              <a:t>Shellsort</a:t>
            </a:r>
            <a:r>
              <a:rPr lang="en-US" dirty="0">
                <a:solidFill>
                  <a:srgbClr val="B23C00"/>
                </a:solidFill>
              </a:rPr>
              <a:t> </a:t>
            </a:r>
            <a:r>
              <a:rPr lang="en-US" dirty="0"/>
              <a:t>is able to move a value a </a:t>
            </a:r>
            <a:br>
              <a:rPr lang="en-US" dirty="0"/>
            </a:br>
            <a:r>
              <a:rPr lang="en-US" u="sng" dirty="0"/>
              <a:t>longer distance</a:t>
            </a:r>
            <a:r>
              <a:rPr lang="en-US" dirty="0">
                <a:solidFill>
                  <a:srgbClr val="B23C00"/>
                </a:solidFill>
              </a:rPr>
              <a:t> </a:t>
            </a:r>
            <a:r>
              <a:rPr lang="en-US" i="1" dirty="0">
                <a:latin typeface="Times New Roman" charset="0"/>
              </a:rPr>
              <a:t>h</a:t>
            </a:r>
            <a:r>
              <a:rPr lang="en-US" dirty="0"/>
              <a:t> without making the </a:t>
            </a:r>
            <a:br>
              <a:rPr lang="en-US" dirty="0"/>
            </a:br>
            <a:r>
              <a:rPr lang="en-US" dirty="0"/>
              <a:t>value travel through the intervening values.</a:t>
            </a:r>
          </a:p>
          <a:p>
            <a:pPr lvl="4">
              <a:lnSpc>
                <a:spcPct val="90000"/>
              </a:lnSpc>
            </a:pPr>
            <a:endParaRPr lang="en-US" sz="1050" dirty="0"/>
          </a:p>
          <a:p>
            <a:pPr>
              <a:lnSpc>
                <a:spcPct val="90000"/>
              </a:lnSpc>
            </a:pPr>
            <a:r>
              <a:rPr lang="en-US" dirty="0"/>
              <a:t>Early passes with large </a:t>
            </a:r>
            <a:r>
              <a:rPr lang="en-US" i="1" dirty="0">
                <a:latin typeface="Times New Roman" charset="0"/>
              </a:rPr>
              <a:t>h</a:t>
            </a:r>
            <a:r>
              <a:rPr lang="en-US" dirty="0"/>
              <a:t> make it easier </a:t>
            </a:r>
            <a:br>
              <a:rPr lang="en-US" dirty="0"/>
            </a:br>
            <a:r>
              <a:rPr lang="en-US" dirty="0"/>
              <a:t>for later passes with smaller </a:t>
            </a:r>
            <a:r>
              <a:rPr lang="en-US" i="1" dirty="0">
                <a:latin typeface="Times New Roman" charset="0"/>
              </a:rPr>
              <a:t>h</a:t>
            </a:r>
            <a:r>
              <a:rPr lang="en-US" dirty="0"/>
              <a:t> to sort.</a:t>
            </a:r>
          </a:p>
          <a:p>
            <a:pPr lvl="5">
              <a:lnSpc>
                <a:spcPct val="90000"/>
              </a:lnSpc>
            </a:pPr>
            <a:endParaRPr lang="en-US" dirty="0"/>
          </a:p>
          <a:p>
            <a:pPr>
              <a:lnSpc>
                <a:spcPct val="90000"/>
              </a:lnSpc>
            </a:pPr>
            <a:r>
              <a:rPr lang="en-US" dirty="0"/>
              <a:t>The final value of </a:t>
            </a:r>
            <a:r>
              <a:rPr lang="en-US" i="1" dirty="0">
                <a:latin typeface="Times New Roman" charset="0"/>
              </a:rPr>
              <a:t>h</a:t>
            </a:r>
            <a:r>
              <a:rPr lang="en-US" dirty="0">
                <a:latin typeface="Times New Roman" charset="0"/>
              </a:rPr>
              <a:t> = 1</a:t>
            </a:r>
            <a:r>
              <a:rPr lang="en-US" dirty="0"/>
              <a:t> is a simple insertion sort.</a:t>
            </a:r>
          </a:p>
          <a:p>
            <a:pPr lvl="5">
              <a:lnSpc>
                <a:spcPct val="90000"/>
              </a:lnSpc>
            </a:pPr>
            <a:endParaRPr lang="en-US" dirty="0"/>
          </a:p>
          <a:p>
            <a:pPr>
              <a:lnSpc>
                <a:spcPct val="90000"/>
              </a:lnSpc>
            </a:pPr>
            <a:r>
              <a:rPr lang="en-US" dirty="0"/>
              <a:t>Choosing a good increment sequence for </a:t>
            </a:r>
            <a:r>
              <a:rPr lang="en-US" i="1" dirty="0">
                <a:latin typeface="Times New Roman" charset="0"/>
              </a:rPr>
              <a:t>h</a:t>
            </a:r>
            <a:r>
              <a:rPr lang="en-US" dirty="0"/>
              <a:t> </a:t>
            </a:r>
            <a:br>
              <a:rPr lang="en-US" dirty="0"/>
            </a:br>
            <a:r>
              <a:rPr lang="en-US" dirty="0"/>
              <a:t>can produce a </a:t>
            </a:r>
            <a:r>
              <a:rPr lang="en-US" u="sng" dirty="0"/>
              <a:t>25% speedup</a:t>
            </a:r>
            <a:r>
              <a:rPr lang="en-US" dirty="0">
                <a:solidFill>
                  <a:srgbClr val="B23C00"/>
                </a:solidFill>
              </a:rPr>
              <a:t> </a:t>
            </a:r>
            <a:r>
              <a:rPr lang="en-US" dirty="0"/>
              <a:t>of the sort.</a:t>
            </a:r>
          </a:p>
        </p:txBody>
      </p:sp>
    </p:spTree>
    <p:extLst>
      <p:ext uri="{BB962C8B-B14F-4D97-AF65-F5344CB8AC3E}">
        <p14:creationId xmlns:p14="http://schemas.microsoft.com/office/powerpoint/2010/main" val="17195918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85411">
                                            <p:txEl>
                                              <p:pRg st="2" end="2"/>
                                            </p:txEl>
                                          </p:spTgt>
                                        </p:tgtEl>
                                        <p:attrNameLst>
                                          <p:attrName>style.visibility</p:attrName>
                                        </p:attrNameLst>
                                      </p:cBhvr>
                                      <p:to>
                                        <p:strVal val="visible"/>
                                      </p:to>
                                    </p:set>
                                    <p:animEffect transition="in" filter="fade">
                                      <p:cBhvr>
                                        <p:cTn id="7" dur="500"/>
                                        <p:tgtEl>
                                          <p:spTgt spid="785411">
                                            <p:txEl>
                                              <p:pRg st="2" end="2"/>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785411">
                                            <p:txEl>
                                              <p:pRg st="4" end="4"/>
                                            </p:txEl>
                                          </p:spTgt>
                                        </p:tgtEl>
                                        <p:attrNameLst>
                                          <p:attrName>style.visibility</p:attrName>
                                        </p:attrNameLst>
                                      </p:cBhvr>
                                      <p:to>
                                        <p:strVal val="visible"/>
                                      </p:to>
                                    </p:set>
                                    <p:animEffect transition="in" filter="fade">
                                      <p:cBhvr>
                                        <p:cTn id="10" dur="500"/>
                                        <p:tgtEl>
                                          <p:spTgt spid="785411">
                                            <p:txEl>
                                              <p:pRg st="4" end="4"/>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785411">
                                            <p:txEl>
                                              <p:pRg st="6" end="6"/>
                                            </p:txEl>
                                          </p:spTgt>
                                        </p:tgtEl>
                                        <p:attrNameLst>
                                          <p:attrName>style.visibility</p:attrName>
                                        </p:attrNameLst>
                                      </p:cBhvr>
                                      <p:to>
                                        <p:strVal val="visible"/>
                                      </p:to>
                                    </p:set>
                                    <p:animEffect transition="in" filter="fade">
                                      <p:cBhvr>
                                        <p:cTn id="15" dur="500"/>
                                        <p:tgtEl>
                                          <p:spTgt spid="785411">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Suboptimal </a:t>
            </a:r>
            <a:r>
              <a:rPr lang="en-US" dirty="0" err="1"/>
              <a:t>Shellsort</a:t>
            </a:r>
            <a:endParaRPr lang="en-US" dirty="0"/>
          </a:p>
        </p:txBody>
      </p:sp>
      <p:sp>
        <p:nvSpPr>
          <p:cNvPr id="3" name="Content Placeholder 2"/>
          <p:cNvSpPr>
            <a:spLocks noGrp="1"/>
          </p:cNvSpPr>
          <p:nvPr>
            <p:ph idx="1"/>
          </p:nvPr>
        </p:nvSpPr>
        <p:spPr/>
        <p:txBody>
          <a:bodyPr/>
          <a:lstStyle/>
          <a:p>
            <a:r>
              <a:rPr lang="en-US" dirty="0"/>
              <a:t>The initial value of the diminishing interval </a:t>
            </a:r>
            <a:r>
              <a:rPr lang="en-US" i="1" dirty="0">
                <a:latin typeface="Times New Roman" charset="0"/>
                <a:ea typeface="Times New Roman" charset="0"/>
                <a:cs typeface="Times New Roman" charset="0"/>
              </a:rPr>
              <a:t>h</a:t>
            </a:r>
            <a:r>
              <a:rPr lang="en-US" dirty="0"/>
              <a:t> </a:t>
            </a:r>
            <a:br>
              <a:rPr lang="en-US" dirty="0"/>
            </a:br>
            <a:r>
              <a:rPr lang="en-US" dirty="0"/>
              <a:t>is half the size of the array.</a:t>
            </a:r>
          </a:p>
          <a:p>
            <a:pPr lvl="4"/>
            <a:endParaRPr lang="en-US" dirty="0"/>
          </a:p>
          <a:p>
            <a:r>
              <a:rPr lang="en-US" dirty="0"/>
              <a:t>Each subsequent pass halves the interval.</a:t>
            </a:r>
          </a:p>
          <a:p>
            <a:pPr lvl="4"/>
            <a:endParaRPr lang="en-US" dirty="0"/>
          </a:p>
          <a:p>
            <a:r>
              <a:rPr lang="en-US" dirty="0"/>
              <a:t>When </a:t>
            </a:r>
            <a:r>
              <a:rPr lang="en-US" i="1" dirty="0">
                <a:latin typeface="Times New Roman" charset="0"/>
                <a:ea typeface="Times New Roman" charset="0"/>
                <a:cs typeface="Times New Roman" charset="0"/>
              </a:rPr>
              <a:t>h</a:t>
            </a:r>
            <a:r>
              <a:rPr lang="en-US" dirty="0"/>
              <a:t> = 1, it’s a regular insertion sort.</a:t>
            </a:r>
          </a:p>
        </p:txBody>
      </p:sp>
      <p:sp>
        <p:nvSpPr>
          <p:cNvPr id="4" name="Slide Number Placeholder 3"/>
          <p:cNvSpPr>
            <a:spLocks noGrp="1"/>
          </p:cNvSpPr>
          <p:nvPr>
            <p:ph type="sldNum" sz="quarter" idx="12"/>
          </p:nvPr>
        </p:nvSpPr>
        <p:spPr/>
        <p:txBody>
          <a:bodyPr/>
          <a:lstStyle/>
          <a:p>
            <a:fld id="{5E4F0376-0E54-9843-B673-E00D6670E830}" type="slidenum">
              <a:rPr lang="en-US" smtClean="0"/>
              <a:pPr/>
              <a:t>15</a:t>
            </a:fld>
            <a:endParaRPr lang="en-US"/>
          </a:p>
        </p:txBody>
      </p:sp>
    </p:spTree>
    <p:extLst>
      <p:ext uri="{BB962C8B-B14F-4D97-AF65-F5344CB8AC3E}">
        <p14:creationId xmlns:p14="http://schemas.microsoft.com/office/powerpoint/2010/main" val="20197172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Suboptimal </a:t>
            </a:r>
            <a:r>
              <a:rPr lang="en-US" dirty="0" err="1"/>
              <a:t>Shellsort</a:t>
            </a:r>
            <a:r>
              <a:rPr lang="en-US" dirty="0"/>
              <a:t>: </a:t>
            </a:r>
            <a:r>
              <a:rPr lang="en-US" i="1" dirty="0">
                <a:latin typeface="Times New Roman" panose="02020603050405020304" pitchFamily="18" charset="0"/>
                <a:cs typeface="Times New Roman" panose="02020603050405020304" pitchFamily="18" charset="0"/>
              </a:rPr>
              <a:t>N</a:t>
            </a:r>
            <a:r>
              <a:rPr lang="en-US" dirty="0"/>
              <a:t> = 25</a:t>
            </a:r>
          </a:p>
        </p:txBody>
      </p:sp>
      <p:sp>
        <p:nvSpPr>
          <p:cNvPr id="4" name="Slide Number Placeholder 3"/>
          <p:cNvSpPr>
            <a:spLocks noGrp="1"/>
          </p:cNvSpPr>
          <p:nvPr>
            <p:ph type="sldNum" sz="quarter" idx="12"/>
          </p:nvPr>
        </p:nvSpPr>
        <p:spPr/>
        <p:txBody>
          <a:bodyPr/>
          <a:lstStyle/>
          <a:p>
            <a:fld id="{5E4F0376-0E54-9843-B673-E00D6670E830}" type="slidenum">
              <a:rPr lang="en-US" smtClean="0"/>
              <a:pPr/>
              <a:t>16</a:t>
            </a:fld>
            <a:endParaRPr lang="en-US"/>
          </a:p>
        </p:txBody>
      </p:sp>
      <p:sp>
        <p:nvSpPr>
          <p:cNvPr id="5" name="TextBox 4"/>
          <p:cNvSpPr txBox="1"/>
          <p:nvPr/>
        </p:nvSpPr>
        <p:spPr>
          <a:xfrm>
            <a:off x="274367" y="1195321"/>
            <a:ext cx="8087470" cy="5616922"/>
          </a:xfrm>
          <a:prstGeom prst="rect">
            <a:avLst/>
          </a:prstGeom>
          <a:solidFill>
            <a:schemeClr val="bg1"/>
          </a:solidFill>
        </p:spPr>
        <p:txBody>
          <a:bodyPr wrap="none" rtlCol="0">
            <a:spAutoFit/>
          </a:bodyPr>
          <a:lstStyle/>
          <a:p>
            <a:r>
              <a:rPr lang="de-DE" sz="1100" b="1" dirty="0">
                <a:latin typeface="Courier New" panose="02070309020205020404" pitchFamily="49" charset="0"/>
                <a:ea typeface="Courier New" charset="0"/>
                <a:cs typeface="Courier New" panose="02070309020205020404" pitchFamily="49" charset="0"/>
              </a:rPr>
              <a:t> </a:t>
            </a:r>
            <a:r>
              <a:rPr lang="en-US" sz="1200" b="1" dirty="0">
                <a:latin typeface="Courier New" panose="02070309020205020404" pitchFamily="49" charset="0"/>
                <a:cs typeface="Courier New" panose="02070309020205020404" pitchFamily="49" charset="0"/>
              </a:rPr>
              <a:t>65 38 23 34 87 70 75 10 64 54 58 37 19 18 51 28 12 69 85 91 71 41 66 96 29</a:t>
            </a:r>
            <a:endParaRPr lang="de-DE" sz="1100" b="1" dirty="0">
              <a:latin typeface="Courier New" panose="02070309020205020404" pitchFamily="49" charset="0"/>
              <a:ea typeface="Courier New" charset="0"/>
              <a:cs typeface="Courier New" panose="02070309020205020404" pitchFamily="49" charset="0"/>
            </a:endParaRPr>
          </a:p>
          <a:p>
            <a:endParaRPr lang="de-DE" sz="1100" b="1" dirty="0">
              <a:latin typeface="Courier New" panose="02070309020205020404" pitchFamily="49" charset="0"/>
              <a:ea typeface="Courier New" charset="0"/>
              <a:cs typeface="Courier New" panose="02070309020205020404" pitchFamily="49" charset="0"/>
            </a:endParaRPr>
          </a:p>
          <a:p>
            <a:r>
              <a:rPr lang="en-US" sz="1200" b="1" dirty="0">
                <a:latin typeface="Courier New" panose="02070309020205020404" pitchFamily="49" charset="0"/>
                <a:cs typeface="Courier New" panose="02070309020205020404" pitchFamily="49" charset="0"/>
              </a:rPr>
              <a:t>h = 12</a:t>
            </a:r>
            <a:br>
              <a:rPr lang="en-US" sz="1200" b="1" dirty="0">
                <a:latin typeface="Courier New" panose="02070309020205020404" pitchFamily="49" charset="0"/>
                <a:cs typeface="Courier New" panose="02070309020205020404" pitchFamily="49" charset="0"/>
              </a:rPr>
            </a:br>
            <a:endParaRPr lang="en-US" sz="1200" b="1" dirty="0">
              <a:latin typeface="Courier New" panose="02070309020205020404" pitchFamily="49" charset="0"/>
              <a:cs typeface="Courier New" panose="02070309020205020404" pitchFamily="49" charset="0"/>
            </a:endParaRPr>
          </a:p>
          <a:p>
            <a:r>
              <a:rPr lang="en-US" sz="1200" b="1" dirty="0">
                <a:latin typeface="Courier New" panose="02070309020205020404" pitchFamily="49" charset="0"/>
                <a:cs typeface="Courier New" panose="02070309020205020404" pitchFamily="49" charset="0"/>
              </a:rPr>
              <a:t> 65 38 23 34 87 70 75 10 64 54 58 37 19 18 51 28 12 69 85 91 71 41 66 96 29</a:t>
            </a:r>
          </a:p>
          <a:p>
            <a:r>
              <a:rPr lang="en-US" sz="1200" b="1" dirty="0">
                <a:latin typeface="Courier New" panose="02070309020205020404" pitchFamily="49" charset="0"/>
                <a:cs typeface="Courier New" panose="02070309020205020404" pitchFamily="49" charset="0"/>
              </a:rPr>
              <a:t> ^^                                  ^^                                     (2 moves)</a:t>
            </a:r>
          </a:p>
          <a:p>
            <a:r>
              <a:rPr lang="en-US" sz="1200" b="1" dirty="0">
                <a:latin typeface="Courier New" panose="02070309020205020404" pitchFamily="49" charset="0"/>
                <a:cs typeface="Courier New" panose="02070309020205020404" pitchFamily="49" charset="0"/>
              </a:rPr>
              <a:t> 19 38 23 34 87 70 75 10 64 54 58 37 65 18 51 28 12 69 85 91 71 41 66 96 29</a:t>
            </a:r>
          </a:p>
          <a:p>
            <a:r>
              <a:rPr lang="en-US" sz="1200" b="1" dirty="0">
                <a:latin typeface="Courier New" panose="02070309020205020404" pitchFamily="49" charset="0"/>
                <a:cs typeface="Courier New" panose="02070309020205020404" pitchFamily="49" charset="0"/>
              </a:rPr>
              <a:t>    ^^                                  ^^                                  (2 moves)</a:t>
            </a:r>
          </a:p>
          <a:p>
            <a:r>
              <a:rPr lang="en-US" sz="1200" b="1" dirty="0">
                <a:latin typeface="Courier New" panose="02070309020205020404" pitchFamily="49" charset="0"/>
                <a:cs typeface="Courier New" panose="02070309020205020404" pitchFamily="49" charset="0"/>
              </a:rPr>
              <a:t> 19 18 23 34 87 70 75 10 64 54 58 37 65 38 51 28 12 69 85 91 71 41 66 96 29</a:t>
            </a:r>
          </a:p>
          <a:p>
            <a:r>
              <a:rPr lang="en-US" sz="1200" b="1" dirty="0">
                <a:latin typeface="Courier New" panose="02070309020205020404" pitchFamily="49" charset="0"/>
                <a:cs typeface="Courier New" panose="02070309020205020404" pitchFamily="49" charset="0"/>
              </a:rPr>
              <a:t>       ^^                                  ^^                               (0 moves)</a:t>
            </a:r>
          </a:p>
          <a:p>
            <a:r>
              <a:rPr lang="en-US" sz="1200" b="1" dirty="0">
                <a:latin typeface="Courier New" panose="02070309020205020404" pitchFamily="49" charset="0"/>
                <a:cs typeface="Courier New" panose="02070309020205020404" pitchFamily="49" charset="0"/>
              </a:rPr>
              <a:t> 19 18 23 34 87 70 75 10 64 54 58 37 65 38 51 28 12 69 85 91 71 41 66 96 29</a:t>
            </a:r>
          </a:p>
          <a:p>
            <a:r>
              <a:rPr lang="en-US" sz="1200" b="1" dirty="0">
                <a:latin typeface="Courier New" panose="02070309020205020404" pitchFamily="49" charset="0"/>
                <a:cs typeface="Courier New" panose="02070309020205020404" pitchFamily="49" charset="0"/>
              </a:rPr>
              <a:t>          ^^                                  ^^                            (2 moves)</a:t>
            </a:r>
          </a:p>
          <a:p>
            <a:r>
              <a:rPr lang="en-US" sz="1200" b="1" dirty="0">
                <a:latin typeface="Courier New" panose="02070309020205020404" pitchFamily="49" charset="0"/>
                <a:cs typeface="Courier New" panose="02070309020205020404" pitchFamily="49" charset="0"/>
              </a:rPr>
              <a:t> 19 18 23 28 87 70 75 10 64 54 58 37 65 38 51 34 12 69 85 91 71 41 66 96 29</a:t>
            </a:r>
          </a:p>
          <a:p>
            <a:r>
              <a:rPr lang="en-US" sz="1200" b="1" dirty="0">
                <a:latin typeface="Courier New" panose="02070309020205020404" pitchFamily="49" charset="0"/>
                <a:cs typeface="Courier New" panose="02070309020205020404" pitchFamily="49" charset="0"/>
              </a:rPr>
              <a:t>             ^^                                  ^^                         (2 moves)</a:t>
            </a:r>
          </a:p>
          <a:p>
            <a:r>
              <a:rPr lang="en-US" sz="1200" b="1" dirty="0">
                <a:latin typeface="Courier New" panose="02070309020205020404" pitchFamily="49" charset="0"/>
                <a:cs typeface="Courier New" panose="02070309020205020404" pitchFamily="49" charset="0"/>
              </a:rPr>
              <a:t> 19 18 23 28 12 70 75 10 64 54 58 37 65 38 51 34 87 69 85 91 71 41 66 96 29</a:t>
            </a:r>
          </a:p>
          <a:p>
            <a:r>
              <a:rPr lang="en-US" sz="1200" b="1" dirty="0">
                <a:latin typeface="Courier New" panose="02070309020205020404" pitchFamily="49" charset="0"/>
                <a:cs typeface="Courier New" panose="02070309020205020404" pitchFamily="49" charset="0"/>
              </a:rPr>
              <a:t>                ^^                                  ^^                      (2 moves)</a:t>
            </a:r>
          </a:p>
          <a:p>
            <a:r>
              <a:rPr lang="en-US" sz="1200" b="1" dirty="0">
                <a:latin typeface="Courier New" panose="02070309020205020404" pitchFamily="49" charset="0"/>
                <a:cs typeface="Courier New" panose="02070309020205020404" pitchFamily="49" charset="0"/>
              </a:rPr>
              <a:t> 19 18 23 28 12 69 75 10 64 54 58 37 65 38 51 34 87 70 85 91 71 41 66 96 29</a:t>
            </a:r>
          </a:p>
          <a:p>
            <a:r>
              <a:rPr lang="en-US" sz="1200" b="1" dirty="0">
                <a:latin typeface="Courier New" panose="02070309020205020404" pitchFamily="49" charset="0"/>
                <a:cs typeface="Courier New" panose="02070309020205020404" pitchFamily="49" charset="0"/>
              </a:rPr>
              <a:t>                   ^^                                  ^^                   (0 moves)</a:t>
            </a:r>
          </a:p>
          <a:p>
            <a:r>
              <a:rPr lang="en-US" sz="1200" b="1" dirty="0">
                <a:latin typeface="Courier New" panose="02070309020205020404" pitchFamily="49" charset="0"/>
                <a:cs typeface="Courier New" panose="02070309020205020404" pitchFamily="49" charset="0"/>
              </a:rPr>
              <a:t> 19 18 23 28 12 69 75 10 64 54 58 37 65 38 51 34 87 70 85 91 71 41 66 96 29</a:t>
            </a:r>
          </a:p>
          <a:p>
            <a:r>
              <a:rPr lang="en-US" sz="1200" b="1" dirty="0">
                <a:latin typeface="Courier New" panose="02070309020205020404" pitchFamily="49" charset="0"/>
                <a:cs typeface="Courier New" panose="02070309020205020404" pitchFamily="49" charset="0"/>
              </a:rPr>
              <a:t>                      ^^                                  ^^                (0 moves)</a:t>
            </a:r>
          </a:p>
          <a:p>
            <a:r>
              <a:rPr lang="en-US" sz="1200" b="1" dirty="0">
                <a:latin typeface="Courier New" panose="02070309020205020404" pitchFamily="49" charset="0"/>
                <a:cs typeface="Courier New" panose="02070309020205020404" pitchFamily="49" charset="0"/>
              </a:rPr>
              <a:t> 19 18 23 28 12 69 75 10 64 54 58 37 65 38 51 34 87 70 85 91 71 41 66 96 29</a:t>
            </a:r>
          </a:p>
          <a:p>
            <a:r>
              <a:rPr lang="en-US" sz="1200" b="1" dirty="0">
                <a:latin typeface="Courier New" panose="02070309020205020404" pitchFamily="49" charset="0"/>
                <a:cs typeface="Courier New" panose="02070309020205020404" pitchFamily="49" charset="0"/>
              </a:rPr>
              <a:t>                         ^^                                  ^^             (0 moves)</a:t>
            </a:r>
          </a:p>
          <a:p>
            <a:r>
              <a:rPr lang="en-US" sz="1200" b="1" dirty="0">
                <a:latin typeface="Courier New" panose="02070309020205020404" pitchFamily="49" charset="0"/>
                <a:cs typeface="Courier New" panose="02070309020205020404" pitchFamily="49" charset="0"/>
              </a:rPr>
              <a:t> 19 18 23 28 12 69 75 10 64 54 58 37 65 38 51 34 87 70 85 91 71 41 66 96 29</a:t>
            </a:r>
          </a:p>
          <a:p>
            <a:r>
              <a:rPr lang="en-US" sz="1200" b="1" dirty="0">
                <a:latin typeface="Courier New" panose="02070309020205020404" pitchFamily="49" charset="0"/>
                <a:cs typeface="Courier New" panose="02070309020205020404" pitchFamily="49" charset="0"/>
              </a:rPr>
              <a:t>                            ^^                                  ^^          (2 moves)</a:t>
            </a:r>
          </a:p>
          <a:p>
            <a:r>
              <a:rPr lang="en-US" sz="1200" b="1" dirty="0">
                <a:latin typeface="Courier New" panose="02070309020205020404" pitchFamily="49" charset="0"/>
                <a:cs typeface="Courier New" panose="02070309020205020404" pitchFamily="49" charset="0"/>
              </a:rPr>
              <a:t> 19 18 23 28 12 69 75 10 64 41 58 37 65 38 51 34 87 70 85 91 71 54 66 96 29</a:t>
            </a:r>
          </a:p>
          <a:p>
            <a:r>
              <a:rPr lang="en-US" sz="1200" b="1" dirty="0">
                <a:latin typeface="Courier New" panose="02070309020205020404" pitchFamily="49" charset="0"/>
                <a:cs typeface="Courier New" panose="02070309020205020404" pitchFamily="49" charset="0"/>
              </a:rPr>
              <a:t>                               ^^                                  ^^       (0 moves)</a:t>
            </a:r>
          </a:p>
          <a:p>
            <a:r>
              <a:rPr lang="en-US" sz="1200" b="1" dirty="0">
                <a:latin typeface="Courier New" panose="02070309020205020404" pitchFamily="49" charset="0"/>
                <a:cs typeface="Courier New" panose="02070309020205020404" pitchFamily="49" charset="0"/>
              </a:rPr>
              <a:t> 19 18 23 28 12 69 75 10 64 41 58 37 65 38 51 34 87 70 85 91 71 54 66 96 29</a:t>
            </a:r>
          </a:p>
          <a:p>
            <a:r>
              <a:rPr lang="en-US" sz="1200" b="1" dirty="0">
                <a:latin typeface="Courier New" panose="02070309020205020404" pitchFamily="49" charset="0"/>
                <a:cs typeface="Courier New" panose="02070309020205020404" pitchFamily="49" charset="0"/>
              </a:rPr>
              <a:t>                                  ^^                                  ^^    (0 moves)</a:t>
            </a:r>
          </a:p>
          <a:p>
            <a:r>
              <a:rPr lang="en-US" sz="1200" b="1" dirty="0">
                <a:latin typeface="Courier New" panose="02070309020205020404" pitchFamily="49" charset="0"/>
                <a:cs typeface="Courier New" panose="02070309020205020404" pitchFamily="49" charset="0"/>
              </a:rPr>
              <a:t> 19 18 23 28 12 69 75 10 64 41 58 37 65 38 51 34 87 70 85 91 71 54 66 96 29</a:t>
            </a:r>
          </a:p>
          <a:p>
            <a:r>
              <a:rPr lang="en-US" sz="1200" b="1" dirty="0">
                <a:latin typeface="Courier New" panose="02070309020205020404" pitchFamily="49" charset="0"/>
                <a:cs typeface="Courier New" panose="02070309020205020404" pitchFamily="49" charset="0"/>
              </a:rPr>
              <a:t> ^^                                  ^^                                  ^^ (2 moves)</a:t>
            </a:r>
          </a:p>
        </p:txBody>
      </p:sp>
    </p:spTree>
    <p:extLst>
      <p:ext uri="{BB962C8B-B14F-4D97-AF65-F5344CB8AC3E}">
        <p14:creationId xmlns:p14="http://schemas.microsoft.com/office/powerpoint/2010/main" val="3198146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Suboptimal </a:t>
            </a:r>
            <a:r>
              <a:rPr lang="en-US" dirty="0" err="1"/>
              <a:t>Shellsort</a:t>
            </a:r>
            <a:r>
              <a:rPr lang="en-US" dirty="0"/>
              <a:t>: </a:t>
            </a:r>
            <a:r>
              <a:rPr lang="en-US" i="1" dirty="0">
                <a:latin typeface="Times New Roman" panose="02020603050405020304" pitchFamily="18" charset="0"/>
                <a:cs typeface="Times New Roman" panose="02020603050405020304" pitchFamily="18" charset="0"/>
              </a:rPr>
              <a:t>N</a:t>
            </a:r>
            <a:r>
              <a:rPr lang="en-US" dirty="0"/>
              <a:t> = 25</a:t>
            </a:r>
            <a:r>
              <a:rPr lang="en-US" i="1" dirty="0"/>
              <a:t>, cont’d</a:t>
            </a:r>
          </a:p>
        </p:txBody>
      </p:sp>
      <p:sp>
        <p:nvSpPr>
          <p:cNvPr id="4" name="Slide Number Placeholder 3"/>
          <p:cNvSpPr>
            <a:spLocks noGrp="1"/>
          </p:cNvSpPr>
          <p:nvPr>
            <p:ph type="sldNum" sz="quarter" idx="12"/>
          </p:nvPr>
        </p:nvSpPr>
        <p:spPr/>
        <p:txBody>
          <a:bodyPr/>
          <a:lstStyle/>
          <a:p>
            <a:fld id="{5E4F0376-0E54-9843-B673-E00D6670E830}" type="slidenum">
              <a:rPr lang="en-US" smtClean="0"/>
              <a:pPr/>
              <a:t>17</a:t>
            </a:fld>
            <a:endParaRPr lang="en-US"/>
          </a:p>
        </p:txBody>
      </p:sp>
      <p:sp>
        <p:nvSpPr>
          <p:cNvPr id="6" name="TextBox 5"/>
          <p:cNvSpPr txBox="1"/>
          <p:nvPr/>
        </p:nvSpPr>
        <p:spPr>
          <a:xfrm>
            <a:off x="365806" y="1179932"/>
            <a:ext cx="6583608" cy="5632311"/>
          </a:xfrm>
          <a:prstGeom prst="rect">
            <a:avLst/>
          </a:prstGeom>
          <a:solidFill>
            <a:schemeClr val="bg1"/>
          </a:solidFill>
        </p:spPr>
        <p:txBody>
          <a:bodyPr wrap="square" rtlCol="0">
            <a:spAutoFit/>
          </a:bodyPr>
          <a:lstStyle/>
          <a:p>
            <a:r>
              <a:rPr lang="en-US" sz="1200" b="1" dirty="0">
                <a:latin typeface="Courier New" panose="02070309020205020404" pitchFamily="49" charset="0"/>
                <a:cs typeface="Courier New" panose="02070309020205020404" pitchFamily="49" charset="0"/>
              </a:rPr>
              <a:t>h = 6</a:t>
            </a:r>
            <a:br>
              <a:rPr lang="en-US" sz="900" b="1" dirty="0">
                <a:latin typeface="Courier New" panose="02070309020205020404" pitchFamily="49" charset="0"/>
                <a:cs typeface="Courier New" panose="02070309020205020404" pitchFamily="49" charset="0"/>
              </a:rPr>
            </a:br>
            <a:endParaRPr lang="en-US" sz="900" b="1" dirty="0">
              <a:latin typeface="Courier New" panose="02070309020205020404" pitchFamily="49" charset="0"/>
              <a:cs typeface="Courier New" panose="02070309020205020404" pitchFamily="49" charset="0"/>
            </a:endParaRPr>
          </a:p>
          <a:p>
            <a:r>
              <a:rPr lang="en-US" sz="900" b="1" dirty="0">
                <a:latin typeface="Courier New" panose="02070309020205020404" pitchFamily="49" charset="0"/>
                <a:cs typeface="Courier New" panose="02070309020205020404" pitchFamily="49" charset="0"/>
              </a:rPr>
              <a:t> 19 18 23 28 12 69 75 10 64 41 58 37 29 38 51 34 87 70 85 91 71 54 66 96 65</a:t>
            </a:r>
          </a:p>
          <a:p>
            <a:r>
              <a:rPr lang="en-US" sz="900" b="1" dirty="0">
                <a:latin typeface="Courier New" panose="02070309020205020404" pitchFamily="49" charset="0"/>
                <a:cs typeface="Courier New" panose="02070309020205020404" pitchFamily="49" charset="0"/>
              </a:rPr>
              <a:t> ^^                ^^                                                       (0 moves)</a:t>
            </a:r>
          </a:p>
          <a:p>
            <a:r>
              <a:rPr lang="en-US" sz="900" b="1" dirty="0">
                <a:latin typeface="Courier New" panose="02070309020205020404" pitchFamily="49" charset="0"/>
                <a:cs typeface="Courier New" panose="02070309020205020404" pitchFamily="49" charset="0"/>
              </a:rPr>
              <a:t> 19 18 23 28 12 69 75 10 64 41 58 37 29 38 51 34 87 70 85 91 71 54 66 96 65</a:t>
            </a:r>
          </a:p>
          <a:p>
            <a:r>
              <a:rPr lang="en-US" sz="900" b="1" dirty="0">
                <a:latin typeface="Courier New" panose="02070309020205020404" pitchFamily="49" charset="0"/>
                <a:cs typeface="Courier New" panose="02070309020205020404" pitchFamily="49" charset="0"/>
              </a:rPr>
              <a:t>    ^^                ^^                                                    (2 moves)</a:t>
            </a:r>
          </a:p>
          <a:p>
            <a:r>
              <a:rPr lang="en-US" sz="900" b="1" dirty="0">
                <a:latin typeface="Courier New" panose="02070309020205020404" pitchFamily="49" charset="0"/>
                <a:cs typeface="Courier New" panose="02070309020205020404" pitchFamily="49" charset="0"/>
              </a:rPr>
              <a:t> 19 10 23 28 12 69 75 18 64 41 58 37 29 38 51 34 87 70 85 91 71 54 66 96 65</a:t>
            </a:r>
          </a:p>
          <a:p>
            <a:r>
              <a:rPr lang="en-US" sz="900" b="1" dirty="0">
                <a:latin typeface="Courier New" panose="02070309020205020404" pitchFamily="49" charset="0"/>
                <a:cs typeface="Courier New" panose="02070309020205020404" pitchFamily="49" charset="0"/>
              </a:rPr>
              <a:t>       ^^                ^^                                                 (0 moves)</a:t>
            </a:r>
          </a:p>
          <a:p>
            <a:r>
              <a:rPr lang="en-US" sz="900" b="1" dirty="0">
                <a:latin typeface="Courier New" panose="02070309020205020404" pitchFamily="49" charset="0"/>
                <a:cs typeface="Courier New" panose="02070309020205020404" pitchFamily="49" charset="0"/>
              </a:rPr>
              <a:t> 19 10 23 28 12 69 75 18 64 41 58 37 29 38 51 34 87 70 85 91 71 54 66 96 65</a:t>
            </a:r>
          </a:p>
          <a:p>
            <a:r>
              <a:rPr lang="en-US" sz="900" b="1" dirty="0">
                <a:latin typeface="Courier New" panose="02070309020205020404" pitchFamily="49" charset="0"/>
                <a:cs typeface="Courier New" panose="02070309020205020404" pitchFamily="49" charset="0"/>
              </a:rPr>
              <a:t>          ^^                ^^                                              (0 moves)</a:t>
            </a:r>
          </a:p>
          <a:p>
            <a:r>
              <a:rPr lang="en-US" sz="900" b="1" dirty="0">
                <a:latin typeface="Courier New" panose="02070309020205020404" pitchFamily="49" charset="0"/>
                <a:cs typeface="Courier New" panose="02070309020205020404" pitchFamily="49" charset="0"/>
              </a:rPr>
              <a:t> 19 10 23 28 12 69 75 18 64 41 58 37 29 38 51 34 87 70 85 91 71 54 66 96 65</a:t>
            </a:r>
          </a:p>
          <a:p>
            <a:r>
              <a:rPr lang="en-US" sz="900" b="1" dirty="0">
                <a:latin typeface="Courier New" panose="02070309020205020404" pitchFamily="49" charset="0"/>
                <a:cs typeface="Courier New" panose="02070309020205020404" pitchFamily="49" charset="0"/>
              </a:rPr>
              <a:t>             ^^                ^^                                           (0 moves)</a:t>
            </a:r>
          </a:p>
          <a:p>
            <a:r>
              <a:rPr lang="en-US" sz="900" b="1" dirty="0">
                <a:latin typeface="Courier New" panose="02070309020205020404" pitchFamily="49" charset="0"/>
                <a:cs typeface="Courier New" panose="02070309020205020404" pitchFamily="49" charset="0"/>
              </a:rPr>
              <a:t> 19 10 23 28 12 69 75 18 64 41 58 37 29 38 51 34 87 70 85 91 71 54 66 96 65</a:t>
            </a:r>
          </a:p>
          <a:p>
            <a:r>
              <a:rPr lang="en-US" sz="900" b="1" dirty="0">
                <a:latin typeface="Courier New" panose="02070309020205020404" pitchFamily="49" charset="0"/>
                <a:cs typeface="Courier New" panose="02070309020205020404" pitchFamily="49" charset="0"/>
              </a:rPr>
              <a:t>                ^^                ^^                                        (2 moves)</a:t>
            </a:r>
          </a:p>
          <a:p>
            <a:r>
              <a:rPr lang="en-US" sz="900" b="1" dirty="0">
                <a:latin typeface="Courier New" panose="02070309020205020404" pitchFamily="49" charset="0"/>
                <a:cs typeface="Courier New" panose="02070309020205020404" pitchFamily="49" charset="0"/>
              </a:rPr>
              <a:t> 19 10 23 28 12 37 75 18 64 41 58 69 29 38 51 34 87 70 85 91 71 54 66 96 65</a:t>
            </a:r>
          </a:p>
          <a:p>
            <a:r>
              <a:rPr lang="en-US" sz="900" b="1" dirty="0">
                <a:latin typeface="Courier New" panose="02070309020205020404" pitchFamily="49" charset="0"/>
                <a:cs typeface="Courier New" panose="02070309020205020404" pitchFamily="49" charset="0"/>
              </a:rPr>
              <a:t> ^^                ^^                ^^                                     (2 moves)</a:t>
            </a:r>
          </a:p>
          <a:p>
            <a:r>
              <a:rPr lang="en-US" sz="900" b="1" dirty="0">
                <a:latin typeface="Courier New" panose="02070309020205020404" pitchFamily="49" charset="0"/>
                <a:cs typeface="Courier New" panose="02070309020205020404" pitchFamily="49" charset="0"/>
              </a:rPr>
              <a:t> 19 10 23 28 12 37 29 18 64 41 58 69 75 38 51 34 87 70 85 91 71 54 66 96 65</a:t>
            </a:r>
          </a:p>
          <a:p>
            <a:r>
              <a:rPr lang="en-US" sz="900" b="1" dirty="0">
                <a:latin typeface="Courier New" panose="02070309020205020404" pitchFamily="49" charset="0"/>
                <a:cs typeface="Courier New" panose="02070309020205020404" pitchFamily="49" charset="0"/>
              </a:rPr>
              <a:t>    ^^                ^^                ^^                                  (0 moves)</a:t>
            </a:r>
          </a:p>
          <a:p>
            <a:r>
              <a:rPr lang="en-US" sz="900" b="1" dirty="0">
                <a:latin typeface="Courier New" panose="02070309020205020404" pitchFamily="49" charset="0"/>
                <a:cs typeface="Courier New" panose="02070309020205020404" pitchFamily="49" charset="0"/>
              </a:rPr>
              <a:t> 19 10 23 28 12 37 29 18 64 41 58 69 75 38 51 34 87 70 85 91 71 54 66 96 65</a:t>
            </a:r>
          </a:p>
          <a:p>
            <a:r>
              <a:rPr lang="en-US" sz="900" b="1" dirty="0">
                <a:latin typeface="Courier New" panose="02070309020205020404" pitchFamily="49" charset="0"/>
                <a:cs typeface="Courier New" panose="02070309020205020404" pitchFamily="49" charset="0"/>
              </a:rPr>
              <a:t>       ^^                ^^                ^^                               (2 moves)</a:t>
            </a:r>
          </a:p>
          <a:p>
            <a:r>
              <a:rPr lang="en-US" sz="900" b="1" dirty="0">
                <a:latin typeface="Courier New" panose="02070309020205020404" pitchFamily="49" charset="0"/>
                <a:cs typeface="Courier New" panose="02070309020205020404" pitchFamily="49" charset="0"/>
              </a:rPr>
              <a:t> 19 10 23 28 12 37 29 18 51 41 58 69 75 38 64 34 87 70 85 91 71 54 66 96 65</a:t>
            </a:r>
          </a:p>
          <a:p>
            <a:r>
              <a:rPr lang="en-US" sz="900" b="1" dirty="0">
                <a:latin typeface="Courier New" panose="02070309020205020404" pitchFamily="49" charset="0"/>
                <a:cs typeface="Courier New" panose="02070309020205020404" pitchFamily="49" charset="0"/>
              </a:rPr>
              <a:t>          ^^                ^^                ^^                            (2 moves)</a:t>
            </a:r>
          </a:p>
          <a:p>
            <a:r>
              <a:rPr lang="en-US" sz="900" b="1" dirty="0">
                <a:latin typeface="Courier New" panose="02070309020205020404" pitchFamily="49" charset="0"/>
                <a:cs typeface="Courier New" panose="02070309020205020404" pitchFamily="49" charset="0"/>
              </a:rPr>
              <a:t> 19 10 23 28 12 37 29 18 51 34 58 69 75 38 64 41 87 70 85 91 71 54 66 96 65</a:t>
            </a:r>
          </a:p>
          <a:p>
            <a:r>
              <a:rPr lang="en-US" sz="900" b="1" dirty="0">
                <a:latin typeface="Courier New" panose="02070309020205020404" pitchFamily="49" charset="0"/>
                <a:cs typeface="Courier New" panose="02070309020205020404" pitchFamily="49" charset="0"/>
              </a:rPr>
              <a:t>             ^^                ^^                ^^                         (0 moves)</a:t>
            </a:r>
          </a:p>
          <a:p>
            <a:r>
              <a:rPr lang="en-US" sz="900" b="1" dirty="0">
                <a:latin typeface="Courier New" panose="02070309020205020404" pitchFamily="49" charset="0"/>
                <a:cs typeface="Courier New" panose="02070309020205020404" pitchFamily="49" charset="0"/>
              </a:rPr>
              <a:t> 19 10 23 28 12 37 29 18 51 34 58 69 75 38 64 41 87 70 85 91 71 54 66 96 65</a:t>
            </a:r>
          </a:p>
          <a:p>
            <a:r>
              <a:rPr lang="en-US" sz="900" b="1" dirty="0">
                <a:latin typeface="Courier New" panose="02070309020205020404" pitchFamily="49" charset="0"/>
                <a:cs typeface="Courier New" panose="02070309020205020404" pitchFamily="49" charset="0"/>
              </a:rPr>
              <a:t>                ^^                ^^                ^^                      (0 moves)</a:t>
            </a:r>
          </a:p>
          <a:p>
            <a:r>
              <a:rPr lang="en-US" sz="900" b="1" dirty="0">
                <a:latin typeface="Courier New" panose="02070309020205020404" pitchFamily="49" charset="0"/>
                <a:cs typeface="Courier New" panose="02070309020205020404" pitchFamily="49" charset="0"/>
              </a:rPr>
              <a:t> 19 10 23 28 12 37 29 18 51 34 58 69 75 38 64 41 87 70 85 91 71 54 66 96 65</a:t>
            </a:r>
          </a:p>
          <a:p>
            <a:r>
              <a:rPr lang="en-US" sz="900" b="1" dirty="0">
                <a:latin typeface="Courier New" panose="02070309020205020404" pitchFamily="49" charset="0"/>
                <a:cs typeface="Courier New" panose="02070309020205020404" pitchFamily="49" charset="0"/>
              </a:rPr>
              <a:t> ^^                ^^                ^^                ^^                   (0 moves)</a:t>
            </a:r>
          </a:p>
          <a:p>
            <a:r>
              <a:rPr lang="en-US" sz="900" b="1" dirty="0">
                <a:latin typeface="Courier New" panose="02070309020205020404" pitchFamily="49" charset="0"/>
                <a:cs typeface="Courier New" panose="02070309020205020404" pitchFamily="49" charset="0"/>
              </a:rPr>
              <a:t> 19 10 23 28 12 37 29 18 51 34 58 69 75 38 64 41 87 70 85 91 71 54 66 96 65</a:t>
            </a:r>
          </a:p>
          <a:p>
            <a:r>
              <a:rPr lang="en-US" sz="900" b="1" dirty="0">
                <a:latin typeface="Courier New" panose="02070309020205020404" pitchFamily="49" charset="0"/>
                <a:cs typeface="Courier New" panose="02070309020205020404" pitchFamily="49" charset="0"/>
              </a:rPr>
              <a:t>    ^^                ^^                ^^                ^^                (0 moves)</a:t>
            </a:r>
          </a:p>
          <a:p>
            <a:r>
              <a:rPr lang="en-US" sz="900" b="1" dirty="0">
                <a:latin typeface="Courier New" panose="02070309020205020404" pitchFamily="49" charset="0"/>
                <a:cs typeface="Courier New" panose="02070309020205020404" pitchFamily="49" charset="0"/>
              </a:rPr>
              <a:t> 19 10 23 28 12 37 29 18 51 34 58 69 75 38 64 41 87 70 85 91 71 54 66 96 65</a:t>
            </a:r>
          </a:p>
          <a:p>
            <a:r>
              <a:rPr lang="en-US" sz="900" b="1" dirty="0">
                <a:latin typeface="Courier New" panose="02070309020205020404" pitchFamily="49" charset="0"/>
                <a:cs typeface="Courier New" panose="02070309020205020404" pitchFamily="49" charset="0"/>
              </a:rPr>
              <a:t>       ^^                ^^                ^^                ^^             (0 moves)</a:t>
            </a:r>
          </a:p>
          <a:p>
            <a:r>
              <a:rPr lang="en-US" sz="900" b="1" dirty="0">
                <a:latin typeface="Courier New" panose="02070309020205020404" pitchFamily="49" charset="0"/>
                <a:cs typeface="Courier New" panose="02070309020205020404" pitchFamily="49" charset="0"/>
              </a:rPr>
              <a:t> 19 10 23 28 12 37 29 18 51 34 58 69 75 38 64 41 87 70 85 91 71 54 66 96 65</a:t>
            </a:r>
          </a:p>
          <a:p>
            <a:r>
              <a:rPr lang="en-US" sz="900" b="1" dirty="0">
                <a:latin typeface="Courier New" panose="02070309020205020404" pitchFamily="49" charset="0"/>
                <a:cs typeface="Courier New" panose="02070309020205020404" pitchFamily="49" charset="0"/>
              </a:rPr>
              <a:t>          ^^                ^^                ^^                ^^          (0 moves)</a:t>
            </a:r>
          </a:p>
          <a:p>
            <a:r>
              <a:rPr lang="en-US" sz="900" b="1" dirty="0">
                <a:latin typeface="Courier New" panose="02070309020205020404" pitchFamily="49" charset="0"/>
                <a:cs typeface="Courier New" panose="02070309020205020404" pitchFamily="49" charset="0"/>
              </a:rPr>
              <a:t> 19 10 23 28 12 37 29 18 51 34 58 69 75 38 64 41 87 70 85 91 71 54 66 96 65</a:t>
            </a:r>
          </a:p>
          <a:p>
            <a:r>
              <a:rPr lang="en-US" sz="900" b="1" dirty="0">
                <a:latin typeface="Courier New" panose="02070309020205020404" pitchFamily="49" charset="0"/>
                <a:cs typeface="Courier New" panose="02070309020205020404" pitchFamily="49" charset="0"/>
              </a:rPr>
              <a:t>             ^^                ^^                ^^                ^^       (2 moves)</a:t>
            </a:r>
          </a:p>
          <a:p>
            <a:r>
              <a:rPr lang="en-US" sz="900" b="1" dirty="0">
                <a:latin typeface="Courier New" panose="02070309020205020404" pitchFamily="49" charset="0"/>
                <a:cs typeface="Courier New" panose="02070309020205020404" pitchFamily="49" charset="0"/>
              </a:rPr>
              <a:t> 19 10 23 28 12 37 29 18 51 34 58 69 75 38 64 41 66 70 85 91 71 54 87 96 65</a:t>
            </a:r>
          </a:p>
          <a:p>
            <a:r>
              <a:rPr lang="en-US" sz="900" b="1" dirty="0">
                <a:latin typeface="Courier New" panose="02070309020205020404" pitchFamily="49" charset="0"/>
                <a:cs typeface="Courier New" panose="02070309020205020404" pitchFamily="49" charset="0"/>
              </a:rPr>
              <a:t>                ^^                ^^                ^^                ^^    (0 moves)</a:t>
            </a:r>
          </a:p>
          <a:p>
            <a:r>
              <a:rPr lang="en-US" sz="900" b="1" dirty="0">
                <a:latin typeface="Courier New" panose="02070309020205020404" pitchFamily="49" charset="0"/>
                <a:cs typeface="Courier New" panose="02070309020205020404" pitchFamily="49" charset="0"/>
              </a:rPr>
              <a:t> 19 10 23 28 12 37 29 18 51 34 58 69 75 38 64 41 66 70 85 91 71 54 87 96 65</a:t>
            </a:r>
          </a:p>
          <a:p>
            <a:r>
              <a:rPr lang="en-US" sz="900" b="1" dirty="0">
                <a:latin typeface="Courier New" panose="02070309020205020404" pitchFamily="49" charset="0"/>
                <a:cs typeface="Courier New" panose="02070309020205020404" pitchFamily="49" charset="0"/>
              </a:rPr>
              <a:t> ^^                ^^                ^^                ^^                ^^ (3 moves)</a:t>
            </a:r>
          </a:p>
        </p:txBody>
      </p:sp>
    </p:spTree>
    <p:extLst>
      <p:ext uri="{BB962C8B-B14F-4D97-AF65-F5344CB8AC3E}">
        <p14:creationId xmlns:p14="http://schemas.microsoft.com/office/powerpoint/2010/main" val="20356427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Suboptimal </a:t>
            </a:r>
            <a:r>
              <a:rPr lang="en-US" dirty="0" err="1"/>
              <a:t>Shellsort</a:t>
            </a:r>
            <a:r>
              <a:rPr lang="en-US" dirty="0"/>
              <a:t>: </a:t>
            </a:r>
            <a:r>
              <a:rPr lang="en-US" i="1" dirty="0">
                <a:latin typeface="Times New Roman" panose="02020603050405020304" pitchFamily="18" charset="0"/>
                <a:cs typeface="Times New Roman" panose="02020603050405020304" pitchFamily="18" charset="0"/>
              </a:rPr>
              <a:t>N</a:t>
            </a:r>
            <a:r>
              <a:rPr lang="en-US" dirty="0"/>
              <a:t> = 25</a:t>
            </a:r>
            <a:r>
              <a:rPr lang="en-US" i="1" dirty="0"/>
              <a:t>, cont’d</a:t>
            </a:r>
          </a:p>
        </p:txBody>
      </p:sp>
      <p:sp>
        <p:nvSpPr>
          <p:cNvPr id="4" name="Slide Number Placeholder 3"/>
          <p:cNvSpPr>
            <a:spLocks noGrp="1"/>
          </p:cNvSpPr>
          <p:nvPr>
            <p:ph type="sldNum" sz="quarter" idx="12"/>
          </p:nvPr>
        </p:nvSpPr>
        <p:spPr/>
        <p:txBody>
          <a:bodyPr/>
          <a:lstStyle/>
          <a:p>
            <a:fld id="{5E4F0376-0E54-9843-B673-E00D6670E830}" type="slidenum">
              <a:rPr lang="en-US" smtClean="0"/>
              <a:pPr/>
              <a:t>18</a:t>
            </a:fld>
            <a:endParaRPr lang="en-US"/>
          </a:p>
        </p:txBody>
      </p:sp>
      <p:sp>
        <p:nvSpPr>
          <p:cNvPr id="6" name="TextBox 5"/>
          <p:cNvSpPr txBox="1"/>
          <p:nvPr/>
        </p:nvSpPr>
        <p:spPr>
          <a:xfrm>
            <a:off x="365805" y="1179932"/>
            <a:ext cx="6415995" cy="5609228"/>
          </a:xfrm>
          <a:prstGeom prst="rect">
            <a:avLst/>
          </a:prstGeom>
          <a:solidFill>
            <a:schemeClr val="bg1"/>
          </a:solidFill>
        </p:spPr>
        <p:txBody>
          <a:bodyPr wrap="square" rtlCol="0">
            <a:spAutoFit/>
          </a:bodyPr>
          <a:lstStyle/>
          <a:p>
            <a:r>
              <a:rPr lang="en-US" sz="1200" b="1" dirty="0">
                <a:latin typeface="Courier New" panose="02070309020205020404" pitchFamily="49" charset="0"/>
                <a:cs typeface="Courier New" panose="02070309020205020404" pitchFamily="49" charset="0"/>
              </a:rPr>
              <a:t>h = 3</a:t>
            </a:r>
            <a:br>
              <a:rPr lang="en-US" sz="770" b="1" dirty="0">
                <a:latin typeface="Courier New" panose="02070309020205020404" pitchFamily="49" charset="0"/>
                <a:cs typeface="Courier New" panose="02070309020205020404" pitchFamily="49" charset="0"/>
              </a:rPr>
            </a:br>
            <a:endParaRPr lang="en-US" sz="770" b="1" dirty="0">
              <a:latin typeface="Courier New" panose="02070309020205020404" pitchFamily="49" charset="0"/>
              <a:cs typeface="Courier New" panose="02070309020205020404" pitchFamily="49" charset="0"/>
            </a:endParaRPr>
          </a:p>
          <a:p>
            <a:r>
              <a:rPr lang="en-US" sz="770" b="1" dirty="0">
                <a:latin typeface="Courier New" panose="02070309020205020404" pitchFamily="49" charset="0"/>
                <a:cs typeface="Courier New" panose="02070309020205020404" pitchFamily="49" charset="0"/>
              </a:rPr>
              <a:t> 19 10 23 28 12 37 29 18 51 34 58 69 65 38 64 41 66 70 75 91 71 54 87 96 85</a:t>
            </a:r>
          </a:p>
          <a:p>
            <a:r>
              <a:rPr lang="en-US" sz="770" b="1" dirty="0">
                <a:latin typeface="Courier New" panose="02070309020205020404" pitchFamily="49" charset="0"/>
                <a:cs typeface="Courier New" panose="02070309020205020404" pitchFamily="49" charset="0"/>
              </a:rPr>
              <a:t> ^^       ^^                                                                (0 moves)</a:t>
            </a:r>
          </a:p>
          <a:p>
            <a:r>
              <a:rPr lang="en-US" sz="770" b="1" dirty="0">
                <a:latin typeface="Courier New" panose="02070309020205020404" pitchFamily="49" charset="0"/>
                <a:cs typeface="Courier New" panose="02070309020205020404" pitchFamily="49" charset="0"/>
              </a:rPr>
              <a:t> 19 10 23 28 12 37 29 18 51 34 58 69 65 38 64 41 66 70 75 91 71 54 87 96 85</a:t>
            </a:r>
          </a:p>
          <a:p>
            <a:r>
              <a:rPr lang="en-US" sz="770" b="1" dirty="0">
                <a:latin typeface="Courier New" panose="02070309020205020404" pitchFamily="49" charset="0"/>
                <a:cs typeface="Courier New" panose="02070309020205020404" pitchFamily="49" charset="0"/>
              </a:rPr>
              <a:t>    ^^       ^^                                                             (0 moves)</a:t>
            </a:r>
          </a:p>
          <a:p>
            <a:r>
              <a:rPr lang="en-US" sz="770" b="1" dirty="0">
                <a:latin typeface="Courier New" panose="02070309020205020404" pitchFamily="49" charset="0"/>
                <a:cs typeface="Courier New" panose="02070309020205020404" pitchFamily="49" charset="0"/>
              </a:rPr>
              <a:t> 19 10 23 28 12 37 29 18 51 34 58 69 65 38 64 41 66 70 75 91 71 54 87 96 85</a:t>
            </a:r>
          </a:p>
          <a:p>
            <a:r>
              <a:rPr lang="en-US" sz="770" b="1" dirty="0">
                <a:latin typeface="Courier New" panose="02070309020205020404" pitchFamily="49" charset="0"/>
                <a:cs typeface="Courier New" panose="02070309020205020404" pitchFamily="49" charset="0"/>
              </a:rPr>
              <a:t>       ^^       ^^                                                          (0 moves)</a:t>
            </a:r>
          </a:p>
          <a:p>
            <a:r>
              <a:rPr lang="en-US" sz="770" b="1" dirty="0">
                <a:latin typeface="Courier New" panose="02070309020205020404" pitchFamily="49" charset="0"/>
                <a:cs typeface="Courier New" panose="02070309020205020404" pitchFamily="49" charset="0"/>
              </a:rPr>
              <a:t> 19 10 23 28 12 37 29 18 51 34 58 69 65 38 64 41 66 70 75 91 71 54 87 96 85</a:t>
            </a:r>
          </a:p>
          <a:p>
            <a:r>
              <a:rPr lang="en-US" sz="770" b="1" dirty="0">
                <a:latin typeface="Courier New" panose="02070309020205020404" pitchFamily="49" charset="0"/>
                <a:cs typeface="Courier New" panose="02070309020205020404" pitchFamily="49" charset="0"/>
              </a:rPr>
              <a:t> ^^       ^^       ^^                                                       (0 moves)</a:t>
            </a:r>
          </a:p>
          <a:p>
            <a:r>
              <a:rPr lang="en-US" sz="770" b="1" dirty="0">
                <a:latin typeface="Courier New" panose="02070309020205020404" pitchFamily="49" charset="0"/>
                <a:cs typeface="Courier New" panose="02070309020205020404" pitchFamily="49" charset="0"/>
              </a:rPr>
              <a:t> 19 10 23 28 12 37 29 18 51 34 58 69 65 38 64 41 66 70 75 91 71 54 87 96 85</a:t>
            </a:r>
          </a:p>
          <a:p>
            <a:r>
              <a:rPr lang="en-US" sz="770" b="1" dirty="0">
                <a:latin typeface="Courier New" panose="02070309020205020404" pitchFamily="49" charset="0"/>
                <a:cs typeface="Courier New" panose="02070309020205020404" pitchFamily="49" charset="0"/>
              </a:rPr>
              <a:t>    ^^       ^^       ^^                                                    (0 moves)</a:t>
            </a:r>
          </a:p>
          <a:p>
            <a:r>
              <a:rPr lang="en-US" sz="770" b="1" dirty="0">
                <a:latin typeface="Courier New" panose="02070309020205020404" pitchFamily="49" charset="0"/>
                <a:cs typeface="Courier New" panose="02070309020205020404" pitchFamily="49" charset="0"/>
              </a:rPr>
              <a:t> 19 10 23 28 12 37 29 18 51 34 58 69 65 38 64 41 66 70 75 91 71 54 87 96 85</a:t>
            </a:r>
          </a:p>
          <a:p>
            <a:r>
              <a:rPr lang="en-US" sz="770" b="1" dirty="0">
                <a:latin typeface="Courier New" panose="02070309020205020404" pitchFamily="49" charset="0"/>
                <a:cs typeface="Courier New" panose="02070309020205020404" pitchFamily="49" charset="0"/>
              </a:rPr>
              <a:t>       ^^       ^^       ^^                                                 (0 moves)</a:t>
            </a:r>
          </a:p>
          <a:p>
            <a:r>
              <a:rPr lang="en-US" sz="770" b="1" dirty="0">
                <a:latin typeface="Courier New" panose="02070309020205020404" pitchFamily="49" charset="0"/>
                <a:cs typeface="Courier New" panose="02070309020205020404" pitchFamily="49" charset="0"/>
              </a:rPr>
              <a:t> 19 10 23 28 12 37 29 18 51 34 58 69 65 38 64 41 66 70 75 91 71 54 87 96 85</a:t>
            </a:r>
          </a:p>
          <a:p>
            <a:r>
              <a:rPr lang="en-US" sz="770" b="1" dirty="0">
                <a:latin typeface="Courier New" panose="02070309020205020404" pitchFamily="49" charset="0"/>
                <a:cs typeface="Courier New" panose="02070309020205020404" pitchFamily="49" charset="0"/>
              </a:rPr>
              <a:t> ^^       ^^       ^^       ^^                                              (0 moves)</a:t>
            </a:r>
          </a:p>
          <a:p>
            <a:r>
              <a:rPr lang="en-US" sz="770" b="1" dirty="0">
                <a:latin typeface="Courier New" panose="02070309020205020404" pitchFamily="49" charset="0"/>
                <a:cs typeface="Courier New" panose="02070309020205020404" pitchFamily="49" charset="0"/>
              </a:rPr>
              <a:t> 19 10 23 28 12 37 29 18 51 34 58 69 65 38 64 41 66 70 75 91 71 54 87 96 85</a:t>
            </a:r>
          </a:p>
          <a:p>
            <a:r>
              <a:rPr lang="en-US" sz="770" b="1" dirty="0">
                <a:latin typeface="Courier New" panose="02070309020205020404" pitchFamily="49" charset="0"/>
                <a:cs typeface="Courier New" panose="02070309020205020404" pitchFamily="49" charset="0"/>
              </a:rPr>
              <a:t>    ^^       ^^       ^^       ^^                                           (0 moves)</a:t>
            </a:r>
          </a:p>
          <a:p>
            <a:r>
              <a:rPr lang="en-US" sz="770" b="1" dirty="0">
                <a:latin typeface="Courier New" panose="02070309020205020404" pitchFamily="49" charset="0"/>
                <a:cs typeface="Courier New" panose="02070309020205020404" pitchFamily="49" charset="0"/>
              </a:rPr>
              <a:t> 19 10 23 28 12 37 29 18 51 34 58 69 65 38 64 41 66 70 75 91 71 54 87 96 85</a:t>
            </a:r>
          </a:p>
          <a:p>
            <a:r>
              <a:rPr lang="en-US" sz="770" b="1" dirty="0">
                <a:latin typeface="Courier New" panose="02070309020205020404" pitchFamily="49" charset="0"/>
                <a:cs typeface="Courier New" panose="02070309020205020404" pitchFamily="49" charset="0"/>
              </a:rPr>
              <a:t>       ^^       ^^       ^^       ^^                                        (0 moves)</a:t>
            </a:r>
          </a:p>
          <a:p>
            <a:r>
              <a:rPr lang="en-US" sz="770" b="1" dirty="0">
                <a:latin typeface="Courier New" panose="02070309020205020404" pitchFamily="49" charset="0"/>
                <a:cs typeface="Courier New" panose="02070309020205020404" pitchFamily="49" charset="0"/>
              </a:rPr>
              <a:t> 19 10 23 28 12 37 29 18 51 34 58 69 65 38 64 41 66 70 75 91 71 54 87 96 85</a:t>
            </a:r>
          </a:p>
          <a:p>
            <a:r>
              <a:rPr lang="en-US" sz="770" b="1" dirty="0">
                <a:latin typeface="Courier New" panose="02070309020205020404" pitchFamily="49" charset="0"/>
                <a:cs typeface="Courier New" panose="02070309020205020404" pitchFamily="49" charset="0"/>
              </a:rPr>
              <a:t> ^^       ^^       ^^       ^^       ^^                                     (0 moves)</a:t>
            </a:r>
          </a:p>
          <a:p>
            <a:r>
              <a:rPr lang="en-US" sz="770" b="1" dirty="0">
                <a:latin typeface="Courier New" panose="02070309020205020404" pitchFamily="49" charset="0"/>
                <a:cs typeface="Courier New" panose="02070309020205020404" pitchFamily="49" charset="0"/>
              </a:rPr>
              <a:t> 19 10 23 28 12 37 29 18 51 34 58 69 65 38 64 41 66 70 75 91 71 54 87 96 85</a:t>
            </a:r>
          </a:p>
          <a:p>
            <a:r>
              <a:rPr lang="en-US" sz="770" b="1" dirty="0">
                <a:latin typeface="Courier New" panose="02070309020205020404" pitchFamily="49" charset="0"/>
                <a:cs typeface="Courier New" panose="02070309020205020404" pitchFamily="49" charset="0"/>
              </a:rPr>
              <a:t>    ^^       ^^       ^^       ^^       ^^                                  (2 moves)</a:t>
            </a:r>
          </a:p>
          <a:p>
            <a:r>
              <a:rPr lang="en-US" sz="770" b="1" dirty="0">
                <a:latin typeface="Courier New" panose="02070309020205020404" pitchFamily="49" charset="0"/>
                <a:cs typeface="Courier New" panose="02070309020205020404" pitchFamily="49" charset="0"/>
              </a:rPr>
              <a:t> 19 10 23 28 12 37 29 18 51 34 38 69 65 58 64 41 66 70 75 91 71 54 87 96 85</a:t>
            </a:r>
          </a:p>
          <a:p>
            <a:r>
              <a:rPr lang="en-US" sz="770" b="1" dirty="0">
                <a:latin typeface="Courier New" panose="02070309020205020404" pitchFamily="49" charset="0"/>
                <a:cs typeface="Courier New" panose="02070309020205020404" pitchFamily="49" charset="0"/>
              </a:rPr>
              <a:t>       ^^       ^^       ^^       ^^       ^^                               (2 moves)</a:t>
            </a:r>
          </a:p>
          <a:p>
            <a:r>
              <a:rPr lang="en-US" sz="770" b="1" dirty="0">
                <a:latin typeface="Courier New" panose="02070309020205020404" pitchFamily="49" charset="0"/>
                <a:cs typeface="Courier New" panose="02070309020205020404" pitchFamily="49" charset="0"/>
              </a:rPr>
              <a:t> 19 10 23 28 12 37 29 18 51 34 38 64 65 58 69 41 66 70 75 91 71 54 87 96 85</a:t>
            </a:r>
          </a:p>
          <a:p>
            <a:r>
              <a:rPr lang="en-US" sz="770" b="1" dirty="0">
                <a:latin typeface="Courier New" panose="02070309020205020404" pitchFamily="49" charset="0"/>
                <a:cs typeface="Courier New" panose="02070309020205020404" pitchFamily="49" charset="0"/>
              </a:rPr>
              <a:t> ^^       ^^       ^^       ^^       ^^       ^^                            (2 moves)</a:t>
            </a:r>
          </a:p>
          <a:p>
            <a:r>
              <a:rPr lang="en-US" sz="770" b="1" dirty="0">
                <a:latin typeface="Courier New" panose="02070309020205020404" pitchFamily="49" charset="0"/>
                <a:cs typeface="Courier New" panose="02070309020205020404" pitchFamily="49" charset="0"/>
              </a:rPr>
              <a:t> 19 10 23 28 12 37 29 18 51 34 38 64 41 58 69 65 66 70 75 91 71 54 87 96 85</a:t>
            </a:r>
          </a:p>
          <a:p>
            <a:r>
              <a:rPr lang="en-US" sz="770" b="1" dirty="0">
                <a:latin typeface="Courier New" panose="02070309020205020404" pitchFamily="49" charset="0"/>
                <a:cs typeface="Courier New" panose="02070309020205020404" pitchFamily="49" charset="0"/>
              </a:rPr>
              <a:t>    ^^       ^^       ^^       ^^       ^^       ^^                         (0 moves)</a:t>
            </a:r>
          </a:p>
          <a:p>
            <a:r>
              <a:rPr lang="en-US" sz="770" b="1" dirty="0">
                <a:latin typeface="Courier New" panose="02070309020205020404" pitchFamily="49" charset="0"/>
                <a:cs typeface="Courier New" panose="02070309020205020404" pitchFamily="49" charset="0"/>
              </a:rPr>
              <a:t> 19 10 23 28 12 37 29 18 51 34 38 64 41 58 69 65 66 70 75 91 71 54 87 96 85</a:t>
            </a:r>
          </a:p>
          <a:p>
            <a:r>
              <a:rPr lang="en-US" sz="770" b="1" dirty="0">
                <a:latin typeface="Courier New" panose="02070309020205020404" pitchFamily="49" charset="0"/>
                <a:cs typeface="Courier New" panose="02070309020205020404" pitchFamily="49" charset="0"/>
              </a:rPr>
              <a:t>       ^^       ^^       ^^       ^^       ^^       ^^                      (0 moves)</a:t>
            </a:r>
          </a:p>
          <a:p>
            <a:r>
              <a:rPr lang="en-US" sz="770" b="1" dirty="0">
                <a:latin typeface="Courier New" panose="02070309020205020404" pitchFamily="49" charset="0"/>
                <a:cs typeface="Courier New" panose="02070309020205020404" pitchFamily="49" charset="0"/>
              </a:rPr>
              <a:t> 19 10 23 28 12 37 29 18 51 34 38 64 41 58 69 65 66 70 75 91 71 54 87 96 85</a:t>
            </a:r>
          </a:p>
          <a:p>
            <a:r>
              <a:rPr lang="en-US" sz="770" b="1" dirty="0">
                <a:latin typeface="Courier New" panose="02070309020205020404" pitchFamily="49" charset="0"/>
                <a:cs typeface="Courier New" panose="02070309020205020404" pitchFamily="49" charset="0"/>
              </a:rPr>
              <a:t> ^^       ^^       ^^       ^^       ^^       ^^       ^^                   (0 moves)</a:t>
            </a:r>
          </a:p>
          <a:p>
            <a:r>
              <a:rPr lang="en-US" sz="770" b="1" dirty="0">
                <a:latin typeface="Courier New" panose="02070309020205020404" pitchFamily="49" charset="0"/>
                <a:cs typeface="Courier New" panose="02070309020205020404" pitchFamily="49" charset="0"/>
              </a:rPr>
              <a:t> 19 10 23 28 12 37 29 18 51 34 38 64 41 58 69 65 66 70 75 91 71 54 87 96 85</a:t>
            </a:r>
          </a:p>
          <a:p>
            <a:r>
              <a:rPr lang="en-US" sz="770" b="1" dirty="0">
                <a:latin typeface="Courier New" panose="02070309020205020404" pitchFamily="49" charset="0"/>
                <a:cs typeface="Courier New" panose="02070309020205020404" pitchFamily="49" charset="0"/>
              </a:rPr>
              <a:t>    ^^       ^^       ^^       ^^       ^^       ^^       ^^                (0 moves)</a:t>
            </a:r>
          </a:p>
          <a:p>
            <a:r>
              <a:rPr lang="en-US" sz="770" b="1" dirty="0">
                <a:latin typeface="Courier New" panose="02070309020205020404" pitchFamily="49" charset="0"/>
                <a:cs typeface="Courier New" panose="02070309020205020404" pitchFamily="49" charset="0"/>
              </a:rPr>
              <a:t> 19 10 23 28 12 37 29 18 51 34 38 64 41 58 69 65 66 70 75 91 71 54 87 96 85</a:t>
            </a:r>
          </a:p>
          <a:p>
            <a:r>
              <a:rPr lang="en-US" sz="770" b="1" dirty="0">
                <a:latin typeface="Courier New" panose="02070309020205020404" pitchFamily="49" charset="0"/>
                <a:cs typeface="Courier New" panose="02070309020205020404" pitchFamily="49" charset="0"/>
              </a:rPr>
              <a:t>       ^^       ^^       ^^       ^^       ^^       ^^       ^^             (0 moves)</a:t>
            </a:r>
          </a:p>
          <a:p>
            <a:r>
              <a:rPr lang="en-US" sz="770" b="1" dirty="0">
                <a:latin typeface="Courier New" panose="02070309020205020404" pitchFamily="49" charset="0"/>
                <a:cs typeface="Courier New" panose="02070309020205020404" pitchFamily="49" charset="0"/>
              </a:rPr>
              <a:t> 19 10 23 28 12 37 29 18 51 34 38 64 41 58 69 65 66 70 75 91 71 54 87 96 85</a:t>
            </a:r>
          </a:p>
          <a:p>
            <a:r>
              <a:rPr lang="en-US" sz="770" b="1" dirty="0">
                <a:latin typeface="Courier New" panose="02070309020205020404" pitchFamily="49" charset="0"/>
                <a:cs typeface="Courier New" panose="02070309020205020404" pitchFamily="49" charset="0"/>
              </a:rPr>
              <a:t> ^^       ^^       ^^       ^^       ^^       ^^       ^^       ^^          (3 moves)</a:t>
            </a:r>
          </a:p>
          <a:p>
            <a:r>
              <a:rPr lang="en-US" sz="770" b="1" dirty="0">
                <a:latin typeface="Courier New" panose="02070309020205020404" pitchFamily="49" charset="0"/>
                <a:cs typeface="Courier New" panose="02070309020205020404" pitchFamily="49" charset="0"/>
              </a:rPr>
              <a:t> 19 10 23 28 12 37 29 18 51 34 38 64 41 58 69 54 66 70 65 91 71 75 87 96 85</a:t>
            </a:r>
          </a:p>
          <a:p>
            <a:r>
              <a:rPr lang="en-US" sz="770" b="1" dirty="0">
                <a:latin typeface="Courier New" panose="02070309020205020404" pitchFamily="49" charset="0"/>
                <a:cs typeface="Courier New" panose="02070309020205020404" pitchFamily="49" charset="0"/>
              </a:rPr>
              <a:t>    ^^       ^^       ^^       ^^       ^^       ^^       ^^       ^^       (2 moves)</a:t>
            </a:r>
          </a:p>
          <a:p>
            <a:r>
              <a:rPr lang="en-US" sz="770" b="1" dirty="0">
                <a:latin typeface="Courier New" panose="02070309020205020404" pitchFamily="49" charset="0"/>
                <a:cs typeface="Courier New" panose="02070309020205020404" pitchFamily="49" charset="0"/>
              </a:rPr>
              <a:t> 19 10 23 28 12 37 29 18 51 34 38 64 41 58 69 54 66 70 65 87 71 75 91 96 85</a:t>
            </a:r>
          </a:p>
          <a:p>
            <a:r>
              <a:rPr lang="en-US" sz="770" b="1" dirty="0">
                <a:latin typeface="Courier New" panose="02070309020205020404" pitchFamily="49" charset="0"/>
                <a:cs typeface="Courier New" panose="02070309020205020404" pitchFamily="49" charset="0"/>
              </a:rPr>
              <a:t>       ^^       ^^       ^^       ^^       ^^       ^^       ^^       ^^    (0 moves)</a:t>
            </a:r>
          </a:p>
          <a:p>
            <a:r>
              <a:rPr lang="en-US" sz="770" b="1" dirty="0">
                <a:latin typeface="Courier New" panose="02070309020205020404" pitchFamily="49" charset="0"/>
                <a:cs typeface="Courier New" panose="02070309020205020404" pitchFamily="49" charset="0"/>
              </a:rPr>
              <a:t> 19 10 23 28 12 37 29 18 51 34 38 64 41 58 69 54 66 70 65 87 71 75 91 96 85</a:t>
            </a:r>
          </a:p>
          <a:p>
            <a:r>
              <a:rPr lang="en-US" sz="770" b="1" dirty="0">
                <a:latin typeface="Courier New" panose="02070309020205020404" pitchFamily="49" charset="0"/>
                <a:cs typeface="Courier New" panose="02070309020205020404" pitchFamily="49" charset="0"/>
              </a:rPr>
              <a:t> ^^       ^^       ^^       ^^       ^^       ^^       ^^       ^^       ^^ (0 moves)</a:t>
            </a:r>
          </a:p>
        </p:txBody>
      </p:sp>
    </p:spTree>
    <p:extLst>
      <p:ext uri="{BB962C8B-B14F-4D97-AF65-F5344CB8AC3E}">
        <p14:creationId xmlns:p14="http://schemas.microsoft.com/office/powerpoint/2010/main" val="232942157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Suboptimal </a:t>
            </a:r>
            <a:r>
              <a:rPr lang="en-US" dirty="0" err="1"/>
              <a:t>Shellsort</a:t>
            </a:r>
            <a:r>
              <a:rPr lang="en-US" dirty="0"/>
              <a:t>: </a:t>
            </a:r>
            <a:r>
              <a:rPr lang="en-US" i="1" dirty="0">
                <a:latin typeface="Times New Roman" panose="02020603050405020304" pitchFamily="18" charset="0"/>
                <a:cs typeface="Times New Roman" panose="02020603050405020304" pitchFamily="18" charset="0"/>
              </a:rPr>
              <a:t>N</a:t>
            </a:r>
            <a:r>
              <a:rPr lang="en-US" dirty="0"/>
              <a:t> = 25</a:t>
            </a:r>
            <a:r>
              <a:rPr lang="en-US" i="1" dirty="0"/>
              <a:t>, cont’d</a:t>
            </a:r>
          </a:p>
        </p:txBody>
      </p:sp>
      <p:sp>
        <p:nvSpPr>
          <p:cNvPr id="4" name="Slide Number Placeholder 3"/>
          <p:cNvSpPr>
            <a:spLocks noGrp="1"/>
          </p:cNvSpPr>
          <p:nvPr>
            <p:ph type="sldNum" sz="quarter" idx="12"/>
          </p:nvPr>
        </p:nvSpPr>
        <p:spPr/>
        <p:txBody>
          <a:bodyPr/>
          <a:lstStyle/>
          <a:p>
            <a:fld id="{5E4F0376-0E54-9843-B673-E00D6670E830}" type="slidenum">
              <a:rPr lang="en-US" smtClean="0"/>
              <a:pPr/>
              <a:t>19</a:t>
            </a:fld>
            <a:endParaRPr lang="en-US"/>
          </a:p>
        </p:txBody>
      </p:sp>
      <p:sp>
        <p:nvSpPr>
          <p:cNvPr id="6" name="TextBox 5"/>
          <p:cNvSpPr txBox="1"/>
          <p:nvPr/>
        </p:nvSpPr>
        <p:spPr>
          <a:xfrm>
            <a:off x="365806" y="1169032"/>
            <a:ext cx="6309292" cy="5663089"/>
          </a:xfrm>
          <a:prstGeom prst="rect">
            <a:avLst/>
          </a:prstGeom>
          <a:solidFill>
            <a:schemeClr val="bg1"/>
          </a:solidFill>
        </p:spPr>
        <p:txBody>
          <a:bodyPr wrap="square" rtlCol="0">
            <a:spAutoFit/>
          </a:bodyPr>
          <a:lstStyle/>
          <a:p>
            <a:r>
              <a:rPr lang="en-US" sz="1200" b="1" dirty="0">
                <a:latin typeface="Courier New" panose="02070309020205020404" pitchFamily="49" charset="0"/>
                <a:cs typeface="Courier New" panose="02070309020205020404" pitchFamily="49" charset="0"/>
              </a:rPr>
              <a:t>h = 1</a:t>
            </a:r>
            <a:br>
              <a:rPr lang="en-US" sz="700" b="1" dirty="0">
                <a:latin typeface="Courier New" panose="02070309020205020404" pitchFamily="49" charset="0"/>
                <a:cs typeface="Courier New" panose="02070309020205020404" pitchFamily="49" charset="0"/>
              </a:rPr>
            </a:br>
            <a:endParaRPr lang="en-US" sz="700" b="1" dirty="0">
              <a:latin typeface="Courier New" panose="02070309020205020404" pitchFamily="49" charset="0"/>
              <a:cs typeface="Courier New" panose="02070309020205020404" pitchFamily="49" charset="0"/>
            </a:endParaRPr>
          </a:p>
          <a:p>
            <a:r>
              <a:rPr lang="en-US" sz="700" b="1" dirty="0">
                <a:latin typeface="Courier New" panose="02070309020205020404" pitchFamily="49" charset="0"/>
                <a:cs typeface="Courier New" panose="02070309020205020404" pitchFamily="49" charset="0"/>
              </a:rPr>
              <a:t> 19 10 23 28 12 37 29 18 51 34 38 64 41 58 69 54 66 70 65 87 71 75 91 96 85</a:t>
            </a:r>
          </a:p>
          <a:p>
            <a:r>
              <a:rPr lang="en-US" sz="700" b="1" dirty="0">
                <a:latin typeface="Courier New" panose="02070309020205020404" pitchFamily="49" charset="0"/>
                <a:cs typeface="Courier New" panose="02070309020205020404" pitchFamily="49" charset="0"/>
              </a:rPr>
              <a:t> ^^ ^^                                                                      (2 moves)</a:t>
            </a:r>
          </a:p>
          <a:p>
            <a:r>
              <a:rPr lang="en-US" sz="700" b="1" dirty="0">
                <a:latin typeface="Courier New" panose="02070309020205020404" pitchFamily="49" charset="0"/>
                <a:cs typeface="Courier New" panose="02070309020205020404" pitchFamily="49" charset="0"/>
              </a:rPr>
              <a:t> 10 19 23 28 12 37 29 18 51 34 38 64 41 58 69 54 66 70 65 87 71 75 91 96 85</a:t>
            </a:r>
          </a:p>
          <a:p>
            <a:r>
              <a:rPr lang="en-US" sz="700" b="1" dirty="0">
                <a:latin typeface="Courier New" panose="02070309020205020404" pitchFamily="49" charset="0"/>
                <a:cs typeface="Courier New" panose="02070309020205020404" pitchFamily="49" charset="0"/>
              </a:rPr>
              <a:t> ^^ ^^ ^^                                                                   (0 moves)</a:t>
            </a:r>
          </a:p>
          <a:p>
            <a:r>
              <a:rPr lang="en-US" sz="700" b="1" dirty="0">
                <a:latin typeface="Courier New" panose="02070309020205020404" pitchFamily="49" charset="0"/>
                <a:cs typeface="Courier New" panose="02070309020205020404" pitchFamily="49" charset="0"/>
              </a:rPr>
              <a:t> 10 19 23 28 12 37 29 18 51 34 38 64 41 58 69 54 66 70 65 87 71 75 91 96 85</a:t>
            </a:r>
          </a:p>
          <a:p>
            <a:r>
              <a:rPr lang="en-US" sz="700" b="1" dirty="0">
                <a:latin typeface="Courier New" panose="02070309020205020404" pitchFamily="49" charset="0"/>
                <a:cs typeface="Courier New" panose="02070309020205020404" pitchFamily="49" charset="0"/>
              </a:rPr>
              <a:t> ^^ ^^ ^^ ^^                                                                (0 moves)</a:t>
            </a:r>
          </a:p>
          <a:p>
            <a:r>
              <a:rPr lang="en-US" sz="700" b="1" dirty="0">
                <a:latin typeface="Courier New" panose="02070309020205020404" pitchFamily="49" charset="0"/>
                <a:cs typeface="Courier New" panose="02070309020205020404" pitchFamily="49" charset="0"/>
              </a:rPr>
              <a:t> 10 19 23 28 12 37 29 18 51 34 38 64 41 58 69 54 66 70 65 87 71 75 91 96 85</a:t>
            </a:r>
          </a:p>
          <a:p>
            <a:r>
              <a:rPr lang="en-US" sz="700" b="1" dirty="0">
                <a:latin typeface="Courier New" panose="02070309020205020404" pitchFamily="49" charset="0"/>
                <a:cs typeface="Courier New" panose="02070309020205020404" pitchFamily="49" charset="0"/>
              </a:rPr>
              <a:t> ^^ ^^ ^^ ^^ ^^                                                             (4 moves)</a:t>
            </a:r>
          </a:p>
          <a:p>
            <a:r>
              <a:rPr lang="en-US" sz="700" b="1" dirty="0">
                <a:latin typeface="Courier New" panose="02070309020205020404" pitchFamily="49" charset="0"/>
                <a:cs typeface="Courier New" panose="02070309020205020404" pitchFamily="49" charset="0"/>
              </a:rPr>
              <a:t> 10 12 19 23 28 37 29 18 51 34 38 64 41 58 69 54 66 70 65 87 71 75 91 96 85</a:t>
            </a:r>
          </a:p>
          <a:p>
            <a:r>
              <a:rPr lang="en-US" sz="700" b="1" dirty="0">
                <a:latin typeface="Courier New" panose="02070309020205020404" pitchFamily="49" charset="0"/>
                <a:cs typeface="Courier New" panose="02070309020205020404" pitchFamily="49" charset="0"/>
              </a:rPr>
              <a:t> ^^ ^^ ^^ ^^ ^^ ^^                                                          (0 moves)</a:t>
            </a:r>
          </a:p>
          <a:p>
            <a:r>
              <a:rPr lang="en-US" sz="700" b="1" dirty="0">
                <a:latin typeface="Courier New" panose="02070309020205020404" pitchFamily="49" charset="0"/>
                <a:cs typeface="Courier New" panose="02070309020205020404" pitchFamily="49" charset="0"/>
              </a:rPr>
              <a:t> 10 12 19 23 28 37 29 18 51 34 38 64 41 58 69 54 66 70 65 87 71 75 91 96 85</a:t>
            </a:r>
          </a:p>
          <a:p>
            <a:r>
              <a:rPr lang="en-US" sz="700" b="1" dirty="0">
                <a:latin typeface="Courier New" panose="02070309020205020404" pitchFamily="49" charset="0"/>
                <a:cs typeface="Courier New" panose="02070309020205020404" pitchFamily="49" charset="0"/>
              </a:rPr>
              <a:t> ^^ ^^ ^^ ^^ ^^ ^^ ^^                                                       (2 moves)</a:t>
            </a:r>
          </a:p>
          <a:p>
            <a:r>
              <a:rPr lang="en-US" sz="700" b="1" dirty="0">
                <a:latin typeface="Courier New" panose="02070309020205020404" pitchFamily="49" charset="0"/>
                <a:cs typeface="Courier New" panose="02070309020205020404" pitchFamily="49" charset="0"/>
              </a:rPr>
              <a:t> 10 12 19 23 28 29 37 18 51 34 38 64 41 58 69 54 66 70 65 87 71 75 91 96 85</a:t>
            </a:r>
          </a:p>
          <a:p>
            <a:r>
              <a:rPr lang="en-US" sz="700" b="1" dirty="0">
                <a:latin typeface="Courier New" panose="02070309020205020404" pitchFamily="49" charset="0"/>
                <a:cs typeface="Courier New" panose="02070309020205020404" pitchFamily="49" charset="0"/>
              </a:rPr>
              <a:t> ^^ ^^ ^^ ^^ ^^ ^^ ^^ ^^                                                    (6 moves)</a:t>
            </a:r>
          </a:p>
          <a:p>
            <a:r>
              <a:rPr lang="en-US" sz="700" b="1" dirty="0">
                <a:latin typeface="Courier New" panose="02070309020205020404" pitchFamily="49" charset="0"/>
                <a:cs typeface="Courier New" panose="02070309020205020404" pitchFamily="49" charset="0"/>
              </a:rPr>
              <a:t> 10 12 18 19 23 28 29 37 51 34 38 64 41 58 69 54 66 70 65 87 71 75 91 96 85</a:t>
            </a:r>
          </a:p>
          <a:p>
            <a:r>
              <a:rPr lang="en-US" sz="700" b="1" dirty="0">
                <a:latin typeface="Courier New" panose="02070309020205020404" pitchFamily="49" charset="0"/>
                <a:cs typeface="Courier New" panose="02070309020205020404" pitchFamily="49" charset="0"/>
              </a:rPr>
              <a:t> ^^ ^^ ^^ ^^ ^^ ^^ ^^ ^^ ^^                                                 (0 moves)</a:t>
            </a:r>
          </a:p>
          <a:p>
            <a:r>
              <a:rPr lang="en-US" sz="700" b="1" dirty="0">
                <a:latin typeface="Courier New" panose="02070309020205020404" pitchFamily="49" charset="0"/>
                <a:cs typeface="Courier New" panose="02070309020205020404" pitchFamily="49" charset="0"/>
              </a:rPr>
              <a:t> 10 12 18 19 23 28 29 37 51 34 38 64 41 58 69 54 66 70 65 87 71 75 91 96 85</a:t>
            </a:r>
          </a:p>
          <a:p>
            <a:r>
              <a:rPr lang="en-US" sz="700" b="1" dirty="0">
                <a:latin typeface="Courier New" panose="02070309020205020404" pitchFamily="49" charset="0"/>
                <a:cs typeface="Courier New" panose="02070309020205020404" pitchFamily="49" charset="0"/>
              </a:rPr>
              <a:t> ^^ ^^ ^^ ^^ ^^ ^^ ^^ ^^ ^^ ^^                                              (3 moves)</a:t>
            </a:r>
          </a:p>
          <a:p>
            <a:r>
              <a:rPr lang="en-US" sz="700" b="1" dirty="0">
                <a:latin typeface="Courier New" panose="02070309020205020404" pitchFamily="49" charset="0"/>
                <a:cs typeface="Courier New" panose="02070309020205020404" pitchFamily="49" charset="0"/>
              </a:rPr>
              <a:t> 10 12 18 19 23 28 29 34 37 51 38 64 41 58 69 54 66 70 65 87 71 75 91 96 85</a:t>
            </a:r>
          </a:p>
          <a:p>
            <a:r>
              <a:rPr lang="en-US" sz="700" b="1" dirty="0">
                <a:latin typeface="Courier New" panose="02070309020205020404" pitchFamily="49" charset="0"/>
                <a:cs typeface="Courier New" panose="02070309020205020404" pitchFamily="49" charset="0"/>
              </a:rPr>
              <a:t> ^^ ^^ ^^ ^^ ^^ ^^ ^^ ^^ ^^ ^^ ^^                                           (2 moves)</a:t>
            </a:r>
          </a:p>
          <a:p>
            <a:r>
              <a:rPr lang="en-US" sz="700" b="1" dirty="0">
                <a:latin typeface="Courier New" panose="02070309020205020404" pitchFamily="49" charset="0"/>
                <a:cs typeface="Courier New" panose="02070309020205020404" pitchFamily="49" charset="0"/>
              </a:rPr>
              <a:t> 10 12 18 19 23 28 29 34 37 38 51 64 41 58 69 54 66 70 65 87 71 75 91 96 85</a:t>
            </a:r>
          </a:p>
          <a:p>
            <a:r>
              <a:rPr lang="en-US" sz="700" b="1" dirty="0">
                <a:latin typeface="Courier New" panose="02070309020205020404" pitchFamily="49" charset="0"/>
                <a:cs typeface="Courier New" panose="02070309020205020404" pitchFamily="49" charset="0"/>
              </a:rPr>
              <a:t> ^^ ^^ ^^ ^^ ^^ ^^ ^^ ^^ ^^ ^^ ^^ ^^                                        (0 moves)</a:t>
            </a:r>
          </a:p>
          <a:p>
            <a:r>
              <a:rPr lang="en-US" sz="700" b="1" dirty="0">
                <a:latin typeface="Courier New" panose="02070309020205020404" pitchFamily="49" charset="0"/>
                <a:cs typeface="Courier New" panose="02070309020205020404" pitchFamily="49" charset="0"/>
              </a:rPr>
              <a:t> 10 12 18 19 23 28 29 34 37 38 51 64 41 58 69 54 66 70 65 87 71 75 91 96 85</a:t>
            </a:r>
          </a:p>
          <a:p>
            <a:r>
              <a:rPr lang="en-US" sz="700" b="1" dirty="0">
                <a:latin typeface="Courier New" panose="02070309020205020404" pitchFamily="49" charset="0"/>
                <a:cs typeface="Courier New" panose="02070309020205020404" pitchFamily="49" charset="0"/>
              </a:rPr>
              <a:t> ^^ ^^ ^^ ^^ ^^ ^^ ^^ ^^ ^^ ^^ ^^ ^^ ^^                                     (3 moves)</a:t>
            </a:r>
          </a:p>
          <a:p>
            <a:r>
              <a:rPr lang="en-US" sz="700" b="1" dirty="0">
                <a:latin typeface="Courier New" panose="02070309020205020404" pitchFamily="49" charset="0"/>
                <a:cs typeface="Courier New" panose="02070309020205020404" pitchFamily="49" charset="0"/>
              </a:rPr>
              <a:t> 10 12 18 19 23 28 29 34 37 38 41 51 64 58 69 54 66 70 65 87 71 75 91 96 85</a:t>
            </a:r>
          </a:p>
          <a:p>
            <a:r>
              <a:rPr lang="en-US" sz="700" b="1" dirty="0">
                <a:latin typeface="Courier New" panose="02070309020205020404" pitchFamily="49" charset="0"/>
                <a:cs typeface="Courier New" panose="02070309020205020404" pitchFamily="49" charset="0"/>
              </a:rPr>
              <a:t> ^^ ^^ ^^ ^^ ^^ ^^ ^^ ^^ ^^ ^^ ^^ ^^ ^^ ^^                                  (2 moves)</a:t>
            </a:r>
          </a:p>
          <a:p>
            <a:r>
              <a:rPr lang="en-US" sz="700" b="1" dirty="0">
                <a:latin typeface="Courier New" panose="02070309020205020404" pitchFamily="49" charset="0"/>
                <a:cs typeface="Courier New" panose="02070309020205020404" pitchFamily="49" charset="0"/>
              </a:rPr>
              <a:t> 10 12 18 19 23 28 29 34 37 38 41 51 58 64 69 54 66 70 65 87 71 75 91 96 85</a:t>
            </a:r>
          </a:p>
          <a:p>
            <a:r>
              <a:rPr lang="en-US" sz="700" b="1" dirty="0">
                <a:latin typeface="Courier New" panose="02070309020205020404" pitchFamily="49" charset="0"/>
                <a:cs typeface="Courier New" panose="02070309020205020404" pitchFamily="49" charset="0"/>
              </a:rPr>
              <a:t> ^^ ^^ ^^ ^^ ^^ ^^ ^^ ^^ ^^ ^^ ^^ ^^ ^^ ^^ ^^                               (0 moves)</a:t>
            </a:r>
          </a:p>
          <a:p>
            <a:r>
              <a:rPr lang="en-US" sz="700" b="1" dirty="0">
                <a:latin typeface="Courier New" panose="02070309020205020404" pitchFamily="49" charset="0"/>
                <a:cs typeface="Courier New" panose="02070309020205020404" pitchFamily="49" charset="0"/>
              </a:rPr>
              <a:t> 10 12 18 19 23 28 29 34 37 38 41 51 58 64 69 54 66 70 65 87 71 75 91 96 85</a:t>
            </a:r>
          </a:p>
          <a:p>
            <a:r>
              <a:rPr lang="en-US" sz="700" b="1" dirty="0">
                <a:latin typeface="Courier New" panose="02070309020205020404" pitchFamily="49" charset="0"/>
                <a:cs typeface="Courier New" panose="02070309020205020404" pitchFamily="49" charset="0"/>
              </a:rPr>
              <a:t> ^^ ^^ ^^ ^^ ^^ ^^ ^^ ^^ ^^ ^^ ^^ ^^ ^^ ^^ ^^ ^^                            (4 moves)</a:t>
            </a:r>
          </a:p>
          <a:p>
            <a:r>
              <a:rPr lang="en-US" sz="700" b="1" dirty="0">
                <a:latin typeface="Courier New" panose="02070309020205020404" pitchFamily="49" charset="0"/>
                <a:cs typeface="Courier New" panose="02070309020205020404" pitchFamily="49" charset="0"/>
              </a:rPr>
              <a:t> 10 12 18 19 23 28 29 34 37 38 41 51 54 58 64 69 66 70 65 87 71 75 91 96 85</a:t>
            </a:r>
          </a:p>
          <a:p>
            <a:r>
              <a:rPr lang="en-US" sz="700" b="1" dirty="0">
                <a:latin typeface="Courier New" panose="02070309020205020404" pitchFamily="49" charset="0"/>
                <a:cs typeface="Courier New" panose="02070309020205020404" pitchFamily="49" charset="0"/>
              </a:rPr>
              <a:t> ^^ ^^ ^^ ^^ ^^ ^^ ^^ ^^ ^^ ^^ ^^ ^^ ^^ ^^ ^^ ^^ ^^                         (2 moves)</a:t>
            </a:r>
          </a:p>
          <a:p>
            <a:r>
              <a:rPr lang="en-US" sz="700" b="1" dirty="0">
                <a:latin typeface="Courier New" panose="02070309020205020404" pitchFamily="49" charset="0"/>
                <a:cs typeface="Courier New" panose="02070309020205020404" pitchFamily="49" charset="0"/>
              </a:rPr>
              <a:t> 10 12 18 19 23 28 29 34 37 38 41 51 54 58 64 66 69 70 65 87 71 75 91 96 85</a:t>
            </a:r>
          </a:p>
          <a:p>
            <a:r>
              <a:rPr lang="en-US" sz="700" b="1" dirty="0">
                <a:latin typeface="Courier New" panose="02070309020205020404" pitchFamily="49" charset="0"/>
                <a:cs typeface="Courier New" panose="02070309020205020404" pitchFamily="49" charset="0"/>
              </a:rPr>
              <a:t> ^^ ^^ ^^ ^^ ^^ ^^ ^^ ^^ ^^ ^^ ^^ ^^ ^^ ^^ ^^ ^^ ^^ ^^                      (0 moves)</a:t>
            </a:r>
          </a:p>
          <a:p>
            <a:r>
              <a:rPr lang="en-US" sz="700" b="1" dirty="0">
                <a:latin typeface="Courier New" panose="02070309020205020404" pitchFamily="49" charset="0"/>
                <a:cs typeface="Courier New" panose="02070309020205020404" pitchFamily="49" charset="0"/>
              </a:rPr>
              <a:t> 10 12 18 19 23 28 29 34 37 38 41 51 54 58 64 66 69 70 65 87 71 75 91 96 85</a:t>
            </a:r>
          </a:p>
          <a:p>
            <a:r>
              <a:rPr lang="en-US" sz="700" b="1" dirty="0">
                <a:latin typeface="Courier New" panose="02070309020205020404" pitchFamily="49" charset="0"/>
                <a:cs typeface="Courier New" panose="02070309020205020404" pitchFamily="49" charset="0"/>
              </a:rPr>
              <a:t> ^^ ^^ ^^ ^^ ^^ ^^ ^^ ^^ ^^ ^^ ^^ ^^ ^^ ^^ ^^ ^^ ^^ ^^ ^^                   (4 moves)</a:t>
            </a:r>
          </a:p>
          <a:p>
            <a:r>
              <a:rPr lang="en-US" sz="700" b="1" dirty="0">
                <a:latin typeface="Courier New" panose="02070309020205020404" pitchFamily="49" charset="0"/>
                <a:cs typeface="Courier New" panose="02070309020205020404" pitchFamily="49" charset="0"/>
              </a:rPr>
              <a:t> 10 12 18 19 23 28 29 34 37 38 41 51 54 58 64 65 66 69 70 87 71 75 91 96 85</a:t>
            </a:r>
          </a:p>
          <a:p>
            <a:r>
              <a:rPr lang="en-US" sz="700" b="1" dirty="0">
                <a:latin typeface="Courier New" panose="02070309020205020404" pitchFamily="49" charset="0"/>
                <a:cs typeface="Courier New" panose="02070309020205020404" pitchFamily="49" charset="0"/>
              </a:rPr>
              <a:t> ^^ ^^ ^^ ^^ ^^ ^^ ^^ ^^ ^^ ^^ ^^ ^^ ^^ ^^ ^^ ^^ ^^ ^^ ^^ ^^                (0 moves)</a:t>
            </a:r>
          </a:p>
          <a:p>
            <a:r>
              <a:rPr lang="en-US" sz="700" b="1" dirty="0">
                <a:latin typeface="Courier New" panose="02070309020205020404" pitchFamily="49" charset="0"/>
                <a:cs typeface="Courier New" panose="02070309020205020404" pitchFamily="49" charset="0"/>
              </a:rPr>
              <a:t> 10 12 18 19 23 28 29 34 37 38 41 51 54 58 64 65 66 69 70 87 71 75 91 96 85</a:t>
            </a:r>
          </a:p>
          <a:p>
            <a:r>
              <a:rPr lang="en-US" sz="700" b="1" dirty="0">
                <a:latin typeface="Courier New" panose="02070309020205020404" pitchFamily="49" charset="0"/>
                <a:cs typeface="Courier New" panose="02070309020205020404" pitchFamily="49" charset="0"/>
              </a:rPr>
              <a:t> ^^ ^^ ^^ ^^ ^^ ^^ ^^ ^^ ^^ ^^ ^^ ^^ ^^ ^^ ^^ ^^ ^^ ^^ ^^ ^^ ^^             (2 moves)</a:t>
            </a:r>
          </a:p>
          <a:p>
            <a:r>
              <a:rPr lang="en-US" sz="700" b="1" dirty="0">
                <a:latin typeface="Courier New" panose="02070309020205020404" pitchFamily="49" charset="0"/>
                <a:cs typeface="Courier New" panose="02070309020205020404" pitchFamily="49" charset="0"/>
              </a:rPr>
              <a:t> 10 12 18 19 23 28 29 34 37 38 41 51 54 58 64 65 66 69 70 71 87 75 91 96 85</a:t>
            </a:r>
          </a:p>
          <a:p>
            <a:r>
              <a:rPr lang="en-US" sz="700" b="1" dirty="0">
                <a:latin typeface="Courier New" panose="02070309020205020404" pitchFamily="49" charset="0"/>
                <a:cs typeface="Courier New" panose="02070309020205020404" pitchFamily="49" charset="0"/>
              </a:rPr>
              <a:t> ^^ ^^ ^^ ^^ ^^ ^^ ^^ ^^ ^^ ^^ ^^ ^^ ^^ ^^ ^^ ^^ ^^ ^^ ^^ ^^ ^^ ^^          (2 moves)</a:t>
            </a:r>
          </a:p>
          <a:p>
            <a:r>
              <a:rPr lang="en-US" sz="700" b="1" dirty="0">
                <a:latin typeface="Courier New" panose="02070309020205020404" pitchFamily="49" charset="0"/>
                <a:cs typeface="Courier New" panose="02070309020205020404" pitchFamily="49" charset="0"/>
              </a:rPr>
              <a:t> 10 12 18 19 23 28 29 34 37 38 41 51 54 58 64 65 66 69 70 71 75 87 91 96 85</a:t>
            </a:r>
          </a:p>
          <a:p>
            <a:r>
              <a:rPr lang="en-US" sz="700" b="1" dirty="0">
                <a:latin typeface="Courier New" panose="02070309020205020404" pitchFamily="49" charset="0"/>
                <a:cs typeface="Courier New" panose="02070309020205020404" pitchFamily="49" charset="0"/>
              </a:rPr>
              <a:t> ^^ ^^ ^^ ^^ ^^ ^^ ^^ ^^ ^^ ^^ ^^ ^^ ^^ ^^ ^^ ^^ ^^ ^^ ^^ ^^ ^^ ^^ ^^       (0 moves)</a:t>
            </a:r>
          </a:p>
          <a:p>
            <a:r>
              <a:rPr lang="en-US" sz="700" b="1" dirty="0">
                <a:latin typeface="Courier New" panose="02070309020205020404" pitchFamily="49" charset="0"/>
                <a:cs typeface="Courier New" panose="02070309020205020404" pitchFamily="49" charset="0"/>
              </a:rPr>
              <a:t> 10 12 18 19 23 28 29 34 37 38 41 51 54 58 64 65 66 69 70 71 75 87 91 96 85</a:t>
            </a:r>
          </a:p>
          <a:p>
            <a:r>
              <a:rPr lang="en-US" sz="700" b="1" dirty="0">
                <a:latin typeface="Courier New" panose="02070309020205020404" pitchFamily="49" charset="0"/>
                <a:cs typeface="Courier New" panose="02070309020205020404" pitchFamily="49" charset="0"/>
              </a:rPr>
              <a:t> ^^ ^^ ^^ ^^ ^^ ^^ ^^ ^^ ^^ ^^ ^^ ^^ ^^ ^^ ^^ ^^ ^^ ^^ ^^ ^^ ^^ ^^ ^^ ^^    (0 moves)</a:t>
            </a:r>
          </a:p>
          <a:p>
            <a:r>
              <a:rPr lang="en-US" sz="700" b="1" dirty="0">
                <a:latin typeface="Courier New" panose="02070309020205020404" pitchFamily="49" charset="0"/>
                <a:cs typeface="Courier New" panose="02070309020205020404" pitchFamily="49" charset="0"/>
              </a:rPr>
              <a:t> 10 12 18 19 23 28 29 34 37 38 41 51 54 58 64 65 66 69 70 71 75 87 91 96 85</a:t>
            </a:r>
          </a:p>
          <a:p>
            <a:r>
              <a:rPr lang="en-US" sz="700" b="1" dirty="0">
                <a:latin typeface="Courier New" panose="02070309020205020404" pitchFamily="49" charset="0"/>
                <a:cs typeface="Courier New" panose="02070309020205020404" pitchFamily="49" charset="0"/>
              </a:rPr>
              <a:t> ^^ ^^ ^^ ^^ ^^ ^^ ^^ ^^ ^^ ^^ ^^ ^^ ^^ ^^ ^^ ^^ ^^ ^^ ^^ ^^ ^^ ^^ ^^ ^^ ^^ (4 moves)</a:t>
            </a:r>
          </a:p>
          <a:p>
            <a:r>
              <a:rPr lang="en-US" sz="700" b="1" dirty="0">
                <a:latin typeface="Courier New" panose="02070309020205020404" pitchFamily="49" charset="0"/>
                <a:cs typeface="Courier New" panose="02070309020205020404" pitchFamily="49" charset="0"/>
              </a:rPr>
              <a:t> 10 12 18 19 23 28 29 34 37 38 41 51 54 58 64 65 66 69 70 71 75 85 87 91 96 (sorted)</a:t>
            </a:r>
          </a:p>
        </p:txBody>
      </p:sp>
    </p:spTree>
    <p:extLst>
      <p:ext uri="{BB962C8B-B14F-4D97-AF65-F5344CB8AC3E}">
        <p14:creationId xmlns:p14="http://schemas.microsoft.com/office/powerpoint/2010/main" val="16274995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 Nasty C++ Puzzle</a:t>
            </a:r>
          </a:p>
        </p:txBody>
      </p:sp>
      <p:sp>
        <p:nvSpPr>
          <p:cNvPr id="4" name="Slide Number Placeholder 3"/>
          <p:cNvSpPr>
            <a:spLocks noGrp="1"/>
          </p:cNvSpPr>
          <p:nvPr>
            <p:ph type="sldNum" sz="quarter" idx="12"/>
          </p:nvPr>
        </p:nvSpPr>
        <p:spPr/>
        <p:txBody>
          <a:bodyPr/>
          <a:lstStyle/>
          <a:p>
            <a:fld id="{5E4F0376-0E54-9843-B673-E00D6670E830}" type="slidenum">
              <a:rPr lang="en-US" smtClean="0"/>
              <a:pPr/>
              <a:t>2</a:t>
            </a:fld>
            <a:endParaRPr lang="en-US"/>
          </a:p>
        </p:txBody>
      </p:sp>
      <p:sp>
        <p:nvSpPr>
          <p:cNvPr id="5" name="TextBox 4"/>
          <p:cNvSpPr txBox="1"/>
          <p:nvPr/>
        </p:nvSpPr>
        <p:spPr>
          <a:xfrm>
            <a:off x="914440" y="1325903"/>
            <a:ext cx="7904728" cy="4801314"/>
          </a:xfrm>
          <a:prstGeom prst="rect">
            <a:avLst/>
          </a:prstGeom>
          <a:solidFill>
            <a:schemeClr val="bg1">
              <a:lumMod val="95000"/>
            </a:schemeClr>
          </a:solidFill>
          <a:ln>
            <a:solidFill>
              <a:schemeClr val="bg1">
                <a:lumMod val="75000"/>
              </a:schemeClr>
            </a:solidFill>
          </a:ln>
        </p:spPr>
        <p:txBody>
          <a:bodyPr wrap="none" rtlCol="0">
            <a:spAutoFit/>
          </a:bodyPr>
          <a:lstStyle/>
          <a:p>
            <a:r>
              <a:rPr lang="en-US" sz="1800" b="1" dirty="0">
                <a:latin typeface="Courier New" charset="0"/>
                <a:ea typeface="Courier New" charset="0"/>
                <a:cs typeface="Courier New" charset="0"/>
              </a:rPr>
              <a:t>#include &lt;string&gt;</a:t>
            </a:r>
          </a:p>
          <a:p>
            <a:r>
              <a:rPr lang="en-US" sz="1800" b="1" dirty="0">
                <a:latin typeface="Courier New" charset="0"/>
                <a:ea typeface="Courier New" charset="0"/>
                <a:cs typeface="Courier New" charset="0"/>
              </a:rPr>
              <a:t>#include &lt;map&gt;</a:t>
            </a:r>
          </a:p>
          <a:p>
            <a:r>
              <a:rPr lang="en-US" sz="1800" b="1" dirty="0">
                <a:latin typeface="Courier New" charset="0"/>
                <a:ea typeface="Courier New" charset="0"/>
                <a:cs typeface="Courier New" charset="0"/>
              </a:rPr>
              <a:t>using namespace </a:t>
            </a:r>
            <a:r>
              <a:rPr lang="en-US" sz="1800" b="1" dirty="0" err="1">
                <a:latin typeface="Courier New" charset="0"/>
                <a:ea typeface="Courier New" charset="0"/>
                <a:cs typeface="Courier New" charset="0"/>
              </a:rPr>
              <a:t>std</a:t>
            </a:r>
            <a:r>
              <a:rPr lang="en-US" sz="1800" b="1" dirty="0">
                <a:latin typeface="Courier New" charset="0"/>
                <a:ea typeface="Courier New" charset="0"/>
                <a:cs typeface="Courier New" charset="0"/>
              </a:rPr>
              <a:t>;</a:t>
            </a:r>
            <a:br>
              <a:rPr lang="en-US" sz="1800" b="1" dirty="0">
                <a:latin typeface="Courier New" charset="0"/>
                <a:ea typeface="Courier New" charset="0"/>
                <a:cs typeface="Courier New" charset="0"/>
              </a:rPr>
            </a:br>
            <a:endParaRPr lang="en-US" sz="1800" b="1" dirty="0">
              <a:latin typeface="Courier New" charset="0"/>
              <a:ea typeface="Courier New" charset="0"/>
              <a:cs typeface="Courier New" charset="0"/>
            </a:endParaRPr>
          </a:p>
          <a:p>
            <a:r>
              <a:rPr lang="en-US" sz="1800" b="1" dirty="0">
                <a:latin typeface="Courier New" charset="0"/>
                <a:ea typeface="Courier New" charset="0"/>
                <a:cs typeface="Courier New" charset="0"/>
              </a:rPr>
              <a:t>class </a:t>
            </a:r>
            <a:r>
              <a:rPr lang="en-US" sz="1800" b="1" dirty="0">
                <a:solidFill>
                  <a:srgbClr val="C00000"/>
                </a:solidFill>
                <a:latin typeface="Courier New" charset="0"/>
                <a:ea typeface="Courier New" charset="0"/>
                <a:cs typeface="Courier New" charset="0"/>
              </a:rPr>
              <a:t>Thing</a:t>
            </a:r>
          </a:p>
          <a:p>
            <a:r>
              <a:rPr lang="en-US" sz="1800" b="1" dirty="0">
                <a:latin typeface="Courier New" charset="0"/>
                <a:ea typeface="Courier New" charset="0"/>
                <a:cs typeface="Courier New" charset="0"/>
              </a:rPr>
              <a:t>{</a:t>
            </a:r>
          </a:p>
          <a:p>
            <a:r>
              <a:rPr lang="en-US" sz="1800" b="1" dirty="0">
                <a:latin typeface="Courier New" charset="0"/>
                <a:ea typeface="Courier New" charset="0"/>
                <a:cs typeface="Courier New" charset="0"/>
              </a:rPr>
              <a:t>public:</a:t>
            </a:r>
          </a:p>
          <a:p>
            <a:r>
              <a:rPr lang="en-US" sz="1800" b="1" dirty="0">
                <a:latin typeface="Courier New" charset="0"/>
                <a:ea typeface="Courier New" charset="0"/>
                <a:cs typeface="Courier New" charset="0"/>
              </a:rPr>
              <a:t>    Thing();</a:t>
            </a:r>
          </a:p>
          <a:p>
            <a:r>
              <a:rPr lang="en-US" sz="1800" b="1" dirty="0">
                <a:latin typeface="Courier New" charset="0"/>
                <a:ea typeface="Courier New" charset="0"/>
                <a:cs typeface="Courier New" charset="0"/>
              </a:rPr>
              <a:t>    virtual ~Thing();</a:t>
            </a:r>
            <a:br>
              <a:rPr lang="en-US" sz="1800" b="1" dirty="0">
                <a:latin typeface="Courier New" charset="0"/>
                <a:ea typeface="Courier New" charset="0"/>
                <a:cs typeface="Courier New" charset="0"/>
              </a:rPr>
            </a:br>
            <a:endParaRPr lang="en-US" sz="1800" b="1" dirty="0">
              <a:latin typeface="Courier New" charset="0"/>
              <a:ea typeface="Courier New" charset="0"/>
              <a:cs typeface="Courier New" charset="0"/>
            </a:endParaRPr>
          </a:p>
          <a:p>
            <a:r>
              <a:rPr lang="en-US" sz="1800" b="1" dirty="0">
                <a:latin typeface="Courier New" charset="0"/>
                <a:ea typeface="Courier New" charset="0"/>
                <a:cs typeface="Courier New" charset="0"/>
              </a:rPr>
              <a:t>    map&lt;string, </a:t>
            </a:r>
            <a:r>
              <a:rPr lang="en-US" sz="1800" b="1" dirty="0" err="1">
                <a:latin typeface="Courier New" charset="0"/>
                <a:ea typeface="Courier New" charset="0"/>
                <a:cs typeface="Courier New" charset="0"/>
              </a:rPr>
              <a:t>int</a:t>
            </a:r>
            <a:r>
              <a:rPr lang="en-US" sz="1800" b="1" dirty="0">
                <a:latin typeface="Courier New" charset="0"/>
                <a:ea typeface="Courier New" charset="0"/>
                <a:cs typeface="Courier New" charset="0"/>
              </a:rPr>
              <a:t>&gt; </a:t>
            </a:r>
            <a:r>
              <a:rPr lang="en-US" sz="1800" b="1" dirty="0" err="1">
                <a:solidFill>
                  <a:srgbClr val="C00000"/>
                </a:solidFill>
                <a:latin typeface="Courier New" charset="0"/>
                <a:cs typeface="Courier New" charset="0"/>
              </a:rPr>
              <a:t>get_data</a:t>
            </a:r>
            <a:r>
              <a:rPr lang="en-US" sz="1800" b="1" dirty="0">
                <a:latin typeface="Courier New" charset="0"/>
                <a:ea typeface="Courier New" charset="0"/>
                <a:cs typeface="Courier New" charset="0"/>
              </a:rPr>
              <a:t>();</a:t>
            </a:r>
          </a:p>
          <a:p>
            <a:r>
              <a:rPr lang="en-US" sz="1800" b="1" dirty="0">
                <a:latin typeface="Courier New" charset="0"/>
                <a:ea typeface="Courier New" charset="0"/>
                <a:cs typeface="Courier New" charset="0"/>
              </a:rPr>
              <a:t>    void </a:t>
            </a:r>
            <a:r>
              <a:rPr lang="en-US" sz="1800" b="1" dirty="0">
                <a:solidFill>
                  <a:srgbClr val="C00000"/>
                </a:solidFill>
                <a:latin typeface="Courier New" charset="0"/>
                <a:cs typeface="Courier New" charset="0"/>
              </a:rPr>
              <a:t>insert</a:t>
            </a:r>
            <a:r>
              <a:rPr lang="en-US" sz="1800" b="1" dirty="0">
                <a:latin typeface="Courier New" charset="0"/>
                <a:ea typeface="Courier New" charset="0"/>
                <a:cs typeface="Courier New" charset="0"/>
              </a:rPr>
              <a:t>(</a:t>
            </a:r>
            <a:r>
              <a:rPr lang="en-US" sz="1800" b="1" dirty="0" err="1">
                <a:latin typeface="Courier New" charset="0"/>
                <a:ea typeface="Courier New" charset="0"/>
                <a:cs typeface="Courier New" charset="0"/>
              </a:rPr>
              <a:t>const</a:t>
            </a:r>
            <a:r>
              <a:rPr lang="en-US" sz="1800" b="1" dirty="0">
                <a:latin typeface="Courier New" charset="0"/>
                <a:ea typeface="Courier New" charset="0"/>
                <a:cs typeface="Courier New" charset="0"/>
              </a:rPr>
              <a:t> string key, </a:t>
            </a:r>
            <a:r>
              <a:rPr lang="en-US" sz="1800" b="1" dirty="0" err="1">
                <a:latin typeface="Courier New" charset="0"/>
                <a:ea typeface="Courier New" charset="0"/>
                <a:cs typeface="Courier New" charset="0"/>
              </a:rPr>
              <a:t>const</a:t>
            </a:r>
            <a:r>
              <a:rPr lang="en-US" sz="1800" b="1" dirty="0">
                <a:latin typeface="Courier New" charset="0"/>
                <a:ea typeface="Courier New" charset="0"/>
                <a:cs typeface="Courier New" charset="0"/>
              </a:rPr>
              <a:t> </a:t>
            </a:r>
            <a:r>
              <a:rPr lang="en-US" sz="1800" b="1" dirty="0" err="1">
                <a:latin typeface="Courier New" charset="0"/>
                <a:ea typeface="Courier New" charset="0"/>
                <a:cs typeface="Courier New" charset="0"/>
              </a:rPr>
              <a:t>int</a:t>
            </a:r>
            <a:r>
              <a:rPr lang="en-US" sz="1800" b="1" dirty="0">
                <a:latin typeface="Courier New" charset="0"/>
                <a:ea typeface="Courier New" charset="0"/>
                <a:cs typeface="Courier New" charset="0"/>
              </a:rPr>
              <a:t> value);</a:t>
            </a:r>
          </a:p>
          <a:p>
            <a:r>
              <a:rPr lang="en-US" sz="1800" b="1" dirty="0">
                <a:latin typeface="Courier New" charset="0"/>
                <a:ea typeface="Courier New" charset="0"/>
                <a:cs typeface="Courier New" charset="0"/>
              </a:rPr>
              <a:t>    </a:t>
            </a:r>
            <a:r>
              <a:rPr lang="en-US" sz="1800" b="1" dirty="0">
                <a:solidFill>
                  <a:srgbClr val="009051"/>
                </a:solidFill>
                <a:latin typeface="Courier New" charset="0"/>
                <a:ea typeface="Courier New" charset="0"/>
                <a:cs typeface="Courier New" charset="0"/>
              </a:rPr>
              <a:t>map&lt;string, </a:t>
            </a:r>
            <a:r>
              <a:rPr lang="en-US" sz="1800" b="1" dirty="0" err="1">
                <a:solidFill>
                  <a:srgbClr val="009051"/>
                </a:solidFill>
                <a:latin typeface="Courier New" charset="0"/>
                <a:ea typeface="Courier New" charset="0"/>
                <a:cs typeface="Courier New" charset="0"/>
              </a:rPr>
              <a:t>int</a:t>
            </a:r>
            <a:r>
              <a:rPr lang="en-US" sz="1800" b="1" dirty="0">
                <a:solidFill>
                  <a:srgbClr val="009051"/>
                </a:solidFill>
                <a:latin typeface="Courier New" charset="0"/>
                <a:ea typeface="Courier New" charset="0"/>
                <a:cs typeface="Courier New" charset="0"/>
              </a:rPr>
              <a:t>&gt;::iterator </a:t>
            </a:r>
            <a:r>
              <a:rPr lang="en-US" sz="1800" b="1" dirty="0">
                <a:solidFill>
                  <a:srgbClr val="C00000"/>
                </a:solidFill>
                <a:latin typeface="Courier New" charset="0"/>
                <a:cs typeface="Courier New" charset="0"/>
              </a:rPr>
              <a:t>search</a:t>
            </a:r>
            <a:r>
              <a:rPr lang="en-US" sz="1800" b="1" dirty="0">
                <a:latin typeface="Courier New" charset="0"/>
                <a:ea typeface="Courier New" charset="0"/>
                <a:cs typeface="Courier New" charset="0"/>
              </a:rPr>
              <a:t>(</a:t>
            </a:r>
            <a:r>
              <a:rPr lang="en-US" sz="1800" b="1" dirty="0" err="1">
                <a:latin typeface="Courier New" charset="0"/>
                <a:ea typeface="Courier New" charset="0"/>
                <a:cs typeface="Courier New" charset="0"/>
              </a:rPr>
              <a:t>const</a:t>
            </a:r>
            <a:r>
              <a:rPr lang="en-US" sz="1800" b="1" dirty="0">
                <a:latin typeface="Courier New" charset="0"/>
                <a:ea typeface="Courier New" charset="0"/>
                <a:cs typeface="Courier New" charset="0"/>
              </a:rPr>
              <a:t> string key);</a:t>
            </a:r>
          </a:p>
          <a:p>
            <a:endParaRPr lang="en-US" sz="1800" b="1" dirty="0">
              <a:latin typeface="Courier New" charset="0"/>
              <a:ea typeface="Courier New" charset="0"/>
              <a:cs typeface="Courier New" charset="0"/>
            </a:endParaRPr>
          </a:p>
          <a:p>
            <a:r>
              <a:rPr lang="en-US" sz="1800" b="1" dirty="0">
                <a:latin typeface="Courier New" charset="0"/>
                <a:ea typeface="Courier New" charset="0"/>
                <a:cs typeface="Courier New" charset="0"/>
              </a:rPr>
              <a:t>private:</a:t>
            </a:r>
          </a:p>
          <a:p>
            <a:r>
              <a:rPr lang="en-US" sz="1800" b="1" dirty="0">
                <a:latin typeface="Courier New" charset="0"/>
                <a:ea typeface="Courier New" charset="0"/>
                <a:cs typeface="Courier New" charset="0"/>
              </a:rPr>
              <a:t>    </a:t>
            </a:r>
            <a:r>
              <a:rPr lang="en-US" sz="1800" b="1" dirty="0">
                <a:solidFill>
                  <a:srgbClr val="C00000"/>
                </a:solidFill>
                <a:latin typeface="Courier New" charset="0"/>
                <a:cs typeface="Courier New" charset="0"/>
              </a:rPr>
              <a:t>map&lt;string, </a:t>
            </a:r>
            <a:r>
              <a:rPr lang="en-US" sz="1800" b="1" dirty="0" err="1">
                <a:solidFill>
                  <a:srgbClr val="C00000"/>
                </a:solidFill>
                <a:latin typeface="Courier New" charset="0"/>
                <a:cs typeface="Courier New" charset="0"/>
              </a:rPr>
              <a:t>int</a:t>
            </a:r>
            <a:r>
              <a:rPr lang="en-US" sz="1800" b="1" dirty="0">
                <a:solidFill>
                  <a:srgbClr val="C00000"/>
                </a:solidFill>
                <a:latin typeface="Courier New" charset="0"/>
                <a:cs typeface="Courier New" charset="0"/>
              </a:rPr>
              <a:t>&gt; data;</a:t>
            </a:r>
          </a:p>
          <a:p>
            <a:r>
              <a:rPr lang="en-US" sz="1800" b="1" dirty="0">
                <a:latin typeface="Courier New" charset="0"/>
                <a:ea typeface="Courier New" charset="0"/>
                <a:cs typeface="Courier New" charset="0"/>
              </a:rPr>
              <a:t>};</a:t>
            </a:r>
          </a:p>
        </p:txBody>
      </p:sp>
      <p:sp>
        <p:nvSpPr>
          <p:cNvPr id="6" name="TextBox 5"/>
          <p:cNvSpPr txBox="1"/>
          <p:nvPr/>
        </p:nvSpPr>
        <p:spPr>
          <a:xfrm>
            <a:off x="7819255" y="1417342"/>
            <a:ext cx="867545" cy="338554"/>
          </a:xfrm>
          <a:prstGeom prst="rect">
            <a:avLst/>
          </a:prstGeom>
          <a:solidFill>
            <a:srgbClr val="0033CC"/>
          </a:solidFill>
        </p:spPr>
        <p:txBody>
          <a:bodyPr wrap="none" rtlCol="0">
            <a:spAutoFit/>
          </a:bodyPr>
          <a:lstStyle/>
          <a:p>
            <a:r>
              <a:rPr lang="en-US">
                <a:solidFill>
                  <a:srgbClr val="FFFF00"/>
                </a:solidFill>
              </a:rPr>
              <a:t>Thing.h</a:t>
            </a:r>
            <a:endParaRPr lang="en-US" dirty="0">
              <a:solidFill>
                <a:srgbClr val="FFFF00"/>
              </a:solidFill>
            </a:endParaRPr>
          </a:p>
        </p:txBody>
      </p:sp>
    </p:spTree>
    <p:extLst>
      <p:ext uri="{BB962C8B-B14F-4D97-AF65-F5344CB8AC3E}">
        <p14:creationId xmlns:p14="http://schemas.microsoft.com/office/powerpoint/2010/main" val="206275751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 More Optimal </a:t>
            </a:r>
            <a:r>
              <a:rPr lang="en-US" dirty="0" err="1"/>
              <a:t>Shellsort</a:t>
            </a:r>
            <a:endParaRPr lang="en-US" dirty="0"/>
          </a:p>
        </p:txBody>
      </p:sp>
      <p:sp>
        <p:nvSpPr>
          <p:cNvPr id="3" name="Content Placeholder 2"/>
          <p:cNvSpPr>
            <a:spLocks noGrp="1"/>
          </p:cNvSpPr>
          <p:nvPr>
            <p:ph idx="1"/>
          </p:nvPr>
        </p:nvSpPr>
        <p:spPr/>
        <p:txBody>
          <a:bodyPr/>
          <a:lstStyle/>
          <a:p>
            <a:r>
              <a:rPr lang="en-US" dirty="0"/>
              <a:t>Donald Knuth suggests the sequence of </a:t>
            </a:r>
            <a:r>
              <a:rPr lang="en-US" i="1" dirty="0">
                <a:latin typeface="Times New Roman" panose="02020603050405020304" pitchFamily="18" charset="0"/>
                <a:cs typeface="Times New Roman" panose="02020603050405020304" pitchFamily="18" charset="0"/>
              </a:rPr>
              <a:t>h</a:t>
            </a:r>
            <a:r>
              <a:rPr lang="en-US" dirty="0"/>
              <a:t> values 1, 4, 13, 40, 121, ..., 3(</a:t>
            </a:r>
            <a:r>
              <a:rPr lang="en-US" i="1" dirty="0" err="1">
                <a:latin typeface="Times New Roman" charset="0"/>
                <a:ea typeface="Times New Roman" charset="0"/>
                <a:cs typeface="Times New Roman" charset="0"/>
              </a:rPr>
              <a:t>i</a:t>
            </a:r>
            <a:r>
              <a:rPr lang="en-US" dirty="0"/>
              <a:t> - 1) + 1.</a:t>
            </a:r>
          </a:p>
          <a:p>
            <a:pPr lvl="1"/>
            <a:r>
              <a:rPr lang="en-US" dirty="0"/>
              <a:t>Use the sequence in reverse.</a:t>
            </a:r>
          </a:p>
        </p:txBody>
      </p:sp>
      <p:sp>
        <p:nvSpPr>
          <p:cNvPr id="4" name="Slide Number Placeholder 3"/>
          <p:cNvSpPr>
            <a:spLocks noGrp="1"/>
          </p:cNvSpPr>
          <p:nvPr>
            <p:ph type="sldNum" sz="quarter" idx="12"/>
          </p:nvPr>
        </p:nvSpPr>
        <p:spPr/>
        <p:txBody>
          <a:bodyPr/>
          <a:lstStyle/>
          <a:p>
            <a:fld id="{5E4F0376-0E54-9843-B673-E00D6670E830}" type="slidenum">
              <a:rPr lang="en-US" smtClean="0"/>
              <a:pPr/>
              <a:t>20</a:t>
            </a:fld>
            <a:endParaRPr lang="en-US"/>
          </a:p>
        </p:txBody>
      </p:sp>
    </p:spTree>
    <p:extLst>
      <p:ext uri="{BB962C8B-B14F-4D97-AF65-F5344CB8AC3E}">
        <p14:creationId xmlns:p14="http://schemas.microsoft.com/office/powerpoint/2010/main" val="3447638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 More Optimal </a:t>
            </a:r>
            <a:r>
              <a:rPr lang="en-US" dirty="0" err="1"/>
              <a:t>Shellsort</a:t>
            </a:r>
            <a:r>
              <a:rPr lang="en-US" i="1" dirty="0"/>
              <a:t>, cont’d</a:t>
            </a:r>
          </a:p>
        </p:txBody>
      </p:sp>
      <p:sp>
        <p:nvSpPr>
          <p:cNvPr id="4" name="Slide Number Placeholder 3"/>
          <p:cNvSpPr>
            <a:spLocks noGrp="1"/>
          </p:cNvSpPr>
          <p:nvPr>
            <p:ph type="sldNum" sz="quarter" idx="12"/>
          </p:nvPr>
        </p:nvSpPr>
        <p:spPr/>
        <p:txBody>
          <a:bodyPr/>
          <a:lstStyle/>
          <a:p>
            <a:fld id="{5E4F0376-0E54-9843-B673-E00D6670E830}" type="slidenum">
              <a:rPr lang="en-US" smtClean="0"/>
              <a:pPr/>
              <a:t>21</a:t>
            </a:fld>
            <a:endParaRPr lang="en-US"/>
          </a:p>
        </p:txBody>
      </p:sp>
      <p:sp>
        <p:nvSpPr>
          <p:cNvPr id="5" name="TextBox 4"/>
          <p:cNvSpPr txBox="1"/>
          <p:nvPr/>
        </p:nvSpPr>
        <p:spPr>
          <a:xfrm>
            <a:off x="259584" y="1242381"/>
            <a:ext cx="8359981" cy="5478423"/>
          </a:xfrm>
          <a:prstGeom prst="rect">
            <a:avLst/>
          </a:prstGeom>
          <a:solidFill>
            <a:schemeClr val="bg1"/>
          </a:solidFill>
        </p:spPr>
        <p:txBody>
          <a:bodyPr wrap="none" rtlCol="0">
            <a:spAutoFit/>
          </a:bodyPr>
          <a:lstStyle/>
          <a:p>
            <a:r>
              <a:rPr lang="en-US" sz="1250" b="1" dirty="0">
                <a:latin typeface="Courier New" panose="02070309020205020404" pitchFamily="49" charset="0"/>
                <a:cs typeface="Courier New" panose="02070309020205020404" pitchFamily="49" charset="0"/>
              </a:rPr>
              <a:t>65 38 23 34 87 70 75 10 64 54 58 37 19 18 51 28 12 69 85 91 71 41 66 96 29</a:t>
            </a:r>
            <a:br>
              <a:rPr lang="en-US" sz="1250" b="1" dirty="0">
                <a:latin typeface="Courier New" panose="02070309020205020404" pitchFamily="49" charset="0"/>
                <a:cs typeface="Courier New" panose="02070309020205020404" pitchFamily="49" charset="0"/>
              </a:rPr>
            </a:br>
            <a:endParaRPr lang="en-US" sz="1250" b="1" dirty="0">
              <a:latin typeface="Courier New" panose="02070309020205020404" pitchFamily="49" charset="0"/>
              <a:cs typeface="Courier New" panose="02070309020205020404" pitchFamily="49" charset="0"/>
            </a:endParaRPr>
          </a:p>
          <a:p>
            <a:r>
              <a:rPr lang="en-US" sz="1250" b="1" dirty="0">
                <a:latin typeface="Courier New" panose="02070309020205020404" pitchFamily="49" charset="0"/>
                <a:cs typeface="Courier New" panose="02070309020205020404" pitchFamily="49" charset="0"/>
              </a:rPr>
              <a:t>h = 13</a:t>
            </a:r>
            <a:br>
              <a:rPr lang="en-US" sz="1250" b="1" dirty="0">
                <a:latin typeface="Courier New" panose="02070309020205020404" pitchFamily="49" charset="0"/>
                <a:cs typeface="Courier New" panose="02070309020205020404" pitchFamily="49" charset="0"/>
              </a:rPr>
            </a:br>
            <a:endParaRPr lang="en-US" sz="1250" b="1" dirty="0">
              <a:latin typeface="Courier New" panose="02070309020205020404" pitchFamily="49" charset="0"/>
              <a:cs typeface="Courier New" panose="02070309020205020404" pitchFamily="49" charset="0"/>
            </a:endParaRPr>
          </a:p>
          <a:p>
            <a:r>
              <a:rPr lang="en-US" sz="1250" b="1" dirty="0">
                <a:latin typeface="Courier New" panose="02070309020205020404" pitchFamily="49" charset="0"/>
                <a:cs typeface="Courier New" panose="02070309020205020404" pitchFamily="49" charset="0"/>
              </a:rPr>
              <a:t> 65 38 23 34 87 70 75 10 64 54 58 37 19 18 51 28 12 69 85 91 71 41 66 96 29</a:t>
            </a:r>
          </a:p>
          <a:p>
            <a:r>
              <a:rPr lang="en-US" sz="1250" b="1" dirty="0">
                <a:latin typeface="Courier New" panose="02070309020205020404" pitchFamily="49" charset="0"/>
                <a:cs typeface="Courier New" panose="02070309020205020404" pitchFamily="49" charset="0"/>
              </a:rPr>
              <a:t> ^^                                     ^^                                  (2 moves)</a:t>
            </a:r>
          </a:p>
          <a:p>
            <a:r>
              <a:rPr lang="en-US" sz="1250" b="1" dirty="0">
                <a:latin typeface="Courier New" panose="02070309020205020404" pitchFamily="49" charset="0"/>
                <a:cs typeface="Courier New" panose="02070309020205020404" pitchFamily="49" charset="0"/>
              </a:rPr>
              <a:t> 18 38 23 34 87 70 75 10 64 54 58 37 19 65 51 28 12 69 85 91 71 41 66 96 29</a:t>
            </a:r>
          </a:p>
          <a:p>
            <a:r>
              <a:rPr lang="en-US" sz="1250" b="1" dirty="0">
                <a:latin typeface="Courier New" panose="02070309020205020404" pitchFamily="49" charset="0"/>
                <a:cs typeface="Courier New" panose="02070309020205020404" pitchFamily="49" charset="0"/>
              </a:rPr>
              <a:t>    ^^                                     ^^                               (0 moves)</a:t>
            </a:r>
          </a:p>
          <a:p>
            <a:r>
              <a:rPr lang="en-US" sz="1250" b="1" dirty="0">
                <a:latin typeface="Courier New" panose="02070309020205020404" pitchFamily="49" charset="0"/>
                <a:cs typeface="Courier New" panose="02070309020205020404" pitchFamily="49" charset="0"/>
              </a:rPr>
              <a:t> 18 38 23 34 87 70 75 10 64 54 58 37 19 65 51 28 12 69 85 91 71 41 66 96 29</a:t>
            </a:r>
          </a:p>
          <a:p>
            <a:r>
              <a:rPr lang="en-US" sz="1250" b="1" dirty="0">
                <a:latin typeface="Courier New" panose="02070309020205020404" pitchFamily="49" charset="0"/>
                <a:cs typeface="Courier New" panose="02070309020205020404" pitchFamily="49" charset="0"/>
              </a:rPr>
              <a:t>       ^^                                     ^^                            (0 moves)</a:t>
            </a:r>
          </a:p>
          <a:p>
            <a:r>
              <a:rPr lang="en-US" sz="1250" b="1" dirty="0">
                <a:latin typeface="Courier New" panose="02070309020205020404" pitchFamily="49" charset="0"/>
                <a:cs typeface="Courier New" panose="02070309020205020404" pitchFamily="49" charset="0"/>
              </a:rPr>
              <a:t> 18 38 23 34 87 70 75 10 64 54 58 37 19 65 51 28 12 69 85 91 71 41 66 96 29</a:t>
            </a:r>
          </a:p>
          <a:p>
            <a:r>
              <a:rPr lang="en-US" sz="1250" b="1" dirty="0">
                <a:latin typeface="Courier New" panose="02070309020205020404" pitchFamily="49" charset="0"/>
                <a:cs typeface="Courier New" panose="02070309020205020404" pitchFamily="49" charset="0"/>
              </a:rPr>
              <a:t>          ^^                                     ^^                         (2 moves)</a:t>
            </a:r>
          </a:p>
          <a:p>
            <a:r>
              <a:rPr lang="en-US" sz="1250" b="1" dirty="0">
                <a:latin typeface="Courier New" panose="02070309020205020404" pitchFamily="49" charset="0"/>
                <a:cs typeface="Courier New" panose="02070309020205020404" pitchFamily="49" charset="0"/>
              </a:rPr>
              <a:t> 18 38 23 12 87 70 75 10 64 54 58 37 19 65 51 28 34 69 85 91 71 41 66 96 29</a:t>
            </a:r>
          </a:p>
          <a:p>
            <a:r>
              <a:rPr lang="en-US" sz="1250" b="1" dirty="0">
                <a:latin typeface="Courier New" panose="02070309020205020404" pitchFamily="49" charset="0"/>
                <a:cs typeface="Courier New" panose="02070309020205020404" pitchFamily="49" charset="0"/>
              </a:rPr>
              <a:t>             ^^                                     ^^                      (2 moves)</a:t>
            </a:r>
          </a:p>
          <a:p>
            <a:r>
              <a:rPr lang="en-US" sz="1250" b="1" dirty="0">
                <a:latin typeface="Courier New" panose="02070309020205020404" pitchFamily="49" charset="0"/>
                <a:cs typeface="Courier New" panose="02070309020205020404" pitchFamily="49" charset="0"/>
              </a:rPr>
              <a:t> 18 38 23 12 69 70 75 10 64 54 58 37 19 65 51 28 34 87 85 91 71 41 66 96 29</a:t>
            </a:r>
          </a:p>
          <a:p>
            <a:r>
              <a:rPr lang="en-US" sz="1250" b="1" dirty="0">
                <a:latin typeface="Courier New" panose="02070309020205020404" pitchFamily="49" charset="0"/>
                <a:cs typeface="Courier New" panose="02070309020205020404" pitchFamily="49" charset="0"/>
              </a:rPr>
              <a:t>                ^^                                     ^^                   (0 moves)</a:t>
            </a:r>
          </a:p>
          <a:p>
            <a:r>
              <a:rPr lang="en-US" sz="1250" b="1" dirty="0">
                <a:latin typeface="Courier New" panose="02070309020205020404" pitchFamily="49" charset="0"/>
                <a:cs typeface="Courier New" panose="02070309020205020404" pitchFamily="49" charset="0"/>
              </a:rPr>
              <a:t> 18 38 23 12 69 70 75 10 64 54 58 37 19 65 51 28 34 87 85 91 71 41 66 96 29</a:t>
            </a:r>
          </a:p>
          <a:p>
            <a:r>
              <a:rPr lang="en-US" sz="1250" b="1" dirty="0">
                <a:latin typeface="Courier New" panose="02070309020205020404" pitchFamily="49" charset="0"/>
                <a:cs typeface="Courier New" panose="02070309020205020404" pitchFamily="49" charset="0"/>
              </a:rPr>
              <a:t>                   ^^                                     ^^                (0 moves)</a:t>
            </a:r>
          </a:p>
          <a:p>
            <a:r>
              <a:rPr lang="en-US" sz="1250" b="1" dirty="0">
                <a:latin typeface="Courier New" panose="02070309020205020404" pitchFamily="49" charset="0"/>
                <a:cs typeface="Courier New" panose="02070309020205020404" pitchFamily="49" charset="0"/>
              </a:rPr>
              <a:t> 18 38 23 12 69 70 75 10 64 54 58 37 19 65 51 28 34 87 85 91 71 41 66 96 29</a:t>
            </a:r>
          </a:p>
          <a:p>
            <a:r>
              <a:rPr lang="en-US" sz="1250" b="1" dirty="0">
                <a:latin typeface="Courier New" panose="02070309020205020404" pitchFamily="49" charset="0"/>
                <a:cs typeface="Courier New" panose="02070309020205020404" pitchFamily="49" charset="0"/>
              </a:rPr>
              <a:t>                      ^^                                     ^^             (0 moves)</a:t>
            </a:r>
          </a:p>
          <a:p>
            <a:r>
              <a:rPr lang="en-US" sz="1250" b="1" dirty="0">
                <a:latin typeface="Courier New" panose="02070309020205020404" pitchFamily="49" charset="0"/>
                <a:cs typeface="Courier New" panose="02070309020205020404" pitchFamily="49" charset="0"/>
              </a:rPr>
              <a:t> 18 38 23 12 69 70 75 10 64 54 58 37 19 65 51 28 34 87 85 91 71 41 66 96 29</a:t>
            </a:r>
          </a:p>
          <a:p>
            <a:r>
              <a:rPr lang="en-US" sz="1250" b="1" dirty="0">
                <a:latin typeface="Courier New" panose="02070309020205020404" pitchFamily="49" charset="0"/>
                <a:cs typeface="Courier New" panose="02070309020205020404" pitchFamily="49" charset="0"/>
              </a:rPr>
              <a:t>                         ^^                                     ^^          (2 moves)</a:t>
            </a:r>
          </a:p>
          <a:p>
            <a:r>
              <a:rPr lang="en-US" sz="1250" b="1" dirty="0">
                <a:latin typeface="Courier New" panose="02070309020205020404" pitchFamily="49" charset="0"/>
                <a:cs typeface="Courier New" panose="02070309020205020404" pitchFamily="49" charset="0"/>
              </a:rPr>
              <a:t> 18 38 23 12 69 70 75 10 41 54 58 37 19 65 51 28 34 87 85 91 71 64 66 96 29</a:t>
            </a:r>
          </a:p>
          <a:p>
            <a:r>
              <a:rPr lang="en-US" sz="1250" b="1" dirty="0">
                <a:latin typeface="Courier New" panose="02070309020205020404" pitchFamily="49" charset="0"/>
                <a:cs typeface="Courier New" panose="02070309020205020404" pitchFamily="49" charset="0"/>
              </a:rPr>
              <a:t>                            ^^                                     ^^       (0 moves)</a:t>
            </a:r>
          </a:p>
          <a:p>
            <a:r>
              <a:rPr lang="en-US" sz="1250" b="1" dirty="0">
                <a:latin typeface="Courier New" panose="02070309020205020404" pitchFamily="49" charset="0"/>
                <a:cs typeface="Courier New" panose="02070309020205020404" pitchFamily="49" charset="0"/>
              </a:rPr>
              <a:t> 18 38 23 12 69 70 75 10 41 54 58 37 19 65 51 28 34 87 85 91 71 64 66 96 29</a:t>
            </a:r>
          </a:p>
          <a:p>
            <a:r>
              <a:rPr lang="en-US" sz="1250" b="1" dirty="0">
                <a:latin typeface="Courier New" panose="02070309020205020404" pitchFamily="49" charset="0"/>
                <a:cs typeface="Courier New" panose="02070309020205020404" pitchFamily="49" charset="0"/>
              </a:rPr>
              <a:t>                               ^^                                     ^^    (0 moves)</a:t>
            </a:r>
          </a:p>
          <a:p>
            <a:r>
              <a:rPr lang="en-US" sz="1250" b="1" dirty="0">
                <a:latin typeface="Courier New" panose="02070309020205020404" pitchFamily="49" charset="0"/>
                <a:cs typeface="Courier New" panose="02070309020205020404" pitchFamily="49" charset="0"/>
              </a:rPr>
              <a:t> 18 38 23 12 69 70 75 10 41 54 58 37 19 65 51 28 34 87 85 91 71 64 66 96 29</a:t>
            </a:r>
          </a:p>
          <a:p>
            <a:r>
              <a:rPr lang="en-US" sz="1250" b="1" dirty="0">
                <a:latin typeface="Courier New" panose="02070309020205020404" pitchFamily="49" charset="0"/>
                <a:cs typeface="Courier New" panose="02070309020205020404" pitchFamily="49" charset="0"/>
              </a:rPr>
              <a:t>                                  ^^                                     ^^ (2 moves)</a:t>
            </a:r>
          </a:p>
        </p:txBody>
      </p:sp>
    </p:spTree>
    <p:extLst>
      <p:ext uri="{BB962C8B-B14F-4D97-AF65-F5344CB8AC3E}">
        <p14:creationId xmlns:p14="http://schemas.microsoft.com/office/powerpoint/2010/main" val="34634780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 More Optimal </a:t>
            </a:r>
            <a:r>
              <a:rPr lang="en-US" dirty="0" err="1"/>
              <a:t>Shellsort</a:t>
            </a:r>
            <a:r>
              <a:rPr lang="en-US" i="1" dirty="0"/>
              <a:t>, cont’d</a:t>
            </a:r>
            <a:endParaRPr lang="en-US" dirty="0"/>
          </a:p>
        </p:txBody>
      </p:sp>
      <p:sp>
        <p:nvSpPr>
          <p:cNvPr id="4" name="Slide Number Placeholder 3"/>
          <p:cNvSpPr>
            <a:spLocks noGrp="1"/>
          </p:cNvSpPr>
          <p:nvPr>
            <p:ph type="sldNum" sz="quarter" idx="12"/>
          </p:nvPr>
        </p:nvSpPr>
        <p:spPr/>
        <p:txBody>
          <a:bodyPr/>
          <a:lstStyle/>
          <a:p>
            <a:fld id="{5E4F0376-0E54-9843-B673-E00D6670E830}" type="slidenum">
              <a:rPr lang="en-US" smtClean="0"/>
              <a:pPr/>
              <a:t>22</a:t>
            </a:fld>
            <a:endParaRPr lang="en-US"/>
          </a:p>
        </p:txBody>
      </p:sp>
      <p:sp>
        <p:nvSpPr>
          <p:cNvPr id="5" name="TextBox 4"/>
          <p:cNvSpPr txBox="1"/>
          <p:nvPr/>
        </p:nvSpPr>
        <p:spPr>
          <a:xfrm>
            <a:off x="365806" y="1234464"/>
            <a:ext cx="6217852" cy="5570756"/>
          </a:xfrm>
          <a:prstGeom prst="rect">
            <a:avLst/>
          </a:prstGeom>
          <a:solidFill>
            <a:schemeClr val="bg1"/>
          </a:solidFill>
        </p:spPr>
        <p:txBody>
          <a:bodyPr wrap="square" rtlCol="0">
            <a:spAutoFit/>
          </a:bodyPr>
          <a:lstStyle/>
          <a:p>
            <a:r>
              <a:rPr lang="en-US" sz="1200" b="1" dirty="0">
                <a:latin typeface="Courier New" panose="02070309020205020404" pitchFamily="49" charset="0"/>
                <a:cs typeface="Courier New" panose="02070309020205020404" pitchFamily="49" charset="0"/>
              </a:rPr>
              <a:t>h = 4</a:t>
            </a:r>
          </a:p>
          <a:p>
            <a:endParaRPr lang="en-US" sz="800" b="1" dirty="0">
              <a:latin typeface="Courier New" panose="02070309020205020404" pitchFamily="49" charset="0"/>
              <a:cs typeface="Courier New" panose="02070309020205020404" pitchFamily="49" charset="0"/>
            </a:endParaRPr>
          </a:p>
          <a:p>
            <a:r>
              <a:rPr lang="en-US" sz="800" b="1" dirty="0">
                <a:latin typeface="Courier New" panose="02070309020205020404" pitchFamily="49" charset="0"/>
                <a:cs typeface="Courier New" panose="02070309020205020404" pitchFamily="49" charset="0"/>
              </a:rPr>
              <a:t> 18 38 23 12 69 70 75 10 41 54 58 29 19 65 51 28 34 87 85 91 71 64 66 96 37</a:t>
            </a:r>
          </a:p>
          <a:p>
            <a:r>
              <a:rPr lang="en-US" sz="800" b="1" dirty="0">
                <a:latin typeface="Courier New" panose="02070309020205020404" pitchFamily="49" charset="0"/>
                <a:cs typeface="Courier New" panose="02070309020205020404" pitchFamily="49" charset="0"/>
              </a:rPr>
              <a:t> ^^          ^^                                                             (0 moves)</a:t>
            </a:r>
          </a:p>
          <a:p>
            <a:r>
              <a:rPr lang="en-US" sz="800" b="1" dirty="0">
                <a:latin typeface="Courier New" panose="02070309020205020404" pitchFamily="49" charset="0"/>
                <a:cs typeface="Courier New" panose="02070309020205020404" pitchFamily="49" charset="0"/>
              </a:rPr>
              <a:t> 18 38 23 12 69 70 75 10 41 54 58 29 19 65 51 28 34 87 85 91 71 64 66 96 37</a:t>
            </a:r>
          </a:p>
          <a:p>
            <a:r>
              <a:rPr lang="en-US" sz="800" b="1" dirty="0">
                <a:latin typeface="Courier New" panose="02070309020205020404" pitchFamily="49" charset="0"/>
                <a:cs typeface="Courier New" panose="02070309020205020404" pitchFamily="49" charset="0"/>
              </a:rPr>
              <a:t>    ^^          ^^                                                          (0 moves)</a:t>
            </a:r>
          </a:p>
          <a:p>
            <a:r>
              <a:rPr lang="en-US" sz="800" b="1" dirty="0">
                <a:latin typeface="Courier New" panose="02070309020205020404" pitchFamily="49" charset="0"/>
                <a:cs typeface="Courier New" panose="02070309020205020404" pitchFamily="49" charset="0"/>
              </a:rPr>
              <a:t> 18 38 23 12 69 70 75 10 41 54 58 29 19 65 51 28 34 87 85 91 71 64 66 96 37</a:t>
            </a:r>
          </a:p>
          <a:p>
            <a:r>
              <a:rPr lang="en-US" sz="800" b="1" dirty="0">
                <a:latin typeface="Courier New" panose="02070309020205020404" pitchFamily="49" charset="0"/>
                <a:cs typeface="Courier New" panose="02070309020205020404" pitchFamily="49" charset="0"/>
              </a:rPr>
              <a:t>       ^^          ^^                                                       (0 moves)</a:t>
            </a:r>
          </a:p>
          <a:p>
            <a:r>
              <a:rPr lang="en-US" sz="800" b="1" dirty="0">
                <a:latin typeface="Courier New" panose="02070309020205020404" pitchFamily="49" charset="0"/>
                <a:cs typeface="Courier New" panose="02070309020205020404" pitchFamily="49" charset="0"/>
              </a:rPr>
              <a:t> 18 38 23 12 69 70 75 10 41 54 58 29 19 65 51 28 34 87 85 91 71 64 66 96 37</a:t>
            </a:r>
          </a:p>
          <a:p>
            <a:r>
              <a:rPr lang="en-US" sz="800" b="1" dirty="0">
                <a:latin typeface="Courier New" panose="02070309020205020404" pitchFamily="49" charset="0"/>
                <a:cs typeface="Courier New" panose="02070309020205020404" pitchFamily="49" charset="0"/>
              </a:rPr>
              <a:t>          ^^          ^^                                                    (2 moves)</a:t>
            </a:r>
          </a:p>
          <a:p>
            <a:r>
              <a:rPr lang="en-US" sz="800" b="1" dirty="0">
                <a:latin typeface="Courier New" panose="02070309020205020404" pitchFamily="49" charset="0"/>
                <a:cs typeface="Courier New" panose="02070309020205020404" pitchFamily="49" charset="0"/>
              </a:rPr>
              <a:t> 18 38 23 10 69 70 75 12 41 54 58 29 19 65 51 28 34 87 85 91 71 64 66 96 37</a:t>
            </a:r>
          </a:p>
          <a:p>
            <a:r>
              <a:rPr lang="en-US" sz="800" b="1" dirty="0">
                <a:latin typeface="Courier New" panose="02070309020205020404" pitchFamily="49" charset="0"/>
                <a:cs typeface="Courier New" panose="02070309020205020404" pitchFamily="49" charset="0"/>
              </a:rPr>
              <a:t> ^^          ^^          ^^                                                 (2 moves)</a:t>
            </a:r>
          </a:p>
          <a:p>
            <a:r>
              <a:rPr lang="en-US" sz="800" b="1" dirty="0">
                <a:latin typeface="Courier New" panose="02070309020205020404" pitchFamily="49" charset="0"/>
                <a:cs typeface="Courier New" panose="02070309020205020404" pitchFamily="49" charset="0"/>
              </a:rPr>
              <a:t> 18 38 23 10 41 70 75 12 69 54 58 29 19 65 51 28 34 87 85 91 71 64 66 96 37</a:t>
            </a:r>
          </a:p>
          <a:p>
            <a:r>
              <a:rPr lang="en-US" sz="800" b="1" dirty="0">
                <a:latin typeface="Courier New" panose="02070309020205020404" pitchFamily="49" charset="0"/>
                <a:cs typeface="Courier New" panose="02070309020205020404" pitchFamily="49" charset="0"/>
              </a:rPr>
              <a:t>    ^^          ^^          ^^                                              (2 moves)</a:t>
            </a:r>
          </a:p>
          <a:p>
            <a:r>
              <a:rPr lang="en-US" sz="800" b="1" dirty="0">
                <a:latin typeface="Courier New" panose="02070309020205020404" pitchFamily="49" charset="0"/>
                <a:cs typeface="Courier New" panose="02070309020205020404" pitchFamily="49" charset="0"/>
              </a:rPr>
              <a:t> 18 38 23 10 41 54 75 12 69 70 58 29 19 65 51 28 34 87 85 91 71 64 66 96 37</a:t>
            </a:r>
          </a:p>
          <a:p>
            <a:r>
              <a:rPr lang="en-US" sz="800" b="1" dirty="0">
                <a:latin typeface="Courier New" panose="02070309020205020404" pitchFamily="49" charset="0"/>
                <a:cs typeface="Courier New" panose="02070309020205020404" pitchFamily="49" charset="0"/>
              </a:rPr>
              <a:t>       ^^          ^^          ^^                                           (2 moves)</a:t>
            </a:r>
          </a:p>
          <a:p>
            <a:r>
              <a:rPr lang="en-US" sz="800" b="1" dirty="0">
                <a:latin typeface="Courier New" panose="02070309020205020404" pitchFamily="49" charset="0"/>
                <a:cs typeface="Courier New" panose="02070309020205020404" pitchFamily="49" charset="0"/>
              </a:rPr>
              <a:t> 18 38 23 10 41 54 58 12 69 70 75 29 19 65 51 28 34 87 85 91 71 64 66 96 37</a:t>
            </a:r>
          </a:p>
          <a:p>
            <a:r>
              <a:rPr lang="en-US" sz="800" b="1" dirty="0">
                <a:latin typeface="Courier New" panose="02070309020205020404" pitchFamily="49" charset="0"/>
                <a:cs typeface="Courier New" panose="02070309020205020404" pitchFamily="49" charset="0"/>
              </a:rPr>
              <a:t>          ^^          ^^          ^^                                        (0 moves)</a:t>
            </a:r>
          </a:p>
          <a:p>
            <a:r>
              <a:rPr lang="en-US" sz="800" b="1" dirty="0">
                <a:latin typeface="Courier New" panose="02070309020205020404" pitchFamily="49" charset="0"/>
                <a:cs typeface="Courier New" panose="02070309020205020404" pitchFamily="49" charset="0"/>
              </a:rPr>
              <a:t> 18 38 23 10 41 54 58 12 69 70 75 29 19 65 51 28 34 87 85 91 71 64 66 96 37</a:t>
            </a:r>
          </a:p>
          <a:p>
            <a:r>
              <a:rPr lang="en-US" sz="800" b="1" dirty="0">
                <a:latin typeface="Courier New" panose="02070309020205020404" pitchFamily="49" charset="0"/>
                <a:cs typeface="Courier New" panose="02070309020205020404" pitchFamily="49" charset="0"/>
              </a:rPr>
              <a:t> ^^          ^^          ^^          ^^                                     (3 moves)</a:t>
            </a:r>
          </a:p>
          <a:p>
            <a:r>
              <a:rPr lang="en-US" sz="800" b="1" dirty="0">
                <a:latin typeface="Courier New" panose="02070309020205020404" pitchFamily="49" charset="0"/>
                <a:cs typeface="Courier New" panose="02070309020205020404" pitchFamily="49" charset="0"/>
              </a:rPr>
              <a:t> 18 38 23 10 19 54 58 12 41 70 75 29 69 65 51 28 34 87 85 91 71 64 66 96 37</a:t>
            </a:r>
          </a:p>
          <a:p>
            <a:r>
              <a:rPr lang="en-US" sz="800" b="1" dirty="0">
                <a:latin typeface="Courier New" panose="02070309020205020404" pitchFamily="49" charset="0"/>
                <a:cs typeface="Courier New" panose="02070309020205020404" pitchFamily="49" charset="0"/>
              </a:rPr>
              <a:t>    ^^          ^^          ^^          ^^                                  (2 moves)</a:t>
            </a:r>
          </a:p>
          <a:p>
            <a:r>
              <a:rPr lang="en-US" sz="800" b="1" dirty="0">
                <a:latin typeface="Courier New" panose="02070309020205020404" pitchFamily="49" charset="0"/>
                <a:cs typeface="Courier New" panose="02070309020205020404" pitchFamily="49" charset="0"/>
              </a:rPr>
              <a:t> 18 38 23 10 19 54 58 12 41 65 75 29 69 70 51 28 34 87 85 91 71 64 66 96 37</a:t>
            </a:r>
          </a:p>
          <a:p>
            <a:r>
              <a:rPr lang="en-US" sz="800" b="1" dirty="0">
                <a:latin typeface="Courier New" panose="02070309020205020404" pitchFamily="49" charset="0"/>
                <a:cs typeface="Courier New" panose="02070309020205020404" pitchFamily="49" charset="0"/>
              </a:rPr>
              <a:t>       ^^          ^^          ^^          ^^                               (3 moves)</a:t>
            </a:r>
          </a:p>
          <a:p>
            <a:r>
              <a:rPr lang="en-US" sz="800" b="1" dirty="0">
                <a:latin typeface="Courier New" panose="02070309020205020404" pitchFamily="49" charset="0"/>
                <a:cs typeface="Courier New" panose="02070309020205020404" pitchFamily="49" charset="0"/>
              </a:rPr>
              <a:t> 18 38 23 10 19 54 51 12 41 65 58 29 69 70 75 28 34 87 85 91 71 64 66 96 37</a:t>
            </a:r>
          </a:p>
          <a:p>
            <a:r>
              <a:rPr lang="en-US" sz="800" b="1" dirty="0">
                <a:latin typeface="Courier New" panose="02070309020205020404" pitchFamily="49" charset="0"/>
                <a:cs typeface="Courier New" panose="02070309020205020404" pitchFamily="49" charset="0"/>
              </a:rPr>
              <a:t>          ^^          ^^          ^^          ^^                            (2 moves)</a:t>
            </a:r>
          </a:p>
          <a:p>
            <a:r>
              <a:rPr lang="en-US" sz="800" b="1" dirty="0">
                <a:latin typeface="Courier New" panose="02070309020205020404" pitchFamily="49" charset="0"/>
                <a:cs typeface="Courier New" panose="02070309020205020404" pitchFamily="49" charset="0"/>
              </a:rPr>
              <a:t> 18 38 23 10 19 54 51 12 41 65 58 28 69 70 75 29 34 87 85 91 71 64 66 96 37</a:t>
            </a:r>
          </a:p>
          <a:p>
            <a:r>
              <a:rPr lang="en-US" sz="800" b="1" dirty="0">
                <a:latin typeface="Courier New" panose="02070309020205020404" pitchFamily="49" charset="0"/>
                <a:cs typeface="Courier New" panose="02070309020205020404" pitchFamily="49" charset="0"/>
              </a:rPr>
              <a:t> ^^          ^^          ^^          ^^          ^^                         (3 moves)</a:t>
            </a:r>
          </a:p>
          <a:p>
            <a:r>
              <a:rPr lang="en-US" sz="800" b="1" dirty="0">
                <a:latin typeface="Courier New" panose="02070309020205020404" pitchFamily="49" charset="0"/>
                <a:cs typeface="Courier New" panose="02070309020205020404" pitchFamily="49" charset="0"/>
              </a:rPr>
              <a:t> 18 38 23 10 19 54 51 12 34 65 58 28 41 70 75 29 69 87 85 91 71 64 66 96 37</a:t>
            </a:r>
          </a:p>
          <a:p>
            <a:r>
              <a:rPr lang="en-US" sz="800" b="1" dirty="0">
                <a:latin typeface="Courier New" panose="02070309020205020404" pitchFamily="49" charset="0"/>
                <a:cs typeface="Courier New" panose="02070309020205020404" pitchFamily="49" charset="0"/>
              </a:rPr>
              <a:t>    ^^          ^^          ^^          ^^          ^^                      (0 moves)</a:t>
            </a:r>
          </a:p>
          <a:p>
            <a:r>
              <a:rPr lang="en-US" sz="800" b="1" dirty="0">
                <a:latin typeface="Courier New" panose="02070309020205020404" pitchFamily="49" charset="0"/>
                <a:cs typeface="Courier New" panose="02070309020205020404" pitchFamily="49" charset="0"/>
              </a:rPr>
              <a:t> 18 38 23 10 19 54 51 12 34 65 58 28 41 70 75 29 69 87 85 91 71 64 66 96 37</a:t>
            </a:r>
          </a:p>
          <a:p>
            <a:r>
              <a:rPr lang="en-US" sz="800" b="1" dirty="0">
                <a:latin typeface="Courier New" panose="02070309020205020404" pitchFamily="49" charset="0"/>
                <a:cs typeface="Courier New" panose="02070309020205020404" pitchFamily="49" charset="0"/>
              </a:rPr>
              <a:t>       ^^          ^^          ^^          ^^          ^^                   (0 moves)</a:t>
            </a:r>
          </a:p>
          <a:p>
            <a:r>
              <a:rPr lang="en-US" sz="800" b="1" dirty="0">
                <a:latin typeface="Courier New" panose="02070309020205020404" pitchFamily="49" charset="0"/>
                <a:cs typeface="Courier New" panose="02070309020205020404" pitchFamily="49" charset="0"/>
              </a:rPr>
              <a:t> 18 38 23 10 19 54 51 12 34 65 58 28 41 70 75 29 69 87 85 91 71 64 66 96 37</a:t>
            </a:r>
          </a:p>
          <a:p>
            <a:r>
              <a:rPr lang="en-US" sz="800" b="1" dirty="0">
                <a:latin typeface="Courier New" panose="02070309020205020404" pitchFamily="49" charset="0"/>
                <a:cs typeface="Courier New" panose="02070309020205020404" pitchFamily="49" charset="0"/>
              </a:rPr>
              <a:t>          ^^          ^^          ^^          ^^          ^^                (0 moves)</a:t>
            </a:r>
          </a:p>
          <a:p>
            <a:r>
              <a:rPr lang="en-US" sz="800" b="1" dirty="0">
                <a:latin typeface="Courier New" panose="02070309020205020404" pitchFamily="49" charset="0"/>
                <a:cs typeface="Courier New" panose="02070309020205020404" pitchFamily="49" charset="0"/>
              </a:rPr>
              <a:t> 18 38 23 10 19 54 51 12 34 65 58 28 41 70 75 29 69 87 85 91 71 64 66 96 37</a:t>
            </a:r>
          </a:p>
          <a:p>
            <a:r>
              <a:rPr lang="en-US" sz="800" b="1" dirty="0">
                <a:latin typeface="Courier New" panose="02070309020205020404" pitchFamily="49" charset="0"/>
                <a:cs typeface="Courier New" panose="02070309020205020404" pitchFamily="49" charset="0"/>
              </a:rPr>
              <a:t> ^^          ^^          ^^          ^^          ^^          ^^             (0 moves)</a:t>
            </a:r>
          </a:p>
          <a:p>
            <a:r>
              <a:rPr lang="en-US" sz="800" b="1" dirty="0">
                <a:latin typeface="Courier New" panose="02070309020205020404" pitchFamily="49" charset="0"/>
                <a:cs typeface="Courier New" panose="02070309020205020404" pitchFamily="49" charset="0"/>
              </a:rPr>
              <a:t> 18 38 23 10 19 54 51 12 34 65 58 28 41 70 75 29 69 87 85 91 71 64 66 96 37</a:t>
            </a:r>
          </a:p>
          <a:p>
            <a:r>
              <a:rPr lang="en-US" sz="800" b="1" dirty="0">
                <a:latin typeface="Courier New" panose="02070309020205020404" pitchFamily="49" charset="0"/>
                <a:cs typeface="Courier New" panose="02070309020205020404" pitchFamily="49" charset="0"/>
              </a:rPr>
              <a:t>    ^^          ^^          ^^          ^^          ^^          ^^          (4 moves)</a:t>
            </a:r>
          </a:p>
          <a:p>
            <a:r>
              <a:rPr lang="en-US" sz="800" b="1" dirty="0">
                <a:latin typeface="Courier New" panose="02070309020205020404" pitchFamily="49" charset="0"/>
                <a:cs typeface="Courier New" panose="02070309020205020404" pitchFamily="49" charset="0"/>
              </a:rPr>
              <a:t> 18 38 23 10 19 54 51 12 34 64 58 28 41 65 75 29 69 70 85 91 71 87 66 96 37</a:t>
            </a:r>
          </a:p>
          <a:p>
            <a:r>
              <a:rPr lang="en-US" sz="800" b="1" dirty="0">
                <a:latin typeface="Courier New" panose="02070309020205020404" pitchFamily="49" charset="0"/>
                <a:cs typeface="Courier New" panose="02070309020205020404" pitchFamily="49" charset="0"/>
              </a:rPr>
              <a:t>       ^^          ^^          ^^          ^^          ^^          ^^       (3 moves)</a:t>
            </a:r>
          </a:p>
          <a:p>
            <a:r>
              <a:rPr lang="en-US" sz="800" b="1" dirty="0">
                <a:latin typeface="Courier New" panose="02070309020205020404" pitchFamily="49" charset="0"/>
                <a:cs typeface="Courier New" panose="02070309020205020404" pitchFamily="49" charset="0"/>
              </a:rPr>
              <a:t> 18 38 23 10 19 54 51 12 34 64 58 28 41 65 66 29 69 70 75 91 71 87 85 96 37</a:t>
            </a:r>
          </a:p>
          <a:p>
            <a:r>
              <a:rPr lang="en-US" sz="800" b="1" dirty="0">
                <a:latin typeface="Courier New" panose="02070309020205020404" pitchFamily="49" charset="0"/>
                <a:cs typeface="Courier New" panose="02070309020205020404" pitchFamily="49" charset="0"/>
              </a:rPr>
              <a:t>          ^^          ^^          ^^          ^^          ^^          ^^    (0 moves)</a:t>
            </a:r>
          </a:p>
          <a:p>
            <a:r>
              <a:rPr lang="en-US" sz="800" b="1" dirty="0">
                <a:latin typeface="Courier New" panose="02070309020205020404" pitchFamily="49" charset="0"/>
                <a:cs typeface="Courier New" panose="02070309020205020404" pitchFamily="49" charset="0"/>
              </a:rPr>
              <a:t> 18 38 23 10 19 54 51 12 34 64 58 28 41 65 66 29 69 70 75 91 71 87 85 96 37</a:t>
            </a:r>
          </a:p>
          <a:p>
            <a:r>
              <a:rPr lang="en-US" sz="800" b="1" dirty="0">
                <a:latin typeface="Courier New" panose="02070309020205020404" pitchFamily="49" charset="0"/>
                <a:cs typeface="Courier New" panose="02070309020205020404" pitchFamily="49" charset="0"/>
              </a:rPr>
              <a:t> ^^          ^^          ^^          ^^          ^^          ^^          ^^ (4 moves)</a:t>
            </a:r>
          </a:p>
        </p:txBody>
      </p:sp>
    </p:spTree>
    <p:extLst>
      <p:ext uri="{BB962C8B-B14F-4D97-AF65-F5344CB8AC3E}">
        <p14:creationId xmlns:p14="http://schemas.microsoft.com/office/powerpoint/2010/main" val="23879253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 More Optimal </a:t>
            </a:r>
            <a:r>
              <a:rPr lang="en-US" dirty="0" err="1"/>
              <a:t>Shellsort</a:t>
            </a:r>
            <a:r>
              <a:rPr lang="en-US" i="1" dirty="0"/>
              <a:t>, cont’d</a:t>
            </a:r>
            <a:endParaRPr lang="en-US" dirty="0"/>
          </a:p>
        </p:txBody>
      </p:sp>
      <p:sp>
        <p:nvSpPr>
          <p:cNvPr id="4" name="Slide Number Placeholder 3"/>
          <p:cNvSpPr>
            <a:spLocks noGrp="1"/>
          </p:cNvSpPr>
          <p:nvPr>
            <p:ph type="sldNum" sz="quarter" idx="12"/>
          </p:nvPr>
        </p:nvSpPr>
        <p:spPr/>
        <p:txBody>
          <a:bodyPr/>
          <a:lstStyle/>
          <a:p>
            <a:fld id="{5E4F0376-0E54-9843-B673-E00D6670E830}" type="slidenum">
              <a:rPr lang="en-US" smtClean="0"/>
              <a:pPr/>
              <a:t>23</a:t>
            </a:fld>
            <a:endParaRPr lang="en-US"/>
          </a:p>
        </p:txBody>
      </p:sp>
      <p:sp>
        <p:nvSpPr>
          <p:cNvPr id="5" name="TextBox 4"/>
          <p:cNvSpPr txBox="1"/>
          <p:nvPr/>
        </p:nvSpPr>
        <p:spPr>
          <a:xfrm>
            <a:off x="373758" y="1162902"/>
            <a:ext cx="6309291" cy="5663089"/>
          </a:xfrm>
          <a:prstGeom prst="rect">
            <a:avLst/>
          </a:prstGeom>
          <a:solidFill>
            <a:schemeClr val="bg1"/>
          </a:solidFill>
        </p:spPr>
        <p:txBody>
          <a:bodyPr wrap="square" rtlCol="0">
            <a:spAutoFit/>
          </a:bodyPr>
          <a:lstStyle/>
          <a:p>
            <a:r>
              <a:rPr lang="en-US" sz="1200" b="1" dirty="0">
                <a:latin typeface="Courier New" panose="02070309020205020404" pitchFamily="49" charset="0"/>
                <a:cs typeface="Courier New" panose="02070309020205020404" pitchFamily="49" charset="0"/>
              </a:rPr>
              <a:t>h = 1</a:t>
            </a:r>
          </a:p>
          <a:p>
            <a:endParaRPr lang="en-US" sz="700" b="1" dirty="0">
              <a:latin typeface="Courier New" panose="02070309020205020404" pitchFamily="49" charset="0"/>
              <a:cs typeface="Courier New" panose="02070309020205020404" pitchFamily="49" charset="0"/>
            </a:endParaRPr>
          </a:p>
          <a:p>
            <a:r>
              <a:rPr lang="en-US" sz="700" b="1" dirty="0">
                <a:latin typeface="Courier New" panose="02070309020205020404" pitchFamily="49" charset="0"/>
                <a:cs typeface="Courier New" panose="02070309020205020404" pitchFamily="49" charset="0"/>
              </a:rPr>
              <a:t> 18 38 23 10 19 54 51 12 34 64 58 28 37 65 66 29 41 70 75 91 69 87 85 96 71</a:t>
            </a:r>
          </a:p>
          <a:p>
            <a:r>
              <a:rPr lang="en-US" sz="700" b="1" dirty="0">
                <a:latin typeface="Courier New" panose="02070309020205020404" pitchFamily="49" charset="0"/>
                <a:cs typeface="Courier New" panose="02070309020205020404" pitchFamily="49" charset="0"/>
              </a:rPr>
              <a:t> ^^ ^^                                                                      (0 moves)</a:t>
            </a:r>
          </a:p>
          <a:p>
            <a:r>
              <a:rPr lang="en-US" sz="700" b="1" dirty="0">
                <a:latin typeface="Courier New" panose="02070309020205020404" pitchFamily="49" charset="0"/>
                <a:cs typeface="Courier New" panose="02070309020205020404" pitchFamily="49" charset="0"/>
              </a:rPr>
              <a:t> 18 38 23 10 19 54 51 12 34 64 58 28 37 65 66 29 41 70 75 91 69 87 85 96 71</a:t>
            </a:r>
          </a:p>
          <a:p>
            <a:r>
              <a:rPr lang="en-US" sz="700" b="1" dirty="0">
                <a:latin typeface="Courier New" panose="02070309020205020404" pitchFamily="49" charset="0"/>
                <a:cs typeface="Courier New" panose="02070309020205020404" pitchFamily="49" charset="0"/>
              </a:rPr>
              <a:t> ^^ ^^ ^^                                                                   (2 moves)</a:t>
            </a:r>
          </a:p>
          <a:p>
            <a:r>
              <a:rPr lang="en-US" sz="700" b="1" dirty="0">
                <a:latin typeface="Courier New" panose="02070309020205020404" pitchFamily="49" charset="0"/>
                <a:cs typeface="Courier New" panose="02070309020205020404" pitchFamily="49" charset="0"/>
              </a:rPr>
              <a:t> 18 23 38 10 19 54 51 12 34 64 58 28 37 65 66 29 41 70 75 91 69 87 85 96 71</a:t>
            </a:r>
          </a:p>
          <a:p>
            <a:r>
              <a:rPr lang="en-US" sz="700" b="1" dirty="0">
                <a:latin typeface="Courier New" panose="02070309020205020404" pitchFamily="49" charset="0"/>
                <a:cs typeface="Courier New" panose="02070309020205020404" pitchFamily="49" charset="0"/>
              </a:rPr>
              <a:t> ^^ ^^ ^^ ^^                                                                (4 moves)</a:t>
            </a:r>
          </a:p>
          <a:p>
            <a:r>
              <a:rPr lang="en-US" sz="700" b="1" dirty="0">
                <a:latin typeface="Courier New" panose="02070309020205020404" pitchFamily="49" charset="0"/>
                <a:cs typeface="Courier New" panose="02070309020205020404" pitchFamily="49" charset="0"/>
              </a:rPr>
              <a:t> 10 18 23 38 19 54 51 12 34 64 58 28 37 65 66 29 41 70 75 91 69 87 85 96 71</a:t>
            </a:r>
          </a:p>
          <a:p>
            <a:r>
              <a:rPr lang="en-US" sz="700" b="1" dirty="0">
                <a:latin typeface="Courier New" panose="02070309020205020404" pitchFamily="49" charset="0"/>
                <a:cs typeface="Courier New" panose="02070309020205020404" pitchFamily="49" charset="0"/>
              </a:rPr>
              <a:t> ^^ ^^ ^^ ^^ ^^                                                             (3 moves)</a:t>
            </a:r>
          </a:p>
          <a:p>
            <a:r>
              <a:rPr lang="en-US" sz="700" b="1" dirty="0">
                <a:latin typeface="Courier New" panose="02070309020205020404" pitchFamily="49" charset="0"/>
                <a:cs typeface="Courier New" panose="02070309020205020404" pitchFamily="49" charset="0"/>
              </a:rPr>
              <a:t> 10 18 19 23 38 54 51 12 34 64 58 28 37 65 66 29 41 70 75 91 69 87 85 96 71</a:t>
            </a:r>
          </a:p>
          <a:p>
            <a:r>
              <a:rPr lang="en-US" sz="700" b="1" dirty="0">
                <a:latin typeface="Courier New" panose="02070309020205020404" pitchFamily="49" charset="0"/>
                <a:cs typeface="Courier New" panose="02070309020205020404" pitchFamily="49" charset="0"/>
              </a:rPr>
              <a:t> ^^ ^^ ^^ ^^ ^^ ^^                                                          (0 moves)</a:t>
            </a:r>
          </a:p>
          <a:p>
            <a:r>
              <a:rPr lang="en-US" sz="700" b="1" dirty="0">
                <a:latin typeface="Courier New" panose="02070309020205020404" pitchFamily="49" charset="0"/>
                <a:cs typeface="Courier New" panose="02070309020205020404" pitchFamily="49" charset="0"/>
              </a:rPr>
              <a:t> 10 18 19 23 38 54 51 12 34 64 58 28 37 65 66 29 41 70 75 91 69 87 85 96 71</a:t>
            </a:r>
          </a:p>
          <a:p>
            <a:r>
              <a:rPr lang="en-US" sz="700" b="1" dirty="0">
                <a:latin typeface="Courier New" panose="02070309020205020404" pitchFamily="49" charset="0"/>
                <a:cs typeface="Courier New" panose="02070309020205020404" pitchFamily="49" charset="0"/>
              </a:rPr>
              <a:t> ^^ ^^ ^^ ^^ ^^ ^^ ^^                                                       (2 moves)</a:t>
            </a:r>
          </a:p>
          <a:p>
            <a:r>
              <a:rPr lang="en-US" sz="700" b="1" dirty="0">
                <a:latin typeface="Courier New" panose="02070309020205020404" pitchFamily="49" charset="0"/>
                <a:cs typeface="Courier New" panose="02070309020205020404" pitchFamily="49" charset="0"/>
              </a:rPr>
              <a:t> 10 18 19 23 38 51 54 12 34 64 58 28 37 65 66 29 41 70 75 91 69 87 85 96 71</a:t>
            </a:r>
          </a:p>
          <a:p>
            <a:r>
              <a:rPr lang="en-US" sz="700" b="1" dirty="0">
                <a:latin typeface="Courier New" panose="02070309020205020404" pitchFamily="49" charset="0"/>
                <a:cs typeface="Courier New" panose="02070309020205020404" pitchFamily="49" charset="0"/>
              </a:rPr>
              <a:t> ^^ ^^ ^^ ^^ ^^ ^^ ^^ ^^                                                    (7 moves)</a:t>
            </a:r>
          </a:p>
          <a:p>
            <a:r>
              <a:rPr lang="en-US" sz="700" b="1" dirty="0">
                <a:latin typeface="Courier New" panose="02070309020205020404" pitchFamily="49" charset="0"/>
                <a:cs typeface="Courier New" panose="02070309020205020404" pitchFamily="49" charset="0"/>
              </a:rPr>
              <a:t> 10 12 18 19 23 38 51 54 34 64 58 28 37 65 66 29 41 70 75 91 69 87 85 96 71</a:t>
            </a:r>
          </a:p>
          <a:p>
            <a:r>
              <a:rPr lang="en-US" sz="700" b="1" dirty="0">
                <a:latin typeface="Courier New" panose="02070309020205020404" pitchFamily="49" charset="0"/>
                <a:cs typeface="Courier New" panose="02070309020205020404" pitchFamily="49" charset="0"/>
              </a:rPr>
              <a:t> ^^ ^^ ^^ ^^ ^^ ^^ ^^ ^^ ^^                                                 (4 moves)</a:t>
            </a:r>
          </a:p>
          <a:p>
            <a:r>
              <a:rPr lang="en-US" sz="700" b="1" dirty="0">
                <a:latin typeface="Courier New" panose="02070309020205020404" pitchFamily="49" charset="0"/>
                <a:cs typeface="Courier New" panose="02070309020205020404" pitchFamily="49" charset="0"/>
              </a:rPr>
              <a:t> 10 12 18 19 23 34 38 51 54 64 58 28 37 65 66 29 41 70 75 91 69 87 85 96 71</a:t>
            </a:r>
          </a:p>
          <a:p>
            <a:r>
              <a:rPr lang="en-US" sz="700" b="1" dirty="0">
                <a:latin typeface="Courier New" panose="02070309020205020404" pitchFamily="49" charset="0"/>
                <a:cs typeface="Courier New" panose="02070309020205020404" pitchFamily="49" charset="0"/>
              </a:rPr>
              <a:t> ^^ ^^ ^^ ^^ ^^ ^^ ^^ ^^ ^^ ^^                                              (0 moves)</a:t>
            </a:r>
          </a:p>
          <a:p>
            <a:r>
              <a:rPr lang="en-US" sz="700" b="1" dirty="0">
                <a:latin typeface="Courier New" panose="02070309020205020404" pitchFamily="49" charset="0"/>
                <a:cs typeface="Courier New" panose="02070309020205020404" pitchFamily="49" charset="0"/>
              </a:rPr>
              <a:t> 10 12 18 19 23 34 38 51 54 64 58 28 37 65 66 29 41 70 75 91 69 87 85 96 71</a:t>
            </a:r>
          </a:p>
          <a:p>
            <a:r>
              <a:rPr lang="en-US" sz="700" b="1" dirty="0">
                <a:latin typeface="Courier New" panose="02070309020205020404" pitchFamily="49" charset="0"/>
                <a:cs typeface="Courier New" panose="02070309020205020404" pitchFamily="49" charset="0"/>
              </a:rPr>
              <a:t> ^^ ^^ ^^ ^^ ^^ ^^ ^^ ^^ ^^ ^^ ^^                                           (2 moves)</a:t>
            </a:r>
          </a:p>
          <a:p>
            <a:r>
              <a:rPr lang="en-US" sz="700" b="1" dirty="0">
                <a:latin typeface="Courier New" panose="02070309020205020404" pitchFamily="49" charset="0"/>
                <a:cs typeface="Courier New" panose="02070309020205020404" pitchFamily="49" charset="0"/>
              </a:rPr>
              <a:t> 10 12 18 19 23 34 38 51 54 58 64 28 37 65 66 29 41 70 75 91 69 87 85 96 71</a:t>
            </a:r>
          </a:p>
          <a:p>
            <a:r>
              <a:rPr lang="en-US" sz="700" b="1" dirty="0">
                <a:latin typeface="Courier New" panose="02070309020205020404" pitchFamily="49" charset="0"/>
                <a:cs typeface="Courier New" panose="02070309020205020404" pitchFamily="49" charset="0"/>
              </a:rPr>
              <a:t> ^^ ^^ ^^ ^^ ^^ ^^ ^^ ^^ ^^ ^^ ^^ ^^                                        (7 moves)</a:t>
            </a:r>
          </a:p>
          <a:p>
            <a:r>
              <a:rPr lang="en-US" sz="700" b="1" dirty="0">
                <a:latin typeface="Courier New" panose="02070309020205020404" pitchFamily="49" charset="0"/>
                <a:cs typeface="Courier New" panose="02070309020205020404" pitchFamily="49" charset="0"/>
              </a:rPr>
              <a:t> 10 12 18 19 23 28 34 38 51 54 58 64 37 65 66 29 41 70 75 91 69 87 85 96 71</a:t>
            </a:r>
          </a:p>
          <a:p>
            <a:r>
              <a:rPr lang="en-US" sz="700" b="1" dirty="0">
                <a:latin typeface="Courier New" panose="02070309020205020404" pitchFamily="49" charset="0"/>
                <a:cs typeface="Courier New" panose="02070309020205020404" pitchFamily="49" charset="0"/>
              </a:rPr>
              <a:t> ^^ ^^ ^^ ^^ ^^ ^^ ^^ ^^ ^^ ^^ ^^ ^^ ^^                                     (6 moves)</a:t>
            </a:r>
          </a:p>
          <a:p>
            <a:r>
              <a:rPr lang="en-US" sz="700" b="1" dirty="0">
                <a:latin typeface="Courier New" panose="02070309020205020404" pitchFamily="49" charset="0"/>
                <a:cs typeface="Courier New" panose="02070309020205020404" pitchFamily="49" charset="0"/>
              </a:rPr>
              <a:t> 10 12 18 19 23 28 34 37 38 51 54 58 64 65 66 29 41 70 75 91 69 87 85 96 71</a:t>
            </a:r>
          </a:p>
          <a:p>
            <a:r>
              <a:rPr lang="en-US" sz="700" b="1" dirty="0">
                <a:latin typeface="Courier New" panose="02070309020205020404" pitchFamily="49" charset="0"/>
                <a:cs typeface="Courier New" panose="02070309020205020404" pitchFamily="49" charset="0"/>
              </a:rPr>
              <a:t> ^^ ^^ ^^ ^^ ^^ ^^ ^^ ^^ ^^ ^^ ^^ ^^ ^^ ^^                                  (0 moves)</a:t>
            </a:r>
          </a:p>
          <a:p>
            <a:r>
              <a:rPr lang="en-US" sz="700" b="1" dirty="0">
                <a:latin typeface="Courier New" panose="02070309020205020404" pitchFamily="49" charset="0"/>
                <a:cs typeface="Courier New" panose="02070309020205020404" pitchFamily="49" charset="0"/>
              </a:rPr>
              <a:t> 10 12 18 19 23 28 34 37 38 51 54 58 64 65 66 29 41 70 75 91 69 87 85 96 71</a:t>
            </a:r>
          </a:p>
          <a:p>
            <a:r>
              <a:rPr lang="en-US" sz="700" b="1" dirty="0">
                <a:latin typeface="Courier New" panose="02070309020205020404" pitchFamily="49" charset="0"/>
                <a:cs typeface="Courier New" panose="02070309020205020404" pitchFamily="49" charset="0"/>
              </a:rPr>
              <a:t> ^^ ^^ ^^ ^^ ^^ ^^ ^^ ^^ ^^ ^^ ^^ ^^ ^^ ^^ ^^                               (0 moves)</a:t>
            </a:r>
          </a:p>
          <a:p>
            <a:r>
              <a:rPr lang="en-US" sz="700" b="1" dirty="0">
                <a:latin typeface="Courier New" panose="02070309020205020404" pitchFamily="49" charset="0"/>
                <a:cs typeface="Courier New" panose="02070309020205020404" pitchFamily="49" charset="0"/>
              </a:rPr>
              <a:t> 10 12 18 19 23 28 34 37 38 51 54 58 64 65 66 29 41 70 75 91 69 87 85 96 71</a:t>
            </a:r>
          </a:p>
          <a:p>
            <a:r>
              <a:rPr lang="en-US" sz="700" b="1" dirty="0">
                <a:latin typeface="Courier New" panose="02070309020205020404" pitchFamily="49" charset="0"/>
                <a:cs typeface="Courier New" panose="02070309020205020404" pitchFamily="49" charset="0"/>
              </a:rPr>
              <a:t> ^^ ^^ ^^ ^^ ^^ ^^ ^^ ^^ ^^ ^^ ^^ ^^ ^^ ^^ ^^ ^^                            (10 moves)</a:t>
            </a:r>
          </a:p>
          <a:p>
            <a:r>
              <a:rPr lang="en-US" sz="700" b="1" dirty="0">
                <a:latin typeface="Courier New" panose="02070309020205020404" pitchFamily="49" charset="0"/>
                <a:cs typeface="Courier New" panose="02070309020205020404" pitchFamily="49" charset="0"/>
              </a:rPr>
              <a:t> 10 12 18 19 23 28 29 34 37 38 51 54 58 64 65 66 41 70 75 91 69 87 85 96 71</a:t>
            </a:r>
          </a:p>
          <a:p>
            <a:r>
              <a:rPr lang="en-US" sz="700" b="1" dirty="0">
                <a:latin typeface="Courier New" panose="02070309020205020404" pitchFamily="49" charset="0"/>
                <a:cs typeface="Courier New" panose="02070309020205020404" pitchFamily="49" charset="0"/>
              </a:rPr>
              <a:t> ^^ ^^ ^^ ^^ ^^ ^^ ^^ ^^ ^^ ^^ ^^ ^^ ^^ ^^ ^^ ^^ ^^                         (7 moves)</a:t>
            </a:r>
          </a:p>
          <a:p>
            <a:r>
              <a:rPr lang="en-US" sz="700" b="1" dirty="0">
                <a:latin typeface="Courier New" panose="02070309020205020404" pitchFamily="49" charset="0"/>
                <a:cs typeface="Courier New" panose="02070309020205020404" pitchFamily="49" charset="0"/>
              </a:rPr>
              <a:t> 10 12 18 19 23 28 29 34 37 38 41 51 54 58 64 65 66 70 75 91 69 87 85 96 71</a:t>
            </a:r>
          </a:p>
          <a:p>
            <a:r>
              <a:rPr lang="en-US" sz="700" b="1" dirty="0">
                <a:latin typeface="Courier New" panose="02070309020205020404" pitchFamily="49" charset="0"/>
                <a:cs typeface="Courier New" panose="02070309020205020404" pitchFamily="49" charset="0"/>
              </a:rPr>
              <a:t> ^^ ^^ ^^ ^^ ^^ ^^ ^^ ^^ ^^ ^^ ^^ ^^ ^^ ^^ ^^ ^^ ^^ ^^                      (0 moves)</a:t>
            </a:r>
          </a:p>
          <a:p>
            <a:r>
              <a:rPr lang="en-US" sz="700" b="1" dirty="0">
                <a:latin typeface="Courier New" panose="02070309020205020404" pitchFamily="49" charset="0"/>
                <a:cs typeface="Courier New" panose="02070309020205020404" pitchFamily="49" charset="0"/>
              </a:rPr>
              <a:t> 10 12 18 19 23 28 29 34 37 38 41 51 54 58 64 65 66 70 75 91 69 87 85 96 71</a:t>
            </a:r>
          </a:p>
          <a:p>
            <a:r>
              <a:rPr lang="en-US" sz="700" b="1" dirty="0">
                <a:latin typeface="Courier New" panose="02070309020205020404" pitchFamily="49" charset="0"/>
                <a:cs typeface="Courier New" panose="02070309020205020404" pitchFamily="49" charset="0"/>
              </a:rPr>
              <a:t> ^^ ^^ ^^ ^^ ^^ ^^ ^^ ^^ ^^ ^^ ^^ ^^ ^^ ^^ ^^ ^^ ^^ ^^ ^^                   (0 moves)</a:t>
            </a:r>
          </a:p>
          <a:p>
            <a:r>
              <a:rPr lang="en-US" sz="700" b="1" dirty="0">
                <a:latin typeface="Courier New" panose="02070309020205020404" pitchFamily="49" charset="0"/>
                <a:cs typeface="Courier New" panose="02070309020205020404" pitchFamily="49" charset="0"/>
              </a:rPr>
              <a:t> 10 12 18 19 23 28 29 34 37 38 41 51 54 58 64 65 66 70 75 91 69 87 85 96 71</a:t>
            </a:r>
          </a:p>
          <a:p>
            <a:r>
              <a:rPr lang="en-US" sz="700" b="1" dirty="0">
                <a:latin typeface="Courier New" panose="02070309020205020404" pitchFamily="49" charset="0"/>
                <a:cs typeface="Courier New" panose="02070309020205020404" pitchFamily="49" charset="0"/>
              </a:rPr>
              <a:t> ^^ ^^ ^^ ^^ ^^ ^^ ^^ ^^ ^^ ^^ ^^ ^^ ^^ ^^ ^^ ^^ ^^ ^^ ^^ ^^                (0 moves)</a:t>
            </a:r>
          </a:p>
          <a:p>
            <a:r>
              <a:rPr lang="en-US" sz="700" b="1" dirty="0">
                <a:latin typeface="Courier New" panose="02070309020205020404" pitchFamily="49" charset="0"/>
                <a:cs typeface="Courier New" panose="02070309020205020404" pitchFamily="49" charset="0"/>
              </a:rPr>
              <a:t> 10 12 18 19 23 28 29 34 37 38 41 51 54 58 64 65 66 70 75 91 69 87 85 96 71</a:t>
            </a:r>
          </a:p>
          <a:p>
            <a:r>
              <a:rPr lang="en-US" sz="700" b="1" dirty="0">
                <a:latin typeface="Courier New" panose="02070309020205020404" pitchFamily="49" charset="0"/>
                <a:cs typeface="Courier New" panose="02070309020205020404" pitchFamily="49" charset="0"/>
              </a:rPr>
              <a:t> ^^ ^^ ^^ ^^ ^^ ^^ ^^ ^^ ^^ ^^ ^^ ^^ ^^ ^^ ^^ ^^ ^^ ^^ ^^ ^^ ^^             (4 moves)</a:t>
            </a:r>
          </a:p>
          <a:p>
            <a:r>
              <a:rPr lang="en-US" sz="700" b="1" dirty="0">
                <a:latin typeface="Courier New" panose="02070309020205020404" pitchFamily="49" charset="0"/>
                <a:cs typeface="Courier New" panose="02070309020205020404" pitchFamily="49" charset="0"/>
              </a:rPr>
              <a:t> 10 12 18 19 23 28 29 34 37 38 41 51 54 58 64 65 66 69 70 75 91 87 85 96 71</a:t>
            </a:r>
          </a:p>
          <a:p>
            <a:r>
              <a:rPr lang="en-US" sz="700" b="1" dirty="0">
                <a:latin typeface="Courier New" panose="02070309020205020404" pitchFamily="49" charset="0"/>
                <a:cs typeface="Courier New" panose="02070309020205020404" pitchFamily="49" charset="0"/>
              </a:rPr>
              <a:t> ^^ ^^ ^^ ^^ ^^ ^^ ^^ ^^ ^^ ^^ ^^ ^^ ^^ ^^ ^^ ^^ ^^ ^^ ^^ ^^ ^^ ^^          (2 moves)</a:t>
            </a:r>
          </a:p>
          <a:p>
            <a:r>
              <a:rPr lang="en-US" sz="700" b="1" dirty="0">
                <a:latin typeface="Courier New" panose="02070309020205020404" pitchFamily="49" charset="0"/>
                <a:cs typeface="Courier New" panose="02070309020205020404" pitchFamily="49" charset="0"/>
              </a:rPr>
              <a:t> 10 12 18 19 23 28 29 34 37 38 41 51 54 58 64 65 66 69 70 75 87 91 85 96 71</a:t>
            </a:r>
          </a:p>
          <a:p>
            <a:r>
              <a:rPr lang="en-US" sz="700" b="1" dirty="0">
                <a:latin typeface="Courier New" panose="02070309020205020404" pitchFamily="49" charset="0"/>
                <a:cs typeface="Courier New" panose="02070309020205020404" pitchFamily="49" charset="0"/>
              </a:rPr>
              <a:t> ^^ ^^ ^^ ^^ ^^ ^^ ^^ ^^ ^^ ^^ ^^ ^^ ^^ ^^ ^^ ^^ ^^ ^^ ^^ ^^ ^^ ^^ ^^       (3 moves)</a:t>
            </a:r>
          </a:p>
          <a:p>
            <a:r>
              <a:rPr lang="en-US" sz="700" b="1" dirty="0">
                <a:latin typeface="Courier New" panose="02070309020205020404" pitchFamily="49" charset="0"/>
                <a:cs typeface="Courier New" panose="02070309020205020404" pitchFamily="49" charset="0"/>
              </a:rPr>
              <a:t> 10 12 18 19 23 28 29 34 37 38 41 51 54 58 64 65 66 69 70 75 85 87 91 96 71</a:t>
            </a:r>
          </a:p>
          <a:p>
            <a:r>
              <a:rPr lang="en-US" sz="700" b="1" dirty="0">
                <a:latin typeface="Courier New" panose="02070309020205020404" pitchFamily="49" charset="0"/>
                <a:cs typeface="Courier New" panose="02070309020205020404" pitchFamily="49" charset="0"/>
              </a:rPr>
              <a:t> ^^ ^^ ^^ ^^ ^^ ^^ ^^ ^^ ^^ ^^ ^^ ^^ ^^ ^^ ^^ ^^ ^^ ^^ ^^ ^^ ^^ ^^ ^^ ^^    (0 moves)</a:t>
            </a:r>
          </a:p>
          <a:p>
            <a:r>
              <a:rPr lang="en-US" sz="700" b="1" dirty="0">
                <a:latin typeface="Courier New" panose="02070309020205020404" pitchFamily="49" charset="0"/>
                <a:cs typeface="Courier New" panose="02070309020205020404" pitchFamily="49" charset="0"/>
              </a:rPr>
              <a:t> 10 12 18 19 23 28 29 34 37 38 41 51 54 58 64 65 66 69 70 75 85 87 91 96 71</a:t>
            </a:r>
          </a:p>
          <a:p>
            <a:r>
              <a:rPr lang="en-US" sz="700" b="1" dirty="0">
                <a:latin typeface="Courier New" panose="02070309020205020404" pitchFamily="49" charset="0"/>
                <a:cs typeface="Courier New" panose="02070309020205020404" pitchFamily="49" charset="0"/>
              </a:rPr>
              <a:t> ^^ ^^ ^^ ^^ ^^ ^^ ^^ ^^ ^^ ^^ ^^ ^^ ^^ ^^ ^^ ^^ ^^ ^^ ^^ ^^ ^^ ^^ ^^ ^^ ^^ (6 moves)</a:t>
            </a:r>
          </a:p>
          <a:p>
            <a:r>
              <a:rPr lang="en-US" sz="700" b="1" dirty="0">
                <a:latin typeface="Courier New" panose="02070309020205020404" pitchFamily="49" charset="0"/>
                <a:cs typeface="Courier New" panose="02070309020205020404" pitchFamily="49" charset="0"/>
              </a:rPr>
              <a:t> 10 12 18 19 23 28 29 34 37 38 41 51 54 58 64 65 66 69 70 71 75 85 87 91 96 (sorted)</a:t>
            </a:r>
          </a:p>
        </p:txBody>
      </p:sp>
    </p:spTree>
    <p:extLst>
      <p:ext uri="{BB962C8B-B14F-4D97-AF65-F5344CB8AC3E}">
        <p14:creationId xmlns:p14="http://schemas.microsoft.com/office/powerpoint/2010/main" val="23572345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47311D4A-5E5E-4A4E-B9E8-251BCDE576D5}" type="slidenum">
              <a:rPr lang="en-US"/>
              <a:pPr/>
              <a:t>24</a:t>
            </a:fld>
            <a:endParaRPr lang="en-US"/>
          </a:p>
        </p:txBody>
      </p:sp>
      <p:sp>
        <p:nvSpPr>
          <p:cNvPr id="795650" name="Rectangle 2"/>
          <p:cNvSpPr>
            <a:spLocks noGrp="1" noChangeArrowheads="1"/>
          </p:cNvSpPr>
          <p:nvPr>
            <p:ph type="title"/>
          </p:nvPr>
        </p:nvSpPr>
        <p:spPr/>
        <p:txBody>
          <a:bodyPr/>
          <a:lstStyle/>
          <a:p>
            <a:r>
              <a:rPr lang="en-US" dirty="0"/>
              <a:t>Mergesort for Linked Lists</a:t>
            </a:r>
          </a:p>
        </p:txBody>
      </p:sp>
      <p:sp>
        <p:nvSpPr>
          <p:cNvPr id="795651" name="Rectangle 3"/>
          <p:cNvSpPr>
            <a:spLocks noGrp="1" noChangeArrowheads="1"/>
          </p:cNvSpPr>
          <p:nvPr>
            <p:ph type="body" idx="1"/>
          </p:nvPr>
        </p:nvSpPr>
        <p:spPr>
          <a:xfrm>
            <a:off x="457200" y="1325563"/>
            <a:ext cx="8229600" cy="4805362"/>
          </a:xfrm>
        </p:spPr>
        <p:txBody>
          <a:bodyPr/>
          <a:lstStyle/>
          <a:p>
            <a:r>
              <a:rPr lang="en-US" dirty="0"/>
              <a:t>Problem: </a:t>
            </a:r>
            <a:r>
              <a:rPr lang="en-US" u="sng" dirty="0"/>
              <a:t>Sort</a:t>
            </a:r>
            <a:r>
              <a:rPr lang="en-US" dirty="0"/>
              <a:t> an initially unsorted </a:t>
            </a:r>
            <a:br>
              <a:rPr lang="en-US" dirty="0"/>
            </a:br>
            <a:r>
              <a:rPr lang="en-US" dirty="0"/>
              <a:t>linked list of integers.</a:t>
            </a:r>
          </a:p>
          <a:p>
            <a:pPr lvl="4"/>
            <a:endParaRPr lang="en-US" dirty="0"/>
          </a:p>
          <a:p>
            <a:r>
              <a:rPr lang="en-US" dirty="0"/>
              <a:t>The </a:t>
            </a:r>
            <a:r>
              <a:rPr lang="en-US" dirty="0">
                <a:solidFill>
                  <a:srgbClr val="C00000"/>
                </a:solidFill>
              </a:rPr>
              <a:t>mergesort</a:t>
            </a:r>
            <a:r>
              <a:rPr lang="en-US" dirty="0"/>
              <a:t> algorithm does </a:t>
            </a:r>
            <a:r>
              <a:rPr lang="en-US" u="sng" dirty="0"/>
              <a:t>not</a:t>
            </a:r>
            <a:r>
              <a:rPr lang="en-US" dirty="0"/>
              <a:t> require random access to the values in the list.</a:t>
            </a:r>
          </a:p>
          <a:p>
            <a:pPr lvl="4"/>
            <a:endParaRPr lang="en-US" dirty="0"/>
          </a:p>
          <a:p>
            <a:r>
              <a:rPr lang="en-US" dirty="0"/>
              <a:t>Therefore, it is well-suited for sorting </a:t>
            </a:r>
            <a:br>
              <a:rPr lang="en-US" dirty="0"/>
            </a:br>
            <a:r>
              <a:rPr lang="en-US" dirty="0"/>
              <a:t>linked lists.</a:t>
            </a:r>
          </a:p>
        </p:txBody>
      </p:sp>
    </p:spTree>
    <p:extLst>
      <p:ext uri="{BB962C8B-B14F-4D97-AF65-F5344CB8AC3E}">
        <p14:creationId xmlns:p14="http://schemas.microsoft.com/office/powerpoint/2010/main" val="321495968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44C1BF8D-E641-8B43-95B4-35641A561387}" type="slidenum">
              <a:rPr lang="en-US"/>
              <a:pPr/>
              <a:t>25</a:t>
            </a:fld>
            <a:endParaRPr lang="en-US"/>
          </a:p>
        </p:txBody>
      </p:sp>
      <p:sp>
        <p:nvSpPr>
          <p:cNvPr id="788482" name="Rectangle 2"/>
          <p:cNvSpPr>
            <a:spLocks noGrp="1" noChangeArrowheads="1"/>
          </p:cNvSpPr>
          <p:nvPr>
            <p:ph type="title"/>
          </p:nvPr>
        </p:nvSpPr>
        <p:spPr/>
        <p:txBody>
          <a:bodyPr/>
          <a:lstStyle/>
          <a:p>
            <a:r>
              <a:rPr lang="en-US" dirty="0"/>
              <a:t>Mergesort</a:t>
            </a:r>
          </a:p>
        </p:txBody>
      </p:sp>
      <p:sp>
        <p:nvSpPr>
          <p:cNvPr id="788483" name="Rectangle 3"/>
          <p:cNvSpPr>
            <a:spLocks noGrp="1" noChangeArrowheads="1"/>
          </p:cNvSpPr>
          <p:nvPr>
            <p:ph type="body" idx="1"/>
          </p:nvPr>
        </p:nvSpPr>
        <p:spPr/>
        <p:txBody>
          <a:bodyPr/>
          <a:lstStyle/>
          <a:p>
            <a:r>
              <a:rPr lang="en-US" dirty="0"/>
              <a:t>Divide and conquer!</a:t>
            </a:r>
          </a:p>
          <a:p>
            <a:pPr lvl="5"/>
            <a:endParaRPr lang="en-US" dirty="0"/>
          </a:p>
          <a:p>
            <a:r>
              <a:rPr lang="en-US" dirty="0"/>
              <a:t>Divide</a:t>
            </a:r>
            <a:endParaRPr lang="en-US" dirty="0">
              <a:solidFill>
                <a:srgbClr val="B23C00"/>
              </a:solidFill>
            </a:endParaRPr>
          </a:p>
          <a:p>
            <a:pPr lvl="1"/>
            <a:r>
              <a:rPr lang="en-US" u="sng" dirty="0"/>
              <a:t>Split</a:t>
            </a:r>
            <a:r>
              <a:rPr lang="en-US" dirty="0"/>
              <a:t> the list of values into two halves.</a:t>
            </a:r>
          </a:p>
          <a:p>
            <a:pPr lvl="1"/>
            <a:r>
              <a:rPr lang="en-US" u="sng" dirty="0"/>
              <a:t>Recursively sort</a:t>
            </a:r>
            <a:r>
              <a:rPr lang="en-US" dirty="0"/>
              <a:t> each of the two halves.</a:t>
            </a:r>
          </a:p>
          <a:p>
            <a:pPr lvl="6"/>
            <a:endParaRPr lang="en-US" dirty="0"/>
          </a:p>
          <a:p>
            <a:r>
              <a:rPr lang="en-US" dirty="0"/>
              <a:t>Conquer</a:t>
            </a:r>
            <a:endParaRPr lang="en-US" dirty="0">
              <a:solidFill>
                <a:srgbClr val="B23C00"/>
              </a:solidFill>
            </a:endParaRPr>
          </a:p>
          <a:p>
            <a:pPr lvl="1"/>
            <a:r>
              <a:rPr lang="en-US" u="sng" dirty="0"/>
              <a:t>Merge</a:t>
            </a:r>
            <a:r>
              <a:rPr lang="en-US" dirty="0"/>
              <a:t> the two </a:t>
            </a:r>
            <a:r>
              <a:rPr lang="en-US" u="sng" dirty="0"/>
              <a:t>sorted sublists </a:t>
            </a:r>
            <a:br>
              <a:rPr lang="en-US" dirty="0"/>
            </a:br>
            <a:r>
              <a:rPr lang="en-US" dirty="0"/>
              <a:t>back into a single sorted list.</a:t>
            </a:r>
          </a:p>
          <a:p>
            <a:pPr lvl="4"/>
            <a:endParaRPr lang="en-US" dirty="0"/>
          </a:p>
          <a:p>
            <a:r>
              <a:rPr lang="en-US" dirty="0"/>
              <a:t>This algorithm requires nearly the </a:t>
            </a:r>
            <a:br>
              <a:rPr lang="en-US" dirty="0"/>
            </a:br>
            <a:r>
              <a:rPr lang="en-US" u="sng" dirty="0"/>
              <a:t>optimal number</a:t>
            </a:r>
            <a:r>
              <a:rPr lang="en-US" dirty="0"/>
              <a:t> of comparisons.</a:t>
            </a:r>
          </a:p>
        </p:txBody>
      </p:sp>
    </p:spTree>
    <p:extLst>
      <p:ext uri="{BB962C8B-B14F-4D97-AF65-F5344CB8AC3E}">
        <p14:creationId xmlns:p14="http://schemas.microsoft.com/office/powerpoint/2010/main" val="4802911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88483">
                                            <p:txEl>
                                              <p:pRg st="3" end="3"/>
                                            </p:txEl>
                                          </p:spTgt>
                                        </p:tgtEl>
                                        <p:attrNameLst>
                                          <p:attrName>style.visibility</p:attrName>
                                        </p:attrNameLst>
                                      </p:cBhvr>
                                      <p:to>
                                        <p:strVal val="visible"/>
                                      </p:to>
                                    </p:set>
                                    <p:animEffect transition="in" filter="fade">
                                      <p:cBhvr>
                                        <p:cTn id="7" dur="500"/>
                                        <p:tgtEl>
                                          <p:spTgt spid="788483">
                                            <p:txEl>
                                              <p:pRg st="3" end="3"/>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788483">
                                            <p:txEl>
                                              <p:pRg st="4" end="4"/>
                                            </p:txEl>
                                          </p:spTgt>
                                        </p:tgtEl>
                                        <p:attrNameLst>
                                          <p:attrName>style.visibility</p:attrName>
                                        </p:attrNameLst>
                                      </p:cBhvr>
                                      <p:to>
                                        <p:strVal val="visible"/>
                                      </p:to>
                                    </p:set>
                                    <p:animEffect transition="in" filter="fade">
                                      <p:cBhvr>
                                        <p:cTn id="10" dur="500"/>
                                        <p:tgtEl>
                                          <p:spTgt spid="788483">
                                            <p:txEl>
                                              <p:pRg st="4" end="4"/>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788483">
                                            <p:txEl>
                                              <p:pRg st="7" end="7"/>
                                            </p:txEl>
                                          </p:spTgt>
                                        </p:tgtEl>
                                        <p:attrNameLst>
                                          <p:attrName>style.visibility</p:attrName>
                                        </p:attrNameLst>
                                      </p:cBhvr>
                                      <p:to>
                                        <p:strVal val="visible"/>
                                      </p:to>
                                    </p:set>
                                    <p:animEffect transition="in" filter="fade">
                                      <p:cBhvr>
                                        <p:cTn id="15" dur="500"/>
                                        <p:tgtEl>
                                          <p:spTgt spid="78848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47311D4A-5E5E-4A4E-B9E8-251BCDE576D5}" type="slidenum">
              <a:rPr lang="en-US"/>
              <a:pPr/>
              <a:t>26</a:t>
            </a:fld>
            <a:endParaRPr lang="en-US"/>
          </a:p>
        </p:txBody>
      </p:sp>
      <p:sp>
        <p:nvSpPr>
          <p:cNvPr id="795650" name="Rectangle 2"/>
          <p:cNvSpPr>
            <a:spLocks noGrp="1" noChangeArrowheads="1"/>
          </p:cNvSpPr>
          <p:nvPr>
            <p:ph type="title"/>
          </p:nvPr>
        </p:nvSpPr>
        <p:spPr/>
        <p:txBody>
          <a:bodyPr/>
          <a:lstStyle/>
          <a:p>
            <a:r>
              <a:rPr lang="en-US" dirty="0"/>
              <a:t>Mergesort for Linked Lists</a:t>
            </a:r>
            <a:r>
              <a:rPr lang="en-US" i="1" dirty="0"/>
              <a:t>, cont’d</a:t>
            </a:r>
          </a:p>
        </p:txBody>
      </p:sp>
      <p:sp>
        <p:nvSpPr>
          <p:cNvPr id="795651" name="Rectangle 3"/>
          <p:cNvSpPr>
            <a:spLocks noGrp="1" noChangeArrowheads="1"/>
          </p:cNvSpPr>
          <p:nvPr>
            <p:ph type="body" idx="1"/>
          </p:nvPr>
        </p:nvSpPr>
        <p:spPr>
          <a:xfrm>
            <a:off x="457200" y="1325563"/>
            <a:ext cx="8229600" cy="4805362"/>
          </a:xfrm>
        </p:spPr>
        <p:txBody>
          <a:bodyPr/>
          <a:lstStyle/>
          <a:p>
            <a:r>
              <a:rPr lang="en-US" dirty="0"/>
              <a:t>How do we </a:t>
            </a:r>
            <a:r>
              <a:rPr lang="en-US" u="sng" dirty="0"/>
              <a:t>split</a:t>
            </a:r>
            <a:r>
              <a:rPr lang="en-US" dirty="0"/>
              <a:t> a linked list into </a:t>
            </a:r>
            <a:r>
              <a:rPr lang="en-US" u="sng" dirty="0"/>
              <a:t>two sublists</a:t>
            </a:r>
            <a:r>
              <a:rPr lang="en-US" dirty="0"/>
              <a:t>?</a:t>
            </a:r>
          </a:p>
          <a:p>
            <a:pPr lvl="1"/>
            <a:r>
              <a:rPr lang="en-US" dirty="0"/>
              <a:t>Splitting it at the midpoint may not efficient.</a:t>
            </a:r>
          </a:p>
          <a:p>
            <a:pPr lvl="1"/>
            <a:r>
              <a:rPr lang="en-US" dirty="0"/>
              <a:t>If we don’t already know how many values there are in the list, we may first have to run down the list to count the values, and then run down the list again to get to the midpoint.</a:t>
            </a:r>
          </a:p>
          <a:p>
            <a:pPr lvl="6"/>
            <a:endParaRPr lang="en-US" dirty="0"/>
          </a:p>
          <a:p>
            <a:r>
              <a:rPr lang="en-US" dirty="0"/>
              <a:t>Idea: Iterate down the list and assign the nodes alternating between the two sublists. </a:t>
            </a:r>
          </a:p>
          <a:p>
            <a:pPr lvl="5"/>
            <a:endParaRPr lang="en-US" dirty="0"/>
          </a:p>
          <a:p>
            <a:r>
              <a:rPr lang="en-US" dirty="0"/>
              <a:t>Merging two </a:t>
            </a:r>
            <a:r>
              <a:rPr lang="en-US" u="sng" dirty="0"/>
              <a:t>sorted sublists</a:t>
            </a:r>
            <a:r>
              <a:rPr lang="en-US" dirty="0"/>
              <a:t> should be easy.</a:t>
            </a:r>
          </a:p>
        </p:txBody>
      </p:sp>
    </p:spTree>
    <p:extLst>
      <p:ext uri="{BB962C8B-B14F-4D97-AF65-F5344CB8AC3E}">
        <p14:creationId xmlns:p14="http://schemas.microsoft.com/office/powerpoint/2010/main" val="22955670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95651">
                                            <p:txEl>
                                              <p:pRg st="2" end="2"/>
                                            </p:txEl>
                                          </p:spTgt>
                                        </p:tgtEl>
                                        <p:attrNameLst>
                                          <p:attrName>style.visibility</p:attrName>
                                        </p:attrNameLst>
                                      </p:cBhvr>
                                      <p:to>
                                        <p:strVal val="visible"/>
                                      </p:to>
                                    </p:set>
                                    <p:animEffect transition="in" filter="fade">
                                      <p:cBhvr>
                                        <p:cTn id="7" dur="500"/>
                                        <p:tgtEl>
                                          <p:spTgt spid="795651">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95651">
                                            <p:txEl>
                                              <p:pRg st="4" end="4"/>
                                            </p:txEl>
                                          </p:spTgt>
                                        </p:tgtEl>
                                        <p:attrNameLst>
                                          <p:attrName>style.visibility</p:attrName>
                                        </p:attrNameLst>
                                      </p:cBhvr>
                                      <p:to>
                                        <p:strVal val="visible"/>
                                      </p:to>
                                    </p:set>
                                    <p:animEffect transition="in" filter="fade">
                                      <p:cBhvr>
                                        <p:cTn id="12" dur="500"/>
                                        <p:tgtEl>
                                          <p:spTgt spid="795651">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95651">
                                            <p:txEl>
                                              <p:pRg st="6" end="6"/>
                                            </p:txEl>
                                          </p:spTgt>
                                        </p:tgtEl>
                                        <p:attrNameLst>
                                          <p:attrName>style.visibility</p:attrName>
                                        </p:attrNameLst>
                                      </p:cBhvr>
                                      <p:to>
                                        <p:strVal val="visible"/>
                                      </p:to>
                                    </p:set>
                                    <p:animEffect transition="in" filter="fade">
                                      <p:cBhvr>
                                        <p:cTn id="17" dur="500"/>
                                        <p:tgtEl>
                                          <p:spTgt spid="795651">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95651"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23AE8E-36F9-2343-A5B1-7C6C9B36B26A}"/>
              </a:ext>
            </a:extLst>
          </p:cNvPr>
          <p:cNvSpPr>
            <a:spLocks noGrp="1"/>
          </p:cNvSpPr>
          <p:nvPr>
            <p:ph type="title"/>
          </p:nvPr>
        </p:nvSpPr>
        <p:spPr/>
        <p:txBody>
          <a:bodyPr/>
          <a:lstStyle/>
          <a:p>
            <a:r>
              <a:rPr lang="en-US" dirty="0"/>
              <a:t>Merge Two Sorted Lists</a:t>
            </a:r>
          </a:p>
        </p:txBody>
      </p:sp>
      <p:sp>
        <p:nvSpPr>
          <p:cNvPr id="4" name="Slide Number Placeholder 3">
            <a:extLst>
              <a:ext uri="{FF2B5EF4-FFF2-40B4-BE49-F238E27FC236}">
                <a16:creationId xmlns:a16="http://schemas.microsoft.com/office/drawing/2014/main" id="{01D66214-FB80-DA4C-8D5F-F988393BBCC9}"/>
              </a:ext>
            </a:extLst>
          </p:cNvPr>
          <p:cNvSpPr>
            <a:spLocks noGrp="1"/>
          </p:cNvSpPr>
          <p:nvPr>
            <p:ph type="sldNum" sz="quarter" idx="12"/>
          </p:nvPr>
        </p:nvSpPr>
        <p:spPr/>
        <p:txBody>
          <a:bodyPr/>
          <a:lstStyle/>
          <a:p>
            <a:fld id="{5E4F0376-0E54-9843-B673-E00D6670E830}" type="slidenum">
              <a:rPr lang="en-US" smtClean="0"/>
              <a:pPr/>
              <a:t>27</a:t>
            </a:fld>
            <a:endParaRPr lang="en-US"/>
          </a:p>
        </p:txBody>
      </p:sp>
      <p:grpSp>
        <p:nvGrpSpPr>
          <p:cNvPr id="7" name="Group 6">
            <a:extLst>
              <a:ext uri="{FF2B5EF4-FFF2-40B4-BE49-F238E27FC236}">
                <a16:creationId xmlns:a16="http://schemas.microsoft.com/office/drawing/2014/main" id="{767032A1-3543-6A43-A0E4-66CEF78568B5}"/>
              </a:ext>
            </a:extLst>
          </p:cNvPr>
          <p:cNvGrpSpPr/>
          <p:nvPr/>
        </p:nvGrpSpPr>
        <p:grpSpPr>
          <a:xfrm>
            <a:off x="946556" y="1504122"/>
            <a:ext cx="2443720" cy="830997"/>
            <a:chOff x="390939" y="1504122"/>
            <a:chExt cx="2443720" cy="830997"/>
          </a:xfrm>
        </p:grpSpPr>
        <p:sp>
          <p:nvSpPr>
            <p:cNvPr id="5" name="TextBox 4">
              <a:extLst>
                <a:ext uri="{FF2B5EF4-FFF2-40B4-BE49-F238E27FC236}">
                  <a16:creationId xmlns:a16="http://schemas.microsoft.com/office/drawing/2014/main" id="{8DD4C3AB-C212-684C-A81A-C23EB64D3913}"/>
                </a:ext>
              </a:extLst>
            </p:cNvPr>
            <p:cNvSpPr txBox="1"/>
            <p:nvPr/>
          </p:nvSpPr>
          <p:spPr>
            <a:xfrm>
              <a:off x="390939" y="1504122"/>
              <a:ext cx="846707" cy="830997"/>
            </a:xfrm>
            <a:prstGeom prst="rect">
              <a:avLst/>
            </a:prstGeom>
            <a:noFill/>
          </p:spPr>
          <p:txBody>
            <a:bodyPr wrap="none" rtlCol="0">
              <a:spAutoFit/>
            </a:bodyPr>
            <a:lstStyle/>
            <a:p>
              <a:pPr marL="0" indent="0" algn="r">
                <a:buNone/>
              </a:pPr>
              <a:r>
                <a:rPr lang="en-US" dirty="0"/>
                <a:t>List A:</a:t>
              </a:r>
            </a:p>
            <a:p>
              <a:pPr marL="0" indent="0" algn="r">
                <a:buNone/>
              </a:pPr>
              <a:r>
                <a:rPr lang="en-US" dirty="0"/>
                <a:t>List B:</a:t>
              </a:r>
            </a:p>
            <a:p>
              <a:pPr marL="0" indent="0" algn="r">
                <a:buNone/>
              </a:pPr>
              <a:r>
                <a:rPr lang="en-US" dirty="0"/>
                <a:t>Sorted:</a:t>
              </a:r>
            </a:p>
          </p:txBody>
        </p:sp>
        <p:sp>
          <p:nvSpPr>
            <p:cNvPr id="6" name="TextBox 5">
              <a:extLst>
                <a:ext uri="{FF2B5EF4-FFF2-40B4-BE49-F238E27FC236}">
                  <a16:creationId xmlns:a16="http://schemas.microsoft.com/office/drawing/2014/main" id="{04E93162-427E-2242-818B-B52BB46E2A2E}"/>
                </a:ext>
              </a:extLst>
            </p:cNvPr>
            <p:cNvSpPr txBox="1"/>
            <p:nvPr/>
          </p:nvSpPr>
          <p:spPr>
            <a:xfrm>
              <a:off x="1168818" y="1504122"/>
              <a:ext cx="1665841" cy="830997"/>
            </a:xfrm>
            <a:prstGeom prst="rect">
              <a:avLst/>
            </a:prstGeom>
            <a:noFill/>
          </p:spPr>
          <p:txBody>
            <a:bodyPr wrap="none" rtlCol="0">
              <a:spAutoFit/>
            </a:bodyPr>
            <a:lstStyle/>
            <a:p>
              <a:pPr marL="0" indent="0">
                <a:buNone/>
              </a:pPr>
              <a:r>
                <a:rPr lang="en-US" b="1" dirty="0">
                  <a:latin typeface="Courier New" panose="02070309020205020404" pitchFamily="49" charset="0"/>
                  <a:cs typeface="Courier New" panose="02070309020205020404" pitchFamily="49" charset="0"/>
                </a:rPr>
                <a:t>5 7 12 16 18</a:t>
              </a:r>
            </a:p>
            <a:p>
              <a:pPr marL="0" indent="0">
                <a:buNone/>
              </a:pPr>
              <a:r>
                <a:rPr lang="en-US" b="1" dirty="0">
                  <a:solidFill>
                    <a:srgbClr val="C00000"/>
                  </a:solidFill>
                  <a:latin typeface="Courier New" panose="02070309020205020404" pitchFamily="49" charset="0"/>
                  <a:cs typeface="Courier New" panose="02070309020205020404" pitchFamily="49" charset="0"/>
                </a:rPr>
                <a:t>3</a:t>
              </a:r>
              <a:r>
                <a:rPr lang="en-US" b="1" dirty="0">
                  <a:latin typeface="Courier New" panose="02070309020205020404" pitchFamily="49" charset="0"/>
                  <a:cs typeface="Courier New" panose="02070309020205020404" pitchFamily="49" charset="0"/>
                </a:rPr>
                <a:t> 8  9 12</a:t>
              </a:r>
            </a:p>
            <a:p>
              <a:pPr marL="0" indent="0">
                <a:buNone/>
              </a:pPr>
              <a:endParaRPr lang="en-US" b="1" dirty="0">
                <a:latin typeface="Courier New" panose="02070309020205020404" pitchFamily="49" charset="0"/>
                <a:cs typeface="Courier New" panose="02070309020205020404" pitchFamily="49" charset="0"/>
              </a:endParaRPr>
            </a:p>
          </p:txBody>
        </p:sp>
      </p:grpSp>
      <p:grpSp>
        <p:nvGrpSpPr>
          <p:cNvPr id="8" name="Group 7">
            <a:extLst>
              <a:ext uri="{FF2B5EF4-FFF2-40B4-BE49-F238E27FC236}">
                <a16:creationId xmlns:a16="http://schemas.microsoft.com/office/drawing/2014/main" id="{39C707B8-149C-404C-B3AA-2843F7E65227}"/>
              </a:ext>
            </a:extLst>
          </p:cNvPr>
          <p:cNvGrpSpPr/>
          <p:nvPr/>
        </p:nvGrpSpPr>
        <p:grpSpPr>
          <a:xfrm>
            <a:off x="946556" y="2464905"/>
            <a:ext cx="2443720" cy="830997"/>
            <a:chOff x="390939" y="1504122"/>
            <a:chExt cx="2443720" cy="830997"/>
          </a:xfrm>
        </p:grpSpPr>
        <p:sp>
          <p:nvSpPr>
            <p:cNvPr id="9" name="TextBox 8">
              <a:extLst>
                <a:ext uri="{FF2B5EF4-FFF2-40B4-BE49-F238E27FC236}">
                  <a16:creationId xmlns:a16="http://schemas.microsoft.com/office/drawing/2014/main" id="{53979D13-3DE6-1A44-B1FD-9570427EBCAE}"/>
                </a:ext>
              </a:extLst>
            </p:cNvPr>
            <p:cNvSpPr txBox="1"/>
            <p:nvPr/>
          </p:nvSpPr>
          <p:spPr>
            <a:xfrm>
              <a:off x="390939" y="1504122"/>
              <a:ext cx="846707" cy="830997"/>
            </a:xfrm>
            <a:prstGeom prst="rect">
              <a:avLst/>
            </a:prstGeom>
            <a:noFill/>
          </p:spPr>
          <p:txBody>
            <a:bodyPr wrap="none" rtlCol="0">
              <a:spAutoFit/>
            </a:bodyPr>
            <a:lstStyle/>
            <a:p>
              <a:pPr marL="0" indent="0" algn="r">
                <a:buNone/>
              </a:pPr>
              <a:r>
                <a:rPr lang="en-US" dirty="0"/>
                <a:t>List A:</a:t>
              </a:r>
            </a:p>
            <a:p>
              <a:pPr marL="0" indent="0" algn="r">
                <a:buNone/>
              </a:pPr>
              <a:r>
                <a:rPr lang="en-US" dirty="0"/>
                <a:t>List B:</a:t>
              </a:r>
            </a:p>
            <a:p>
              <a:pPr marL="0" indent="0" algn="r">
                <a:buNone/>
              </a:pPr>
              <a:r>
                <a:rPr lang="en-US" dirty="0"/>
                <a:t>Sorted:</a:t>
              </a:r>
            </a:p>
          </p:txBody>
        </p:sp>
        <p:sp>
          <p:nvSpPr>
            <p:cNvPr id="10" name="TextBox 9">
              <a:extLst>
                <a:ext uri="{FF2B5EF4-FFF2-40B4-BE49-F238E27FC236}">
                  <a16:creationId xmlns:a16="http://schemas.microsoft.com/office/drawing/2014/main" id="{97E4E03F-52C8-DC40-ABE3-AC6FA57DE397}"/>
                </a:ext>
              </a:extLst>
            </p:cNvPr>
            <p:cNvSpPr txBox="1"/>
            <p:nvPr/>
          </p:nvSpPr>
          <p:spPr>
            <a:xfrm>
              <a:off x="1168818" y="1504122"/>
              <a:ext cx="1665841" cy="830997"/>
            </a:xfrm>
            <a:prstGeom prst="rect">
              <a:avLst/>
            </a:prstGeom>
            <a:noFill/>
          </p:spPr>
          <p:txBody>
            <a:bodyPr wrap="none" rtlCol="0">
              <a:spAutoFit/>
            </a:bodyPr>
            <a:lstStyle/>
            <a:p>
              <a:pPr marL="0" indent="0">
                <a:buNone/>
              </a:pPr>
              <a:r>
                <a:rPr lang="en-US" b="1" dirty="0">
                  <a:solidFill>
                    <a:srgbClr val="C00000"/>
                  </a:solidFill>
                  <a:latin typeface="Courier New" panose="02070309020205020404" pitchFamily="49" charset="0"/>
                  <a:cs typeface="Courier New" panose="02070309020205020404" pitchFamily="49" charset="0"/>
                </a:rPr>
                <a:t>5</a:t>
              </a:r>
              <a:r>
                <a:rPr lang="en-US" b="1" dirty="0">
                  <a:latin typeface="Courier New" panose="02070309020205020404" pitchFamily="49" charset="0"/>
                  <a:cs typeface="Courier New" panose="02070309020205020404" pitchFamily="49" charset="0"/>
                </a:rPr>
                <a:t> 7 12 16 18</a:t>
              </a:r>
            </a:p>
            <a:p>
              <a:pPr marL="0" indent="0">
                <a:buNone/>
              </a:pPr>
              <a:r>
                <a:rPr lang="en-US" b="1" dirty="0">
                  <a:latin typeface="Courier New" panose="02070309020205020404" pitchFamily="49" charset="0"/>
                  <a:cs typeface="Courier New" panose="02070309020205020404" pitchFamily="49" charset="0"/>
                </a:rPr>
                <a:t>8 9 12</a:t>
              </a:r>
            </a:p>
            <a:p>
              <a:pPr marL="0" indent="0">
                <a:buNone/>
              </a:pPr>
              <a:r>
                <a:rPr lang="en-US" b="1" dirty="0">
                  <a:latin typeface="Courier New" panose="02070309020205020404" pitchFamily="49" charset="0"/>
                  <a:cs typeface="Courier New" panose="02070309020205020404" pitchFamily="49" charset="0"/>
                </a:rPr>
                <a:t>3</a:t>
              </a:r>
            </a:p>
          </p:txBody>
        </p:sp>
      </p:grpSp>
      <p:grpSp>
        <p:nvGrpSpPr>
          <p:cNvPr id="11" name="Group 10">
            <a:extLst>
              <a:ext uri="{FF2B5EF4-FFF2-40B4-BE49-F238E27FC236}">
                <a16:creationId xmlns:a16="http://schemas.microsoft.com/office/drawing/2014/main" id="{4FDBAB55-7737-CD4F-B24C-17E4657C9F13}"/>
              </a:ext>
            </a:extLst>
          </p:cNvPr>
          <p:cNvGrpSpPr/>
          <p:nvPr/>
        </p:nvGrpSpPr>
        <p:grpSpPr>
          <a:xfrm>
            <a:off x="946556" y="3425688"/>
            <a:ext cx="2196857" cy="830997"/>
            <a:chOff x="390939" y="1504122"/>
            <a:chExt cx="2196857" cy="830997"/>
          </a:xfrm>
        </p:grpSpPr>
        <p:sp>
          <p:nvSpPr>
            <p:cNvPr id="12" name="TextBox 11">
              <a:extLst>
                <a:ext uri="{FF2B5EF4-FFF2-40B4-BE49-F238E27FC236}">
                  <a16:creationId xmlns:a16="http://schemas.microsoft.com/office/drawing/2014/main" id="{58A04CB0-35D6-E141-AA45-09C02ABF2CDF}"/>
                </a:ext>
              </a:extLst>
            </p:cNvPr>
            <p:cNvSpPr txBox="1"/>
            <p:nvPr/>
          </p:nvSpPr>
          <p:spPr>
            <a:xfrm>
              <a:off x="390939" y="1504122"/>
              <a:ext cx="846707" cy="830997"/>
            </a:xfrm>
            <a:prstGeom prst="rect">
              <a:avLst/>
            </a:prstGeom>
            <a:noFill/>
          </p:spPr>
          <p:txBody>
            <a:bodyPr wrap="none" rtlCol="0">
              <a:spAutoFit/>
            </a:bodyPr>
            <a:lstStyle/>
            <a:p>
              <a:pPr marL="0" indent="0" algn="r">
                <a:buNone/>
              </a:pPr>
              <a:r>
                <a:rPr lang="en-US" dirty="0"/>
                <a:t>List A:</a:t>
              </a:r>
            </a:p>
            <a:p>
              <a:pPr marL="0" indent="0" algn="r">
                <a:buNone/>
              </a:pPr>
              <a:r>
                <a:rPr lang="en-US" dirty="0"/>
                <a:t>List B:</a:t>
              </a:r>
            </a:p>
            <a:p>
              <a:pPr marL="0" indent="0" algn="r">
                <a:buNone/>
              </a:pPr>
              <a:r>
                <a:rPr lang="en-US" dirty="0"/>
                <a:t>Sorted:</a:t>
              </a:r>
            </a:p>
          </p:txBody>
        </p:sp>
        <p:sp>
          <p:nvSpPr>
            <p:cNvPr id="13" name="TextBox 12">
              <a:extLst>
                <a:ext uri="{FF2B5EF4-FFF2-40B4-BE49-F238E27FC236}">
                  <a16:creationId xmlns:a16="http://schemas.microsoft.com/office/drawing/2014/main" id="{0268ADE6-0C58-D540-BC1A-3F1A7D86598D}"/>
                </a:ext>
              </a:extLst>
            </p:cNvPr>
            <p:cNvSpPr txBox="1"/>
            <p:nvPr/>
          </p:nvSpPr>
          <p:spPr>
            <a:xfrm>
              <a:off x="1168818" y="1504122"/>
              <a:ext cx="1418978" cy="830997"/>
            </a:xfrm>
            <a:prstGeom prst="rect">
              <a:avLst/>
            </a:prstGeom>
            <a:noFill/>
          </p:spPr>
          <p:txBody>
            <a:bodyPr wrap="none" rtlCol="0">
              <a:spAutoFit/>
            </a:bodyPr>
            <a:lstStyle/>
            <a:p>
              <a:pPr marL="0" indent="0">
                <a:buNone/>
              </a:pPr>
              <a:r>
                <a:rPr lang="en-US" b="1" dirty="0">
                  <a:solidFill>
                    <a:srgbClr val="C00000"/>
                  </a:solidFill>
                  <a:latin typeface="Courier New" panose="02070309020205020404" pitchFamily="49" charset="0"/>
                  <a:cs typeface="Courier New" panose="02070309020205020404" pitchFamily="49" charset="0"/>
                </a:rPr>
                <a:t>7</a:t>
              </a:r>
              <a:r>
                <a:rPr lang="en-US" b="1" dirty="0">
                  <a:latin typeface="Courier New" panose="02070309020205020404" pitchFamily="49" charset="0"/>
                  <a:cs typeface="Courier New" panose="02070309020205020404" pitchFamily="49" charset="0"/>
                </a:rPr>
                <a:t> 12 16 18</a:t>
              </a:r>
            </a:p>
            <a:p>
              <a:pPr marL="0" indent="0">
                <a:buNone/>
              </a:pPr>
              <a:r>
                <a:rPr lang="en-US" b="1" dirty="0">
                  <a:latin typeface="Courier New" panose="02070309020205020404" pitchFamily="49" charset="0"/>
                  <a:cs typeface="Courier New" panose="02070309020205020404" pitchFamily="49" charset="0"/>
                </a:rPr>
                <a:t>8 9 12</a:t>
              </a:r>
            </a:p>
            <a:p>
              <a:pPr marL="0" indent="0">
                <a:buNone/>
              </a:pPr>
              <a:r>
                <a:rPr lang="en-US" b="1" dirty="0">
                  <a:latin typeface="Courier New" panose="02070309020205020404" pitchFamily="49" charset="0"/>
                  <a:cs typeface="Courier New" panose="02070309020205020404" pitchFamily="49" charset="0"/>
                </a:rPr>
                <a:t>3 5</a:t>
              </a:r>
            </a:p>
          </p:txBody>
        </p:sp>
      </p:grpSp>
      <p:grpSp>
        <p:nvGrpSpPr>
          <p:cNvPr id="14" name="Group 13">
            <a:extLst>
              <a:ext uri="{FF2B5EF4-FFF2-40B4-BE49-F238E27FC236}">
                <a16:creationId xmlns:a16="http://schemas.microsoft.com/office/drawing/2014/main" id="{C3949E88-503D-8649-8F00-DA853E1995CD}"/>
              </a:ext>
            </a:extLst>
          </p:cNvPr>
          <p:cNvGrpSpPr/>
          <p:nvPr/>
        </p:nvGrpSpPr>
        <p:grpSpPr>
          <a:xfrm>
            <a:off x="946556" y="4386471"/>
            <a:ext cx="1949995" cy="830997"/>
            <a:chOff x="390939" y="1504122"/>
            <a:chExt cx="1949995" cy="830997"/>
          </a:xfrm>
        </p:grpSpPr>
        <p:sp>
          <p:nvSpPr>
            <p:cNvPr id="15" name="TextBox 14">
              <a:extLst>
                <a:ext uri="{FF2B5EF4-FFF2-40B4-BE49-F238E27FC236}">
                  <a16:creationId xmlns:a16="http://schemas.microsoft.com/office/drawing/2014/main" id="{225EAA36-B23C-6A49-80CE-4EB2C1BE0CF2}"/>
                </a:ext>
              </a:extLst>
            </p:cNvPr>
            <p:cNvSpPr txBox="1"/>
            <p:nvPr/>
          </p:nvSpPr>
          <p:spPr>
            <a:xfrm>
              <a:off x="390939" y="1504122"/>
              <a:ext cx="846707" cy="830997"/>
            </a:xfrm>
            <a:prstGeom prst="rect">
              <a:avLst/>
            </a:prstGeom>
            <a:noFill/>
          </p:spPr>
          <p:txBody>
            <a:bodyPr wrap="none" rtlCol="0">
              <a:spAutoFit/>
            </a:bodyPr>
            <a:lstStyle/>
            <a:p>
              <a:pPr marL="0" indent="0" algn="r">
                <a:buNone/>
              </a:pPr>
              <a:r>
                <a:rPr lang="en-US" dirty="0"/>
                <a:t>List A:</a:t>
              </a:r>
            </a:p>
            <a:p>
              <a:pPr marL="0" indent="0" algn="r">
                <a:buNone/>
              </a:pPr>
              <a:r>
                <a:rPr lang="en-US" dirty="0"/>
                <a:t>List B:</a:t>
              </a:r>
            </a:p>
            <a:p>
              <a:pPr marL="0" indent="0" algn="r">
                <a:buNone/>
              </a:pPr>
              <a:r>
                <a:rPr lang="en-US" dirty="0"/>
                <a:t>Sorted:</a:t>
              </a:r>
            </a:p>
          </p:txBody>
        </p:sp>
        <p:sp>
          <p:nvSpPr>
            <p:cNvPr id="16" name="TextBox 15">
              <a:extLst>
                <a:ext uri="{FF2B5EF4-FFF2-40B4-BE49-F238E27FC236}">
                  <a16:creationId xmlns:a16="http://schemas.microsoft.com/office/drawing/2014/main" id="{EC25BDF8-139F-F349-A17F-0A40A07A4330}"/>
                </a:ext>
              </a:extLst>
            </p:cNvPr>
            <p:cNvSpPr txBox="1"/>
            <p:nvPr/>
          </p:nvSpPr>
          <p:spPr>
            <a:xfrm>
              <a:off x="1168818" y="1504122"/>
              <a:ext cx="1172116" cy="830997"/>
            </a:xfrm>
            <a:prstGeom prst="rect">
              <a:avLst/>
            </a:prstGeom>
            <a:noFill/>
          </p:spPr>
          <p:txBody>
            <a:bodyPr wrap="none" rtlCol="0">
              <a:spAutoFit/>
            </a:bodyPr>
            <a:lstStyle/>
            <a:p>
              <a:pPr marL="0" indent="0">
                <a:buNone/>
              </a:pPr>
              <a:r>
                <a:rPr lang="en-US" b="1" dirty="0">
                  <a:latin typeface="Courier New" panose="02070309020205020404" pitchFamily="49" charset="0"/>
                  <a:cs typeface="Courier New" panose="02070309020205020404" pitchFamily="49" charset="0"/>
                </a:rPr>
                <a:t>12 16 18</a:t>
              </a:r>
            </a:p>
            <a:p>
              <a:pPr marL="0" indent="0">
                <a:buNone/>
              </a:pPr>
              <a:r>
                <a:rPr lang="en-US" b="1" dirty="0">
                  <a:solidFill>
                    <a:srgbClr val="C00000"/>
                  </a:solidFill>
                  <a:latin typeface="Courier New" panose="02070309020205020404" pitchFamily="49" charset="0"/>
                  <a:cs typeface="Courier New" panose="02070309020205020404" pitchFamily="49" charset="0"/>
                </a:rPr>
                <a:t>8</a:t>
              </a:r>
              <a:r>
                <a:rPr lang="en-US" b="1" dirty="0">
                  <a:latin typeface="Courier New" panose="02070309020205020404" pitchFamily="49" charset="0"/>
                  <a:cs typeface="Courier New" panose="02070309020205020404" pitchFamily="49" charset="0"/>
                </a:rPr>
                <a:t>   9 12</a:t>
              </a:r>
            </a:p>
            <a:p>
              <a:pPr marL="0" indent="0">
                <a:buNone/>
              </a:pPr>
              <a:r>
                <a:rPr lang="en-US" b="1" dirty="0">
                  <a:latin typeface="Courier New" panose="02070309020205020404" pitchFamily="49" charset="0"/>
                  <a:cs typeface="Courier New" panose="02070309020205020404" pitchFamily="49" charset="0"/>
                </a:rPr>
                <a:t>3   5  7</a:t>
              </a:r>
            </a:p>
          </p:txBody>
        </p:sp>
      </p:grpSp>
      <p:grpSp>
        <p:nvGrpSpPr>
          <p:cNvPr id="17" name="Group 16">
            <a:extLst>
              <a:ext uri="{FF2B5EF4-FFF2-40B4-BE49-F238E27FC236}">
                <a16:creationId xmlns:a16="http://schemas.microsoft.com/office/drawing/2014/main" id="{3C087EE7-35C8-2E4B-BAA4-1DB0258CE9E2}"/>
              </a:ext>
            </a:extLst>
          </p:cNvPr>
          <p:cNvGrpSpPr/>
          <p:nvPr/>
        </p:nvGrpSpPr>
        <p:grpSpPr>
          <a:xfrm>
            <a:off x="946556" y="5347254"/>
            <a:ext cx="2196857" cy="830997"/>
            <a:chOff x="390939" y="1504122"/>
            <a:chExt cx="2196857" cy="830997"/>
          </a:xfrm>
        </p:grpSpPr>
        <p:sp>
          <p:nvSpPr>
            <p:cNvPr id="18" name="TextBox 17">
              <a:extLst>
                <a:ext uri="{FF2B5EF4-FFF2-40B4-BE49-F238E27FC236}">
                  <a16:creationId xmlns:a16="http://schemas.microsoft.com/office/drawing/2014/main" id="{EFD6F5BC-3F11-1E47-A3E2-B837161CEE02}"/>
                </a:ext>
              </a:extLst>
            </p:cNvPr>
            <p:cNvSpPr txBox="1"/>
            <p:nvPr/>
          </p:nvSpPr>
          <p:spPr>
            <a:xfrm>
              <a:off x="390939" y="1504122"/>
              <a:ext cx="846707" cy="830997"/>
            </a:xfrm>
            <a:prstGeom prst="rect">
              <a:avLst/>
            </a:prstGeom>
            <a:noFill/>
          </p:spPr>
          <p:txBody>
            <a:bodyPr wrap="none" rtlCol="0">
              <a:spAutoFit/>
            </a:bodyPr>
            <a:lstStyle/>
            <a:p>
              <a:pPr marL="0" indent="0" algn="r">
                <a:buNone/>
              </a:pPr>
              <a:r>
                <a:rPr lang="en-US" dirty="0"/>
                <a:t>List A:</a:t>
              </a:r>
            </a:p>
            <a:p>
              <a:pPr marL="0" indent="0" algn="r">
                <a:buNone/>
              </a:pPr>
              <a:r>
                <a:rPr lang="en-US" dirty="0"/>
                <a:t>List B:</a:t>
              </a:r>
            </a:p>
            <a:p>
              <a:pPr marL="0" indent="0" algn="r">
                <a:buNone/>
              </a:pPr>
              <a:r>
                <a:rPr lang="en-US" dirty="0"/>
                <a:t>Sorted:</a:t>
              </a:r>
            </a:p>
          </p:txBody>
        </p:sp>
        <p:sp>
          <p:nvSpPr>
            <p:cNvPr id="19" name="TextBox 18">
              <a:extLst>
                <a:ext uri="{FF2B5EF4-FFF2-40B4-BE49-F238E27FC236}">
                  <a16:creationId xmlns:a16="http://schemas.microsoft.com/office/drawing/2014/main" id="{85232E73-D096-1040-9B2C-4E7B55E9C320}"/>
                </a:ext>
              </a:extLst>
            </p:cNvPr>
            <p:cNvSpPr txBox="1"/>
            <p:nvPr/>
          </p:nvSpPr>
          <p:spPr>
            <a:xfrm>
              <a:off x="1168818" y="1504122"/>
              <a:ext cx="1418978" cy="830997"/>
            </a:xfrm>
            <a:prstGeom prst="rect">
              <a:avLst/>
            </a:prstGeom>
            <a:noFill/>
          </p:spPr>
          <p:txBody>
            <a:bodyPr wrap="none" rtlCol="0">
              <a:spAutoFit/>
            </a:bodyPr>
            <a:lstStyle/>
            <a:p>
              <a:pPr marL="0" indent="0">
                <a:buNone/>
              </a:pPr>
              <a:r>
                <a:rPr lang="en-US" b="1" dirty="0">
                  <a:latin typeface="Courier New" panose="02070309020205020404" pitchFamily="49" charset="0"/>
                  <a:cs typeface="Courier New" panose="02070309020205020404" pitchFamily="49" charset="0"/>
                </a:rPr>
                <a:t>12 16 18</a:t>
              </a:r>
            </a:p>
            <a:p>
              <a:pPr marL="0" indent="0">
                <a:buNone/>
              </a:pPr>
              <a:r>
                <a:rPr lang="en-US" b="1" dirty="0">
                  <a:solidFill>
                    <a:srgbClr val="C00000"/>
                  </a:solidFill>
                  <a:latin typeface="Courier New" panose="02070309020205020404" pitchFamily="49" charset="0"/>
                  <a:cs typeface="Courier New" panose="02070309020205020404" pitchFamily="49" charset="0"/>
                </a:rPr>
                <a:t> 9</a:t>
              </a:r>
              <a:r>
                <a:rPr lang="en-US" b="1" dirty="0">
                  <a:latin typeface="Courier New" panose="02070309020205020404" pitchFamily="49" charset="0"/>
                  <a:cs typeface="Courier New" panose="02070309020205020404" pitchFamily="49" charset="0"/>
                </a:rPr>
                <a:t> 12</a:t>
              </a:r>
            </a:p>
            <a:p>
              <a:pPr marL="0" indent="0">
                <a:buNone/>
              </a:pPr>
              <a:r>
                <a:rPr lang="en-US" b="1" dirty="0">
                  <a:latin typeface="Courier New" panose="02070309020205020404" pitchFamily="49" charset="0"/>
                  <a:cs typeface="Courier New" panose="02070309020205020404" pitchFamily="49" charset="0"/>
                </a:rPr>
                <a:t> 3  5  7 8</a:t>
              </a:r>
            </a:p>
          </p:txBody>
        </p:sp>
      </p:grpSp>
      <p:grpSp>
        <p:nvGrpSpPr>
          <p:cNvPr id="20" name="Group 19">
            <a:extLst>
              <a:ext uri="{FF2B5EF4-FFF2-40B4-BE49-F238E27FC236}">
                <a16:creationId xmlns:a16="http://schemas.microsoft.com/office/drawing/2014/main" id="{3BCE0B6C-B906-A24C-BC62-E8B206746883}"/>
              </a:ext>
            </a:extLst>
          </p:cNvPr>
          <p:cNvGrpSpPr/>
          <p:nvPr/>
        </p:nvGrpSpPr>
        <p:grpSpPr>
          <a:xfrm>
            <a:off x="4304666" y="1504122"/>
            <a:ext cx="2443720" cy="830997"/>
            <a:chOff x="390939" y="1504122"/>
            <a:chExt cx="2443720" cy="830997"/>
          </a:xfrm>
        </p:grpSpPr>
        <p:sp>
          <p:nvSpPr>
            <p:cNvPr id="21" name="TextBox 20">
              <a:extLst>
                <a:ext uri="{FF2B5EF4-FFF2-40B4-BE49-F238E27FC236}">
                  <a16:creationId xmlns:a16="http://schemas.microsoft.com/office/drawing/2014/main" id="{F06A84E9-8FD4-884D-8493-D74FF80A4202}"/>
                </a:ext>
              </a:extLst>
            </p:cNvPr>
            <p:cNvSpPr txBox="1"/>
            <p:nvPr/>
          </p:nvSpPr>
          <p:spPr>
            <a:xfrm>
              <a:off x="390939" y="1504122"/>
              <a:ext cx="846707" cy="830997"/>
            </a:xfrm>
            <a:prstGeom prst="rect">
              <a:avLst/>
            </a:prstGeom>
            <a:noFill/>
          </p:spPr>
          <p:txBody>
            <a:bodyPr wrap="none" rtlCol="0">
              <a:spAutoFit/>
            </a:bodyPr>
            <a:lstStyle/>
            <a:p>
              <a:pPr marL="0" indent="0" algn="r">
                <a:buNone/>
              </a:pPr>
              <a:r>
                <a:rPr lang="en-US" dirty="0"/>
                <a:t>List A:</a:t>
              </a:r>
            </a:p>
            <a:p>
              <a:pPr marL="0" indent="0" algn="r">
                <a:buNone/>
              </a:pPr>
              <a:r>
                <a:rPr lang="en-US" dirty="0"/>
                <a:t>List B:</a:t>
              </a:r>
            </a:p>
            <a:p>
              <a:pPr marL="0" indent="0" algn="r">
                <a:buNone/>
              </a:pPr>
              <a:r>
                <a:rPr lang="en-US" dirty="0"/>
                <a:t>Sorted:</a:t>
              </a:r>
            </a:p>
          </p:txBody>
        </p:sp>
        <p:sp>
          <p:nvSpPr>
            <p:cNvPr id="22" name="TextBox 21">
              <a:extLst>
                <a:ext uri="{FF2B5EF4-FFF2-40B4-BE49-F238E27FC236}">
                  <a16:creationId xmlns:a16="http://schemas.microsoft.com/office/drawing/2014/main" id="{E1505AC0-1E80-904F-9F89-DEF31A4F8572}"/>
                </a:ext>
              </a:extLst>
            </p:cNvPr>
            <p:cNvSpPr txBox="1"/>
            <p:nvPr/>
          </p:nvSpPr>
          <p:spPr>
            <a:xfrm>
              <a:off x="1168818" y="1504122"/>
              <a:ext cx="1665841" cy="830997"/>
            </a:xfrm>
            <a:prstGeom prst="rect">
              <a:avLst/>
            </a:prstGeom>
            <a:noFill/>
          </p:spPr>
          <p:txBody>
            <a:bodyPr wrap="none" rtlCol="0">
              <a:spAutoFit/>
            </a:bodyPr>
            <a:lstStyle/>
            <a:p>
              <a:pPr marL="0" indent="0">
                <a:buNone/>
              </a:pPr>
              <a:r>
                <a:rPr lang="en-US" b="1" dirty="0">
                  <a:solidFill>
                    <a:srgbClr val="C00000"/>
                  </a:solidFill>
                  <a:latin typeface="Courier New" panose="02070309020205020404" pitchFamily="49" charset="0"/>
                  <a:cs typeface="Courier New" panose="02070309020205020404" pitchFamily="49" charset="0"/>
                </a:rPr>
                <a:t>12</a:t>
              </a:r>
              <a:r>
                <a:rPr lang="en-US" b="1" dirty="0">
                  <a:latin typeface="Courier New" panose="02070309020205020404" pitchFamily="49" charset="0"/>
                  <a:cs typeface="Courier New" panose="02070309020205020404" pitchFamily="49" charset="0"/>
                </a:rPr>
                <a:t> 16 18</a:t>
              </a:r>
            </a:p>
            <a:p>
              <a:pPr marL="0" indent="0">
                <a:buNone/>
              </a:pPr>
              <a:r>
                <a:rPr lang="en-US" b="1" dirty="0">
                  <a:latin typeface="Courier New" panose="02070309020205020404" pitchFamily="49" charset="0"/>
                  <a:cs typeface="Courier New" panose="02070309020205020404" pitchFamily="49" charset="0"/>
                </a:rPr>
                <a:t>12</a:t>
              </a:r>
            </a:p>
            <a:p>
              <a:pPr marL="0" indent="0">
                <a:buNone/>
              </a:pPr>
              <a:r>
                <a:rPr lang="en-US" b="1" dirty="0">
                  <a:latin typeface="Courier New" panose="02070309020205020404" pitchFamily="49" charset="0"/>
                  <a:cs typeface="Courier New" panose="02070309020205020404" pitchFamily="49" charset="0"/>
                </a:rPr>
                <a:t> 3  5  7 8 9</a:t>
              </a:r>
            </a:p>
          </p:txBody>
        </p:sp>
      </p:grpSp>
      <p:grpSp>
        <p:nvGrpSpPr>
          <p:cNvPr id="23" name="Group 22">
            <a:extLst>
              <a:ext uri="{FF2B5EF4-FFF2-40B4-BE49-F238E27FC236}">
                <a16:creationId xmlns:a16="http://schemas.microsoft.com/office/drawing/2014/main" id="{4C2CE869-C9EA-B04D-BF9D-DA21ED35AE02}"/>
              </a:ext>
            </a:extLst>
          </p:cNvPr>
          <p:cNvGrpSpPr/>
          <p:nvPr/>
        </p:nvGrpSpPr>
        <p:grpSpPr>
          <a:xfrm>
            <a:off x="4304666" y="2464905"/>
            <a:ext cx="2814014" cy="830997"/>
            <a:chOff x="390939" y="1504122"/>
            <a:chExt cx="2814014" cy="830997"/>
          </a:xfrm>
        </p:grpSpPr>
        <p:sp>
          <p:nvSpPr>
            <p:cNvPr id="24" name="TextBox 23">
              <a:extLst>
                <a:ext uri="{FF2B5EF4-FFF2-40B4-BE49-F238E27FC236}">
                  <a16:creationId xmlns:a16="http://schemas.microsoft.com/office/drawing/2014/main" id="{D76DD199-438E-CF48-9B5E-D05FF71F474D}"/>
                </a:ext>
              </a:extLst>
            </p:cNvPr>
            <p:cNvSpPr txBox="1"/>
            <p:nvPr/>
          </p:nvSpPr>
          <p:spPr>
            <a:xfrm>
              <a:off x="390939" y="1504122"/>
              <a:ext cx="846707" cy="830997"/>
            </a:xfrm>
            <a:prstGeom prst="rect">
              <a:avLst/>
            </a:prstGeom>
            <a:noFill/>
          </p:spPr>
          <p:txBody>
            <a:bodyPr wrap="none" rtlCol="0">
              <a:spAutoFit/>
            </a:bodyPr>
            <a:lstStyle/>
            <a:p>
              <a:pPr marL="0" indent="0" algn="r">
                <a:buNone/>
              </a:pPr>
              <a:r>
                <a:rPr lang="en-US" dirty="0"/>
                <a:t>List A:</a:t>
              </a:r>
            </a:p>
            <a:p>
              <a:pPr marL="0" indent="0" algn="r">
                <a:buNone/>
              </a:pPr>
              <a:r>
                <a:rPr lang="en-US" dirty="0"/>
                <a:t>List B:</a:t>
              </a:r>
            </a:p>
            <a:p>
              <a:pPr marL="0" indent="0" algn="r">
                <a:buNone/>
              </a:pPr>
              <a:r>
                <a:rPr lang="en-US" dirty="0"/>
                <a:t>Sorted:</a:t>
              </a:r>
            </a:p>
          </p:txBody>
        </p:sp>
        <p:sp>
          <p:nvSpPr>
            <p:cNvPr id="25" name="TextBox 24">
              <a:extLst>
                <a:ext uri="{FF2B5EF4-FFF2-40B4-BE49-F238E27FC236}">
                  <a16:creationId xmlns:a16="http://schemas.microsoft.com/office/drawing/2014/main" id="{D2A3B1BE-4A2B-7B4E-A2F6-6CC7C49AA875}"/>
                </a:ext>
              </a:extLst>
            </p:cNvPr>
            <p:cNvSpPr txBox="1"/>
            <p:nvPr/>
          </p:nvSpPr>
          <p:spPr>
            <a:xfrm>
              <a:off x="1168818" y="1504122"/>
              <a:ext cx="2036135" cy="830997"/>
            </a:xfrm>
            <a:prstGeom prst="rect">
              <a:avLst/>
            </a:prstGeom>
            <a:noFill/>
          </p:spPr>
          <p:txBody>
            <a:bodyPr wrap="none" rtlCol="0">
              <a:spAutoFit/>
            </a:bodyPr>
            <a:lstStyle/>
            <a:p>
              <a:pPr marL="0" indent="0">
                <a:buNone/>
              </a:pPr>
              <a:r>
                <a:rPr lang="en-US" b="1" dirty="0">
                  <a:latin typeface="Courier New" panose="02070309020205020404" pitchFamily="49" charset="0"/>
                  <a:cs typeface="Courier New" panose="02070309020205020404" pitchFamily="49" charset="0"/>
                </a:rPr>
                <a:t>16 18</a:t>
              </a:r>
            </a:p>
            <a:p>
              <a:pPr marL="0" indent="0">
                <a:buNone/>
              </a:pPr>
              <a:r>
                <a:rPr lang="en-US" b="1" dirty="0">
                  <a:solidFill>
                    <a:srgbClr val="C00000"/>
                  </a:solidFill>
                  <a:latin typeface="Courier New" panose="02070309020205020404" pitchFamily="49" charset="0"/>
                  <a:cs typeface="Courier New" panose="02070309020205020404" pitchFamily="49" charset="0"/>
                </a:rPr>
                <a:t>12</a:t>
              </a:r>
            </a:p>
            <a:p>
              <a:pPr marL="0" indent="0">
                <a:buNone/>
              </a:pPr>
              <a:r>
                <a:rPr lang="en-US" b="1" dirty="0">
                  <a:latin typeface="Courier New" panose="02070309020205020404" pitchFamily="49" charset="0"/>
                  <a:cs typeface="Courier New" panose="02070309020205020404" pitchFamily="49" charset="0"/>
                </a:rPr>
                <a:t> 3  5  7 8 9 12</a:t>
              </a:r>
            </a:p>
          </p:txBody>
        </p:sp>
      </p:grpSp>
      <p:grpSp>
        <p:nvGrpSpPr>
          <p:cNvPr id="26" name="Group 25">
            <a:extLst>
              <a:ext uri="{FF2B5EF4-FFF2-40B4-BE49-F238E27FC236}">
                <a16:creationId xmlns:a16="http://schemas.microsoft.com/office/drawing/2014/main" id="{5EA102F6-8289-B044-BEDE-F5BE8DC1B16D}"/>
              </a:ext>
            </a:extLst>
          </p:cNvPr>
          <p:cNvGrpSpPr/>
          <p:nvPr/>
        </p:nvGrpSpPr>
        <p:grpSpPr>
          <a:xfrm>
            <a:off x="4304666" y="3445568"/>
            <a:ext cx="3184307" cy="830997"/>
            <a:chOff x="390939" y="1504122"/>
            <a:chExt cx="3184307" cy="830997"/>
          </a:xfrm>
        </p:grpSpPr>
        <p:sp>
          <p:nvSpPr>
            <p:cNvPr id="27" name="TextBox 26">
              <a:extLst>
                <a:ext uri="{FF2B5EF4-FFF2-40B4-BE49-F238E27FC236}">
                  <a16:creationId xmlns:a16="http://schemas.microsoft.com/office/drawing/2014/main" id="{89EF08C7-F621-6541-9F7F-7BE7C49CAA54}"/>
                </a:ext>
              </a:extLst>
            </p:cNvPr>
            <p:cNvSpPr txBox="1"/>
            <p:nvPr/>
          </p:nvSpPr>
          <p:spPr>
            <a:xfrm>
              <a:off x="390939" y="1504122"/>
              <a:ext cx="846707" cy="830997"/>
            </a:xfrm>
            <a:prstGeom prst="rect">
              <a:avLst/>
            </a:prstGeom>
            <a:noFill/>
          </p:spPr>
          <p:txBody>
            <a:bodyPr wrap="none" rtlCol="0">
              <a:spAutoFit/>
            </a:bodyPr>
            <a:lstStyle/>
            <a:p>
              <a:pPr marL="0" indent="0" algn="r">
                <a:buNone/>
              </a:pPr>
              <a:r>
                <a:rPr lang="en-US" dirty="0"/>
                <a:t>List A:</a:t>
              </a:r>
            </a:p>
            <a:p>
              <a:pPr marL="0" indent="0" algn="r">
                <a:buNone/>
              </a:pPr>
              <a:r>
                <a:rPr lang="en-US" dirty="0"/>
                <a:t>List B:</a:t>
              </a:r>
            </a:p>
            <a:p>
              <a:pPr marL="0" indent="0" algn="r">
                <a:buNone/>
              </a:pPr>
              <a:r>
                <a:rPr lang="en-US" dirty="0"/>
                <a:t>Sorted:</a:t>
              </a:r>
            </a:p>
          </p:txBody>
        </p:sp>
        <p:sp>
          <p:nvSpPr>
            <p:cNvPr id="28" name="TextBox 27">
              <a:extLst>
                <a:ext uri="{FF2B5EF4-FFF2-40B4-BE49-F238E27FC236}">
                  <a16:creationId xmlns:a16="http://schemas.microsoft.com/office/drawing/2014/main" id="{8CD83CF8-1C48-F245-9BBF-F6AD1735A791}"/>
                </a:ext>
              </a:extLst>
            </p:cNvPr>
            <p:cNvSpPr txBox="1"/>
            <p:nvPr/>
          </p:nvSpPr>
          <p:spPr>
            <a:xfrm>
              <a:off x="1168818" y="1504122"/>
              <a:ext cx="2406428" cy="830997"/>
            </a:xfrm>
            <a:prstGeom prst="rect">
              <a:avLst/>
            </a:prstGeom>
            <a:noFill/>
          </p:spPr>
          <p:txBody>
            <a:bodyPr wrap="none" rtlCol="0">
              <a:spAutoFit/>
            </a:bodyPr>
            <a:lstStyle/>
            <a:p>
              <a:pPr marL="0" indent="0">
                <a:buNone/>
              </a:pPr>
              <a:r>
                <a:rPr lang="en-US" b="1" dirty="0">
                  <a:solidFill>
                    <a:srgbClr val="C00000"/>
                  </a:solidFill>
                  <a:latin typeface="Courier New" panose="02070309020205020404" pitchFamily="49" charset="0"/>
                  <a:cs typeface="Courier New" panose="02070309020205020404" pitchFamily="49" charset="0"/>
                </a:rPr>
                <a:t>16 18</a:t>
              </a:r>
            </a:p>
            <a:p>
              <a:pPr marL="0" indent="0">
                <a:buNone/>
              </a:pPr>
              <a:endParaRPr lang="en-US" b="1" dirty="0">
                <a:solidFill>
                  <a:srgbClr val="C00000"/>
                </a:solidFill>
                <a:latin typeface="Courier New" panose="02070309020205020404" pitchFamily="49" charset="0"/>
                <a:cs typeface="Courier New" panose="02070309020205020404" pitchFamily="49" charset="0"/>
              </a:endParaRPr>
            </a:p>
            <a:p>
              <a:pPr marL="0" indent="0">
                <a:buNone/>
              </a:pPr>
              <a:r>
                <a:rPr lang="en-US" b="1" dirty="0">
                  <a:latin typeface="Courier New" panose="02070309020205020404" pitchFamily="49" charset="0"/>
                  <a:cs typeface="Courier New" panose="02070309020205020404" pitchFamily="49" charset="0"/>
                </a:rPr>
                <a:t> 3  5  7 8 9 12 12</a:t>
              </a:r>
            </a:p>
          </p:txBody>
        </p:sp>
      </p:grpSp>
      <p:grpSp>
        <p:nvGrpSpPr>
          <p:cNvPr id="29" name="Group 28">
            <a:extLst>
              <a:ext uri="{FF2B5EF4-FFF2-40B4-BE49-F238E27FC236}">
                <a16:creationId xmlns:a16="http://schemas.microsoft.com/office/drawing/2014/main" id="{0AE54400-CA13-1E41-A8FE-85A4E44EF6FB}"/>
              </a:ext>
            </a:extLst>
          </p:cNvPr>
          <p:cNvGrpSpPr/>
          <p:nvPr/>
        </p:nvGrpSpPr>
        <p:grpSpPr>
          <a:xfrm>
            <a:off x="4304666" y="4386470"/>
            <a:ext cx="3924894" cy="830997"/>
            <a:chOff x="390939" y="1504122"/>
            <a:chExt cx="3924894" cy="830997"/>
          </a:xfrm>
        </p:grpSpPr>
        <p:sp>
          <p:nvSpPr>
            <p:cNvPr id="30" name="TextBox 29">
              <a:extLst>
                <a:ext uri="{FF2B5EF4-FFF2-40B4-BE49-F238E27FC236}">
                  <a16:creationId xmlns:a16="http://schemas.microsoft.com/office/drawing/2014/main" id="{347E2750-6136-D749-924A-497301690FFE}"/>
                </a:ext>
              </a:extLst>
            </p:cNvPr>
            <p:cNvSpPr txBox="1"/>
            <p:nvPr/>
          </p:nvSpPr>
          <p:spPr>
            <a:xfrm>
              <a:off x="390939" y="1504122"/>
              <a:ext cx="846707" cy="830997"/>
            </a:xfrm>
            <a:prstGeom prst="rect">
              <a:avLst/>
            </a:prstGeom>
            <a:noFill/>
          </p:spPr>
          <p:txBody>
            <a:bodyPr wrap="none" rtlCol="0">
              <a:spAutoFit/>
            </a:bodyPr>
            <a:lstStyle/>
            <a:p>
              <a:pPr marL="0" indent="0" algn="r">
                <a:buNone/>
              </a:pPr>
              <a:r>
                <a:rPr lang="en-US" dirty="0"/>
                <a:t>List A:</a:t>
              </a:r>
            </a:p>
            <a:p>
              <a:pPr marL="0" indent="0" algn="r">
                <a:buNone/>
              </a:pPr>
              <a:r>
                <a:rPr lang="en-US" dirty="0"/>
                <a:t>List B:</a:t>
              </a:r>
            </a:p>
            <a:p>
              <a:pPr marL="0" indent="0" algn="r">
                <a:buNone/>
              </a:pPr>
              <a:r>
                <a:rPr lang="en-US" dirty="0"/>
                <a:t>Sorted:</a:t>
              </a:r>
            </a:p>
          </p:txBody>
        </p:sp>
        <p:sp>
          <p:nvSpPr>
            <p:cNvPr id="31" name="TextBox 30">
              <a:extLst>
                <a:ext uri="{FF2B5EF4-FFF2-40B4-BE49-F238E27FC236}">
                  <a16:creationId xmlns:a16="http://schemas.microsoft.com/office/drawing/2014/main" id="{FB2E4080-0D88-D340-9711-46903DC38038}"/>
                </a:ext>
              </a:extLst>
            </p:cNvPr>
            <p:cNvSpPr txBox="1"/>
            <p:nvPr/>
          </p:nvSpPr>
          <p:spPr>
            <a:xfrm>
              <a:off x="1168818" y="1504122"/>
              <a:ext cx="3147015" cy="830997"/>
            </a:xfrm>
            <a:prstGeom prst="rect">
              <a:avLst/>
            </a:prstGeom>
            <a:noFill/>
          </p:spPr>
          <p:txBody>
            <a:bodyPr wrap="none" rtlCol="0">
              <a:spAutoFit/>
            </a:bodyPr>
            <a:lstStyle/>
            <a:p>
              <a:pPr marL="0" indent="0">
                <a:buNone/>
              </a:pPr>
              <a:endParaRPr lang="en-US" b="1" dirty="0">
                <a:solidFill>
                  <a:srgbClr val="C00000"/>
                </a:solidFill>
                <a:latin typeface="Courier New" panose="02070309020205020404" pitchFamily="49" charset="0"/>
                <a:cs typeface="Courier New" panose="02070309020205020404" pitchFamily="49" charset="0"/>
              </a:endParaRPr>
            </a:p>
            <a:p>
              <a:pPr marL="0" indent="0">
                <a:buNone/>
              </a:pPr>
              <a:endParaRPr lang="en-US" b="1" dirty="0">
                <a:solidFill>
                  <a:srgbClr val="C00000"/>
                </a:solidFill>
                <a:latin typeface="Courier New" panose="02070309020205020404" pitchFamily="49" charset="0"/>
                <a:cs typeface="Courier New" panose="02070309020205020404" pitchFamily="49" charset="0"/>
              </a:endParaRPr>
            </a:p>
            <a:p>
              <a:pPr marL="0" indent="0">
                <a:buNone/>
              </a:pPr>
              <a:r>
                <a:rPr lang="en-US" b="1" dirty="0">
                  <a:latin typeface="Courier New" panose="02070309020205020404" pitchFamily="49" charset="0"/>
                  <a:cs typeface="Courier New" panose="02070309020205020404" pitchFamily="49" charset="0"/>
                </a:rPr>
                <a:t> 3  5  7 8 9 12 12 16 18</a:t>
              </a:r>
            </a:p>
          </p:txBody>
        </p:sp>
      </p:grpSp>
    </p:spTree>
    <p:extLst>
      <p:ext uri="{BB962C8B-B14F-4D97-AF65-F5344CB8AC3E}">
        <p14:creationId xmlns:p14="http://schemas.microsoft.com/office/powerpoint/2010/main" val="22657495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fade">
                                      <p:cBhvr>
                                        <p:cTn id="12" dur="500"/>
                                        <p:tgtEl>
                                          <p:spTgt spid="11"/>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fade">
                                      <p:cBhvr>
                                        <p:cTn id="17" dur="500"/>
                                        <p:tgtEl>
                                          <p:spTgt spid="14"/>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7"/>
                                        </p:tgtEl>
                                        <p:attrNameLst>
                                          <p:attrName>style.visibility</p:attrName>
                                        </p:attrNameLst>
                                      </p:cBhvr>
                                      <p:to>
                                        <p:strVal val="visible"/>
                                      </p:to>
                                    </p:set>
                                    <p:animEffect transition="in" filter="fade">
                                      <p:cBhvr>
                                        <p:cTn id="22" dur="500"/>
                                        <p:tgtEl>
                                          <p:spTgt spid="17"/>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20"/>
                                        </p:tgtEl>
                                        <p:attrNameLst>
                                          <p:attrName>style.visibility</p:attrName>
                                        </p:attrNameLst>
                                      </p:cBhvr>
                                      <p:to>
                                        <p:strVal val="visible"/>
                                      </p:to>
                                    </p:set>
                                    <p:animEffect transition="in" filter="fade">
                                      <p:cBhvr>
                                        <p:cTn id="27" dur="500"/>
                                        <p:tgtEl>
                                          <p:spTgt spid="20"/>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23"/>
                                        </p:tgtEl>
                                        <p:attrNameLst>
                                          <p:attrName>style.visibility</p:attrName>
                                        </p:attrNameLst>
                                      </p:cBhvr>
                                      <p:to>
                                        <p:strVal val="visible"/>
                                      </p:to>
                                    </p:set>
                                    <p:animEffect transition="in" filter="fade">
                                      <p:cBhvr>
                                        <p:cTn id="32" dur="500"/>
                                        <p:tgtEl>
                                          <p:spTgt spid="23"/>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26"/>
                                        </p:tgtEl>
                                        <p:attrNameLst>
                                          <p:attrName>style.visibility</p:attrName>
                                        </p:attrNameLst>
                                      </p:cBhvr>
                                      <p:to>
                                        <p:strVal val="visible"/>
                                      </p:to>
                                    </p:set>
                                    <p:animEffect transition="in" filter="fade">
                                      <p:cBhvr>
                                        <p:cTn id="37" dur="500"/>
                                        <p:tgtEl>
                                          <p:spTgt spid="26"/>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29"/>
                                        </p:tgtEl>
                                        <p:attrNameLst>
                                          <p:attrName>style.visibility</p:attrName>
                                        </p:attrNameLst>
                                      </p:cBhvr>
                                      <p:to>
                                        <p:strVal val="visible"/>
                                      </p:to>
                                    </p:set>
                                    <p:animEffect transition="in" filter="fade">
                                      <p:cBhvr>
                                        <p:cTn id="42" dur="5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A4F09E-572D-6946-A4D3-BA5D7B59603D}"/>
              </a:ext>
            </a:extLst>
          </p:cNvPr>
          <p:cNvSpPr>
            <a:spLocks noGrp="1"/>
          </p:cNvSpPr>
          <p:nvPr>
            <p:ph type="title"/>
          </p:nvPr>
        </p:nvSpPr>
        <p:spPr/>
        <p:txBody>
          <a:bodyPr/>
          <a:lstStyle/>
          <a:p>
            <a:r>
              <a:rPr lang="en-US" dirty="0"/>
              <a:t>Mergesort: </a:t>
            </a:r>
            <a:r>
              <a:rPr lang="en-US" i="1" dirty="0">
                <a:latin typeface="Times New Roman" panose="02020603050405020304" pitchFamily="18" charset="0"/>
                <a:cs typeface="Times New Roman" panose="02020603050405020304" pitchFamily="18" charset="0"/>
              </a:rPr>
              <a:t>n</a:t>
            </a:r>
            <a:r>
              <a:rPr lang="en-US" dirty="0"/>
              <a:t> = 25 </a:t>
            </a:r>
          </a:p>
        </p:txBody>
      </p:sp>
      <p:sp>
        <p:nvSpPr>
          <p:cNvPr id="4" name="Slide Number Placeholder 3">
            <a:extLst>
              <a:ext uri="{FF2B5EF4-FFF2-40B4-BE49-F238E27FC236}">
                <a16:creationId xmlns:a16="http://schemas.microsoft.com/office/drawing/2014/main" id="{71420733-B7EB-0845-B32D-A094195045B2}"/>
              </a:ext>
            </a:extLst>
          </p:cNvPr>
          <p:cNvSpPr>
            <a:spLocks noGrp="1"/>
          </p:cNvSpPr>
          <p:nvPr>
            <p:ph type="sldNum" sz="quarter" idx="12"/>
          </p:nvPr>
        </p:nvSpPr>
        <p:spPr/>
        <p:txBody>
          <a:bodyPr/>
          <a:lstStyle/>
          <a:p>
            <a:fld id="{5E4F0376-0E54-9843-B673-E00D6670E830}" type="slidenum">
              <a:rPr lang="en-US" smtClean="0"/>
              <a:pPr/>
              <a:t>28</a:t>
            </a:fld>
            <a:endParaRPr lang="en-US"/>
          </a:p>
        </p:txBody>
      </p:sp>
      <p:sp>
        <p:nvSpPr>
          <p:cNvPr id="5" name="TextBox 4">
            <a:extLst>
              <a:ext uri="{FF2B5EF4-FFF2-40B4-BE49-F238E27FC236}">
                <a16:creationId xmlns:a16="http://schemas.microsoft.com/office/drawing/2014/main" id="{3005C933-302E-324E-8930-5BFE4DBE7225}"/>
              </a:ext>
            </a:extLst>
          </p:cNvPr>
          <p:cNvSpPr txBox="1"/>
          <p:nvPr/>
        </p:nvSpPr>
        <p:spPr>
          <a:xfrm>
            <a:off x="326003" y="1325903"/>
            <a:ext cx="8645315" cy="5447645"/>
          </a:xfrm>
          <a:prstGeom prst="rect">
            <a:avLst/>
          </a:prstGeom>
          <a:solidFill>
            <a:schemeClr val="bg1"/>
          </a:solidFill>
        </p:spPr>
        <p:txBody>
          <a:bodyPr wrap="none" rtlCol="0">
            <a:spAutoFit/>
          </a:bodyPr>
          <a:lstStyle/>
          <a:p>
            <a:r>
              <a:rPr lang="en-US" sz="1200" b="1" dirty="0">
                <a:latin typeface="Courier New" panose="02070309020205020404" pitchFamily="49" charset="0"/>
                <a:cs typeface="Courier New" panose="02070309020205020404" pitchFamily="49" charset="0"/>
              </a:rPr>
              <a:t> 65 38 23 34 87 70 75 10 64 54 58 37 19 18 51 28 12 69 85 91 71 41 66 96 29</a:t>
            </a:r>
          </a:p>
          <a:p>
            <a:r>
              <a:rPr lang="en-US" sz="1200" b="1" dirty="0">
                <a:latin typeface="Courier New" panose="02070309020205020404" pitchFamily="49" charset="0"/>
                <a:cs typeface="Courier New" panose="02070309020205020404" pitchFamily="49" charset="0"/>
              </a:rPr>
              <a:t> ^^ ^^ ^^ ^^ ^^ ^^ ^^ ^^ ^^ ^^ ^^ ^^ ^^ ^^ ^^ ^^ ^^ ^^ ^^ ^^ ^^ ^^ ^^ ^^ ^^ (midpoint @ 19)</a:t>
            </a:r>
          </a:p>
          <a:p>
            <a:r>
              <a:rPr lang="en-US" sz="1200" b="1" dirty="0">
                <a:latin typeface="Courier New" panose="02070309020205020404" pitchFamily="49" charset="0"/>
                <a:cs typeface="Courier New" panose="02070309020205020404" pitchFamily="49" charset="0"/>
              </a:rPr>
              <a:t> 65 38 23 34 87 70 75 10 64 54 58 37 19 18 51 28 12 69 85 91 71 41 66 96 29</a:t>
            </a:r>
          </a:p>
          <a:p>
            <a:r>
              <a:rPr lang="en-US" sz="1200" b="1" dirty="0">
                <a:latin typeface="Courier New" panose="02070309020205020404" pitchFamily="49" charset="0"/>
                <a:cs typeface="Courier New" panose="02070309020205020404" pitchFamily="49" charset="0"/>
              </a:rPr>
              <a:t> ^^ ^^ ^^ ^^ ^^ ^^ ^^ ^^ ^^ ^^ ^^ ^^ ^^                                     (midpoint @ 75)</a:t>
            </a:r>
          </a:p>
          <a:p>
            <a:r>
              <a:rPr lang="en-US" sz="1200" b="1" dirty="0">
                <a:latin typeface="Courier New" panose="02070309020205020404" pitchFamily="49" charset="0"/>
                <a:cs typeface="Courier New" panose="02070309020205020404" pitchFamily="49" charset="0"/>
              </a:rPr>
              <a:t> 65 38 23 34 87 70 75 10 64 54 58 37 19 18 51 28 12 69 85 91 71 41 66 96 29</a:t>
            </a:r>
          </a:p>
          <a:p>
            <a:r>
              <a:rPr lang="en-US" sz="1200" b="1" dirty="0">
                <a:latin typeface="Courier New" panose="02070309020205020404" pitchFamily="49" charset="0"/>
                <a:cs typeface="Courier New" panose="02070309020205020404" pitchFamily="49" charset="0"/>
              </a:rPr>
              <a:t> ^^ ^^ ^^ ^^ ^^ ^^ ^^                                                       (midpoint @ 34)</a:t>
            </a:r>
          </a:p>
          <a:p>
            <a:r>
              <a:rPr lang="en-US" sz="1200" b="1" dirty="0">
                <a:latin typeface="Courier New" panose="02070309020205020404" pitchFamily="49" charset="0"/>
                <a:cs typeface="Courier New" panose="02070309020205020404" pitchFamily="49" charset="0"/>
              </a:rPr>
              <a:t> 65 38 23 34 87 70 75 10 64 54 58 37 19 18 51 28 12 69 85 91 71 41 66 96 29</a:t>
            </a:r>
          </a:p>
          <a:p>
            <a:r>
              <a:rPr lang="en-US" sz="1200" b="1" dirty="0">
                <a:latin typeface="Courier New" panose="02070309020205020404" pitchFamily="49" charset="0"/>
                <a:cs typeface="Courier New" panose="02070309020205020404" pitchFamily="49" charset="0"/>
              </a:rPr>
              <a:t> ^^ ^^ ^^ ^^                                                                (midpoint @ 38)</a:t>
            </a:r>
          </a:p>
          <a:p>
            <a:r>
              <a:rPr lang="en-US" sz="1200" b="1" dirty="0">
                <a:latin typeface="Courier New" panose="02070309020205020404" pitchFamily="49" charset="0"/>
                <a:cs typeface="Courier New" panose="02070309020205020404" pitchFamily="49" charset="0"/>
              </a:rPr>
              <a:t> 65 38 23 34 87 70 75 10 64 54 58 37 19 18 51 28 12 69 85 91 71 41 66 96 29</a:t>
            </a:r>
          </a:p>
          <a:p>
            <a:r>
              <a:rPr lang="en-US" sz="1200" b="1" dirty="0">
                <a:latin typeface="Courier New" panose="02070309020205020404" pitchFamily="49" charset="0"/>
                <a:cs typeface="Courier New" panose="02070309020205020404" pitchFamily="49" charset="0"/>
              </a:rPr>
              <a:t> ^^ ^^                                                                      (midpoint @ 65)</a:t>
            </a:r>
          </a:p>
          <a:p>
            <a:r>
              <a:rPr lang="en-US" sz="1200" b="1" dirty="0">
                <a:latin typeface="Courier New" panose="02070309020205020404" pitchFamily="49" charset="0"/>
                <a:cs typeface="Courier New" panose="02070309020205020404" pitchFamily="49" charset="0"/>
              </a:rPr>
              <a:t> </a:t>
            </a:r>
            <a:r>
              <a:rPr lang="en-US" sz="1200" b="1" dirty="0">
                <a:highlight>
                  <a:srgbClr val="FFFF00"/>
                </a:highlight>
                <a:latin typeface="Courier New" panose="02070309020205020404" pitchFamily="49" charset="0"/>
                <a:cs typeface="Courier New" panose="02070309020205020404" pitchFamily="49" charset="0"/>
              </a:rPr>
              <a:t>38 65 </a:t>
            </a:r>
            <a:r>
              <a:rPr lang="en-US" sz="1200" b="1" dirty="0">
                <a:latin typeface="Courier New" panose="02070309020205020404" pitchFamily="49" charset="0"/>
                <a:cs typeface="Courier New" panose="02070309020205020404" pitchFamily="49" charset="0"/>
              </a:rPr>
              <a:t>23 34 87 70 75 10 64 54 58 37 19 18 51 28 12 69 85 91 71 41 66 96 29</a:t>
            </a:r>
          </a:p>
          <a:p>
            <a:r>
              <a:rPr lang="en-US" sz="1200" b="1" dirty="0">
                <a:latin typeface="Courier New" panose="02070309020205020404" pitchFamily="49" charset="0"/>
                <a:cs typeface="Courier New" panose="02070309020205020404" pitchFamily="49" charset="0"/>
              </a:rPr>
              <a:t> ^^ ^^                                                                      (merged)</a:t>
            </a:r>
          </a:p>
          <a:p>
            <a:r>
              <a:rPr lang="en-US" sz="1200" b="1" dirty="0">
                <a:latin typeface="Courier New" panose="02070309020205020404" pitchFamily="49" charset="0"/>
                <a:cs typeface="Courier New" panose="02070309020205020404" pitchFamily="49" charset="0"/>
              </a:rPr>
              <a:t> 38 65 23 34 87 70 75 10 64 54 58 37 19 18 51 28 12 69 85 91 71 41 66 96 29</a:t>
            </a:r>
          </a:p>
          <a:p>
            <a:r>
              <a:rPr lang="en-US" sz="1200" b="1" dirty="0">
                <a:latin typeface="Courier New" panose="02070309020205020404" pitchFamily="49" charset="0"/>
                <a:cs typeface="Courier New" panose="02070309020205020404" pitchFamily="49" charset="0"/>
              </a:rPr>
              <a:t>       ^^ ^^                                                                (midpoint @ 23)</a:t>
            </a:r>
          </a:p>
          <a:p>
            <a:r>
              <a:rPr lang="en-US" sz="1200" b="1" dirty="0">
                <a:latin typeface="Courier New" panose="02070309020205020404" pitchFamily="49" charset="0"/>
                <a:cs typeface="Courier New" panose="02070309020205020404" pitchFamily="49" charset="0"/>
              </a:rPr>
              <a:t> 38 65 </a:t>
            </a:r>
            <a:r>
              <a:rPr lang="en-US" sz="1200" b="1" dirty="0">
                <a:highlight>
                  <a:srgbClr val="FFFF00"/>
                </a:highlight>
                <a:latin typeface="Courier New" panose="02070309020205020404" pitchFamily="49" charset="0"/>
                <a:cs typeface="Courier New" panose="02070309020205020404" pitchFamily="49" charset="0"/>
              </a:rPr>
              <a:t>23 34</a:t>
            </a:r>
            <a:r>
              <a:rPr lang="en-US" sz="1200" b="1" dirty="0">
                <a:latin typeface="Courier New" panose="02070309020205020404" pitchFamily="49" charset="0"/>
                <a:cs typeface="Courier New" panose="02070309020205020404" pitchFamily="49" charset="0"/>
              </a:rPr>
              <a:t> 87 70 75 10 64 54 58 37 19 18 51 28 12 69 85 91 71 41 66 96 29</a:t>
            </a:r>
          </a:p>
          <a:p>
            <a:r>
              <a:rPr lang="en-US" sz="1200" b="1" dirty="0">
                <a:latin typeface="Courier New" panose="02070309020205020404" pitchFamily="49" charset="0"/>
                <a:cs typeface="Courier New" panose="02070309020205020404" pitchFamily="49" charset="0"/>
              </a:rPr>
              <a:t>       ^^ ^^                                                                (merged)</a:t>
            </a:r>
          </a:p>
          <a:p>
            <a:r>
              <a:rPr lang="en-US" sz="1200" b="1" dirty="0">
                <a:latin typeface="Courier New" panose="02070309020205020404" pitchFamily="49" charset="0"/>
                <a:cs typeface="Courier New" panose="02070309020205020404" pitchFamily="49" charset="0"/>
              </a:rPr>
              <a:t> </a:t>
            </a:r>
            <a:r>
              <a:rPr lang="en-US" sz="1200" b="1" dirty="0">
                <a:highlight>
                  <a:srgbClr val="FFFF00"/>
                </a:highlight>
                <a:latin typeface="Courier New" panose="02070309020205020404" pitchFamily="49" charset="0"/>
                <a:cs typeface="Courier New" panose="02070309020205020404" pitchFamily="49" charset="0"/>
              </a:rPr>
              <a:t>23 34 38 65 </a:t>
            </a:r>
            <a:r>
              <a:rPr lang="en-US" sz="1200" b="1" dirty="0">
                <a:latin typeface="Courier New" panose="02070309020205020404" pitchFamily="49" charset="0"/>
                <a:cs typeface="Courier New" panose="02070309020205020404" pitchFamily="49" charset="0"/>
              </a:rPr>
              <a:t>87 70 75 10 64 54 58 37 19 18 51 28 12 69 85 91 71 41 66 96 29</a:t>
            </a:r>
          </a:p>
          <a:p>
            <a:r>
              <a:rPr lang="en-US" sz="1200" b="1" dirty="0">
                <a:latin typeface="Courier New" panose="02070309020205020404" pitchFamily="49" charset="0"/>
                <a:cs typeface="Courier New" panose="02070309020205020404" pitchFamily="49" charset="0"/>
              </a:rPr>
              <a:t> ^^ ^^ ^^ ^^                                                                (merged)</a:t>
            </a:r>
          </a:p>
          <a:p>
            <a:r>
              <a:rPr lang="en-US" sz="1200" b="1" dirty="0">
                <a:latin typeface="Courier New" panose="02070309020205020404" pitchFamily="49" charset="0"/>
                <a:cs typeface="Courier New" panose="02070309020205020404" pitchFamily="49" charset="0"/>
              </a:rPr>
              <a:t> </a:t>
            </a:r>
            <a:r>
              <a:rPr lang="en-US" sz="1200" b="1" dirty="0">
                <a:solidFill>
                  <a:srgbClr val="008000"/>
                </a:solidFill>
                <a:latin typeface="Courier New" panose="02070309020205020404" pitchFamily="49" charset="0"/>
                <a:cs typeface="Courier New" panose="02070309020205020404" pitchFamily="49" charset="0"/>
              </a:rPr>
              <a:t>23 34 38 65 </a:t>
            </a:r>
            <a:r>
              <a:rPr lang="en-US" sz="1200" b="1" dirty="0">
                <a:latin typeface="Courier New" panose="02070309020205020404" pitchFamily="49" charset="0"/>
                <a:cs typeface="Courier New" panose="02070309020205020404" pitchFamily="49" charset="0"/>
              </a:rPr>
              <a:t>87 70 75 10 64 54 58 37 19 18 51 28 12 69 85 91 71 41 66 96 29</a:t>
            </a:r>
          </a:p>
          <a:p>
            <a:r>
              <a:rPr lang="en-US" sz="1200" b="1" dirty="0">
                <a:latin typeface="Courier New" panose="02070309020205020404" pitchFamily="49" charset="0"/>
                <a:cs typeface="Courier New" panose="02070309020205020404" pitchFamily="49" charset="0"/>
              </a:rPr>
              <a:t>             ^^ ^^ ^^                                                       (midpoint @ 70)</a:t>
            </a:r>
          </a:p>
          <a:p>
            <a:r>
              <a:rPr lang="en-US" sz="1200" b="1" dirty="0">
                <a:latin typeface="Courier New" panose="02070309020205020404" pitchFamily="49" charset="0"/>
                <a:cs typeface="Courier New" panose="02070309020205020404" pitchFamily="49" charset="0"/>
              </a:rPr>
              <a:t> </a:t>
            </a:r>
            <a:r>
              <a:rPr lang="en-US" sz="1200" b="1" dirty="0">
                <a:solidFill>
                  <a:srgbClr val="008000"/>
                </a:solidFill>
                <a:latin typeface="Courier New" panose="02070309020205020404" pitchFamily="49" charset="0"/>
                <a:cs typeface="Courier New" panose="02070309020205020404" pitchFamily="49" charset="0"/>
              </a:rPr>
              <a:t>23 34 38 65 </a:t>
            </a:r>
            <a:r>
              <a:rPr lang="en-US" sz="1200" b="1" dirty="0">
                <a:latin typeface="Courier New" panose="02070309020205020404" pitchFamily="49" charset="0"/>
                <a:cs typeface="Courier New" panose="02070309020205020404" pitchFamily="49" charset="0"/>
              </a:rPr>
              <a:t>87 70 75 10 64 54 58 37 19 18 51 28 12 69 85 91 71 41 66 96 29</a:t>
            </a:r>
          </a:p>
          <a:p>
            <a:r>
              <a:rPr lang="en-US" sz="1200" b="1" dirty="0">
                <a:latin typeface="Courier New" panose="02070309020205020404" pitchFamily="49" charset="0"/>
                <a:cs typeface="Courier New" panose="02070309020205020404" pitchFamily="49" charset="0"/>
              </a:rPr>
              <a:t>             ^^ ^^                                                          (midpoint @ 87)</a:t>
            </a:r>
          </a:p>
          <a:p>
            <a:r>
              <a:rPr lang="en-US" sz="1200" b="1" dirty="0">
                <a:latin typeface="Courier New" panose="02070309020205020404" pitchFamily="49" charset="0"/>
                <a:cs typeface="Courier New" panose="02070309020205020404" pitchFamily="49" charset="0"/>
              </a:rPr>
              <a:t> </a:t>
            </a:r>
            <a:r>
              <a:rPr lang="en-US" sz="1200" b="1" dirty="0">
                <a:solidFill>
                  <a:srgbClr val="008000"/>
                </a:solidFill>
                <a:latin typeface="Courier New" panose="02070309020205020404" pitchFamily="49" charset="0"/>
                <a:cs typeface="Courier New" panose="02070309020205020404" pitchFamily="49" charset="0"/>
              </a:rPr>
              <a:t>23 34 38 65 </a:t>
            </a:r>
            <a:r>
              <a:rPr lang="en-US" sz="1200" b="1" dirty="0">
                <a:highlight>
                  <a:srgbClr val="FFFF00"/>
                </a:highlight>
                <a:latin typeface="Courier New" panose="02070309020205020404" pitchFamily="49" charset="0"/>
                <a:cs typeface="Courier New" panose="02070309020205020404" pitchFamily="49" charset="0"/>
              </a:rPr>
              <a:t>70 87 </a:t>
            </a:r>
            <a:r>
              <a:rPr lang="en-US" sz="1200" b="1" dirty="0">
                <a:latin typeface="Courier New" panose="02070309020205020404" pitchFamily="49" charset="0"/>
                <a:cs typeface="Courier New" panose="02070309020205020404" pitchFamily="49" charset="0"/>
              </a:rPr>
              <a:t>75 10 64 54 58 37 19 18 51 28 12 69 85 91 71 41 66 96 29</a:t>
            </a:r>
          </a:p>
          <a:p>
            <a:r>
              <a:rPr lang="en-US" sz="1200" b="1" dirty="0">
                <a:latin typeface="Courier New" panose="02070309020205020404" pitchFamily="49" charset="0"/>
                <a:cs typeface="Courier New" panose="02070309020205020404" pitchFamily="49" charset="0"/>
              </a:rPr>
              <a:t>             ^^ ^^                                                          (merged)</a:t>
            </a:r>
          </a:p>
          <a:p>
            <a:r>
              <a:rPr lang="en-US" sz="1200" b="1" dirty="0">
                <a:latin typeface="Courier New" panose="02070309020205020404" pitchFamily="49" charset="0"/>
                <a:cs typeface="Courier New" panose="02070309020205020404" pitchFamily="49" charset="0"/>
              </a:rPr>
              <a:t> </a:t>
            </a:r>
            <a:r>
              <a:rPr lang="en-US" sz="1200" b="1" dirty="0">
                <a:solidFill>
                  <a:srgbClr val="008000"/>
                </a:solidFill>
                <a:latin typeface="Courier New" panose="02070309020205020404" pitchFamily="49" charset="0"/>
                <a:cs typeface="Courier New" panose="02070309020205020404" pitchFamily="49" charset="0"/>
              </a:rPr>
              <a:t>23 34 38 65 </a:t>
            </a:r>
            <a:r>
              <a:rPr lang="en-US" sz="1200" b="1" dirty="0">
                <a:highlight>
                  <a:srgbClr val="FFFF00"/>
                </a:highlight>
                <a:latin typeface="Courier New" panose="02070309020205020404" pitchFamily="49" charset="0"/>
                <a:cs typeface="Courier New" panose="02070309020205020404" pitchFamily="49" charset="0"/>
              </a:rPr>
              <a:t>70 75 87 </a:t>
            </a:r>
            <a:r>
              <a:rPr lang="en-US" sz="1200" b="1" dirty="0">
                <a:latin typeface="Courier New" panose="02070309020205020404" pitchFamily="49" charset="0"/>
                <a:cs typeface="Courier New" panose="02070309020205020404" pitchFamily="49" charset="0"/>
              </a:rPr>
              <a:t>10 64 54 58 37 19 18 51 28 12 69 85 91 71 41 66 96 29</a:t>
            </a:r>
          </a:p>
          <a:p>
            <a:r>
              <a:rPr lang="en-US" sz="1200" b="1" dirty="0">
                <a:latin typeface="Courier New" panose="02070309020205020404" pitchFamily="49" charset="0"/>
                <a:cs typeface="Courier New" panose="02070309020205020404" pitchFamily="49" charset="0"/>
              </a:rPr>
              <a:t>             ^^ ^^ ^^                                                       (merged)</a:t>
            </a:r>
          </a:p>
          <a:p>
            <a:r>
              <a:rPr lang="en-US" sz="1200" b="1" dirty="0">
                <a:latin typeface="Courier New" panose="02070309020205020404" pitchFamily="49" charset="0"/>
                <a:cs typeface="Courier New" panose="02070309020205020404" pitchFamily="49" charset="0"/>
              </a:rPr>
              <a:t> </a:t>
            </a:r>
            <a:r>
              <a:rPr lang="en-US" sz="1200" b="1" dirty="0">
                <a:highlight>
                  <a:srgbClr val="FFFF00"/>
                </a:highlight>
                <a:latin typeface="Courier New" panose="02070309020205020404" pitchFamily="49" charset="0"/>
                <a:cs typeface="Courier New" panose="02070309020205020404" pitchFamily="49" charset="0"/>
              </a:rPr>
              <a:t>23 34 38 65 70 75 87 </a:t>
            </a:r>
            <a:r>
              <a:rPr lang="en-US" sz="1200" b="1" dirty="0">
                <a:latin typeface="Courier New" panose="02070309020205020404" pitchFamily="49" charset="0"/>
                <a:cs typeface="Courier New" panose="02070309020205020404" pitchFamily="49" charset="0"/>
              </a:rPr>
              <a:t>10 64 54 58 37 19 18 51 28 12 69 85 91 71 41 66 96 29</a:t>
            </a:r>
          </a:p>
          <a:p>
            <a:r>
              <a:rPr lang="en-US" sz="1200" b="1" dirty="0">
                <a:latin typeface="Courier New" panose="02070309020205020404" pitchFamily="49" charset="0"/>
                <a:cs typeface="Courier New" panose="02070309020205020404" pitchFamily="49" charset="0"/>
              </a:rPr>
              <a:t> ^^ ^^ ^^ ^^ ^^ ^^ ^^                                                       (merged)</a:t>
            </a:r>
          </a:p>
          <a:p>
            <a:endParaRPr lang="en-US" sz="1200" b="1"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230156141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F1805708-25F8-3541-AE67-42643932741D}"/>
              </a:ext>
            </a:extLst>
          </p:cNvPr>
          <p:cNvSpPr/>
          <p:nvPr/>
        </p:nvSpPr>
        <p:spPr bwMode="auto">
          <a:xfrm>
            <a:off x="548684" y="1375576"/>
            <a:ext cx="1920219" cy="3607887"/>
          </a:xfrm>
          <a:prstGeom prst="rect">
            <a:avLst/>
          </a:prstGeom>
          <a:solidFill>
            <a:schemeClr val="bg1">
              <a:lumMod val="85000"/>
            </a:schemeClr>
          </a:solidFill>
          <a:ln w="9525" cap="flat" cmpd="sng" algn="ctr">
            <a:no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a:ln>
                <a:noFill/>
              </a:ln>
              <a:solidFill>
                <a:schemeClr val="tx1"/>
              </a:solidFill>
              <a:effectLst/>
              <a:latin typeface="Arial" charset="0"/>
              <a:ea typeface="ＭＳ Ｐゴシック" charset="0"/>
            </a:endParaRPr>
          </a:p>
        </p:txBody>
      </p:sp>
      <p:sp>
        <p:nvSpPr>
          <p:cNvPr id="2" name="Title 1">
            <a:extLst>
              <a:ext uri="{FF2B5EF4-FFF2-40B4-BE49-F238E27FC236}">
                <a16:creationId xmlns:a16="http://schemas.microsoft.com/office/drawing/2014/main" id="{530DCBD4-9557-8D42-80C2-204F8DD59935}"/>
              </a:ext>
            </a:extLst>
          </p:cNvPr>
          <p:cNvSpPr>
            <a:spLocks noGrp="1"/>
          </p:cNvSpPr>
          <p:nvPr>
            <p:ph type="title"/>
          </p:nvPr>
        </p:nvSpPr>
        <p:spPr/>
        <p:txBody>
          <a:bodyPr/>
          <a:lstStyle/>
          <a:p>
            <a:r>
              <a:rPr lang="en-US" dirty="0"/>
              <a:t>Mergesort: </a:t>
            </a:r>
            <a:r>
              <a:rPr lang="en-US" i="1" dirty="0">
                <a:latin typeface="Times New Roman" panose="02020603050405020304" pitchFamily="18" charset="0"/>
                <a:cs typeface="Times New Roman" panose="02020603050405020304" pitchFamily="18" charset="0"/>
              </a:rPr>
              <a:t>n</a:t>
            </a:r>
            <a:r>
              <a:rPr lang="en-US" dirty="0"/>
              <a:t> = 25</a:t>
            </a:r>
            <a:r>
              <a:rPr lang="en-US" i="1" dirty="0"/>
              <a:t>, cont’d</a:t>
            </a:r>
          </a:p>
        </p:txBody>
      </p:sp>
      <p:sp>
        <p:nvSpPr>
          <p:cNvPr id="4" name="Slide Number Placeholder 3">
            <a:extLst>
              <a:ext uri="{FF2B5EF4-FFF2-40B4-BE49-F238E27FC236}">
                <a16:creationId xmlns:a16="http://schemas.microsoft.com/office/drawing/2014/main" id="{C0108E5A-E87E-4341-BD37-2C476000C457}"/>
              </a:ext>
            </a:extLst>
          </p:cNvPr>
          <p:cNvSpPr>
            <a:spLocks noGrp="1"/>
          </p:cNvSpPr>
          <p:nvPr>
            <p:ph type="sldNum" sz="quarter" idx="12"/>
          </p:nvPr>
        </p:nvSpPr>
        <p:spPr/>
        <p:txBody>
          <a:bodyPr/>
          <a:lstStyle/>
          <a:p>
            <a:fld id="{5E4F0376-0E54-9843-B673-E00D6670E830}" type="slidenum">
              <a:rPr lang="en-US" smtClean="0"/>
              <a:pPr/>
              <a:t>29</a:t>
            </a:fld>
            <a:endParaRPr lang="en-US"/>
          </a:p>
        </p:txBody>
      </p:sp>
      <p:sp>
        <p:nvSpPr>
          <p:cNvPr id="5" name="TextBox 4">
            <a:extLst>
              <a:ext uri="{FF2B5EF4-FFF2-40B4-BE49-F238E27FC236}">
                <a16:creationId xmlns:a16="http://schemas.microsoft.com/office/drawing/2014/main" id="{DC5A7534-EAE3-D04D-94AF-705922626238}"/>
              </a:ext>
            </a:extLst>
          </p:cNvPr>
          <p:cNvSpPr txBox="1"/>
          <p:nvPr/>
        </p:nvSpPr>
        <p:spPr>
          <a:xfrm>
            <a:off x="429370" y="1375576"/>
            <a:ext cx="8645315" cy="4154984"/>
          </a:xfrm>
          <a:prstGeom prst="rect">
            <a:avLst/>
          </a:prstGeom>
          <a:noFill/>
        </p:spPr>
        <p:txBody>
          <a:bodyPr wrap="none" rtlCol="0">
            <a:spAutoFit/>
          </a:bodyPr>
          <a:lstStyle/>
          <a:p>
            <a:r>
              <a:rPr lang="en-US" sz="1200" b="1" dirty="0">
                <a:latin typeface="Courier New" panose="02070309020205020404" pitchFamily="49" charset="0"/>
                <a:cs typeface="Courier New" panose="02070309020205020404" pitchFamily="49" charset="0"/>
              </a:rPr>
              <a:t> 23 34 38 65 70 75 87 10 64 54 58 37 19 18 51 28 12 69 85 91 71 41 66 96 29</a:t>
            </a:r>
          </a:p>
          <a:p>
            <a:r>
              <a:rPr lang="en-US" sz="1200" b="1" dirty="0">
                <a:latin typeface="Courier New" panose="02070309020205020404" pitchFamily="49" charset="0"/>
                <a:cs typeface="Courier New" panose="02070309020205020404" pitchFamily="49" charset="0"/>
              </a:rPr>
              <a:t>                      ^^ ^^ ^^ ^^ ^^ ^^                                     (midpoint @ 54)</a:t>
            </a:r>
          </a:p>
          <a:p>
            <a:r>
              <a:rPr lang="en-US" sz="1200" b="1" dirty="0">
                <a:latin typeface="Courier New" panose="02070309020205020404" pitchFamily="49" charset="0"/>
                <a:cs typeface="Courier New" panose="02070309020205020404" pitchFamily="49" charset="0"/>
              </a:rPr>
              <a:t> 23 34 38 65 70 75 87 10 64 54 58 37 19 18 51 28 12 69 85 91 71 41 66 96 29</a:t>
            </a:r>
          </a:p>
          <a:p>
            <a:r>
              <a:rPr lang="en-US" sz="1200" b="1" dirty="0">
                <a:latin typeface="Courier New" panose="02070309020205020404" pitchFamily="49" charset="0"/>
                <a:cs typeface="Courier New" panose="02070309020205020404" pitchFamily="49" charset="0"/>
              </a:rPr>
              <a:t>                      ^^ ^^ ^^                                              (midpoint @ 64)</a:t>
            </a:r>
          </a:p>
          <a:p>
            <a:r>
              <a:rPr lang="en-US" sz="1200" b="1" dirty="0">
                <a:latin typeface="Courier New" panose="02070309020205020404" pitchFamily="49" charset="0"/>
                <a:cs typeface="Courier New" panose="02070309020205020404" pitchFamily="49" charset="0"/>
              </a:rPr>
              <a:t> 23 34 38 65 70 75 87 10 64 54 58 37 19 18 51 28 12 69 85 91 71 41 66 96 29</a:t>
            </a:r>
          </a:p>
          <a:p>
            <a:r>
              <a:rPr lang="en-US" sz="1200" b="1" dirty="0">
                <a:latin typeface="Courier New" panose="02070309020205020404" pitchFamily="49" charset="0"/>
                <a:cs typeface="Courier New" panose="02070309020205020404" pitchFamily="49" charset="0"/>
              </a:rPr>
              <a:t>                      ^^ ^^                                                 (midpoint @ 10)</a:t>
            </a:r>
          </a:p>
          <a:p>
            <a:r>
              <a:rPr lang="en-US" sz="1200" b="1" dirty="0">
                <a:solidFill>
                  <a:srgbClr val="008000"/>
                </a:solidFill>
                <a:latin typeface="Courier New" panose="02070309020205020404" pitchFamily="49" charset="0"/>
                <a:cs typeface="Courier New" panose="02070309020205020404" pitchFamily="49" charset="0"/>
              </a:rPr>
              <a:t> </a:t>
            </a:r>
            <a:r>
              <a:rPr lang="en-US" sz="1200" b="1" dirty="0">
                <a:latin typeface="Courier New" panose="02070309020205020404" pitchFamily="49" charset="0"/>
                <a:cs typeface="Courier New" panose="02070309020205020404" pitchFamily="49" charset="0"/>
              </a:rPr>
              <a:t>23 34 38 65 70 75 87 </a:t>
            </a:r>
            <a:r>
              <a:rPr lang="en-US" sz="1200" b="1" dirty="0">
                <a:highlight>
                  <a:srgbClr val="FFFF00"/>
                </a:highlight>
                <a:latin typeface="Courier New" panose="02070309020205020404" pitchFamily="49" charset="0"/>
                <a:cs typeface="Courier New" panose="02070309020205020404" pitchFamily="49" charset="0"/>
              </a:rPr>
              <a:t>10 64 </a:t>
            </a:r>
            <a:r>
              <a:rPr lang="en-US" sz="1200" b="1" dirty="0">
                <a:latin typeface="Courier New" panose="02070309020205020404" pitchFamily="49" charset="0"/>
                <a:cs typeface="Courier New" panose="02070309020205020404" pitchFamily="49" charset="0"/>
              </a:rPr>
              <a:t>54 58 37 19 18 51 28 12 69 85 91 71 41 66 96 29</a:t>
            </a:r>
          </a:p>
          <a:p>
            <a:r>
              <a:rPr lang="en-US" sz="1200" b="1" dirty="0">
                <a:latin typeface="Courier New" panose="02070309020205020404" pitchFamily="49" charset="0"/>
                <a:cs typeface="Courier New" panose="02070309020205020404" pitchFamily="49" charset="0"/>
              </a:rPr>
              <a:t>                      ^^ ^^                                                 (merged)</a:t>
            </a:r>
          </a:p>
          <a:p>
            <a:r>
              <a:rPr lang="en-US" sz="1200" b="1" dirty="0">
                <a:latin typeface="Courier New" panose="02070309020205020404" pitchFamily="49" charset="0"/>
                <a:cs typeface="Courier New" panose="02070309020205020404" pitchFamily="49" charset="0"/>
              </a:rPr>
              <a:t> 23 34 38 65 70 75 87 </a:t>
            </a:r>
            <a:r>
              <a:rPr lang="en-US" sz="1200" b="1" dirty="0">
                <a:highlight>
                  <a:srgbClr val="FFFF00"/>
                </a:highlight>
                <a:latin typeface="Courier New" panose="02070309020205020404" pitchFamily="49" charset="0"/>
                <a:cs typeface="Courier New" panose="02070309020205020404" pitchFamily="49" charset="0"/>
              </a:rPr>
              <a:t>10 54 64 </a:t>
            </a:r>
            <a:r>
              <a:rPr lang="en-US" sz="1200" b="1" dirty="0">
                <a:latin typeface="Courier New" panose="02070309020205020404" pitchFamily="49" charset="0"/>
                <a:cs typeface="Courier New" panose="02070309020205020404" pitchFamily="49" charset="0"/>
              </a:rPr>
              <a:t>58 37 19 18 51 28 12 69 85 91 71 41 66 96 29</a:t>
            </a:r>
          </a:p>
          <a:p>
            <a:r>
              <a:rPr lang="en-US" sz="1200" b="1" dirty="0">
                <a:latin typeface="Courier New" panose="02070309020205020404" pitchFamily="49" charset="0"/>
                <a:cs typeface="Courier New" panose="02070309020205020404" pitchFamily="49" charset="0"/>
              </a:rPr>
              <a:t>                      ^^ ^^ ^^                                              (merged)</a:t>
            </a:r>
          </a:p>
          <a:p>
            <a:r>
              <a:rPr lang="en-US" sz="1200" b="1" dirty="0">
                <a:latin typeface="Courier New" panose="02070309020205020404" pitchFamily="49" charset="0"/>
                <a:cs typeface="Courier New" panose="02070309020205020404" pitchFamily="49" charset="0"/>
              </a:rPr>
              <a:t> 23 34 38 65 70 75 87 </a:t>
            </a:r>
            <a:r>
              <a:rPr lang="en-US" sz="1200" b="1" dirty="0">
                <a:solidFill>
                  <a:srgbClr val="008000"/>
                </a:solidFill>
                <a:latin typeface="Courier New" panose="02070309020205020404" pitchFamily="49" charset="0"/>
                <a:cs typeface="Courier New" panose="02070309020205020404" pitchFamily="49" charset="0"/>
              </a:rPr>
              <a:t>10 54 64 </a:t>
            </a:r>
            <a:r>
              <a:rPr lang="en-US" sz="1200" b="1" dirty="0">
                <a:latin typeface="Courier New" panose="02070309020205020404" pitchFamily="49" charset="0"/>
                <a:cs typeface="Courier New" panose="02070309020205020404" pitchFamily="49" charset="0"/>
              </a:rPr>
              <a:t>58 37 19 18 51 28 12 69 85 91 71 41 66 96 29</a:t>
            </a:r>
          </a:p>
          <a:p>
            <a:r>
              <a:rPr lang="en-US" sz="1200" b="1" dirty="0">
                <a:latin typeface="Courier New" panose="02070309020205020404" pitchFamily="49" charset="0"/>
                <a:cs typeface="Courier New" panose="02070309020205020404" pitchFamily="49" charset="0"/>
              </a:rPr>
              <a:t>                               ^^ ^^ ^^                                     (midpoint @ 37)</a:t>
            </a:r>
          </a:p>
          <a:p>
            <a:r>
              <a:rPr lang="en-US" sz="1200" b="1" dirty="0">
                <a:latin typeface="Courier New" panose="02070309020205020404" pitchFamily="49" charset="0"/>
                <a:cs typeface="Courier New" panose="02070309020205020404" pitchFamily="49" charset="0"/>
              </a:rPr>
              <a:t> 23 34 38 65 70 75 87 </a:t>
            </a:r>
            <a:r>
              <a:rPr lang="en-US" sz="1200" b="1" dirty="0">
                <a:solidFill>
                  <a:srgbClr val="008000"/>
                </a:solidFill>
                <a:latin typeface="Courier New" panose="02070309020205020404" pitchFamily="49" charset="0"/>
                <a:cs typeface="Courier New" panose="02070309020205020404" pitchFamily="49" charset="0"/>
              </a:rPr>
              <a:t>10 54 64 </a:t>
            </a:r>
            <a:r>
              <a:rPr lang="en-US" sz="1200" b="1" dirty="0">
                <a:latin typeface="Courier New" panose="02070309020205020404" pitchFamily="49" charset="0"/>
                <a:cs typeface="Courier New" panose="02070309020205020404" pitchFamily="49" charset="0"/>
              </a:rPr>
              <a:t>58 37 19 18 51 28 12 69 85 91 71 41 66 96 29</a:t>
            </a:r>
          </a:p>
          <a:p>
            <a:r>
              <a:rPr lang="en-US" sz="1200" b="1" dirty="0">
                <a:latin typeface="Courier New" panose="02070309020205020404" pitchFamily="49" charset="0"/>
                <a:cs typeface="Courier New" panose="02070309020205020404" pitchFamily="49" charset="0"/>
              </a:rPr>
              <a:t>                               ^^ ^^                                        (midpoint @ 58)</a:t>
            </a:r>
          </a:p>
          <a:p>
            <a:r>
              <a:rPr lang="en-US" sz="1200" b="1" dirty="0">
                <a:solidFill>
                  <a:srgbClr val="008000"/>
                </a:solidFill>
                <a:latin typeface="Courier New" panose="02070309020205020404" pitchFamily="49" charset="0"/>
                <a:cs typeface="Courier New" panose="02070309020205020404" pitchFamily="49" charset="0"/>
              </a:rPr>
              <a:t> </a:t>
            </a:r>
            <a:r>
              <a:rPr lang="en-US" sz="1200" b="1" dirty="0">
                <a:latin typeface="Courier New" panose="02070309020205020404" pitchFamily="49" charset="0"/>
                <a:cs typeface="Courier New" panose="02070309020205020404" pitchFamily="49" charset="0"/>
              </a:rPr>
              <a:t>23 34 38 65 70 75 87 </a:t>
            </a:r>
            <a:r>
              <a:rPr lang="en-US" sz="1200" b="1" dirty="0">
                <a:solidFill>
                  <a:srgbClr val="008000"/>
                </a:solidFill>
                <a:latin typeface="Courier New" panose="02070309020205020404" pitchFamily="49" charset="0"/>
                <a:cs typeface="Courier New" panose="02070309020205020404" pitchFamily="49" charset="0"/>
              </a:rPr>
              <a:t>10 54 64 </a:t>
            </a:r>
            <a:r>
              <a:rPr lang="en-US" sz="1200" b="1" dirty="0">
                <a:highlight>
                  <a:srgbClr val="FFFF00"/>
                </a:highlight>
                <a:latin typeface="Courier New" panose="02070309020205020404" pitchFamily="49" charset="0"/>
                <a:cs typeface="Courier New" panose="02070309020205020404" pitchFamily="49" charset="0"/>
              </a:rPr>
              <a:t>37 58 </a:t>
            </a:r>
            <a:r>
              <a:rPr lang="en-US" sz="1200" b="1" dirty="0">
                <a:latin typeface="Courier New" panose="02070309020205020404" pitchFamily="49" charset="0"/>
                <a:cs typeface="Courier New" panose="02070309020205020404" pitchFamily="49" charset="0"/>
              </a:rPr>
              <a:t>19 18 51 28 12 69 85 91 71 41 66 96 29</a:t>
            </a:r>
          </a:p>
          <a:p>
            <a:r>
              <a:rPr lang="en-US" sz="1200" b="1" dirty="0">
                <a:latin typeface="Courier New" panose="02070309020205020404" pitchFamily="49" charset="0"/>
                <a:cs typeface="Courier New" panose="02070309020205020404" pitchFamily="49" charset="0"/>
              </a:rPr>
              <a:t>                               ^^ ^^                                        (merged)</a:t>
            </a:r>
          </a:p>
          <a:p>
            <a:r>
              <a:rPr lang="en-US" sz="1200" b="1" dirty="0">
                <a:latin typeface="Courier New" panose="02070309020205020404" pitchFamily="49" charset="0"/>
                <a:cs typeface="Courier New" panose="02070309020205020404" pitchFamily="49" charset="0"/>
              </a:rPr>
              <a:t> 23 34 38 65 70 75 87 </a:t>
            </a:r>
            <a:r>
              <a:rPr lang="en-US" sz="1200" b="1" dirty="0">
                <a:solidFill>
                  <a:srgbClr val="008000"/>
                </a:solidFill>
                <a:latin typeface="Courier New" panose="02070309020205020404" pitchFamily="49" charset="0"/>
                <a:cs typeface="Courier New" panose="02070309020205020404" pitchFamily="49" charset="0"/>
              </a:rPr>
              <a:t>10 54 64 </a:t>
            </a:r>
            <a:r>
              <a:rPr lang="en-US" sz="1200" b="1" dirty="0">
                <a:highlight>
                  <a:srgbClr val="FFFF00"/>
                </a:highlight>
                <a:latin typeface="Courier New" panose="02070309020205020404" pitchFamily="49" charset="0"/>
                <a:cs typeface="Courier New" panose="02070309020205020404" pitchFamily="49" charset="0"/>
              </a:rPr>
              <a:t>19 37 58 </a:t>
            </a:r>
            <a:r>
              <a:rPr lang="en-US" sz="1200" b="1" dirty="0">
                <a:latin typeface="Courier New" panose="02070309020205020404" pitchFamily="49" charset="0"/>
                <a:cs typeface="Courier New" panose="02070309020205020404" pitchFamily="49" charset="0"/>
              </a:rPr>
              <a:t>18 51 28 12 69 85 91 71 41 66 96 29</a:t>
            </a:r>
          </a:p>
          <a:p>
            <a:r>
              <a:rPr lang="en-US" sz="1200" b="1" dirty="0">
                <a:latin typeface="Courier New" panose="02070309020205020404" pitchFamily="49" charset="0"/>
                <a:cs typeface="Courier New" panose="02070309020205020404" pitchFamily="49" charset="0"/>
              </a:rPr>
              <a:t>                               ^^ ^^ ^^                                     (merged)</a:t>
            </a:r>
          </a:p>
          <a:p>
            <a:r>
              <a:rPr lang="en-US" sz="1200" b="1" dirty="0">
                <a:latin typeface="Courier New" panose="02070309020205020404" pitchFamily="49" charset="0"/>
                <a:cs typeface="Courier New" panose="02070309020205020404" pitchFamily="49" charset="0"/>
              </a:rPr>
              <a:t> 23 34 38 65 70 75 87 </a:t>
            </a:r>
            <a:r>
              <a:rPr lang="en-US" sz="1200" b="1" dirty="0">
                <a:highlight>
                  <a:srgbClr val="FFFF00"/>
                </a:highlight>
                <a:latin typeface="Courier New" panose="02070309020205020404" pitchFamily="49" charset="0"/>
                <a:cs typeface="Courier New" panose="02070309020205020404" pitchFamily="49" charset="0"/>
              </a:rPr>
              <a:t>10 19 37 54 58 64 </a:t>
            </a:r>
            <a:r>
              <a:rPr lang="en-US" sz="1200" b="1" dirty="0">
                <a:latin typeface="Courier New" panose="02070309020205020404" pitchFamily="49" charset="0"/>
                <a:cs typeface="Courier New" panose="02070309020205020404" pitchFamily="49" charset="0"/>
              </a:rPr>
              <a:t>18 51 28 12 69 85 91 71 41 66 96 29</a:t>
            </a:r>
          </a:p>
          <a:p>
            <a:r>
              <a:rPr lang="en-US" sz="1200" b="1" dirty="0">
                <a:latin typeface="Courier New" panose="02070309020205020404" pitchFamily="49" charset="0"/>
                <a:cs typeface="Courier New" panose="02070309020205020404" pitchFamily="49" charset="0"/>
              </a:rPr>
              <a:t>                      ^^ ^^ ^^ ^^ ^^ ^^                                     (merged)</a:t>
            </a:r>
          </a:p>
          <a:p>
            <a:r>
              <a:rPr lang="en-US" sz="1200" b="1" dirty="0">
                <a:latin typeface="Courier New" panose="02070309020205020404" pitchFamily="49" charset="0"/>
                <a:cs typeface="Courier New" panose="02070309020205020404" pitchFamily="49" charset="0"/>
              </a:rPr>
              <a:t> </a:t>
            </a:r>
            <a:r>
              <a:rPr lang="en-US" sz="1200" b="1" dirty="0">
                <a:highlight>
                  <a:srgbClr val="FFFF00"/>
                </a:highlight>
                <a:latin typeface="Courier New" panose="02070309020205020404" pitchFamily="49" charset="0"/>
                <a:cs typeface="Courier New" panose="02070309020205020404" pitchFamily="49" charset="0"/>
              </a:rPr>
              <a:t>10 19 23 34 37 38 54 58 64 65 70 75 87 </a:t>
            </a:r>
            <a:r>
              <a:rPr lang="en-US" sz="1200" b="1" dirty="0">
                <a:latin typeface="Courier New" panose="02070309020205020404" pitchFamily="49" charset="0"/>
                <a:cs typeface="Courier New" panose="02070309020205020404" pitchFamily="49" charset="0"/>
              </a:rPr>
              <a:t>18 51 28 12 69 85 91 71 41 66 96 29</a:t>
            </a:r>
          </a:p>
          <a:p>
            <a:r>
              <a:rPr lang="en-US" sz="1200" b="1" dirty="0">
                <a:latin typeface="Courier New" panose="02070309020205020404" pitchFamily="49" charset="0"/>
                <a:cs typeface="Courier New" panose="02070309020205020404" pitchFamily="49" charset="0"/>
              </a:rPr>
              <a:t> ^^ ^^ ^^ ^^ ^^ ^^ ^^ ^^ ^^ ^^ ^^ ^^ ^^                                     (merged)</a:t>
            </a:r>
          </a:p>
        </p:txBody>
      </p:sp>
    </p:spTree>
    <p:extLst>
      <p:ext uri="{BB962C8B-B14F-4D97-AF65-F5344CB8AC3E}">
        <p14:creationId xmlns:p14="http://schemas.microsoft.com/office/powerpoint/2010/main" val="27727019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 Nasty C++ Puzzle</a:t>
            </a:r>
            <a:r>
              <a:rPr lang="en-US" i="1" dirty="0"/>
              <a:t>, cont’d</a:t>
            </a:r>
          </a:p>
        </p:txBody>
      </p:sp>
      <p:sp>
        <p:nvSpPr>
          <p:cNvPr id="4" name="Slide Number Placeholder 3"/>
          <p:cNvSpPr>
            <a:spLocks noGrp="1"/>
          </p:cNvSpPr>
          <p:nvPr>
            <p:ph type="sldNum" sz="quarter" idx="12"/>
          </p:nvPr>
        </p:nvSpPr>
        <p:spPr/>
        <p:txBody>
          <a:bodyPr/>
          <a:lstStyle/>
          <a:p>
            <a:fld id="{5E4F0376-0E54-9843-B673-E00D6670E830}" type="slidenum">
              <a:rPr lang="en-US" smtClean="0"/>
              <a:pPr/>
              <a:t>3</a:t>
            </a:fld>
            <a:endParaRPr lang="en-US"/>
          </a:p>
        </p:txBody>
      </p:sp>
      <p:sp>
        <p:nvSpPr>
          <p:cNvPr id="5" name="TextBox 4"/>
          <p:cNvSpPr txBox="1"/>
          <p:nvPr/>
        </p:nvSpPr>
        <p:spPr>
          <a:xfrm>
            <a:off x="1068761" y="1234464"/>
            <a:ext cx="7343677" cy="5509200"/>
          </a:xfrm>
          <a:prstGeom prst="rect">
            <a:avLst/>
          </a:prstGeom>
          <a:solidFill>
            <a:schemeClr val="bg1">
              <a:lumMod val="95000"/>
            </a:schemeClr>
          </a:solidFill>
          <a:ln>
            <a:solidFill>
              <a:schemeClr val="bg1">
                <a:lumMod val="75000"/>
              </a:schemeClr>
            </a:solidFill>
          </a:ln>
        </p:spPr>
        <p:txBody>
          <a:bodyPr wrap="none" rtlCol="0">
            <a:spAutoFit/>
          </a:bodyPr>
          <a:lstStyle/>
          <a:p>
            <a:r>
              <a:rPr lang="en-US" b="1" dirty="0">
                <a:latin typeface="Courier New" charset="0"/>
                <a:ea typeface="Courier New" charset="0"/>
                <a:cs typeface="Courier New" charset="0"/>
              </a:rPr>
              <a:t>#include &lt;</a:t>
            </a:r>
            <a:r>
              <a:rPr lang="en-US" b="1" dirty="0" err="1">
                <a:latin typeface="Courier New" charset="0"/>
                <a:ea typeface="Courier New" charset="0"/>
                <a:cs typeface="Courier New" charset="0"/>
              </a:rPr>
              <a:t>iostream</a:t>
            </a:r>
            <a:r>
              <a:rPr lang="en-US" b="1" dirty="0">
                <a:latin typeface="Courier New" charset="0"/>
                <a:ea typeface="Courier New" charset="0"/>
                <a:cs typeface="Courier New" charset="0"/>
              </a:rPr>
              <a:t>&gt;</a:t>
            </a:r>
          </a:p>
          <a:p>
            <a:r>
              <a:rPr lang="en-US" b="1" dirty="0">
                <a:latin typeface="Courier New" charset="0"/>
                <a:ea typeface="Courier New" charset="0"/>
                <a:cs typeface="Courier New" charset="0"/>
              </a:rPr>
              <a:t>#include "</a:t>
            </a:r>
            <a:r>
              <a:rPr lang="en-US" b="1" dirty="0" err="1">
                <a:latin typeface="Courier New" charset="0"/>
                <a:ea typeface="Courier New" charset="0"/>
                <a:cs typeface="Courier New" charset="0"/>
              </a:rPr>
              <a:t>Thing.h</a:t>
            </a:r>
            <a:r>
              <a:rPr lang="en-US" b="1" dirty="0">
                <a:latin typeface="Courier New" charset="0"/>
                <a:ea typeface="Courier New" charset="0"/>
                <a:cs typeface="Courier New" charset="0"/>
              </a:rPr>
              <a:t>"</a:t>
            </a:r>
          </a:p>
          <a:p>
            <a:endParaRPr lang="en-US" b="1" dirty="0">
              <a:latin typeface="Courier New" charset="0"/>
              <a:ea typeface="Courier New" charset="0"/>
              <a:cs typeface="Courier New" charset="0"/>
            </a:endParaRPr>
          </a:p>
          <a:p>
            <a:r>
              <a:rPr lang="en-US" b="1" dirty="0">
                <a:latin typeface="Courier New" charset="0"/>
                <a:ea typeface="Courier New" charset="0"/>
                <a:cs typeface="Courier New" charset="0"/>
              </a:rPr>
              <a:t>Thing::Thing() {}</a:t>
            </a:r>
          </a:p>
          <a:p>
            <a:r>
              <a:rPr lang="en-US" b="1" dirty="0">
                <a:latin typeface="Courier New" charset="0"/>
                <a:ea typeface="Courier New" charset="0"/>
                <a:cs typeface="Courier New" charset="0"/>
              </a:rPr>
              <a:t>Thing::~Thing() {}</a:t>
            </a:r>
            <a:br>
              <a:rPr lang="en-US" b="1" dirty="0">
                <a:latin typeface="Courier New" charset="0"/>
                <a:ea typeface="Courier New" charset="0"/>
                <a:cs typeface="Courier New" charset="0"/>
              </a:rPr>
            </a:br>
            <a:endParaRPr lang="en-US" b="1" dirty="0">
              <a:latin typeface="Courier New" charset="0"/>
              <a:ea typeface="Courier New" charset="0"/>
              <a:cs typeface="Courier New" charset="0"/>
            </a:endParaRPr>
          </a:p>
          <a:p>
            <a:r>
              <a:rPr lang="en-US" b="1" dirty="0">
                <a:latin typeface="Courier New" charset="0"/>
                <a:ea typeface="Courier New" charset="0"/>
                <a:cs typeface="Courier New" charset="0"/>
              </a:rPr>
              <a:t>map&lt;string, </a:t>
            </a:r>
            <a:r>
              <a:rPr lang="en-US" b="1" dirty="0" err="1">
                <a:latin typeface="Courier New" charset="0"/>
                <a:ea typeface="Courier New" charset="0"/>
                <a:cs typeface="Courier New" charset="0"/>
              </a:rPr>
              <a:t>int</a:t>
            </a:r>
            <a:r>
              <a:rPr lang="en-US" b="1" dirty="0">
                <a:latin typeface="Courier New" charset="0"/>
                <a:ea typeface="Courier New" charset="0"/>
                <a:cs typeface="Courier New" charset="0"/>
              </a:rPr>
              <a:t>&gt; Thing::</a:t>
            </a:r>
            <a:r>
              <a:rPr lang="en-US" b="1" dirty="0" err="1">
                <a:solidFill>
                  <a:srgbClr val="C00000"/>
                </a:solidFill>
                <a:latin typeface="Courier New" charset="0"/>
                <a:ea typeface="Courier New" charset="0"/>
                <a:cs typeface="Courier New" charset="0"/>
              </a:rPr>
              <a:t>get_data</a:t>
            </a:r>
            <a:r>
              <a:rPr lang="en-US" b="1" dirty="0">
                <a:latin typeface="Courier New" charset="0"/>
                <a:ea typeface="Courier New" charset="0"/>
                <a:cs typeface="Courier New" charset="0"/>
              </a:rPr>
              <a:t>() { return data; }</a:t>
            </a:r>
            <a:br>
              <a:rPr lang="en-US" b="1" dirty="0">
                <a:latin typeface="Courier New" charset="0"/>
                <a:ea typeface="Courier New" charset="0"/>
                <a:cs typeface="Courier New" charset="0"/>
              </a:rPr>
            </a:br>
            <a:endParaRPr lang="en-US" b="1" dirty="0">
              <a:latin typeface="Courier New" charset="0"/>
              <a:ea typeface="Courier New" charset="0"/>
              <a:cs typeface="Courier New" charset="0"/>
            </a:endParaRPr>
          </a:p>
          <a:p>
            <a:r>
              <a:rPr lang="en-US" b="1" dirty="0">
                <a:latin typeface="Courier New" charset="0"/>
                <a:ea typeface="Courier New" charset="0"/>
                <a:cs typeface="Courier New" charset="0"/>
              </a:rPr>
              <a:t>void Thing::</a:t>
            </a:r>
            <a:r>
              <a:rPr lang="en-US" b="1" dirty="0">
                <a:solidFill>
                  <a:srgbClr val="C00000"/>
                </a:solidFill>
                <a:latin typeface="Courier New" charset="0"/>
                <a:cs typeface="Courier New" charset="0"/>
              </a:rPr>
              <a:t>insert</a:t>
            </a:r>
            <a:r>
              <a:rPr lang="en-US" b="1" dirty="0">
                <a:latin typeface="Courier New" charset="0"/>
                <a:ea typeface="Courier New" charset="0"/>
                <a:cs typeface="Courier New" charset="0"/>
              </a:rPr>
              <a:t>(</a:t>
            </a:r>
            <a:r>
              <a:rPr lang="en-US" b="1" dirty="0" err="1">
                <a:latin typeface="Courier New" charset="0"/>
                <a:ea typeface="Courier New" charset="0"/>
                <a:cs typeface="Courier New" charset="0"/>
              </a:rPr>
              <a:t>const</a:t>
            </a:r>
            <a:r>
              <a:rPr lang="en-US" b="1" dirty="0">
                <a:latin typeface="Courier New" charset="0"/>
                <a:ea typeface="Courier New" charset="0"/>
                <a:cs typeface="Courier New" charset="0"/>
              </a:rPr>
              <a:t> string key, </a:t>
            </a:r>
            <a:r>
              <a:rPr lang="en-US" b="1" dirty="0" err="1">
                <a:latin typeface="Courier New" charset="0"/>
                <a:ea typeface="Courier New" charset="0"/>
                <a:cs typeface="Courier New" charset="0"/>
              </a:rPr>
              <a:t>const</a:t>
            </a:r>
            <a:r>
              <a:rPr lang="en-US" b="1" dirty="0">
                <a:latin typeface="Courier New" charset="0"/>
                <a:ea typeface="Courier New" charset="0"/>
                <a:cs typeface="Courier New" charset="0"/>
              </a:rPr>
              <a:t> </a:t>
            </a:r>
            <a:r>
              <a:rPr lang="en-US" b="1" dirty="0" err="1">
                <a:latin typeface="Courier New" charset="0"/>
                <a:ea typeface="Courier New" charset="0"/>
                <a:cs typeface="Courier New" charset="0"/>
              </a:rPr>
              <a:t>int</a:t>
            </a:r>
            <a:r>
              <a:rPr lang="en-US" b="1" dirty="0">
                <a:latin typeface="Courier New" charset="0"/>
                <a:ea typeface="Courier New" charset="0"/>
                <a:cs typeface="Courier New" charset="0"/>
              </a:rPr>
              <a:t> value)</a:t>
            </a:r>
          </a:p>
          <a:p>
            <a:r>
              <a:rPr lang="en-US" b="1" dirty="0">
                <a:latin typeface="Courier New" charset="0"/>
                <a:ea typeface="Courier New" charset="0"/>
                <a:cs typeface="Courier New" charset="0"/>
              </a:rPr>
              <a:t>{</a:t>
            </a:r>
          </a:p>
          <a:p>
            <a:r>
              <a:rPr lang="en-US" b="1" dirty="0">
                <a:latin typeface="Courier New" charset="0"/>
                <a:ea typeface="Courier New" charset="0"/>
                <a:cs typeface="Courier New" charset="0"/>
              </a:rPr>
              <a:t>    data[key] = value;</a:t>
            </a:r>
          </a:p>
          <a:p>
            <a:r>
              <a:rPr lang="en-US" b="1" dirty="0">
                <a:latin typeface="Courier New" charset="0"/>
                <a:ea typeface="Courier New" charset="0"/>
                <a:cs typeface="Courier New" charset="0"/>
              </a:rPr>
              <a:t>}</a:t>
            </a:r>
          </a:p>
          <a:p>
            <a:endParaRPr lang="en-US" b="1" dirty="0">
              <a:latin typeface="Courier New" charset="0"/>
              <a:ea typeface="Courier New" charset="0"/>
              <a:cs typeface="Courier New" charset="0"/>
            </a:endParaRPr>
          </a:p>
          <a:p>
            <a:r>
              <a:rPr lang="en-US" b="1" dirty="0">
                <a:solidFill>
                  <a:srgbClr val="00B050"/>
                </a:solidFill>
                <a:latin typeface="Courier New" charset="0"/>
                <a:ea typeface="Courier New" charset="0"/>
                <a:cs typeface="Courier New" charset="0"/>
              </a:rPr>
              <a:t>map&lt;string, </a:t>
            </a:r>
            <a:r>
              <a:rPr lang="en-US" b="1" dirty="0" err="1">
                <a:solidFill>
                  <a:srgbClr val="00B050"/>
                </a:solidFill>
                <a:latin typeface="Courier New" charset="0"/>
                <a:ea typeface="Courier New" charset="0"/>
                <a:cs typeface="Courier New" charset="0"/>
              </a:rPr>
              <a:t>int</a:t>
            </a:r>
            <a:r>
              <a:rPr lang="en-US" b="1" dirty="0">
                <a:solidFill>
                  <a:srgbClr val="00B050"/>
                </a:solidFill>
                <a:latin typeface="Courier New" charset="0"/>
                <a:ea typeface="Courier New" charset="0"/>
                <a:cs typeface="Courier New" charset="0"/>
              </a:rPr>
              <a:t>&gt;::iterator </a:t>
            </a:r>
            <a:r>
              <a:rPr lang="en-US" b="1" dirty="0">
                <a:latin typeface="Courier New" charset="0"/>
                <a:ea typeface="Courier New" charset="0"/>
                <a:cs typeface="Courier New" charset="0"/>
              </a:rPr>
              <a:t>Thing::</a:t>
            </a:r>
            <a:r>
              <a:rPr lang="en-US" b="1" dirty="0">
                <a:solidFill>
                  <a:srgbClr val="C00000"/>
                </a:solidFill>
                <a:latin typeface="Courier New" charset="0"/>
                <a:cs typeface="Courier New" charset="0"/>
              </a:rPr>
              <a:t>search</a:t>
            </a:r>
            <a:r>
              <a:rPr lang="en-US" b="1" dirty="0">
                <a:latin typeface="Courier New" charset="0"/>
                <a:ea typeface="Courier New" charset="0"/>
                <a:cs typeface="Courier New" charset="0"/>
              </a:rPr>
              <a:t>(</a:t>
            </a:r>
            <a:r>
              <a:rPr lang="en-US" b="1" dirty="0" err="1">
                <a:latin typeface="Courier New" charset="0"/>
                <a:ea typeface="Courier New" charset="0"/>
                <a:cs typeface="Courier New" charset="0"/>
              </a:rPr>
              <a:t>const</a:t>
            </a:r>
            <a:r>
              <a:rPr lang="en-US" b="1" dirty="0">
                <a:latin typeface="Courier New" charset="0"/>
                <a:ea typeface="Courier New" charset="0"/>
                <a:cs typeface="Courier New" charset="0"/>
              </a:rPr>
              <a:t> string key)</a:t>
            </a:r>
          </a:p>
          <a:p>
            <a:r>
              <a:rPr lang="en-US" b="1" dirty="0">
                <a:latin typeface="Courier New" charset="0"/>
                <a:ea typeface="Courier New" charset="0"/>
                <a:cs typeface="Courier New" charset="0"/>
              </a:rPr>
              <a:t>{</a:t>
            </a:r>
          </a:p>
          <a:p>
            <a:r>
              <a:rPr lang="en-US" b="1" dirty="0">
                <a:latin typeface="Courier New" charset="0"/>
                <a:ea typeface="Courier New" charset="0"/>
                <a:cs typeface="Courier New" charset="0"/>
              </a:rPr>
              <a:t>    map&lt;string, </a:t>
            </a:r>
            <a:r>
              <a:rPr lang="en-US" b="1" dirty="0" err="1">
                <a:latin typeface="Courier New" charset="0"/>
                <a:ea typeface="Courier New" charset="0"/>
                <a:cs typeface="Courier New" charset="0"/>
              </a:rPr>
              <a:t>int</a:t>
            </a:r>
            <a:r>
              <a:rPr lang="en-US" b="1" dirty="0">
                <a:latin typeface="Courier New" charset="0"/>
                <a:ea typeface="Courier New" charset="0"/>
                <a:cs typeface="Courier New" charset="0"/>
              </a:rPr>
              <a:t>&gt;::iterator it = </a:t>
            </a:r>
            <a:r>
              <a:rPr lang="en-US" b="1" dirty="0" err="1">
                <a:latin typeface="Courier New" charset="0"/>
                <a:ea typeface="Courier New" charset="0"/>
                <a:cs typeface="Courier New" charset="0"/>
              </a:rPr>
              <a:t>data.find</a:t>
            </a:r>
            <a:r>
              <a:rPr lang="en-US" b="1" dirty="0">
                <a:latin typeface="Courier New" charset="0"/>
                <a:ea typeface="Courier New" charset="0"/>
                <a:cs typeface="Courier New" charset="0"/>
              </a:rPr>
              <a:t>(key);</a:t>
            </a:r>
            <a:br>
              <a:rPr lang="en-US" b="1" dirty="0">
                <a:latin typeface="Courier New" charset="0"/>
                <a:ea typeface="Courier New" charset="0"/>
                <a:cs typeface="Courier New" charset="0"/>
              </a:rPr>
            </a:br>
            <a:endParaRPr lang="en-US" b="1" dirty="0">
              <a:latin typeface="Courier New" charset="0"/>
              <a:ea typeface="Courier New" charset="0"/>
              <a:cs typeface="Courier New" charset="0"/>
            </a:endParaRPr>
          </a:p>
          <a:p>
            <a:r>
              <a:rPr lang="en-US" b="1" dirty="0">
                <a:latin typeface="Courier New" charset="0"/>
                <a:ea typeface="Courier New" charset="0"/>
                <a:cs typeface="Courier New" charset="0"/>
              </a:rPr>
              <a:t>    if (it != </a:t>
            </a:r>
            <a:r>
              <a:rPr lang="en-US" b="1" dirty="0" err="1">
                <a:latin typeface="Courier New" charset="0"/>
                <a:ea typeface="Courier New" charset="0"/>
                <a:cs typeface="Courier New" charset="0"/>
              </a:rPr>
              <a:t>data.end</a:t>
            </a:r>
            <a:r>
              <a:rPr lang="en-US" b="1" dirty="0">
                <a:latin typeface="Courier New" charset="0"/>
                <a:ea typeface="Courier New" charset="0"/>
                <a:cs typeface="Courier New" charset="0"/>
              </a:rPr>
              <a:t>()) </a:t>
            </a:r>
            <a:r>
              <a:rPr lang="en-US" b="1" dirty="0" err="1">
                <a:latin typeface="Courier New" charset="0"/>
                <a:ea typeface="Courier New" charset="0"/>
                <a:cs typeface="Courier New" charset="0"/>
              </a:rPr>
              <a:t>cout</a:t>
            </a:r>
            <a:r>
              <a:rPr lang="en-US" b="1" dirty="0">
                <a:latin typeface="Courier New" charset="0"/>
                <a:ea typeface="Courier New" charset="0"/>
                <a:cs typeface="Courier New" charset="0"/>
              </a:rPr>
              <a:t> &lt;&lt; "(found)";</a:t>
            </a:r>
          </a:p>
          <a:p>
            <a:r>
              <a:rPr lang="en-US" b="1" dirty="0">
                <a:latin typeface="Courier New" charset="0"/>
                <a:ea typeface="Courier New" charset="0"/>
                <a:cs typeface="Courier New" charset="0"/>
              </a:rPr>
              <a:t>    else                  </a:t>
            </a:r>
            <a:r>
              <a:rPr lang="en-US" b="1" dirty="0" err="1">
                <a:latin typeface="Courier New" charset="0"/>
                <a:ea typeface="Courier New" charset="0"/>
                <a:cs typeface="Courier New" charset="0"/>
              </a:rPr>
              <a:t>cout</a:t>
            </a:r>
            <a:r>
              <a:rPr lang="en-US" b="1" dirty="0">
                <a:latin typeface="Courier New" charset="0"/>
                <a:ea typeface="Courier New" charset="0"/>
                <a:cs typeface="Courier New" charset="0"/>
              </a:rPr>
              <a:t> &lt;&lt; "</a:t>
            </a:r>
            <a:r>
              <a:rPr lang="en-US" b="1" dirty="0">
                <a:solidFill>
                  <a:srgbClr val="C00000"/>
                </a:solidFill>
                <a:latin typeface="Courier New" charset="0"/>
                <a:ea typeface="Courier New" charset="0"/>
                <a:cs typeface="Courier New" charset="0"/>
              </a:rPr>
              <a:t>(not found)</a:t>
            </a:r>
            <a:r>
              <a:rPr lang="en-US" b="1" dirty="0">
                <a:latin typeface="Courier New" charset="0"/>
                <a:ea typeface="Courier New" charset="0"/>
                <a:cs typeface="Courier New" charset="0"/>
              </a:rPr>
              <a:t>";</a:t>
            </a:r>
          </a:p>
          <a:p>
            <a:endParaRPr lang="en-US" b="1" dirty="0">
              <a:latin typeface="Courier New" charset="0"/>
              <a:ea typeface="Courier New" charset="0"/>
              <a:cs typeface="Courier New" charset="0"/>
            </a:endParaRPr>
          </a:p>
          <a:p>
            <a:r>
              <a:rPr lang="en-US" b="1" dirty="0">
                <a:latin typeface="Courier New" charset="0"/>
                <a:ea typeface="Courier New" charset="0"/>
                <a:cs typeface="Courier New" charset="0"/>
              </a:rPr>
              <a:t>    return it;</a:t>
            </a:r>
          </a:p>
          <a:p>
            <a:r>
              <a:rPr lang="en-US" b="1" dirty="0">
                <a:latin typeface="Courier New" charset="0"/>
                <a:ea typeface="Courier New" charset="0"/>
                <a:cs typeface="Courier New" charset="0"/>
              </a:rPr>
              <a:t>}</a:t>
            </a:r>
          </a:p>
        </p:txBody>
      </p:sp>
      <p:sp>
        <p:nvSpPr>
          <p:cNvPr id="6" name="TextBox 5"/>
          <p:cNvSpPr txBox="1"/>
          <p:nvPr/>
        </p:nvSpPr>
        <p:spPr>
          <a:xfrm>
            <a:off x="7680926" y="1353105"/>
            <a:ext cx="1083951" cy="338554"/>
          </a:xfrm>
          <a:prstGeom prst="rect">
            <a:avLst/>
          </a:prstGeom>
          <a:solidFill>
            <a:srgbClr val="0033CC"/>
          </a:solidFill>
        </p:spPr>
        <p:txBody>
          <a:bodyPr wrap="none" rtlCol="0">
            <a:spAutoFit/>
          </a:bodyPr>
          <a:lstStyle/>
          <a:p>
            <a:r>
              <a:rPr lang="en-US">
                <a:solidFill>
                  <a:srgbClr val="FFFF00"/>
                </a:solidFill>
              </a:rPr>
              <a:t>Thing.cpp</a:t>
            </a:r>
            <a:endParaRPr lang="en-US" dirty="0">
              <a:solidFill>
                <a:srgbClr val="FFFF00"/>
              </a:solidFill>
            </a:endParaRPr>
          </a:p>
        </p:txBody>
      </p:sp>
    </p:spTree>
    <p:extLst>
      <p:ext uri="{BB962C8B-B14F-4D97-AF65-F5344CB8AC3E}">
        <p14:creationId xmlns:p14="http://schemas.microsoft.com/office/powerpoint/2010/main" val="193697385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98110544-AF3D-4342-9281-D70658398AE7}"/>
              </a:ext>
            </a:extLst>
          </p:cNvPr>
          <p:cNvSpPr/>
          <p:nvPr/>
        </p:nvSpPr>
        <p:spPr bwMode="auto">
          <a:xfrm>
            <a:off x="548684" y="1375576"/>
            <a:ext cx="3566121" cy="4065082"/>
          </a:xfrm>
          <a:prstGeom prst="rect">
            <a:avLst/>
          </a:prstGeom>
          <a:solidFill>
            <a:schemeClr val="bg1">
              <a:lumMod val="85000"/>
            </a:schemeClr>
          </a:solidFill>
          <a:ln w="9525" cap="flat" cmpd="sng" algn="ctr">
            <a:no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a:ln>
                <a:noFill/>
              </a:ln>
              <a:solidFill>
                <a:schemeClr val="tx1"/>
              </a:solidFill>
              <a:effectLst/>
              <a:latin typeface="Arial" charset="0"/>
              <a:ea typeface="ＭＳ Ｐゴシック" charset="0"/>
            </a:endParaRPr>
          </a:p>
        </p:txBody>
      </p:sp>
      <p:sp>
        <p:nvSpPr>
          <p:cNvPr id="2" name="Title 1">
            <a:extLst>
              <a:ext uri="{FF2B5EF4-FFF2-40B4-BE49-F238E27FC236}">
                <a16:creationId xmlns:a16="http://schemas.microsoft.com/office/drawing/2014/main" id="{530DCBD4-9557-8D42-80C2-204F8DD59935}"/>
              </a:ext>
            </a:extLst>
          </p:cNvPr>
          <p:cNvSpPr>
            <a:spLocks noGrp="1"/>
          </p:cNvSpPr>
          <p:nvPr>
            <p:ph type="title"/>
          </p:nvPr>
        </p:nvSpPr>
        <p:spPr/>
        <p:txBody>
          <a:bodyPr/>
          <a:lstStyle/>
          <a:p>
            <a:r>
              <a:rPr lang="en-US" dirty="0"/>
              <a:t>Mergesort: </a:t>
            </a:r>
            <a:r>
              <a:rPr lang="en-US" i="1" dirty="0">
                <a:latin typeface="Times New Roman" panose="02020603050405020304" pitchFamily="18" charset="0"/>
                <a:cs typeface="Times New Roman" panose="02020603050405020304" pitchFamily="18" charset="0"/>
              </a:rPr>
              <a:t>n</a:t>
            </a:r>
            <a:r>
              <a:rPr lang="en-US" dirty="0"/>
              <a:t> = 25</a:t>
            </a:r>
            <a:r>
              <a:rPr lang="en-US" i="1" dirty="0"/>
              <a:t>, cont’d</a:t>
            </a:r>
          </a:p>
        </p:txBody>
      </p:sp>
      <p:sp>
        <p:nvSpPr>
          <p:cNvPr id="4" name="Slide Number Placeholder 3">
            <a:extLst>
              <a:ext uri="{FF2B5EF4-FFF2-40B4-BE49-F238E27FC236}">
                <a16:creationId xmlns:a16="http://schemas.microsoft.com/office/drawing/2014/main" id="{C0108E5A-E87E-4341-BD37-2C476000C457}"/>
              </a:ext>
            </a:extLst>
          </p:cNvPr>
          <p:cNvSpPr>
            <a:spLocks noGrp="1"/>
          </p:cNvSpPr>
          <p:nvPr>
            <p:ph type="sldNum" sz="quarter" idx="12"/>
          </p:nvPr>
        </p:nvSpPr>
        <p:spPr/>
        <p:txBody>
          <a:bodyPr/>
          <a:lstStyle/>
          <a:p>
            <a:fld id="{5E4F0376-0E54-9843-B673-E00D6670E830}" type="slidenum">
              <a:rPr lang="en-US" smtClean="0"/>
              <a:pPr/>
              <a:t>30</a:t>
            </a:fld>
            <a:endParaRPr lang="en-US"/>
          </a:p>
        </p:txBody>
      </p:sp>
      <p:sp>
        <p:nvSpPr>
          <p:cNvPr id="5" name="TextBox 4">
            <a:extLst>
              <a:ext uri="{FF2B5EF4-FFF2-40B4-BE49-F238E27FC236}">
                <a16:creationId xmlns:a16="http://schemas.microsoft.com/office/drawing/2014/main" id="{DC5A7534-EAE3-D04D-94AF-705922626238}"/>
              </a:ext>
            </a:extLst>
          </p:cNvPr>
          <p:cNvSpPr txBox="1"/>
          <p:nvPr/>
        </p:nvSpPr>
        <p:spPr>
          <a:xfrm>
            <a:off x="429370" y="1375576"/>
            <a:ext cx="8645315" cy="4154984"/>
          </a:xfrm>
          <a:prstGeom prst="rect">
            <a:avLst/>
          </a:prstGeom>
          <a:noFill/>
        </p:spPr>
        <p:txBody>
          <a:bodyPr wrap="none" rtlCol="0">
            <a:spAutoFit/>
          </a:bodyPr>
          <a:lstStyle/>
          <a:p>
            <a:r>
              <a:rPr lang="en-US" sz="900" b="1" dirty="0">
                <a:latin typeface="Courier New" panose="02070309020205020404" pitchFamily="49" charset="0"/>
                <a:cs typeface="Courier New" panose="02070309020205020404" pitchFamily="49" charset="0"/>
              </a:rPr>
              <a:t> </a:t>
            </a:r>
            <a:r>
              <a:rPr lang="en-US" sz="1200" b="1" dirty="0">
                <a:latin typeface="Courier New" panose="02070309020205020404" pitchFamily="49" charset="0"/>
                <a:cs typeface="Courier New" panose="02070309020205020404" pitchFamily="49" charset="0"/>
              </a:rPr>
              <a:t>10 19 23 34 37 38 54 58 64 65 70 75 87 18 51 28 12 69 85 91 71 41 66 96 29</a:t>
            </a:r>
          </a:p>
          <a:p>
            <a:r>
              <a:rPr lang="en-US" sz="1200" b="1" dirty="0">
                <a:latin typeface="Courier New" panose="02070309020205020404" pitchFamily="49" charset="0"/>
                <a:cs typeface="Courier New" panose="02070309020205020404" pitchFamily="49" charset="0"/>
              </a:rPr>
              <a:t>                                        ^^ ^^ ^^ ^^ ^^ ^^ ^^ ^^ ^^ ^^ ^^ ^^ (midpoint @ 85)</a:t>
            </a:r>
          </a:p>
          <a:p>
            <a:r>
              <a:rPr lang="en-US" sz="1200" b="1" dirty="0">
                <a:latin typeface="Courier New" panose="02070309020205020404" pitchFamily="49" charset="0"/>
                <a:cs typeface="Courier New" panose="02070309020205020404" pitchFamily="49" charset="0"/>
              </a:rPr>
              <a:t> 10 19 23 34 37 38 54 58 64 65 70 75 87 18 51 28 12 69 85 91 71 41 66 96 29</a:t>
            </a:r>
          </a:p>
          <a:p>
            <a:r>
              <a:rPr lang="en-US" sz="1200" b="1" dirty="0">
                <a:latin typeface="Courier New" panose="02070309020205020404" pitchFamily="49" charset="0"/>
                <a:cs typeface="Courier New" panose="02070309020205020404" pitchFamily="49" charset="0"/>
              </a:rPr>
              <a:t>                                        ^^ ^^ ^^ ^^ ^^ ^^                   (midpoint @ 28)</a:t>
            </a:r>
          </a:p>
          <a:p>
            <a:r>
              <a:rPr lang="en-US" sz="1200" b="1" dirty="0">
                <a:latin typeface="Courier New" panose="02070309020205020404" pitchFamily="49" charset="0"/>
                <a:cs typeface="Courier New" panose="02070309020205020404" pitchFamily="49" charset="0"/>
              </a:rPr>
              <a:t> 10 19 23 34 37 38 54 58 64 65 70 75 87 18 51 28 12 69 85 91 71 41 66 96 29</a:t>
            </a:r>
          </a:p>
          <a:p>
            <a:r>
              <a:rPr lang="en-US" sz="1200" b="1" dirty="0">
                <a:latin typeface="Courier New" panose="02070309020205020404" pitchFamily="49" charset="0"/>
                <a:cs typeface="Courier New" panose="02070309020205020404" pitchFamily="49" charset="0"/>
              </a:rPr>
              <a:t>                                        ^^ ^^ ^^                            (midpoint @ 51)</a:t>
            </a:r>
          </a:p>
          <a:p>
            <a:r>
              <a:rPr lang="en-US" sz="1200" b="1" dirty="0">
                <a:solidFill>
                  <a:srgbClr val="008000"/>
                </a:solidFill>
                <a:latin typeface="Courier New" panose="02070309020205020404" pitchFamily="49" charset="0"/>
                <a:cs typeface="Courier New" panose="02070309020205020404" pitchFamily="49" charset="0"/>
              </a:rPr>
              <a:t> </a:t>
            </a:r>
            <a:r>
              <a:rPr lang="en-US" sz="1200" b="1" dirty="0">
                <a:latin typeface="Courier New" panose="02070309020205020404" pitchFamily="49" charset="0"/>
                <a:cs typeface="Courier New" panose="02070309020205020404" pitchFamily="49" charset="0"/>
              </a:rPr>
              <a:t>10 19 23 34 37 38 54 58 64 65 70 75 87 18 51 28 12 69 85 91 71 41 66 96 29</a:t>
            </a:r>
          </a:p>
          <a:p>
            <a:r>
              <a:rPr lang="en-US" sz="1200" b="1" dirty="0">
                <a:latin typeface="Courier New" panose="02070309020205020404" pitchFamily="49" charset="0"/>
                <a:cs typeface="Courier New" panose="02070309020205020404" pitchFamily="49" charset="0"/>
              </a:rPr>
              <a:t>                                        ^^ ^^                               (midpoint @ 18)</a:t>
            </a:r>
          </a:p>
          <a:p>
            <a:r>
              <a:rPr lang="en-US" sz="1200" b="1" dirty="0">
                <a:latin typeface="Courier New" panose="02070309020205020404" pitchFamily="49" charset="0"/>
                <a:cs typeface="Courier New" panose="02070309020205020404" pitchFamily="49" charset="0"/>
              </a:rPr>
              <a:t> 10 19 23 34 37 38 54 58 64 65 70 75 87 </a:t>
            </a:r>
            <a:r>
              <a:rPr lang="en-US" sz="1200" b="1" dirty="0">
                <a:highlight>
                  <a:srgbClr val="FFFF00"/>
                </a:highlight>
                <a:latin typeface="Courier New" panose="02070309020205020404" pitchFamily="49" charset="0"/>
                <a:cs typeface="Courier New" panose="02070309020205020404" pitchFamily="49" charset="0"/>
              </a:rPr>
              <a:t>18 51 </a:t>
            </a:r>
            <a:r>
              <a:rPr lang="en-US" sz="1200" b="1" dirty="0">
                <a:latin typeface="Courier New" panose="02070309020205020404" pitchFamily="49" charset="0"/>
                <a:cs typeface="Courier New" panose="02070309020205020404" pitchFamily="49" charset="0"/>
              </a:rPr>
              <a:t>28 12 69 85 91 71 41 66 96 29</a:t>
            </a:r>
          </a:p>
          <a:p>
            <a:r>
              <a:rPr lang="en-US" sz="1200" b="1" dirty="0">
                <a:latin typeface="Courier New" panose="02070309020205020404" pitchFamily="49" charset="0"/>
                <a:cs typeface="Courier New" panose="02070309020205020404" pitchFamily="49" charset="0"/>
              </a:rPr>
              <a:t>                                        ^^ ^^                               (merged)</a:t>
            </a:r>
          </a:p>
          <a:p>
            <a:r>
              <a:rPr lang="en-US" sz="1200" b="1" dirty="0">
                <a:latin typeface="Courier New" panose="02070309020205020404" pitchFamily="49" charset="0"/>
                <a:cs typeface="Courier New" panose="02070309020205020404" pitchFamily="49" charset="0"/>
              </a:rPr>
              <a:t> 10 19 23 34 37 38 54 58 64 65 70 75 87 </a:t>
            </a:r>
            <a:r>
              <a:rPr lang="en-US" sz="1200" b="1" dirty="0">
                <a:highlight>
                  <a:srgbClr val="FFFF00"/>
                </a:highlight>
                <a:latin typeface="Courier New" panose="02070309020205020404" pitchFamily="49" charset="0"/>
                <a:cs typeface="Courier New" panose="02070309020205020404" pitchFamily="49" charset="0"/>
              </a:rPr>
              <a:t>18 28 51 </a:t>
            </a:r>
            <a:r>
              <a:rPr lang="en-US" sz="1200" b="1" dirty="0">
                <a:latin typeface="Courier New" panose="02070309020205020404" pitchFamily="49" charset="0"/>
                <a:cs typeface="Courier New" panose="02070309020205020404" pitchFamily="49" charset="0"/>
              </a:rPr>
              <a:t>12 69 85 91 71 41 66 96 29</a:t>
            </a:r>
          </a:p>
          <a:p>
            <a:r>
              <a:rPr lang="en-US" sz="1200" b="1" dirty="0">
                <a:latin typeface="Courier New" panose="02070309020205020404" pitchFamily="49" charset="0"/>
                <a:cs typeface="Courier New" panose="02070309020205020404" pitchFamily="49" charset="0"/>
              </a:rPr>
              <a:t>                                        ^^ ^^ ^^                            (merged)</a:t>
            </a:r>
          </a:p>
          <a:p>
            <a:r>
              <a:rPr lang="en-US" sz="1200" b="1" dirty="0">
                <a:solidFill>
                  <a:srgbClr val="008000"/>
                </a:solidFill>
                <a:latin typeface="Courier New" panose="02070309020205020404" pitchFamily="49" charset="0"/>
                <a:cs typeface="Courier New" panose="02070309020205020404" pitchFamily="49" charset="0"/>
              </a:rPr>
              <a:t> </a:t>
            </a:r>
            <a:r>
              <a:rPr lang="en-US" sz="1200" b="1" dirty="0">
                <a:latin typeface="Courier New" panose="02070309020205020404" pitchFamily="49" charset="0"/>
                <a:cs typeface="Courier New" panose="02070309020205020404" pitchFamily="49" charset="0"/>
              </a:rPr>
              <a:t>10 19 23 34 37 38 54 58 64 65 70 75 87 </a:t>
            </a:r>
            <a:r>
              <a:rPr lang="en-US" sz="1200" b="1" dirty="0">
                <a:solidFill>
                  <a:srgbClr val="008000"/>
                </a:solidFill>
                <a:latin typeface="Courier New" panose="02070309020205020404" pitchFamily="49" charset="0"/>
                <a:cs typeface="Courier New" panose="02070309020205020404" pitchFamily="49" charset="0"/>
              </a:rPr>
              <a:t>18 28 51 </a:t>
            </a:r>
            <a:r>
              <a:rPr lang="en-US" sz="1200" b="1" dirty="0">
                <a:latin typeface="Courier New" panose="02070309020205020404" pitchFamily="49" charset="0"/>
                <a:cs typeface="Courier New" panose="02070309020205020404" pitchFamily="49" charset="0"/>
              </a:rPr>
              <a:t>12 69 85 91 71 41 66 96 29</a:t>
            </a:r>
          </a:p>
          <a:p>
            <a:r>
              <a:rPr lang="en-US" sz="1200" b="1" dirty="0">
                <a:latin typeface="Courier New" panose="02070309020205020404" pitchFamily="49" charset="0"/>
                <a:cs typeface="Courier New" panose="02070309020205020404" pitchFamily="49" charset="0"/>
              </a:rPr>
              <a:t>                                                 ^^ ^^ ^^                   (midpoint @ 69)</a:t>
            </a:r>
          </a:p>
          <a:p>
            <a:r>
              <a:rPr lang="en-US" sz="1200" b="1" dirty="0">
                <a:latin typeface="Courier New" panose="02070309020205020404" pitchFamily="49" charset="0"/>
                <a:cs typeface="Courier New" panose="02070309020205020404" pitchFamily="49" charset="0"/>
              </a:rPr>
              <a:t> 10 19 23 34 37 38 54 58 64 65 70 75 87 </a:t>
            </a:r>
            <a:r>
              <a:rPr lang="en-US" sz="1200" b="1" dirty="0">
                <a:solidFill>
                  <a:srgbClr val="008000"/>
                </a:solidFill>
                <a:latin typeface="Courier New" panose="02070309020205020404" pitchFamily="49" charset="0"/>
                <a:cs typeface="Courier New" panose="02070309020205020404" pitchFamily="49" charset="0"/>
              </a:rPr>
              <a:t>18 28 51 </a:t>
            </a:r>
            <a:r>
              <a:rPr lang="en-US" sz="1200" b="1" dirty="0">
                <a:latin typeface="Courier New" panose="02070309020205020404" pitchFamily="49" charset="0"/>
                <a:cs typeface="Courier New" panose="02070309020205020404" pitchFamily="49" charset="0"/>
              </a:rPr>
              <a:t>12 69 85 91 71 41 66 96 29</a:t>
            </a:r>
          </a:p>
          <a:p>
            <a:r>
              <a:rPr lang="en-US" sz="1200" b="1" dirty="0">
                <a:latin typeface="Courier New" panose="02070309020205020404" pitchFamily="49" charset="0"/>
                <a:cs typeface="Courier New" panose="02070309020205020404" pitchFamily="49" charset="0"/>
              </a:rPr>
              <a:t>                                                 ^^ ^^                      (midpoint @ 12)</a:t>
            </a:r>
          </a:p>
          <a:p>
            <a:r>
              <a:rPr lang="en-US" sz="1200" b="1" dirty="0">
                <a:latin typeface="Courier New" panose="02070309020205020404" pitchFamily="49" charset="0"/>
                <a:cs typeface="Courier New" panose="02070309020205020404" pitchFamily="49" charset="0"/>
              </a:rPr>
              <a:t> 10 19 23 34 37 38 54 58 64 65 70 75 87 </a:t>
            </a:r>
            <a:r>
              <a:rPr lang="en-US" sz="1200" b="1" dirty="0">
                <a:solidFill>
                  <a:srgbClr val="008000"/>
                </a:solidFill>
                <a:latin typeface="Courier New" panose="02070309020205020404" pitchFamily="49" charset="0"/>
                <a:cs typeface="Courier New" panose="02070309020205020404" pitchFamily="49" charset="0"/>
              </a:rPr>
              <a:t>18 28 51 </a:t>
            </a:r>
            <a:r>
              <a:rPr lang="en-US" sz="1200" b="1" dirty="0">
                <a:highlight>
                  <a:srgbClr val="FFFF00"/>
                </a:highlight>
                <a:latin typeface="Courier New" panose="02070309020205020404" pitchFamily="49" charset="0"/>
                <a:cs typeface="Courier New" panose="02070309020205020404" pitchFamily="49" charset="0"/>
              </a:rPr>
              <a:t>12 69 </a:t>
            </a:r>
            <a:r>
              <a:rPr lang="en-US" sz="1200" b="1" dirty="0">
                <a:latin typeface="Courier New" panose="02070309020205020404" pitchFamily="49" charset="0"/>
                <a:cs typeface="Courier New" panose="02070309020205020404" pitchFamily="49" charset="0"/>
              </a:rPr>
              <a:t>85 91 71 41 66 96 29</a:t>
            </a:r>
          </a:p>
          <a:p>
            <a:r>
              <a:rPr lang="en-US" sz="1200" b="1" dirty="0">
                <a:latin typeface="Courier New" panose="02070309020205020404" pitchFamily="49" charset="0"/>
                <a:cs typeface="Courier New" panose="02070309020205020404" pitchFamily="49" charset="0"/>
              </a:rPr>
              <a:t>                                                 ^^ ^^                      (merged)</a:t>
            </a:r>
          </a:p>
          <a:p>
            <a:r>
              <a:rPr lang="en-US" sz="1200" b="1" dirty="0">
                <a:latin typeface="Courier New" panose="02070309020205020404" pitchFamily="49" charset="0"/>
                <a:cs typeface="Courier New" panose="02070309020205020404" pitchFamily="49" charset="0"/>
              </a:rPr>
              <a:t> 10 19 23 34 37 38 54 58 64 65 70 75 87 </a:t>
            </a:r>
            <a:r>
              <a:rPr lang="en-US" sz="1200" b="1" dirty="0">
                <a:solidFill>
                  <a:srgbClr val="008000"/>
                </a:solidFill>
                <a:latin typeface="Courier New" panose="02070309020205020404" pitchFamily="49" charset="0"/>
                <a:cs typeface="Courier New" panose="02070309020205020404" pitchFamily="49" charset="0"/>
              </a:rPr>
              <a:t>18 28 51 </a:t>
            </a:r>
            <a:r>
              <a:rPr lang="en-US" sz="1200" b="1" dirty="0">
                <a:highlight>
                  <a:srgbClr val="FFFF00"/>
                </a:highlight>
                <a:latin typeface="Courier New" panose="02070309020205020404" pitchFamily="49" charset="0"/>
                <a:cs typeface="Courier New" panose="02070309020205020404" pitchFamily="49" charset="0"/>
              </a:rPr>
              <a:t>12 69 85 </a:t>
            </a:r>
            <a:r>
              <a:rPr lang="en-US" sz="1200" b="1" dirty="0">
                <a:latin typeface="Courier New" panose="02070309020205020404" pitchFamily="49" charset="0"/>
                <a:cs typeface="Courier New" panose="02070309020205020404" pitchFamily="49" charset="0"/>
              </a:rPr>
              <a:t>91 71 41 66 96 29</a:t>
            </a:r>
          </a:p>
          <a:p>
            <a:r>
              <a:rPr lang="en-US" sz="1200" b="1" dirty="0">
                <a:latin typeface="Courier New" panose="02070309020205020404" pitchFamily="49" charset="0"/>
                <a:cs typeface="Courier New" panose="02070309020205020404" pitchFamily="49" charset="0"/>
              </a:rPr>
              <a:t>                                                 ^^ ^^ ^^                   (merged)</a:t>
            </a:r>
          </a:p>
          <a:p>
            <a:r>
              <a:rPr lang="en-US" sz="1200" b="1" dirty="0">
                <a:latin typeface="Courier New" panose="02070309020205020404" pitchFamily="49" charset="0"/>
                <a:cs typeface="Courier New" panose="02070309020205020404" pitchFamily="49" charset="0"/>
              </a:rPr>
              <a:t> 10 19 23 34 37 38 54 58 64 65 70 75 87 </a:t>
            </a:r>
            <a:r>
              <a:rPr lang="en-US" sz="1200" b="1" dirty="0">
                <a:highlight>
                  <a:srgbClr val="FFFF00"/>
                </a:highlight>
                <a:latin typeface="Courier New" panose="02070309020205020404" pitchFamily="49" charset="0"/>
                <a:cs typeface="Courier New" panose="02070309020205020404" pitchFamily="49" charset="0"/>
              </a:rPr>
              <a:t>12 18 28 51 69 85 </a:t>
            </a:r>
            <a:r>
              <a:rPr lang="en-US" sz="1200" b="1" dirty="0">
                <a:latin typeface="Courier New" panose="02070309020205020404" pitchFamily="49" charset="0"/>
                <a:cs typeface="Courier New" panose="02070309020205020404" pitchFamily="49" charset="0"/>
              </a:rPr>
              <a:t>91 71 41 66 96 29</a:t>
            </a:r>
          </a:p>
          <a:p>
            <a:r>
              <a:rPr lang="en-US" sz="1200" b="1" dirty="0">
                <a:latin typeface="Courier New" panose="02070309020205020404" pitchFamily="49" charset="0"/>
                <a:cs typeface="Courier New" panose="02070309020205020404" pitchFamily="49" charset="0"/>
              </a:rPr>
              <a:t>                                        ^^ ^^ ^^ ^^ ^^ ^^                   (merged)</a:t>
            </a:r>
          </a:p>
        </p:txBody>
      </p:sp>
    </p:spTree>
    <p:extLst>
      <p:ext uri="{BB962C8B-B14F-4D97-AF65-F5344CB8AC3E}">
        <p14:creationId xmlns:p14="http://schemas.microsoft.com/office/powerpoint/2010/main" val="105925611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9180E426-3722-7547-B5F8-C3356D68336F}"/>
              </a:ext>
            </a:extLst>
          </p:cNvPr>
          <p:cNvSpPr/>
          <p:nvPr/>
        </p:nvSpPr>
        <p:spPr bwMode="auto">
          <a:xfrm>
            <a:off x="4114805" y="1375576"/>
            <a:ext cx="1737341" cy="3699326"/>
          </a:xfrm>
          <a:prstGeom prst="rect">
            <a:avLst/>
          </a:prstGeom>
          <a:solidFill>
            <a:srgbClr val="E1F5FF"/>
          </a:solidFill>
          <a:ln w="9525" cap="flat" cmpd="sng" algn="ctr">
            <a:no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a:ln>
                <a:noFill/>
              </a:ln>
              <a:solidFill>
                <a:schemeClr val="tx1"/>
              </a:solidFill>
              <a:effectLst/>
              <a:latin typeface="Arial" charset="0"/>
              <a:ea typeface="ＭＳ Ｐゴシック" charset="0"/>
            </a:endParaRPr>
          </a:p>
        </p:txBody>
      </p:sp>
      <p:sp>
        <p:nvSpPr>
          <p:cNvPr id="6" name="Rectangle 5">
            <a:extLst>
              <a:ext uri="{FF2B5EF4-FFF2-40B4-BE49-F238E27FC236}">
                <a16:creationId xmlns:a16="http://schemas.microsoft.com/office/drawing/2014/main" id="{4B51BE1F-63CB-EF49-8930-7C8DFD5F181B}"/>
              </a:ext>
            </a:extLst>
          </p:cNvPr>
          <p:cNvSpPr/>
          <p:nvPr/>
        </p:nvSpPr>
        <p:spPr bwMode="auto">
          <a:xfrm>
            <a:off x="548684" y="1375576"/>
            <a:ext cx="3566121" cy="4065082"/>
          </a:xfrm>
          <a:prstGeom prst="rect">
            <a:avLst/>
          </a:prstGeom>
          <a:solidFill>
            <a:schemeClr val="bg1">
              <a:lumMod val="85000"/>
            </a:schemeClr>
          </a:solidFill>
          <a:ln w="9525" cap="flat" cmpd="sng" algn="ctr">
            <a:no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a:ln>
                <a:noFill/>
              </a:ln>
              <a:solidFill>
                <a:schemeClr val="tx1"/>
              </a:solidFill>
              <a:effectLst/>
              <a:latin typeface="Arial" charset="0"/>
              <a:ea typeface="ＭＳ Ｐゴシック" charset="0"/>
            </a:endParaRPr>
          </a:p>
        </p:txBody>
      </p:sp>
      <p:sp>
        <p:nvSpPr>
          <p:cNvPr id="2" name="Title 1">
            <a:extLst>
              <a:ext uri="{FF2B5EF4-FFF2-40B4-BE49-F238E27FC236}">
                <a16:creationId xmlns:a16="http://schemas.microsoft.com/office/drawing/2014/main" id="{530DCBD4-9557-8D42-80C2-204F8DD59935}"/>
              </a:ext>
            </a:extLst>
          </p:cNvPr>
          <p:cNvSpPr>
            <a:spLocks noGrp="1"/>
          </p:cNvSpPr>
          <p:nvPr>
            <p:ph type="title"/>
          </p:nvPr>
        </p:nvSpPr>
        <p:spPr/>
        <p:txBody>
          <a:bodyPr/>
          <a:lstStyle/>
          <a:p>
            <a:r>
              <a:rPr lang="en-US" dirty="0"/>
              <a:t>Mergesort: </a:t>
            </a:r>
            <a:r>
              <a:rPr lang="en-US" i="1" dirty="0">
                <a:latin typeface="Times New Roman" panose="02020603050405020304" pitchFamily="18" charset="0"/>
                <a:cs typeface="Times New Roman" panose="02020603050405020304" pitchFamily="18" charset="0"/>
              </a:rPr>
              <a:t>N</a:t>
            </a:r>
            <a:r>
              <a:rPr lang="en-US" dirty="0"/>
              <a:t> = 25</a:t>
            </a:r>
            <a:r>
              <a:rPr lang="en-US" i="1" dirty="0"/>
              <a:t>, cont’d</a:t>
            </a:r>
          </a:p>
        </p:txBody>
      </p:sp>
      <p:sp>
        <p:nvSpPr>
          <p:cNvPr id="4" name="Slide Number Placeholder 3">
            <a:extLst>
              <a:ext uri="{FF2B5EF4-FFF2-40B4-BE49-F238E27FC236}">
                <a16:creationId xmlns:a16="http://schemas.microsoft.com/office/drawing/2014/main" id="{C0108E5A-E87E-4341-BD37-2C476000C457}"/>
              </a:ext>
            </a:extLst>
          </p:cNvPr>
          <p:cNvSpPr>
            <a:spLocks noGrp="1"/>
          </p:cNvSpPr>
          <p:nvPr>
            <p:ph type="sldNum" sz="quarter" idx="12"/>
          </p:nvPr>
        </p:nvSpPr>
        <p:spPr/>
        <p:txBody>
          <a:bodyPr/>
          <a:lstStyle/>
          <a:p>
            <a:fld id="{5E4F0376-0E54-9843-B673-E00D6670E830}" type="slidenum">
              <a:rPr lang="en-US" smtClean="0"/>
              <a:pPr/>
              <a:t>31</a:t>
            </a:fld>
            <a:endParaRPr lang="en-US" dirty="0"/>
          </a:p>
        </p:txBody>
      </p:sp>
      <p:sp>
        <p:nvSpPr>
          <p:cNvPr id="5" name="TextBox 4">
            <a:extLst>
              <a:ext uri="{FF2B5EF4-FFF2-40B4-BE49-F238E27FC236}">
                <a16:creationId xmlns:a16="http://schemas.microsoft.com/office/drawing/2014/main" id="{DC5A7534-EAE3-D04D-94AF-705922626238}"/>
              </a:ext>
            </a:extLst>
          </p:cNvPr>
          <p:cNvSpPr txBox="1"/>
          <p:nvPr/>
        </p:nvSpPr>
        <p:spPr>
          <a:xfrm>
            <a:off x="429370" y="1375576"/>
            <a:ext cx="8645315" cy="4708981"/>
          </a:xfrm>
          <a:prstGeom prst="rect">
            <a:avLst/>
          </a:prstGeom>
          <a:noFill/>
        </p:spPr>
        <p:txBody>
          <a:bodyPr wrap="none" rtlCol="0">
            <a:spAutoFit/>
          </a:bodyPr>
          <a:lstStyle/>
          <a:p>
            <a:r>
              <a:rPr lang="en-US" sz="1200" b="1" dirty="0">
                <a:latin typeface="Courier New" panose="02070309020205020404" pitchFamily="49" charset="0"/>
                <a:cs typeface="Courier New" panose="02070309020205020404" pitchFamily="49" charset="0"/>
              </a:rPr>
              <a:t> 10 19 23 34 37 38 54 58 64 65 70 75 87</a:t>
            </a:r>
            <a:r>
              <a:rPr lang="en-US" sz="1200" b="1" dirty="0">
                <a:solidFill>
                  <a:srgbClr val="008000"/>
                </a:solidFill>
                <a:latin typeface="Courier New" panose="02070309020205020404" pitchFamily="49" charset="0"/>
                <a:cs typeface="Courier New" panose="02070309020205020404" pitchFamily="49" charset="0"/>
              </a:rPr>
              <a:t> </a:t>
            </a:r>
            <a:r>
              <a:rPr lang="en-US" sz="1200" b="1" dirty="0">
                <a:latin typeface="Courier New" panose="02070309020205020404" pitchFamily="49" charset="0"/>
                <a:cs typeface="Courier New" panose="02070309020205020404" pitchFamily="49" charset="0"/>
              </a:rPr>
              <a:t>12 18 28 51 69 85 91 71 41 66 96 29</a:t>
            </a:r>
          </a:p>
          <a:p>
            <a:r>
              <a:rPr lang="en-US" sz="1200" b="1" dirty="0">
                <a:latin typeface="Courier New" panose="02070309020205020404" pitchFamily="49" charset="0"/>
                <a:cs typeface="Courier New" panose="02070309020205020404" pitchFamily="49" charset="0"/>
              </a:rPr>
              <a:t>                                                          ^^ ^^ ^^ ^^ ^^ ^^ (midpoint @ 41)</a:t>
            </a:r>
          </a:p>
          <a:p>
            <a:r>
              <a:rPr lang="en-US" sz="1200" b="1" dirty="0">
                <a:solidFill>
                  <a:srgbClr val="008000"/>
                </a:solidFill>
                <a:latin typeface="Courier New" panose="02070309020205020404" pitchFamily="49" charset="0"/>
                <a:cs typeface="Courier New" panose="02070309020205020404" pitchFamily="49" charset="0"/>
              </a:rPr>
              <a:t> </a:t>
            </a:r>
            <a:r>
              <a:rPr lang="en-US" sz="1200" b="1" dirty="0">
                <a:latin typeface="Courier New" panose="02070309020205020404" pitchFamily="49" charset="0"/>
                <a:cs typeface="Courier New" panose="02070309020205020404" pitchFamily="49" charset="0"/>
              </a:rPr>
              <a:t>10 19 23 34 37 38 54 58 64 65 70 75 87 12 18 28 51 69 85 91 71 41 66 96 29</a:t>
            </a:r>
          </a:p>
          <a:p>
            <a:r>
              <a:rPr lang="en-US" sz="1200" b="1" dirty="0">
                <a:latin typeface="Courier New" panose="02070309020205020404" pitchFamily="49" charset="0"/>
                <a:cs typeface="Courier New" panose="02070309020205020404" pitchFamily="49" charset="0"/>
              </a:rPr>
              <a:t>                                                          ^^ ^^ ^^          (midpoint @ 71)</a:t>
            </a:r>
          </a:p>
          <a:p>
            <a:r>
              <a:rPr lang="en-US" sz="1200" b="1" dirty="0">
                <a:latin typeface="Courier New" panose="02070309020205020404" pitchFamily="49" charset="0"/>
                <a:cs typeface="Courier New" panose="02070309020205020404" pitchFamily="49" charset="0"/>
              </a:rPr>
              <a:t> 10 19 23 34 37 38 54 58 64 65 70 75 87 12 18 28 51 69 85 91 71 41 66 96 29</a:t>
            </a:r>
          </a:p>
          <a:p>
            <a:r>
              <a:rPr lang="en-US" sz="1200" b="1" dirty="0">
                <a:latin typeface="Courier New" panose="02070309020205020404" pitchFamily="49" charset="0"/>
                <a:cs typeface="Courier New" panose="02070309020205020404" pitchFamily="49" charset="0"/>
              </a:rPr>
              <a:t>                                                          ^^ ^^             (midpoint @ 91)</a:t>
            </a:r>
          </a:p>
          <a:p>
            <a:r>
              <a:rPr lang="en-US" sz="1200" b="1" dirty="0">
                <a:latin typeface="Courier New" panose="02070309020205020404" pitchFamily="49" charset="0"/>
                <a:cs typeface="Courier New" panose="02070309020205020404" pitchFamily="49" charset="0"/>
              </a:rPr>
              <a:t> 10 19 23 34 37 38 54 58 64 65 70 75 87 12 18 28 51 69 85 </a:t>
            </a:r>
            <a:r>
              <a:rPr lang="en-US" sz="1200" b="1" dirty="0">
                <a:highlight>
                  <a:srgbClr val="FFFF00"/>
                </a:highlight>
                <a:latin typeface="Courier New" panose="02070309020205020404" pitchFamily="49" charset="0"/>
                <a:cs typeface="Courier New" panose="02070309020205020404" pitchFamily="49" charset="0"/>
              </a:rPr>
              <a:t>71 91 </a:t>
            </a:r>
            <a:r>
              <a:rPr lang="en-US" sz="1200" b="1" dirty="0">
                <a:latin typeface="Courier New" panose="02070309020205020404" pitchFamily="49" charset="0"/>
                <a:cs typeface="Courier New" panose="02070309020205020404" pitchFamily="49" charset="0"/>
              </a:rPr>
              <a:t>41 66 96 29</a:t>
            </a:r>
          </a:p>
          <a:p>
            <a:r>
              <a:rPr lang="en-US" sz="1200" b="1" dirty="0">
                <a:latin typeface="Courier New" panose="02070309020205020404" pitchFamily="49" charset="0"/>
                <a:cs typeface="Courier New" panose="02070309020205020404" pitchFamily="49" charset="0"/>
              </a:rPr>
              <a:t>                                                          ^^ ^^             (merged)</a:t>
            </a:r>
          </a:p>
          <a:p>
            <a:r>
              <a:rPr lang="en-US" sz="1200" b="1" dirty="0">
                <a:latin typeface="Courier New" panose="02070309020205020404" pitchFamily="49" charset="0"/>
                <a:cs typeface="Courier New" panose="02070309020205020404" pitchFamily="49" charset="0"/>
              </a:rPr>
              <a:t> 10 19 23 34 37 38 54 58 64 65 70 75 87 12 18 28 51 69 85 </a:t>
            </a:r>
            <a:r>
              <a:rPr lang="en-US" sz="1200" b="1" dirty="0">
                <a:highlight>
                  <a:srgbClr val="FFFF00"/>
                </a:highlight>
                <a:latin typeface="Courier New" panose="02070309020205020404" pitchFamily="49" charset="0"/>
                <a:cs typeface="Courier New" panose="02070309020205020404" pitchFamily="49" charset="0"/>
              </a:rPr>
              <a:t>41 71 91 </a:t>
            </a:r>
            <a:r>
              <a:rPr lang="en-US" sz="1200" b="1" dirty="0">
                <a:latin typeface="Courier New" panose="02070309020205020404" pitchFamily="49" charset="0"/>
                <a:cs typeface="Courier New" panose="02070309020205020404" pitchFamily="49" charset="0"/>
              </a:rPr>
              <a:t>66 96 29</a:t>
            </a:r>
          </a:p>
          <a:p>
            <a:r>
              <a:rPr lang="en-US" sz="1200" b="1" dirty="0">
                <a:latin typeface="Courier New" panose="02070309020205020404" pitchFamily="49" charset="0"/>
                <a:cs typeface="Courier New" panose="02070309020205020404" pitchFamily="49" charset="0"/>
              </a:rPr>
              <a:t>                                                          ^^ ^^ ^^          (merged)</a:t>
            </a:r>
          </a:p>
          <a:p>
            <a:r>
              <a:rPr lang="en-US" sz="1200" b="1" dirty="0">
                <a:solidFill>
                  <a:srgbClr val="008000"/>
                </a:solidFill>
                <a:latin typeface="Courier New" panose="02070309020205020404" pitchFamily="49" charset="0"/>
                <a:cs typeface="Courier New" panose="02070309020205020404" pitchFamily="49" charset="0"/>
              </a:rPr>
              <a:t> </a:t>
            </a:r>
            <a:r>
              <a:rPr lang="en-US" sz="1200" b="1" dirty="0">
                <a:latin typeface="Courier New" panose="02070309020205020404" pitchFamily="49" charset="0"/>
                <a:cs typeface="Courier New" panose="02070309020205020404" pitchFamily="49" charset="0"/>
              </a:rPr>
              <a:t>10 19 23 34 37 38 54 58 64 65 70 75 87 12 18 28 51 69 85 41 71 91 66 96 29</a:t>
            </a:r>
          </a:p>
          <a:p>
            <a:r>
              <a:rPr lang="en-US" sz="1200" b="1" dirty="0">
                <a:latin typeface="Courier New" panose="02070309020205020404" pitchFamily="49" charset="0"/>
                <a:cs typeface="Courier New" panose="02070309020205020404" pitchFamily="49" charset="0"/>
              </a:rPr>
              <a:t>                                                                   ^^ ^^ ^^ (midpoint @ 96)</a:t>
            </a:r>
          </a:p>
          <a:p>
            <a:r>
              <a:rPr lang="en-US" sz="1200" b="1" dirty="0">
                <a:latin typeface="Courier New" panose="02070309020205020404" pitchFamily="49" charset="0"/>
                <a:cs typeface="Courier New" panose="02070309020205020404" pitchFamily="49" charset="0"/>
              </a:rPr>
              <a:t> 10 19 23 34 37 38 54 58 64 65 70 75 87 12 18 28 51 69 85 41 71 91 66 96 29</a:t>
            </a:r>
          </a:p>
          <a:p>
            <a:r>
              <a:rPr lang="en-US" sz="1200" b="1" dirty="0">
                <a:latin typeface="Courier New" panose="02070309020205020404" pitchFamily="49" charset="0"/>
                <a:cs typeface="Courier New" panose="02070309020205020404" pitchFamily="49" charset="0"/>
              </a:rPr>
              <a:t>                                                                   ^^ ^^    (midpoint @ 66)</a:t>
            </a:r>
          </a:p>
          <a:p>
            <a:r>
              <a:rPr lang="en-US" sz="1200" b="1" dirty="0">
                <a:latin typeface="Courier New" panose="02070309020205020404" pitchFamily="49" charset="0"/>
                <a:cs typeface="Courier New" panose="02070309020205020404" pitchFamily="49" charset="0"/>
              </a:rPr>
              <a:t> 10 19 23 34 37 38 54 58 64 65 70 75 87 12 18 28 51 69 85 41 71 91 </a:t>
            </a:r>
            <a:r>
              <a:rPr lang="en-US" sz="1200" b="1" dirty="0">
                <a:highlight>
                  <a:srgbClr val="FFFF00"/>
                </a:highlight>
                <a:latin typeface="Courier New" panose="02070309020205020404" pitchFamily="49" charset="0"/>
                <a:cs typeface="Courier New" panose="02070309020205020404" pitchFamily="49" charset="0"/>
              </a:rPr>
              <a:t>66 96 </a:t>
            </a:r>
            <a:r>
              <a:rPr lang="en-US" sz="1200" b="1" dirty="0">
                <a:latin typeface="Courier New" panose="02070309020205020404" pitchFamily="49" charset="0"/>
                <a:cs typeface="Courier New" panose="02070309020205020404" pitchFamily="49" charset="0"/>
              </a:rPr>
              <a:t>29</a:t>
            </a:r>
          </a:p>
          <a:p>
            <a:r>
              <a:rPr lang="en-US" sz="1200" b="1" dirty="0">
                <a:latin typeface="Courier New" panose="02070309020205020404" pitchFamily="49" charset="0"/>
                <a:cs typeface="Courier New" panose="02070309020205020404" pitchFamily="49" charset="0"/>
              </a:rPr>
              <a:t>                                                                   ^^ ^^    (merged)</a:t>
            </a:r>
          </a:p>
          <a:p>
            <a:r>
              <a:rPr lang="en-US" sz="1200" b="1" dirty="0">
                <a:latin typeface="Courier New" panose="02070309020205020404" pitchFamily="49" charset="0"/>
                <a:cs typeface="Courier New" panose="02070309020205020404" pitchFamily="49" charset="0"/>
              </a:rPr>
              <a:t> 10 19 23 34 37 38 54 58 64 65 70 75 87 12 18 28 51 69 85 41 71 91 </a:t>
            </a:r>
            <a:r>
              <a:rPr lang="en-US" sz="1200" b="1" dirty="0">
                <a:highlight>
                  <a:srgbClr val="FFFF00"/>
                </a:highlight>
                <a:latin typeface="Courier New" panose="02070309020205020404" pitchFamily="49" charset="0"/>
                <a:cs typeface="Courier New" panose="02070309020205020404" pitchFamily="49" charset="0"/>
              </a:rPr>
              <a:t>29 66 96</a:t>
            </a:r>
          </a:p>
          <a:p>
            <a:r>
              <a:rPr lang="en-US" sz="1200" b="1" dirty="0">
                <a:latin typeface="Courier New" panose="02070309020205020404" pitchFamily="49" charset="0"/>
                <a:cs typeface="Courier New" panose="02070309020205020404" pitchFamily="49" charset="0"/>
              </a:rPr>
              <a:t>                                                                   ^^ ^^ ^^ (merged)</a:t>
            </a:r>
          </a:p>
          <a:p>
            <a:r>
              <a:rPr lang="en-US" sz="1200" b="1" dirty="0">
                <a:solidFill>
                  <a:srgbClr val="008000"/>
                </a:solidFill>
                <a:latin typeface="Courier New" panose="02070309020205020404" pitchFamily="49" charset="0"/>
                <a:cs typeface="Courier New" panose="02070309020205020404" pitchFamily="49" charset="0"/>
              </a:rPr>
              <a:t> </a:t>
            </a:r>
            <a:r>
              <a:rPr lang="en-US" sz="1200" b="1" dirty="0">
                <a:latin typeface="Courier New" panose="02070309020205020404" pitchFamily="49" charset="0"/>
                <a:cs typeface="Courier New" panose="02070309020205020404" pitchFamily="49" charset="0"/>
              </a:rPr>
              <a:t>10 19 23 34 37 38 54 58 64 65 70 75 87 12 18 28 51 69 85 </a:t>
            </a:r>
            <a:r>
              <a:rPr lang="en-US" sz="1200" b="1" dirty="0">
                <a:highlight>
                  <a:srgbClr val="FFFF00"/>
                </a:highlight>
                <a:latin typeface="Courier New" panose="02070309020205020404" pitchFamily="49" charset="0"/>
                <a:cs typeface="Courier New" panose="02070309020205020404" pitchFamily="49" charset="0"/>
              </a:rPr>
              <a:t>29 41 66 71 91 96</a:t>
            </a:r>
          </a:p>
          <a:p>
            <a:r>
              <a:rPr lang="en-US" sz="1200" b="1" dirty="0">
                <a:latin typeface="Courier New" panose="02070309020205020404" pitchFamily="49" charset="0"/>
                <a:cs typeface="Courier New" panose="02070309020205020404" pitchFamily="49" charset="0"/>
              </a:rPr>
              <a:t>                                                          ^^ ^^ ^^ ^^ ^^ ^^ (merged)</a:t>
            </a:r>
          </a:p>
          <a:p>
            <a:r>
              <a:rPr lang="en-US" sz="1200" b="1" dirty="0">
                <a:latin typeface="Courier New" panose="02070309020205020404" pitchFamily="49" charset="0"/>
                <a:cs typeface="Courier New" panose="02070309020205020404" pitchFamily="49" charset="0"/>
              </a:rPr>
              <a:t> 10 19 23 34 37 38 54 58 64 65 70 75 </a:t>
            </a:r>
            <a:r>
              <a:rPr lang="en-US" sz="1200" b="1" dirty="0">
                <a:highlight>
                  <a:srgbClr val="FFFF00"/>
                </a:highlight>
                <a:latin typeface="Courier New" panose="02070309020205020404" pitchFamily="49" charset="0"/>
                <a:cs typeface="Courier New" panose="02070309020205020404" pitchFamily="49" charset="0"/>
              </a:rPr>
              <a:t>87 12 18 28 29 41 51 66 69 71 85 91 96</a:t>
            </a:r>
          </a:p>
          <a:p>
            <a:r>
              <a:rPr lang="en-US" sz="1200" b="1" dirty="0">
                <a:latin typeface="Courier New" panose="02070309020205020404" pitchFamily="49" charset="0"/>
                <a:cs typeface="Courier New" panose="02070309020205020404" pitchFamily="49" charset="0"/>
              </a:rPr>
              <a:t>                                        ^^ ^^ ^^ ^^ ^^ ^^ ^^ ^^ ^^ ^^ ^^ ^^ (merged)</a:t>
            </a:r>
          </a:p>
          <a:p>
            <a:r>
              <a:rPr lang="en-US" sz="1200" b="1" dirty="0">
                <a:latin typeface="Courier New" panose="02070309020205020404" pitchFamily="49" charset="0"/>
                <a:cs typeface="Courier New" panose="02070309020205020404" pitchFamily="49" charset="0"/>
              </a:rPr>
              <a:t> </a:t>
            </a:r>
            <a:r>
              <a:rPr lang="en-US" sz="1200" b="1" dirty="0">
                <a:highlight>
                  <a:srgbClr val="FFFF00"/>
                </a:highlight>
                <a:latin typeface="Courier New" panose="02070309020205020404" pitchFamily="49" charset="0"/>
                <a:cs typeface="Courier New" panose="02070309020205020404" pitchFamily="49" charset="0"/>
              </a:rPr>
              <a:t>10 12 18 19 23 28 29 34 37 38 41 51 54 58 64 65 66 69 70 71 75 85 87 91 96</a:t>
            </a:r>
          </a:p>
          <a:p>
            <a:r>
              <a:rPr lang="en-US" sz="1200" b="1" dirty="0">
                <a:latin typeface="Courier New" panose="02070309020205020404" pitchFamily="49" charset="0"/>
                <a:cs typeface="Courier New" panose="02070309020205020404" pitchFamily="49" charset="0"/>
              </a:rPr>
              <a:t> ^^ ^^ ^^ ^^ ^^ ^^ ^^ ^^ ^^ ^^ ^^ ^^ ^^ ^^ ^^ ^^ ^^ ^^ ^^ ^^ ^^ ^^ ^^ ^^ ^^ (merged)</a:t>
            </a:r>
          </a:p>
          <a:p>
            <a:r>
              <a:rPr lang="en-US" sz="1200" b="1" dirty="0">
                <a:latin typeface="Courier New" panose="02070309020205020404" pitchFamily="49" charset="0"/>
                <a:cs typeface="Courier New" panose="02070309020205020404" pitchFamily="49" charset="0"/>
              </a:rPr>
              <a:t> 10 12 18 19 23 28 29 34 37 38 41 51 54 58 64 65 66 69 70 71 75 85 87 91 96 (sorted)</a:t>
            </a:r>
          </a:p>
        </p:txBody>
      </p:sp>
    </p:spTree>
    <p:extLst>
      <p:ext uri="{BB962C8B-B14F-4D97-AF65-F5344CB8AC3E}">
        <p14:creationId xmlns:p14="http://schemas.microsoft.com/office/powerpoint/2010/main" val="104903804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Slide Number Placeholder 5"/>
          <p:cNvSpPr>
            <a:spLocks noGrp="1"/>
          </p:cNvSpPr>
          <p:nvPr>
            <p:ph type="sldNum" sz="quarter" idx="12"/>
          </p:nvPr>
        </p:nvSpPr>
        <p:spPr/>
        <p:txBody>
          <a:bodyPr/>
          <a:lstStyle/>
          <a:p>
            <a:fld id="{BF7BFC23-3A6D-FA47-8548-1964B66190D1}" type="slidenum">
              <a:rPr lang="en-US"/>
              <a:pPr/>
              <a:t>32</a:t>
            </a:fld>
            <a:endParaRPr lang="en-US" dirty="0"/>
          </a:p>
        </p:txBody>
      </p:sp>
      <p:sp>
        <p:nvSpPr>
          <p:cNvPr id="789506" name="Rectangle 2"/>
          <p:cNvSpPr>
            <a:spLocks noGrp="1" noChangeArrowheads="1"/>
          </p:cNvSpPr>
          <p:nvPr>
            <p:ph type="title"/>
          </p:nvPr>
        </p:nvSpPr>
        <p:spPr/>
        <p:txBody>
          <a:bodyPr/>
          <a:lstStyle/>
          <a:p>
            <a:r>
              <a:rPr lang="en-US"/>
              <a:t>Analysis of Mergesort</a:t>
            </a:r>
          </a:p>
        </p:txBody>
      </p:sp>
      <p:sp>
        <p:nvSpPr>
          <p:cNvPr id="789507" name="Rectangle 3"/>
          <p:cNvSpPr>
            <a:spLocks noGrp="1" noChangeArrowheads="1"/>
          </p:cNvSpPr>
          <p:nvPr>
            <p:ph type="body" idx="1"/>
          </p:nvPr>
        </p:nvSpPr>
        <p:spPr>
          <a:xfrm>
            <a:off x="457200" y="1295399"/>
            <a:ext cx="8229600" cy="4785331"/>
          </a:xfrm>
        </p:spPr>
        <p:txBody>
          <a:bodyPr/>
          <a:lstStyle/>
          <a:p>
            <a:pPr>
              <a:lnSpc>
                <a:spcPct val="90000"/>
              </a:lnSpc>
            </a:pPr>
            <a:r>
              <a:rPr lang="en-US" dirty="0"/>
              <a:t>How long does it take mergesort to run?</a:t>
            </a:r>
          </a:p>
          <a:p>
            <a:pPr lvl="5">
              <a:lnSpc>
                <a:spcPct val="90000"/>
              </a:lnSpc>
            </a:pPr>
            <a:endParaRPr lang="en-US" dirty="0"/>
          </a:p>
          <a:p>
            <a:pPr lvl="1">
              <a:lnSpc>
                <a:spcPct val="90000"/>
              </a:lnSpc>
            </a:pPr>
            <a:r>
              <a:rPr lang="en-US" dirty="0"/>
              <a:t>Let </a:t>
            </a:r>
            <a:r>
              <a:rPr lang="en-US" i="1" dirty="0">
                <a:latin typeface="Times New Roman" charset="0"/>
              </a:rPr>
              <a:t>T</a:t>
            </a:r>
            <a:r>
              <a:rPr lang="en-US" dirty="0">
                <a:latin typeface="Times New Roman" charset="0"/>
              </a:rPr>
              <a:t>(</a:t>
            </a:r>
            <a:r>
              <a:rPr lang="en-US" i="1" dirty="0">
                <a:latin typeface="Times New Roman" charset="0"/>
              </a:rPr>
              <a:t>N</a:t>
            </a:r>
            <a:r>
              <a:rPr lang="en-US" dirty="0">
                <a:latin typeface="Times New Roman" charset="0"/>
              </a:rPr>
              <a:t>)</a:t>
            </a:r>
            <a:r>
              <a:rPr lang="en-US" dirty="0"/>
              <a:t> be the time to sort </a:t>
            </a:r>
            <a:r>
              <a:rPr lang="en-US" i="1" dirty="0">
                <a:latin typeface="Times New Roman" charset="0"/>
              </a:rPr>
              <a:t>N</a:t>
            </a:r>
            <a:r>
              <a:rPr lang="en-US" dirty="0"/>
              <a:t> values.</a:t>
            </a:r>
          </a:p>
          <a:p>
            <a:pPr lvl="1">
              <a:lnSpc>
                <a:spcPct val="90000"/>
              </a:lnSpc>
            </a:pPr>
            <a:r>
              <a:rPr lang="en-US" i="1" dirty="0">
                <a:latin typeface="Times New Roman" charset="0"/>
              </a:rPr>
              <a:t>T</a:t>
            </a:r>
            <a:r>
              <a:rPr lang="en-US" dirty="0">
                <a:latin typeface="Times New Roman" charset="0"/>
              </a:rPr>
              <a:t>(1) =</a:t>
            </a:r>
            <a:r>
              <a:rPr lang="en-US" dirty="0"/>
              <a:t> </a:t>
            </a:r>
            <a:r>
              <a:rPr lang="en-US" dirty="0">
                <a:latin typeface="Times New Roman" charset="0"/>
              </a:rPr>
              <a:t>1</a:t>
            </a:r>
            <a:r>
              <a:rPr lang="en-US" dirty="0"/>
              <a:t>.</a:t>
            </a:r>
          </a:p>
          <a:p>
            <a:pPr lvl="1">
              <a:lnSpc>
                <a:spcPct val="90000"/>
              </a:lnSpc>
            </a:pPr>
            <a:r>
              <a:rPr lang="en-US" dirty="0"/>
              <a:t>It takes </a:t>
            </a:r>
            <a:r>
              <a:rPr lang="en-US" i="1" dirty="0">
                <a:latin typeface="Times New Roman" charset="0"/>
              </a:rPr>
              <a:t>T</a:t>
            </a:r>
            <a:r>
              <a:rPr lang="en-US" dirty="0">
                <a:latin typeface="Times New Roman" charset="0"/>
              </a:rPr>
              <a:t>(</a:t>
            </a:r>
            <a:r>
              <a:rPr lang="en-US" i="1" dirty="0">
                <a:latin typeface="Times New Roman" charset="0"/>
              </a:rPr>
              <a:t>N</a:t>
            </a:r>
            <a:r>
              <a:rPr lang="en-US" dirty="0">
                <a:latin typeface="Times New Roman" charset="0"/>
              </a:rPr>
              <a:t>/2)</a:t>
            </a:r>
            <a:r>
              <a:rPr lang="en-US" dirty="0"/>
              <a:t> to sort each half.</a:t>
            </a:r>
          </a:p>
          <a:p>
            <a:pPr lvl="1">
              <a:lnSpc>
                <a:spcPct val="90000"/>
              </a:lnSpc>
            </a:pPr>
            <a:r>
              <a:rPr lang="en-US" dirty="0"/>
              <a:t>Time</a:t>
            </a:r>
            <a:r>
              <a:rPr lang="en-US" i="1" dirty="0">
                <a:latin typeface="Times New Roman" charset="0"/>
              </a:rPr>
              <a:t> N</a:t>
            </a:r>
            <a:r>
              <a:rPr lang="en-US" dirty="0"/>
              <a:t> to do the merge.</a:t>
            </a:r>
          </a:p>
          <a:p>
            <a:pPr lvl="4">
              <a:lnSpc>
                <a:spcPct val="90000"/>
              </a:lnSpc>
            </a:pPr>
            <a:endParaRPr lang="en-US" dirty="0"/>
          </a:p>
          <a:p>
            <a:pPr>
              <a:lnSpc>
                <a:spcPct val="90000"/>
              </a:lnSpc>
            </a:pPr>
            <a:r>
              <a:rPr lang="en-US" dirty="0"/>
              <a:t>Therefore, we have a </a:t>
            </a:r>
            <a:r>
              <a:rPr lang="en-US" u="sng" dirty="0"/>
              <a:t>recurrence relation</a:t>
            </a:r>
            <a:r>
              <a:rPr lang="en-US" dirty="0"/>
              <a:t>:</a:t>
            </a:r>
          </a:p>
          <a:p>
            <a:pPr>
              <a:lnSpc>
                <a:spcPct val="90000"/>
              </a:lnSpc>
            </a:pPr>
            <a:endParaRPr lang="en-US" dirty="0"/>
          </a:p>
          <a:p>
            <a:pPr>
              <a:lnSpc>
                <a:spcPct val="90000"/>
              </a:lnSpc>
            </a:pPr>
            <a:endParaRPr lang="en-US" dirty="0"/>
          </a:p>
          <a:p>
            <a:pPr>
              <a:lnSpc>
                <a:spcPct val="90000"/>
              </a:lnSpc>
            </a:pPr>
            <a:r>
              <a:rPr lang="en-US" dirty="0"/>
              <a:t>What is the </a:t>
            </a:r>
            <a:r>
              <a:rPr lang="en-US" u="sng" dirty="0"/>
              <a:t>time complexity</a:t>
            </a:r>
            <a:r>
              <a:rPr lang="en-US" dirty="0"/>
              <a:t> of </a:t>
            </a:r>
            <a:r>
              <a:rPr lang="en-US" i="1" dirty="0">
                <a:latin typeface="Times New Roman" charset="0"/>
              </a:rPr>
              <a:t>T</a:t>
            </a:r>
            <a:r>
              <a:rPr lang="en-US" dirty="0">
                <a:latin typeface="Times New Roman" charset="0"/>
              </a:rPr>
              <a:t>(</a:t>
            </a:r>
            <a:r>
              <a:rPr lang="en-US" i="1" dirty="0">
                <a:latin typeface="Times New Roman" charset="0"/>
              </a:rPr>
              <a:t>N</a:t>
            </a:r>
            <a:r>
              <a:rPr lang="en-US" dirty="0">
                <a:latin typeface="Times New Roman" charset="0"/>
              </a:rPr>
              <a:t>)</a:t>
            </a:r>
            <a:r>
              <a:rPr lang="en-US" dirty="0"/>
              <a:t>?</a:t>
            </a:r>
          </a:p>
          <a:p>
            <a:pPr lvl="1">
              <a:lnSpc>
                <a:spcPct val="90000"/>
              </a:lnSpc>
            </a:pPr>
            <a:r>
              <a:rPr lang="en-US" dirty="0"/>
              <a:t>How does </a:t>
            </a:r>
            <a:r>
              <a:rPr lang="en-US" i="1" dirty="0">
                <a:latin typeface="Times New Roman" panose="02020603050405020304" pitchFamily="18" charset="0"/>
                <a:cs typeface="Times New Roman" panose="02020603050405020304" pitchFamily="18" charset="0"/>
              </a:rPr>
              <a:t>T</a:t>
            </a:r>
            <a:r>
              <a:rPr lang="en-US" dirty="0">
                <a:latin typeface="Times New Roman" panose="02020603050405020304" pitchFamily="18" charset="0"/>
                <a:cs typeface="Times New Roman" panose="02020603050405020304" pitchFamily="18" charset="0"/>
              </a:rPr>
              <a:t>(</a:t>
            </a:r>
            <a:r>
              <a:rPr lang="en-US" i="1" dirty="0">
                <a:latin typeface="Times New Roman" panose="02020603050405020304" pitchFamily="18" charset="0"/>
                <a:cs typeface="Times New Roman" panose="02020603050405020304" pitchFamily="18" charset="0"/>
              </a:rPr>
              <a:t>N</a:t>
            </a:r>
            <a:r>
              <a:rPr lang="en-US" dirty="0">
                <a:latin typeface="Times New Roman" panose="02020603050405020304" pitchFamily="18" charset="0"/>
                <a:cs typeface="Times New Roman" panose="02020603050405020304" pitchFamily="18" charset="0"/>
              </a:rPr>
              <a:t>)</a:t>
            </a:r>
            <a:r>
              <a:rPr lang="en-US" dirty="0"/>
              <a:t> grow as </a:t>
            </a:r>
            <a:r>
              <a:rPr lang="en-US" i="1" dirty="0">
                <a:latin typeface="Times New Roman" panose="02020603050405020304" pitchFamily="18" charset="0"/>
                <a:cs typeface="Times New Roman" panose="02020603050405020304" pitchFamily="18" charset="0"/>
              </a:rPr>
              <a:t>N</a:t>
            </a:r>
            <a:r>
              <a:rPr lang="en-US" dirty="0"/>
              <a:t> grows?</a:t>
            </a:r>
          </a:p>
        </p:txBody>
      </p:sp>
      <p:grpSp>
        <p:nvGrpSpPr>
          <p:cNvPr id="789515" name="Group 11"/>
          <p:cNvGrpSpPr>
            <a:grpSpLocks/>
          </p:cNvGrpSpPr>
          <p:nvPr/>
        </p:nvGrpSpPr>
        <p:grpSpPr bwMode="auto">
          <a:xfrm>
            <a:off x="2651781" y="4069073"/>
            <a:ext cx="3475038" cy="914400"/>
            <a:chOff x="1843" y="2390"/>
            <a:chExt cx="2189" cy="576"/>
          </a:xfrm>
        </p:grpSpPr>
        <p:sp>
          <p:nvSpPr>
            <p:cNvPr id="789513" name="Rectangle 9"/>
            <p:cNvSpPr>
              <a:spLocks noChangeArrowheads="1"/>
            </p:cNvSpPr>
            <p:nvPr/>
          </p:nvSpPr>
          <p:spPr bwMode="auto">
            <a:xfrm>
              <a:off x="1843" y="2506"/>
              <a:ext cx="2189" cy="460"/>
            </a:xfrm>
            <a:prstGeom prst="rect">
              <a:avLst/>
            </a:prstGeom>
            <a:solidFill>
              <a:srgbClr val="FFFF00"/>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789508" name="Text Box 4"/>
            <p:cNvSpPr txBox="1">
              <a:spLocks noChangeArrowheads="1"/>
            </p:cNvSpPr>
            <p:nvPr/>
          </p:nvSpPr>
          <p:spPr bwMode="auto">
            <a:xfrm>
              <a:off x="1843" y="2601"/>
              <a:ext cx="548" cy="2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sz="2000" i="1">
                  <a:latin typeface="Times New Roman" charset="0"/>
                </a:rPr>
                <a:t>T</a:t>
              </a:r>
              <a:r>
                <a:rPr lang="en-US" sz="2000">
                  <a:latin typeface="Times New Roman" charset="0"/>
                </a:rPr>
                <a:t>(</a:t>
              </a:r>
              <a:r>
                <a:rPr lang="en-US" sz="2000" i="1">
                  <a:latin typeface="Times New Roman" charset="0"/>
                </a:rPr>
                <a:t>N</a:t>
              </a:r>
              <a:r>
                <a:rPr lang="en-US" sz="2000">
                  <a:latin typeface="Times New Roman" charset="0"/>
                </a:rPr>
                <a:t>) =</a:t>
              </a:r>
            </a:p>
          </p:txBody>
        </p:sp>
        <p:sp>
          <p:nvSpPr>
            <p:cNvPr id="789509" name="Text Box 5"/>
            <p:cNvSpPr txBox="1">
              <a:spLocks noChangeArrowheads="1"/>
            </p:cNvSpPr>
            <p:nvPr/>
          </p:nvSpPr>
          <p:spPr bwMode="auto">
            <a:xfrm>
              <a:off x="2457" y="2506"/>
              <a:ext cx="1546" cy="44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tabLst>
                  <a:tab pos="1485900" algn="l"/>
                </a:tabLst>
                <a:defRPr>
                  <a:solidFill>
                    <a:schemeClr val="tx1"/>
                  </a:solidFill>
                  <a:latin typeface="Arial" charset="0"/>
                  <a:ea typeface="ＭＳ Ｐゴシック" charset="0"/>
                </a:defRPr>
              </a:lvl1pPr>
              <a:lvl2pPr>
                <a:tabLst>
                  <a:tab pos="1485900" algn="l"/>
                </a:tabLst>
                <a:defRPr>
                  <a:solidFill>
                    <a:schemeClr val="tx1"/>
                  </a:solidFill>
                  <a:latin typeface="Arial" charset="0"/>
                  <a:ea typeface="ＭＳ Ｐゴシック" charset="0"/>
                </a:defRPr>
              </a:lvl2pPr>
              <a:lvl3pPr>
                <a:tabLst>
                  <a:tab pos="1485900" algn="l"/>
                </a:tabLst>
                <a:defRPr>
                  <a:solidFill>
                    <a:schemeClr val="tx1"/>
                  </a:solidFill>
                  <a:latin typeface="Arial" charset="0"/>
                  <a:ea typeface="ＭＳ Ｐゴシック" charset="0"/>
                </a:defRPr>
              </a:lvl3pPr>
              <a:lvl4pPr>
                <a:tabLst>
                  <a:tab pos="1485900" algn="l"/>
                </a:tabLst>
                <a:defRPr>
                  <a:solidFill>
                    <a:schemeClr val="tx1"/>
                  </a:solidFill>
                  <a:latin typeface="Arial" charset="0"/>
                  <a:ea typeface="ＭＳ Ｐゴシック" charset="0"/>
                </a:defRPr>
              </a:lvl4pPr>
              <a:lvl5pPr>
                <a:tabLst>
                  <a:tab pos="1485900" algn="l"/>
                </a:tabLst>
                <a:defRPr>
                  <a:solidFill>
                    <a:schemeClr val="tx1"/>
                  </a:solidFill>
                  <a:latin typeface="Arial" charset="0"/>
                  <a:ea typeface="ＭＳ Ｐゴシック" charset="0"/>
                </a:defRPr>
              </a:lvl5pPr>
              <a:lvl6pPr fontAlgn="base">
                <a:spcBef>
                  <a:spcPct val="0"/>
                </a:spcBef>
                <a:spcAft>
                  <a:spcPct val="0"/>
                </a:spcAft>
                <a:tabLst>
                  <a:tab pos="1485900" algn="l"/>
                </a:tabLst>
                <a:defRPr>
                  <a:solidFill>
                    <a:schemeClr val="tx1"/>
                  </a:solidFill>
                  <a:latin typeface="Arial" charset="0"/>
                  <a:ea typeface="ＭＳ Ｐゴシック" charset="0"/>
                </a:defRPr>
              </a:lvl6pPr>
              <a:lvl7pPr fontAlgn="base">
                <a:spcBef>
                  <a:spcPct val="0"/>
                </a:spcBef>
                <a:spcAft>
                  <a:spcPct val="0"/>
                </a:spcAft>
                <a:tabLst>
                  <a:tab pos="1485900" algn="l"/>
                </a:tabLst>
                <a:defRPr>
                  <a:solidFill>
                    <a:schemeClr val="tx1"/>
                  </a:solidFill>
                  <a:latin typeface="Arial" charset="0"/>
                  <a:ea typeface="ＭＳ Ｐゴシック" charset="0"/>
                </a:defRPr>
              </a:lvl7pPr>
              <a:lvl8pPr fontAlgn="base">
                <a:spcBef>
                  <a:spcPct val="0"/>
                </a:spcBef>
                <a:spcAft>
                  <a:spcPct val="0"/>
                </a:spcAft>
                <a:tabLst>
                  <a:tab pos="1485900" algn="l"/>
                </a:tabLst>
                <a:defRPr>
                  <a:solidFill>
                    <a:schemeClr val="tx1"/>
                  </a:solidFill>
                  <a:latin typeface="Arial" charset="0"/>
                  <a:ea typeface="ＭＳ Ｐゴシック" charset="0"/>
                </a:defRPr>
              </a:lvl8pPr>
              <a:lvl9pPr fontAlgn="base">
                <a:spcBef>
                  <a:spcPct val="0"/>
                </a:spcBef>
                <a:spcAft>
                  <a:spcPct val="0"/>
                </a:spcAft>
                <a:tabLst>
                  <a:tab pos="1485900" algn="l"/>
                </a:tabLst>
                <a:defRPr>
                  <a:solidFill>
                    <a:schemeClr val="tx1"/>
                  </a:solidFill>
                  <a:latin typeface="Arial" charset="0"/>
                  <a:ea typeface="ＭＳ Ｐゴシック" charset="0"/>
                </a:defRPr>
              </a:lvl9pPr>
            </a:lstStyle>
            <a:p>
              <a:r>
                <a:rPr lang="en-US" sz="2000">
                  <a:latin typeface="Times New Roman" charset="0"/>
                </a:rPr>
                <a:t>1	if </a:t>
              </a:r>
              <a:r>
                <a:rPr lang="en-US" sz="2000" i="1">
                  <a:latin typeface="Times New Roman" charset="0"/>
                </a:rPr>
                <a:t>N</a:t>
              </a:r>
              <a:r>
                <a:rPr lang="en-US" sz="2000">
                  <a:latin typeface="Times New Roman" charset="0"/>
                </a:rPr>
                <a:t> = 1</a:t>
              </a:r>
            </a:p>
            <a:p>
              <a:r>
                <a:rPr lang="en-US" sz="2000">
                  <a:latin typeface="Times New Roman" charset="0"/>
                </a:rPr>
                <a:t>2</a:t>
              </a:r>
              <a:r>
                <a:rPr lang="en-US" sz="2000" i="1">
                  <a:latin typeface="Times New Roman" charset="0"/>
                </a:rPr>
                <a:t>T</a:t>
              </a:r>
              <a:r>
                <a:rPr lang="en-US" sz="2000">
                  <a:latin typeface="Times New Roman" charset="0"/>
                </a:rPr>
                <a:t>(</a:t>
              </a:r>
              <a:r>
                <a:rPr lang="en-US" sz="2000" i="1">
                  <a:latin typeface="Times New Roman" charset="0"/>
                </a:rPr>
                <a:t>N/2</a:t>
              </a:r>
              <a:r>
                <a:rPr lang="en-US" sz="2000">
                  <a:latin typeface="Times New Roman" charset="0"/>
                </a:rPr>
                <a:t>) + </a:t>
              </a:r>
              <a:r>
                <a:rPr lang="en-US" sz="2000" i="1">
                  <a:latin typeface="Times New Roman" charset="0"/>
                </a:rPr>
                <a:t>N	</a:t>
              </a:r>
              <a:r>
                <a:rPr lang="en-US" sz="2000">
                  <a:latin typeface="Times New Roman" charset="0"/>
                </a:rPr>
                <a:t>if </a:t>
              </a:r>
              <a:r>
                <a:rPr lang="en-US" sz="2000" i="1">
                  <a:latin typeface="Times New Roman" charset="0"/>
                </a:rPr>
                <a:t>N</a:t>
              </a:r>
              <a:r>
                <a:rPr lang="en-US" sz="2000">
                  <a:latin typeface="Times New Roman" charset="0"/>
                </a:rPr>
                <a:t> &gt; 1</a:t>
              </a:r>
              <a:endParaRPr lang="en-US" sz="2000" i="1">
                <a:latin typeface="Times New Roman" charset="0"/>
              </a:endParaRPr>
            </a:p>
          </p:txBody>
        </p:sp>
        <p:sp>
          <p:nvSpPr>
            <p:cNvPr id="789510" name="Text Box 6"/>
            <p:cNvSpPr txBox="1">
              <a:spLocks noChangeArrowheads="1"/>
            </p:cNvSpPr>
            <p:nvPr/>
          </p:nvSpPr>
          <p:spPr bwMode="auto">
            <a:xfrm>
              <a:off x="2246" y="2390"/>
              <a:ext cx="323" cy="57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sz="5400">
                  <a:latin typeface="Times New Roman" charset="0"/>
                </a:rPr>
                <a:t>{</a:t>
              </a:r>
            </a:p>
          </p:txBody>
        </p:sp>
      </p:grpSp>
    </p:spTree>
    <p:extLst>
      <p:ext uri="{BB962C8B-B14F-4D97-AF65-F5344CB8AC3E}">
        <p14:creationId xmlns:p14="http://schemas.microsoft.com/office/powerpoint/2010/main" val="21380771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89507">
                                            <p:txEl>
                                              <p:pRg st="2" end="2"/>
                                            </p:txEl>
                                          </p:spTgt>
                                        </p:tgtEl>
                                        <p:attrNameLst>
                                          <p:attrName>style.visibility</p:attrName>
                                        </p:attrNameLst>
                                      </p:cBhvr>
                                      <p:to>
                                        <p:strVal val="visible"/>
                                      </p:to>
                                    </p:set>
                                    <p:animEffect transition="in" filter="fade">
                                      <p:cBhvr>
                                        <p:cTn id="7" dur="500"/>
                                        <p:tgtEl>
                                          <p:spTgt spid="789507">
                                            <p:txEl>
                                              <p:pRg st="2" end="2"/>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789507">
                                            <p:txEl>
                                              <p:pRg st="3" end="3"/>
                                            </p:txEl>
                                          </p:spTgt>
                                        </p:tgtEl>
                                        <p:attrNameLst>
                                          <p:attrName>style.visibility</p:attrName>
                                        </p:attrNameLst>
                                      </p:cBhvr>
                                      <p:to>
                                        <p:strVal val="visible"/>
                                      </p:to>
                                    </p:set>
                                    <p:animEffect transition="in" filter="fade">
                                      <p:cBhvr>
                                        <p:cTn id="10" dur="500"/>
                                        <p:tgtEl>
                                          <p:spTgt spid="789507">
                                            <p:txEl>
                                              <p:pRg st="3" end="3"/>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789507">
                                            <p:txEl>
                                              <p:pRg st="4" end="4"/>
                                            </p:txEl>
                                          </p:spTgt>
                                        </p:tgtEl>
                                        <p:attrNameLst>
                                          <p:attrName>style.visibility</p:attrName>
                                        </p:attrNameLst>
                                      </p:cBhvr>
                                      <p:to>
                                        <p:strVal val="visible"/>
                                      </p:to>
                                    </p:set>
                                    <p:animEffect transition="in" filter="fade">
                                      <p:cBhvr>
                                        <p:cTn id="13" dur="500"/>
                                        <p:tgtEl>
                                          <p:spTgt spid="789507">
                                            <p:txEl>
                                              <p:pRg st="4" end="4"/>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789507">
                                            <p:txEl>
                                              <p:pRg st="5" end="5"/>
                                            </p:txEl>
                                          </p:spTgt>
                                        </p:tgtEl>
                                        <p:attrNameLst>
                                          <p:attrName>style.visibility</p:attrName>
                                        </p:attrNameLst>
                                      </p:cBhvr>
                                      <p:to>
                                        <p:strVal val="visible"/>
                                      </p:to>
                                    </p:set>
                                    <p:animEffect transition="in" filter="fade">
                                      <p:cBhvr>
                                        <p:cTn id="16" dur="500"/>
                                        <p:tgtEl>
                                          <p:spTgt spid="789507">
                                            <p:txEl>
                                              <p:pRg st="5" end="5"/>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789507">
                                            <p:txEl>
                                              <p:pRg st="7" end="7"/>
                                            </p:txEl>
                                          </p:spTgt>
                                        </p:tgtEl>
                                        <p:attrNameLst>
                                          <p:attrName>style.visibility</p:attrName>
                                        </p:attrNameLst>
                                      </p:cBhvr>
                                      <p:to>
                                        <p:strVal val="visible"/>
                                      </p:to>
                                    </p:set>
                                    <p:animEffect transition="in" filter="fade">
                                      <p:cBhvr>
                                        <p:cTn id="21" dur="500"/>
                                        <p:tgtEl>
                                          <p:spTgt spid="789507">
                                            <p:txEl>
                                              <p:pRg st="7" end="7"/>
                                            </p:txEl>
                                          </p:spTgt>
                                        </p:tgtEl>
                                      </p:cBhvr>
                                    </p:animEffect>
                                  </p:childTnLst>
                                </p:cTn>
                              </p:par>
                              <p:par>
                                <p:cTn id="22" presetID="10" presetClass="entr" presetSubtype="0" fill="hold" nodeType="withEffect">
                                  <p:stCondLst>
                                    <p:cond delay="0"/>
                                  </p:stCondLst>
                                  <p:childTnLst>
                                    <p:set>
                                      <p:cBhvr>
                                        <p:cTn id="23" dur="1" fill="hold">
                                          <p:stCondLst>
                                            <p:cond delay="0"/>
                                          </p:stCondLst>
                                        </p:cTn>
                                        <p:tgtEl>
                                          <p:spTgt spid="789515"/>
                                        </p:tgtEl>
                                        <p:attrNameLst>
                                          <p:attrName>style.visibility</p:attrName>
                                        </p:attrNameLst>
                                      </p:cBhvr>
                                      <p:to>
                                        <p:strVal val="visible"/>
                                      </p:to>
                                    </p:set>
                                    <p:animEffect transition="in" filter="fade">
                                      <p:cBhvr>
                                        <p:cTn id="24" dur="500"/>
                                        <p:tgtEl>
                                          <p:spTgt spid="789515"/>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nodeType="clickEffect">
                                  <p:stCondLst>
                                    <p:cond delay="0"/>
                                  </p:stCondLst>
                                  <p:childTnLst>
                                    <p:set>
                                      <p:cBhvr>
                                        <p:cTn id="28" dur="1" fill="hold">
                                          <p:stCondLst>
                                            <p:cond delay="0"/>
                                          </p:stCondLst>
                                        </p:cTn>
                                        <p:tgtEl>
                                          <p:spTgt spid="789507">
                                            <p:txEl>
                                              <p:pRg st="10" end="10"/>
                                            </p:txEl>
                                          </p:spTgt>
                                        </p:tgtEl>
                                        <p:attrNameLst>
                                          <p:attrName>style.visibility</p:attrName>
                                        </p:attrNameLst>
                                      </p:cBhvr>
                                      <p:to>
                                        <p:strVal val="visible"/>
                                      </p:to>
                                    </p:set>
                                    <p:animEffect transition="in" filter="fade">
                                      <p:cBhvr>
                                        <p:cTn id="29" dur="500"/>
                                        <p:tgtEl>
                                          <p:spTgt spid="789507">
                                            <p:txEl>
                                              <p:pRg st="10" end="10"/>
                                            </p:txEl>
                                          </p:spTgt>
                                        </p:tgtEl>
                                      </p:cBhvr>
                                    </p:animEffect>
                                  </p:childTnLst>
                                </p:cTn>
                              </p:par>
                              <p:par>
                                <p:cTn id="30" presetID="10" presetClass="entr" presetSubtype="0" fill="hold" nodeType="withEffect">
                                  <p:stCondLst>
                                    <p:cond delay="0"/>
                                  </p:stCondLst>
                                  <p:childTnLst>
                                    <p:set>
                                      <p:cBhvr>
                                        <p:cTn id="31" dur="1" fill="hold">
                                          <p:stCondLst>
                                            <p:cond delay="0"/>
                                          </p:stCondLst>
                                        </p:cTn>
                                        <p:tgtEl>
                                          <p:spTgt spid="789507">
                                            <p:txEl>
                                              <p:pRg st="11" end="11"/>
                                            </p:txEl>
                                          </p:spTgt>
                                        </p:tgtEl>
                                        <p:attrNameLst>
                                          <p:attrName>style.visibility</p:attrName>
                                        </p:attrNameLst>
                                      </p:cBhvr>
                                      <p:to>
                                        <p:strVal val="visible"/>
                                      </p:to>
                                    </p:set>
                                    <p:animEffect transition="in" filter="fade">
                                      <p:cBhvr>
                                        <p:cTn id="32" dur="500"/>
                                        <p:tgtEl>
                                          <p:spTgt spid="789507">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Slide Number Placeholder 6"/>
          <p:cNvSpPr>
            <a:spLocks noGrp="1"/>
          </p:cNvSpPr>
          <p:nvPr>
            <p:ph type="sldNum" sz="quarter" idx="12"/>
          </p:nvPr>
        </p:nvSpPr>
        <p:spPr/>
        <p:txBody>
          <a:bodyPr/>
          <a:lstStyle/>
          <a:p>
            <a:fld id="{FD0DCB7E-94C2-184E-8629-16A0ED8F998C}" type="slidenum">
              <a:rPr lang="en-US"/>
              <a:pPr/>
              <a:t>33</a:t>
            </a:fld>
            <a:endParaRPr lang="en-US"/>
          </a:p>
        </p:txBody>
      </p:sp>
      <p:sp>
        <p:nvSpPr>
          <p:cNvPr id="791562" name="Rectangle 10"/>
          <p:cNvSpPr>
            <a:spLocks noGrp="1" noChangeArrowheads="1"/>
          </p:cNvSpPr>
          <p:nvPr>
            <p:ph type="title"/>
          </p:nvPr>
        </p:nvSpPr>
        <p:spPr/>
        <p:txBody>
          <a:bodyPr/>
          <a:lstStyle/>
          <a:p>
            <a:r>
              <a:rPr lang="en-US"/>
              <a:t>Analysis of Mergesort</a:t>
            </a:r>
          </a:p>
        </p:txBody>
      </p:sp>
      <p:sp>
        <p:nvSpPr>
          <p:cNvPr id="791555" name="Rectangle 3"/>
          <p:cNvSpPr>
            <a:spLocks noGrp="1" noChangeArrowheads="1"/>
          </p:cNvSpPr>
          <p:nvPr>
            <p:ph type="body" sz="half" idx="1"/>
          </p:nvPr>
        </p:nvSpPr>
        <p:spPr>
          <a:xfrm>
            <a:off x="457200" y="1295400"/>
            <a:ext cx="1736725" cy="579438"/>
          </a:xfrm>
        </p:spPr>
        <p:txBody>
          <a:bodyPr/>
          <a:lstStyle/>
          <a:p>
            <a:r>
              <a:rPr lang="en-US" sz="2400"/>
              <a:t>Solve:</a:t>
            </a:r>
          </a:p>
        </p:txBody>
      </p:sp>
      <p:grpSp>
        <p:nvGrpSpPr>
          <p:cNvPr id="791577" name="Group 25"/>
          <p:cNvGrpSpPr>
            <a:grpSpLocks/>
          </p:cNvGrpSpPr>
          <p:nvPr/>
        </p:nvGrpSpPr>
        <p:grpSpPr bwMode="auto">
          <a:xfrm>
            <a:off x="2193925" y="1050925"/>
            <a:ext cx="3475038" cy="914400"/>
            <a:chOff x="1670" y="662"/>
            <a:chExt cx="2189" cy="576"/>
          </a:xfrm>
        </p:grpSpPr>
        <p:sp>
          <p:nvSpPr>
            <p:cNvPr id="791557" name="Rectangle 5"/>
            <p:cNvSpPr>
              <a:spLocks noChangeArrowheads="1"/>
            </p:cNvSpPr>
            <p:nvPr/>
          </p:nvSpPr>
          <p:spPr bwMode="auto">
            <a:xfrm>
              <a:off x="1670" y="778"/>
              <a:ext cx="2189" cy="460"/>
            </a:xfrm>
            <a:prstGeom prst="rect">
              <a:avLst/>
            </a:prstGeom>
            <a:solidFill>
              <a:srgbClr val="FFFF00"/>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791558" name="Text Box 6"/>
            <p:cNvSpPr txBox="1">
              <a:spLocks noChangeArrowheads="1"/>
            </p:cNvSpPr>
            <p:nvPr/>
          </p:nvSpPr>
          <p:spPr bwMode="auto">
            <a:xfrm>
              <a:off x="1670" y="873"/>
              <a:ext cx="548" cy="2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sz="2000" i="1">
                  <a:latin typeface="Times New Roman" charset="0"/>
                </a:rPr>
                <a:t>T</a:t>
              </a:r>
              <a:r>
                <a:rPr lang="en-US" sz="2000">
                  <a:latin typeface="Times New Roman" charset="0"/>
                </a:rPr>
                <a:t>(</a:t>
              </a:r>
              <a:r>
                <a:rPr lang="en-US" sz="2000" i="1">
                  <a:latin typeface="Times New Roman" charset="0"/>
                </a:rPr>
                <a:t>N</a:t>
              </a:r>
              <a:r>
                <a:rPr lang="en-US" sz="2000">
                  <a:latin typeface="Times New Roman" charset="0"/>
                </a:rPr>
                <a:t>) =</a:t>
              </a:r>
            </a:p>
          </p:txBody>
        </p:sp>
        <p:sp>
          <p:nvSpPr>
            <p:cNvPr id="791559" name="Text Box 7"/>
            <p:cNvSpPr txBox="1">
              <a:spLocks noChangeArrowheads="1"/>
            </p:cNvSpPr>
            <p:nvPr/>
          </p:nvSpPr>
          <p:spPr bwMode="auto">
            <a:xfrm>
              <a:off x="2284" y="778"/>
              <a:ext cx="1546" cy="44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tabLst>
                  <a:tab pos="1485900" algn="l"/>
                </a:tabLst>
                <a:defRPr>
                  <a:solidFill>
                    <a:schemeClr val="tx1"/>
                  </a:solidFill>
                  <a:latin typeface="Arial" charset="0"/>
                  <a:ea typeface="ＭＳ Ｐゴシック" charset="0"/>
                </a:defRPr>
              </a:lvl1pPr>
              <a:lvl2pPr>
                <a:tabLst>
                  <a:tab pos="1485900" algn="l"/>
                </a:tabLst>
                <a:defRPr>
                  <a:solidFill>
                    <a:schemeClr val="tx1"/>
                  </a:solidFill>
                  <a:latin typeface="Arial" charset="0"/>
                  <a:ea typeface="ＭＳ Ｐゴシック" charset="0"/>
                </a:defRPr>
              </a:lvl2pPr>
              <a:lvl3pPr>
                <a:tabLst>
                  <a:tab pos="1485900" algn="l"/>
                </a:tabLst>
                <a:defRPr>
                  <a:solidFill>
                    <a:schemeClr val="tx1"/>
                  </a:solidFill>
                  <a:latin typeface="Arial" charset="0"/>
                  <a:ea typeface="ＭＳ Ｐゴシック" charset="0"/>
                </a:defRPr>
              </a:lvl3pPr>
              <a:lvl4pPr>
                <a:tabLst>
                  <a:tab pos="1485900" algn="l"/>
                </a:tabLst>
                <a:defRPr>
                  <a:solidFill>
                    <a:schemeClr val="tx1"/>
                  </a:solidFill>
                  <a:latin typeface="Arial" charset="0"/>
                  <a:ea typeface="ＭＳ Ｐゴシック" charset="0"/>
                </a:defRPr>
              </a:lvl4pPr>
              <a:lvl5pPr>
                <a:tabLst>
                  <a:tab pos="1485900" algn="l"/>
                </a:tabLst>
                <a:defRPr>
                  <a:solidFill>
                    <a:schemeClr val="tx1"/>
                  </a:solidFill>
                  <a:latin typeface="Arial" charset="0"/>
                  <a:ea typeface="ＭＳ Ｐゴシック" charset="0"/>
                </a:defRPr>
              </a:lvl5pPr>
              <a:lvl6pPr fontAlgn="base">
                <a:spcBef>
                  <a:spcPct val="0"/>
                </a:spcBef>
                <a:spcAft>
                  <a:spcPct val="0"/>
                </a:spcAft>
                <a:tabLst>
                  <a:tab pos="1485900" algn="l"/>
                </a:tabLst>
                <a:defRPr>
                  <a:solidFill>
                    <a:schemeClr val="tx1"/>
                  </a:solidFill>
                  <a:latin typeface="Arial" charset="0"/>
                  <a:ea typeface="ＭＳ Ｐゴシック" charset="0"/>
                </a:defRPr>
              </a:lvl6pPr>
              <a:lvl7pPr fontAlgn="base">
                <a:spcBef>
                  <a:spcPct val="0"/>
                </a:spcBef>
                <a:spcAft>
                  <a:spcPct val="0"/>
                </a:spcAft>
                <a:tabLst>
                  <a:tab pos="1485900" algn="l"/>
                </a:tabLst>
                <a:defRPr>
                  <a:solidFill>
                    <a:schemeClr val="tx1"/>
                  </a:solidFill>
                  <a:latin typeface="Arial" charset="0"/>
                  <a:ea typeface="ＭＳ Ｐゴシック" charset="0"/>
                </a:defRPr>
              </a:lvl7pPr>
              <a:lvl8pPr fontAlgn="base">
                <a:spcBef>
                  <a:spcPct val="0"/>
                </a:spcBef>
                <a:spcAft>
                  <a:spcPct val="0"/>
                </a:spcAft>
                <a:tabLst>
                  <a:tab pos="1485900" algn="l"/>
                </a:tabLst>
                <a:defRPr>
                  <a:solidFill>
                    <a:schemeClr val="tx1"/>
                  </a:solidFill>
                  <a:latin typeface="Arial" charset="0"/>
                  <a:ea typeface="ＭＳ Ｐゴシック" charset="0"/>
                </a:defRPr>
              </a:lvl8pPr>
              <a:lvl9pPr fontAlgn="base">
                <a:spcBef>
                  <a:spcPct val="0"/>
                </a:spcBef>
                <a:spcAft>
                  <a:spcPct val="0"/>
                </a:spcAft>
                <a:tabLst>
                  <a:tab pos="1485900" algn="l"/>
                </a:tabLst>
                <a:defRPr>
                  <a:solidFill>
                    <a:schemeClr val="tx1"/>
                  </a:solidFill>
                  <a:latin typeface="Arial" charset="0"/>
                  <a:ea typeface="ＭＳ Ｐゴシック" charset="0"/>
                </a:defRPr>
              </a:lvl9pPr>
            </a:lstStyle>
            <a:p>
              <a:r>
                <a:rPr lang="en-US" sz="2000">
                  <a:latin typeface="Times New Roman" charset="0"/>
                </a:rPr>
                <a:t>1	if </a:t>
              </a:r>
              <a:r>
                <a:rPr lang="en-US" sz="2000" i="1">
                  <a:latin typeface="Times New Roman" charset="0"/>
                </a:rPr>
                <a:t>N</a:t>
              </a:r>
              <a:r>
                <a:rPr lang="en-US" sz="2000">
                  <a:latin typeface="Times New Roman" charset="0"/>
                </a:rPr>
                <a:t> = 1</a:t>
              </a:r>
            </a:p>
            <a:p>
              <a:r>
                <a:rPr lang="en-US" sz="2000">
                  <a:latin typeface="Times New Roman" charset="0"/>
                </a:rPr>
                <a:t>2</a:t>
              </a:r>
              <a:r>
                <a:rPr lang="en-US" sz="2000" i="1">
                  <a:latin typeface="Times New Roman" charset="0"/>
                </a:rPr>
                <a:t>T</a:t>
              </a:r>
              <a:r>
                <a:rPr lang="en-US" sz="2000">
                  <a:latin typeface="Times New Roman" charset="0"/>
                </a:rPr>
                <a:t>(</a:t>
              </a:r>
              <a:r>
                <a:rPr lang="en-US" sz="2000" i="1">
                  <a:latin typeface="Times New Roman" charset="0"/>
                </a:rPr>
                <a:t>N/2</a:t>
              </a:r>
              <a:r>
                <a:rPr lang="en-US" sz="2000">
                  <a:latin typeface="Times New Roman" charset="0"/>
                </a:rPr>
                <a:t>) + </a:t>
              </a:r>
              <a:r>
                <a:rPr lang="en-US" sz="2000" i="1">
                  <a:latin typeface="Times New Roman" charset="0"/>
                </a:rPr>
                <a:t>N	</a:t>
              </a:r>
              <a:r>
                <a:rPr lang="en-US" sz="2000">
                  <a:latin typeface="Times New Roman" charset="0"/>
                </a:rPr>
                <a:t>if </a:t>
              </a:r>
              <a:r>
                <a:rPr lang="en-US" sz="2000" i="1">
                  <a:latin typeface="Times New Roman" charset="0"/>
                </a:rPr>
                <a:t>N</a:t>
              </a:r>
              <a:r>
                <a:rPr lang="en-US" sz="2000">
                  <a:latin typeface="Times New Roman" charset="0"/>
                </a:rPr>
                <a:t> &gt; 1</a:t>
              </a:r>
              <a:endParaRPr lang="en-US" sz="2000" i="1">
                <a:latin typeface="Times New Roman" charset="0"/>
              </a:endParaRPr>
            </a:p>
          </p:txBody>
        </p:sp>
        <p:sp>
          <p:nvSpPr>
            <p:cNvPr id="791560" name="Text Box 8"/>
            <p:cNvSpPr txBox="1">
              <a:spLocks noChangeArrowheads="1"/>
            </p:cNvSpPr>
            <p:nvPr/>
          </p:nvSpPr>
          <p:spPr bwMode="auto">
            <a:xfrm>
              <a:off x="2073" y="662"/>
              <a:ext cx="323" cy="57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sz="5400">
                  <a:latin typeface="Times New Roman" charset="0"/>
                </a:rPr>
                <a:t>{</a:t>
              </a:r>
            </a:p>
          </p:txBody>
        </p:sp>
      </p:grpSp>
      <p:graphicFrame>
        <p:nvGraphicFramePr>
          <p:cNvPr id="791561" name="Object 9"/>
          <p:cNvGraphicFramePr>
            <a:graphicFrameLocks noGrp="1" noChangeAspect="1"/>
          </p:cNvGraphicFramePr>
          <p:nvPr>
            <p:ph sz="half" idx="2"/>
          </p:nvPr>
        </p:nvGraphicFramePr>
        <p:xfrm>
          <a:off x="3017838" y="2079625"/>
          <a:ext cx="2011362" cy="617538"/>
        </p:xfrm>
        <a:graphic>
          <a:graphicData uri="http://schemas.openxmlformats.org/presentationml/2006/ole">
            <mc:AlternateContent xmlns:mc="http://schemas.openxmlformats.org/markup-compatibility/2006">
              <mc:Choice xmlns:v="urn:schemas-microsoft-com:vml" Requires="v">
                <p:oleObj spid="_x0000_s1426" name="Equation" r:id="rId3" imgW="1282680" imgH="393480" progId="Equation.3">
                  <p:embed/>
                </p:oleObj>
              </mc:Choice>
              <mc:Fallback>
                <p:oleObj name="Equation" r:id="rId3" imgW="1282680" imgH="39348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17838" y="2079625"/>
                        <a:ext cx="2011362" cy="617538"/>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blurRad="63500" dist="38099" dir="2700000" algn="ctr" rotWithShape="0">
                                <a:srgbClr val="808080">
                                  <a:alpha val="74998"/>
                                </a:srgbClr>
                              </a:outerShdw>
                            </a:effectLst>
                          </a14:hiddenEffects>
                        </a:ext>
                      </a:extLst>
                    </p:spPr>
                  </p:pic>
                </p:oleObj>
              </mc:Fallback>
            </mc:AlternateContent>
          </a:graphicData>
        </a:graphic>
      </p:graphicFrame>
      <p:graphicFrame>
        <p:nvGraphicFramePr>
          <p:cNvPr id="791564" name="Object 12"/>
          <p:cNvGraphicFramePr>
            <a:graphicFrameLocks noChangeAspect="1"/>
          </p:cNvGraphicFramePr>
          <p:nvPr/>
        </p:nvGraphicFramePr>
        <p:xfrm>
          <a:off x="2759075" y="3270250"/>
          <a:ext cx="2270125" cy="617538"/>
        </p:xfrm>
        <a:graphic>
          <a:graphicData uri="http://schemas.openxmlformats.org/presentationml/2006/ole">
            <mc:AlternateContent xmlns:mc="http://schemas.openxmlformats.org/markup-compatibility/2006">
              <mc:Choice xmlns:v="urn:schemas-microsoft-com:vml" Requires="v">
                <p:oleObj spid="_x0000_s1427" name="Equation" r:id="rId5" imgW="1447560" imgH="393480" progId="Equation.3">
                  <p:embed/>
                </p:oleObj>
              </mc:Choice>
              <mc:Fallback>
                <p:oleObj name="Equation" r:id="rId5" imgW="1447560" imgH="39348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759075" y="3270250"/>
                        <a:ext cx="2270125" cy="617538"/>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791565" name="Object 13"/>
          <p:cNvGraphicFramePr>
            <a:graphicFrameLocks noChangeAspect="1"/>
          </p:cNvGraphicFramePr>
          <p:nvPr/>
        </p:nvGraphicFramePr>
        <p:xfrm>
          <a:off x="2779713" y="3932238"/>
          <a:ext cx="2249487" cy="617537"/>
        </p:xfrm>
        <a:graphic>
          <a:graphicData uri="http://schemas.openxmlformats.org/presentationml/2006/ole">
            <mc:AlternateContent xmlns:mc="http://schemas.openxmlformats.org/markup-compatibility/2006">
              <mc:Choice xmlns:v="urn:schemas-microsoft-com:vml" Requires="v">
                <p:oleObj spid="_x0000_s1428" name="Equation" r:id="rId7" imgW="1434960" imgH="393480" progId="Equation.3">
                  <p:embed/>
                </p:oleObj>
              </mc:Choice>
              <mc:Fallback>
                <p:oleObj name="Equation" r:id="rId7" imgW="1434960" imgH="39348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779713" y="3932238"/>
                        <a:ext cx="2249487" cy="617537"/>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791566" name="Object 14"/>
          <p:cNvGraphicFramePr>
            <a:graphicFrameLocks noChangeAspect="1"/>
          </p:cNvGraphicFramePr>
          <p:nvPr/>
        </p:nvGraphicFramePr>
        <p:xfrm>
          <a:off x="3108325" y="5646738"/>
          <a:ext cx="1550988" cy="617537"/>
        </p:xfrm>
        <a:graphic>
          <a:graphicData uri="http://schemas.openxmlformats.org/presentationml/2006/ole">
            <mc:AlternateContent xmlns:mc="http://schemas.openxmlformats.org/markup-compatibility/2006">
              <mc:Choice xmlns:v="urn:schemas-microsoft-com:vml" Requires="v">
                <p:oleObj spid="_x0000_s1429" name="Equation" r:id="rId9" imgW="990360" imgH="393480" progId="Equation.3">
                  <p:embed/>
                </p:oleObj>
              </mc:Choice>
              <mc:Fallback>
                <p:oleObj name="Equation" r:id="rId9" imgW="990360" imgH="393480"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108325" y="5646738"/>
                        <a:ext cx="1550988" cy="617537"/>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sp>
        <p:nvSpPr>
          <p:cNvPr id="791567" name="Text Box 15"/>
          <p:cNvSpPr txBox="1">
            <a:spLocks noChangeArrowheads="1"/>
          </p:cNvSpPr>
          <p:nvPr/>
        </p:nvSpPr>
        <p:spPr bwMode="auto">
          <a:xfrm>
            <a:off x="731838" y="2241550"/>
            <a:ext cx="2249487" cy="3365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a:solidFill>
                  <a:srgbClr val="0033CC"/>
                </a:solidFill>
              </a:rPr>
              <a:t>Divide both sides by </a:t>
            </a:r>
            <a:r>
              <a:rPr lang="en-US" i="1">
                <a:solidFill>
                  <a:srgbClr val="0033CC"/>
                </a:solidFill>
                <a:latin typeface="Times New Roman" charset="0"/>
              </a:rPr>
              <a:t>N</a:t>
            </a:r>
            <a:r>
              <a:rPr lang="en-US">
                <a:solidFill>
                  <a:srgbClr val="0033CC"/>
                </a:solidFill>
              </a:rPr>
              <a:t>:</a:t>
            </a:r>
          </a:p>
        </p:txBody>
      </p:sp>
      <p:sp>
        <p:nvSpPr>
          <p:cNvPr id="791568" name="Text Box 16"/>
          <p:cNvSpPr txBox="1">
            <a:spLocks noChangeArrowheads="1"/>
          </p:cNvSpPr>
          <p:nvPr/>
        </p:nvSpPr>
        <p:spPr bwMode="auto">
          <a:xfrm>
            <a:off x="5843898" y="1317854"/>
            <a:ext cx="2672526" cy="5847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dirty="0">
                <a:solidFill>
                  <a:srgbClr val="0033CC"/>
                </a:solidFill>
              </a:rPr>
              <a:t>Assume </a:t>
            </a:r>
            <a:r>
              <a:rPr lang="en-US" i="1" dirty="0">
                <a:solidFill>
                  <a:srgbClr val="0033CC"/>
                </a:solidFill>
                <a:latin typeface="Times New Roman" charset="0"/>
              </a:rPr>
              <a:t>N</a:t>
            </a:r>
            <a:r>
              <a:rPr lang="en-US" dirty="0">
                <a:solidFill>
                  <a:srgbClr val="0033CC"/>
                </a:solidFill>
              </a:rPr>
              <a:t> is a power of 2</a:t>
            </a:r>
          </a:p>
          <a:p>
            <a:r>
              <a:rPr lang="en-US" dirty="0">
                <a:solidFill>
                  <a:srgbClr val="0033CC"/>
                </a:solidFill>
              </a:rPr>
              <a:t>(no great loss of generality)</a:t>
            </a:r>
          </a:p>
        </p:txBody>
      </p:sp>
      <p:sp>
        <p:nvSpPr>
          <p:cNvPr id="791569" name="Text Box 17"/>
          <p:cNvSpPr txBox="1">
            <a:spLocks noChangeArrowheads="1"/>
          </p:cNvSpPr>
          <p:nvPr/>
        </p:nvSpPr>
        <p:spPr bwMode="auto">
          <a:xfrm>
            <a:off x="731838" y="2698750"/>
            <a:ext cx="4994444" cy="5847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b="1" dirty="0">
                <a:solidFill>
                  <a:srgbClr val="0033CC"/>
                </a:solidFill>
              </a:rPr>
              <a:t>Telescope: </a:t>
            </a:r>
            <a:r>
              <a:rPr lang="en-US" dirty="0">
                <a:solidFill>
                  <a:srgbClr val="0033CC"/>
                </a:solidFill>
              </a:rPr>
              <a:t>Since the equation is valid for </a:t>
            </a:r>
            <a:r>
              <a:rPr lang="en-US" u="sng" dirty="0">
                <a:solidFill>
                  <a:srgbClr val="0033CC"/>
                </a:solidFill>
              </a:rPr>
              <a:t>any</a:t>
            </a:r>
            <a:r>
              <a:rPr lang="en-US" dirty="0">
                <a:solidFill>
                  <a:srgbClr val="0033CC"/>
                </a:solidFill>
              </a:rPr>
              <a:t> </a:t>
            </a:r>
            <a:r>
              <a:rPr lang="en-US" i="1" dirty="0">
                <a:solidFill>
                  <a:srgbClr val="0033CC"/>
                </a:solidFill>
                <a:latin typeface="Times New Roman" charset="0"/>
              </a:rPr>
              <a:t>N </a:t>
            </a:r>
            <a:r>
              <a:rPr lang="en-US" dirty="0">
                <a:solidFill>
                  <a:srgbClr val="0033CC"/>
                </a:solidFill>
                <a:latin typeface="Times New Roman" charset="0"/>
              </a:rPr>
              <a:t>&gt; 1</a:t>
            </a:r>
            <a:r>
              <a:rPr lang="en-US" dirty="0">
                <a:solidFill>
                  <a:srgbClr val="0033CC"/>
                </a:solidFill>
              </a:rPr>
              <a:t>, </a:t>
            </a:r>
          </a:p>
          <a:p>
            <a:r>
              <a:rPr lang="en-US" dirty="0">
                <a:solidFill>
                  <a:srgbClr val="0033CC"/>
                </a:solidFill>
              </a:rPr>
              <a:t>successively replace </a:t>
            </a:r>
            <a:r>
              <a:rPr lang="en-US" i="1" dirty="0">
                <a:solidFill>
                  <a:srgbClr val="0033CC"/>
                </a:solidFill>
                <a:latin typeface="Times New Roman" charset="0"/>
              </a:rPr>
              <a:t>N</a:t>
            </a:r>
            <a:r>
              <a:rPr lang="en-US" dirty="0">
                <a:solidFill>
                  <a:srgbClr val="0033CC"/>
                </a:solidFill>
              </a:rPr>
              <a:t> by </a:t>
            </a:r>
            <a:r>
              <a:rPr lang="en-US" i="1" dirty="0">
                <a:solidFill>
                  <a:srgbClr val="0033CC"/>
                </a:solidFill>
                <a:latin typeface="Times New Roman" charset="0"/>
              </a:rPr>
              <a:t>N</a:t>
            </a:r>
            <a:r>
              <a:rPr lang="en-US" dirty="0">
                <a:solidFill>
                  <a:srgbClr val="0033CC"/>
                </a:solidFill>
                <a:latin typeface="Times New Roman" charset="0"/>
              </a:rPr>
              <a:t>/2</a:t>
            </a:r>
            <a:r>
              <a:rPr lang="en-US" dirty="0">
                <a:solidFill>
                  <a:srgbClr val="0033CC"/>
                </a:solidFill>
              </a:rPr>
              <a:t>:</a:t>
            </a:r>
          </a:p>
        </p:txBody>
      </p:sp>
      <p:grpSp>
        <p:nvGrpSpPr>
          <p:cNvPr id="791573" name="Group 21"/>
          <p:cNvGrpSpPr>
            <a:grpSpLocks/>
          </p:cNvGrpSpPr>
          <p:nvPr/>
        </p:nvGrpSpPr>
        <p:grpSpPr bwMode="auto">
          <a:xfrm>
            <a:off x="3749675" y="5187950"/>
            <a:ext cx="92075" cy="458788"/>
            <a:chOff x="691" y="2966"/>
            <a:chExt cx="58" cy="289"/>
          </a:xfrm>
        </p:grpSpPr>
        <p:sp>
          <p:nvSpPr>
            <p:cNvPr id="791570" name="Oval 18"/>
            <p:cNvSpPr>
              <a:spLocks noChangeArrowheads="1"/>
            </p:cNvSpPr>
            <p:nvPr/>
          </p:nvSpPr>
          <p:spPr bwMode="auto">
            <a:xfrm>
              <a:off x="691" y="2966"/>
              <a:ext cx="58" cy="58"/>
            </a:xfrm>
            <a:prstGeom prst="ellipse">
              <a:avLst/>
            </a:prstGeom>
            <a:solidFill>
              <a:schemeClr val="tx1"/>
            </a:solidFill>
            <a:ln w="9525">
              <a:solidFill>
                <a:schemeClr val="tx1"/>
              </a:solidFill>
              <a:round/>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791571" name="Oval 19"/>
            <p:cNvSpPr>
              <a:spLocks noChangeArrowheads="1"/>
            </p:cNvSpPr>
            <p:nvPr/>
          </p:nvSpPr>
          <p:spPr bwMode="auto">
            <a:xfrm>
              <a:off x="691" y="3082"/>
              <a:ext cx="58" cy="58"/>
            </a:xfrm>
            <a:prstGeom prst="ellipse">
              <a:avLst/>
            </a:prstGeom>
            <a:solidFill>
              <a:schemeClr val="tx1"/>
            </a:solidFill>
            <a:ln w="9525">
              <a:solidFill>
                <a:schemeClr val="tx1"/>
              </a:solidFill>
              <a:round/>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791572" name="Oval 20"/>
            <p:cNvSpPr>
              <a:spLocks noChangeArrowheads="1"/>
            </p:cNvSpPr>
            <p:nvPr/>
          </p:nvSpPr>
          <p:spPr bwMode="auto">
            <a:xfrm>
              <a:off x="691" y="3197"/>
              <a:ext cx="58" cy="58"/>
            </a:xfrm>
            <a:prstGeom prst="ellipse">
              <a:avLst/>
            </a:prstGeom>
            <a:solidFill>
              <a:schemeClr val="tx1"/>
            </a:solidFill>
            <a:ln w="9525">
              <a:solidFill>
                <a:schemeClr val="tx1"/>
              </a:solidFill>
              <a:round/>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grpSp>
      <p:graphicFrame>
        <p:nvGraphicFramePr>
          <p:cNvPr id="791574" name="Object 22"/>
          <p:cNvGraphicFramePr>
            <a:graphicFrameLocks noChangeAspect="1"/>
          </p:cNvGraphicFramePr>
          <p:nvPr/>
        </p:nvGraphicFramePr>
        <p:xfrm>
          <a:off x="2771775" y="4572000"/>
          <a:ext cx="2349500" cy="617538"/>
        </p:xfrm>
        <a:graphic>
          <a:graphicData uri="http://schemas.openxmlformats.org/presentationml/2006/ole">
            <mc:AlternateContent xmlns:mc="http://schemas.openxmlformats.org/markup-compatibility/2006">
              <mc:Choice xmlns:v="urn:schemas-microsoft-com:vml" Requires="v">
                <p:oleObj spid="_x0000_s1430" name="Equation" r:id="rId11" imgW="1498320" imgH="393480" progId="Equation.3">
                  <p:embed/>
                </p:oleObj>
              </mc:Choice>
              <mc:Fallback>
                <p:oleObj name="Equation" r:id="rId11" imgW="1498320" imgH="393480" progId="Equation.3">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2771775" y="4572000"/>
                        <a:ext cx="2349500" cy="617538"/>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sp>
        <p:nvSpPr>
          <p:cNvPr id="791575" name="AutoShape 23"/>
          <p:cNvSpPr>
            <a:spLocks/>
          </p:cNvSpPr>
          <p:nvPr/>
        </p:nvSpPr>
        <p:spPr bwMode="auto">
          <a:xfrm>
            <a:off x="5668963" y="2057400"/>
            <a:ext cx="274637" cy="4114800"/>
          </a:xfrm>
          <a:prstGeom prst="rightBrace">
            <a:avLst>
              <a:gd name="adj1" fmla="val 124856"/>
              <a:gd name="adj2" fmla="val 50000"/>
            </a:avLst>
          </a:prstGeom>
          <a:noFill/>
          <a:ln w="38100">
            <a:solidFill>
              <a:srgbClr val="0033CC"/>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791576" name="Text Box 24"/>
          <p:cNvSpPr txBox="1">
            <a:spLocks noChangeArrowheads="1"/>
          </p:cNvSpPr>
          <p:nvPr/>
        </p:nvSpPr>
        <p:spPr bwMode="auto">
          <a:xfrm>
            <a:off x="6035675" y="3794125"/>
            <a:ext cx="2451100" cy="8255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a:solidFill>
                  <a:srgbClr val="0033CC"/>
                </a:solidFill>
              </a:rPr>
              <a:t>Add together, and many</a:t>
            </a:r>
          </a:p>
          <a:p>
            <a:r>
              <a:rPr lang="en-US">
                <a:solidFill>
                  <a:srgbClr val="0033CC"/>
                </a:solidFill>
              </a:rPr>
              <a:t>convenient cancellations </a:t>
            </a:r>
          </a:p>
          <a:p>
            <a:r>
              <a:rPr lang="en-US">
                <a:solidFill>
                  <a:srgbClr val="0033CC"/>
                </a:solidFill>
              </a:rPr>
              <a:t>will occur.</a:t>
            </a:r>
          </a:p>
        </p:txBody>
      </p:sp>
      <p:cxnSp>
        <p:nvCxnSpPr>
          <p:cNvPr id="3" name="Straight Connector 2">
            <a:extLst>
              <a:ext uri="{FF2B5EF4-FFF2-40B4-BE49-F238E27FC236}">
                <a16:creationId xmlns:a16="http://schemas.microsoft.com/office/drawing/2014/main" id="{77C3506B-20F0-864B-BCC6-73B3024155AA}"/>
              </a:ext>
            </a:extLst>
          </p:cNvPr>
          <p:cNvCxnSpPr/>
          <p:nvPr/>
        </p:nvCxnSpPr>
        <p:spPr bwMode="auto">
          <a:xfrm flipV="1">
            <a:off x="3931927" y="2148854"/>
            <a:ext cx="727386" cy="548309"/>
          </a:xfrm>
          <a:prstGeom prst="line">
            <a:avLst/>
          </a:prstGeom>
          <a:solidFill>
            <a:schemeClr val="accent1"/>
          </a:solidFill>
          <a:ln w="38100" cap="flat" cmpd="sng" algn="ctr">
            <a:solidFill>
              <a:srgbClr val="C00000"/>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cxnSp>
      <p:cxnSp>
        <p:nvCxnSpPr>
          <p:cNvPr id="26" name="Straight Connector 25">
            <a:extLst>
              <a:ext uri="{FF2B5EF4-FFF2-40B4-BE49-F238E27FC236}">
                <a16:creationId xmlns:a16="http://schemas.microsoft.com/office/drawing/2014/main" id="{5F31DE37-4498-7445-A816-A6CCD2300D81}"/>
              </a:ext>
            </a:extLst>
          </p:cNvPr>
          <p:cNvCxnSpPr/>
          <p:nvPr/>
        </p:nvCxnSpPr>
        <p:spPr bwMode="auto">
          <a:xfrm flipV="1">
            <a:off x="3931927" y="3319519"/>
            <a:ext cx="727386" cy="548309"/>
          </a:xfrm>
          <a:prstGeom prst="line">
            <a:avLst/>
          </a:prstGeom>
          <a:solidFill>
            <a:schemeClr val="accent1"/>
          </a:solidFill>
          <a:ln w="38100" cap="flat" cmpd="sng" algn="ctr">
            <a:solidFill>
              <a:srgbClr val="C00000"/>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cxnSp>
      <p:cxnSp>
        <p:nvCxnSpPr>
          <p:cNvPr id="27" name="Straight Connector 26">
            <a:extLst>
              <a:ext uri="{FF2B5EF4-FFF2-40B4-BE49-F238E27FC236}">
                <a16:creationId xmlns:a16="http://schemas.microsoft.com/office/drawing/2014/main" id="{07914991-B2FF-2749-A99F-6BC0503AA5B8}"/>
              </a:ext>
            </a:extLst>
          </p:cNvPr>
          <p:cNvCxnSpPr/>
          <p:nvPr/>
        </p:nvCxnSpPr>
        <p:spPr bwMode="auto">
          <a:xfrm flipV="1">
            <a:off x="3931927" y="3977654"/>
            <a:ext cx="727386" cy="548309"/>
          </a:xfrm>
          <a:prstGeom prst="line">
            <a:avLst/>
          </a:prstGeom>
          <a:solidFill>
            <a:schemeClr val="accent1"/>
          </a:solidFill>
          <a:ln w="38100" cap="flat" cmpd="sng" algn="ctr">
            <a:solidFill>
              <a:srgbClr val="C00000"/>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cxnSp>
      <p:cxnSp>
        <p:nvCxnSpPr>
          <p:cNvPr id="28" name="Straight Connector 27">
            <a:extLst>
              <a:ext uri="{FF2B5EF4-FFF2-40B4-BE49-F238E27FC236}">
                <a16:creationId xmlns:a16="http://schemas.microsoft.com/office/drawing/2014/main" id="{E89FE4AC-DE07-0244-A8E1-7E8D39F9D12E}"/>
              </a:ext>
            </a:extLst>
          </p:cNvPr>
          <p:cNvCxnSpPr/>
          <p:nvPr/>
        </p:nvCxnSpPr>
        <p:spPr bwMode="auto">
          <a:xfrm flipV="1">
            <a:off x="3931927" y="4600844"/>
            <a:ext cx="727386" cy="548309"/>
          </a:xfrm>
          <a:prstGeom prst="line">
            <a:avLst/>
          </a:prstGeom>
          <a:solidFill>
            <a:schemeClr val="accent1"/>
          </a:solidFill>
          <a:ln w="38100" cap="flat" cmpd="sng" algn="ctr">
            <a:solidFill>
              <a:srgbClr val="C00000"/>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cxnSp>
      <p:cxnSp>
        <p:nvCxnSpPr>
          <p:cNvPr id="29" name="Straight Connector 28">
            <a:extLst>
              <a:ext uri="{FF2B5EF4-FFF2-40B4-BE49-F238E27FC236}">
                <a16:creationId xmlns:a16="http://schemas.microsoft.com/office/drawing/2014/main" id="{682143FC-1B95-A94B-AC19-AD22A1281F88}"/>
              </a:ext>
            </a:extLst>
          </p:cNvPr>
          <p:cNvCxnSpPr/>
          <p:nvPr/>
        </p:nvCxnSpPr>
        <p:spPr bwMode="auto">
          <a:xfrm flipV="1">
            <a:off x="2834654" y="3306716"/>
            <a:ext cx="727386" cy="548309"/>
          </a:xfrm>
          <a:prstGeom prst="line">
            <a:avLst/>
          </a:prstGeom>
          <a:solidFill>
            <a:schemeClr val="accent1"/>
          </a:solidFill>
          <a:ln w="38100" cap="flat" cmpd="sng" algn="ctr">
            <a:solidFill>
              <a:srgbClr val="C00000"/>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cxnSp>
      <p:cxnSp>
        <p:nvCxnSpPr>
          <p:cNvPr id="30" name="Straight Connector 29">
            <a:extLst>
              <a:ext uri="{FF2B5EF4-FFF2-40B4-BE49-F238E27FC236}">
                <a16:creationId xmlns:a16="http://schemas.microsoft.com/office/drawing/2014/main" id="{D2D3DDC6-630A-F44F-B623-8829E8E1A876}"/>
              </a:ext>
            </a:extLst>
          </p:cNvPr>
          <p:cNvCxnSpPr/>
          <p:nvPr/>
        </p:nvCxnSpPr>
        <p:spPr bwMode="auto">
          <a:xfrm flipV="1">
            <a:off x="2834654" y="4016950"/>
            <a:ext cx="727386" cy="548309"/>
          </a:xfrm>
          <a:prstGeom prst="line">
            <a:avLst/>
          </a:prstGeom>
          <a:solidFill>
            <a:schemeClr val="accent1"/>
          </a:solidFill>
          <a:ln w="38100" cap="flat" cmpd="sng" algn="ctr">
            <a:solidFill>
              <a:srgbClr val="C00000"/>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cxnSp>
      <p:cxnSp>
        <p:nvCxnSpPr>
          <p:cNvPr id="31" name="Straight Connector 30">
            <a:extLst>
              <a:ext uri="{FF2B5EF4-FFF2-40B4-BE49-F238E27FC236}">
                <a16:creationId xmlns:a16="http://schemas.microsoft.com/office/drawing/2014/main" id="{72B3A03A-B97B-7F48-8E36-4DC4D99DD174}"/>
              </a:ext>
            </a:extLst>
          </p:cNvPr>
          <p:cNvCxnSpPr/>
          <p:nvPr/>
        </p:nvCxnSpPr>
        <p:spPr bwMode="auto">
          <a:xfrm flipV="1">
            <a:off x="2834654" y="4607085"/>
            <a:ext cx="727386" cy="548309"/>
          </a:xfrm>
          <a:prstGeom prst="line">
            <a:avLst/>
          </a:prstGeom>
          <a:solidFill>
            <a:schemeClr val="accent1"/>
          </a:solidFill>
          <a:ln w="38100" cap="flat" cmpd="sng" algn="ctr">
            <a:solidFill>
              <a:srgbClr val="C00000"/>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cxnSp>
      <p:cxnSp>
        <p:nvCxnSpPr>
          <p:cNvPr id="32" name="Straight Connector 31">
            <a:extLst>
              <a:ext uri="{FF2B5EF4-FFF2-40B4-BE49-F238E27FC236}">
                <a16:creationId xmlns:a16="http://schemas.microsoft.com/office/drawing/2014/main" id="{62D9FB4E-BF61-B74C-8B80-471C66ED1307}"/>
              </a:ext>
            </a:extLst>
          </p:cNvPr>
          <p:cNvCxnSpPr/>
          <p:nvPr/>
        </p:nvCxnSpPr>
        <p:spPr bwMode="auto">
          <a:xfrm flipV="1">
            <a:off x="3022289" y="5715966"/>
            <a:ext cx="727386" cy="548309"/>
          </a:xfrm>
          <a:prstGeom prst="line">
            <a:avLst/>
          </a:prstGeom>
          <a:solidFill>
            <a:schemeClr val="accent1"/>
          </a:solidFill>
          <a:ln w="38100" cap="flat" cmpd="sng" algn="ctr">
            <a:solidFill>
              <a:srgbClr val="C00000"/>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cxnSp>
    </p:spTree>
    <p:extLst>
      <p:ext uri="{BB962C8B-B14F-4D97-AF65-F5344CB8AC3E}">
        <p14:creationId xmlns:p14="http://schemas.microsoft.com/office/powerpoint/2010/main" val="80712918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91567"/>
                                        </p:tgtEl>
                                        <p:attrNameLst>
                                          <p:attrName>style.visibility</p:attrName>
                                        </p:attrNameLst>
                                      </p:cBhvr>
                                      <p:to>
                                        <p:strVal val="visible"/>
                                      </p:to>
                                    </p:set>
                                    <p:animEffect transition="in" filter="fade">
                                      <p:cBhvr>
                                        <p:cTn id="7" dur="500"/>
                                        <p:tgtEl>
                                          <p:spTgt spid="791567"/>
                                        </p:tgtEl>
                                      </p:cBhvr>
                                    </p:animEffect>
                                  </p:childTnLst>
                                </p:cTn>
                              </p:par>
                            </p:childTnLst>
                          </p:cTn>
                        </p:par>
                        <p:par>
                          <p:cTn id="8" fill="hold" nodeType="afterGroup">
                            <p:stCondLst>
                              <p:cond delay="500"/>
                            </p:stCondLst>
                            <p:childTnLst>
                              <p:par>
                                <p:cTn id="9" presetID="10" presetClass="entr" presetSubtype="0" fill="hold" nodeType="afterEffect">
                                  <p:stCondLst>
                                    <p:cond delay="0"/>
                                  </p:stCondLst>
                                  <p:childTnLst>
                                    <p:set>
                                      <p:cBhvr>
                                        <p:cTn id="10" dur="1" fill="hold">
                                          <p:stCondLst>
                                            <p:cond delay="0"/>
                                          </p:stCondLst>
                                        </p:cTn>
                                        <p:tgtEl>
                                          <p:spTgt spid="791561"/>
                                        </p:tgtEl>
                                        <p:attrNameLst>
                                          <p:attrName>style.visibility</p:attrName>
                                        </p:attrNameLst>
                                      </p:cBhvr>
                                      <p:to>
                                        <p:strVal val="visible"/>
                                      </p:to>
                                    </p:set>
                                    <p:animEffect transition="in" filter="fade">
                                      <p:cBhvr>
                                        <p:cTn id="11" dur="500"/>
                                        <p:tgtEl>
                                          <p:spTgt spid="791561"/>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791569"/>
                                        </p:tgtEl>
                                        <p:attrNameLst>
                                          <p:attrName>style.visibility</p:attrName>
                                        </p:attrNameLst>
                                      </p:cBhvr>
                                      <p:to>
                                        <p:strVal val="visible"/>
                                      </p:to>
                                    </p:set>
                                    <p:animEffect transition="in" filter="fade">
                                      <p:cBhvr>
                                        <p:cTn id="16" dur="500"/>
                                        <p:tgtEl>
                                          <p:spTgt spid="791569"/>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10" presetClass="entr" presetSubtype="0" fill="hold" nodeType="clickEffect">
                                  <p:stCondLst>
                                    <p:cond delay="0"/>
                                  </p:stCondLst>
                                  <p:childTnLst>
                                    <p:set>
                                      <p:cBhvr>
                                        <p:cTn id="20" dur="1" fill="hold">
                                          <p:stCondLst>
                                            <p:cond delay="0"/>
                                          </p:stCondLst>
                                        </p:cTn>
                                        <p:tgtEl>
                                          <p:spTgt spid="791564"/>
                                        </p:tgtEl>
                                        <p:attrNameLst>
                                          <p:attrName>style.visibility</p:attrName>
                                        </p:attrNameLst>
                                      </p:cBhvr>
                                      <p:to>
                                        <p:strVal val="visible"/>
                                      </p:to>
                                    </p:set>
                                    <p:animEffect transition="in" filter="fade">
                                      <p:cBhvr>
                                        <p:cTn id="21" dur="500"/>
                                        <p:tgtEl>
                                          <p:spTgt spid="791564"/>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10" presetClass="entr" presetSubtype="0" fill="hold" nodeType="clickEffect">
                                  <p:stCondLst>
                                    <p:cond delay="0"/>
                                  </p:stCondLst>
                                  <p:childTnLst>
                                    <p:set>
                                      <p:cBhvr>
                                        <p:cTn id="25" dur="1" fill="hold">
                                          <p:stCondLst>
                                            <p:cond delay="0"/>
                                          </p:stCondLst>
                                        </p:cTn>
                                        <p:tgtEl>
                                          <p:spTgt spid="791565"/>
                                        </p:tgtEl>
                                        <p:attrNameLst>
                                          <p:attrName>style.visibility</p:attrName>
                                        </p:attrNameLst>
                                      </p:cBhvr>
                                      <p:to>
                                        <p:strVal val="visible"/>
                                      </p:to>
                                    </p:set>
                                    <p:animEffect transition="in" filter="fade">
                                      <p:cBhvr>
                                        <p:cTn id="26" dur="500"/>
                                        <p:tgtEl>
                                          <p:spTgt spid="791565"/>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10" presetClass="entr" presetSubtype="0" fill="hold" nodeType="clickEffect">
                                  <p:stCondLst>
                                    <p:cond delay="0"/>
                                  </p:stCondLst>
                                  <p:childTnLst>
                                    <p:set>
                                      <p:cBhvr>
                                        <p:cTn id="30" dur="1" fill="hold">
                                          <p:stCondLst>
                                            <p:cond delay="0"/>
                                          </p:stCondLst>
                                        </p:cTn>
                                        <p:tgtEl>
                                          <p:spTgt spid="791574"/>
                                        </p:tgtEl>
                                        <p:attrNameLst>
                                          <p:attrName>style.visibility</p:attrName>
                                        </p:attrNameLst>
                                      </p:cBhvr>
                                      <p:to>
                                        <p:strVal val="visible"/>
                                      </p:to>
                                    </p:set>
                                    <p:animEffect transition="in" filter="fade">
                                      <p:cBhvr>
                                        <p:cTn id="31" dur="500"/>
                                        <p:tgtEl>
                                          <p:spTgt spid="791574"/>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10" presetClass="entr" presetSubtype="0" fill="hold" nodeType="clickEffect">
                                  <p:stCondLst>
                                    <p:cond delay="0"/>
                                  </p:stCondLst>
                                  <p:childTnLst>
                                    <p:set>
                                      <p:cBhvr>
                                        <p:cTn id="35" dur="1" fill="hold">
                                          <p:stCondLst>
                                            <p:cond delay="0"/>
                                          </p:stCondLst>
                                        </p:cTn>
                                        <p:tgtEl>
                                          <p:spTgt spid="791573"/>
                                        </p:tgtEl>
                                        <p:attrNameLst>
                                          <p:attrName>style.visibility</p:attrName>
                                        </p:attrNameLst>
                                      </p:cBhvr>
                                      <p:to>
                                        <p:strVal val="visible"/>
                                      </p:to>
                                    </p:set>
                                    <p:animEffect transition="in" filter="fade">
                                      <p:cBhvr>
                                        <p:cTn id="36" dur="500"/>
                                        <p:tgtEl>
                                          <p:spTgt spid="791573"/>
                                        </p:tgtEl>
                                      </p:cBhvr>
                                    </p:animEffect>
                                  </p:childTnLst>
                                </p:cTn>
                              </p:par>
                              <p:par>
                                <p:cTn id="37" presetID="10" presetClass="entr" presetSubtype="0" fill="hold" nodeType="withEffect">
                                  <p:stCondLst>
                                    <p:cond delay="0"/>
                                  </p:stCondLst>
                                  <p:childTnLst>
                                    <p:set>
                                      <p:cBhvr>
                                        <p:cTn id="38" dur="1" fill="hold">
                                          <p:stCondLst>
                                            <p:cond delay="0"/>
                                          </p:stCondLst>
                                        </p:cTn>
                                        <p:tgtEl>
                                          <p:spTgt spid="791566"/>
                                        </p:tgtEl>
                                        <p:attrNameLst>
                                          <p:attrName>style.visibility</p:attrName>
                                        </p:attrNameLst>
                                      </p:cBhvr>
                                      <p:to>
                                        <p:strVal val="visible"/>
                                      </p:to>
                                    </p:set>
                                    <p:animEffect transition="in" filter="fade">
                                      <p:cBhvr>
                                        <p:cTn id="39" dur="500"/>
                                        <p:tgtEl>
                                          <p:spTgt spid="791566"/>
                                        </p:tgtEl>
                                      </p:cBhvr>
                                    </p:animEffect>
                                  </p:childTnLst>
                                </p:cTn>
                              </p:par>
                            </p:childTnLst>
                          </p:cTn>
                        </p:par>
                      </p:childTnLst>
                    </p:cTn>
                  </p:par>
                  <p:par>
                    <p:cTn id="40" fill="hold" nodeType="clickPar">
                      <p:stCondLst>
                        <p:cond delay="indefinite"/>
                      </p:stCondLst>
                      <p:childTnLst>
                        <p:par>
                          <p:cTn id="41" fill="hold" nodeType="withGroup">
                            <p:stCondLst>
                              <p:cond delay="0"/>
                            </p:stCondLst>
                            <p:childTnLst>
                              <p:par>
                                <p:cTn id="42" presetID="2" presetClass="entr" presetSubtype="2" fill="hold" grpId="0" nodeType="clickEffect">
                                  <p:stCondLst>
                                    <p:cond delay="0"/>
                                  </p:stCondLst>
                                  <p:childTnLst>
                                    <p:set>
                                      <p:cBhvr>
                                        <p:cTn id="43" dur="1" fill="hold">
                                          <p:stCondLst>
                                            <p:cond delay="0"/>
                                          </p:stCondLst>
                                        </p:cTn>
                                        <p:tgtEl>
                                          <p:spTgt spid="791575"/>
                                        </p:tgtEl>
                                        <p:attrNameLst>
                                          <p:attrName>style.visibility</p:attrName>
                                        </p:attrNameLst>
                                      </p:cBhvr>
                                      <p:to>
                                        <p:strVal val="visible"/>
                                      </p:to>
                                    </p:set>
                                    <p:anim calcmode="lin" valueType="num">
                                      <p:cBhvr additive="base">
                                        <p:cTn id="44" dur="500" fill="hold"/>
                                        <p:tgtEl>
                                          <p:spTgt spid="791575"/>
                                        </p:tgtEl>
                                        <p:attrNameLst>
                                          <p:attrName>ppt_x</p:attrName>
                                        </p:attrNameLst>
                                      </p:cBhvr>
                                      <p:tavLst>
                                        <p:tav tm="0">
                                          <p:val>
                                            <p:strVal val="1+#ppt_w/2"/>
                                          </p:val>
                                        </p:tav>
                                        <p:tav tm="100000">
                                          <p:val>
                                            <p:strVal val="#ppt_x"/>
                                          </p:val>
                                        </p:tav>
                                      </p:tavLst>
                                    </p:anim>
                                    <p:anim calcmode="lin" valueType="num">
                                      <p:cBhvr additive="base">
                                        <p:cTn id="45" dur="500" fill="hold"/>
                                        <p:tgtEl>
                                          <p:spTgt spid="791575"/>
                                        </p:tgtEl>
                                        <p:attrNameLst>
                                          <p:attrName>ppt_y</p:attrName>
                                        </p:attrNameLst>
                                      </p:cBhvr>
                                      <p:tavLst>
                                        <p:tav tm="0">
                                          <p:val>
                                            <p:strVal val="#ppt_y"/>
                                          </p:val>
                                        </p:tav>
                                        <p:tav tm="100000">
                                          <p:val>
                                            <p:strVal val="#ppt_y"/>
                                          </p:val>
                                        </p:tav>
                                      </p:tavLst>
                                    </p:anim>
                                  </p:childTnLst>
                                </p:cTn>
                              </p:par>
                              <p:par>
                                <p:cTn id="46" presetID="2" presetClass="entr" presetSubtype="2" fill="hold" grpId="0" nodeType="withEffect">
                                  <p:stCondLst>
                                    <p:cond delay="0"/>
                                  </p:stCondLst>
                                  <p:childTnLst>
                                    <p:set>
                                      <p:cBhvr>
                                        <p:cTn id="47" dur="1" fill="hold">
                                          <p:stCondLst>
                                            <p:cond delay="0"/>
                                          </p:stCondLst>
                                        </p:cTn>
                                        <p:tgtEl>
                                          <p:spTgt spid="791576"/>
                                        </p:tgtEl>
                                        <p:attrNameLst>
                                          <p:attrName>style.visibility</p:attrName>
                                        </p:attrNameLst>
                                      </p:cBhvr>
                                      <p:to>
                                        <p:strVal val="visible"/>
                                      </p:to>
                                    </p:set>
                                    <p:anim calcmode="lin" valueType="num">
                                      <p:cBhvr additive="base">
                                        <p:cTn id="48" dur="500" fill="hold"/>
                                        <p:tgtEl>
                                          <p:spTgt spid="791576"/>
                                        </p:tgtEl>
                                        <p:attrNameLst>
                                          <p:attrName>ppt_x</p:attrName>
                                        </p:attrNameLst>
                                      </p:cBhvr>
                                      <p:tavLst>
                                        <p:tav tm="0">
                                          <p:val>
                                            <p:strVal val="1+#ppt_w/2"/>
                                          </p:val>
                                        </p:tav>
                                        <p:tav tm="100000">
                                          <p:val>
                                            <p:strVal val="#ppt_x"/>
                                          </p:val>
                                        </p:tav>
                                      </p:tavLst>
                                    </p:anim>
                                    <p:anim calcmode="lin" valueType="num">
                                      <p:cBhvr additive="base">
                                        <p:cTn id="49" dur="500" fill="hold"/>
                                        <p:tgtEl>
                                          <p:spTgt spid="791576"/>
                                        </p:tgtEl>
                                        <p:attrNameLst>
                                          <p:attrName>ppt_y</p:attrName>
                                        </p:attrNameLst>
                                      </p:cBhvr>
                                      <p:tavLst>
                                        <p:tav tm="0">
                                          <p:val>
                                            <p:strVal val="#ppt_y"/>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10" presetClass="entr" presetSubtype="0" fill="hold" nodeType="clickEffect">
                                  <p:stCondLst>
                                    <p:cond delay="0"/>
                                  </p:stCondLst>
                                  <p:childTnLst>
                                    <p:set>
                                      <p:cBhvr>
                                        <p:cTn id="53" dur="1" fill="hold">
                                          <p:stCondLst>
                                            <p:cond delay="0"/>
                                          </p:stCondLst>
                                        </p:cTn>
                                        <p:tgtEl>
                                          <p:spTgt spid="3"/>
                                        </p:tgtEl>
                                        <p:attrNameLst>
                                          <p:attrName>style.visibility</p:attrName>
                                        </p:attrNameLst>
                                      </p:cBhvr>
                                      <p:to>
                                        <p:strVal val="visible"/>
                                      </p:to>
                                    </p:set>
                                    <p:animEffect transition="in" filter="fade">
                                      <p:cBhvr>
                                        <p:cTn id="54" dur="500"/>
                                        <p:tgtEl>
                                          <p:spTgt spid="3"/>
                                        </p:tgtEl>
                                      </p:cBhvr>
                                    </p:animEffect>
                                  </p:childTnLst>
                                </p:cTn>
                              </p:par>
                              <p:par>
                                <p:cTn id="55" presetID="10" presetClass="entr" presetSubtype="0" fill="hold" nodeType="withEffect">
                                  <p:stCondLst>
                                    <p:cond delay="0"/>
                                  </p:stCondLst>
                                  <p:childTnLst>
                                    <p:set>
                                      <p:cBhvr>
                                        <p:cTn id="56" dur="1" fill="hold">
                                          <p:stCondLst>
                                            <p:cond delay="0"/>
                                          </p:stCondLst>
                                        </p:cTn>
                                        <p:tgtEl>
                                          <p:spTgt spid="29"/>
                                        </p:tgtEl>
                                        <p:attrNameLst>
                                          <p:attrName>style.visibility</p:attrName>
                                        </p:attrNameLst>
                                      </p:cBhvr>
                                      <p:to>
                                        <p:strVal val="visible"/>
                                      </p:to>
                                    </p:set>
                                    <p:animEffect transition="in" filter="fade">
                                      <p:cBhvr>
                                        <p:cTn id="57" dur="500"/>
                                        <p:tgtEl>
                                          <p:spTgt spid="29"/>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nodeType="clickEffect">
                                  <p:stCondLst>
                                    <p:cond delay="0"/>
                                  </p:stCondLst>
                                  <p:childTnLst>
                                    <p:set>
                                      <p:cBhvr>
                                        <p:cTn id="61" dur="1" fill="hold">
                                          <p:stCondLst>
                                            <p:cond delay="0"/>
                                          </p:stCondLst>
                                        </p:cTn>
                                        <p:tgtEl>
                                          <p:spTgt spid="26"/>
                                        </p:tgtEl>
                                        <p:attrNameLst>
                                          <p:attrName>style.visibility</p:attrName>
                                        </p:attrNameLst>
                                      </p:cBhvr>
                                      <p:to>
                                        <p:strVal val="visible"/>
                                      </p:to>
                                    </p:set>
                                    <p:animEffect transition="in" filter="fade">
                                      <p:cBhvr>
                                        <p:cTn id="62" dur="500"/>
                                        <p:tgtEl>
                                          <p:spTgt spid="26"/>
                                        </p:tgtEl>
                                      </p:cBhvr>
                                    </p:animEffect>
                                  </p:childTnLst>
                                </p:cTn>
                              </p:par>
                              <p:par>
                                <p:cTn id="63" presetID="10" presetClass="entr" presetSubtype="0" fill="hold" nodeType="withEffect">
                                  <p:stCondLst>
                                    <p:cond delay="0"/>
                                  </p:stCondLst>
                                  <p:childTnLst>
                                    <p:set>
                                      <p:cBhvr>
                                        <p:cTn id="64" dur="1" fill="hold">
                                          <p:stCondLst>
                                            <p:cond delay="0"/>
                                          </p:stCondLst>
                                        </p:cTn>
                                        <p:tgtEl>
                                          <p:spTgt spid="30"/>
                                        </p:tgtEl>
                                        <p:attrNameLst>
                                          <p:attrName>style.visibility</p:attrName>
                                        </p:attrNameLst>
                                      </p:cBhvr>
                                      <p:to>
                                        <p:strVal val="visible"/>
                                      </p:to>
                                    </p:set>
                                    <p:animEffect transition="in" filter="fade">
                                      <p:cBhvr>
                                        <p:cTn id="65" dur="500"/>
                                        <p:tgtEl>
                                          <p:spTgt spid="30"/>
                                        </p:tgtEl>
                                      </p:cBhvr>
                                    </p:animEffect>
                                  </p:childTnLst>
                                </p:cTn>
                              </p:par>
                            </p:childTnLst>
                          </p:cTn>
                        </p:par>
                      </p:childTnLst>
                    </p:cTn>
                  </p:par>
                  <p:par>
                    <p:cTn id="66" fill="hold">
                      <p:stCondLst>
                        <p:cond delay="indefinite"/>
                      </p:stCondLst>
                      <p:childTnLst>
                        <p:par>
                          <p:cTn id="67" fill="hold">
                            <p:stCondLst>
                              <p:cond delay="0"/>
                            </p:stCondLst>
                            <p:childTnLst>
                              <p:par>
                                <p:cTn id="68" presetID="10" presetClass="entr" presetSubtype="0" fill="hold" nodeType="clickEffect">
                                  <p:stCondLst>
                                    <p:cond delay="0"/>
                                  </p:stCondLst>
                                  <p:childTnLst>
                                    <p:set>
                                      <p:cBhvr>
                                        <p:cTn id="69" dur="1" fill="hold">
                                          <p:stCondLst>
                                            <p:cond delay="0"/>
                                          </p:stCondLst>
                                        </p:cTn>
                                        <p:tgtEl>
                                          <p:spTgt spid="27"/>
                                        </p:tgtEl>
                                        <p:attrNameLst>
                                          <p:attrName>style.visibility</p:attrName>
                                        </p:attrNameLst>
                                      </p:cBhvr>
                                      <p:to>
                                        <p:strVal val="visible"/>
                                      </p:to>
                                    </p:set>
                                    <p:animEffect transition="in" filter="fade">
                                      <p:cBhvr>
                                        <p:cTn id="70" dur="500"/>
                                        <p:tgtEl>
                                          <p:spTgt spid="27"/>
                                        </p:tgtEl>
                                      </p:cBhvr>
                                    </p:animEffect>
                                  </p:childTnLst>
                                </p:cTn>
                              </p:par>
                              <p:par>
                                <p:cTn id="71" presetID="10" presetClass="entr" presetSubtype="0" fill="hold" nodeType="withEffect">
                                  <p:stCondLst>
                                    <p:cond delay="0"/>
                                  </p:stCondLst>
                                  <p:childTnLst>
                                    <p:set>
                                      <p:cBhvr>
                                        <p:cTn id="72" dur="1" fill="hold">
                                          <p:stCondLst>
                                            <p:cond delay="0"/>
                                          </p:stCondLst>
                                        </p:cTn>
                                        <p:tgtEl>
                                          <p:spTgt spid="31"/>
                                        </p:tgtEl>
                                        <p:attrNameLst>
                                          <p:attrName>style.visibility</p:attrName>
                                        </p:attrNameLst>
                                      </p:cBhvr>
                                      <p:to>
                                        <p:strVal val="visible"/>
                                      </p:to>
                                    </p:set>
                                    <p:animEffect transition="in" filter="fade">
                                      <p:cBhvr>
                                        <p:cTn id="73" dur="500"/>
                                        <p:tgtEl>
                                          <p:spTgt spid="31"/>
                                        </p:tgtEl>
                                      </p:cBhvr>
                                    </p:animEffect>
                                  </p:childTnLst>
                                </p:cTn>
                              </p:par>
                            </p:childTnLst>
                          </p:cTn>
                        </p:par>
                      </p:childTnLst>
                    </p:cTn>
                  </p:par>
                  <p:par>
                    <p:cTn id="74" fill="hold">
                      <p:stCondLst>
                        <p:cond delay="indefinite"/>
                      </p:stCondLst>
                      <p:childTnLst>
                        <p:par>
                          <p:cTn id="75" fill="hold">
                            <p:stCondLst>
                              <p:cond delay="0"/>
                            </p:stCondLst>
                            <p:childTnLst>
                              <p:par>
                                <p:cTn id="76" presetID="10" presetClass="entr" presetSubtype="0" fill="hold" nodeType="clickEffect">
                                  <p:stCondLst>
                                    <p:cond delay="0"/>
                                  </p:stCondLst>
                                  <p:childTnLst>
                                    <p:set>
                                      <p:cBhvr>
                                        <p:cTn id="77" dur="1" fill="hold">
                                          <p:stCondLst>
                                            <p:cond delay="0"/>
                                          </p:stCondLst>
                                        </p:cTn>
                                        <p:tgtEl>
                                          <p:spTgt spid="28"/>
                                        </p:tgtEl>
                                        <p:attrNameLst>
                                          <p:attrName>style.visibility</p:attrName>
                                        </p:attrNameLst>
                                      </p:cBhvr>
                                      <p:to>
                                        <p:strVal val="visible"/>
                                      </p:to>
                                    </p:set>
                                    <p:animEffect transition="in" filter="fade">
                                      <p:cBhvr>
                                        <p:cTn id="78" dur="500"/>
                                        <p:tgtEl>
                                          <p:spTgt spid="28"/>
                                        </p:tgtEl>
                                      </p:cBhvr>
                                    </p:animEffect>
                                  </p:childTnLst>
                                </p:cTn>
                              </p:par>
                              <p:par>
                                <p:cTn id="79" presetID="10" presetClass="entr" presetSubtype="0" fill="hold" nodeType="withEffect">
                                  <p:stCondLst>
                                    <p:cond delay="0"/>
                                  </p:stCondLst>
                                  <p:childTnLst>
                                    <p:set>
                                      <p:cBhvr>
                                        <p:cTn id="80" dur="1" fill="hold">
                                          <p:stCondLst>
                                            <p:cond delay="0"/>
                                          </p:stCondLst>
                                        </p:cTn>
                                        <p:tgtEl>
                                          <p:spTgt spid="32"/>
                                        </p:tgtEl>
                                        <p:attrNameLst>
                                          <p:attrName>style.visibility</p:attrName>
                                        </p:attrNameLst>
                                      </p:cBhvr>
                                      <p:to>
                                        <p:strVal val="visible"/>
                                      </p:to>
                                    </p:set>
                                    <p:animEffect transition="in" filter="fade">
                                      <p:cBhvr>
                                        <p:cTn id="81" dur="500"/>
                                        <p:tgtEl>
                                          <p:spTgt spid="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91567" grpId="0"/>
      <p:bldP spid="791569" grpId="0"/>
      <p:bldP spid="791575" grpId="0" animBg="1"/>
      <p:bldP spid="791576"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lide Number Placeholder 5"/>
          <p:cNvSpPr>
            <a:spLocks noGrp="1"/>
          </p:cNvSpPr>
          <p:nvPr>
            <p:ph type="sldNum" sz="quarter" idx="12"/>
          </p:nvPr>
        </p:nvSpPr>
        <p:spPr/>
        <p:txBody>
          <a:bodyPr/>
          <a:lstStyle/>
          <a:p>
            <a:fld id="{4DF4579E-F237-A94B-BA65-A56493DBC4E8}" type="slidenum">
              <a:rPr lang="en-US"/>
              <a:pPr/>
              <a:t>34</a:t>
            </a:fld>
            <a:endParaRPr lang="en-US"/>
          </a:p>
        </p:txBody>
      </p:sp>
      <p:sp>
        <p:nvSpPr>
          <p:cNvPr id="793605" name="Rectangle 5"/>
          <p:cNvSpPr>
            <a:spLocks noGrp="1" noChangeArrowheads="1"/>
          </p:cNvSpPr>
          <p:nvPr>
            <p:ph type="title"/>
          </p:nvPr>
        </p:nvSpPr>
        <p:spPr/>
        <p:txBody>
          <a:bodyPr/>
          <a:lstStyle/>
          <a:p>
            <a:r>
              <a:rPr lang="en-US"/>
              <a:t>Analysis of Mergesort</a:t>
            </a:r>
          </a:p>
        </p:txBody>
      </p:sp>
      <p:graphicFrame>
        <p:nvGraphicFramePr>
          <p:cNvPr id="793604" name="Object 4"/>
          <p:cNvGraphicFramePr>
            <a:graphicFrameLocks noGrp="1" noChangeAspect="1"/>
          </p:cNvGraphicFramePr>
          <p:nvPr>
            <p:ph idx="1"/>
          </p:nvPr>
        </p:nvGraphicFramePr>
        <p:xfrm>
          <a:off x="2987675" y="1277938"/>
          <a:ext cx="1989138" cy="598487"/>
        </p:xfrm>
        <a:graphic>
          <a:graphicData uri="http://schemas.openxmlformats.org/presentationml/2006/ole">
            <mc:AlternateContent xmlns:mc="http://schemas.openxmlformats.org/markup-compatibility/2006">
              <mc:Choice xmlns:v="urn:schemas-microsoft-com:vml" Requires="v">
                <p:oleObj spid="_x0000_s2371" name="Equation" r:id="rId3" imgW="1307880" imgH="393480" progId="Equation.3">
                  <p:embed/>
                </p:oleObj>
              </mc:Choice>
              <mc:Fallback>
                <p:oleObj name="Equation" r:id="rId3" imgW="1307880" imgH="39348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987675" y="1277938"/>
                        <a:ext cx="1989138" cy="598487"/>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blurRad="63500" dist="38099" dir="2700000" algn="ctr" rotWithShape="0">
                                <a:srgbClr val="808080">
                                  <a:alpha val="74998"/>
                                </a:srgbClr>
                              </a:outerShdw>
                            </a:effectLst>
                          </a14:hiddenEffects>
                        </a:ext>
                      </a:extLst>
                    </p:spPr>
                  </p:pic>
                </p:oleObj>
              </mc:Fallback>
            </mc:AlternateContent>
          </a:graphicData>
        </a:graphic>
      </p:graphicFrame>
      <p:sp>
        <p:nvSpPr>
          <p:cNvPr id="793607" name="Text Box 7"/>
          <p:cNvSpPr txBox="1">
            <a:spLocks noChangeArrowheads="1"/>
          </p:cNvSpPr>
          <p:nvPr/>
        </p:nvSpPr>
        <p:spPr bwMode="auto">
          <a:xfrm>
            <a:off x="5063957" y="1234464"/>
            <a:ext cx="3348481" cy="5847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dirty="0">
                <a:solidFill>
                  <a:srgbClr val="0033CC"/>
                </a:solidFill>
              </a:rPr>
              <a:t>since there are </a:t>
            </a:r>
            <a:r>
              <a:rPr lang="en-US" dirty="0">
                <a:solidFill>
                  <a:srgbClr val="0033CC"/>
                </a:solidFill>
                <a:latin typeface="Times New Roman" charset="0"/>
              </a:rPr>
              <a:t>log </a:t>
            </a:r>
            <a:r>
              <a:rPr lang="en-US" i="1" dirty="0">
                <a:solidFill>
                  <a:srgbClr val="0033CC"/>
                </a:solidFill>
                <a:latin typeface="Times New Roman" charset="0"/>
              </a:rPr>
              <a:t>N</a:t>
            </a:r>
            <a:r>
              <a:rPr lang="en-US" dirty="0">
                <a:solidFill>
                  <a:srgbClr val="0033CC"/>
                </a:solidFill>
              </a:rPr>
              <a:t> number of 1</a:t>
            </a:r>
            <a:r>
              <a:rPr lang="en-US" dirty="0">
                <a:solidFill>
                  <a:srgbClr val="0033CC"/>
                </a:solidFill>
                <a:latin typeface="Arial"/>
              </a:rPr>
              <a:t>’</a:t>
            </a:r>
            <a:r>
              <a:rPr lang="en-US" dirty="0">
                <a:solidFill>
                  <a:srgbClr val="0033CC"/>
                </a:solidFill>
              </a:rPr>
              <a:t>s</a:t>
            </a:r>
          </a:p>
          <a:p>
            <a:r>
              <a:rPr lang="en-US" dirty="0">
                <a:solidFill>
                  <a:srgbClr val="0033CC"/>
                </a:solidFill>
              </a:rPr>
              <a:t>(remember that it’s log</a:t>
            </a:r>
            <a:r>
              <a:rPr lang="en-US" baseline="-25000" dirty="0">
                <a:solidFill>
                  <a:srgbClr val="0033CC"/>
                </a:solidFill>
              </a:rPr>
              <a:t>2</a:t>
            </a:r>
            <a:r>
              <a:rPr lang="en-US" dirty="0">
                <a:solidFill>
                  <a:srgbClr val="0033CC"/>
                </a:solidFill>
              </a:rPr>
              <a:t>)</a:t>
            </a:r>
          </a:p>
        </p:txBody>
      </p:sp>
      <p:graphicFrame>
        <p:nvGraphicFramePr>
          <p:cNvPr id="793608" name="Object 8"/>
          <p:cNvGraphicFramePr>
            <a:graphicFrameLocks noChangeAspect="1"/>
          </p:cNvGraphicFramePr>
          <p:nvPr/>
        </p:nvGraphicFramePr>
        <p:xfrm>
          <a:off x="3017537" y="2149475"/>
          <a:ext cx="2257425" cy="309563"/>
        </p:xfrm>
        <a:graphic>
          <a:graphicData uri="http://schemas.openxmlformats.org/presentationml/2006/ole">
            <mc:AlternateContent xmlns:mc="http://schemas.openxmlformats.org/markup-compatibility/2006">
              <mc:Choice xmlns:v="urn:schemas-microsoft-com:vml" Requires="v">
                <p:oleObj spid="_x0000_s2372" name="Equation" r:id="rId5" imgW="1485900" imgH="203200" progId="Equation.3">
                  <p:embed/>
                </p:oleObj>
              </mc:Choice>
              <mc:Fallback>
                <p:oleObj name="Equation" r:id="rId5" imgW="1485900" imgH="203200" progId="Equation.3">
                  <p:embed/>
                  <p:pic>
                    <p:nvPicPr>
                      <p:cNvPr id="0" name=""/>
                      <p:cNvPicPr>
                        <a:picLocks noChangeAspect="1" noChangeArrowheads="1"/>
                      </p:cNvPicPr>
                      <p:nvPr/>
                    </p:nvPicPr>
                    <p:blipFill>
                      <a:blip r:embed="rId6"/>
                      <a:srcRect/>
                      <a:stretch>
                        <a:fillRect/>
                      </a:stretch>
                    </p:blipFill>
                    <p:spPr bwMode="auto">
                      <a:xfrm>
                        <a:off x="3017537" y="2149475"/>
                        <a:ext cx="2257425" cy="309563"/>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sp>
        <p:nvSpPr>
          <p:cNvPr id="793609" name="Text Box 9"/>
          <p:cNvSpPr txBox="1">
            <a:spLocks noChangeArrowheads="1"/>
          </p:cNvSpPr>
          <p:nvPr/>
        </p:nvSpPr>
        <p:spPr bwMode="auto">
          <a:xfrm>
            <a:off x="879475" y="2117049"/>
            <a:ext cx="2138363" cy="3365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dirty="0">
                <a:solidFill>
                  <a:srgbClr val="0033CC"/>
                </a:solidFill>
              </a:rPr>
              <a:t>Multiply through by </a:t>
            </a:r>
            <a:r>
              <a:rPr lang="en-US" i="1" dirty="0">
                <a:solidFill>
                  <a:srgbClr val="0033CC"/>
                </a:solidFill>
                <a:latin typeface="Times New Roman" charset="0"/>
              </a:rPr>
              <a:t>N</a:t>
            </a:r>
            <a:r>
              <a:rPr lang="en-US" dirty="0">
                <a:solidFill>
                  <a:srgbClr val="0033CC"/>
                </a:solidFill>
              </a:rPr>
              <a:t>:</a:t>
            </a:r>
          </a:p>
        </p:txBody>
      </p:sp>
      <p:sp>
        <p:nvSpPr>
          <p:cNvPr id="793610" name="Rectangle 10"/>
          <p:cNvSpPr>
            <a:spLocks noChangeArrowheads="1"/>
          </p:cNvSpPr>
          <p:nvPr/>
        </p:nvSpPr>
        <p:spPr bwMode="auto">
          <a:xfrm>
            <a:off x="457200" y="3337561"/>
            <a:ext cx="8229600" cy="279336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marL="469900" indent="-469900" eaLnBrk="1" hangingPunct="1">
              <a:spcBef>
                <a:spcPct val="20000"/>
              </a:spcBef>
              <a:buClr>
                <a:schemeClr val="bg2"/>
              </a:buClr>
              <a:buSzPct val="70000"/>
              <a:buFont typeface="Wingdings" charset="0"/>
              <a:buChar char="o"/>
            </a:pPr>
            <a:r>
              <a:rPr lang="en-US" sz="2800" dirty="0"/>
              <a:t>And so </a:t>
            </a:r>
            <a:r>
              <a:rPr lang="en-US" sz="2800" dirty="0" err="1"/>
              <a:t>mergesort</a:t>
            </a:r>
            <a:r>
              <a:rPr lang="en-US" sz="2800" dirty="0"/>
              <a:t> runs in </a:t>
            </a:r>
            <a:r>
              <a:rPr lang="en-US" sz="2800" i="1" dirty="0">
                <a:solidFill>
                  <a:schemeClr val="folHlink"/>
                </a:solidFill>
                <a:latin typeface="Times New Roman" charset="0"/>
              </a:rPr>
              <a:t>O(N</a:t>
            </a:r>
            <a:r>
              <a:rPr lang="en-US" sz="2800" dirty="0">
                <a:solidFill>
                  <a:schemeClr val="folHlink"/>
                </a:solidFill>
                <a:latin typeface="Times New Roman" charset="0"/>
              </a:rPr>
              <a:t> log </a:t>
            </a:r>
            <a:r>
              <a:rPr lang="en-US" sz="2800" i="1" dirty="0">
                <a:solidFill>
                  <a:schemeClr val="folHlink"/>
                </a:solidFill>
                <a:latin typeface="Times New Roman" charset="0"/>
              </a:rPr>
              <a:t>N</a:t>
            </a:r>
            <a:r>
              <a:rPr lang="en-US" sz="2800" dirty="0">
                <a:solidFill>
                  <a:schemeClr val="folHlink"/>
                </a:solidFill>
                <a:latin typeface="Times New Roman" charset="0"/>
              </a:rPr>
              <a:t>)</a:t>
            </a:r>
            <a:r>
              <a:rPr lang="en-US" sz="2800" dirty="0"/>
              <a:t> time.</a:t>
            </a:r>
          </a:p>
        </p:txBody>
      </p:sp>
      <p:graphicFrame>
        <p:nvGraphicFramePr>
          <p:cNvPr id="11" name="Object 8"/>
          <p:cNvGraphicFramePr>
            <a:graphicFrameLocks noChangeAspect="1"/>
          </p:cNvGraphicFramePr>
          <p:nvPr/>
        </p:nvGraphicFramePr>
        <p:xfrm>
          <a:off x="3566171" y="2514610"/>
          <a:ext cx="1292225" cy="309563"/>
        </p:xfrm>
        <a:graphic>
          <a:graphicData uri="http://schemas.openxmlformats.org/presentationml/2006/ole">
            <mc:AlternateContent xmlns:mc="http://schemas.openxmlformats.org/markup-compatibility/2006">
              <mc:Choice xmlns:v="urn:schemas-microsoft-com:vml" Requires="v">
                <p:oleObj spid="_x0000_s2373" name="Equation" r:id="rId7" imgW="850900" imgH="203200" progId="Equation.3">
                  <p:embed/>
                </p:oleObj>
              </mc:Choice>
              <mc:Fallback>
                <p:oleObj name="Equation" r:id="rId7" imgW="850900" imgH="203200" progId="Equation.3">
                  <p:embed/>
                  <p:pic>
                    <p:nvPicPr>
                      <p:cNvPr id="0" name=""/>
                      <p:cNvPicPr>
                        <a:picLocks noChangeAspect="1" noChangeArrowheads="1"/>
                      </p:cNvPicPr>
                      <p:nvPr/>
                    </p:nvPicPr>
                    <p:blipFill>
                      <a:blip r:embed="rId8"/>
                      <a:srcRect/>
                      <a:stretch>
                        <a:fillRect/>
                      </a:stretch>
                    </p:blipFill>
                    <p:spPr bwMode="auto">
                      <a:xfrm>
                        <a:off x="3566171" y="2514610"/>
                        <a:ext cx="1292225" cy="309563"/>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2" name="Object 8"/>
          <p:cNvGraphicFramePr>
            <a:graphicFrameLocks noChangeAspect="1"/>
          </p:cNvGraphicFramePr>
          <p:nvPr/>
        </p:nvGraphicFramePr>
        <p:xfrm>
          <a:off x="3566171" y="2880366"/>
          <a:ext cx="1292225" cy="309563"/>
        </p:xfrm>
        <a:graphic>
          <a:graphicData uri="http://schemas.openxmlformats.org/presentationml/2006/ole">
            <mc:AlternateContent xmlns:mc="http://schemas.openxmlformats.org/markup-compatibility/2006">
              <mc:Choice xmlns:v="urn:schemas-microsoft-com:vml" Requires="v">
                <p:oleObj spid="_x0000_s2374" name="Equation" r:id="rId9" imgW="850900" imgH="203200" progId="Equation.3">
                  <p:embed/>
                </p:oleObj>
              </mc:Choice>
              <mc:Fallback>
                <p:oleObj name="Equation" r:id="rId9" imgW="850900" imgH="203200" progId="Equation.3">
                  <p:embed/>
                  <p:pic>
                    <p:nvPicPr>
                      <p:cNvPr id="0" name=""/>
                      <p:cNvPicPr>
                        <a:picLocks noChangeAspect="1" noChangeArrowheads="1"/>
                      </p:cNvPicPr>
                      <p:nvPr/>
                    </p:nvPicPr>
                    <p:blipFill>
                      <a:blip r:embed="rId10"/>
                      <a:srcRect/>
                      <a:stretch>
                        <a:fillRect/>
                      </a:stretch>
                    </p:blipFill>
                    <p:spPr bwMode="auto">
                      <a:xfrm>
                        <a:off x="3566171" y="2880366"/>
                        <a:ext cx="1292225" cy="309563"/>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sp>
        <p:nvSpPr>
          <p:cNvPr id="2" name="TextBox 1"/>
          <p:cNvSpPr txBox="1"/>
          <p:nvPr/>
        </p:nvSpPr>
        <p:spPr>
          <a:xfrm>
            <a:off x="5274962" y="2482659"/>
            <a:ext cx="1442511" cy="338554"/>
          </a:xfrm>
          <a:prstGeom prst="rect">
            <a:avLst/>
          </a:prstGeom>
          <a:noFill/>
        </p:spPr>
        <p:txBody>
          <a:bodyPr wrap="none" rtlCol="0">
            <a:spAutoFit/>
          </a:bodyPr>
          <a:lstStyle/>
          <a:p>
            <a:r>
              <a:rPr lang="en-US" dirty="0">
                <a:solidFill>
                  <a:srgbClr val="0033CC"/>
                </a:solidFill>
              </a:rPr>
              <a:t>since </a:t>
            </a:r>
            <a:r>
              <a:rPr lang="en-US" i="1" dirty="0">
                <a:solidFill>
                  <a:srgbClr val="0033CC"/>
                </a:solidFill>
                <a:latin typeface="Times New Roman" charset="0"/>
                <a:ea typeface="Times New Roman" charset="0"/>
                <a:cs typeface="Times New Roman" charset="0"/>
              </a:rPr>
              <a:t>T</a:t>
            </a:r>
            <a:r>
              <a:rPr lang="en-US" dirty="0">
                <a:solidFill>
                  <a:srgbClr val="0033CC"/>
                </a:solidFill>
                <a:latin typeface="Times New Roman" charset="0"/>
                <a:ea typeface="Times New Roman" charset="0"/>
                <a:cs typeface="Times New Roman" charset="0"/>
              </a:rPr>
              <a:t>(1) = 1</a:t>
            </a:r>
          </a:p>
        </p:txBody>
      </p:sp>
      <p:sp>
        <p:nvSpPr>
          <p:cNvPr id="13" name="TextBox 12">
            <a:extLst>
              <a:ext uri="{FF2B5EF4-FFF2-40B4-BE49-F238E27FC236}">
                <a16:creationId xmlns:a16="http://schemas.microsoft.com/office/drawing/2014/main" id="{BBD50506-8912-6140-ABE4-25D47A092D5D}"/>
              </a:ext>
            </a:extLst>
          </p:cNvPr>
          <p:cNvSpPr txBox="1"/>
          <p:nvPr/>
        </p:nvSpPr>
        <p:spPr>
          <a:xfrm>
            <a:off x="5274962" y="2816129"/>
            <a:ext cx="1976823" cy="338554"/>
          </a:xfrm>
          <a:prstGeom prst="rect">
            <a:avLst/>
          </a:prstGeom>
          <a:noFill/>
        </p:spPr>
        <p:txBody>
          <a:bodyPr wrap="none" rtlCol="0">
            <a:spAutoFit/>
          </a:bodyPr>
          <a:lstStyle/>
          <a:p>
            <a:r>
              <a:rPr lang="en-US" dirty="0">
                <a:solidFill>
                  <a:srgbClr val="0033CC"/>
                </a:solidFill>
              </a:rPr>
              <a:t>drop the constant </a:t>
            </a:r>
            <a:r>
              <a:rPr lang="en-US" i="1" dirty="0">
                <a:solidFill>
                  <a:srgbClr val="0033CC"/>
                </a:solidFill>
                <a:latin typeface="Times New Roman" panose="02020603050405020304" pitchFamily="18" charset="0"/>
                <a:cs typeface="Times New Roman" panose="02020603050405020304" pitchFamily="18" charset="0"/>
              </a:rPr>
              <a:t>N</a:t>
            </a:r>
            <a:endParaRPr lang="en-US" i="1" dirty="0">
              <a:solidFill>
                <a:srgbClr val="0033CC"/>
              </a:solidFill>
              <a:latin typeface="Times New Roman" panose="02020603050405020304" pitchFamily="18" charset="0"/>
              <a:ea typeface="Times New Roman" charset="0"/>
              <a:cs typeface="Times New Roman" panose="02020603050405020304" pitchFamily="18" charset="0"/>
            </a:endParaRPr>
          </a:p>
        </p:txBody>
      </p:sp>
    </p:spTree>
    <p:extLst>
      <p:ext uri="{BB962C8B-B14F-4D97-AF65-F5344CB8AC3E}">
        <p14:creationId xmlns:p14="http://schemas.microsoft.com/office/powerpoint/2010/main" val="191348103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93609"/>
                                        </p:tgtEl>
                                        <p:attrNameLst>
                                          <p:attrName>style.visibility</p:attrName>
                                        </p:attrNameLst>
                                      </p:cBhvr>
                                      <p:to>
                                        <p:strVal val="visible"/>
                                      </p:to>
                                    </p:set>
                                    <p:animEffect transition="in" filter="fade">
                                      <p:cBhvr>
                                        <p:cTn id="7" dur="500"/>
                                        <p:tgtEl>
                                          <p:spTgt spid="793609"/>
                                        </p:tgtEl>
                                      </p:cBhvr>
                                    </p:animEffect>
                                  </p:childTnLst>
                                </p:cTn>
                              </p:par>
                              <p:par>
                                <p:cTn id="8" presetID="10" presetClass="entr" presetSubtype="0" fill="hold" nodeType="withEffect">
                                  <p:stCondLst>
                                    <p:cond delay="0"/>
                                  </p:stCondLst>
                                  <p:childTnLst>
                                    <p:set>
                                      <p:cBhvr>
                                        <p:cTn id="9" dur="1" fill="hold">
                                          <p:stCondLst>
                                            <p:cond delay="0"/>
                                          </p:stCondLst>
                                        </p:cTn>
                                        <p:tgtEl>
                                          <p:spTgt spid="793608"/>
                                        </p:tgtEl>
                                        <p:attrNameLst>
                                          <p:attrName>style.visibility</p:attrName>
                                        </p:attrNameLst>
                                      </p:cBhvr>
                                      <p:to>
                                        <p:strVal val="visible"/>
                                      </p:to>
                                    </p:set>
                                    <p:animEffect transition="in" filter="fade">
                                      <p:cBhvr>
                                        <p:cTn id="10" dur="500"/>
                                        <p:tgtEl>
                                          <p:spTgt spid="793608"/>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11"/>
                                        </p:tgtEl>
                                        <p:attrNameLst>
                                          <p:attrName>style.visibility</p:attrName>
                                        </p:attrNameLst>
                                      </p:cBhvr>
                                      <p:to>
                                        <p:strVal val="visible"/>
                                      </p:to>
                                    </p:set>
                                    <p:animEffect transition="in" filter="fade">
                                      <p:cBhvr>
                                        <p:cTn id="15" dur="500"/>
                                        <p:tgtEl>
                                          <p:spTgt spid="11"/>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2"/>
                                        </p:tgtEl>
                                        <p:attrNameLst>
                                          <p:attrName>style.visibility</p:attrName>
                                        </p:attrNameLst>
                                      </p:cBhvr>
                                      <p:to>
                                        <p:strVal val="visible"/>
                                      </p:to>
                                    </p:set>
                                    <p:animEffect transition="in" filter="fade">
                                      <p:cBhvr>
                                        <p:cTn id="18" dur="500"/>
                                        <p:tgtEl>
                                          <p:spTgt spid="2"/>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12"/>
                                        </p:tgtEl>
                                        <p:attrNameLst>
                                          <p:attrName>style.visibility</p:attrName>
                                        </p:attrNameLst>
                                      </p:cBhvr>
                                      <p:to>
                                        <p:strVal val="visible"/>
                                      </p:to>
                                    </p:set>
                                    <p:animEffect transition="in" filter="fade">
                                      <p:cBhvr>
                                        <p:cTn id="23" dur="500"/>
                                        <p:tgtEl>
                                          <p:spTgt spid="12"/>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13"/>
                                        </p:tgtEl>
                                        <p:attrNameLst>
                                          <p:attrName>style.visibility</p:attrName>
                                        </p:attrNameLst>
                                      </p:cBhvr>
                                      <p:to>
                                        <p:strVal val="visible"/>
                                      </p:to>
                                    </p:set>
                                    <p:animEffect transition="in" filter="fade">
                                      <p:cBhvr>
                                        <p:cTn id="26" dur="500"/>
                                        <p:tgtEl>
                                          <p:spTgt spid="13"/>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793610"/>
                                        </p:tgtEl>
                                        <p:attrNameLst>
                                          <p:attrName>style.visibility</p:attrName>
                                        </p:attrNameLst>
                                      </p:cBhvr>
                                      <p:to>
                                        <p:strVal val="visible"/>
                                      </p:to>
                                    </p:set>
                                    <p:animEffect transition="in" filter="fade">
                                      <p:cBhvr>
                                        <p:cTn id="31" dur="500"/>
                                        <p:tgtEl>
                                          <p:spTgt spid="7936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93609" grpId="0"/>
      <p:bldP spid="793610" grpId="0"/>
      <p:bldP spid="2" grpId="0"/>
      <p:bldP spid="13"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Break</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sz="quarter" idx="12"/>
          </p:nvPr>
        </p:nvSpPr>
        <p:spPr/>
        <p:txBody>
          <a:bodyPr/>
          <a:lstStyle/>
          <a:p>
            <a:fld id="{5E4F0376-0E54-9843-B673-E00D6670E830}" type="slidenum">
              <a:rPr lang="en-US" smtClean="0"/>
              <a:pPr/>
              <a:t>35</a:t>
            </a:fld>
            <a:endParaRPr lang="en-US"/>
          </a:p>
        </p:txBody>
      </p:sp>
    </p:spTree>
    <p:extLst>
      <p:ext uri="{BB962C8B-B14F-4D97-AF65-F5344CB8AC3E}">
        <p14:creationId xmlns:p14="http://schemas.microsoft.com/office/powerpoint/2010/main" val="197841328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5"/>
          <p:cNvSpPr>
            <a:spLocks noGrp="1"/>
          </p:cNvSpPr>
          <p:nvPr>
            <p:ph type="sldNum" sz="quarter" idx="12"/>
          </p:nvPr>
        </p:nvSpPr>
        <p:spPr/>
        <p:txBody>
          <a:bodyPr/>
          <a:lstStyle/>
          <a:p>
            <a:fld id="{EC4D82D1-AA77-014E-81FA-CDD18CD3D862}" type="slidenum">
              <a:rPr lang="en-US"/>
              <a:pPr/>
              <a:t>36</a:t>
            </a:fld>
            <a:endParaRPr lang="en-US"/>
          </a:p>
        </p:txBody>
      </p:sp>
      <p:sp>
        <p:nvSpPr>
          <p:cNvPr id="799746" name="Rectangle 2"/>
          <p:cNvSpPr>
            <a:spLocks noGrp="1" noChangeArrowheads="1"/>
          </p:cNvSpPr>
          <p:nvPr>
            <p:ph type="title"/>
          </p:nvPr>
        </p:nvSpPr>
        <p:spPr/>
        <p:txBody>
          <a:bodyPr/>
          <a:lstStyle/>
          <a:p>
            <a:r>
              <a:rPr lang="en-US"/>
              <a:t>Partitioning a List of Values</a:t>
            </a:r>
          </a:p>
        </p:txBody>
      </p:sp>
      <p:sp>
        <p:nvSpPr>
          <p:cNvPr id="799747" name="Rectangle 3"/>
          <p:cNvSpPr>
            <a:spLocks noGrp="1" noChangeArrowheads="1"/>
          </p:cNvSpPr>
          <p:nvPr>
            <p:ph type="body" idx="1"/>
          </p:nvPr>
        </p:nvSpPr>
        <p:spPr>
          <a:xfrm>
            <a:off x="457200" y="1295400"/>
            <a:ext cx="8320994" cy="4835525"/>
          </a:xfrm>
        </p:spPr>
        <p:txBody>
          <a:bodyPr/>
          <a:lstStyle/>
          <a:p>
            <a:r>
              <a:rPr lang="en-US" dirty="0"/>
              <a:t>“Divide and conquer” sorting algorithms require that the list first be split into smaller sublists that can be sorted separately.</a:t>
            </a:r>
          </a:p>
          <a:p>
            <a:pPr lvl="1"/>
            <a:r>
              <a:rPr lang="en-US" dirty="0"/>
              <a:t>The </a:t>
            </a:r>
            <a:r>
              <a:rPr lang="en-US" dirty="0" err="1"/>
              <a:t>sublists</a:t>
            </a:r>
            <a:r>
              <a:rPr lang="en-US" dirty="0"/>
              <a:t> are usually sorted using recursion.</a:t>
            </a:r>
          </a:p>
          <a:p>
            <a:pPr lvl="6"/>
            <a:endParaRPr lang="en-US" dirty="0"/>
          </a:p>
          <a:p>
            <a:r>
              <a:rPr lang="en-US" dirty="0"/>
              <a:t>Then the sorted sublists can be recombined </a:t>
            </a:r>
            <a:br>
              <a:rPr lang="en-US" dirty="0"/>
            </a:br>
            <a:r>
              <a:rPr lang="en-US" dirty="0"/>
              <a:t>into a single sorted list.</a:t>
            </a:r>
          </a:p>
          <a:p>
            <a:pPr lvl="6"/>
            <a:endParaRPr lang="en-US" dirty="0"/>
          </a:p>
          <a:p>
            <a:r>
              <a:rPr lang="en-US" dirty="0"/>
              <a:t>Are there better ways to partition (split) </a:t>
            </a:r>
            <a:br>
              <a:rPr lang="en-US" dirty="0"/>
            </a:br>
            <a:r>
              <a:rPr lang="en-US" dirty="0"/>
              <a:t>a list of values other than down the middle?</a:t>
            </a:r>
          </a:p>
        </p:txBody>
      </p:sp>
    </p:spTree>
    <p:extLst>
      <p:ext uri="{BB962C8B-B14F-4D97-AF65-F5344CB8AC3E}">
        <p14:creationId xmlns:p14="http://schemas.microsoft.com/office/powerpoint/2010/main" val="124778241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5"/>
          <p:cNvSpPr>
            <a:spLocks noGrp="1"/>
          </p:cNvSpPr>
          <p:nvPr>
            <p:ph type="sldNum" sz="quarter" idx="12"/>
          </p:nvPr>
        </p:nvSpPr>
        <p:spPr/>
        <p:txBody>
          <a:bodyPr/>
          <a:lstStyle/>
          <a:p>
            <a:fld id="{EC4D82D1-AA77-014E-81FA-CDD18CD3D862}" type="slidenum">
              <a:rPr lang="en-US"/>
              <a:pPr/>
              <a:t>37</a:t>
            </a:fld>
            <a:endParaRPr lang="en-US" dirty="0"/>
          </a:p>
        </p:txBody>
      </p:sp>
      <p:sp>
        <p:nvSpPr>
          <p:cNvPr id="799746" name="Rectangle 2"/>
          <p:cNvSpPr>
            <a:spLocks noGrp="1" noChangeArrowheads="1"/>
          </p:cNvSpPr>
          <p:nvPr>
            <p:ph type="title"/>
          </p:nvPr>
        </p:nvSpPr>
        <p:spPr/>
        <p:txBody>
          <a:bodyPr/>
          <a:lstStyle/>
          <a:p>
            <a:r>
              <a:rPr lang="en-US" dirty="0"/>
              <a:t>Partitioning a List of Values</a:t>
            </a:r>
            <a:r>
              <a:rPr lang="en-US" i="1" dirty="0"/>
              <a:t>, cont’d</a:t>
            </a:r>
          </a:p>
        </p:txBody>
      </p:sp>
      <p:sp>
        <p:nvSpPr>
          <p:cNvPr id="799747" name="Rectangle 3"/>
          <p:cNvSpPr>
            <a:spLocks noGrp="1" noChangeArrowheads="1"/>
          </p:cNvSpPr>
          <p:nvPr>
            <p:ph type="body" idx="1"/>
          </p:nvPr>
        </p:nvSpPr>
        <p:spPr>
          <a:xfrm>
            <a:off x="457200" y="1295400"/>
            <a:ext cx="8320994" cy="4835525"/>
          </a:xfrm>
        </p:spPr>
        <p:txBody>
          <a:bodyPr/>
          <a:lstStyle/>
          <a:p>
            <a:r>
              <a:rPr lang="en-US" dirty="0"/>
              <a:t>Pick an arbitrary </a:t>
            </a:r>
            <a:r>
              <a:rPr lang="en-US" dirty="0">
                <a:solidFill>
                  <a:srgbClr val="B23C00"/>
                </a:solidFill>
              </a:rPr>
              <a:t>pivot value</a:t>
            </a:r>
            <a:r>
              <a:rPr lang="en-US" dirty="0"/>
              <a:t> in the list.</a:t>
            </a:r>
          </a:p>
          <a:p>
            <a:r>
              <a:rPr lang="en-US" dirty="0"/>
              <a:t>Move all the values </a:t>
            </a:r>
            <a:r>
              <a:rPr lang="en-US" u="sng" dirty="0"/>
              <a:t>less than the pivot value</a:t>
            </a:r>
            <a:r>
              <a:rPr lang="en-US" dirty="0"/>
              <a:t> </a:t>
            </a:r>
            <a:br>
              <a:rPr lang="en-US" dirty="0"/>
            </a:br>
            <a:r>
              <a:rPr lang="en-US" dirty="0"/>
              <a:t>into one sublist.</a:t>
            </a:r>
          </a:p>
          <a:p>
            <a:r>
              <a:rPr lang="en-US" dirty="0"/>
              <a:t>Move all the values </a:t>
            </a:r>
            <a:r>
              <a:rPr lang="en-US" u="sng" dirty="0"/>
              <a:t>greater than the pivot value</a:t>
            </a:r>
            <a:r>
              <a:rPr lang="en-US" dirty="0"/>
              <a:t> into the other sublist.</a:t>
            </a:r>
          </a:p>
          <a:p>
            <a:r>
              <a:rPr lang="en-US" dirty="0"/>
              <a:t>Now the pivot value is in its “final resting place”.</a:t>
            </a:r>
          </a:p>
          <a:p>
            <a:pPr lvl="1"/>
            <a:r>
              <a:rPr lang="en-US" dirty="0"/>
              <a:t>It’s in the correct position for the sorted list.</a:t>
            </a:r>
          </a:p>
          <a:p>
            <a:r>
              <a:rPr lang="en-US" dirty="0"/>
              <a:t>Recursively sort the two sublists. </a:t>
            </a:r>
          </a:p>
          <a:p>
            <a:pPr lvl="1"/>
            <a:r>
              <a:rPr lang="en-US" u="sng" dirty="0"/>
              <a:t>The pivot value doesn</a:t>
            </a:r>
            <a:r>
              <a:rPr lang="en-US" u="sng" dirty="0">
                <a:latin typeface="Arial"/>
              </a:rPr>
              <a:t>’</a:t>
            </a:r>
            <a:r>
              <a:rPr lang="en-US" u="sng" dirty="0"/>
              <a:t>t move.</a:t>
            </a:r>
          </a:p>
          <a:p>
            <a:r>
              <a:rPr lang="en-US" u="sng" dirty="0"/>
              <a:t>Challenge</a:t>
            </a:r>
            <a:r>
              <a:rPr lang="en-US" dirty="0"/>
              <a:t>: Find a good pivot value.</a:t>
            </a:r>
          </a:p>
        </p:txBody>
      </p:sp>
      <p:sp>
        <p:nvSpPr>
          <p:cNvPr id="2" name="TextBox 1">
            <a:extLst>
              <a:ext uri="{FF2B5EF4-FFF2-40B4-BE49-F238E27FC236}">
                <a16:creationId xmlns:a16="http://schemas.microsoft.com/office/drawing/2014/main" id="{33A572BC-9064-0245-A126-CE486B80CEB5}"/>
              </a:ext>
            </a:extLst>
          </p:cNvPr>
          <p:cNvSpPr txBox="1"/>
          <p:nvPr/>
        </p:nvSpPr>
        <p:spPr>
          <a:xfrm>
            <a:off x="7406609" y="4251951"/>
            <a:ext cx="708848" cy="338554"/>
          </a:xfrm>
          <a:prstGeom prst="rect">
            <a:avLst/>
          </a:prstGeom>
          <a:solidFill>
            <a:schemeClr val="accent1">
              <a:lumMod val="20000"/>
              <a:lumOff val="80000"/>
            </a:schemeClr>
          </a:solidFill>
          <a:ln>
            <a:solidFill>
              <a:srgbClr val="0033CC"/>
            </a:solidFill>
          </a:ln>
        </p:spPr>
        <p:txBody>
          <a:bodyPr wrap="none" rtlCol="0">
            <a:spAutoFit/>
          </a:bodyPr>
          <a:lstStyle/>
          <a:p>
            <a:r>
              <a:rPr lang="en-US" dirty="0">
                <a:solidFill>
                  <a:srgbClr val="0033CC"/>
                </a:solidFill>
              </a:rPr>
              <a:t>Why?</a:t>
            </a:r>
          </a:p>
        </p:txBody>
      </p:sp>
    </p:spTree>
    <p:extLst>
      <p:ext uri="{BB962C8B-B14F-4D97-AF65-F5344CB8AC3E}">
        <p14:creationId xmlns:p14="http://schemas.microsoft.com/office/powerpoint/2010/main" val="13012023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99747">
                                            <p:txEl>
                                              <p:pRg st="1" end="1"/>
                                            </p:txEl>
                                          </p:spTgt>
                                        </p:tgtEl>
                                        <p:attrNameLst>
                                          <p:attrName>style.visibility</p:attrName>
                                        </p:attrNameLst>
                                      </p:cBhvr>
                                      <p:to>
                                        <p:strVal val="visible"/>
                                      </p:to>
                                    </p:set>
                                    <p:animEffect transition="in" filter="fade">
                                      <p:cBhvr>
                                        <p:cTn id="7" dur="500"/>
                                        <p:tgtEl>
                                          <p:spTgt spid="799747">
                                            <p:txEl>
                                              <p:pRg st="1" end="1"/>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799747">
                                            <p:txEl>
                                              <p:pRg st="2" end="2"/>
                                            </p:txEl>
                                          </p:spTgt>
                                        </p:tgtEl>
                                        <p:attrNameLst>
                                          <p:attrName>style.visibility</p:attrName>
                                        </p:attrNameLst>
                                      </p:cBhvr>
                                      <p:to>
                                        <p:strVal val="visible"/>
                                      </p:to>
                                    </p:set>
                                    <p:animEffect transition="in" filter="fade">
                                      <p:cBhvr>
                                        <p:cTn id="10" dur="500"/>
                                        <p:tgtEl>
                                          <p:spTgt spid="799747">
                                            <p:txEl>
                                              <p:pRg st="2" end="2"/>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799747">
                                            <p:txEl>
                                              <p:pRg st="3" end="3"/>
                                            </p:txEl>
                                          </p:spTgt>
                                        </p:tgtEl>
                                        <p:attrNameLst>
                                          <p:attrName>style.visibility</p:attrName>
                                        </p:attrNameLst>
                                      </p:cBhvr>
                                      <p:to>
                                        <p:strVal val="visible"/>
                                      </p:to>
                                    </p:set>
                                    <p:animEffect transition="in" filter="fade">
                                      <p:cBhvr>
                                        <p:cTn id="15" dur="500"/>
                                        <p:tgtEl>
                                          <p:spTgt spid="799747">
                                            <p:txEl>
                                              <p:pRg st="3" end="3"/>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799747">
                                            <p:txEl>
                                              <p:pRg st="4" end="4"/>
                                            </p:txEl>
                                          </p:spTgt>
                                        </p:tgtEl>
                                        <p:attrNameLst>
                                          <p:attrName>style.visibility</p:attrName>
                                        </p:attrNameLst>
                                      </p:cBhvr>
                                      <p:to>
                                        <p:strVal val="visible"/>
                                      </p:to>
                                    </p:set>
                                    <p:animEffect transition="in" filter="fade">
                                      <p:cBhvr>
                                        <p:cTn id="18" dur="500"/>
                                        <p:tgtEl>
                                          <p:spTgt spid="799747">
                                            <p:txEl>
                                              <p:pRg st="4" end="4"/>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 presetClass="entr" presetSubtype="2" fill="hold" grpId="0" nodeType="clickEffect">
                                  <p:stCondLst>
                                    <p:cond delay="0"/>
                                  </p:stCondLst>
                                  <p:childTnLst>
                                    <p:set>
                                      <p:cBhvr>
                                        <p:cTn id="22" dur="1" fill="hold">
                                          <p:stCondLst>
                                            <p:cond delay="0"/>
                                          </p:stCondLst>
                                        </p:cTn>
                                        <p:tgtEl>
                                          <p:spTgt spid="2"/>
                                        </p:tgtEl>
                                        <p:attrNameLst>
                                          <p:attrName>style.visibility</p:attrName>
                                        </p:attrNameLst>
                                      </p:cBhvr>
                                      <p:to>
                                        <p:strVal val="visible"/>
                                      </p:to>
                                    </p:set>
                                    <p:anim calcmode="lin" valueType="num">
                                      <p:cBhvr additive="base">
                                        <p:cTn id="23" dur="500" fill="hold"/>
                                        <p:tgtEl>
                                          <p:spTgt spid="2"/>
                                        </p:tgtEl>
                                        <p:attrNameLst>
                                          <p:attrName>ppt_x</p:attrName>
                                        </p:attrNameLst>
                                      </p:cBhvr>
                                      <p:tavLst>
                                        <p:tav tm="0">
                                          <p:val>
                                            <p:strVal val="1+#ppt_w/2"/>
                                          </p:val>
                                        </p:tav>
                                        <p:tav tm="100000">
                                          <p:val>
                                            <p:strVal val="#ppt_x"/>
                                          </p:val>
                                        </p:tav>
                                      </p:tavLst>
                                    </p:anim>
                                    <p:anim calcmode="lin" valueType="num">
                                      <p:cBhvr additive="base">
                                        <p:cTn id="24"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nodeType="clickEffect">
                                  <p:stCondLst>
                                    <p:cond delay="0"/>
                                  </p:stCondLst>
                                  <p:childTnLst>
                                    <p:set>
                                      <p:cBhvr>
                                        <p:cTn id="28" dur="1" fill="hold">
                                          <p:stCondLst>
                                            <p:cond delay="0"/>
                                          </p:stCondLst>
                                        </p:cTn>
                                        <p:tgtEl>
                                          <p:spTgt spid="799747">
                                            <p:txEl>
                                              <p:pRg st="5" end="5"/>
                                            </p:txEl>
                                          </p:spTgt>
                                        </p:tgtEl>
                                        <p:attrNameLst>
                                          <p:attrName>style.visibility</p:attrName>
                                        </p:attrNameLst>
                                      </p:cBhvr>
                                      <p:to>
                                        <p:strVal val="visible"/>
                                      </p:to>
                                    </p:set>
                                    <p:animEffect transition="in" filter="fade">
                                      <p:cBhvr>
                                        <p:cTn id="29" dur="500"/>
                                        <p:tgtEl>
                                          <p:spTgt spid="799747">
                                            <p:txEl>
                                              <p:pRg st="5" end="5"/>
                                            </p:txEl>
                                          </p:spTgt>
                                        </p:tgtEl>
                                      </p:cBhvr>
                                    </p:animEffect>
                                  </p:childTnLst>
                                </p:cTn>
                              </p:par>
                              <p:par>
                                <p:cTn id="30" presetID="10" presetClass="entr" presetSubtype="0" fill="hold" nodeType="withEffect">
                                  <p:stCondLst>
                                    <p:cond delay="0"/>
                                  </p:stCondLst>
                                  <p:childTnLst>
                                    <p:set>
                                      <p:cBhvr>
                                        <p:cTn id="31" dur="1" fill="hold">
                                          <p:stCondLst>
                                            <p:cond delay="0"/>
                                          </p:stCondLst>
                                        </p:cTn>
                                        <p:tgtEl>
                                          <p:spTgt spid="799747">
                                            <p:txEl>
                                              <p:pRg st="6" end="6"/>
                                            </p:txEl>
                                          </p:spTgt>
                                        </p:tgtEl>
                                        <p:attrNameLst>
                                          <p:attrName>style.visibility</p:attrName>
                                        </p:attrNameLst>
                                      </p:cBhvr>
                                      <p:to>
                                        <p:strVal val="visible"/>
                                      </p:to>
                                    </p:set>
                                    <p:animEffect transition="in" filter="fade">
                                      <p:cBhvr>
                                        <p:cTn id="32" dur="500"/>
                                        <p:tgtEl>
                                          <p:spTgt spid="799747">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799747">
                                            <p:txEl>
                                              <p:pRg st="7" end="7"/>
                                            </p:txEl>
                                          </p:spTgt>
                                        </p:tgtEl>
                                        <p:attrNameLst>
                                          <p:attrName>style.visibility</p:attrName>
                                        </p:attrNameLst>
                                      </p:cBhvr>
                                      <p:to>
                                        <p:strVal val="visible"/>
                                      </p:to>
                                    </p:set>
                                    <p:animEffect transition="in" filter="fade">
                                      <p:cBhvr>
                                        <p:cTn id="37" dur="500"/>
                                        <p:tgtEl>
                                          <p:spTgt spid="799747">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5"/>
          <p:cNvSpPr>
            <a:spLocks noGrp="1"/>
          </p:cNvSpPr>
          <p:nvPr>
            <p:ph type="sldNum" sz="quarter" idx="12"/>
          </p:nvPr>
        </p:nvSpPr>
        <p:spPr/>
        <p:txBody>
          <a:bodyPr/>
          <a:lstStyle/>
          <a:p>
            <a:fld id="{BFC38AD5-DB75-C247-B878-A790CE3D7B18}" type="slidenum">
              <a:rPr lang="en-US"/>
              <a:pPr/>
              <a:t>38</a:t>
            </a:fld>
            <a:endParaRPr lang="en-US"/>
          </a:p>
        </p:txBody>
      </p:sp>
      <p:pic>
        <p:nvPicPr>
          <p:cNvPr id="80486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0" y="320675"/>
            <a:ext cx="4508500" cy="58102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pic>
      <p:sp>
        <p:nvSpPr>
          <p:cNvPr id="804870" name="Rectangle 6"/>
          <p:cNvSpPr>
            <a:spLocks noChangeArrowheads="1"/>
          </p:cNvSpPr>
          <p:nvPr/>
        </p:nvSpPr>
        <p:spPr bwMode="auto">
          <a:xfrm>
            <a:off x="3382963" y="6264275"/>
            <a:ext cx="3248025" cy="458788"/>
          </a:xfrm>
          <a:prstGeom prst="rect">
            <a:avLst/>
          </a:prstGeom>
          <a:solidFill>
            <a:srgbClr val="EAEAEA"/>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sz="800">
                <a:solidFill>
                  <a:schemeClr val="bg1">
                    <a:lumMod val="50000"/>
                  </a:schemeClr>
                </a:solidFill>
              </a:rPr>
              <a:t>Mark Allen Weiss </a:t>
            </a:r>
          </a:p>
          <a:p>
            <a:r>
              <a:rPr lang="en-US" sz="800" b="1">
                <a:solidFill>
                  <a:schemeClr val="bg1">
                    <a:lumMod val="50000"/>
                  </a:schemeClr>
                </a:solidFill>
              </a:rPr>
              <a:t>Data Structures and Algorithms in Java</a:t>
            </a:r>
            <a:r>
              <a:rPr lang="en-US" sz="800">
                <a:solidFill>
                  <a:schemeClr val="bg1">
                    <a:lumMod val="50000"/>
                  </a:schemeClr>
                </a:solidFill>
              </a:rPr>
              <a:t> </a:t>
            </a:r>
          </a:p>
          <a:p>
            <a:r>
              <a:rPr lang="en-US" sz="800">
                <a:solidFill>
                  <a:schemeClr val="bg1">
                    <a:lumMod val="50000"/>
                  </a:schemeClr>
                </a:solidFill>
              </a:rPr>
              <a:t>(c) 2006 Pearson Education, Inc. All rights reserved. 0-13-257627-9</a:t>
            </a:r>
            <a:endParaRPr lang="en-US">
              <a:solidFill>
                <a:schemeClr val="bg1">
                  <a:lumMod val="50000"/>
                </a:schemeClr>
              </a:solidFill>
            </a:endParaRPr>
          </a:p>
        </p:txBody>
      </p:sp>
      <p:sp>
        <p:nvSpPr>
          <p:cNvPr id="2" name="TextBox 1">
            <a:extLst>
              <a:ext uri="{FF2B5EF4-FFF2-40B4-BE49-F238E27FC236}">
                <a16:creationId xmlns:a16="http://schemas.microsoft.com/office/drawing/2014/main" id="{6888918A-770A-EE4B-83FD-A50EF5CEED8A}"/>
              </a:ext>
            </a:extLst>
          </p:cNvPr>
          <p:cNvSpPr txBox="1"/>
          <p:nvPr/>
        </p:nvSpPr>
        <p:spPr>
          <a:xfrm>
            <a:off x="5760707" y="4251951"/>
            <a:ext cx="2710999" cy="523220"/>
          </a:xfrm>
          <a:prstGeom prst="rect">
            <a:avLst/>
          </a:prstGeom>
          <a:solidFill>
            <a:schemeClr val="accent1">
              <a:lumMod val="20000"/>
              <a:lumOff val="80000"/>
            </a:schemeClr>
          </a:solidFill>
          <a:ln>
            <a:solidFill>
              <a:srgbClr val="0033CC"/>
            </a:solidFill>
          </a:ln>
        </p:spPr>
        <p:txBody>
          <a:bodyPr wrap="none" rtlCol="0">
            <a:spAutoFit/>
          </a:bodyPr>
          <a:lstStyle/>
          <a:p>
            <a:r>
              <a:rPr lang="en-US" sz="1400" dirty="0">
                <a:solidFill>
                  <a:srgbClr val="0033CC"/>
                </a:solidFill>
              </a:rPr>
              <a:t>Sort each </a:t>
            </a:r>
            <a:r>
              <a:rPr lang="en-US" sz="1400" dirty="0" err="1">
                <a:solidFill>
                  <a:srgbClr val="0033CC"/>
                </a:solidFill>
              </a:rPr>
              <a:t>sublist</a:t>
            </a:r>
            <a:r>
              <a:rPr lang="en-US" sz="1400" dirty="0">
                <a:solidFill>
                  <a:srgbClr val="0033CC"/>
                </a:solidFill>
              </a:rPr>
              <a:t> </a:t>
            </a:r>
            <a:r>
              <a:rPr lang="en-US" sz="1400" u="sng" dirty="0">
                <a:solidFill>
                  <a:srgbClr val="0033CC"/>
                </a:solidFill>
              </a:rPr>
              <a:t>recursively</a:t>
            </a:r>
          </a:p>
          <a:p>
            <a:r>
              <a:rPr lang="en-US" sz="1400" dirty="0">
                <a:solidFill>
                  <a:srgbClr val="0033CC"/>
                </a:solidFill>
              </a:rPr>
              <a:t>the same way (by </a:t>
            </a:r>
            <a:r>
              <a:rPr lang="en-US" sz="1400" dirty="0" err="1">
                <a:solidFill>
                  <a:srgbClr val="0033CC"/>
                </a:solidFill>
              </a:rPr>
              <a:t>partititioning</a:t>
            </a:r>
            <a:r>
              <a:rPr lang="en-US" sz="1400" dirty="0">
                <a:solidFill>
                  <a:srgbClr val="0033CC"/>
                </a:solidFill>
              </a:rPr>
              <a:t>).</a:t>
            </a:r>
          </a:p>
        </p:txBody>
      </p:sp>
      <p:sp>
        <p:nvSpPr>
          <p:cNvPr id="6" name="TextBox 5">
            <a:extLst>
              <a:ext uri="{FF2B5EF4-FFF2-40B4-BE49-F238E27FC236}">
                <a16:creationId xmlns:a16="http://schemas.microsoft.com/office/drawing/2014/main" id="{AE4717C2-08E3-7144-A6D2-8B610D47225D}"/>
              </a:ext>
            </a:extLst>
          </p:cNvPr>
          <p:cNvSpPr txBox="1"/>
          <p:nvPr/>
        </p:nvSpPr>
        <p:spPr>
          <a:xfrm>
            <a:off x="5750287" y="2148854"/>
            <a:ext cx="2799164" cy="523220"/>
          </a:xfrm>
          <a:prstGeom prst="rect">
            <a:avLst/>
          </a:prstGeom>
          <a:solidFill>
            <a:schemeClr val="accent1">
              <a:lumMod val="20000"/>
              <a:lumOff val="80000"/>
            </a:schemeClr>
          </a:solidFill>
          <a:ln>
            <a:solidFill>
              <a:srgbClr val="0033CC"/>
            </a:solidFill>
          </a:ln>
        </p:spPr>
        <p:txBody>
          <a:bodyPr wrap="none" rtlCol="0">
            <a:spAutoFit/>
          </a:bodyPr>
          <a:lstStyle/>
          <a:p>
            <a:r>
              <a:rPr lang="en-US" sz="1400" dirty="0">
                <a:solidFill>
                  <a:srgbClr val="0033CC"/>
                </a:solidFill>
              </a:rPr>
              <a:t>The pivot value 65 </a:t>
            </a:r>
            <a:r>
              <a:rPr lang="en-US" sz="1400" u="sng" dirty="0">
                <a:solidFill>
                  <a:srgbClr val="0033CC"/>
                </a:solidFill>
              </a:rPr>
              <a:t>will not move</a:t>
            </a:r>
          </a:p>
          <a:p>
            <a:r>
              <a:rPr lang="en-US" sz="1400" dirty="0">
                <a:solidFill>
                  <a:srgbClr val="0033CC"/>
                </a:solidFill>
              </a:rPr>
              <a:t>(change position) during the sort.</a:t>
            </a:r>
          </a:p>
        </p:txBody>
      </p:sp>
    </p:spTree>
    <p:extLst>
      <p:ext uri="{BB962C8B-B14F-4D97-AF65-F5344CB8AC3E}">
        <p14:creationId xmlns:p14="http://schemas.microsoft.com/office/powerpoint/2010/main" val="148168375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Partition a List Using a Pivot</a:t>
            </a:r>
          </a:p>
        </p:txBody>
      </p:sp>
      <p:sp>
        <p:nvSpPr>
          <p:cNvPr id="3" name="Content Placeholder 2"/>
          <p:cNvSpPr>
            <a:spLocks noGrp="1"/>
          </p:cNvSpPr>
          <p:nvPr>
            <p:ph idx="1"/>
          </p:nvPr>
        </p:nvSpPr>
        <p:spPr/>
        <p:txBody>
          <a:bodyPr/>
          <a:lstStyle/>
          <a:p>
            <a:r>
              <a:rPr lang="en-US" dirty="0"/>
              <a:t>Given a list, pick an element to be the pivot.</a:t>
            </a:r>
          </a:p>
          <a:p>
            <a:pPr lvl="1"/>
            <a:r>
              <a:rPr lang="en-US" dirty="0"/>
              <a:t>There are various strategies to pick the pivot.</a:t>
            </a:r>
          </a:p>
          <a:p>
            <a:pPr lvl="1"/>
            <a:r>
              <a:rPr lang="en-US" dirty="0"/>
              <a:t>The simplest is to pick the </a:t>
            </a:r>
            <a:r>
              <a:rPr lang="en-US" u="sng" dirty="0"/>
              <a:t>first element</a:t>
            </a:r>
            <a:r>
              <a:rPr lang="en-US" dirty="0">
                <a:solidFill>
                  <a:srgbClr val="B23C00"/>
                </a:solidFill>
              </a:rPr>
              <a:t> </a:t>
            </a:r>
            <a:r>
              <a:rPr lang="en-US" dirty="0"/>
              <a:t>of the list.</a:t>
            </a:r>
          </a:p>
          <a:p>
            <a:pPr lvl="5"/>
            <a:endParaRPr lang="en-US" dirty="0"/>
          </a:p>
          <a:p>
            <a:r>
              <a:rPr lang="en-US" dirty="0"/>
              <a:t>First get the chosen pivot value “out of the way” by swapping with the value currently at the right end.</a:t>
            </a:r>
          </a:p>
          <a:p>
            <a:pPr lvl="4"/>
            <a:endParaRPr lang="en-US" sz="1000" dirty="0"/>
          </a:p>
        </p:txBody>
      </p:sp>
      <p:sp>
        <p:nvSpPr>
          <p:cNvPr id="4" name="Slide Number Placeholder 3"/>
          <p:cNvSpPr>
            <a:spLocks noGrp="1"/>
          </p:cNvSpPr>
          <p:nvPr>
            <p:ph type="sldNum" sz="quarter" idx="12"/>
          </p:nvPr>
        </p:nvSpPr>
        <p:spPr/>
        <p:txBody>
          <a:bodyPr/>
          <a:lstStyle/>
          <a:p>
            <a:fld id="{5E4F0376-0E54-9843-B673-E00D6670E830}" type="slidenum">
              <a:rPr lang="en-US" smtClean="0"/>
              <a:pPr/>
              <a:t>39</a:t>
            </a:fld>
            <a:endParaRPr lang="en-US"/>
          </a:p>
        </p:txBody>
      </p:sp>
      <p:sp>
        <p:nvSpPr>
          <p:cNvPr id="5" name="Text Box 4"/>
          <p:cNvSpPr txBox="1">
            <a:spLocks noChangeArrowheads="1"/>
          </p:cNvSpPr>
          <p:nvPr/>
        </p:nvSpPr>
        <p:spPr bwMode="auto">
          <a:xfrm>
            <a:off x="3017537" y="4340760"/>
            <a:ext cx="2870989" cy="369332"/>
          </a:xfrm>
          <a:prstGeom prst="rect">
            <a:avLst/>
          </a:prstGeom>
          <a:solidFill>
            <a:srgbClr val="F2F2F2"/>
          </a:solidFill>
          <a:ln>
            <a:solidFill>
              <a:srgbClr val="BFBFBF"/>
            </a:solidFill>
          </a:ln>
          <a:effectLst/>
        </p:spPr>
        <p:txBody>
          <a:bodyPr wrap="none">
            <a:spAutoFit/>
          </a:bodyPr>
          <a:lstStyle/>
          <a:p>
            <a:r>
              <a:rPr lang="en-US" sz="1800" b="1" dirty="0">
                <a:solidFill>
                  <a:srgbClr val="B23C00"/>
                </a:solidFill>
                <a:latin typeface="Courier New"/>
                <a:cs typeface="Courier New"/>
              </a:rPr>
              <a:t>6</a:t>
            </a:r>
            <a:r>
              <a:rPr lang="en-US" sz="1800" b="1" dirty="0">
                <a:latin typeface="Courier New"/>
                <a:cs typeface="Courier New"/>
              </a:rPr>
              <a:t> 1 4 9 0 3 5 2 7 8</a:t>
            </a:r>
          </a:p>
        </p:txBody>
      </p:sp>
      <p:sp>
        <p:nvSpPr>
          <p:cNvPr id="6" name="Text Box 5"/>
          <p:cNvSpPr txBox="1">
            <a:spLocks noChangeArrowheads="1"/>
          </p:cNvSpPr>
          <p:nvPr/>
        </p:nvSpPr>
        <p:spPr bwMode="auto">
          <a:xfrm>
            <a:off x="3017537" y="4888448"/>
            <a:ext cx="2870989" cy="369332"/>
          </a:xfrm>
          <a:prstGeom prst="rect">
            <a:avLst/>
          </a:prstGeom>
          <a:solidFill>
            <a:srgbClr val="F2F2F2"/>
          </a:solidFill>
          <a:ln>
            <a:solidFill>
              <a:srgbClr val="BFBFBF"/>
            </a:solidFill>
          </a:ln>
          <a:effectLst/>
        </p:spPr>
        <p:txBody>
          <a:bodyPr wrap="none">
            <a:spAutoFit/>
          </a:bodyPr>
          <a:lstStyle/>
          <a:p>
            <a:r>
              <a:rPr lang="en-US" sz="1800" b="1" dirty="0">
                <a:latin typeface="Courier New"/>
                <a:cs typeface="Courier New"/>
              </a:rPr>
              <a:t>8 1 4 9 0 3 5 2 7 </a:t>
            </a:r>
            <a:r>
              <a:rPr lang="en-US" sz="1800" b="1" dirty="0">
                <a:solidFill>
                  <a:srgbClr val="B23C00"/>
                </a:solidFill>
                <a:latin typeface="Courier New"/>
                <a:cs typeface="Courier New"/>
              </a:rPr>
              <a:t>6</a:t>
            </a:r>
          </a:p>
        </p:txBody>
      </p:sp>
    </p:spTree>
    <p:extLst>
      <p:ext uri="{BB962C8B-B14F-4D97-AF65-F5344CB8AC3E}">
        <p14:creationId xmlns:p14="http://schemas.microsoft.com/office/powerpoint/2010/main" val="4384324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fade">
                                      <p:cBhvr>
                                        <p:cTn id="7" dur="500"/>
                                        <p:tgtEl>
                                          <p:spTgt spid="3">
                                            <p:txEl>
                                              <p:pRg st="4" end="4"/>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fade">
                                      <p:cBhvr>
                                        <p:cTn id="10" dur="500"/>
                                        <p:tgtEl>
                                          <p:spTgt spid="5"/>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fade">
                                      <p:cBhvr>
                                        <p:cTn id="13"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 Nasty C++ Puzzle</a:t>
            </a:r>
            <a:r>
              <a:rPr lang="en-US" i="1" dirty="0"/>
              <a:t>, cont’d</a:t>
            </a:r>
            <a:endParaRPr lang="en-US" dirty="0"/>
          </a:p>
        </p:txBody>
      </p:sp>
      <p:sp>
        <p:nvSpPr>
          <p:cNvPr id="4" name="Slide Number Placeholder 3"/>
          <p:cNvSpPr>
            <a:spLocks noGrp="1"/>
          </p:cNvSpPr>
          <p:nvPr>
            <p:ph type="sldNum" sz="quarter" idx="12"/>
          </p:nvPr>
        </p:nvSpPr>
        <p:spPr/>
        <p:txBody>
          <a:bodyPr/>
          <a:lstStyle/>
          <a:p>
            <a:fld id="{5E4F0376-0E54-9843-B673-E00D6670E830}" type="slidenum">
              <a:rPr lang="en-US" smtClean="0"/>
              <a:pPr/>
              <a:t>4</a:t>
            </a:fld>
            <a:endParaRPr lang="en-US"/>
          </a:p>
        </p:txBody>
      </p:sp>
      <p:sp>
        <p:nvSpPr>
          <p:cNvPr id="5" name="TextBox 4"/>
          <p:cNvSpPr txBox="1"/>
          <p:nvPr/>
        </p:nvSpPr>
        <p:spPr>
          <a:xfrm>
            <a:off x="1188757" y="1274947"/>
            <a:ext cx="6973384" cy="5509200"/>
          </a:xfrm>
          <a:prstGeom prst="rect">
            <a:avLst/>
          </a:prstGeom>
          <a:solidFill>
            <a:schemeClr val="bg1">
              <a:lumMod val="95000"/>
            </a:schemeClr>
          </a:solidFill>
          <a:ln>
            <a:solidFill>
              <a:schemeClr val="bg1">
                <a:lumMod val="75000"/>
              </a:schemeClr>
            </a:solidFill>
          </a:ln>
        </p:spPr>
        <p:txBody>
          <a:bodyPr wrap="none" rtlCol="0">
            <a:spAutoFit/>
          </a:bodyPr>
          <a:lstStyle/>
          <a:p>
            <a:r>
              <a:rPr lang="en-US" b="1" dirty="0">
                <a:latin typeface="Courier New" charset="0"/>
                <a:ea typeface="Courier New" charset="0"/>
                <a:cs typeface="Courier New" charset="0"/>
              </a:rPr>
              <a:t>#include &lt;</a:t>
            </a:r>
            <a:r>
              <a:rPr lang="en-US" b="1" dirty="0" err="1">
                <a:latin typeface="Courier New" charset="0"/>
                <a:ea typeface="Courier New" charset="0"/>
                <a:cs typeface="Courier New" charset="0"/>
              </a:rPr>
              <a:t>iostream</a:t>
            </a:r>
            <a:r>
              <a:rPr lang="en-US" b="1" dirty="0">
                <a:latin typeface="Courier New" charset="0"/>
                <a:ea typeface="Courier New" charset="0"/>
                <a:cs typeface="Courier New" charset="0"/>
              </a:rPr>
              <a:t>&gt;</a:t>
            </a:r>
          </a:p>
          <a:p>
            <a:r>
              <a:rPr lang="en-US" b="1" dirty="0">
                <a:latin typeface="Courier New" charset="0"/>
                <a:ea typeface="Courier New" charset="0"/>
                <a:cs typeface="Courier New" charset="0"/>
              </a:rPr>
              <a:t>#include &lt;string&gt;</a:t>
            </a:r>
          </a:p>
          <a:p>
            <a:r>
              <a:rPr lang="en-US" b="1" dirty="0">
                <a:latin typeface="Courier New" charset="0"/>
                <a:ea typeface="Courier New" charset="0"/>
                <a:cs typeface="Courier New" charset="0"/>
              </a:rPr>
              <a:t>#include &lt;map&gt;</a:t>
            </a:r>
          </a:p>
          <a:p>
            <a:r>
              <a:rPr lang="en-US" b="1" dirty="0">
                <a:latin typeface="Courier New" charset="0"/>
                <a:ea typeface="Courier New" charset="0"/>
                <a:cs typeface="Courier New" charset="0"/>
              </a:rPr>
              <a:t>#include "</a:t>
            </a:r>
            <a:r>
              <a:rPr lang="en-US" b="1" dirty="0" err="1">
                <a:latin typeface="Courier New" charset="0"/>
                <a:ea typeface="Courier New" charset="0"/>
                <a:cs typeface="Courier New" charset="0"/>
              </a:rPr>
              <a:t>Thing.h</a:t>
            </a:r>
            <a:r>
              <a:rPr lang="en-US" b="1" dirty="0">
                <a:latin typeface="Courier New" charset="0"/>
                <a:ea typeface="Courier New" charset="0"/>
                <a:cs typeface="Courier New" charset="0"/>
              </a:rPr>
              <a:t>"</a:t>
            </a:r>
            <a:br>
              <a:rPr lang="en-US" b="1" dirty="0">
                <a:latin typeface="Courier New" charset="0"/>
                <a:ea typeface="Courier New" charset="0"/>
                <a:cs typeface="Courier New" charset="0"/>
              </a:rPr>
            </a:br>
            <a:endParaRPr lang="en-US" b="1" dirty="0">
              <a:latin typeface="Courier New" charset="0"/>
              <a:ea typeface="Courier New" charset="0"/>
              <a:cs typeface="Courier New" charset="0"/>
            </a:endParaRPr>
          </a:p>
          <a:p>
            <a:r>
              <a:rPr lang="en-US" b="1" dirty="0">
                <a:latin typeface="Courier New" charset="0"/>
                <a:ea typeface="Courier New" charset="0"/>
                <a:cs typeface="Courier New" charset="0"/>
              </a:rPr>
              <a:t>using namespace </a:t>
            </a:r>
            <a:r>
              <a:rPr lang="en-US" b="1" dirty="0" err="1">
                <a:latin typeface="Courier New" charset="0"/>
                <a:ea typeface="Courier New" charset="0"/>
                <a:cs typeface="Courier New" charset="0"/>
              </a:rPr>
              <a:t>std</a:t>
            </a:r>
            <a:r>
              <a:rPr lang="en-US" b="1" dirty="0">
                <a:latin typeface="Courier New" charset="0"/>
                <a:ea typeface="Courier New" charset="0"/>
                <a:cs typeface="Courier New" charset="0"/>
              </a:rPr>
              <a:t>;</a:t>
            </a:r>
          </a:p>
          <a:p>
            <a:r>
              <a:rPr lang="en-US" b="1" dirty="0" err="1">
                <a:latin typeface="Courier New" charset="0"/>
                <a:ea typeface="Courier New" charset="0"/>
                <a:cs typeface="Courier New" charset="0"/>
              </a:rPr>
              <a:t>int</a:t>
            </a:r>
            <a:r>
              <a:rPr lang="en-US" b="1" dirty="0">
                <a:latin typeface="Courier New" charset="0"/>
                <a:ea typeface="Courier New" charset="0"/>
                <a:cs typeface="Courier New" charset="0"/>
              </a:rPr>
              <a:t> main()</a:t>
            </a:r>
          </a:p>
          <a:p>
            <a:r>
              <a:rPr lang="en-US" b="1" dirty="0">
                <a:latin typeface="Courier New" charset="0"/>
                <a:ea typeface="Courier New" charset="0"/>
                <a:cs typeface="Courier New" charset="0"/>
              </a:rPr>
              <a:t>{</a:t>
            </a:r>
          </a:p>
          <a:p>
            <a:r>
              <a:rPr lang="en-US" b="1" dirty="0">
                <a:latin typeface="Courier New" charset="0"/>
                <a:ea typeface="Courier New" charset="0"/>
                <a:cs typeface="Courier New" charset="0"/>
              </a:rPr>
              <a:t>    Thing t;</a:t>
            </a:r>
          </a:p>
          <a:p>
            <a:endParaRPr lang="en-US" b="1" dirty="0">
              <a:latin typeface="Courier New" charset="0"/>
              <a:ea typeface="Courier New" charset="0"/>
              <a:cs typeface="Courier New" charset="0"/>
            </a:endParaRPr>
          </a:p>
          <a:p>
            <a:r>
              <a:rPr lang="en-US" b="1" dirty="0">
                <a:latin typeface="Courier New" charset="0"/>
                <a:ea typeface="Courier New" charset="0"/>
                <a:cs typeface="Courier New" charset="0"/>
              </a:rPr>
              <a:t>    </a:t>
            </a:r>
            <a:r>
              <a:rPr lang="en-US" b="1" dirty="0" err="1">
                <a:latin typeface="Courier New" charset="0"/>
                <a:ea typeface="Courier New" charset="0"/>
                <a:cs typeface="Courier New" charset="0"/>
              </a:rPr>
              <a:t>t.insert</a:t>
            </a:r>
            <a:r>
              <a:rPr lang="en-US" b="1" dirty="0">
                <a:latin typeface="Courier New" charset="0"/>
                <a:ea typeface="Courier New" charset="0"/>
                <a:cs typeface="Courier New" charset="0"/>
              </a:rPr>
              <a:t>("one", 1);</a:t>
            </a:r>
          </a:p>
          <a:p>
            <a:r>
              <a:rPr lang="en-US" b="1" dirty="0">
                <a:latin typeface="Courier New" charset="0"/>
                <a:ea typeface="Courier New" charset="0"/>
                <a:cs typeface="Courier New" charset="0"/>
              </a:rPr>
              <a:t>    </a:t>
            </a:r>
            <a:r>
              <a:rPr lang="en-US" b="1" dirty="0" err="1">
                <a:latin typeface="Courier New" charset="0"/>
                <a:ea typeface="Courier New" charset="0"/>
                <a:cs typeface="Courier New" charset="0"/>
              </a:rPr>
              <a:t>t.insert</a:t>
            </a:r>
            <a:r>
              <a:rPr lang="en-US" b="1" dirty="0">
                <a:latin typeface="Courier New" charset="0"/>
                <a:ea typeface="Courier New" charset="0"/>
                <a:cs typeface="Courier New" charset="0"/>
              </a:rPr>
              <a:t>("two", 2);</a:t>
            </a:r>
          </a:p>
          <a:p>
            <a:endParaRPr lang="en-US" b="1" dirty="0">
              <a:latin typeface="Courier New" charset="0"/>
              <a:ea typeface="Courier New" charset="0"/>
              <a:cs typeface="Courier New" charset="0"/>
            </a:endParaRPr>
          </a:p>
          <a:p>
            <a:r>
              <a:rPr lang="en-US" b="1" dirty="0">
                <a:latin typeface="Courier New" charset="0"/>
                <a:ea typeface="Courier New" charset="0"/>
                <a:cs typeface="Courier New" charset="0"/>
              </a:rPr>
              <a:t>    map&lt;string, </a:t>
            </a:r>
            <a:r>
              <a:rPr lang="en-US" b="1" dirty="0" err="1">
                <a:latin typeface="Courier New" charset="0"/>
                <a:ea typeface="Courier New" charset="0"/>
                <a:cs typeface="Courier New" charset="0"/>
              </a:rPr>
              <a:t>int</a:t>
            </a:r>
            <a:r>
              <a:rPr lang="en-US" b="1" dirty="0">
                <a:latin typeface="Courier New" charset="0"/>
                <a:ea typeface="Courier New" charset="0"/>
                <a:cs typeface="Courier New" charset="0"/>
              </a:rPr>
              <a:t>&gt; </a:t>
            </a:r>
            <a:r>
              <a:rPr lang="en-US" b="1" dirty="0" err="1">
                <a:latin typeface="Courier New" charset="0"/>
                <a:ea typeface="Courier New" charset="0"/>
                <a:cs typeface="Courier New" charset="0"/>
              </a:rPr>
              <a:t>tdata</a:t>
            </a:r>
            <a:r>
              <a:rPr lang="en-US" b="1" dirty="0">
                <a:latin typeface="Courier New" charset="0"/>
                <a:ea typeface="Courier New" charset="0"/>
                <a:cs typeface="Courier New" charset="0"/>
              </a:rPr>
              <a:t> = </a:t>
            </a:r>
            <a:r>
              <a:rPr lang="en-US" b="1" dirty="0" err="1">
                <a:latin typeface="Courier New" charset="0"/>
                <a:ea typeface="Courier New" charset="0"/>
                <a:cs typeface="Courier New" charset="0"/>
              </a:rPr>
              <a:t>t.get_data</a:t>
            </a:r>
            <a:r>
              <a:rPr lang="en-US" b="1" dirty="0">
                <a:latin typeface="Courier New" charset="0"/>
                <a:ea typeface="Courier New" charset="0"/>
                <a:cs typeface="Courier New" charset="0"/>
              </a:rPr>
              <a:t>();</a:t>
            </a:r>
          </a:p>
          <a:p>
            <a:r>
              <a:rPr lang="en-US" b="1" dirty="0">
                <a:latin typeface="Courier New" charset="0"/>
                <a:ea typeface="Courier New" charset="0"/>
                <a:cs typeface="Courier New" charset="0"/>
              </a:rPr>
              <a:t>    map&lt;string, </a:t>
            </a:r>
            <a:r>
              <a:rPr lang="en-US" b="1" dirty="0" err="1">
                <a:latin typeface="Courier New" charset="0"/>
                <a:ea typeface="Courier New" charset="0"/>
                <a:cs typeface="Courier New" charset="0"/>
              </a:rPr>
              <a:t>int</a:t>
            </a:r>
            <a:r>
              <a:rPr lang="en-US" b="1" dirty="0">
                <a:latin typeface="Courier New" charset="0"/>
                <a:ea typeface="Courier New" charset="0"/>
                <a:cs typeface="Courier New" charset="0"/>
              </a:rPr>
              <a:t>&gt;::iterator it;</a:t>
            </a:r>
          </a:p>
          <a:p>
            <a:endParaRPr lang="en-US" b="1" dirty="0">
              <a:latin typeface="Courier New" charset="0"/>
              <a:ea typeface="Courier New" charset="0"/>
              <a:cs typeface="Courier New" charset="0"/>
            </a:endParaRPr>
          </a:p>
          <a:p>
            <a:r>
              <a:rPr lang="en-US" b="1" dirty="0">
                <a:latin typeface="Courier New" charset="0"/>
                <a:ea typeface="Courier New" charset="0"/>
                <a:cs typeface="Courier New" charset="0"/>
              </a:rPr>
              <a:t>    </a:t>
            </a:r>
            <a:r>
              <a:rPr lang="en-US" b="1" dirty="0" err="1">
                <a:latin typeface="Courier New" charset="0"/>
                <a:ea typeface="Courier New" charset="0"/>
                <a:cs typeface="Courier New" charset="0"/>
              </a:rPr>
              <a:t>cout</a:t>
            </a:r>
            <a:r>
              <a:rPr lang="en-US" b="1" dirty="0">
                <a:latin typeface="Courier New" charset="0"/>
                <a:ea typeface="Courier New" charset="0"/>
                <a:cs typeface="Courier New" charset="0"/>
              </a:rPr>
              <a:t> &lt;&lt; "Map dump:" &lt;&lt; </a:t>
            </a:r>
            <a:r>
              <a:rPr lang="en-US" b="1" dirty="0" err="1">
                <a:latin typeface="Courier New" charset="0"/>
                <a:ea typeface="Courier New" charset="0"/>
                <a:cs typeface="Courier New" charset="0"/>
              </a:rPr>
              <a:t>endl</a:t>
            </a:r>
            <a:r>
              <a:rPr lang="en-US" b="1" dirty="0">
                <a:latin typeface="Courier New" charset="0"/>
                <a:ea typeface="Courier New" charset="0"/>
                <a:cs typeface="Courier New" charset="0"/>
              </a:rPr>
              <a:t>;</a:t>
            </a:r>
          </a:p>
          <a:p>
            <a:endParaRPr lang="en-US" b="1" dirty="0">
              <a:latin typeface="Courier New" charset="0"/>
              <a:ea typeface="Courier New" charset="0"/>
              <a:cs typeface="Courier New" charset="0"/>
            </a:endParaRPr>
          </a:p>
          <a:p>
            <a:r>
              <a:rPr lang="en-US" b="1" dirty="0">
                <a:latin typeface="Courier New" charset="0"/>
                <a:ea typeface="Courier New" charset="0"/>
                <a:cs typeface="Courier New" charset="0"/>
              </a:rPr>
              <a:t>    for (it = </a:t>
            </a:r>
            <a:r>
              <a:rPr lang="en-US" b="1" dirty="0" err="1">
                <a:latin typeface="Courier New" charset="0"/>
                <a:ea typeface="Courier New" charset="0"/>
                <a:cs typeface="Courier New" charset="0"/>
              </a:rPr>
              <a:t>tdata.begin</a:t>
            </a:r>
            <a:r>
              <a:rPr lang="en-US" b="1" dirty="0">
                <a:latin typeface="Courier New" charset="0"/>
                <a:ea typeface="Courier New" charset="0"/>
                <a:cs typeface="Courier New" charset="0"/>
              </a:rPr>
              <a:t>(); it != </a:t>
            </a:r>
            <a:r>
              <a:rPr lang="en-US" b="1" dirty="0" err="1">
                <a:latin typeface="Courier New" charset="0"/>
                <a:ea typeface="Courier New" charset="0"/>
                <a:cs typeface="Courier New" charset="0"/>
              </a:rPr>
              <a:t>tdata.end</a:t>
            </a:r>
            <a:r>
              <a:rPr lang="en-US" b="1" dirty="0">
                <a:latin typeface="Courier New" charset="0"/>
                <a:ea typeface="Courier New" charset="0"/>
                <a:cs typeface="Courier New" charset="0"/>
              </a:rPr>
              <a:t>(); it++)</a:t>
            </a:r>
          </a:p>
          <a:p>
            <a:r>
              <a:rPr lang="en-US" b="1" dirty="0">
                <a:latin typeface="Courier New" charset="0"/>
                <a:ea typeface="Courier New" charset="0"/>
                <a:cs typeface="Courier New" charset="0"/>
              </a:rPr>
              <a:t>    {</a:t>
            </a:r>
          </a:p>
          <a:p>
            <a:r>
              <a:rPr lang="en-US" b="1" dirty="0">
                <a:latin typeface="Courier New" charset="0"/>
                <a:ea typeface="Courier New" charset="0"/>
                <a:cs typeface="Courier New" charset="0"/>
              </a:rPr>
              <a:t>        </a:t>
            </a:r>
            <a:r>
              <a:rPr lang="en-US" b="1" dirty="0" err="1">
                <a:latin typeface="Courier New" charset="0"/>
                <a:ea typeface="Courier New" charset="0"/>
                <a:cs typeface="Courier New" charset="0"/>
              </a:rPr>
              <a:t>cout</a:t>
            </a:r>
            <a:r>
              <a:rPr lang="en-US" b="1" dirty="0">
                <a:latin typeface="Courier New" charset="0"/>
                <a:ea typeface="Courier New" charset="0"/>
                <a:cs typeface="Courier New" charset="0"/>
              </a:rPr>
              <a:t> &lt;&lt; it-&gt;first &lt;&lt; ":" &lt;&lt; it-&gt;second &lt;&lt; </a:t>
            </a:r>
            <a:r>
              <a:rPr lang="en-US" b="1" dirty="0" err="1">
                <a:latin typeface="Courier New" charset="0"/>
                <a:ea typeface="Courier New" charset="0"/>
                <a:cs typeface="Courier New" charset="0"/>
              </a:rPr>
              <a:t>endl</a:t>
            </a:r>
            <a:r>
              <a:rPr lang="en-US" b="1" dirty="0">
                <a:latin typeface="Courier New" charset="0"/>
                <a:ea typeface="Courier New" charset="0"/>
                <a:cs typeface="Courier New" charset="0"/>
              </a:rPr>
              <a:t>;</a:t>
            </a:r>
          </a:p>
          <a:p>
            <a:r>
              <a:rPr lang="en-US" b="1" dirty="0">
                <a:latin typeface="Courier New" charset="0"/>
                <a:ea typeface="Courier New" charset="0"/>
                <a:cs typeface="Courier New" charset="0"/>
              </a:rPr>
              <a:t>    }</a:t>
            </a:r>
          </a:p>
        </p:txBody>
      </p:sp>
      <p:sp>
        <p:nvSpPr>
          <p:cNvPr id="6" name="TextBox 5"/>
          <p:cNvSpPr txBox="1"/>
          <p:nvPr/>
        </p:nvSpPr>
        <p:spPr>
          <a:xfrm>
            <a:off x="6583658" y="1417342"/>
            <a:ext cx="1965474" cy="338554"/>
          </a:xfrm>
          <a:prstGeom prst="rect">
            <a:avLst/>
          </a:prstGeom>
          <a:solidFill>
            <a:srgbClr val="0033CC"/>
          </a:solidFill>
        </p:spPr>
        <p:txBody>
          <a:bodyPr wrap="none" rtlCol="0">
            <a:spAutoFit/>
          </a:bodyPr>
          <a:lstStyle/>
          <a:p>
            <a:r>
              <a:rPr lang="en-US">
                <a:solidFill>
                  <a:srgbClr val="FFFF00"/>
                </a:solidFill>
              </a:rPr>
              <a:t>IteratorEndTest.cpp</a:t>
            </a:r>
            <a:endParaRPr lang="en-US" dirty="0">
              <a:solidFill>
                <a:srgbClr val="FFFF00"/>
              </a:solidFill>
            </a:endParaRPr>
          </a:p>
        </p:txBody>
      </p:sp>
      <p:sp>
        <p:nvSpPr>
          <p:cNvPr id="7" name="TextBox 6">
            <a:extLst>
              <a:ext uri="{FF2B5EF4-FFF2-40B4-BE49-F238E27FC236}">
                <a16:creationId xmlns:a16="http://schemas.microsoft.com/office/drawing/2014/main" id="{FACCBF99-08BA-E749-9976-46658880416F}"/>
              </a:ext>
            </a:extLst>
          </p:cNvPr>
          <p:cNvSpPr txBox="1"/>
          <p:nvPr/>
        </p:nvSpPr>
        <p:spPr>
          <a:xfrm>
            <a:off x="7261410" y="4617707"/>
            <a:ext cx="1425390" cy="923330"/>
          </a:xfrm>
          <a:prstGeom prst="rect">
            <a:avLst/>
          </a:prstGeom>
          <a:solidFill>
            <a:srgbClr val="E1F5FF"/>
          </a:solidFill>
          <a:ln>
            <a:solidFill>
              <a:srgbClr val="0033CC"/>
            </a:solidFill>
          </a:ln>
        </p:spPr>
        <p:txBody>
          <a:bodyPr wrap="none" rtlCol="0">
            <a:spAutoFit/>
          </a:bodyPr>
          <a:lstStyle/>
          <a:p>
            <a:r>
              <a:rPr lang="en-US" sz="1800" b="1" dirty="0">
                <a:latin typeface="Courier New" charset="0"/>
                <a:ea typeface="Courier New" charset="0"/>
                <a:cs typeface="Courier New" charset="0"/>
              </a:rPr>
              <a:t>Map dump:</a:t>
            </a:r>
          </a:p>
          <a:p>
            <a:r>
              <a:rPr lang="en-US" sz="1800" b="1" dirty="0">
                <a:latin typeface="Courier New" charset="0"/>
                <a:ea typeface="Courier New" charset="0"/>
                <a:cs typeface="Courier New" charset="0"/>
              </a:rPr>
              <a:t>one:1</a:t>
            </a:r>
          </a:p>
          <a:p>
            <a:r>
              <a:rPr lang="en-US" sz="1800" b="1" dirty="0">
                <a:latin typeface="Courier New" charset="0"/>
                <a:ea typeface="Courier New" charset="0"/>
                <a:cs typeface="Courier New" charset="0"/>
              </a:rPr>
              <a:t>two:2</a:t>
            </a:r>
          </a:p>
        </p:txBody>
      </p:sp>
    </p:spTree>
    <p:extLst>
      <p:ext uri="{BB962C8B-B14F-4D97-AF65-F5344CB8AC3E}">
        <p14:creationId xmlns:p14="http://schemas.microsoft.com/office/powerpoint/2010/main" val="10149929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Partition a List Using a Pivot</a:t>
            </a:r>
            <a:r>
              <a:rPr lang="en-US" i="1" dirty="0"/>
              <a:t>, cont’d</a:t>
            </a:r>
          </a:p>
        </p:txBody>
      </p:sp>
      <p:sp>
        <p:nvSpPr>
          <p:cNvPr id="3" name="Content Placeholder 2"/>
          <p:cNvSpPr>
            <a:spLocks noGrp="1"/>
          </p:cNvSpPr>
          <p:nvPr>
            <p:ph idx="1"/>
          </p:nvPr>
        </p:nvSpPr>
        <p:spPr>
          <a:xfrm>
            <a:off x="457200" y="2240293"/>
            <a:ext cx="8229600" cy="3890632"/>
          </a:xfrm>
        </p:spPr>
        <p:txBody>
          <a:bodyPr/>
          <a:lstStyle/>
          <a:p>
            <a:r>
              <a:rPr lang="en-US" b="1" dirty="0"/>
              <a:t>Goal:</a:t>
            </a:r>
            <a:r>
              <a:rPr lang="en-US" dirty="0"/>
              <a:t> Move all </a:t>
            </a:r>
            <a:r>
              <a:rPr lang="en-US" u="sng" dirty="0"/>
              <a:t>values &lt; pivot</a:t>
            </a:r>
            <a:r>
              <a:rPr lang="en-US" dirty="0">
                <a:solidFill>
                  <a:srgbClr val="B23C00"/>
                </a:solidFill>
              </a:rPr>
              <a:t> </a:t>
            </a:r>
            <a:r>
              <a:rPr lang="en-US" dirty="0"/>
              <a:t>to the </a:t>
            </a:r>
            <a:r>
              <a:rPr lang="en-US" u="sng" dirty="0"/>
              <a:t>left</a:t>
            </a:r>
            <a:r>
              <a:rPr lang="en-US" dirty="0"/>
              <a:t> part of the list and all </a:t>
            </a:r>
            <a:r>
              <a:rPr lang="en-US" u="sng" dirty="0"/>
              <a:t>values &gt; pivot</a:t>
            </a:r>
            <a:r>
              <a:rPr lang="en-US" dirty="0">
                <a:solidFill>
                  <a:srgbClr val="B23C00"/>
                </a:solidFill>
              </a:rPr>
              <a:t> </a:t>
            </a:r>
            <a:r>
              <a:rPr lang="en-US" dirty="0"/>
              <a:t>to the </a:t>
            </a:r>
            <a:r>
              <a:rPr lang="en-US" u="sng" dirty="0"/>
              <a:t>right</a:t>
            </a:r>
            <a:r>
              <a:rPr lang="en-US" dirty="0"/>
              <a:t> part of the list.</a:t>
            </a:r>
          </a:p>
        </p:txBody>
      </p:sp>
      <p:sp>
        <p:nvSpPr>
          <p:cNvPr id="4" name="Slide Number Placeholder 3"/>
          <p:cNvSpPr>
            <a:spLocks noGrp="1"/>
          </p:cNvSpPr>
          <p:nvPr>
            <p:ph type="sldNum" sz="quarter" idx="12"/>
          </p:nvPr>
        </p:nvSpPr>
        <p:spPr/>
        <p:txBody>
          <a:bodyPr/>
          <a:lstStyle/>
          <a:p>
            <a:fld id="{5E4F0376-0E54-9843-B673-E00D6670E830}" type="slidenum">
              <a:rPr lang="en-US" smtClean="0"/>
              <a:pPr/>
              <a:t>40</a:t>
            </a:fld>
            <a:endParaRPr lang="en-US"/>
          </a:p>
        </p:txBody>
      </p:sp>
      <p:sp>
        <p:nvSpPr>
          <p:cNvPr id="5" name="Text Box 5"/>
          <p:cNvSpPr txBox="1">
            <a:spLocks noChangeArrowheads="1"/>
          </p:cNvSpPr>
          <p:nvPr/>
        </p:nvSpPr>
        <p:spPr bwMode="auto">
          <a:xfrm>
            <a:off x="3200400" y="1417342"/>
            <a:ext cx="2870989" cy="369332"/>
          </a:xfrm>
          <a:prstGeom prst="rect">
            <a:avLst/>
          </a:prstGeom>
          <a:solidFill>
            <a:srgbClr val="F2F2F2"/>
          </a:solidFill>
          <a:ln>
            <a:solidFill>
              <a:srgbClr val="BFBFBF"/>
            </a:solidFill>
          </a:ln>
          <a:effectLst/>
        </p:spPr>
        <p:txBody>
          <a:bodyPr wrap="none">
            <a:spAutoFit/>
          </a:bodyPr>
          <a:lstStyle/>
          <a:p>
            <a:r>
              <a:rPr lang="en-US" sz="1800" b="1" dirty="0">
                <a:latin typeface="Courier New"/>
                <a:cs typeface="Courier New"/>
              </a:rPr>
              <a:t>8 1 4 9 0 3 5 2 7 </a:t>
            </a:r>
            <a:r>
              <a:rPr lang="en-US" sz="1800" b="1" dirty="0">
                <a:solidFill>
                  <a:srgbClr val="B23C00"/>
                </a:solidFill>
                <a:latin typeface="Courier New"/>
                <a:cs typeface="Courier New"/>
              </a:rPr>
              <a:t>6</a:t>
            </a:r>
          </a:p>
        </p:txBody>
      </p:sp>
    </p:spTree>
    <p:extLst>
      <p:ext uri="{BB962C8B-B14F-4D97-AF65-F5344CB8AC3E}">
        <p14:creationId xmlns:p14="http://schemas.microsoft.com/office/powerpoint/2010/main" val="71771025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5"/>
          <p:cNvSpPr>
            <a:spLocks noGrp="1"/>
          </p:cNvSpPr>
          <p:nvPr>
            <p:ph type="sldNum" sz="quarter" idx="12"/>
          </p:nvPr>
        </p:nvSpPr>
        <p:spPr/>
        <p:txBody>
          <a:bodyPr/>
          <a:lstStyle/>
          <a:p>
            <a:fld id="{EFA21BD7-8997-9C47-8702-0DE2A9BBF28C}" type="slidenum">
              <a:rPr lang="en-US"/>
              <a:pPr/>
              <a:t>41</a:t>
            </a:fld>
            <a:endParaRPr lang="en-US"/>
          </a:p>
        </p:txBody>
      </p:sp>
      <p:sp>
        <p:nvSpPr>
          <p:cNvPr id="807938" name="Rectangle 2"/>
          <p:cNvSpPr>
            <a:spLocks noGrp="1" noChangeArrowheads="1"/>
          </p:cNvSpPr>
          <p:nvPr>
            <p:ph type="title"/>
          </p:nvPr>
        </p:nvSpPr>
        <p:spPr/>
        <p:txBody>
          <a:bodyPr/>
          <a:lstStyle/>
          <a:p>
            <a:r>
              <a:rPr lang="en-US" dirty="0"/>
              <a:t>Partition a List Using a Pivot</a:t>
            </a:r>
            <a:r>
              <a:rPr lang="en-US" i="1" dirty="0"/>
              <a:t>, cont’d</a:t>
            </a:r>
            <a:endParaRPr lang="en-US" dirty="0"/>
          </a:p>
        </p:txBody>
      </p:sp>
      <p:sp>
        <p:nvSpPr>
          <p:cNvPr id="807939" name="Rectangle 3"/>
          <p:cNvSpPr>
            <a:spLocks noGrp="1" noChangeArrowheads="1"/>
          </p:cNvSpPr>
          <p:nvPr>
            <p:ph type="body" idx="1"/>
          </p:nvPr>
        </p:nvSpPr>
        <p:spPr>
          <a:xfrm>
            <a:off x="457200" y="1295400"/>
            <a:ext cx="8229600" cy="4876800"/>
          </a:xfrm>
        </p:spPr>
        <p:txBody>
          <a:bodyPr/>
          <a:lstStyle/>
          <a:p>
            <a:r>
              <a:rPr lang="en-US" dirty="0"/>
              <a:t>Set index </a:t>
            </a:r>
            <a:r>
              <a:rPr lang="en-US" b="1" dirty="0" err="1">
                <a:solidFill>
                  <a:srgbClr val="0033CC"/>
                </a:solidFill>
                <a:latin typeface="Courier New" charset="0"/>
              </a:rPr>
              <a:t>i</a:t>
            </a:r>
            <a:r>
              <a:rPr lang="en-US" dirty="0"/>
              <a:t> to the left end of the list and index </a:t>
            </a:r>
            <a:r>
              <a:rPr lang="en-US" b="1" dirty="0">
                <a:solidFill>
                  <a:srgbClr val="0033CC"/>
                </a:solidFill>
                <a:latin typeface="Courier New" charset="0"/>
              </a:rPr>
              <a:t>j</a:t>
            </a:r>
            <a:r>
              <a:rPr lang="en-US" dirty="0"/>
              <a:t> to one from the right end.</a:t>
            </a:r>
          </a:p>
          <a:p>
            <a:endParaRPr lang="en-US" dirty="0"/>
          </a:p>
          <a:p>
            <a:pPr lvl="1"/>
            <a:endParaRPr lang="en-US" dirty="0"/>
          </a:p>
          <a:p>
            <a:r>
              <a:rPr lang="en-US" dirty="0"/>
              <a:t>While </a:t>
            </a:r>
            <a:r>
              <a:rPr lang="en-US" b="1" dirty="0" err="1">
                <a:solidFill>
                  <a:srgbClr val="0033CC"/>
                </a:solidFill>
                <a:latin typeface="Courier New" charset="0"/>
              </a:rPr>
              <a:t>i</a:t>
            </a:r>
            <a:r>
              <a:rPr lang="en-US" dirty="0"/>
              <a:t> &lt; </a:t>
            </a:r>
            <a:r>
              <a:rPr lang="en-US" b="1" dirty="0">
                <a:solidFill>
                  <a:srgbClr val="0033CC"/>
                </a:solidFill>
                <a:latin typeface="Courier New" charset="0"/>
              </a:rPr>
              <a:t>j</a:t>
            </a:r>
            <a:r>
              <a:rPr lang="en-US" dirty="0"/>
              <a:t>:</a:t>
            </a:r>
          </a:p>
          <a:p>
            <a:pPr lvl="1"/>
            <a:r>
              <a:rPr lang="en-US" dirty="0"/>
              <a:t>Move </a:t>
            </a:r>
            <a:r>
              <a:rPr lang="en-US" b="1" dirty="0" err="1">
                <a:solidFill>
                  <a:srgbClr val="0033CC"/>
                </a:solidFill>
                <a:latin typeface="Courier New" charset="0"/>
              </a:rPr>
              <a:t>i</a:t>
            </a:r>
            <a:r>
              <a:rPr lang="en-US" dirty="0"/>
              <a:t> right, skipping over values &lt; pivot.</a:t>
            </a:r>
          </a:p>
          <a:p>
            <a:pPr lvl="2"/>
            <a:r>
              <a:rPr lang="en-US" dirty="0"/>
              <a:t>Stop </a:t>
            </a:r>
            <a:r>
              <a:rPr lang="en-US" b="1" dirty="0" err="1">
                <a:solidFill>
                  <a:srgbClr val="0033CC"/>
                </a:solidFill>
                <a:latin typeface="Courier New" charset="0"/>
              </a:rPr>
              <a:t>i</a:t>
            </a:r>
            <a:r>
              <a:rPr lang="en-US" dirty="0"/>
              <a:t> when it </a:t>
            </a:r>
            <a:r>
              <a:rPr lang="en-US" dirty="0">
                <a:cs typeface="Arial" charset="0"/>
              </a:rPr>
              <a:t>reaches </a:t>
            </a:r>
            <a:r>
              <a:rPr lang="en-US" dirty="0"/>
              <a:t>a value </a:t>
            </a:r>
            <a:r>
              <a:rPr lang="en-US" dirty="0">
                <a:cs typeface="Arial" charset="0"/>
              </a:rPr>
              <a:t>≥ pivot.</a:t>
            </a:r>
          </a:p>
          <a:p>
            <a:pPr lvl="1"/>
            <a:r>
              <a:rPr lang="en-US" dirty="0">
                <a:cs typeface="Arial" charset="0"/>
              </a:rPr>
              <a:t>Move </a:t>
            </a:r>
            <a:r>
              <a:rPr lang="en-US" b="1" dirty="0">
                <a:solidFill>
                  <a:srgbClr val="0033CC"/>
                </a:solidFill>
                <a:latin typeface="Courier New" charset="0"/>
                <a:cs typeface="Arial" charset="0"/>
              </a:rPr>
              <a:t>j</a:t>
            </a:r>
            <a:r>
              <a:rPr lang="en-US" dirty="0">
                <a:cs typeface="Arial" charset="0"/>
              </a:rPr>
              <a:t> left, skipping over </a:t>
            </a:r>
            <a:r>
              <a:rPr lang="en-US" dirty="0"/>
              <a:t>values &gt; pivot</a:t>
            </a:r>
            <a:r>
              <a:rPr lang="en-US" dirty="0">
                <a:cs typeface="Arial" charset="0"/>
              </a:rPr>
              <a:t>.</a:t>
            </a:r>
          </a:p>
          <a:p>
            <a:pPr lvl="2"/>
            <a:r>
              <a:rPr lang="en-US" dirty="0">
                <a:cs typeface="Arial" charset="0"/>
              </a:rPr>
              <a:t>Stop </a:t>
            </a:r>
            <a:r>
              <a:rPr lang="en-US" b="1" dirty="0">
                <a:solidFill>
                  <a:srgbClr val="0033CC"/>
                </a:solidFill>
                <a:latin typeface="Courier New" charset="0"/>
                <a:cs typeface="Arial" charset="0"/>
              </a:rPr>
              <a:t>j</a:t>
            </a:r>
            <a:r>
              <a:rPr lang="en-US" dirty="0">
                <a:cs typeface="Arial" charset="0"/>
              </a:rPr>
              <a:t> when it reaches a value ≤ pivot.</a:t>
            </a:r>
          </a:p>
          <a:p>
            <a:pPr lvl="1"/>
            <a:r>
              <a:rPr lang="en-US" dirty="0">
                <a:cs typeface="Arial" charset="0"/>
              </a:rPr>
              <a:t>After both </a:t>
            </a:r>
            <a:r>
              <a:rPr lang="en-US" b="1" dirty="0" err="1">
                <a:solidFill>
                  <a:srgbClr val="0033CC"/>
                </a:solidFill>
                <a:latin typeface="Courier New" charset="0"/>
                <a:cs typeface="Arial" charset="0"/>
              </a:rPr>
              <a:t>i</a:t>
            </a:r>
            <a:r>
              <a:rPr lang="en-US" dirty="0">
                <a:cs typeface="Arial" charset="0"/>
              </a:rPr>
              <a:t> and </a:t>
            </a:r>
            <a:r>
              <a:rPr lang="en-US" b="1" dirty="0">
                <a:solidFill>
                  <a:srgbClr val="0033CC"/>
                </a:solidFill>
                <a:latin typeface="Courier New" charset="0"/>
                <a:cs typeface="Arial" charset="0"/>
              </a:rPr>
              <a:t>j</a:t>
            </a:r>
            <a:r>
              <a:rPr lang="en-US" dirty="0">
                <a:cs typeface="Arial" charset="0"/>
              </a:rPr>
              <a:t> have stopped, </a:t>
            </a:r>
            <a:br>
              <a:rPr lang="en-US" dirty="0">
                <a:cs typeface="Arial" charset="0"/>
              </a:rPr>
            </a:br>
            <a:r>
              <a:rPr lang="en-US" dirty="0">
                <a:cs typeface="Arial" charset="0"/>
              </a:rPr>
              <a:t>swap the values at </a:t>
            </a:r>
            <a:r>
              <a:rPr lang="en-US" b="1" dirty="0" err="1">
                <a:solidFill>
                  <a:srgbClr val="0033CC"/>
                </a:solidFill>
                <a:latin typeface="Courier New" charset="0"/>
                <a:cs typeface="Arial" charset="0"/>
              </a:rPr>
              <a:t>i</a:t>
            </a:r>
            <a:r>
              <a:rPr lang="en-US" dirty="0">
                <a:cs typeface="Arial" charset="0"/>
              </a:rPr>
              <a:t> and </a:t>
            </a:r>
            <a:r>
              <a:rPr lang="en-US" b="1" dirty="0">
                <a:solidFill>
                  <a:srgbClr val="0033CC"/>
                </a:solidFill>
                <a:latin typeface="Courier New" charset="0"/>
                <a:cs typeface="Arial" charset="0"/>
              </a:rPr>
              <a:t>j</a:t>
            </a:r>
            <a:r>
              <a:rPr lang="en-US" dirty="0">
                <a:cs typeface="Arial" charset="0"/>
              </a:rPr>
              <a:t>.</a:t>
            </a:r>
          </a:p>
        </p:txBody>
      </p:sp>
      <p:sp>
        <p:nvSpPr>
          <p:cNvPr id="807942" name="Text Box 6"/>
          <p:cNvSpPr txBox="1">
            <a:spLocks noChangeArrowheads="1"/>
          </p:cNvSpPr>
          <p:nvPr/>
        </p:nvSpPr>
        <p:spPr bwMode="auto">
          <a:xfrm>
            <a:off x="3200400" y="2416913"/>
            <a:ext cx="2816584" cy="646331"/>
          </a:xfrm>
          <a:prstGeom prst="rect">
            <a:avLst/>
          </a:prstGeom>
          <a:solidFill>
            <a:srgbClr val="F2F2F2"/>
          </a:solidFill>
          <a:ln>
            <a:solidFill>
              <a:srgbClr val="BFBFBF"/>
            </a:solidFill>
          </a:ln>
          <a:effectLst/>
        </p:spPr>
        <p:txBody>
          <a:bodyPr wrap="none">
            <a:spAutoFit/>
          </a:bodyPr>
          <a:lstStyle/>
          <a:p>
            <a:r>
              <a:rPr lang="en-US" sz="1800" b="1" dirty="0">
                <a:latin typeface="Courier New"/>
                <a:cs typeface="Courier New"/>
              </a:rPr>
              <a:t>8 1 4 9 0 3 5 2 7 </a:t>
            </a:r>
            <a:r>
              <a:rPr lang="en-US" sz="1800" b="1" dirty="0">
                <a:solidFill>
                  <a:srgbClr val="B23C00"/>
                </a:solidFill>
                <a:latin typeface="Courier New"/>
                <a:cs typeface="Courier New"/>
              </a:rPr>
              <a:t>6</a:t>
            </a:r>
          </a:p>
          <a:p>
            <a:r>
              <a:rPr lang="en-US" sz="1800" b="1" dirty="0" err="1">
                <a:solidFill>
                  <a:srgbClr val="0033CC"/>
                </a:solidFill>
                <a:latin typeface="Courier New" charset="0"/>
              </a:rPr>
              <a:t>i</a:t>
            </a:r>
            <a:r>
              <a:rPr lang="en-US" sz="1800" b="1" dirty="0">
                <a:solidFill>
                  <a:srgbClr val="0033CC"/>
                </a:solidFill>
                <a:latin typeface="Courier New" charset="0"/>
              </a:rPr>
              <a:t>               j</a:t>
            </a:r>
          </a:p>
        </p:txBody>
      </p:sp>
    </p:spTree>
    <p:extLst>
      <p:ext uri="{BB962C8B-B14F-4D97-AF65-F5344CB8AC3E}">
        <p14:creationId xmlns:p14="http://schemas.microsoft.com/office/powerpoint/2010/main" val="1406610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807939">
                                            <p:txEl>
                                              <p:pRg st="3" end="3"/>
                                            </p:txEl>
                                          </p:spTgt>
                                        </p:tgtEl>
                                        <p:attrNameLst>
                                          <p:attrName>style.visibility</p:attrName>
                                        </p:attrNameLst>
                                      </p:cBhvr>
                                      <p:to>
                                        <p:strVal val="visible"/>
                                      </p:to>
                                    </p:set>
                                    <p:animEffect transition="in" filter="fade">
                                      <p:cBhvr>
                                        <p:cTn id="7" dur="500"/>
                                        <p:tgtEl>
                                          <p:spTgt spid="807939">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807939">
                                            <p:txEl>
                                              <p:pRg st="4" end="4"/>
                                            </p:txEl>
                                          </p:spTgt>
                                        </p:tgtEl>
                                        <p:attrNameLst>
                                          <p:attrName>style.visibility</p:attrName>
                                        </p:attrNameLst>
                                      </p:cBhvr>
                                      <p:to>
                                        <p:strVal val="visible"/>
                                      </p:to>
                                    </p:set>
                                    <p:animEffect transition="in" filter="fade">
                                      <p:cBhvr>
                                        <p:cTn id="12" dur="500"/>
                                        <p:tgtEl>
                                          <p:spTgt spid="807939">
                                            <p:txEl>
                                              <p:pRg st="4" end="4"/>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807939">
                                            <p:txEl>
                                              <p:pRg st="5" end="5"/>
                                            </p:txEl>
                                          </p:spTgt>
                                        </p:tgtEl>
                                        <p:attrNameLst>
                                          <p:attrName>style.visibility</p:attrName>
                                        </p:attrNameLst>
                                      </p:cBhvr>
                                      <p:to>
                                        <p:strVal val="visible"/>
                                      </p:to>
                                    </p:set>
                                    <p:animEffect transition="in" filter="fade">
                                      <p:cBhvr>
                                        <p:cTn id="15" dur="500"/>
                                        <p:tgtEl>
                                          <p:spTgt spid="807939">
                                            <p:txEl>
                                              <p:pRg st="5" end="5"/>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807939">
                                            <p:txEl>
                                              <p:pRg st="6" end="6"/>
                                            </p:txEl>
                                          </p:spTgt>
                                        </p:tgtEl>
                                        <p:attrNameLst>
                                          <p:attrName>style.visibility</p:attrName>
                                        </p:attrNameLst>
                                      </p:cBhvr>
                                      <p:to>
                                        <p:strVal val="visible"/>
                                      </p:to>
                                    </p:set>
                                    <p:animEffect transition="in" filter="fade">
                                      <p:cBhvr>
                                        <p:cTn id="20" dur="500"/>
                                        <p:tgtEl>
                                          <p:spTgt spid="807939">
                                            <p:txEl>
                                              <p:pRg st="6" end="6"/>
                                            </p:txEl>
                                          </p:spTgt>
                                        </p:tgtEl>
                                      </p:cBhvr>
                                    </p:animEffect>
                                  </p:childTnLst>
                                </p:cTn>
                              </p:par>
                              <p:par>
                                <p:cTn id="21" presetID="10" presetClass="entr" presetSubtype="0" fill="hold" nodeType="withEffect">
                                  <p:stCondLst>
                                    <p:cond delay="0"/>
                                  </p:stCondLst>
                                  <p:childTnLst>
                                    <p:set>
                                      <p:cBhvr>
                                        <p:cTn id="22" dur="1" fill="hold">
                                          <p:stCondLst>
                                            <p:cond delay="0"/>
                                          </p:stCondLst>
                                        </p:cTn>
                                        <p:tgtEl>
                                          <p:spTgt spid="807939">
                                            <p:txEl>
                                              <p:pRg st="7" end="7"/>
                                            </p:txEl>
                                          </p:spTgt>
                                        </p:tgtEl>
                                        <p:attrNameLst>
                                          <p:attrName>style.visibility</p:attrName>
                                        </p:attrNameLst>
                                      </p:cBhvr>
                                      <p:to>
                                        <p:strVal val="visible"/>
                                      </p:to>
                                    </p:set>
                                    <p:animEffect transition="in" filter="fade">
                                      <p:cBhvr>
                                        <p:cTn id="23" dur="500"/>
                                        <p:tgtEl>
                                          <p:spTgt spid="807939">
                                            <p:txEl>
                                              <p:pRg st="7" end="7"/>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nodeType="clickEffect">
                                  <p:stCondLst>
                                    <p:cond delay="0"/>
                                  </p:stCondLst>
                                  <p:childTnLst>
                                    <p:set>
                                      <p:cBhvr>
                                        <p:cTn id="27" dur="1" fill="hold">
                                          <p:stCondLst>
                                            <p:cond delay="0"/>
                                          </p:stCondLst>
                                        </p:cTn>
                                        <p:tgtEl>
                                          <p:spTgt spid="807939">
                                            <p:txEl>
                                              <p:pRg st="8" end="8"/>
                                            </p:txEl>
                                          </p:spTgt>
                                        </p:tgtEl>
                                        <p:attrNameLst>
                                          <p:attrName>style.visibility</p:attrName>
                                        </p:attrNameLst>
                                      </p:cBhvr>
                                      <p:to>
                                        <p:strVal val="visible"/>
                                      </p:to>
                                    </p:set>
                                    <p:animEffect transition="in" filter="fade">
                                      <p:cBhvr>
                                        <p:cTn id="28" dur="500"/>
                                        <p:tgtEl>
                                          <p:spTgt spid="807939">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Slide Number Placeholder 5"/>
          <p:cNvSpPr>
            <a:spLocks noGrp="1"/>
          </p:cNvSpPr>
          <p:nvPr>
            <p:ph type="sldNum" sz="quarter" idx="12"/>
          </p:nvPr>
        </p:nvSpPr>
        <p:spPr/>
        <p:txBody>
          <a:bodyPr/>
          <a:lstStyle/>
          <a:p>
            <a:fld id="{A55EA1A4-94F0-D943-A50F-A3A397CF40CD}" type="slidenum">
              <a:rPr lang="en-US"/>
              <a:pPr/>
              <a:t>42</a:t>
            </a:fld>
            <a:endParaRPr lang="en-US"/>
          </a:p>
        </p:txBody>
      </p:sp>
      <p:sp>
        <p:nvSpPr>
          <p:cNvPr id="808962" name="Rectangle 2"/>
          <p:cNvSpPr>
            <a:spLocks noGrp="1" noChangeArrowheads="1"/>
          </p:cNvSpPr>
          <p:nvPr>
            <p:ph type="title"/>
          </p:nvPr>
        </p:nvSpPr>
        <p:spPr/>
        <p:txBody>
          <a:bodyPr/>
          <a:lstStyle/>
          <a:p>
            <a:r>
              <a:rPr lang="en-US" dirty="0"/>
              <a:t>Partition a List Using a Pivot</a:t>
            </a:r>
            <a:r>
              <a:rPr lang="en-US" i="1" dirty="0"/>
              <a:t>, cont’d</a:t>
            </a:r>
            <a:endParaRPr lang="en-US" dirty="0"/>
          </a:p>
        </p:txBody>
      </p:sp>
      <p:sp>
        <p:nvSpPr>
          <p:cNvPr id="808965" name="Text Box 5"/>
          <p:cNvSpPr txBox="1">
            <a:spLocks noChangeArrowheads="1"/>
          </p:cNvSpPr>
          <p:nvPr/>
        </p:nvSpPr>
        <p:spPr bwMode="auto">
          <a:xfrm>
            <a:off x="3200400" y="1325903"/>
            <a:ext cx="2816584" cy="646331"/>
          </a:xfrm>
          <a:prstGeom prst="rect">
            <a:avLst/>
          </a:prstGeom>
          <a:solidFill>
            <a:srgbClr val="F2F2F2"/>
          </a:solidFill>
          <a:ln>
            <a:solidFill>
              <a:srgbClr val="BFBFBF"/>
            </a:solidFill>
          </a:ln>
          <a:effectLst/>
        </p:spPr>
        <p:txBody>
          <a:bodyPr wrap="none">
            <a:spAutoFit/>
          </a:bodyPr>
          <a:lstStyle/>
          <a:p>
            <a:r>
              <a:rPr lang="en-US" sz="1800" b="1" dirty="0">
                <a:latin typeface="Courier New"/>
                <a:cs typeface="Courier New"/>
              </a:rPr>
              <a:t>8 1 4 9 0 3 5 2 7 </a:t>
            </a:r>
            <a:r>
              <a:rPr lang="en-US" sz="1800" b="1" dirty="0">
                <a:solidFill>
                  <a:srgbClr val="B23C00"/>
                </a:solidFill>
                <a:latin typeface="Courier New"/>
                <a:cs typeface="Courier New"/>
              </a:rPr>
              <a:t>6</a:t>
            </a:r>
          </a:p>
          <a:p>
            <a:r>
              <a:rPr lang="en-US" sz="1800" b="1" dirty="0" err="1">
                <a:solidFill>
                  <a:srgbClr val="0033CC"/>
                </a:solidFill>
                <a:latin typeface="Courier New" charset="0"/>
              </a:rPr>
              <a:t>i</a:t>
            </a:r>
            <a:r>
              <a:rPr lang="en-US" sz="1800" b="1" dirty="0">
                <a:solidFill>
                  <a:srgbClr val="0033CC"/>
                </a:solidFill>
                <a:latin typeface="Courier New" charset="0"/>
              </a:rPr>
              <a:t>             j</a:t>
            </a:r>
          </a:p>
        </p:txBody>
      </p:sp>
      <p:sp>
        <p:nvSpPr>
          <p:cNvPr id="808966" name="Text Box 6"/>
          <p:cNvSpPr txBox="1">
            <a:spLocks noChangeArrowheads="1"/>
          </p:cNvSpPr>
          <p:nvPr/>
        </p:nvSpPr>
        <p:spPr bwMode="auto">
          <a:xfrm>
            <a:off x="3200400" y="2148228"/>
            <a:ext cx="2816584" cy="646331"/>
          </a:xfrm>
          <a:prstGeom prst="rect">
            <a:avLst/>
          </a:prstGeom>
          <a:solidFill>
            <a:srgbClr val="F2F2F2"/>
          </a:solidFill>
          <a:ln>
            <a:solidFill>
              <a:srgbClr val="BFBFBF"/>
            </a:solidFill>
          </a:ln>
          <a:effectLst/>
        </p:spPr>
        <p:txBody>
          <a:bodyPr wrap="none">
            <a:spAutoFit/>
          </a:bodyPr>
          <a:lstStyle/>
          <a:p>
            <a:r>
              <a:rPr lang="en-US" sz="1800" b="1" dirty="0">
                <a:latin typeface="Courier New"/>
                <a:cs typeface="Courier New"/>
              </a:rPr>
              <a:t>2 1 4 9 0 3 5 8 7 </a:t>
            </a:r>
            <a:r>
              <a:rPr lang="en-US" sz="1800" b="1" dirty="0">
                <a:solidFill>
                  <a:srgbClr val="B23C00"/>
                </a:solidFill>
                <a:latin typeface="Courier New"/>
                <a:cs typeface="Courier New"/>
              </a:rPr>
              <a:t>6</a:t>
            </a:r>
          </a:p>
          <a:p>
            <a:r>
              <a:rPr lang="en-US" sz="1800" b="1" dirty="0" err="1">
                <a:solidFill>
                  <a:srgbClr val="0033CC"/>
                </a:solidFill>
                <a:latin typeface="Courier New" charset="0"/>
              </a:rPr>
              <a:t>i</a:t>
            </a:r>
            <a:r>
              <a:rPr lang="en-US" sz="1800" b="1" dirty="0">
                <a:solidFill>
                  <a:srgbClr val="0033CC"/>
                </a:solidFill>
                <a:latin typeface="Courier New" charset="0"/>
              </a:rPr>
              <a:t>             j</a:t>
            </a:r>
          </a:p>
        </p:txBody>
      </p:sp>
      <p:sp>
        <p:nvSpPr>
          <p:cNvPr id="808968" name="Text Box 8"/>
          <p:cNvSpPr txBox="1">
            <a:spLocks noChangeArrowheads="1"/>
          </p:cNvSpPr>
          <p:nvPr/>
        </p:nvSpPr>
        <p:spPr bwMode="auto">
          <a:xfrm>
            <a:off x="2101850" y="1500528"/>
            <a:ext cx="1006475" cy="3667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sz="1800"/>
              <a:t>Move </a:t>
            </a:r>
            <a:r>
              <a:rPr lang="en-US" sz="1800" b="1">
                <a:solidFill>
                  <a:srgbClr val="0033CC"/>
                </a:solidFill>
                <a:latin typeface="Courier New" charset="0"/>
              </a:rPr>
              <a:t>j</a:t>
            </a:r>
            <a:r>
              <a:rPr lang="en-US" sz="1800"/>
              <a:t>:</a:t>
            </a:r>
          </a:p>
        </p:txBody>
      </p:sp>
      <p:sp>
        <p:nvSpPr>
          <p:cNvPr id="808969" name="Text Box 9"/>
          <p:cNvSpPr txBox="1">
            <a:spLocks noChangeArrowheads="1"/>
          </p:cNvSpPr>
          <p:nvPr/>
        </p:nvSpPr>
        <p:spPr bwMode="auto">
          <a:xfrm>
            <a:off x="2287588" y="2306978"/>
            <a:ext cx="819150" cy="3667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sz="1800"/>
              <a:t>Swap:</a:t>
            </a:r>
          </a:p>
        </p:txBody>
      </p:sp>
      <p:sp>
        <p:nvSpPr>
          <p:cNvPr id="13" name="Text Box 4"/>
          <p:cNvSpPr txBox="1">
            <a:spLocks noChangeArrowheads="1"/>
          </p:cNvSpPr>
          <p:nvPr/>
        </p:nvSpPr>
        <p:spPr bwMode="auto">
          <a:xfrm>
            <a:off x="3200400" y="2969232"/>
            <a:ext cx="2816584" cy="646331"/>
          </a:xfrm>
          <a:prstGeom prst="rect">
            <a:avLst/>
          </a:prstGeom>
          <a:solidFill>
            <a:srgbClr val="F2F2F2"/>
          </a:solidFill>
          <a:ln>
            <a:solidFill>
              <a:srgbClr val="BFBFBF"/>
            </a:solidFill>
          </a:ln>
          <a:effectLst/>
        </p:spPr>
        <p:txBody>
          <a:bodyPr wrap="none">
            <a:spAutoFit/>
          </a:bodyPr>
          <a:lstStyle/>
          <a:p>
            <a:r>
              <a:rPr lang="en-US" sz="1800" b="1" dirty="0">
                <a:latin typeface="Courier New"/>
                <a:cs typeface="Courier New"/>
              </a:rPr>
              <a:t>2 1 4 9 0 3 5 8 7 </a:t>
            </a:r>
            <a:r>
              <a:rPr lang="en-US" sz="1800" b="1" dirty="0">
                <a:solidFill>
                  <a:srgbClr val="B23C00"/>
                </a:solidFill>
                <a:latin typeface="Courier New"/>
                <a:cs typeface="Courier New"/>
              </a:rPr>
              <a:t>6</a:t>
            </a:r>
          </a:p>
          <a:p>
            <a:r>
              <a:rPr lang="en-US" sz="1800" b="1" dirty="0">
                <a:solidFill>
                  <a:srgbClr val="0033CC"/>
                </a:solidFill>
                <a:latin typeface="Courier New" charset="0"/>
              </a:rPr>
              <a:t>      </a:t>
            </a:r>
            <a:r>
              <a:rPr lang="en-US" sz="1800" b="1" dirty="0" err="1">
                <a:solidFill>
                  <a:srgbClr val="0033CC"/>
                </a:solidFill>
                <a:latin typeface="Courier New" charset="0"/>
              </a:rPr>
              <a:t>i</a:t>
            </a:r>
            <a:r>
              <a:rPr lang="en-US" sz="1800" b="1" dirty="0">
                <a:solidFill>
                  <a:srgbClr val="0033CC"/>
                </a:solidFill>
                <a:latin typeface="Courier New" charset="0"/>
              </a:rPr>
              <a:t>     j</a:t>
            </a:r>
          </a:p>
        </p:txBody>
      </p:sp>
      <p:sp>
        <p:nvSpPr>
          <p:cNvPr id="14" name="Text Box 5"/>
          <p:cNvSpPr txBox="1">
            <a:spLocks noChangeArrowheads="1"/>
          </p:cNvSpPr>
          <p:nvPr/>
        </p:nvSpPr>
        <p:spPr bwMode="auto">
          <a:xfrm>
            <a:off x="3200400" y="3791557"/>
            <a:ext cx="2816584" cy="646331"/>
          </a:xfrm>
          <a:prstGeom prst="rect">
            <a:avLst/>
          </a:prstGeom>
          <a:solidFill>
            <a:srgbClr val="F2F2F2"/>
          </a:solidFill>
          <a:ln>
            <a:solidFill>
              <a:srgbClr val="BFBFBF"/>
            </a:solidFill>
          </a:ln>
          <a:effectLst/>
        </p:spPr>
        <p:txBody>
          <a:bodyPr wrap="none">
            <a:spAutoFit/>
          </a:bodyPr>
          <a:lstStyle/>
          <a:p>
            <a:r>
              <a:rPr lang="en-US" sz="1800" b="1" dirty="0">
                <a:latin typeface="Courier New"/>
                <a:cs typeface="Courier New"/>
              </a:rPr>
              <a:t>2 1 4 5 0 3 9 8 7 </a:t>
            </a:r>
            <a:r>
              <a:rPr lang="en-US" sz="1800" b="1" dirty="0">
                <a:solidFill>
                  <a:srgbClr val="B23C00"/>
                </a:solidFill>
                <a:latin typeface="Courier New"/>
                <a:cs typeface="Courier New"/>
              </a:rPr>
              <a:t>6</a:t>
            </a:r>
          </a:p>
          <a:p>
            <a:r>
              <a:rPr lang="en-US" sz="1800" b="1" dirty="0">
                <a:solidFill>
                  <a:srgbClr val="0033CC"/>
                </a:solidFill>
                <a:latin typeface="Courier New" charset="0"/>
              </a:rPr>
              <a:t>      </a:t>
            </a:r>
            <a:r>
              <a:rPr lang="en-US" sz="1800" b="1" dirty="0" err="1">
                <a:solidFill>
                  <a:srgbClr val="0033CC"/>
                </a:solidFill>
                <a:latin typeface="Courier New" charset="0"/>
              </a:rPr>
              <a:t>i</a:t>
            </a:r>
            <a:r>
              <a:rPr lang="en-US" sz="1800" b="1" dirty="0">
                <a:solidFill>
                  <a:srgbClr val="0033CC"/>
                </a:solidFill>
                <a:latin typeface="Courier New" charset="0"/>
              </a:rPr>
              <a:t>     j</a:t>
            </a:r>
          </a:p>
        </p:txBody>
      </p:sp>
      <p:sp>
        <p:nvSpPr>
          <p:cNvPr id="15" name="Text Box 6"/>
          <p:cNvSpPr txBox="1">
            <a:spLocks noChangeArrowheads="1"/>
          </p:cNvSpPr>
          <p:nvPr/>
        </p:nvSpPr>
        <p:spPr bwMode="auto">
          <a:xfrm>
            <a:off x="3200400" y="4615469"/>
            <a:ext cx="2816584" cy="646331"/>
          </a:xfrm>
          <a:prstGeom prst="rect">
            <a:avLst/>
          </a:prstGeom>
          <a:solidFill>
            <a:srgbClr val="F2F2F2"/>
          </a:solidFill>
          <a:ln>
            <a:solidFill>
              <a:srgbClr val="BFBFBF"/>
            </a:solidFill>
          </a:ln>
          <a:effectLst/>
        </p:spPr>
        <p:txBody>
          <a:bodyPr wrap="none">
            <a:spAutoFit/>
          </a:bodyPr>
          <a:lstStyle/>
          <a:p>
            <a:r>
              <a:rPr lang="en-US" sz="1800" b="1" dirty="0">
                <a:latin typeface="Courier New"/>
                <a:cs typeface="Courier New"/>
              </a:rPr>
              <a:t>2 1 4 5 0 3 9 8 7 </a:t>
            </a:r>
            <a:r>
              <a:rPr lang="en-US" sz="1800" b="1" dirty="0">
                <a:solidFill>
                  <a:srgbClr val="B23C00"/>
                </a:solidFill>
                <a:latin typeface="Courier New"/>
                <a:cs typeface="Courier New"/>
              </a:rPr>
              <a:t>6</a:t>
            </a:r>
          </a:p>
          <a:p>
            <a:r>
              <a:rPr lang="en-US" sz="1800" b="1" dirty="0">
                <a:solidFill>
                  <a:srgbClr val="0033CC"/>
                </a:solidFill>
                <a:latin typeface="Courier New" charset="0"/>
              </a:rPr>
              <a:t>          j </a:t>
            </a:r>
            <a:r>
              <a:rPr lang="en-US" sz="1800" b="1" dirty="0" err="1">
                <a:solidFill>
                  <a:srgbClr val="0033CC"/>
                </a:solidFill>
                <a:latin typeface="Courier New" charset="0"/>
              </a:rPr>
              <a:t>i</a:t>
            </a:r>
            <a:endParaRPr lang="en-US" sz="1800" b="1" dirty="0">
              <a:solidFill>
                <a:srgbClr val="0033CC"/>
              </a:solidFill>
              <a:latin typeface="Courier New" charset="0"/>
            </a:endParaRPr>
          </a:p>
        </p:txBody>
      </p:sp>
      <p:sp>
        <p:nvSpPr>
          <p:cNvPr id="16" name="Text Box 8"/>
          <p:cNvSpPr txBox="1">
            <a:spLocks noChangeArrowheads="1"/>
          </p:cNvSpPr>
          <p:nvPr/>
        </p:nvSpPr>
        <p:spPr bwMode="auto">
          <a:xfrm>
            <a:off x="1457325" y="3151794"/>
            <a:ext cx="1651000" cy="3667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sz="1800"/>
              <a:t>Move </a:t>
            </a:r>
            <a:r>
              <a:rPr lang="en-US" sz="1800" b="1">
                <a:solidFill>
                  <a:srgbClr val="0033CC"/>
                </a:solidFill>
                <a:latin typeface="Courier New" charset="0"/>
              </a:rPr>
              <a:t>i</a:t>
            </a:r>
            <a:r>
              <a:rPr lang="en-US" sz="1800"/>
              <a:t> and </a:t>
            </a:r>
            <a:r>
              <a:rPr lang="en-US" sz="1800" b="1">
                <a:solidFill>
                  <a:srgbClr val="0033CC"/>
                </a:solidFill>
                <a:latin typeface="Courier New" charset="0"/>
              </a:rPr>
              <a:t>j</a:t>
            </a:r>
            <a:r>
              <a:rPr lang="en-US" sz="1800"/>
              <a:t>:</a:t>
            </a:r>
          </a:p>
        </p:txBody>
      </p:sp>
      <p:sp>
        <p:nvSpPr>
          <p:cNvPr id="17" name="Text Box 9"/>
          <p:cNvSpPr txBox="1">
            <a:spLocks noChangeArrowheads="1"/>
          </p:cNvSpPr>
          <p:nvPr/>
        </p:nvSpPr>
        <p:spPr bwMode="auto">
          <a:xfrm>
            <a:off x="2284413" y="3975707"/>
            <a:ext cx="819150" cy="3667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sz="1800"/>
              <a:t>Swap:</a:t>
            </a:r>
          </a:p>
        </p:txBody>
      </p:sp>
      <p:sp>
        <p:nvSpPr>
          <p:cNvPr id="18" name="Text Box 10"/>
          <p:cNvSpPr txBox="1">
            <a:spLocks noChangeArrowheads="1"/>
          </p:cNvSpPr>
          <p:nvPr/>
        </p:nvSpPr>
        <p:spPr bwMode="auto">
          <a:xfrm>
            <a:off x="1182688" y="4615469"/>
            <a:ext cx="1911350" cy="6413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r"/>
            <a:r>
              <a:rPr lang="en-US" sz="1800" dirty="0"/>
              <a:t>Move </a:t>
            </a:r>
            <a:r>
              <a:rPr lang="en-US" sz="1800" b="1" dirty="0" err="1">
                <a:solidFill>
                  <a:srgbClr val="0033CC"/>
                </a:solidFill>
                <a:latin typeface="Courier New" charset="0"/>
              </a:rPr>
              <a:t>i</a:t>
            </a:r>
            <a:r>
              <a:rPr lang="en-US" sz="1800" dirty="0"/>
              <a:t> and </a:t>
            </a:r>
            <a:r>
              <a:rPr lang="en-US" sz="1800" b="1" dirty="0">
                <a:solidFill>
                  <a:srgbClr val="0033CC"/>
                </a:solidFill>
                <a:latin typeface="Courier New" charset="0"/>
              </a:rPr>
              <a:t>j</a:t>
            </a:r>
            <a:r>
              <a:rPr lang="en-US" sz="1800" dirty="0"/>
              <a:t>.</a:t>
            </a:r>
          </a:p>
          <a:p>
            <a:pPr algn="r"/>
            <a:r>
              <a:rPr lang="en-US" sz="1800" dirty="0"/>
              <a:t>They</a:t>
            </a:r>
            <a:r>
              <a:rPr lang="en-US" sz="1800" dirty="0">
                <a:latin typeface="Arial"/>
              </a:rPr>
              <a:t>’</a:t>
            </a:r>
            <a:r>
              <a:rPr lang="en-US" sz="1800" dirty="0"/>
              <a:t>ve crossed!</a:t>
            </a:r>
          </a:p>
        </p:txBody>
      </p:sp>
      <p:sp>
        <p:nvSpPr>
          <p:cNvPr id="19" name="Text Box 6"/>
          <p:cNvSpPr txBox="1">
            <a:spLocks noChangeArrowheads="1"/>
          </p:cNvSpPr>
          <p:nvPr/>
        </p:nvSpPr>
        <p:spPr bwMode="auto">
          <a:xfrm>
            <a:off x="3200400" y="5532097"/>
            <a:ext cx="2816584" cy="646331"/>
          </a:xfrm>
          <a:prstGeom prst="rect">
            <a:avLst/>
          </a:prstGeom>
          <a:solidFill>
            <a:srgbClr val="F2F2F2"/>
          </a:solidFill>
          <a:ln>
            <a:solidFill>
              <a:srgbClr val="BFBFBF"/>
            </a:solidFill>
          </a:ln>
          <a:effectLst/>
        </p:spPr>
        <p:txBody>
          <a:bodyPr wrap="none">
            <a:spAutoFit/>
          </a:bodyPr>
          <a:lstStyle/>
          <a:p>
            <a:r>
              <a:rPr lang="en-US" sz="1800" b="1" dirty="0">
                <a:latin typeface="Courier New"/>
                <a:cs typeface="Courier New"/>
              </a:rPr>
              <a:t>2 1 4 5 0 3 </a:t>
            </a:r>
            <a:r>
              <a:rPr lang="en-US" sz="1800" b="1" dirty="0">
                <a:solidFill>
                  <a:srgbClr val="B23C00"/>
                </a:solidFill>
                <a:latin typeface="Courier New"/>
                <a:cs typeface="Courier New"/>
              </a:rPr>
              <a:t>6</a:t>
            </a:r>
            <a:r>
              <a:rPr lang="en-US" sz="1800" b="1" dirty="0">
                <a:latin typeface="Courier New"/>
                <a:cs typeface="Courier New"/>
              </a:rPr>
              <a:t> 8 7 9</a:t>
            </a:r>
          </a:p>
          <a:p>
            <a:r>
              <a:rPr lang="en-US" sz="1800" b="1" dirty="0">
                <a:solidFill>
                  <a:srgbClr val="0033CC"/>
                </a:solidFill>
                <a:latin typeface="Courier New" charset="0"/>
              </a:rPr>
              <a:t>          j </a:t>
            </a:r>
            <a:r>
              <a:rPr lang="en-US" sz="1800" b="1" dirty="0" err="1">
                <a:solidFill>
                  <a:srgbClr val="0033CC"/>
                </a:solidFill>
                <a:latin typeface="Courier New" charset="0"/>
              </a:rPr>
              <a:t>i</a:t>
            </a:r>
            <a:endParaRPr lang="en-US" sz="1800" b="1" dirty="0">
              <a:solidFill>
                <a:srgbClr val="0033CC"/>
              </a:solidFill>
              <a:latin typeface="Courier New" charset="0"/>
            </a:endParaRPr>
          </a:p>
        </p:txBody>
      </p:sp>
      <p:sp>
        <p:nvSpPr>
          <p:cNvPr id="20" name="Text Box 10"/>
          <p:cNvSpPr txBox="1">
            <a:spLocks noChangeArrowheads="1"/>
          </p:cNvSpPr>
          <p:nvPr/>
        </p:nvSpPr>
        <p:spPr bwMode="auto">
          <a:xfrm>
            <a:off x="741185" y="5532097"/>
            <a:ext cx="2352853" cy="6463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r"/>
            <a:r>
              <a:rPr lang="en-US" sz="1800" dirty="0"/>
              <a:t>Swap the pivot</a:t>
            </a:r>
          </a:p>
          <a:p>
            <a:pPr algn="r"/>
            <a:r>
              <a:rPr lang="en-US" sz="1800" dirty="0"/>
              <a:t>with the </a:t>
            </a:r>
            <a:r>
              <a:rPr lang="en-US" sz="1800" b="1" dirty="0" err="1">
                <a:solidFill>
                  <a:srgbClr val="0033CC"/>
                </a:solidFill>
                <a:latin typeface="Courier New"/>
                <a:cs typeface="Courier New"/>
              </a:rPr>
              <a:t>i</a:t>
            </a:r>
            <a:r>
              <a:rPr lang="en-US" sz="1800" baseline="30000" dirty="0" err="1"/>
              <a:t>th</a:t>
            </a:r>
            <a:r>
              <a:rPr lang="en-US" sz="1800" dirty="0"/>
              <a:t> element:</a:t>
            </a:r>
          </a:p>
        </p:txBody>
      </p:sp>
      <p:sp>
        <p:nvSpPr>
          <p:cNvPr id="21" name="Text Box 10"/>
          <p:cNvSpPr txBox="1">
            <a:spLocks noChangeArrowheads="1"/>
          </p:cNvSpPr>
          <p:nvPr/>
        </p:nvSpPr>
        <p:spPr bwMode="auto">
          <a:xfrm>
            <a:off x="6130113" y="5532097"/>
            <a:ext cx="2648081" cy="646331"/>
          </a:xfrm>
          <a:prstGeom prst="rect">
            <a:avLst/>
          </a:prstGeom>
          <a:solidFill>
            <a:srgbClr val="FFFFC2"/>
          </a:solidFill>
          <a:ln>
            <a:solidFill>
              <a:srgbClr val="B23C00"/>
            </a:solidFill>
          </a:ln>
          <a:effectLst/>
        </p:spPr>
        <p:txBody>
          <a:bodyPr wrap="none">
            <a:spAutoFit/>
          </a:bodyPr>
          <a:lstStyle/>
          <a:p>
            <a:r>
              <a:rPr lang="en-US" sz="1800" dirty="0">
                <a:solidFill>
                  <a:srgbClr val="B23C00"/>
                </a:solidFill>
              </a:rPr>
              <a:t>Now the list is properly</a:t>
            </a:r>
          </a:p>
          <a:p>
            <a:r>
              <a:rPr lang="en-US" sz="1800" dirty="0">
                <a:solidFill>
                  <a:srgbClr val="B23C00"/>
                </a:solidFill>
              </a:rPr>
              <a:t>partitioned for quicksort!</a:t>
            </a:r>
          </a:p>
        </p:txBody>
      </p:sp>
    </p:spTree>
    <p:extLst>
      <p:ext uri="{BB962C8B-B14F-4D97-AF65-F5344CB8AC3E}">
        <p14:creationId xmlns:p14="http://schemas.microsoft.com/office/powerpoint/2010/main" val="185753294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08966"/>
                                        </p:tgtEl>
                                        <p:attrNameLst>
                                          <p:attrName>style.visibility</p:attrName>
                                        </p:attrNameLst>
                                      </p:cBhvr>
                                      <p:to>
                                        <p:strVal val="visible"/>
                                      </p:to>
                                    </p:set>
                                    <p:animEffect transition="in" filter="fade">
                                      <p:cBhvr>
                                        <p:cTn id="7" dur="500"/>
                                        <p:tgtEl>
                                          <p:spTgt spid="808966"/>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808969"/>
                                        </p:tgtEl>
                                        <p:attrNameLst>
                                          <p:attrName>style.visibility</p:attrName>
                                        </p:attrNameLst>
                                      </p:cBhvr>
                                      <p:to>
                                        <p:strVal val="visible"/>
                                      </p:to>
                                    </p:set>
                                    <p:animEffect transition="in" filter="fade">
                                      <p:cBhvr>
                                        <p:cTn id="10" dur="500"/>
                                        <p:tgtEl>
                                          <p:spTgt spid="808969"/>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13"/>
                                        </p:tgtEl>
                                        <p:attrNameLst>
                                          <p:attrName>style.visibility</p:attrName>
                                        </p:attrNameLst>
                                      </p:cBhvr>
                                      <p:to>
                                        <p:strVal val="visible"/>
                                      </p:to>
                                    </p:set>
                                    <p:animEffect transition="in" filter="fade">
                                      <p:cBhvr>
                                        <p:cTn id="15" dur="500"/>
                                        <p:tgtEl>
                                          <p:spTgt spid="13"/>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16"/>
                                        </p:tgtEl>
                                        <p:attrNameLst>
                                          <p:attrName>style.visibility</p:attrName>
                                        </p:attrNameLst>
                                      </p:cBhvr>
                                      <p:to>
                                        <p:strVal val="visible"/>
                                      </p:to>
                                    </p:set>
                                    <p:animEffect transition="in" filter="fade">
                                      <p:cBhvr>
                                        <p:cTn id="18" dur="500"/>
                                        <p:tgtEl>
                                          <p:spTgt spid="16"/>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14"/>
                                        </p:tgtEl>
                                        <p:attrNameLst>
                                          <p:attrName>style.visibility</p:attrName>
                                        </p:attrNameLst>
                                      </p:cBhvr>
                                      <p:to>
                                        <p:strVal val="visible"/>
                                      </p:to>
                                    </p:set>
                                    <p:animEffect transition="in" filter="fade">
                                      <p:cBhvr>
                                        <p:cTn id="23" dur="500"/>
                                        <p:tgtEl>
                                          <p:spTgt spid="14"/>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17"/>
                                        </p:tgtEl>
                                        <p:attrNameLst>
                                          <p:attrName>style.visibility</p:attrName>
                                        </p:attrNameLst>
                                      </p:cBhvr>
                                      <p:to>
                                        <p:strVal val="visible"/>
                                      </p:to>
                                    </p:set>
                                    <p:animEffect transition="in" filter="fade">
                                      <p:cBhvr>
                                        <p:cTn id="26" dur="500"/>
                                        <p:tgtEl>
                                          <p:spTgt spid="17"/>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15"/>
                                        </p:tgtEl>
                                        <p:attrNameLst>
                                          <p:attrName>style.visibility</p:attrName>
                                        </p:attrNameLst>
                                      </p:cBhvr>
                                      <p:to>
                                        <p:strVal val="visible"/>
                                      </p:to>
                                    </p:set>
                                    <p:animEffect transition="in" filter="fade">
                                      <p:cBhvr>
                                        <p:cTn id="31" dur="500"/>
                                        <p:tgtEl>
                                          <p:spTgt spid="15"/>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18"/>
                                        </p:tgtEl>
                                        <p:attrNameLst>
                                          <p:attrName>style.visibility</p:attrName>
                                        </p:attrNameLst>
                                      </p:cBhvr>
                                      <p:to>
                                        <p:strVal val="visible"/>
                                      </p:to>
                                    </p:set>
                                    <p:animEffect transition="in" filter="fade">
                                      <p:cBhvr>
                                        <p:cTn id="34" dur="500"/>
                                        <p:tgtEl>
                                          <p:spTgt spid="18"/>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grpId="0" nodeType="clickEffect">
                                  <p:stCondLst>
                                    <p:cond delay="0"/>
                                  </p:stCondLst>
                                  <p:childTnLst>
                                    <p:set>
                                      <p:cBhvr>
                                        <p:cTn id="38" dur="1" fill="hold">
                                          <p:stCondLst>
                                            <p:cond delay="0"/>
                                          </p:stCondLst>
                                        </p:cTn>
                                        <p:tgtEl>
                                          <p:spTgt spid="19"/>
                                        </p:tgtEl>
                                        <p:attrNameLst>
                                          <p:attrName>style.visibility</p:attrName>
                                        </p:attrNameLst>
                                      </p:cBhvr>
                                      <p:to>
                                        <p:strVal val="visible"/>
                                      </p:to>
                                    </p:set>
                                    <p:animEffect transition="in" filter="fade">
                                      <p:cBhvr>
                                        <p:cTn id="39" dur="500"/>
                                        <p:tgtEl>
                                          <p:spTgt spid="19"/>
                                        </p:tgtEl>
                                      </p:cBhvr>
                                    </p:animEffect>
                                  </p:childTnLst>
                                </p:cTn>
                              </p:par>
                              <p:par>
                                <p:cTn id="40" presetID="10" presetClass="entr" presetSubtype="0" fill="hold" grpId="0" nodeType="withEffect">
                                  <p:stCondLst>
                                    <p:cond delay="0"/>
                                  </p:stCondLst>
                                  <p:childTnLst>
                                    <p:set>
                                      <p:cBhvr>
                                        <p:cTn id="41" dur="1" fill="hold">
                                          <p:stCondLst>
                                            <p:cond delay="0"/>
                                          </p:stCondLst>
                                        </p:cTn>
                                        <p:tgtEl>
                                          <p:spTgt spid="20"/>
                                        </p:tgtEl>
                                        <p:attrNameLst>
                                          <p:attrName>style.visibility</p:attrName>
                                        </p:attrNameLst>
                                      </p:cBhvr>
                                      <p:to>
                                        <p:strVal val="visible"/>
                                      </p:to>
                                    </p:set>
                                    <p:animEffect transition="in" filter="fade">
                                      <p:cBhvr>
                                        <p:cTn id="42" dur="500"/>
                                        <p:tgtEl>
                                          <p:spTgt spid="20"/>
                                        </p:tgtEl>
                                      </p:cBhvr>
                                    </p:animEffect>
                                  </p:childTnLst>
                                </p:cTn>
                              </p:par>
                            </p:childTnLst>
                          </p:cTn>
                        </p:par>
                      </p:childTnLst>
                    </p:cTn>
                  </p:par>
                  <p:par>
                    <p:cTn id="43" fill="hold">
                      <p:stCondLst>
                        <p:cond delay="indefinite"/>
                      </p:stCondLst>
                      <p:childTnLst>
                        <p:par>
                          <p:cTn id="44" fill="hold">
                            <p:stCondLst>
                              <p:cond delay="0"/>
                            </p:stCondLst>
                            <p:childTnLst>
                              <p:par>
                                <p:cTn id="45" presetID="2" presetClass="entr" presetSubtype="2" fill="hold" grpId="0" nodeType="clickEffect">
                                  <p:stCondLst>
                                    <p:cond delay="0"/>
                                  </p:stCondLst>
                                  <p:childTnLst>
                                    <p:set>
                                      <p:cBhvr>
                                        <p:cTn id="46" dur="1" fill="hold">
                                          <p:stCondLst>
                                            <p:cond delay="0"/>
                                          </p:stCondLst>
                                        </p:cTn>
                                        <p:tgtEl>
                                          <p:spTgt spid="21"/>
                                        </p:tgtEl>
                                        <p:attrNameLst>
                                          <p:attrName>style.visibility</p:attrName>
                                        </p:attrNameLst>
                                      </p:cBhvr>
                                      <p:to>
                                        <p:strVal val="visible"/>
                                      </p:to>
                                    </p:set>
                                    <p:anim calcmode="lin" valueType="num">
                                      <p:cBhvr additive="base">
                                        <p:cTn id="47" dur="500" fill="hold"/>
                                        <p:tgtEl>
                                          <p:spTgt spid="21"/>
                                        </p:tgtEl>
                                        <p:attrNameLst>
                                          <p:attrName>ppt_x</p:attrName>
                                        </p:attrNameLst>
                                      </p:cBhvr>
                                      <p:tavLst>
                                        <p:tav tm="0">
                                          <p:val>
                                            <p:strVal val="1+#ppt_w/2"/>
                                          </p:val>
                                        </p:tav>
                                        <p:tav tm="100000">
                                          <p:val>
                                            <p:strVal val="#ppt_x"/>
                                          </p:val>
                                        </p:tav>
                                      </p:tavLst>
                                    </p:anim>
                                    <p:anim calcmode="lin" valueType="num">
                                      <p:cBhvr additive="base">
                                        <p:cTn id="48" dur="500" fill="hold"/>
                                        <p:tgtEl>
                                          <p:spTgt spid="2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08966" grpId="0" animBg="1"/>
      <p:bldP spid="808969" grpId="0"/>
      <p:bldP spid="13" grpId="0" animBg="1"/>
      <p:bldP spid="14" grpId="0" animBg="1"/>
      <p:bldP spid="15" grpId="0" animBg="1"/>
      <p:bldP spid="16" grpId="0"/>
      <p:bldP spid="17" grpId="0"/>
      <p:bldP spid="18" grpId="0"/>
      <p:bldP spid="19" grpId="0" animBg="1"/>
      <p:bldP spid="20" grpId="0"/>
      <p:bldP spid="21" grpId="0" animBg="1"/>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5"/>
          <p:cNvSpPr>
            <a:spLocks noGrp="1"/>
          </p:cNvSpPr>
          <p:nvPr>
            <p:ph type="sldNum" sz="quarter" idx="12"/>
          </p:nvPr>
        </p:nvSpPr>
        <p:spPr/>
        <p:txBody>
          <a:bodyPr/>
          <a:lstStyle/>
          <a:p>
            <a:fld id="{EB7E90A0-CB29-8F41-A126-9A22B3FD3D22}" type="slidenum">
              <a:rPr lang="en-US"/>
              <a:pPr/>
              <a:t>43</a:t>
            </a:fld>
            <a:endParaRPr lang="en-US"/>
          </a:p>
        </p:txBody>
      </p:sp>
      <p:sp>
        <p:nvSpPr>
          <p:cNvPr id="801794" name="Rectangle 2"/>
          <p:cNvSpPr>
            <a:spLocks noGrp="1" noChangeArrowheads="1"/>
          </p:cNvSpPr>
          <p:nvPr>
            <p:ph type="title"/>
          </p:nvPr>
        </p:nvSpPr>
        <p:spPr/>
        <p:txBody>
          <a:bodyPr/>
          <a:lstStyle/>
          <a:p>
            <a:r>
              <a:rPr lang="en-US"/>
              <a:t>Quicksort</a:t>
            </a:r>
          </a:p>
        </p:txBody>
      </p:sp>
      <p:sp>
        <p:nvSpPr>
          <p:cNvPr id="801795" name="Rectangle 3"/>
          <p:cNvSpPr>
            <a:spLocks noGrp="1" noChangeArrowheads="1"/>
          </p:cNvSpPr>
          <p:nvPr>
            <p:ph type="body" idx="1"/>
          </p:nvPr>
        </p:nvSpPr>
        <p:spPr>
          <a:xfrm>
            <a:off x="457200" y="1295400"/>
            <a:ext cx="8229600" cy="4968875"/>
          </a:xfrm>
        </p:spPr>
        <p:txBody>
          <a:bodyPr/>
          <a:lstStyle/>
          <a:p>
            <a:r>
              <a:rPr lang="en-US" dirty="0"/>
              <a:t>A fast divide-and-conquer sorting algorithm.</a:t>
            </a:r>
          </a:p>
          <a:p>
            <a:pPr lvl="1"/>
            <a:r>
              <a:rPr lang="en-US" dirty="0"/>
              <a:t>A very tight and highly optimized inner loop.</a:t>
            </a:r>
          </a:p>
          <a:p>
            <a:pPr lvl="1"/>
            <a:r>
              <a:rPr lang="en-US" dirty="0"/>
              <a:t>Looks like magic in animation.</a:t>
            </a:r>
          </a:p>
          <a:p>
            <a:pPr lvl="1"/>
            <a:r>
              <a:rPr lang="en-US" u="sng" dirty="0"/>
              <a:t>Average</a:t>
            </a:r>
            <a:r>
              <a:rPr lang="en-US" dirty="0"/>
              <a:t> running time is </a:t>
            </a:r>
            <a:r>
              <a:rPr lang="en-US" i="1" dirty="0">
                <a:latin typeface="Times New Roman" charset="0"/>
              </a:rPr>
              <a:t>O</a:t>
            </a:r>
            <a:r>
              <a:rPr lang="en-US" dirty="0">
                <a:latin typeface="Times New Roman" charset="0"/>
              </a:rPr>
              <a:t>(</a:t>
            </a:r>
            <a:r>
              <a:rPr lang="en-US" i="1" dirty="0">
                <a:latin typeface="Times New Roman" charset="0"/>
              </a:rPr>
              <a:t>N</a:t>
            </a:r>
            <a:r>
              <a:rPr lang="en-US" dirty="0">
                <a:latin typeface="Times New Roman" charset="0"/>
              </a:rPr>
              <a:t> log </a:t>
            </a:r>
            <a:r>
              <a:rPr lang="en-US" i="1" dirty="0">
                <a:latin typeface="Times New Roman" charset="0"/>
              </a:rPr>
              <a:t>N</a:t>
            </a:r>
            <a:r>
              <a:rPr lang="en-US" dirty="0">
                <a:latin typeface="Times New Roman" charset="0"/>
              </a:rPr>
              <a:t>).</a:t>
            </a:r>
          </a:p>
          <a:p>
            <a:pPr lvl="1"/>
            <a:r>
              <a:rPr lang="en-US" u="sng" dirty="0"/>
              <a:t>Worst-case</a:t>
            </a:r>
            <a:r>
              <a:rPr lang="en-US" dirty="0"/>
              <a:t> running time is </a:t>
            </a:r>
            <a:r>
              <a:rPr lang="en-US" i="1" dirty="0">
                <a:latin typeface="Times New Roman" charset="0"/>
              </a:rPr>
              <a:t>O</a:t>
            </a:r>
            <a:r>
              <a:rPr lang="en-US" dirty="0">
                <a:latin typeface="Times New Roman" charset="0"/>
              </a:rPr>
              <a:t>(</a:t>
            </a:r>
            <a:r>
              <a:rPr lang="en-US" i="1" dirty="0">
                <a:latin typeface="Times New Roman" charset="0"/>
              </a:rPr>
              <a:t>N</a:t>
            </a:r>
            <a:r>
              <a:rPr lang="en-US" baseline="30000" dirty="0">
                <a:latin typeface="Times New Roman" charset="0"/>
              </a:rPr>
              <a:t>2</a:t>
            </a:r>
            <a:r>
              <a:rPr lang="en-US" dirty="0">
                <a:latin typeface="Times New Roman" charset="0"/>
              </a:rPr>
              <a:t>).</a:t>
            </a:r>
          </a:p>
          <a:p>
            <a:pPr lvl="2"/>
            <a:r>
              <a:rPr lang="en-US" dirty="0"/>
              <a:t>The worst case be made to occur very unlikely.</a:t>
            </a:r>
          </a:p>
          <a:p>
            <a:pPr lvl="4"/>
            <a:endParaRPr lang="en-US" dirty="0"/>
          </a:p>
          <a:p>
            <a:r>
              <a:rPr lang="en-US" dirty="0"/>
              <a:t>Basic idea:</a:t>
            </a:r>
          </a:p>
          <a:p>
            <a:pPr lvl="1"/>
            <a:r>
              <a:rPr lang="en-US" dirty="0"/>
              <a:t>Partition the list using a pivot.</a:t>
            </a:r>
          </a:p>
          <a:p>
            <a:pPr lvl="1"/>
            <a:r>
              <a:rPr lang="en-US" dirty="0"/>
              <a:t>Recursively sort the two sublists.</a:t>
            </a:r>
          </a:p>
        </p:txBody>
      </p:sp>
      <p:sp>
        <p:nvSpPr>
          <p:cNvPr id="801796" name="Text Box 4"/>
          <p:cNvSpPr txBox="1">
            <a:spLocks noChangeArrowheads="1"/>
          </p:cNvSpPr>
          <p:nvPr/>
        </p:nvSpPr>
        <p:spPr bwMode="auto">
          <a:xfrm>
            <a:off x="6583363" y="2239963"/>
            <a:ext cx="2060575" cy="1200150"/>
          </a:xfrm>
          <a:prstGeom prst="rect">
            <a:avLst/>
          </a:prstGeom>
          <a:solidFill>
            <a:srgbClr val="006600"/>
          </a:solidFill>
          <a:ln w="9525">
            <a:solidFill>
              <a:srgbClr val="006600"/>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sz="1800">
                <a:solidFill>
                  <a:srgbClr val="FFFF00"/>
                </a:solidFill>
              </a:rPr>
              <a:t>One of the most</a:t>
            </a:r>
          </a:p>
          <a:p>
            <a:r>
              <a:rPr lang="en-US" sz="1800">
                <a:solidFill>
                  <a:srgbClr val="FFFF00"/>
                </a:solidFill>
              </a:rPr>
              <a:t>elegant and useful</a:t>
            </a:r>
          </a:p>
          <a:p>
            <a:r>
              <a:rPr lang="en-US" sz="1800">
                <a:solidFill>
                  <a:srgbClr val="FFFF00"/>
                </a:solidFill>
              </a:rPr>
              <a:t>algorithms in</a:t>
            </a:r>
          </a:p>
          <a:p>
            <a:r>
              <a:rPr lang="en-US" sz="1800">
                <a:solidFill>
                  <a:srgbClr val="FFFF00"/>
                </a:solidFill>
              </a:rPr>
              <a:t>computer science.</a:t>
            </a:r>
          </a:p>
        </p:txBody>
      </p:sp>
    </p:spTree>
    <p:extLst>
      <p:ext uri="{BB962C8B-B14F-4D97-AF65-F5344CB8AC3E}">
        <p14:creationId xmlns:p14="http://schemas.microsoft.com/office/powerpoint/2010/main" val="11049078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801796"/>
                                        </p:tgtEl>
                                        <p:attrNameLst>
                                          <p:attrName>style.visibility</p:attrName>
                                        </p:attrNameLst>
                                      </p:cBhvr>
                                      <p:to>
                                        <p:strVal val="visible"/>
                                      </p:to>
                                    </p:set>
                                    <p:anim calcmode="lin" valueType="num">
                                      <p:cBhvr additive="base">
                                        <p:cTn id="7" dur="500" fill="hold"/>
                                        <p:tgtEl>
                                          <p:spTgt spid="801796"/>
                                        </p:tgtEl>
                                        <p:attrNameLst>
                                          <p:attrName>ppt_x</p:attrName>
                                        </p:attrNameLst>
                                      </p:cBhvr>
                                      <p:tavLst>
                                        <p:tav tm="0">
                                          <p:val>
                                            <p:strVal val="1+#ppt_w/2"/>
                                          </p:val>
                                        </p:tav>
                                        <p:tav tm="100000">
                                          <p:val>
                                            <p:strVal val="#ppt_x"/>
                                          </p:val>
                                        </p:tav>
                                      </p:tavLst>
                                    </p:anim>
                                    <p:anim calcmode="lin" valueType="num">
                                      <p:cBhvr additive="base">
                                        <p:cTn id="8" dur="500" fill="hold"/>
                                        <p:tgtEl>
                                          <p:spTgt spid="801796"/>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nodeType="clickEffect">
                                  <p:stCondLst>
                                    <p:cond delay="0"/>
                                  </p:stCondLst>
                                  <p:childTnLst>
                                    <p:set>
                                      <p:cBhvr>
                                        <p:cTn id="12" dur="1" fill="hold">
                                          <p:stCondLst>
                                            <p:cond delay="0"/>
                                          </p:stCondLst>
                                        </p:cTn>
                                        <p:tgtEl>
                                          <p:spTgt spid="801795">
                                            <p:txEl>
                                              <p:pRg st="7" end="7"/>
                                            </p:txEl>
                                          </p:spTgt>
                                        </p:tgtEl>
                                        <p:attrNameLst>
                                          <p:attrName>style.visibility</p:attrName>
                                        </p:attrNameLst>
                                      </p:cBhvr>
                                      <p:to>
                                        <p:strVal val="visible"/>
                                      </p:to>
                                    </p:set>
                                    <p:animEffect transition="in" filter="fade">
                                      <p:cBhvr>
                                        <p:cTn id="13" dur="500"/>
                                        <p:tgtEl>
                                          <p:spTgt spid="801795">
                                            <p:txEl>
                                              <p:pRg st="7" end="7"/>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801795">
                                            <p:txEl>
                                              <p:pRg st="8" end="8"/>
                                            </p:txEl>
                                          </p:spTgt>
                                        </p:tgtEl>
                                        <p:attrNameLst>
                                          <p:attrName>style.visibility</p:attrName>
                                        </p:attrNameLst>
                                      </p:cBhvr>
                                      <p:to>
                                        <p:strVal val="visible"/>
                                      </p:to>
                                    </p:set>
                                    <p:animEffect transition="in" filter="fade">
                                      <p:cBhvr>
                                        <p:cTn id="16" dur="500"/>
                                        <p:tgtEl>
                                          <p:spTgt spid="801795">
                                            <p:txEl>
                                              <p:pRg st="8" end="8"/>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801795">
                                            <p:txEl>
                                              <p:pRg st="9" end="9"/>
                                            </p:txEl>
                                          </p:spTgt>
                                        </p:tgtEl>
                                        <p:attrNameLst>
                                          <p:attrName>style.visibility</p:attrName>
                                        </p:attrNameLst>
                                      </p:cBhvr>
                                      <p:to>
                                        <p:strVal val="visible"/>
                                      </p:to>
                                    </p:set>
                                    <p:animEffect transition="in" filter="fade">
                                      <p:cBhvr>
                                        <p:cTn id="19" dur="500"/>
                                        <p:tgtEl>
                                          <p:spTgt spid="801795">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01796" grpId="0" animBg="1"/>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4C1D8487-009E-A64E-9D9D-0F2BC7A3E12B}" type="slidenum">
              <a:rPr lang="en-US"/>
              <a:pPr/>
              <a:t>44</a:t>
            </a:fld>
            <a:endParaRPr lang="en-US"/>
          </a:p>
        </p:txBody>
      </p:sp>
      <p:sp>
        <p:nvSpPr>
          <p:cNvPr id="805890" name="Rectangle 2"/>
          <p:cNvSpPr>
            <a:spLocks noGrp="1" noChangeArrowheads="1"/>
          </p:cNvSpPr>
          <p:nvPr>
            <p:ph type="title"/>
          </p:nvPr>
        </p:nvSpPr>
        <p:spPr/>
        <p:txBody>
          <a:bodyPr/>
          <a:lstStyle/>
          <a:p>
            <a:r>
              <a:rPr lang="en-US" dirty="0"/>
              <a:t>Quicksort Pivot Strategy</a:t>
            </a:r>
          </a:p>
        </p:txBody>
      </p:sp>
      <p:sp>
        <p:nvSpPr>
          <p:cNvPr id="805891" name="Rectangle 3"/>
          <p:cNvSpPr>
            <a:spLocks noGrp="1" noChangeArrowheads="1"/>
          </p:cNvSpPr>
          <p:nvPr>
            <p:ph type="body" idx="1"/>
          </p:nvPr>
        </p:nvSpPr>
        <p:spPr/>
        <p:txBody>
          <a:bodyPr/>
          <a:lstStyle/>
          <a:p>
            <a:r>
              <a:rPr lang="en-US" dirty="0"/>
              <a:t>Quicksort is a </a:t>
            </a:r>
            <a:r>
              <a:rPr lang="en-US" u="sng" dirty="0"/>
              <a:t>fragile algorithm</a:t>
            </a:r>
            <a:r>
              <a:rPr lang="en-US" dirty="0"/>
              <a:t>!</a:t>
            </a:r>
            <a:endParaRPr lang="en-US" dirty="0">
              <a:solidFill>
                <a:srgbClr val="B23C00"/>
              </a:solidFill>
            </a:endParaRPr>
          </a:p>
          <a:p>
            <a:pPr lvl="5"/>
            <a:endParaRPr lang="en-US" dirty="0"/>
          </a:p>
          <a:p>
            <a:pPr lvl="1"/>
            <a:r>
              <a:rPr lang="en-US" dirty="0"/>
              <a:t>It is sensitive to picking a good pivot.</a:t>
            </a:r>
          </a:p>
          <a:p>
            <a:pPr lvl="1"/>
            <a:r>
              <a:rPr lang="en-US" dirty="0"/>
              <a:t>Attempts to improve the algorithm can break it.</a:t>
            </a:r>
          </a:p>
          <a:p>
            <a:pPr lvl="4"/>
            <a:endParaRPr lang="en-US" dirty="0"/>
          </a:p>
          <a:p>
            <a:r>
              <a:rPr lang="en-US" dirty="0"/>
              <a:t>Simplest pivot strategy: </a:t>
            </a:r>
            <a:br>
              <a:rPr lang="en-US" dirty="0"/>
            </a:br>
            <a:r>
              <a:rPr lang="en-US" dirty="0"/>
              <a:t>Pick the </a:t>
            </a:r>
            <a:r>
              <a:rPr lang="en-US" u="sng" dirty="0"/>
              <a:t>first element</a:t>
            </a:r>
            <a:r>
              <a:rPr lang="en-US" dirty="0"/>
              <a:t> of each sublist.</a:t>
            </a:r>
          </a:p>
          <a:p>
            <a:pPr lvl="5"/>
            <a:endParaRPr lang="en-US" dirty="0"/>
          </a:p>
          <a:p>
            <a:pPr lvl="1"/>
            <a:r>
              <a:rPr lang="en-US" u="sng" dirty="0"/>
              <a:t>Worst strategy</a:t>
            </a:r>
            <a:r>
              <a:rPr lang="en-US" dirty="0">
                <a:solidFill>
                  <a:srgbClr val="B23C00"/>
                </a:solidFill>
              </a:rPr>
              <a:t> </a:t>
            </a:r>
            <a:r>
              <a:rPr lang="en-US" dirty="0"/>
              <a:t>if the list is already sorted.</a:t>
            </a:r>
          </a:p>
          <a:p>
            <a:pPr lvl="1"/>
            <a:r>
              <a:rPr lang="en-US" dirty="0"/>
              <a:t>Running time </a:t>
            </a:r>
            <a:r>
              <a:rPr lang="en-US" i="1" dirty="0">
                <a:latin typeface="Times New Roman" charset="0"/>
              </a:rPr>
              <a:t>O</a:t>
            </a:r>
            <a:r>
              <a:rPr lang="en-US" dirty="0">
                <a:latin typeface="Times New Roman" charset="0"/>
              </a:rPr>
              <a:t>(</a:t>
            </a:r>
            <a:r>
              <a:rPr lang="en-US" i="1" dirty="0">
                <a:latin typeface="Times New Roman" charset="0"/>
              </a:rPr>
              <a:t>N</a:t>
            </a:r>
            <a:r>
              <a:rPr lang="en-US" baseline="30000" dirty="0">
                <a:latin typeface="Times New Roman" charset="0"/>
              </a:rPr>
              <a:t>2</a:t>
            </a:r>
            <a:r>
              <a:rPr lang="en-US" dirty="0">
                <a:latin typeface="Times New Roman" charset="0"/>
              </a:rPr>
              <a:t>).</a:t>
            </a:r>
            <a:endParaRPr lang="en-US" dirty="0"/>
          </a:p>
        </p:txBody>
      </p:sp>
    </p:spTree>
    <p:extLst>
      <p:ext uri="{BB962C8B-B14F-4D97-AF65-F5344CB8AC3E}">
        <p14:creationId xmlns:p14="http://schemas.microsoft.com/office/powerpoint/2010/main" val="8955763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805891">
                                            <p:txEl>
                                              <p:pRg st="5" end="5"/>
                                            </p:txEl>
                                          </p:spTgt>
                                        </p:tgtEl>
                                        <p:attrNameLst>
                                          <p:attrName>style.visibility</p:attrName>
                                        </p:attrNameLst>
                                      </p:cBhvr>
                                      <p:to>
                                        <p:strVal val="visible"/>
                                      </p:to>
                                    </p:set>
                                    <p:animEffect transition="in" filter="fade">
                                      <p:cBhvr>
                                        <p:cTn id="7" dur="500"/>
                                        <p:tgtEl>
                                          <p:spTgt spid="805891">
                                            <p:txEl>
                                              <p:pRg st="5" end="5"/>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805891">
                                            <p:txEl>
                                              <p:pRg st="7" end="7"/>
                                            </p:txEl>
                                          </p:spTgt>
                                        </p:tgtEl>
                                        <p:attrNameLst>
                                          <p:attrName>style.visibility</p:attrName>
                                        </p:attrNameLst>
                                      </p:cBhvr>
                                      <p:to>
                                        <p:strVal val="visible"/>
                                      </p:to>
                                    </p:set>
                                    <p:animEffect transition="in" filter="fade">
                                      <p:cBhvr>
                                        <p:cTn id="10" dur="500"/>
                                        <p:tgtEl>
                                          <p:spTgt spid="805891">
                                            <p:txEl>
                                              <p:pRg st="7" end="7"/>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805891">
                                            <p:txEl>
                                              <p:pRg st="8" end="8"/>
                                            </p:txEl>
                                          </p:spTgt>
                                        </p:tgtEl>
                                        <p:attrNameLst>
                                          <p:attrName>style.visibility</p:attrName>
                                        </p:attrNameLst>
                                      </p:cBhvr>
                                      <p:to>
                                        <p:strVal val="visible"/>
                                      </p:to>
                                    </p:set>
                                    <p:animEffect transition="in" filter="fade">
                                      <p:cBhvr>
                                        <p:cTn id="13" dur="500"/>
                                        <p:tgtEl>
                                          <p:spTgt spid="805891">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Suboptimal Quicksort</a:t>
            </a:r>
          </a:p>
        </p:txBody>
      </p:sp>
      <p:sp>
        <p:nvSpPr>
          <p:cNvPr id="3" name="Content Placeholder 2"/>
          <p:cNvSpPr>
            <a:spLocks noGrp="1"/>
          </p:cNvSpPr>
          <p:nvPr>
            <p:ph idx="1"/>
          </p:nvPr>
        </p:nvSpPr>
        <p:spPr>
          <a:xfrm>
            <a:off x="457200" y="1295400"/>
            <a:ext cx="8229600" cy="579137"/>
          </a:xfrm>
        </p:spPr>
        <p:txBody>
          <a:bodyPr/>
          <a:lstStyle/>
          <a:p>
            <a:r>
              <a:rPr lang="en-US" dirty="0"/>
              <a:t>The </a:t>
            </a:r>
            <a:r>
              <a:rPr lang="en-US" u="sng" dirty="0"/>
              <a:t>first element</a:t>
            </a:r>
            <a:r>
              <a:rPr lang="en-US" dirty="0"/>
              <a:t> of each sublist as the pivot. </a:t>
            </a:r>
          </a:p>
        </p:txBody>
      </p:sp>
      <p:sp>
        <p:nvSpPr>
          <p:cNvPr id="4" name="Slide Number Placeholder 3"/>
          <p:cNvSpPr>
            <a:spLocks noGrp="1"/>
          </p:cNvSpPr>
          <p:nvPr>
            <p:ph type="sldNum" sz="quarter" idx="12"/>
          </p:nvPr>
        </p:nvSpPr>
        <p:spPr/>
        <p:txBody>
          <a:bodyPr/>
          <a:lstStyle/>
          <a:p>
            <a:fld id="{5E4F0376-0E54-9843-B673-E00D6670E830}" type="slidenum">
              <a:rPr lang="en-US" smtClean="0"/>
              <a:pPr/>
              <a:t>45</a:t>
            </a:fld>
            <a:endParaRPr lang="en-US" dirty="0"/>
          </a:p>
        </p:txBody>
      </p:sp>
      <p:sp>
        <p:nvSpPr>
          <p:cNvPr id="5" name="TextBox 4"/>
          <p:cNvSpPr txBox="1"/>
          <p:nvPr/>
        </p:nvSpPr>
        <p:spPr>
          <a:xfrm>
            <a:off x="480291" y="2142836"/>
            <a:ext cx="8239756" cy="3108543"/>
          </a:xfrm>
          <a:prstGeom prst="rect">
            <a:avLst/>
          </a:prstGeom>
          <a:noFill/>
        </p:spPr>
        <p:txBody>
          <a:bodyPr wrap="none" rtlCol="0">
            <a:spAutoFit/>
          </a:bodyPr>
          <a:lstStyle/>
          <a:p>
            <a:r>
              <a:rPr lang="cs-CZ" sz="1400" b="1" dirty="0">
                <a:latin typeface="Courier New" charset="0"/>
                <a:ea typeface="Courier New" charset="0"/>
                <a:cs typeface="Courier New" charset="0"/>
              </a:rPr>
              <a:t>       5 24 8 10 23 14 17 11 17 8 19 21 9 16 16 24 19 8 8 2 16 11 11 1 8</a:t>
            </a:r>
          </a:p>
          <a:p>
            <a:endParaRPr lang="cs-CZ" sz="1400" b="1" dirty="0">
              <a:latin typeface="Courier New" charset="0"/>
              <a:ea typeface="Courier New" charset="0"/>
              <a:cs typeface="Courier New" charset="0"/>
            </a:endParaRPr>
          </a:p>
          <a:p>
            <a:r>
              <a:rPr lang="cs-CZ" sz="1400" b="1" dirty="0">
                <a:latin typeface="Courier New" charset="0"/>
                <a:ea typeface="Courier New" charset="0"/>
                <a:cs typeface="Courier New" charset="0"/>
              </a:rPr>
              <a:t>SORTING </a:t>
            </a:r>
            <a:r>
              <a:rPr lang="cs-CZ" sz="1400" b="1" dirty="0" err="1">
                <a:latin typeface="Courier New" charset="0"/>
                <a:ea typeface="Courier New" charset="0"/>
                <a:cs typeface="Courier New" charset="0"/>
              </a:rPr>
              <a:t>from</a:t>
            </a:r>
            <a:r>
              <a:rPr lang="cs-CZ" sz="1400" b="1" dirty="0">
                <a:latin typeface="Courier New" charset="0"/>
                <a:ea typeface="Courier New" charset="0"/>
                <a:cs typeface="Courier New" charset="0"/>
              </a:rPr>
              <a:t> index 0 to 24</a:t>
            </a:r>
          </a:p>
          <a:p>
            <a:r>
              <a:rPr lang="cs-CZ" sz="1400" b="1" dirty="0">
                <a:latin typeface="Courier New" charset="0"/>
                <a:ea typeface="Courier New" charset="0"/>
                <a:cs typeface="Courier New" charset="0"/>
              </a:rPr>
              <a:t>     [ </a:t>
            </a:r>
            <a:r>
              <a:rPr lang="cs-CZ" sz="1400" b="1" dirty="0">
                <a:solidFill>
                  <a:srgbClr val="B23C00"/>
                </a:solidFill>
                <a:latin typeface="Courier New" charset="0"/>
                <a:ea typeface="Courier New" charset="0"/>
                <a:cs typeface="Courier New" charset="0"/>
              </a:rPr>
              <a:t>5</a:t>
            </a:r>
            <a:r>
              <a:rPr lang="cs-CZ" sz="1400" b="1" dirty="0">
                <a:latin typeface="Courier New" charset="0"/>
                <a:ea typeface="Courier New" charset="0"/>
                <a:cs typeface="Courier New" charset="0"/>
              </a:rPr>
              <a:t> 24 8 10 23 14 17 11 17 8 19 21 9 16 16 24 19 8 8 2 16 11 11 1 8]</a:t>
            </a:r>
          </a:p>
          <a:p>
            <a:r>
              <a:rPr lang="cs-CZ" sz="1400" b="1" dirty="0" err="1">
                <a:latin typeface="Courier New" charset="0"/>
                <a:ea typeface="Courier New" charset="0"/>
                <a:cs typeface="Courier New" charset="0"/>
              </a:rPr>
              <a:t>Paritioning</a:t>
            </a:r>
            <a:r>
              <a:rPr lang="cs-CZ" sz="1400" b="1" dirty="0">
                <a:latin typeface="Courier New" charset="0"/>
                <a:ea typeface="Courier New" charset="0"/>
                <a:cs typeface="Courier New" charset="0"/>
              </a:rPr>
              <a:t> </a:t>
            </a:r>
            <a:r>
              <a:rPr lang="cs-CZ" sz="1400" b="1" dirty="0" err="1">
                <a:latin typeface="Courier New" charset="0"/>
                <a:ea typeface="Courier New" charset="0"/>
                <a:cs typeface="Courier New" charset="0"/>
              </a:rPr>
              <a:t>with</a:t>
            </a:r>
            <a:r>
              <a:rPr lang="cs-CZ" sz="1400" b="1" dirty="0">
                <a:latin typeface="Courier New" charset="0"/>
                <a:ea typeface="Courier New" charset="0"/>
                <a:cs typeface="Courier New" charset="0"/>
              </a:rPr>
              <a:t> pivot </a:t>
            </a:r>
            <a:r>
              <a:rPr lang="cs-CZ" sz="1400" b="1" dirty="0">
                <a:solidFill>
                  <a:srgbClr val="C00000"/>
                </a:solidFill>
                <a:latin typeface="Courier New" charset="0"/>
                <a:ea typeface="Courier New" charset="0"/>
                <a:cs typeface="Courier New" charset="0"/>
              </a:rPr>
              <a:t>5</a:t>
            </a:r>
          </a:p>
          <a:p>
            <a:r>
              <a:rPr lang="cs-CZ" sz="1400" b="1" dirty="0">
                <a:latin typeface="Courier New" charset="0"/>
                <a:ea typeface="Courier New" charset="0"/>
                <a:cs typeface="Courier New" charset="0"/>
              </a:rPr>
              <a:t>     [ 8 24 8 10 23 14 17 11 17 8 19 21 9 16 16 24 19 8 8 2 16 11 11 1 </a:t>
            </a:r>
            <a:r>
              <a:rPr lang="cs-CZ" sz="1400" b="1" dirty="0">
                <a:solidFill>
                  <a:srgbClr val="B23C00"/>
                </a:solidFill>
                <a:latin typeface="Courier New" charset="0"/>
                <a:ea typeface="Courier New" charset="0"/>
                <a:cs typeface="Courier New" charset="0"/>
              </a:rPr>
              <a:t>5</a:t>
            </a:r>
            <a:r>
              <a:rPr lang="cs-CZ" sz="1400" b="1" dirty="0">
                <a:latin typeface="Courier New" charset="0"/>
                <a:ea typeface="Courier New" charset="0"/>
                <a:cs typeface="Courier New" charset="0"/>
              </a:rPr>
              <a:t>]</a:t>
            </a:r>
          </a:p>
          <a:p>
            <a:r>
              <a:rPr lang="en-US" sz="1400" b="1" dirty="0" err="1">
                <a:latin typeface="Courier New" charset="0"/>
                <a:ea typeface="Courier New" charset="0"/>
                <a:cs typeface="Courier New" charset="0"/>
              </a:rPr>
              <a:t>i</a:t>
            </a:r>
            <a:r>
              <a:rPr lang="en-US" sz="1400" b="1" dirty="0">
                <a:latin typeface="Courier New" charset="0"/>
                <a:ea typeface="Courier New" charset="0"/>
                <a:cs typeface="Courier New" charset="0"/>
              </a:rPr>
              <a:t> = 0, j = 23, swapped 1 and 8</a:t>
            </a:r>
          </a:p>
          <a:p>
            <a:r>
              <a:rPr lang="cs-CZ" sz="1400" b="1" dirty="0">
                <a:latin typeface="Courier New" charset="0"/>
                <a:ea typeface="Courier New" charset="0"/>
                <a:cs typeface="Courier New" charset="0"/>
              </a:rPr>
              <a:t>     [ 1# 24 8 10 23 14 17 11 17 8 19 21 9 16 16 24 19 8 8 2 16 11 11 8# </a:t>
            </a:r>
            <a:r>
              <a:rPr lang="cs-CZ" sz="1400" b="1" dirty="0">
                <a:solidFill>
                  <a:srgbClr val="B23C00"/>
                </a:solidFill>
                <a:latin typeface="Courier New" charset="0"/>
                <a:cs typeface="Courier New" charset="0"/>
              </a:rPr>
              <a:t>5</a:t>
            </a:r>
            <a:r>
              <a:rPr lang="cs-CZ" sz="1400" b="1" dirty="0">
                <a:latin typeface="Courier New" charset="0"/>
                <a:ea typeface="Courier New" charset="0"/>
                <a:cs typeface="Courier New" charset="0"/>
              </a:rPr>
              <a:t>]</a:t>
            </a:r>
          </a:p>
          <a:p>
            <a:r>
              <a:rPr lang="en-US" sz="1400" b="1" dirty="0" err="1">
                <a:latin typeface="Courier New" charset="0"/>
                <a:ea typeface="Courier New" charset="0"/>
                <a:cs typeface="Courier New" charset="0"/>
              </a:rPr>
              <a:t>i</a:t>
            </a:r>
            <a:r>
              <a:rPr lang="en-US" sz="1400" b="1" dirty="0">
                <a:latin typeface="Courier New" charset="0"/>
                <a:ea typeface="Courier New" charset="0"/>
                <a:cs typeface="Courier New" charset="0"/>
              </a:rPr>
              <a:t> = 1, j = 19, swapped 2 and 24</a:t>
            </a:r>
          </a:p>
          <a:p>
            <a:r>
              <a:rPr lang="cs-CZ" sz="1400" b="1" dirty="0">
                <a:latin typeface="Courier New" charset="0"/>
                <a:ea typeface="Courier New" charset="0"/>
                <a:cs typeface="Courier New" charset="0"/>
              </a:rPr>
              <a:t>     [ 1 2# 8 10 23 14 17 11 17 8 19 21 9 16 16 24 19 8 8 24# 16 11 11 8 </a:t>
            </a:r>
            <a:r>
              <a:rPr lang="cs-CZ" sz="1400" b="1" dirty="0">
                <a:solidFill>
                  <a:srgbClr val="B23C00"/>
                </a:solidFill>
                <a:latin typeface="Courier New" charset="0"/>
                <a:cs typeface="Courier New" charset="0"/>
              </a:rPr>
              <a:t>5</a:t>
            </a:r>
            <a:r>
              <a:rPr lang="cs-CZ" sz="1400" b="1" dirty="0">
                <a:latin typeface="Courier New" charset="0"/>
                <a:ea typeface="Courier New" charset="0"/>
                <a:cs typeface="Courier New" charset="0"/>
              </a:rPr>
              <a:t>]</a:t>
            </a:r>
          </a:p>
          <a:p>
            <a:r>
              <a:rPr lang="en-US" sz="1400" b="1" dirty="0" err="1">
                <a:latin typeface="Courier New" charset="0"/>
                <a:ea typeface="Courier New" charset="0"/>
                <a:cs typeface="Courier New" charset="0"/>
              </a:rPr>
              <a:t>i</a:t>
            </a:r>
            <a:r>
              <a:rPr lang="en-US" sz="1400" b="1" dirty="0">
                <a:latin typeface="Courier New" charset="0"/>
                <a:ea typeface="Courier New" charset="0"/>
                <a:cs typeface="Courier New" charset="0"/>
              </a:rPr>
              <a:t> = 2, j = 1, swapped 8 and 2</a:t>
            </a:r>
          </a:p>
          <a:p>
            <a:r>
              <a:rPr lang="cs-CZ" sz="1400" b="1" dirty="0">
                <a:latin typeface="Courier New" charset="0"/>
                <a:ea typeface="Courier New" charset="0"/>
                <a:cs typeface="Courier New" charset="0"/>
              </a:rPr>
              <a:t>     [ 1 2# 8# 10 23 14 17 11 17 8 19 21 9 16 16 24 19 8 8 24 16 11 11 8 </a:t>
            </a:r>
            <a:r>
              <a:rPr lang="cs-CZ" sz="1400" b="1" dirty="0">
                <a:solidFill>
                  <a:srgbClr val="B23C00"/>
                </a:solidFill>
                <a:latin typeface="Courier New" charset="0"/>
                <a:cs typeface="Courier New" charset="0"/>
              </a:rPr>
              <a:t>5</a:t>
            </a:r>
            <a:r>
              <a:rPr lang="cs-CZ" sz="1400" b="1" dirty="0">
                <a:latin typeface="Courier New" charset="0"/>
                <a:ea typeface="Courier New" charset="0"/>
                <a:cs typeface="Courier New" charset="0"/>
              </a:rPr>
              <a:t>]</a:t>
            </a:r>
          </a:p>
          <a:p>
            <a:r>
              <a:rPr lang="cs-CZ" sz="1400" b="1" dirty="0" err="1">
                <a:latin typeface="Courier New" charset="0"/>
                <a:ea typeface="Courier New" charset="0"/>
                <a:cs typeface="Courier New" charset="0"/>
              </a:rPr>
              <a:t>Partitioned</a:t>
            </a:r>
            <a:r>
              <a:rPr lang="cs-CZ" sz="1400" b="1" dirty="0">
                <a:latin typeface="Courier New" charset="0"/>
                <a:ea typeface="Courier New" charset="0"/>
                <a:cs typeface="Courier New" charset="0"/>
              </a:rPr>
              <a:t> </a:t>
            </a:r>
            <a:r>
              <a:rPr lang="cs-CZ" sz="1400" b="1" dirty="0" err="1">
                <a:latin typeface="Courier New" charset="0"/>
                <a:ea typeface="Courier New" charset="0"/>
                <a:cs typeface="Courier New" charset="0"/>
              </a:rPr>
              <a:t>with</a:t>
            </a:r>
            <a:r>
              <a:rPr lang="cs-CZ" sz="1400" b="1" dirty="0">
                <a:latin typeface="Courier New" charset="0"/>
                <a:ea typeface="Courier New" charset="0"/>
                <a:cs typeface="Courier New" charset="0"/>
              </a:rPr>
              <a:t> pivot 5 </a:t>
            </a:r>
            <a:r>
              <a:rPr lang="cs-CZ" sz="1400" b="1" dirty="0" err="1">
                <a:latin typeface="Courier New" charset="0"/>
                <a:ea typeface="Courier New" charset="0"/>
                <a:cs typeface="Courier New" charset="0"/>
              </a:rPr>
              <a:t>at</a:t>
            </a:r>
            <a:r>
              <a:rPr lang="cs-CZ" sz="1400" b="1" dirty="0">
                <a:latin typeface="Courier New" charset="0"/>
                <a:ea typeface="Courier New" charset="0"/>
                <a:cs typeface="Courier New" charset="0"/>
              </a:rPr>
              <a:t> index 2</a:t>
            </a:r>
          </a:p>
          <a:p>
            <a:r>
              <a:rPr lang="cs-CZ" sz="1400" b="1" dirty="0">
                <a:latin typeface="Courier New" charset="0"/>
                <a:ea typeface="Courier New" charset="0"/>
                <a:cs typeface="Courier New" charset="0"/>
              </a:rPr>
              <a:t>     [ 1 2 </a:t>
            </a:r>
            <a:r>
              <a:rPr lang="cs-CZ" sz="1400" b="1" dirty="0">
                <a:solidFill>
                  <a:srgbClr val="B23C00"/>
                </a:solidFill>
                <a:latin typeface="Courier New" charset="0"/>
                <a:ea typeface="Courier New" charset="0"/>
                <a:cs typeface="Courier New" charset="0"/>
              </a:rPr>
              <a:t>5</a:t>
            </a:r>
            <a:r>
              <a:rPr lang="cs-CZ" sz="1400" b="1" dirty="0">
                <a:latin typeface="Courier New" charset="0"/>
                <a:ea typeface="Courier New" charset="0"/>
                <a:cs typeface="Courier New" charset="0"/>
              </a:rPr>
              <a:t> 10 23 14 17 11 17 8 19 21 9 16 16 24 19 8 8 24 16 11 11 8 </a:t>
            </a:r>
            <a:r>
              <a:rPr lang="cs-CZ" sz="1400" b="1" dirty="0">
                <a:latin typeface="Courier New" charset="0"/>
                <a:cs typeface="Courier New" charset="0"/>
              </a:rPr>
              <a:t>8</a:t>
            </a:r>
            <a:r>
              <a:rPr lang="cs-CZ" sz="1400" b="1" dirty="0">
                <a:latin typeface="Courier New" charset="0"/>
                <a:ea typeface="Courier New" charset="0"/>
                <a:cs typeface="Courier New" charset="0"/>
              </a:rPr>
              <a:t>]</a:t>
            </a:r>
            <a:endParaRPr lang="en-US" sz="1400" b="1" dirty="0">
              <a:latin typeface="Courier New" charset="0"/>
              <a:ea typeface="Courier New" charset="0"/>
              <a:cs typeface="Courier New" charset="0"/>
            </a:endParaRPr>
          </a:p>
        </p:txBody>
      </p:sp>
    </p:spTree>
    <p:extLst>
      <p:ext uri="{BB962C8B-B14F-4D97-AF65-F5344CB8AC3E}">
        <p14:creationId xmlns:p14="http://schemas.microsoft.com/office/powerpoint/2010/main" val="114046247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Suboptimal Quicksort</a:t>
            </a:r>
            <a:r>
              <a:rPr lang="en-US" i="1" dirty="0"/>
              <a:t>, cont’d</a:t>
            </a:r>
          </a:p>
        </p:txBody>
      </p:sp>
      <p:sp>
        <p:nvSpPr>
          <p:cNvPr id="4" name="Slide Number Placeholder 3"/>
          <p:cNvSpPr>
            <a:spLocks noGrp="1"/>
          </p:cNvSpPr>
          <p:nvPr>
            <p:ph type="sldNum" sz="quarter" idx="12"/>
          </p:nvPr>
        </p:nvSpPr>
        <p:spPr/>
        <p:txBody>
          <a:bodyPr/>
          <a:lstStyle/>
          <a:p>
            <a:fld id="{5E4F0376-0E54-9843-B673-E00D6670E830}" type="slidenum">
              <a:rPr lang="en-US" smtClean="0"/>
              <a:pPr/>
              <a:t>46</a:t>
            </a:fld>
            <a:endParaRPr lang="en-US"/>
          </a:p>
        </p:txBody>
      </p:sp>
      <p:sp>
        <p:nvSpPr>
          <p:cNvPr id="5" name="TextBox 4"/>
          <p:cNvSpPr txBox="1"/>
          <p:nvPr/>
        </p:nvSpPr>
        <p:spPr>
          <a:xfrm>
            <a:off x="365806" y="1234464"/>
            <a:ext cx="7638630" cy="5493812"/>
          </a:xfrm>
          <a:prstGeom prst="rect">
            <a:avLst/>
          </a:prstGeom>
          <a:solidFill>
            <a:schemeClr val="bg1"/>
          </a:solidFill>
        </p:spPr>
        <p:txBody>
          <a:bodyPr wrap="none" rtlCol="0">
            <a:spAutoFit/>
          </a:bodyPr>
          <a:lstStyle/>
          <a:p>
            <a:r>
              <a:rPr lang="en-US" sz="1300" b="1" dirty="0">
                <a:latin typeface="Courier New" charset="0"/>
                <a:ea typeface="Courier New" charset="0"/>
                <a:cs typeface="Courier New" charset="0"/>
              </a:rPr>
              <a:t>SORTING from index 0 to 1</a:t>
            </a:r>
          </a:p>
          <a:p>
            <a:r>
              <a:rPr lang="pt-BR" sz="1300" b="1" dirty="0">
                <a:latin typeface="Courier New" charset="0"/>
                <a:ea typeface="Courier New" charset="0"/>
                <a:cs typeface="Courier New" charset="0"/>
              </a:rPr>
              <a:t>     [ </a:t>
            </a:r>
            <a:r>
              <a:rPr lang="pt-BR" sz="1300" b="1" dirty="0">
                <a:solidFill>
                  <a:srgbClr val="B23C00"/>
                </a:solidFill>
                <a:latin typeface="Courier New" charset="0"/>
                <a:ea typeface="Courier New" charset="0"/>
                <a:cs typeface="Courier New" charset="0"/>
              </a:rPr>
              <a:t>1</a:t>
            </a:r>
            <a:r>
              <a:rPr lang="pt-BR" sz="1300" b="1" dirty="0">
                <a:latin typeface="Courier New" charset="0"/>
                <a:ea typeface="Courier New" charset="0"/>
                <a:cs typeface="Courier New" charset="0"/>
              </a:rPr>
              <a:t> 2] 5 10 23 14 17 11 17 8 19 21 9 16 16 24 19 8 8 24 16 11 11 8 8</a:t>
            </a:r>
          </a:p>
          <a:p>
            <a:r>
              <a:rPr lang="pt-BR" sz="1300" b="1" dirty="0" err="1">
                <a:latin typeface="Courier New" charset="0"/>
                <a:ea typeface="Courier New" charset="0"/>
                <a:cs typeface="Courier New" charset="0"/>
              </a:rPr>
              <a:t>Paritioning</a:t>
            </a:r>
            <a:r>
              <a:rPr lang="pt-BR" sz="1300" b="1" dirty="0">
                <a:latin typeface="Courier New" charset="0"/>
                <a:ea typeface="Courier New" charset="0"/>
                <a:cs typeface="Courier New" charset="0"/>
              </a:rPr>
              <a:t> </a:t>
            </a:r>
            <a:r>
              <a:rPr lang="pt-BR" sz="1300" b="1" dirty="0" err="1">
                <a:latin typeface="Courier New" charset="0"/>
                <a:ea typeface="Courier New" charset="0"/>
                <a:cs typeface="Courier New" charset="0"/>
              </a:rPr>
              <a:t>with</a:t>
            </a:r>
            <a:r>
              <a:rPr lang="pt-BR" sz="1300" b="1" dirty="0">
                <a:latin typeface="Courier New" charset="0"/>
                <a:ea typeface="Courier New" charset="0"/>
                <a:cs typeface="Courier New" charset="0"/>
              </a:rPr>
              <a:t> </a:t>
            </a:r>
            <a:r>
              <a:rPr lang="pt-BR" sz="1300" b="1" dirty="0" err="1">
                <a:latin typeface="Courier New" charset="0"/>
                <a:ea typeface="Courier New" charset="0"/>
                <a:cs typeface="Courier New" charset="0"/>
              </a:rPr>
              <a:t>pivot</a:t>
            </a:r>
            <a:r>
              <a:rPr lang="pt-BR" sz="1300" b="1" dirty="0">
                <a:latin typeface="Courier New" charset="0"/>
                <a:ea typeface="Courier New" charset="0"/>
                <a:cs typeface="Courier New" charset="0"/>
              </a:rPr>
              <a:t> </a:t>
            </a:r>
            <a:r>
              <a:rPr lang="pt-BR" sz="1300" b="1" dirty="0">
                <a:solidFill>
                  <a:srgbClr val="C00000"/>
                </a:solidFill>
                <a:latin typeface="Courier New" charset="0"/>
                <a:ea typeface="Courier New" charset="0"/>
                <a:cs typeface="Courier New" charset="0"/>
              </a:rPr>
              <a:t>1</a:t>
            </a:r>
          </a:p>
          <a:p>
            <a:r>
              <a:rPr lang="cs-CZ" sz="1300" b="1" dirty="0">
                <a:latin typeface="Courier New" charset="0"/>
                <a:ea typeface="Courier New" charset="0"/>
                <a:cs typeface="Courier New" charset="0"/>
              </a:rPr>
              <a:t>     [ 2 </a:t>
            </a:r>
            <a:r>
              <a:rPr lang="cs-CZ" sz="1300" b="1" dirty="0">
                <a:solidFill>
                  <a:srgbClr val="B23C00"/>
                </a:solidFill>
                <a:latin typeface="Courier New" charset="0"/>
                <a:cs typeface="Courier New" charset="0"/>
              </a:rPr>
              <a:t>1</a:t>
            </a:r>
            <a:r>
              <a:rPr lang="cs-CZ" sz="1300" b="1" dirty="0">
                <a:latin typeface="Courier New" charset="0"/>
                <a:ea typeface="Courier New" charset="0"/>
                <a:cs typeface="Courier New" charset="0"/>
              </a:rPr>
              <a:t>] 5 10 23 14 17 11 17 8 19 21 9 16 16 24 19 8 8 24 16 11 11 8 8</a:t>
            </a:r>
          </a:p>
          <a:p>
            <a:r>
              <a:rPr lang="cs-CZ" sz="1300" b="1" dirty="0" err="1">
                <a:latin typeface="Courier New" charset="0"/>
                <a:ea typeface="Courier New" charset="0"/>
                <a:cs typeface="Courier New" charset="0"/>
              </a:rPr>
              <a:t>Partitioned</a:t>
            </a:r>
            <a:r>
              <a:rPr lang="cs-CZ" sz="1300" b="1" dirty="0">
                <a:latin typeface="Courier New" charset="0"/>
                <a:ea typeface="Courier New" charset="0"/>
                <a:cs typeface="Courier New" charset="0"/>
              </a:rPr>
              <a:t> </a:t>
            </a:r>
            <a:r>
              <a:rPr lang="cs-CZ" sz="1300" b="1" dirty="0" err="1">
                <a:latin typeface="Courier New" charset="0"/>
                <a:ea typeface="Courier New" charset="0"/>
                <a:cs typeface="Courier New" charset="0"/>
              </a:rPr>
              <a:t>with</a:t>
            </a:r>
            <a:r>
              <a:rPr lang="cs-CZ" sz="1300" b="1" dirty="0">
                <a:latin typeface="Courier New" charset="0"/>
                <a:ea typeface="Courier New" charset="0"/>
                <a:cs typeface="Courier New" charset="0"/>
              </a:rPr>
              <a:t> pivot 1 </a:t>
            </a:r>
            <a:r>
              <a:rPr lang="cs-CZ" sz="1300" b="1" dirty="0" err="1">
                <a:latin typeface="Courier New" charset="0"/>
                <a:ea typeface="Courier New" charset="0"/>
                <a:cs typeface="Courier New" charset="0"/>
              </a:rPr>
              <a:t>at</a:t>
            </a:r>
            <a:r>
              <a:rPr lang="cs-CZ" sz="1300" b="1" dirty="0">
                <a:latin typeface="Courier New" charset="0"/>
                <a:ea typeface="Courier New" charset="0"/>
                <a:cs typeface="Courier New" charset="0"/>
              </a:rPr>
              <a:t> index 0</a:t>
            </a:r>
          </a:p>
          <a:p>
            <a:r>
              <a:rPr lang="pt-BR" sz="1300" b="1" dirty="0">
                <a:latin typeface="Courier New" charset="0"/>
                <a:ea typeface="Courier New" charset="0"/>
                <a:cs typeface="Courier New" charset="0"/>
              </a:rPr>
              <a:t>     [ </a:t>
            </a:r>
            <a:r>
              <a:rPr lang="pt-BR" sz="1300" b="1" dirty="0">
                <a:solidFill>
                  <a:srgbClr val="B23C00"/>
                </a:solidFill>
                <a:latin typeface="Courier New" charset="0"/>
                <a:ea typeface="Courier New" charset="0"/>
                <a:cs typeface="Courier New" charset="0"/>
              </a:rPr>
              <a:t>1</a:t>
            </a:r>
            <a:r>
              <a:rPr lang="pt-BR" sz="1300" b="1" dirty="0">
                <a:latin typeface="Courier New" charset="0"/>
                <a:ea typeface="Courier New" charset="0"/>
                <a:cs typeface="Courier New" charset="0"/>
              </a:rPr>
              <a:t> 2] 5 10 23 14 17 11 17 8 19 21 9 16 16 24 19 8 8 24 16 11 11 8 8</a:t>
            </a:r>
          </a:p>
          <a:p>
            <a:r>
              <a:rPr lang="pt-BR" sz="1300" b="1" dirty="0">
                <a:latin typeface="Courier New" charset="0"/>
                <a:ea typeface="Courier New" charset="0"/>
                <a:cs typeface="Courier New" charset="0"/>
              </a:rPr>
              <a:t>SORTED </a:t>
            </a:r>
            <a:r>
              <a:rPr lang="pt-BR" sz="1300" b="1" dirty="0" err="1">
                <a:latin typeface="Courier New" charset="0"/>
                <a:ea typeface="Courier New" charset="0"/>
                <a:cs typeface="Courier New" charset="0"/>
              </a:rPr>
              <a:t>from</a:t>
            </a:r>
            <a:r>
              <a:rPr lang="pt-BR" sz="1300" b="1" dirty="0">
                <a:latin typeface="Courier New" charset="0"/>
                <a:ea typeface="Courier New" charset="0"/>
                <a:cs typeface="Courier New" charset="0"/>
              </a:rPr>
              <a:t> index 0 </a:t>
            </a:r>
            <a:r>
              <a:rPr lang="pt-BR" sz="1300" b="1" dirty="0" err="1">
                <a:latin typeface="Courier New" charset="0"/>
                <a:ea typeface="Courier New" charset="0"/>
                <a:cs typeface="Courier New" charset="0"/>
              </a:rPr>
              <a:t>to</a:t>
            </a:r>
            <a:r>
              <a:rPr lang="pt-BR" sz="1300" b="1" dirty="0">
                <a:latin typeface="Courier New" charset="0"/>
                <a:ea typeface="Courier New" charset="0"/>
                <a:cs typeface="Courier New" charset="0"/>
              </a:rPr>
              <a:t> 1</a:t>
            </a:r>
          </a:p>
          <a:p>
            <a:r>
              <a:rPr lang="pt-BR" sz="1300" b="1" dirty="0">
                <a:latin typeface="Courier New" charset="0"/>
                <a:ea typeface="Courier New" charset="0"/>
                <a:cs typeface="Courier New" charset="0"/>
              </a:rPr>
              <a:t>     [ 1 2] 5 10 23 14 17 11 17 8 19 21 9 16 16 24 19 8 8 24 16 11 11 8 8</a:t>
            </a:r>
          </a:p>
          <a:p>
            <a:endParaRPr lang="pt-BR" sz="1300" b="1" dirty="0">
              <a:latin typeface="Courier New" charset="0"/>
              <a:ea typeface="Courier New" charset="0"/>
              <a:cs typeface="Courier New" charset="0"/>
            </a:endParaRPr>
          </a:p>
          <a:p>
            <a:r>
              <a:rPr lang="pt-BR" sz="1300" b="1" dirty="0">
                <a:latin typeface="Courier New" charset="0"/>
                <a:ea typeface="Courier New" charset="0"/>
                <a:cs typeface="Courier New" charset="0"/>
              </a:rPr>
              <a:t>SORTING </a:t>
            </a:r>
            <a:r>
              <a:rPr lang="pt-BR" sz="1300" b="1" dirty="0" err="1">
                <a:latin typeface="Courier New" charset="0"/>
                <a:ea typeface="Courier New" charset="0"/>
                <a:cs typeface="Courier New" charset="0"/>
              </a:rPr>
              <a:t>from</a:t>
            </a:r>
            <a:r>
              <a:rPr lang="pt-BR" sz="1300" b="1" dirty="0">
                <a:latin typeface="Courier New" charset="0"/>
                <a:ea typeface="Courier New" charset="0"/>
                <a:cs typeface="Courier New" charset="0"/>
              </a:rPr>
              <a:t> index 3 </a:t>
            </a:r>
            <a:r>
              <a:rPr lang="pt-BR" sz="1300" b="1" dirty="0" err="1">
                <a:latin typeface="Courier New" charset="0"/>
                <a:ea typeface="Courier New" charset="0"/>
                <a:cs typeface="Courier New" charset="0"/>
              </a:rPr>
              <a:t>to</a:t>
            </a:r>
            <a:r>
              <a:rPr lang="pt-BR" sz="1300" b="1" dirty="0">
                <a:latin typeface="Courier New" charset="0"/>
                <a:ea typeface="Courier New" charset="0"/>
                <a:cs typeface="Courier New" charset="0"/>
              </a:rPr>
              <a:t> 24</a:t>
            </a:r>
          </a:p>
          <a:p>
            <a:r>
              <a:rPr lang="de-DE" sz="1300" b="1" dirty="0">
                <a:latin typeface="Courier New" charset="0"/>
                <a:ea typeface="Courier New" charset="0"/>
                <a:cs typeface="Courier New" charset="0"/>
              </a:rPr>
              <a:t>     1 2 5 [ </a:t>
            </a:r>
            <a:r>
              <a:rPr lang="de-DE" sz="1300" b="1" dirty="0">
                <a:solidFill>
                  <a:srgbClr val="B23C00"/>
                </a:solidFill>
                <a:latin typeface="Courier New" charset="0"/>
                <a:ea typeface="Courier New" charset="0"/>
                <a:cs typeface="Courier New" charset="0"/>
              </a:rPr>
              <a:t>10</a:t>
            </a:r>
            <a:r>
              <a:rPr lang="de-DE" sz="1300" b="1" dirty="0">
                <a:latin typeface="Courier New" charset="0"/>
                <a:ea typeface="Courier New" charset="0"/>
                <a:cs typeface="Courier New" charset="0"/>
              </a:rPr>
              <a:t> 23 14 17 11 17 8 19 21 9 16 16 24 19 8 8 24 16 11 11 8 8]</a:t>
            </a:r>
          </a:p>
          <a:p>
            <a:r>
              <a:rPr lang="de-DE" sz="1300" b="1" dirty="0" err="1">
                <a:latin typeface="Courier New" charset="0"/>
                <a:ea typeface="Courier New" charset="0"/>
                <a:cs typeface="Courier New" charset="0"/>
              </a:rPr>
              <a:t>Paritioning</a:t>
            </a:r>
            <a:r>
              <a:rPr lang="de-DE" sz="1300" b="1" dirty="0">
                <a:latin typeface="Courier New" charset="0"/>
                <a:ea typeface="Courier New" charset="0"/>
                <a:cs typeface="Courier New" charset="0"/>
              </a:rPr>
              <a:t> </a:t>
            </a:r>
            <a:r>
              <a:rPr lang="de-DE" sz="1300" b="1" dirty="0" err="1">
                <a:latin typeface="Courier New" charset="0"/>
                <a:ea typeface="Courier New" charset="0"/>
                <a:cs typeface="Courier New" charset="0"/>
              </a:rPr>
              <a:t>with</a:t>
            </a:r>
            <a:r>
              <a:rPr lang="de-DE" sz="1300" b="1" dirty="0">
                <a:latin typeface="Courier New" charset="0"/>
                <a:ea typeface="Courier New" charset="0"/>
                <a:cs typeface="Courier New" charset="0"/>
              </a:rPr>
              <a:t> </a:t>
            </a:r>
            <a:r>
              <a:rPr lang="de-DE" sz="1300" b="1" dirty="0" err="1">
                <a:latin typeface="Courier New" charset="0"/>
                <a:ea typeface="Courier New" charset="0"/>
                <a:cs typeface="Courier New" charset="0"/>
              </a:rPr>
              <a:t>pivot</a:t>
            </a:r>
            <a:r>
              <a:rPr lang="de-DE" sz="1300" b="1" dirty="0">
                <a:latin typeface="Courier New" charset="0"/>
                <a:ea typeface="Courier New" charset="0"/>
                <a:cs typeface="Courier New" charset="0"/>
              </a:rPr>
              <a:t> </a:t>
            </a:r>
            <a:r>
              <a:rPr lang="de-DE" sz="1300" b="1" dirty="0">
                <a:solidFill>
                  <a:srgbClr val="C00000"/>
                </a:solidFill>
                <a:latin typeface="Courier New" charset="0"/>
                <a:ea typeface="Courier New" charset="0"/>
                <a:cs typeface="Courier New" charset="0"/>
              </a:rPr>
              <a:t>10</a:t>
            </a:r>
          </a:p>
          <a:p>
            <a:r>
              <a:rPr lang="de-DE" sz="1300" b="1" dirty="0">
                <a:latin typeface="Courier New" charset="0"/>
                <a:ea typeface="Courier New" charset="0"/>
                <a:cs typeface="Courier New" charset="0"/>
              </a:rPr>
              <a:t>     1 2 5 [ 8 23 14 17 11 17 8 19 21 9 16 16 24 19 8 8 24 16 11 11 8 </a:t>
            </a:r>
            <a:r>
              <a:rPr lang="de-DE" sz="1300" b="1" dirty="0">
                <a:solidFill>
                  <a:srgbClr val="B23C00"/>
                </a:solidFill>
                <a:latin typeface="Courier New" charset="0"/>
                <a:ea typeface="Courier New" charset="0"/>
                <a:cs typeface="Courier New" charset="0"/>
              </a:rPr>
              <a:t>10</a:t>
            </a:r>
            <a:r>
              <a:rPr lang="de-DE" sz="1300" b="1" dirty="0">
                <a:latin typeface="Courier New" charset="0"/>
                <a:ea typeface="Courier New" charset="0"/>
                <a:cs typeface="Courier New" charset="0"/>
              </a:rPr>
              <a:t>]</a:t>
            </a:r>
          </a:p>
          <a:p>
            <a:r>
              <a:rPr lang="en-US" sz="1300" b="1" dirty="0" err="1">
                <a:latin typeface="Courier New" charset="0"/>
                <a:ea typeface="Courier New" charset="0"/>
                <a:cs typeface="Courier New" charset="0"/>
              </a:rPr>
              <a:t>i</a:t>
            </a:r>
            <a:r>
              <a:rPr lang="en-US" sz="1300" b="1" dirty="0">
                <a:latin typeface="Courier New" charset="0"/>
                <a:ea typeface="Courier New" charset="0"/>
                <a:cs typeface="Courier New" charset="0"/>
              </a:rPr>
              <a:t> = 4, j = 23, swapped 8 and 23</a:t>
            </a:r>
          </a:p>
          <a:p>
            <a:r>
              <a:rPr lang="cs-CZ" sz="1300" b="1" dirty="0">
                <a:latin typeface="Courier New" charset="0"/>
                <a:ea typeface="Courier New" charset="0"/>
                <a:cs typeface="Courier New" charset="0"/>
              </a:rPr>
              <a:t>     1 2 5 [ 8 8# 14 17 11 17 8 19 21 9 16 16 24 19 8 8 24 16 11 11 23# </a:t>
            </a:r>
            <a:r>
              <a:rPr lang="cs-CZ" sz="1300" b="1" dirty="0">
                <a:solidFill>
                  <a:srgbClr val="B23C00"/>
                </a:solidFill>
                <a:latin typeface="Courier New" charset="0"/>
                <a:cs typeface="Courier New" charset="0"/>
              </a:rPr>
              <a:t>10</a:t>
            </a:r>
            <a:r>
              <a:rPr lang="cs-CZ" sz="1300" b="1" dirty="0">
                <a:latin typeface="Courier New" charset="0"/>
                <a:ea typeface="Courier New" charset="0"/>
                <a:cs typeface="Courier New" charset="0"/>
              </a:rPr>
              <a:t>]</a:t>
            </a:r>
          </a:p>
          <a:p>
            <a:r>
              <a:rPr lang="en-US" sz="1300" b="1" dirty="0" err="1">
                <a:latin typeface="Courier New" charset="0"/>
                <a:ea typeface="Courier New" charset="0"/>
                <a:cs typeface="Courier New" charset="0"/>
              </a:rPr>
              <a:t>i</a:t>
            </a:r>
            <a:r>
              <a:rPr lang="en-US" sz="1300" b="1" dirty="0">
                <a:latin typeface="Courier New" charset="0"/>
                <a:ea typeface="Courier New" charset="0"/>
                <a:cs typeface="Courier New" charset="0"/>
              </a:rPr>
              <a:t> = 5, j = 18, swapped 8 and 14</a:t>
            </a:r>
          </a:p>
          <a:p>
            <a:r>
              <a:rPr lang="cs-CZ" sz="1300" b="1" dirty="0">
                <a:latin typeface="Courier New" charset="0"/>
                <a:ea typeface="Courier New" charset="0"/>
                <a:cs typeface="Courier New" charset="0"/>
              </a:rPr>
              <a:t>     1 2 5 [ 8 8 8# 17 11 17 8 19 21 9 16 16 24 19 8 14# 24 16 11 11 23 </a:t>
            </a:r>
            <a:r>
              <a:rPr lang="cs-CZ" sz="1300" b="1" dirty="0">
                <a:solidFill>
                  <a:srgbClr val="B23C00"/>
                </a:solidFill>
                <a:latin typeface="Courier New" charset="0"/>
                <a:cs typeface="Courier New" charset="0"/>
              </a:rPr>
              <a:t>10</a:t>
            </a:r>
            <a:r>
              <a:rPr lang="cs-CZ" sz="1300" b="1" dirty="0">
                <a:latin typeface="Courier New" charset="0"/>
                <a:ea typeface="Courier New" charset="0"/>
                <a:cs typeface="Courier New" charset="0"/>
              </a:rPr>
              <a:t>]</a:t>
            </a:r>
          </a:p>
          <a:p>
            <a:r>
              <a:rPr lang="en-US" sz="1300" b="1" dirty="0" err="1">
                <a:latin typeface="Courier New" charset="0"/>
                <a:ea typeface="Courier New" charset="0"/>
                <a:cs typeface="Courier New" charset="0"/>
              </a:rPr>
              <a:t>i</a:t>
            </a:r>
            <a:r>
              <a:rPr lang="en-US" sz="1300" b="1" dirty="0">
                <a:latin typeface="Courier New" charset="0"/>
                <a:ea typeface="Courier New" charset="0"/>
                <a:cs typeface="Courier New" charset="0"/>
              </a:rPr>
              <a:t> = 6, j = 17, swapped 8 and 17</a:t>
            </a:r>
          </a:p>
          <a:p>
            <a:r>
              <a:rPr lang="de-DE" sz="1300" b="1" dirty="0">
                <a:latin typeface="Courier New" charset="0"/>
                <a:ea typeface="Courier New" charset="0"/>
                <a:cs typeface="Courier New" charset="0"/>
              </a:rPr>
              <a:t>     1 2 5 [ 8 8 8 8# 11 17 8 19 21 9 16 16 24 19 17# 14 24 16 11 11 23 </a:t>
            </a:r>
            <a:r>
              <a:rPr lang="de-DE" sz="1300" b="1" dirty="0">
                <a:solidFill>
                  <a:srgbClr val="B23C00"/>
                </a:solidFill>
                <a:latin typeface="Courier New" charset="0"/>
                <a:cs typeface="Courier New" charset="0"/>
              </a:rPr>
              <a:t>10</a:t>
            </a:r>
            <a:r>
              <a:rPr lang="de-DE" sz="1300" b="1" dirty="0">
                <a:latin typeface="Courier New" charset="0"/>
                <a:ea typeface="Courier New" charset="0"/>
                <a:cs typeface="Courier New" charset="0"/>
              </a:rPr>
              <a:t>]</a:t>
            </a:r>
          </a:p>
          <a:p>
            <a:r>
              <a:rPr lang="en-US" sz="1300" b="1" dirty="0" err="1">
                <a:latin typeface="Courier New" charset="0"/>
                <a:ea typeface="Courier New" charset="0"/>
                <a:cs typeface="Courier New" charset="0"/>
              </a:rPr>
              <a:t>i</a:t>
            </a:r>
            <a:r>
              <a:rPr lang="en-US" sz="1300" b="1" dirty="0">
                <a:latin typeface="Courier New" charset="0"/>
                <a:ea typeface="Courier New" charset="0"/>
                <a:cs typeface="Courier New" charset="0"/>
              </a:rPr>
              <a:t> = 7, j = 12, swapped 9 and 11</a:t>
            </a:r>
          </a:p>
          <a:p>
            <a:r>
              <a:rPr lang="de-DE" sz="1300" b="1" dirty="0">
                <a:latin typeface="Courier New" charset="0"/>
                <a:ea typeface="Courier New" charset="0"/>
                <a:cs typeface="Courier New" charset="0"/>
              </a:rPr>
              <a:t>     1 2 5 [ 8 8 8 8 9# 17 8 19 21 11# 16 16 24 19 17 14 24 16 11 11 23 </a:t>
            </a:r>
            <a:r>
              <a:rPr lang="de-DE" sz="1300" b="1" dirty="0">
                <a:solidFill>
                  <a:srgbClr val="B23C00"/>
                </a:solidFill>
                <a:latin typeface="Courier New" charset="0"/>
                <a:cs typeface="Courier New" charset="0"/>
              </a:rPr>
              <a:t>10</a:t>
            </a:r>
            <a:r>
              <a:rPr lang="de-DE" sz="1300" b="1" dirty="0">
                <a:latin typeface="Courier New" charset="0"/>
                <a:ea typeface="Courier New" charset="0"/>
                <a:cs typeface="Courier New" charset="0"/>
              </a:rPr>
              <a:t>]</a:t>
            </a:r>
          </a:p>
          <a:p>
            <a:r>
              <a:rPr lang="en-US" sz="1300" b="1" dirty="0" err="1">
                <a:latin typeface="Courier New" charset="0"/>
                <a:ea typeface="Courier New" charset="0"/>
                <a:cs typeface="Courier New" charset="0"/>
              </a:rPr>
              <a:t>i</a:t>
            </a:r>
            <a:r>
              <a:rPr lang="en-US" sz="1300" b="1" dirty="0">
                <a:latin typeface="Courier New" charset="0"/>
                <a:ea typeface="Courier New" charset="0"/>
                <a:cs typeface="Courier New" charset="0"/>
              </a:rPr>
              <a:t> = 8, j = 9, swapped 8 and 17</a:t>
            </a:r>
          </a:p>
          <a:p>
            <a:r>
              <a:rPr lang="de-DE" sz="1300" b="1" dirty="0">
                <a:latin typeface="Courier New" charset="0"/>
                <a:ea typeface="Courier New" charset="0"/>
                <a:cs typeface="Courier New" charset="0"/>
              </a:rPr>
              <a:t>     1 2 5 [ 8 8 8 8 9 8# 17# 19 21 11 16 16 24 19 17 14 24 16 11 11 23 </a:t>
            </a:r>
            <a:r>
              <a:rPr lang="de-DE" sz="1300" b="1" dirty="0">
                <a:solidFill>
                  <a:srgbClr val="B23C00"/>
                </a:solidFill>
                <a:latin typeface="Courier New" charset="0"/>
                <a:cs typeface="Courier New" charset="0"/>
              </a:rPr>
              <a:t>10</a:t>
            </a:r>
            <a:r>
              <a:rPr lang="de-DE" sz="1300" b="1" dirty="0">
                <a:latin typeface="Courier New" charset="0"/>
                <a:ea typeface="Courier New" charset="0"/>
                <a:cs typeface="Courier New" charset="0"/>
              </a:rPr>
              <a:t>]</a:t>
            </a:r>
          </a:p>
          <a:p>
            <a:r>
              <a:rPr lang="en-US" sz="1300" b="1" dirty="0" err="1">
                <a:latin typeface="Courier New" charset="0"/>
                <a:ea typeface="Courier New" charset="0"/>
                <a:cs typeface="Courier New" charset="0"/>
              </a:rPr>
              <a:t>i</a:t>
            </a:r>
            <a:r>
              <a:rPr lang="en-US" sz="1300" b="1" dirty="0">
                <a:latin typeface="Courier New" charset="0"/>
                <a:ea typeface="Courier New" charset="0"/>
                <a:cs typeface="Courier New" charset="0"/>
              </a:rPr>
              <a:t> = 9, j = 8, swapped 17 and 8</a:t>
            </a:r>
          </a:p>
          <a:p>
            <a:r>
              <a:rPr lang="de-DE" sz="1300" b="1" dirty="0">
                <a:latin typeface="Courier New" charset="0"/>
                <a:ea typeface="Courier New" charset="0"/>
                <a:cs typeface="Courier New" charset="0"/>
              </a:rPr>
              <a:t>     1 2 5 [ 8 8 8 8 9 8# 17# 19 21 11 16 16 24 19 17 14 24 16 11 11 23 </a:t>
            </a:r>
            <a:r>
              <a:rPr lang="de-DE" sz="1300" b="1" dirty="0">
                <a:solidFill>
                  <a:srgbClr val="B23C00"/>
                </a:solidFill>
                <a:latin typeface="Courier New" charset="0"/>
                <a:cs typeface="Courier New" charset="0"/>
              </a:rPr>
              <a:t>10</a:t>
            </a:r>
            <a:r>
              <a:rPr lang="de-DE" sz="1300" b="1" dirty="0">
                <a:latin typeface="Courier New" charset="0"/>
                <a:ea typeface="Courier New" charset="0"/>
                <a:cs typeface="Courier New" charset="0"/>
              </a:rPr>
              <a:t>]</a:t>
            </a:r>
          </a:p>
          <a:p>
            <a:r>
              <a:rPr lang="de-DE" sz="1300" b="1" dirty="0" err="1">
                <a:latin typeface="Courier New" charset="0"/>
                <a:ea typeface="Courier New" charset="0"/>
                <a:cs typeface="Courier New" charset="0"/>
              </a:rPr>
              <a:t>Partitioned</a:t>
            </a:r>
            <a:r>
              <a:rPr lang="de-DE" sz="1300" b="1" dirty="0">
                <a:latin typeface="Courier New" charset="0"/>
                <a:ea typeface="Courier New" charset="0"/>
                <a:cs typeface="Courier New" charset="0"/>
              </a:rPr>
              <a:t> </a:t>
            </a:r>
            <a:r>
              <a:rPr lang="de-DE" sz="1300" b="1" dirty="0" err="1">
                <a:latin typeface="Courier New" charset="0"/>
                <a:ea typeface="Courier New" charset="0"/>
                <a:cs typeface="Courier New" charset="0"/>
              </a:rPr>
              <a:t>with</a:t>
            </a:r>
            <a:r>
              <a:rPr lang="de-DE" sz="1300" b="1" dirty="0">
                <a:latin typeface="Courier New" charset="0"/>
                <a:ea typeface="Courier New" charset="0"/>
                <a:cs typeface="Courier New" charset="0"/>
              </a:rPr>
              <a:t> </a:t>
            </a:r>
            <a:r>
              <a:rPr lang="de-DE" sz="1300" b="1" dirty="0" err="1">
                <a:latin typeface="Courier New" charset="0"/>
                <a:ea typeface="Courier New" charset="0"/>
                <a:cs typeface="Courier New" charset="0"/>
              </a:rPr>
              <a:t>pivot</a:t>
            </a:r>
            <a:r>
              <a:rPr lang="de-DE" sz="1300" b="1" dirty="0">
                <a:latin typeface="Courier New" charset="0"/>
                <a:ea typeface="Courier New" charset="0"/>
                <a:cs typeface="Courier New" charset="0"/>
              </a:rPr>
              <a:t> 10 at </a:t>
            </a:r>
            <a:r>
              <a:rPr lang="de-DE" sz="1300" b="1" dirty="0" err="1">
                <a:latin typeface="Courier New" charset="0"/>
                <a:ea typeface="Courier New" charset="0"/>
                <a:cs typeface="Courier New" charset="0"/>
              </a:rPr>
              <a:t>index</a:t>
            </a:r>
            <a:r>
              <a:rPr lang="de-DE" sz="1300" b="1" dirty="0">
                <a:latin typeface="Courier New" charset="0"/>
                <a:ea typeface="Courier New" charset="0"/>
                <a:cs typeface="Courier New" charset="0"/>
              </a:rPr>
              <a:t> 9</a:t>
            </a:r>
          </a:p>
          <a:p>
            <a:r>
              <a:rPr lang="de-DE" sz="1300" b="1" dirty="0">
                <a:latin typeface="Courier New" charset="0"/>
                <a:ea typeface="Courier New" charset="0"/>
                <a:cs typeface="Courier New" charset="0"/>
              </a:rPr>
              <a:t>     1 2 5 [ 8 8 8 8 9 8 </a:t>
            </a:r>
            <a:r>
              <a:rPr lang="de-DE" sz="1300" b="1" dirty="0">
                <a:solidFill>
                  <a:srgbClr val="B23C00"/>
                </a:solidFill>
                <a:latin typeface="Courier New" charset="0"/>
                <a:ea typeface="Courier New" charset="0"/>
                <a:cs typeface="Courier New" charset="0"/>
              </a:rPr>
              <a:t>10</a:t>
            </a:r>
            <a:r>
              <a:rPr lang="de-DE" sz="1300" b="1" dirty="0">
                <a:latin typeface="Courier New" charset="0"/>
                <a:ea typeface="Courier New" charset="0"/>
                <a:cs typeface="Courier New" charset="0"/>
              </a:rPr>
              <a:t> 19 21 11 16 16 24 19 17 14 24 16 11 11 23 17]</a:t>
            </a:r>
          </a:p>
        </p:txBody>
      </p:sp>
    </p:spTree>
    <p:extLst>
      <p:ext uri="{BB962C8B-B14F-4D97-AF65-F5344CB8AC3E}">
        <p14:creationId xmlns:p14="http://schemas.microsoft.com/office/powerpoint/2010/main" val="101867693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Suboptimal Quicksort</a:t>
            </a:r>
            <a:r>
              <a:rPr lang="en-US" i="1" dirty="0"/>
              <a:t>, cont’d</a:t>
            </a:r>
            <a:endParaRPr lang="en-US" dirty="0"/>
          </a:p>
        </p:txBody>
      </p:sp>
      <p:sp>
        <p:nvSpPr>
          <p:cNvPr id="4" name="Slide Number Placeholder 3"/>
          <p:cNvSpPr>
            <a:spLocks noGrp="1"/>
          </p:cNvSpPr>
          <p:nvPr>
            <p:ph type="sldNum" sz="quarter" idx="12"/>
          </p:nvPr>
        </p:nvSpPr>
        <p:spPr/>
        <p:txBody>
          <a:bodyPr/>
          <a:lstStyle/>
          <a:p>
            <a:fld id="{5E4F0376-0E54-9843-B673-E00D6670E830}" type="slidenum">
              <a:rPr lang="en-US" smtClean="0"/>
              <a:pPr/>
              <a:t>47</a:t>
            </a:fld>
            <a:endParaRPr lang="en-US"/>
          </a:p>
        </p:txBody>
      </p:sp>
      <p:sp>
        <p:nvSpPr>
          <p:cNvPr id="5" name="TextBox 4"/>
          <p:cNvSpPr txBox="1"/>
          <p:nvPr/>
        </p:nvSpPr>
        <p:spPr>
          <a:xfrm>
            <a:off x="182928" y="1319325"/>
            <a:ext cx="8840882" cy="5401479"/>
          </a:xfrm>
          <a:prstGeom prst="rect">
            <a:avLst/>
          </a:prstGeom>
          <a:solidFill>
            <a:schemeClr val="bg1"/>
          </a:solidFill>
        </p:spPr>
        <p:txBody>
          <a:bodyPr wrap="none" rtlCol="0">
            <a:spAutoFit/>
          </a:bodyPr>
          <a:lstStyle/>
          <a:p>
            <a:r>
              <a:rPr lang="en-US" sz="1500" b="1" dirty="0">
                <a:latin typeface="Courier New" charset="0"/>
                <a:ea typeface="Courier New" charset="0"/>
                <a:cs typeface="Courier New" charset="0"/>
              </a:rPr>
              <a:t>SORTING from index 3 to 8</a:t>
            </a:r>
          </a:p>
          <a:p>
            <a:r>
              <a:rPr lang="de-DE" sz="1500" b="1" dirty="0">
                <a:latin typeface="Courier New" charset="0"/>
                <a:ea typeface="Courier New" charset="0"/>
                <a:cs typeface="Courier New" charset="0"/>
              </a:rPr>
              <a:t>     1 2 5 [ </a:t>
            </a:r>
            <a:r>
              <a:rPr lang="de-DE" sz="1500" b="1" dirty="0">
                <a:solidFill>
                  <a:srgbClr val="B23C00"/>
                </a:solidFill>
                <a:latin typeface="Courier New" charset="0"/>
                <a:ea typeface="Courier New" charset="0"/>
                <a:cs typeface="Courier New" charset="0"/>
              </a:rPr>
              <a:t>8</a:t>
            </a:r>
            <a:r>
              <a:rPr lang="de-DE" sz="1500" b="1" dirty="0">
                <a:latin typeface="Courier New" charset="0"/>
                <a:ea typeface="Courier New" charset="0"/>
                <a:cs typeface="Courier New" charset="0"/>
              </a:rPr>
              <a:t> 8 8 8 9 8] 10 19 21 11 16 16 24 19 17 14 24 16 11 11 23 17</a:t>
            </a:r>
          </a:p>
          <a:p>
            <a:r>
              <a:rPr lang="de-DE" sz="1500" b="1" dirty="0" err="1">
                <a:latin typeface="Courier New" charset="0"/>
                <a:ea typeface="Courier New" charset="0"/>
                <a:cs typeface="Courier New" charset="0"/>
              </a:rPr>
              <a:t>Paritioning</a:t>
            </a:r>
            <a:r>
              <a:rPr lang="de-DE" sz="1500" b="1" dirty="0">
                <a:latin typeface="Courier New" charset="0"/>
                <a:ea typeface="Courier New" charset="0"/>
                <a:cs typeface="Courier New" charset="0"/>
              </a:rPr>
              <a:t> </a:t>
            </a:r>
            <a:r>
              <a:rPr lang="de-DE" sz="1500" b="1" dirty="0" err="1">
                <a:latin typeface="Courier New" charset="0"/>
                <a:ea typeface="Courier New" charset="0"/>
                <a:cs typeface="Courier New" charset="0"/>
              </a:rPr>
              <a:t>with</a:t>
            </a:r>
            <a:r>
              <a:rPr lang="de-DE" sz="1500" b="1" dirty="0">
                <a:latin typeface="Courier New" charset="0"/>
                <a:ea typeface="Courier New" charset="0"/>
                <a:cs typeface="Courier New" charset="0"/>
              </a:rPr>
              <a:t> </a:t>
            </a:r>
            <a:r>
              <a:rPr lang="de-DE" sz="1500" b="1" dirty="0" err="1">
                <a:latin typeface="Courier New" charset="0"/>
                <a:ea typeface="Courier New" charset="0"/>
                <a:cs typeface="Courier New" charset="0"/>
              </a:rPr>
              <a:t>pivot</a:t>
            </a:r>
            <a:r>
              <a:rPr lang="de-DE" sz="1500" b="1" dirty="0">
                <a:latin typeface="Courier New" charset="0"/>
                <a:ea typeface="Courier New" charset="0"/>
                <a:cs typeface="Courier New" charset="0"/>
              </a:rPr>
              <a:t> 8</a:t>
            </a:r>
          </a:p>
          <a:p>
            <a:r>
              <a:rPr lang="de-DE" sz="1500" b="1" dirty="0">
                <a:latin typeface="Courier New" charset="0"/>
                <a:ea typeface="Courier New" charset="0"/>
                <a:cs typeface="Courier New" charset="0"/>
              </a:rPr>
              <a:t>     1 2 5 [ 8 8 8 8 9 </a:t>
            </a:r>
            <a:r>
              <a:rPr lang="de-DE" sz="1500" b="1" dirty="0">
                <a:solidFill>
                  <a:srgbClr val="B23C00"/>
                </a:solidFill>
                <a:latin typeface="Courier New" charset="0"/>
                <a:ea typeface="Courier New" charset="0"/>
                <a:cs typeface="Courier New" charset="0"/>
              </a:rPr>
              <a:t>8</a:t>
            </a:r>
            <a:r>
              <a:rPr lang="de-DE" sz="1500" b="1" dirty="0">
                <a:latin typeface="Courier New" charset="0"/>
                <a:ea typeface="Courier New" charset="0"/>
                <a:cs typeface="Courier New" charset="0"/>
              </a:rPr>
              <a:t>] 10 19 21 11 16 16 24 19 17 14 24 16 11 11 23 17</a:t>
            </a:r>
          </a:p>
          <a:p>
            <a:r>
              <a:rPr lang="en-US" sz="1500" b="1" dirty="0" err="1">
                <a:latin typeface="Courier New" charset="0"/>
                <a:ea typeface="Courier New" charset="0"/>
                <a:cs typeface="Courier New" charset="0"/>
              </a:rPr>
              <a:t>i</a:t>
            </a:r>
            <a:r>
              <a:rPr lang="en-US" sz="1500" b="1" dirty="0">
                <a:latin typeface="Courier New" charset="0"/>
                <a:ea typeface="Courier New" charset="0"/>
                <a:cs typeface="Courier New" charset="0"/>
              </a:rPr>
              <a:t> = 3, j = 6, swapped 8 and 8</a:t>
            </a:r>
          </a:p>
          <a:p>
            <a:r>
              <a:rPr lang="de-DE" sz="1500" b="1" dirty="0">
                <a:latin typeface="Courier New" charset="0"/>
                <a:ea typeface="Courier New" charset="0"/>
                <a:cs typeface="Courier New" charset="0"/>
              </a:rPr>
              <a:t>     1 2 5 [ 8# 8 8 8# 9 </a:t>
            </a:r>
            <a:r>
              <a:rPr lang="de-DE" sz="1500" b="1" dirty="0">
                <a:solidFill>
                  <a:srgbClr val="B23C00"/>
                </a:solidFill>
                <a:latin typeface="Courier New" charset="0"/>
                <a:cs typeface="Courier New" charset="0"/>
              </a:rPr>
              <a:t>8</a:t>
            </a:r>
            <a:r>
              <a:rPr lang="de-DE" sz="1500" b="1" dirty="0">
                <a:latin typeface="Courier New" charset="0"/>
                <a:ea typeface="Courier New" charset="0"/>
                <a:cs typeface="Courier New" charset="0"/>
              </a:rPr>
              <a:t>] 10 19 21 11 16 16 24 19 17 14 24 16 11 11 23 17</a:t>
            </a:r>
          </a:p>
          <a:p>
            <a:r>
              <a:rPr lang="en-US" sz="1500" b="1" dirty="0" err="1">
                <a:latin typeface="Courier New" charset="0"/>
                <a:ea typeface="Courier New" charset="0"/>
                <a:cs typeface="Courier New" charset="0"/>
              </a:rPr>
              <a:t>i</a:t>
            </a:r>
            <a:r>
              <a:rPr lang="en-US" sz="1500" b="1" dirty="0">
                <a:latin typeface="Courier New" charset="0"/>
                <a:ea typeface="Courier New" charset="0"/>
                <a:cs typeface="Courier New" charset="0"/>
              </a:rPr>
              <a:t> = 4, j = 5, swapped 8 and 8</a:t>
            </a:r>
          </a:p>
          <a:p>
            <a:r>
              <a:rPr lang="de-DE" sz="1500" b="1" dirty="0">
                <a:latin typeface="Courier New" charset="0"/>
                <a:ea typeface="Courier New" charset="0"/>
                <a:cs typeface="Courier New" charset="0"/>
              </a:rPr>
              <a:t>     1 2 5 [ 8 8# 8# 8 9 </a:t>
            </a:r>
            <a:r>
              <a:rPr lang="de-DE" sz="1500" b="1" dirty="0">
                <a:solidFill>
                  <a:srgbClr val="B23C00"/>
                </a:solidFill>
                <a:latin typeface="Courier New" charset="0"/>
                <a:cs typeface="Courier New" charset="0"/>
              </a:rPr>
              <a:t>8</a:t>
            </a:r>
            <a:r>
              <a:rPr lang="de-DE" sz="1500" b="1" dirty="0">
                <a:latin typeface="Courier New" charset="0"/>
                <a:ea typeface="Courier New" charset="0"/>
                <a:cs typeface="Courier New" charset="0"/>
              </a:rPr>
              <a:t>] 10 19 21 11 16 16 24 19 17 14 24 16 11 11 23 17</a:t>
            </a:r>
          </a:p>
          <a:p>
            <a:r>
              <a:rPr lang="en-US" sz="1500" b="1" dirty="0" err="1">
                <a:latin typeface="Courier New" charset="0"/>
                <a:ea typeface="Courier New" charset="0"/>
                <a:cs typeface="Courier New" charset="0"/>
              </a:rPr>
              <a:t>i</a:t>
            </a:r>
            <a:r>
              <a:rPr lang="en-US" sz="1500" b="1" dirty="0">
                <a:latin typeface="Courier New" charset="0"/>
                <a:ea typeface="Courier New" charset="0"/>
                <a:cs typeface="Courier New" charset="0"/>
              </a:rPr>
              <a:t> = 5, j = 4, swapped 8 and 8</a:t>
            </a:r>
          </a:p>
          <a:p>
            <a:r>
              <a:rPr lang="de-DE" sz="1500" b="1" dirty="0">
                <a:latin typeface="Courier New" charset="0"/>
                <a:ea typeface="Courier New" charset="0"/>
                <a:cs typeface="Courier New" charset="0"/>
              </a:rPr>
              <a:t>     1 2 5 [ 8 8# 8# 8 9 </a:t>
            </a:r>
            <a:r>
              <a:rPr lang="de-DE" sz="1500" b="1" dirty="0">
                <a:solidFill>
                  <a:srgbClr val="B23C00"/>
                </a:solidFill>
                <a:latin typeface="Courier New" charset="0"/>
                <a:cs typeface="Courier New" charset="0"/>
              </a:rPr>
              <a:t>8</a:t>
            </a:r>
            <a:r>
              <a:rPr lang="de-DE" sz="1500" b="1" dirty="0">
                <a:latin typeface="Courier New" charset="0"/>
                <a:ea typeface="Courier New" charset="0"/>
                <a:cs typeface="Courier New" charset="0"/>
              </a:rPr>
              <a:t>] 10 19 21 11 16 16 24 19 17 14 24 16 11 11 23 17</a:t>
            </a:r>
          </a:p>
          <a:p>
            <a:r>
              <a:rPr lang="de-DE" sz="1500" b="1" dirty="0" err="1">
                <a:latin typeface="Courier New" charset="0"/>
                <a:ea typeface="Courier New" charset="0"/>
                <a:cs typeface="Courier New" charset="0"/>
              </a:rPr>
              <a:t>Partitioned</a:t>
            </a:r>
            <a:r>
              <a:rPr lang="de-DE" sz="1500" b="1" dirty="0">
                <a:latin typeface="Courier New" charset="0"/>
                <a:ea typeface="Courier New" charset="0"/>
                <a:cs typeface="Courier New" charset="0"/>
              </a:rPr>
              <a:t> </a:t>
            </a:r>
            <a:r>
              <a:rPr lang="de-DE" sz="1500" b="1" dirty="0" err="1">
                <a:latin typeface="Courier New" charset="0"/>
                <a:ea typeface="Courier New" charset="0"/>
                <a:cs typeface="Courier New" charset="0"/>
              </a:rPr>
              <a:t>with</a:t>
            </a:r>
            <a:r>
              <a:rPr lang="de-DE" sz="1500" b="1" dirty="0">
                <a:latin typeface="Courier New" charset="0"/>
                <a:ea typeface="Courier New" charset="0"/>
                <a:cs typeface="Courier New" charset="0"/>
              </a:rPr>
              <a:t> </a:t>
            </a:r>
            <a:r>
              <a:rPr lang="de-DE" sz="1500" b="1" dirty="0" err="1">
                <a:latin typeface="Courier New" charset="0"/>
                <a:ea typeface="Courier New" charset="0"/>
                <a:cs typeface="Courier New" charset="0"/>
              </a:rPr>
              <a:t>pivot</a:t>
            </a:r>
            <a:r>
              <a:rPr lang="de-DE" sz="1500" b="1" dirty="0">
                <a:latin typeface="Courier New" charset="0"/>
                <a:ea typeface="Courier New" charset="0"/>
                <a:cs typeface="Courier New" charset="0"/>
              </a:rPr>
              <a:t> 8 at </a:t>
            </a:r>
            <a:r>
              <a:rPr lang="de-DE" sz="1500" b="1" dirty="0" err="1">
                <a:latin typeface="Courier New" charset="0"/>
                <a:ea typeface="Courier New" charset="0"/>
                <a:cs typeface="Courier New" charset="0"/>
              </a:rPr>
              <a:t>index</a:t>
            </a:r>
            <a:r>
              <a:rPr lang="de-DE" sz="1500" b="1" dirty="0">
                <a:latin typeface="Courier New" charset="0"/>
                <a:ea typeface="Courier New" charset="0"/>
                <a:cs typeface="Courier New" charset="0"/>
              </a:rPr>
              <a:t> 5</a:t>
            </a:r>
          </a:p>
          <a:p>
            <a:r>
              <a:rPr lang="de-DE" sz="1500" b="1" dirty="0">
                <a:latin typeface="Courier New" charset="0"/>
                <a:ea typeface="Courier New" charset="0"/>
                <a:cs typeface="Courier New" charset="0"/>
              </a:rPr>
              <a:t>     1 2 5 [ 8 8 </a:t>
            </a:r>
            <a:r>
              <a:rPr lang="de-DE" sz="1500" b="1" dirty="0">
                <a:solidFill>
                  <a:srgbClr val="B23C00"/>
                </a:solidFill>
                <a:latin typeface="Courier New" charset="0"/>
                <a:cs typeface="Courier New" charset="0"/>
              </a:rPr>
              <a:t>8</a:t>
            </a:r>
            <a:r>
              <a:rPr lang="de-DE" sz="1500" b="1" dirty="0">
                <a:latin typeface="Courier New" charset="0"/>
                <a:ea typeface="Courier New" charset="0"/>
                <a:cs typeface="Courier New" charset="0"/>
              </a:rPr>
              <a:t> 8 9 8] 10 19 21 11 16 16 24 19 17 14 24 16 11 11 23 17</a:t>
            </a:r>
          </a:p>
          <a:p>
            <a:endParaRPr lang="de-DE" sz="1500" b="1" dirty="0">
              <a:latin typeface="Courier New" charset="0"/>
              <a:ea typeface="Courier New" charset="0"/>
              <a:cs typeface="Courier New" charset="0"/>
            </a:endParaRPr>
          </a:p>
          <a:p>
            <a:r>
              <a:rPr lang="de-DE" sz="1500" b="1" dirty="0">
                <a:latin typeface="Courier New" charset="0"/>
                <a:ea typeface="Courier New" charset="0"/>
                <a:cs typeface="Courier New" charset="0"/>
              </a:rPr>
              <a:t>SORTING </a:t>
            </a:r>
            <a:r>
              <a:rPr lang="de-DE" sz="1500" b="1" dirty="0" err="1">
                <a:latin typeface="Courier New" charset="0"/>
                <a:ea typeface="Courier New" charset="0"/>
                <a:cs typeface="Courier New" charset="0"/>
              </a:rPr>
              <a:t>from</a:t>
            </a:r>
            <a:r>
              <a:rPr lang="de-DE" sz="1500" b="1" dirty="0">
                <a:latin typeface="Courier New" charset="0"/>
                <a:ea typeface="Courier New" charset="0"/>
                <a:cs typeface="Courier New" charset="0"/>
              </a:rPr>
              <a:t> </a:t>
            </a:r>
            <a:r>
              <a:rPr lang="de-DE" sz="1500" b="1" dirty="0" err="1">
                <a:latin typeface="Courier New" charset="0"/>
                <a:ea typeface="Courier New" charset="0"/>
                <a:cs typeface="Courier New" charset="0"/>
              </a:rPr>
              <a:t>index</a:t>
            </a:r>
            <a:r>
              <a:rPr lang="de-DE" sz="1500" b="1" dirty="0">
                <a:latin typeface="Courier New" charset="0"/>
                <a:ea typeface="Courier New" charset="0"/>
                <a:cs typeface="Courier New" charset="0"/>
              </a:rPr>
              <a:t> 3 </a:t>
            </a:r>
            <a:r>
              <a:rPr lang="de-DE" sz="1500" b="1" dirty="0" err="1">
                <a:latin typeface="Courier New" charset="0"/>
                <a:ea typeface="Courier New" charset="0"/>
                <a:cs typeface="Courier New" charset="0"/>
              </a:rPr>
              <a:t>to</a:t>
            </a:r>
            <a:r>
              <a:rPr lang="de-DE" sz="1500" b="1" dirty="0">
                <a:latin typeface="Courier New" charset="0"/>
                <a:ea typeface="Courier New" charset="0"/>
                <a:cs typeface="Courier New" charset="0"/>
              </a:rPr>
              <a:t> 4</a:t>
            </a:r>
          </a:p>
          <a:p>
            <a:r>
              <a:rPr lang="de-DE" sz="1500" b="1" dirty="0">
                <a:latin typeface="Courier New" charset="0"/>
                <a:ea typeface="Courier New" charset="0"/>
                <a:cs typeface="Courier New" charset="0"/>
              </a:rPr>
              <a:t>     1 2 5 [ </a:t>
            </a:r>
            <a:r>
              <a:rPr lang="de-DE" sz="1500" b="1" dirty="0">
                <a:solidFill>
                  <a:srgbClr val="B23C00"/>
                </a:solidFill>
                <a:latin typeface="Courier New" charset="0"/>
                <a:ea typeface="Courier New" charset="0"/>
                <a:cs typeface="Courier New" charset="0"/>
              </a:rPr>
              <a:t>8</a:t>
            </a:r>
            <a:r>
              <a:rPr lang="de-DE" sz="1500" b="1" dirty="0">
                <a:latin typeface="Courier New" charset="0"/>
                <a:ea typeface="Courier New" charset="0"/>
                <a:cs typeface="Courier New" charset="0"/>
              </a:rPr>
              <a:t> 8] 8 8 9 8 10 19 21 11 16 16 24 19 17 14 24 16 11 11 23 17</a:t>
            </a:r>
          </a:p>
          <a:p>
            <a:r>
              <a:rPr lang="de-DE" sz="1500" b="1" dirty="0" err="1">
                <a:latin typeface="Courier New" charset="0"/>
                <a:ea typeface="Courier New" charset="0"/>
                <a:cs typeface="Courier New" charset="0"/>
              </a:rPr>
              <a:t>Paritioning</a:t>
            </a:r>
            <a:r>
              <a:rPr lang="de-DE" sz="1500" b="1" dirty="0">
                <a:latin typeface="Courier New" charset="0"/>
                <a:ea typeface="Courier New" charset="0"/>
                <a:cs typeface="Courier New" charset="0"/>
              </a:rPr>
              <a:t> </a:t>
            </a:r>
            <a:r>
              <a:rPr lang="de-DE" sz="1500" b="1" dirty="0" err="1">
                <a:latin typeface="Courier New" charset="0"/>
                <a:ea typeface="Courier New" charset="0"/>
                <a:cs typeface="Courier New" charset="0"/>
              </a:rPr>
              <a:t>with</a:t>
            </a:r>
            <a:r>
              <a:rPr lang="de-DE" sz="1500" b="1" dirty="0">
                <a:latin typeface="Courier New" charset="0"/>
                <a:ea typeface="Courier New" charset="0"/>
                <a:cs typeface="Courier New" charset="0"/>
              </a:rPr>
              <a:t> </a:t>
            </a:r>
            <a:r>
              <a:rPr lang="de-DE" sz="1500" b="1" dirty="0" err="1">
                <a:latin typeface="Courier New" charset="0"/>
                <a:ea typeface="Courier New" charset="0"/>
                <a:cs typeface="Courier New" charset="0"/>
              </a:rPr>
              <a:t>pivot</a:t>
            </a:r>
            <a:r>
              <a:rPr lang="de-DE" sz="1500" b="1" dirty="0">
                <a:latin typeface="Courier New" charset="0"/>
                <a:ea typeface="Courier New" charset="0"/>
                <a:cs typeface="Courier New" charset="0"/>
              </a:rPr>
              <a:t> 8</a:t>
            </a:r>
          </a:p>
          <a:p>
            <a:r>
              <a:rPr lang="de-DE" sz="1500" b="1" dirty="0">
                <a:latin typeface="Courier New" charset="0"/>
                <a:ea typeface="Courier New" charset="0"/>
                <a:cs typeface="Courier New" charset="0"/>
              </a:rPr>
              <a:t>     1 2 5 [ 8 </a:t>
            </a:r>
            <a:r>
              <a:rPr lang="de-DE" sz="1500" b="1" dirty="0">
                <a:solidFill>
                  <a:srgbClr val="B23C00"/>
                </a:solidFill>
                <a:latin typeface="Courier New" charset="0"/>
                <a:cs typeface="Courier New" charset="0"/>
              </a:rPr>
              <a:t>8</a:t>
            </a:r>
            <a:r>
              <a:rPr lang="de-DE" sz="1500" b="1" dirty="0">
                <a:latin typeface="Courier New" charset="0"/>
                <a:ea typeface="Courier New" charset="0"/>
                <a:cs typeface="Courier New" charset="0"/>
              </a:rPr>
              <a:t>] 8 8 9 8 10 19 21 11 16 16 24 19 17 14 24 16 11 11 23 17</a:t>
            </a:r>
          </a:p>
          <a:p>
            <a:r>
              <a:rPr lang="en-US" sz="1500" b="1" dirty="0" err="1">
                <a:latin typeface="Courier New" charset="0"/>
                <a:ea typeface="Courier New" charset="0"/>
                <a:cs typeface="Courier New" charset="0"/>
              </a:rPr>
              <a:t>i</a:t>
            </a:r>
            <a:r>
              <a:rPr lang="en-US" sz="1500" b="1" dirty="0">
                <a:latin typeface="Courier New" charset="0"/>
                <a:ea typeface="Courier New" charset="0"/>
                <a:cs typeface="Courier New" charset="0"/>
              </a:rPr>
              <a:t> = 3, j = 3, swapped 8 and 8</a:t>
            </a:r>
          </a:p>
          <a:p>
            <a:r>
              <a:rPr lang="de-DE" sz="1500" b="1" dirty="0">
                <a:latin typeface="Courier New" charset="0"/>
                <a:ea typeface="Courier New" charset="0"/>
                <a:cs typeface="Courier New" charset="0"/>
              </a:rPr>
              <a:t>     1 2 5 [ </a:t>
            </a:r>
            <a:r>
              <a:rPr lang="de-DE" sz="1500" b="1" dirty="0">
                <a:solidFill>
                  <a:srgbClr val="B23C00"/>
                </a:solidFill>
                <a:latin typeface="Courier New" charset="0"/>
                <a:cs typeface="Courier New" charset="0"/>
              </a:rPr>
              <a:t>8</a:t>
            </a:r>
            <a:r>
              <a:rPr lang="de-DE" sz="1500" b="1" dirty="0">
                <a:latin typeface="Courier New" charset="0"/>
                <a:ea typeface="Courier New" charset="0"/>
                <a:cs typeface="Courier New" charset="0"/>
              </a:rPr>
              <a:t># 8] 8 8 9 8 10 19 21 11 16 16 24 19 17 14 24 16 11 11 23 17</a:t>
            </a:r>
          </a:p>
          <a:p>
            <a:r>
              <a:rPr lang="de-DE" sz="1500" b="1" dirty="0" err="1">
                <a:latin typeface="Courier New" charset="0"/>
                <a:ea typeface="Courier New" charset="0"/>
                <a:cs typeface="Courier New" charset="0"/>
              </a:rPr>
              <a:t>Partitioned</a:t>
            </a:r>
            <a:r>
              <a:rPr lang="de-DE" sz="1500" b="1" dirty="0">
                <a:latin typeface="Courier New" charset="0"/>
                <a:ea typeface="Courier New" charset="0"/>
                <a:cs typeface="Courier New" charset="0"/>
              </a:rPr>
              <a:t> </a:t>
            </a:r>
            <a:r>
              <a:rPr lang="de-DE" sz="1500" b="1" dirty="0" err="1">
                <a:latin typeface="Courier New" charset="0"/>
                <a:ea typeface="Courier New" charset="0"/>
                <a:cs typeface="Courier New" charset="0"/>
              </a:rPr>
              <a:t>with</a:t>
            </a:r>
            <a:r>
              <a:rPr lang="de-DE" sz="1500" b="1" dirty="0">
                <a:latin typeface="Courier New" charset="0"/>
                <a:ea typeface="Courier New" charset="0"/>
                <a:cs typeface="Courier New" charset="0"/>
              </a:rPr>
              <a:t> </a:t>
            </a:r>
            <a:r>
              <a:rPr lang="de-DE" sz="1500" b="1" dirty="0" err="1">
                <a:latin typeface="Courier New" charset="0"/>
                <a:ea typeface="Courier New" charset="0"/>
                <a:cs typeface="Courier New" charset="0"/>
              </a:rPr>
              <a:t>pivot</a:t>
            </a:r>
            <a:r>
              <a:rPr lang="de-DE" sz="1500" b="1" dirty="0">
                <a:latin typeface="Courier New" charset="0"/>
                <a:ea typeface="Courier New" charset="0"/>
                <a:cs typeface="Courier New" charset="0"/>
              </a:rPr>
              <a:t> 8 at </a:t>
            </a:r>
            <a:r>
              <a:rPr lang="de-DE" sz="1500" b="1" dirty="0" err="1">
                <a:latin typeface="Courier New" charset="0"/>
                <a:ea typeface="Courier New" charset="0"/>
                <a:cs typeface="Courier New" charset="0"/>
              </a:rPr>
              <a:t>index</a:t>
            </a:r>
            <a:r>
              <a:rPr lang="de-DE" sz="1500" b="1" dirty="0">
                <a:latin typeface="Courier New" charset="0"/>
                <a:ea typeface="Courier New" charset="0"/>
                <a:cs typeface="Courier New" charset="0"/>
              </a:rPr>
              <a:t> 3</a:t>
            </a:r>
          </a:p>
          <a:p>
            <a:r>
              <a:rPr lang="de-DE" sz="1500" b="1" dirty="0">
                <a:latin typeface="Courier New" charset="0"/>
                <a:ea typeface="Courier New" charset="0"/>
                <a:cs typeface="Courier New" charset="0"/>
              </a:rPr>
              <a:t>     1 2 5 [ </a:t>
            </a:r>
            <a:r>
              <a:rPr lang="de-DE" sz="1500" b="1" dirty="0">
                <a:solidFill>
                  <a:srgbClr val="B23C00"/>
                </a:solidFill>
                <a:latin typeface="Courier New" charset="0"/>
                <a:ea typeface="Courier New" charset="0"/>
                <a:cs typeface="Courier New" charset="0"/>
              </a:rPr>
              <a:t>8</a:t>
            </a:r>
            <a:r>
              <a:rPr lang="de-DE" sz="1500" b="1" dirty="0">
                <a:latin typeface="Courier New" charset="0"/>
                <a:ea typeface="Courier New" charset="0"/>
                <a:cs typeface="Courier New" charset="0"/>
              </a:rPr>
              <a:t> 8] 8 8 9 8 10 19 21 11 16 16 24 19 17 14 24 16 11 11 23 17</a:t>
            </a:r>
          </a:p>
          <a:p>
            <a:r>
              <a:rPr lang="de-DE" sz="1500" b="1" dirty="0">
                <a:latin typeface="Courier New" charset="0"/>
                <a:ea typeface="Courier New" charset="0"/>
                <a:cs typeface="Courier New" charset="0"/>
              </a:rPr>
              <a:t>SORTED </a:t>
            </a:r>
            <a:r>
              <a:rPr lang="de-DE" sz="1500" b="1" dirty="0" err="1">
                <a:latin typeface="Courier New" charset="0"/>
                <a:ea typeface="Courier New" charset="0"/>
                <a:cs typeface="Courier New" charset="0"/>
              </a:rPr>
              <a:t>from</a:t>
            </a:r>
            <a:r>
              <a:rPr lang="de-DE" sz="1500" b="1" dirty="0">
                <a:latin typeface="Courier New" charset="0"/>
                <a:ea typeface="Courier New" charset="0"/>
                <a:cs typeface="Courier New" charset="0"/>
              </a:rPr>
              <a:t> </a:t>
            </a:r>
            <a:r>
              <a:rPr lang="de-DE" sz="1500" b="1" dirty="0" err="1">
                <a:latin typeface="Courier New" charset="0"/>
                <a:ea typeface="Courier New" charset="0"/>
                <a:cs typeface="Courier New" charset="0"/>
              </a:rPr>
              <a:t>index</a:t>
            </a:r>
            <a:r>
              <a:rPr lang="de-DE" sz="1500" b="1" dirty="0">
                <a:latin typeface="Courier New" charset="0"/>
                <a:ea typeface="Courier New" charset="0"/>
                <a:cs typeface="Courier New" charset="0"/>
              </a:rPr>
              <a:t> 3 </a:t>
            </a:r>
            <a:r>
              <a:rPr lang="de-DE" sz="1500" b="1" dirty="0" err="1">
                <a:latin typeface="Courier New" charset="0"/>
                <a:ea typeface="Courier New" charset="0"/>
                <a:cs typeface="Courier New" charset="0"/>
              </a:rPr>
              <a:t>to</a:t>
            </a:r>
            <a:r>
              <a:rPr lang="de-DE" sz="1500" b="1" dirty="0">
                <a:latin typeface="Courier New" charset="0"/>
                <a:ea typeface="Courier New" charset="0"/>
                <a:cs typeface="Courier New" charset="0"/>
              </a:rPr>
              <a:t> 4</a:t>
            </a:r>
          </a:p>
          <a:p>
            <a:r>
              <a:rPr lang="de-DE" sz="1500" b="1" dirty="0">
                <a:latin typeface="Courier New" charset="0"/>
                <a:ea typeface="Courier New" charset="0"/>
                <a:cs typeface="Courier New" charset="0"/>
              </a:rPr>
              <a:t>     1 2 5 [ 8 8] 8 8 9 8 10 19 21 11 16 16 24 19 17 14 24 16 11 11 23 17</a:t>
            </a:r>
          </a:p>
        </p:txBody>
      </p:sp>
    </p:spTree>
    <p:extLst>
      <p:ext uri="{BB962C8B-B14F-4D97-AF65-F5344CB8AC3E}">
        <p14:creationId xmlns:p14="http://schemas.microsoft.com/office/powerpoint/2010/main" val="128813326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Suboptimal Quicksort</a:t>
            </a:r>
            <a:r>
              <a:rPr lang="en-US" i="1" dirty="0"/>
              <a:t>, cont’d</a:t>
            </a:r>
            <a:endParaRPr lang="en-US" dirty="0"/>
          </a:p>
        </p:txBody>
      </p:sp>
      <p:sp>
        <p:nvSpPr>
          <p:cNvPr id="4" name="Slide Number Placeholder 3"/>
          <p:cNvSpPr>
            <a:spLocks noGrp="1"/>
          </p:cNvSpPr>
          <p:nvPr>
            <p:ph type="sldNum" sz="quarter" idx="12"/>
          </p:nvPr>
        </p:nvSpPr>
        <p:spPr/>
        <p:txBody>
          <a:bodyPr/>
          <a:lstStyle/>
          <a:p>
            <a:fld id="{5E4F0376-0E54-9843-B673-E00D6670E830}" type="slidenum">
              <a:rPr lang="en-US" smtClean="0"/>
              <a:pPr/>
              <a:t>48</a:t>
            </a:fld>
            <a:endParaRPr lang="en-US"/>
          </a:p>
        </p:txBody>
      </p:sp>
      <p:sp>
        <p:nvSpPr>
          <p:cNvPr id="5" name="TextBox 4"/>
          <p:cNvSpPr txBox="1"/>
          <p:nvPr/>
        </p:nvSpPr>
        <p:spPr>
          <a:xfrm>
            <a:off x="182928" y="1319325"/>
            <a:ext cx="8840882" cy="5401479"/>
          </a:xfrm>
          <a:prstGeom prst="rect">
            <a:avLst/>
          </a:prstGeom>
          <a:solidFill>
            <a:schemeClr val="bg1"/>
          </a:solidFill>
        </p:spPr>
        <p:txBody>
          <a:bodyPr wrap="none" rtlCol="0">
            <a:spAutoFit/>
          </a:bodyPr>
          <a:lstStyle/>
          <a:p>
            <a:r>
              <a:rPr lang="en-US" sz="1500" b="1" dirty="0">
                <a:latin typeface="Courier New" charset="0"/>
                <a:ea typeface="Courier New" charset="0"/>
                <a:cs typeface="Courier New" charset="0"/>
              </a:rPr>
              <a:t>SORTING from index 6 to 8</a:t>
            </a:r>
          </a:p>
          <a:p>
            <a:r>
              <a:rPr lang="de-DE" sz="1500" b="1" dirty="0">
                <a:latin typeface="Courier New" charset="0"/>
                <a:ea typeface="Courier New" charset="0"/>
                <a:cs typeface="Courier New" charset="0"/>
              </a:rPr>
              <a:t>     1 2 5 8 8 8 [ </a:t>
            </a:r>
            <a:r>
              <a:rPr lang="de-DE" sz="1500" b="1" dirty="0">
                <a:solidFill>
                  <a:srgbClr val="B23C00"/>
                </a:solidFill>
                <a:latin typeface="Courier New" charset="0"/>
                <a:ea typeface="Courier New" charset="0"/>
                <a:cs typeface="Courier New" charset="0"/>
              </a:rPr>
              <a:t>8</a:t>
            </a:r>
            <a:r>
              <a:rPr lang="de-DE" sz="1500" b="1" dirty="0">
                <a:latin typeface="Courier New" charset="0"/>
                <a:ea typeface="Courier New" charset="0"/>
                <a:cs typeface="Courier New" charset="0"/>
              </a:rPr>
              <a:t> 9 8] 10 19 21 11 16 16 24 19 17 14 24 16 11 11 23 17</a:t>
            </a:r>
          </a:p>
          <a:p>
            <a:r>
              <a:rPr lang="de-DE" sz="1500" b="1" dirty="0" err="1">
                <a:latin typeface="Courier New" charset="0"/>
                <a:ea typeface="Courier New" charset="0"/>
                <a:cs typeface="Courier New" charset="0"/>
              </a:rPr>
              <a:t>Paritioning</a:t>
            </a:r>
            <a:r>
              <a:rPr lang="de-DE" sz="1500" b="1" dirty="0">
                <a:latin typeface="Courier New" charset="0"/>
                <a:ea typeface="Courier New" charset="0"/>
                <a:cs typeface="Courier New" charset="0"/>
              </a:rPr>
              <a:t> </a:t>
            </a:r>
            <a:r>
              <a:rPr lang="de-DE" sz="1500" b="1" dirty="0" err="1">
                <a:latin typeface="Courier New" charset="0"/>
                <a:ea typeface="Courier New" charset="0"/>
                <a:cs typeface="Courier New" charset="0"/>
              </a:rPr>
              <a:t>with</a:t>
            </a:r>
            <a:r>
              <a:rPr lang="de-DE" sz="1500" b="1" dirty="0">
                <a:latin typeface="Courier New" charset="0"/>
                <a:ea typeface="Courier New" charset="0"/>
                <a:cs typeface="Courier New" charset="0"/>
              </a:rPr>
              <a:t> </a:t>
            </a:r>
            <a:r>
              <a:rPr lang="de-DE" sz="1500" b="1" dirty="0" err="1">
                <a:latin typeface="Courier New" charset="0"/>
                <a:ea typeface="Courier New" charset="0"/>
                <a:cs typeface="Courier New" charset="0"/>
              </a:rPr>
              <a:t>pivot</a:t>
            </a:r>
            <a:r>
              <a:rPr lang="de-DE" sz="1500" b="1" dirty="0">
                <a:latin typeface="Courier New" charset="0"/>
                <a:ea typeface="Courier New" charset="0"/>
                <a:cs typeface="Courier New" charset="0"/>
              </a:rPr>
              <a:t> 8</a:t>
            </a:r>
          </a:p>
          <a:p>
            <a:r>
              <a:rPr lang="de-DE" sz="1500" b="1" dirty="0">
                <a:latin typeface="Courier New" charset="0"/>
                <a:ea typeface="Courier New" charset="0"/>
                <a:cs typeface="Courier New" charset="0"/>
              </a:rPr>
              <a:t>     1 2 5 8 8 8 [ 8 9 </a:t>
            </a:r>
            <a:r>
              <a:rPr lang="de-DE" sz="1500" b="1" dirty="0">
                <a:solidFill>
                  <a:srgbClr val="B23C00"/>
                </a:solidFill>
                <a:latin typeface="Courier New" charset="0"/>
                <a:ea typeface="Courier New" charset="0"/>
                <a:cs typeface="Courier New" charset="0"/>
              </a:rPr>
              <a:t>8</a:t>
            </a:r>
            <a:r>
              <a:rPr lang="de-DE" sz="1500" b="1" dirty="0">
                <a:latin typeface="Courier New" charset="0"/>
                <a:ea typeface="Courier New" charset="0"/>
                <a:cs typeface="Courier New" charset="0"/>
              </a:rPr>
              <a:t>] 10 19 21 11 16 16 24 19 17 14 24 16 11 11 23 17</a:t>
            </a:r>
          </a:p>
          <a:p>
            <a:r>
              <a:rPr lang="en-US" sz="1500" b="1" dirty="0" err="1">
                <a:latin typeface="Courier New" charset="0"/>
                <a:ea typeface="Courier New" charset="0"/>
                <a:cs typeface="Courier New" charset="0"/>
              </a:rPr>
              <a:t>i</a:t>
            </a:r>
            <a:r>
              <a:rPr lang="en-US" sz="1500" b="1" dirty="0">
                <a:latin typeface="Courier New" charset="0"/>
                <a:ea typeface="Courier New" charset="0"/>
                <a:cs typeface="Courier New" charset="0"/>
              </a:rPr>
              <a:t> = 6, j = 6, swapped 8 and 8</a:t>
            </a:r>
          </a:p>
          <a:p>
            <a:r>
              <a:rPr lang="de-DE" sz="1500" b="1" dirty="0">
                <a:latin typeface="Courier New" charset="0"/>
                <a:ea typeface="Courier New" charset="0"/>
                <a:cs typeface="Courier New" charset="0"/>
              </a:rPr>
              <a:t>     1 2 5 8 8 8 [ 8# 9 </a:t>
            </a:r>
            <a:r>
              <a:rPr lang="de-DE" sz="1500" b="1" dirty="0">
                <a:solidFill>
                  <a:srgbClr val="B23C00"/>
                </a:solidFill>
                <a:latin typeface="Courier New" charset="0"/>
                <a:ea typeface="Courier New" charset="0"/>
                <a:cs typeface="Courier New" charset="0"/>
              </a:rPr>
              <a:t>8</a:t>
            </a:r>
            <a:r>
              <a:rPr lang="de-DE" sz="1500" b="1" dirty="0">
                <a:latin typeface="Courier New" charset="0"/>
                <a:ea typeface="Courier New" charset="0"/>
                <a:cs typeface="Courier New" charset="0"/>
              </a:rPr>
              <a:t>] 10 19 21 11 16 16 24 19 17 14 24 16 11 11 23 17</a:t>
            </a:r>
          </a:p>
          <a:p>
            <a:r>
              <a:rPr lang="de-DE" sz="1500" b="1" dirty="0" err="1">
                <a:latin typeface="Courier New" charset="0"/>
                <a:ea typeface="Courier New" charset="0"/>
                <a:cs typeface="Courier New" charset="0"/>
              </a:rPr>
              <a:t>Partitioned</a:t>
            </a:r>
            <a:r>
              <a:rPr lang="de-DE" sz="1500" b="1" dirty="0">
                <a:latin typeface="Courier New" charset="0"/>
                <a:ea typeface="Courier New" charset="0"/>
                <a:cs typeface="Courier New" charset="0"/>
              </a:rPr>
              <a:t> </a:t>
            </a:r>
            <a:r>
              <a:rPr lang="de-DE" sz="1500" b="1" dirty="0" err="1">
                <a:latin typeface="Courier New" charset="0"/>
                <a:ea typeface="Courier New" charset="0"/>
                <a:cs typeface="Courier New" charset="0"/>
              </a:rPr>
              <a:t>with</a:t>
            </a:r>
            <a:r>
              <a:rPr lang="de-DE" sz="1500" b="1" dirty="0">
                <a:latin typeface="Courier New" charset="0"/>
                <a:ea typeface="Courier New" charset="0"/>
                <a:cs typeface="Courier New" charset="0"/>
              </a:rPr>
              <a:t> </a:t>
            </a:r>
            <a:r>
              <a:rPr lang="de-DE" sz="1500" b="1" dirty="0" err="1">
                <a:latin typeface="Courier New" charset="0"/>
                <a:ea typeface="Courier New" charset="0"/>
                <a:cs typeface="Courier New" charset="0"/>
              </a:rPr>
              <a:t>pivot</a:t>
            </a:r>
            <a:r>
              <a:rPr lang="de-DE" sz="1500" b="1" dirty="0">
                <a:latin typeface="Courier New" charset="0"/>
                <a:ea typeface="Courier New" charset="0"/>
                <a:cs typeface="Courier New" charset="0"/>
              </a:rPr>
              <a:t> 8 at </a:t>
            </a:r>
            <a:r>
              <a:rPr lang="de-DE" sz="1500" b="1" dirty="0" err="1">
                <a:latin typeface="Courier New" charset="0"/>
                <a:ea typeface="Courier New" charset="0"/>
                <a:cs typeface="Courier New" charset="0"/>
              </a:rPr>
              <a:t>index</a:t>
            </a:r>
            <a:r>
              <a:rPr lang="de-DE" sz="1500" b="1" dirty="0">
                <a:latin typeface="Courier New" charset="0"/>
                <a:ea typeface="Courier New" charset="0"/>
                <a:cs typeface="Courier New" charset="0"/>
              </a:rPr>
              <a:t> 6</a:t>
            </a:r>
          </a:p>
          <a:p>
            <a:r>
              <a:rPr lang="de-DE" sz="1500" b="1" dirty="0">
                <a:latin typeface="Courier New" charset="0"/>
                <a:ea typeface="Courier New" charset="0"/>
                <a:cs typeface="Courier New" charset="0"/>
              </a:rPr>
              <a:t>     1 2 5 8 8 8 [ </a:t>
            </a:r>
            <a:r>
              <a:rPr lang="de-DE" sz="1500" b="1" dirty="0">
                <a:solidFill>
                  <a:srgbClr val="B23C00"/>
                </a:solidFill>
                <a:latin typeface="Courier New" charset="0"/>
                <a:ea typeface="Courier New" charset="0"/>
                <a:cs typeface="Courier New" charset="0"/>
              </a:rPr>
              <a:t>8</a:t>
            </a:r>
            <a:r>
              <a:rPr lang="de-DE" sz="1500" b="1" dirty="0">
                <a:latin typeface="Courier New" charset="0"/>
                <a:ea typeface="Courier New" charset="0"/>
                <a:cs typeface="Courier New" charset="0"/>
              </a:rPr>
              <a:t> 9 8] 10 19 21 11 16 16 24 19 17 14 24 16 11 11 23 17</a:t>
            </a:r>
          </a:p>
          <a:p>
            <a:endParaRPr lang="de-DE" sz="1500" b="1" dirty="0">
              <a:latin typeface="Courier New" charset="0"/>
              <a:ea typeface="Courier New" charset="0"/>
              <a:cs typeface="Courier New" charset="0"/>
            </a:endParaRPr>
          </a:p>
          <a:p>
            <a:r>
              <a:rPr lang="de-DE" sz="1500" b="1" dirty="0">
                <a:latin typeface="Courier New" charset="0"/>
                <a:ea typeface="Courier New" charset="0"/>
                <a:cs typeface="Courier New" charset="0"/>
              </a:rPr>
              <a:t>SORTING </a:t>
            </a:r>
            <a:r>
              <a:rPr lang="de-DE" sz="1500" b="1" dirty="0" err="1">
                <a:latin typeface="Courier New" charset="0"/>
                <a:ea typeface="Courier New" charset="0"/>
                <a:cs typeface="Courier New" charset="0"/>
              </a:rPr>
              <a:t>from</a:t>
            </a:r>
            <a:r>
              <a:rPr lang="de-DE" sz="1500" b="1" dirty="0">
                <a:latin typeface="Courier New" charset="0"/>
                <a:ea typeface="Courier New" charset="0"/>
                <a:cs typeface="Courier New" charset="0"/>
              </a:rPr>
              <a:t> </a:t>
            </a:r>
            <a:r>
              <a:rPr lang="de-DE" sz="1500" b="1" dirty="0" err="1">
                <a:latin typeface="Courier New" charset="0"/>
                <a:ea typeface="Courier New" charset="0"/>
                <a:cs typeface="Courier New" charset="0"/>
              </a:rPr>
              <a:t>index</a:t>
            </a:r>
            <a:r>
              <a:rPr lang="de-DE" sz="1500" b="1" dirty="0">
                <a:latin typeface="Courier New" charset="0"/>
                <a:ea typeface="Courier New" charset="0"/>
                <a:cs typeface="Courier New" charset="0"/>
              </a:rPr>
              <a:t> 7 </a:t>
            </a:r>
            <a:r>
              <a:rPr lang="de-DE" sz="1500" b="1" dirty="0" err="1">
                <a:latin typeface="Courier New" charset="0"/>
                <a:ea typeface="Courier New" charset="0"/>
                <a:cs typeface="Courier New" charset="0"/>
              </a:rPr>
              <a:t>to</a:t>
            </a:r>
            <a:r>
              <a:rPr lang="de-DE" sz="1500" b="1" dirty="0">
                <a:latin typeface="Courier New" charset="0"/>
                <a:ea typeface="Courier New" charset="0"/>
                <a:cs typeface="Courier New" charset="0"/>
              </a:rPr>
              <a:t> 8</a:t>
            </a:r>
          </a:p>
          <a:p>
            <a:r>
              <a:rPr lang="de-DE" sz="1500" b="1" dirty="0">
                <a:latin typeface="Courier New" charset="0"/>
                <a:ea typeface="Courier New" charset="0"/>
                <a:cs typeface="Courier New" charset="0"/>
              </a:rPr>
              <a:t>     1 2 5 8 8 8 8 [ </a:t>
            </a:r>
            <a:r>
              <a:rPr lang="de-DE" sz="1500" b="1" dirty="0">
                <a:solidFill>
                  <a:srgbClr val="B23C00"/>
                </a:solidFill>
                <a:latin typeface="Courier New" charset="0"/>
                <a:ea typeface="Courier New" charset="0"/>
                <a:cs typeface="Courier New" charset="0"/>
              </a:rPr>
              <a:t>9</a:t>
            </a:r>
            <a:r>
              <a:rPr lang="de-DE" sz="1500" b="1" dirty="0">
                <a:latin typeface="Courier New" charset="0"/>
                <a:ea typeface="Courier New" charset="0"/>
                <a:cs typeface="Courier New" charset="0"/>
              </a:rPr>
              <a:t> 8] 10 19 21 11 16 16 24 19 17 14 24 16 11 11 23 17</a:t>
            </a:r>
          </a:p>
          <a:p>
            <a:r>
              <a:rPr lang="de-DE" sz="1500" b="1" dirty="0" err="1">
                <a:latin typeface="Courier New" charset="0"/>
                <a:ea typeface="Courier New" charset="0"/>
                <a:cs typeface="Courier New" charset="0"/>
              </a:rPr>
              <a:t>Paritioning</a:t>
            </a:r>
            <a:r>
              <a:rPr lang="de-DE" sz="1500" b="1" dirty="0">
                <a:latin typeface="Courier New" charset="0"/>
                <a:ea typeface="Courier New" charset="0"/>
                <a:cs typeface="Courier New" charset="0"/>
              </a:rPr>
              <a:t> </a:t>
            </a:r>
            <a:r>
              <a:rPr lang="de-DE" sz="1500" b="1" dirty="0" err="1">
                <a:latin typeface="Courier New" charset="0"/>
                <a:ea typeface="Courier New" charset="0"/>
                <a:cs typeface="Courier New" charset="0"/>
              </a:rPr>
              <a:t>with</a:t>
            </a:r>
            <a:r>
              <a:rPr lang="de-DE" sz="1500" b="1" dirty="0">
                <a:latin typeface="Courier New" charset="0"/>
                <a:ea typeface="Courier New" charset="0"/>
                <a:cs typeface="Courier New" charset="0"/>
              </a:rPr>
              <a:t> </a:t>
            </a:r>
            <a:r>
              <a:rPr lang="de-DE" sz="1500" b="1" dirty="0" err="1">
                <a:latin typeface="Courier New" charset="0"/>
                <a:ea typeface="Courier New" charset="0"/>
                <a:cs typeface="Courier New" charset="0"/>
              </a:rPr>
              <a:t>pivot</a:t>
            </a:r>
            <a:r>
              <a:rPr lang="de-DE" sz="1500" b="1" dirty="0">
                <a:latin typeface="Courier New" charset="0"/>
                <a:ea typeface="Courier New" charset="0"/>
                <a:cs typeface="Courier New" charset="0"/>
              </a:rPr>
              <a:t> 9</a:t>
            </a:r>
          </a:p>
          <a:p>
            <a:r>
              <a:rPr lang="de-DE" sz="1500" b="1" dirty="0">
                <a:latin typeface="Courier New" charset="0"/>
                <a:ea typeface="Courier New" charset="0"/>
                <a:cs typeface="Courier New" charset="0"/>
              </a:rPr>
              <a:t>     1 2 5 8 8 8 8 [ 8 </a:t>
            </a:r>
            <a:r>
              <a:rPr lang="de-DE" sz="1500" b="1" dirty="0">
                <a:solidFill>
                  <a:srgbClr val="B23C00"/>
                </a:solidFill>
                <a:latin typeface="Courier New" charset="0"/>
                <a:ea typeface="Courier New" charset="0"/>
                <a:cs typeface="Courier New" charset="0"/>
              </a:rPr>
              <a:t>9</a:t>
            </a:r>
            <a:r>
              <a:rPr lang="de-DE" sz="1500" b="1" dirty="0">
                <a:latin typeface="Courier New" charset="0"/>
                <a:ea typeface="Courier New" charset="0"/>
                <a:cs typeface="Courier New" charset="0"/>
              </a:rPr>
              <a:t>] 10 19 21 11 16 16 24 19 17 14 24 16 11 11 23 17</a:t>
            </a:r>
          </a:p>
          <a:p>
            <a:r>
              <a:rPr lang="en-US" sz="1500" b="1" dirty="0" err="1">
                <a:latin typeface="Courier New" charset="0"/>
                <a:ea typeface="Courier New" charset="0"/>
                <a:cs typeface="Courier New" charset="0"/>
              </a:rPr>
              <a:t>i</a:t>
            </a:r>
            <a:r>
              <a:rPr lang="en-US" sz="1500" b="1" dirty="0">
                <a:latin typeface="Courier New" charset="0"/>
                <a:ea typeface="Courier New" charset="0"/>
                <a:cs typeface="Courier New" charset="0"/>
              </a:rPr>
              <a:t> = 8, j = 7, swapped 9 and 8</a:t>
            </a:r>
          </a:p>
          <a:p>
            <a:r>
              <a:rPr lang="de-DE" sz="1500" b="1" dirty="0">
                <a:latin typeface="Courier New" charset="0"/>
                <a:ea typeface="Courier New" charset="0"/>
                <a:cs typeface="Courier New" charset="0"/>
              </a:rPr>
              <a:t>     1 2 5 8 8 8 8 [ 8# </a:t>
            </a:r>
            <a:r>
              <a:rPr lang="de-DE" sz="1500" b="1" dirty="0">
                <a:solidFill>
                  <a:srgbClr val="B23C00"/>
                </a:solidFill>
                <a:latin typeface="Courier New" charset="0"/>
                <a:ea typeface="Courier New" charset="0"/>
                <a:cs typeface="Courier New" charset="0"/>
              </a:rPr>
              <a:t>9</a:t>
            </a:r>
            <a:r>
              <a:rPr lang="de-DE" sz="1500" b="1" dirty="0">
                <a:latin typeface="Courier New" charset="0"/>
                <a:ea typeface="Courier New" charset="0"/>
                <a:cs typeface="Courier New" charset="0"/>
              </a:rPr>
              <a:t>#] 10 19 21 11 16 16 24 19 17 14 24 16 11 11 23 17</a:t>
            </a:r>
          </a:p>
          <a:p>
            <a:r>
              <a:rPr lang="de-DE" sz="1500" b="1" dirty="0" err="1">
                <a:latin typeface="Courier New" charset="0"/>
                <a:ea typeface="Courier New" charset="0"/>
                <a:cs typeface="Courier New" charset="0"/>
              </a:rPr>
              <a:t>Partitioned</a:t>
            </a:r>
            <a:r>
              <a:rPr lang="de-DE" sz="1500" b="1" dirty="0">
                <a:latin typeface="Courier New" charset="0"/>
                <a:ea typeface="Courier New" charset="0"/>
                <a:cs typeface="Courier New" charset="0"/>
              </a:rPr>
              <a:t> </a:t>
            </a:r>
            <a:r>
              <a:rPr lang="de-DE" sz="1500" b="1" dirty="0" err="1">
                <a:latin typeface="Courier New" charset="0"/>
                <a:ea typeface="Courier New" charset="0"/>
                <a:cs typeface="Courier New" charset="0"/>
              </a:rPr>
              <a:t>with</a:t>
            </a:r>
            <a:r>
              <a:rPr lang="de-DE" sz="1500" b="1" dirty="0">
                <a:latin typeface="Courier New" charset="0"/>
                <a:ea typeface="Courier New" charset="0"/>
                <a:cs typeface="Courier New" charset="0"/>
              </a:rPr>
              <a:t> </a:t>
            </a:r>
            <a:r>
              <a:rPr lang="de-DE" sz="1500" b="1" dirty="0" err="1">
                <a:latin typeface="Courier New" charset="0"/>
                <a:ea typeface="Courier New" charset="0"/>
                <a:cs typeface="Courier New" charset="0"/>
              </a:rPr>
              <a:t>pivot</a:t>
            </a:r>
            <a:r>
              <a:rPr lang="de-DE" sz="1500" b="1" dirty="0">
                <a:latin typeface="Courier New" charset="0"/>
                <a:ea typeface="Courier New" charset="0"/>
                <a:cs typeface="Courier New" charset="0"/>
              </a:rPr>
              <a:t> 9 at </a:t>
            </a:r>
            <a:r>
              <a:rPr lang="de-DE" sz="1500" b="1" dirty="0" err="1">
                <a:latin typeface="Courier New" charset="0"/>
                <a:ea typeface="Courier New" charset="0"/>
                <a:cs typeface="Courier New" charset="0"/>
              </a:rPr>
              <a:t>index</a:t>
            </a:r>
            <a:r>
              <a:rPr lang="de-DE" sz="1500" b="1" dirty="0">
                <a:latin typeface="Courier New" charset="0"/>
                <a:ea typeface="Courier New" charset="0"/>
                <a:cs typeface="Courier New" charset="0"/>
              </a:rPr>
              <a:t> 8</a:t>
            </a:r>
          </a:p>
          <a:p>
            <a:r>
              <a:rPr lang="de-DE" sz="1500" b="1" dirty="0">
                <a:latin typeface="Courier New" charset="0"/>
                <a:ea typeface="Courier New" charset="0"/>
                <a:cs typeface="Courier New" charset="0"/>
              </a:rPr>
              <a:t>     1 2 5 8 8 8 8 [ 8 </a:t>
            </a:r>
            <a:r>
              <a:rPr lang="de-DE" sz="1500" b="1" dirty="0">
                <a:solidFill>
                  <a:srgbClr val="B23C00"/>
                </a:solidFill>
                <a:latin typeface="Courier New" charset="0"/>
                <a:ea typeface="Courier New" charset="0"/>
                <a:cs typeface="Courier New" charset="0"/>
              </a:rPr>
              <a:t>9</a:t>
            </a:r>
            <a:r>
              <a:rPr lang="de-DE" sz="1500" b="1" dirty="0">
                <a:latin typeface="Courier New" charset="0"/>
                <a:ea typeface="Courier New" charset="0"/>
                <a:cs typeface="Courier New" charset="0"/>
              </a:rPr>
              <a:t>] 10 19 21 11 16 16 24 19 17 14 24 16 11 11 23 17</a:t>
            </a:r>
          </a:p>
          <a:p>
            <a:r>
              <a:rPr lang="de-DE" sz="1500" b="1" dirty="0">
                <a:latin typeface="Courier New" charset="0"/>
                <a:ea typeface="Courier New" charset="0"/>
                <a:cs typeface="Courier New" charset="0"/>
              </a:rPr>
              <a:t>SORTED </a:t>
            </a:r>
            <a:r>
              <a:rPr lang="de-DE" sz="1500" b="1" dirty="0" err="1">
                <a:latin typeface="Courier New" charset="0"/>
                <a:ea typeface="Courier New" charset="0"/>
                <a:cs typeface="Courier New" charset="0"/>
              </a:rPr>
              <a:t>from</a:t>
            </a:r>
            <a:r>
              <a:rPr lang="de-DE" sz="1500" b="1" dirty="0">
                <a:latin typeface="Courier New" charset="0"/>
                <a:ea typeface="Courier New" charset="0"/>
                <a:cs typeface="Courier New" charset="0"/>
              </a:rPr>
              <a:t> </a:t>
            </a:r>
            <a:r>
              <a:rPr lang="de-DE" sz="1500" b="1" dirty="0" err="1">
                <a:latin typeface="Courier New" charset="0"/>
                <a:ea typeface="Courier New" charset="0"/>
                <a:cs typeface="Courier New" charset="0"/>
              </a:rPr>
              <a:t>index</a:t>
            </a:r>
            <a:r>
              <a:rPr lang="de-DE" sz="1500" b="1" dirty="0">
                <a:latin typeface="Courier New" charset="0"/>
                <a:ea typeface="Courier New" charset="0"/>
                <a:cs typeface="Courier New" charset="0"/>
              </a:rPr>
              <a:t> 7 </a:t>
            </a:r>
            <a:r>
              <a:rPr lang="de-DE" sz="1500" b="1" dirty="0" err="1">
                <a:latin typeface="Courier New" charset="0"/>
                <a:ea typeface="Courier New" charset="0"/>
                <a:cs typeface="Courier New" charset="0"/>
              </a:rPr>
              <a:t>to</a:t>
            </a:r>
            <a:r>
              <a:rPr lang="de-DE" sz="1500" b="1" dirty="0">
                <a:latin typeface="Courier New" charset="0"/>
                <a:ea typeface="Courier New" charset="0"/>
                <a:cs typeface="Courier New" charset="0"/>
              </a:rPr>
              <a:t> 8</a:t>
            </a:r>
          </a:p>
          <a:p>
            <a:r>
              <a:rPr lang="de-DE" sz="1500" b="1" dirty="0">
                <a:latin typeface="Courier New" charset="0"/>
                <a:ea typeface="Courier New" charset="0"/>
                <a:cs typeface="Courier New" charset="0"/>
              </a:rPr>
              <a:t>     1 2 5 8 8 8 8 [ 8 9] 10 19 21 11 16 16 24 19 17 14 24 16 11 11 23 17</a:t>
            </a:r>
          </a:p>
          <a:p>
            <a:r>
              <a:rPr lang="de-DE" sz="1500" b="1" dirty="0">
                <a:latin typeface="Courier New" charset="0"/>
                <a:ea typeface="Courier New" charset="0"/>
                <a:cs typeface="Courier New" charset="0"/>
              </a:rPr>
              <a:t>SORTED </a:t>
            </a:r>
            <a:r>
              <a:rPr lang="de-DE" sz="1500" b="1" dirty="0" err="1">
                <a:latin typeface="Courier New" charset="0"/>
                <a:ea typeface="Courier New" charset="0"/>
                <a:cs typeface="Courier New" charset="0"/>
              </a:rPr>
              <a:t>from</a:t>
            </a:r>
            <a:r>
              <a:rPr lang="de-DE" sz="1500" b="1" dirty="0">
                <a:latin typeface="Courier New" charset="0"/>
                <a:ea typeface="Courier New" charset="0"/>
                <a:cs typeface="Courier New" charset="0"/>
              </a:rPr>
              <a:t> </a:t>
            </a:r>
            <a:r>
              <a:rPr lang="de-DE" sz="1500" b="1" dirty="0" err="1">
                <a:latin typeface="Courier New" charset="0"/>
                <a:ea typeface="Courier New" charset="0"/>
                <a:cs typeface="Courier New" charset="0"/>
              </a:rPr>
              <a:t>index</a:t>
            </a:r>
            <a:r>
              <a:rPr lang="de-DE" sz="1500" b="1" dirty="0">
                <a:latin typeface="Courier New" charset="0"/>
                <a:ea typeface="Courier New" charset="0"/>
                <a:cs typeface="Courier New" charset="0"/>
              </a:rPr>
              <a:t> 6 </a:t>
            </a:r>
            <a:r>
              <a:rPr lang="de-DE" sz="1500" b="1" dirty="0" err="1">
                <a:latin typeface="Courier New" charset="0"/>
                <a:ea typeface="Courier New" charset="0"/>
                <a:cs typeface="Courier New" charset="0"/>
              </a:rPr>
              <a:t>to</a:t>
            </a:r>
            <a:r>
              <a:rPr lang="de-DE" sz="1500" b="1" dirty="0">
                <a:latin typeface="Courier New" charset="0"/>
                <a:ea typeface="Courier New" charset="0"/>
                <a:cs typeface="Courier New" charset="0"/>
              </a:rPr>
              <a:t> 8</a:t>
            </a:r>
          </a:p>
          <a:p>
            <a:r>
              <a:rPr lang="de-DE" sz="1500" b="1" dirty="0">
                <a:latin typeface="Courier New" charset="0"/>
                <a:ea typeface="Courier New" charset="0"/>
                <a:cs typeface="Courier New" charset="0"/>
              </a:rPr>
              <a:t>     1 2 5 8 8 8 [ 8 8 9] 10 19 21 11 16 16 24 19 17 14 24 16 11 11 23 17</a:t>
            </a:r>
          </a:p>
          <a:p>
            <a:r>
              <a:rPr lang="de-DE" sz="1500" b="1" dirty="0">
                <a:latin typeface="Courier New" charset="0"/>
                <a:ea typeface="Courier New" charset="0"/>
                <a:cs typeface="Courier New" charset="0"/>
              </a:rPr>
              <a:t>SORTED </a:t>
            </a:r>
            <a:r>
              <a:rPr lang="de-DE" sz="1500" b="1" dirty="0" err="1">
                <a:latin typeface="Courier New" charset="0"/>
                <a:ea typeface="Courier New" charset="0"/>
                <a:cs typeface="Courier New" charset="0"/>
              </a:rPr>
              <a:t>from</a:t>
            </a:r>
            <a:r>
              <a:rPr lang="de-DE" sz="1500" b="1" dirty="0">
                <a:latin typeface="Courier New" charset="0"/>
                <a:ea typeface="Courier New" charset="0"/>
                <a:cs typeface="Courier New" charset="0"/>
              </a:rPr>
              <a:t> </a:t>
            </a:r>
            <a:r>
              <a:rPr lang="de-DE" sz="1500" b="1" dirty="0" err="1">
                <a:latin typeface="Courier New" charset="0"/>
                <a:ea typeface="Courier New" charset="0"/>
                <a:cs typeface="Courier New" charset="0"/>
              </a:rPr>
              <a:t>index</a:t>
            </a:r>
            <a:r>
              <a:rPr lang="de-DE" sz="1500" b="1" dirty="0">
                <a:latin typeface="Courier New" charset="0"/>
                <a:ea typeface="Courier New" charset="0"/>
                <a:cs typeface="Courier New" charset="0"/>
              </a:rPr>
              <a:t> 3 </a:t>
            </a:r>
            <a:r>
              <a:rPr lang="de-DE" sz="1500" b="1" dirty="0" err="1">
                <a:latin typeface="Courier New" charset="0"/>
                <a:ea typeface="Courier New" charset="0"/>
                <a:cs typeface="Courier New" charset="0"/>
              </a:rPr>
              <a:t>to</a:t>
            </a:r>
            <a:r>
              <a:rPr lang="de-DE" sz="1500" b="1" dirty="0">
                <a:latin typeface="Courier New" charset="0"/>
                <a:ea typeface="Courier New" charset="0"/>
                <a:cs typeface="Courier New" charset="0"/>
              </a:rPr>
              <a:t> 8</a:t>
            </a:r>
          </a:p>
          <a:p>
            <a:r>
              <a:rPr lang="de-DE" sz="1500" b="1" dirty="0">
                <a:latin typeface="Courier New" charset="0"/>
                <a:ea typeface="Courier New" charset="0"/>
                <a:cs typeface="Courier New" charset="0"/>
              </a:rPr>
              <a:t>     1 2 5 [ 8 8 8 8 8 9] 10 19 21 11 16 16 24 19 17 14 24 16 11 11 23 17</a:t>
            </a:r>
          </a:p>
        </p:txBody>
      </p:sp>
    </p:spTree>
    <p:extLst>
      <p:ext uri="{BB962C8B-B14F-4D97-AF65-F5344CB8AC3E}">
        <p14:creationId xmlns:p14="http://schemas.microsoft.com/office/powerpoint/2010/main" val="192944634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Suboptimal Quicksort</a:t>
            </a:r>
            <a:r>
              <a:rPr lang="en-US" i="1" dirty="0"/>
              <a:t>, cont’d</a:t>
            </a:r>
            <a:endParaRPr lang="en-US" dirty="0"/>
          </a:p>
        </p:txBody>
      </p:sp>
      <p:sp>
        <p:nvSpPr>
          <p:cNvPr id="4" name="Slide Number Placeholder 3"/>
          <p:cNvSpPr>
            <a:spLocks noGrp="1"/>
          </p:cNvSpPr>
          <p:nvPr>
            <p:ph type="sldNum" sz="quarter" idx="12"/>
          </p:nvPr>
        </p:nvSpPr>
        <p:spPr/>
        <p:txBody>
          <a:bodyPr/>
          <a:lstStyle/>
          <a:p>
            <a:fld id="{5E4F0376-0E54-9843-B673-E00D6670E830}" type="slidenum">
              <a:rPr lang="en-US" smtClean="0"/>
              <a:pPr/>
              <a:t>49</a:t>
            </a:fld>
            <a:endParaRPr lang="en-US"/>
          </a:p>
        </p:txBody>
      </p:sp>
      <p:sp>
        <p:nvSpPr>
          <p:cNvPr id="5" name="TextBox 4"/>
          <p:cNvSpPr txBox="1"/>
          <p:nvPr/>
        </p:nvSpPr>
        <p:spPr>
          <a:xfrm>
            <a:off x="120190" y="1325903"/>
            <a:ext cx="8840882" cy="5401479"/>
          </a:xfrm>
          <a:prstGeom prst="rect">
            <a:avLst/>
          </a:prstGeom>
          <a:solidFill>
            <a:schemeClr val="bg1"/>
          </a:solidFill>
        </p:spPr>
        <p:txBody>
          <a:bodyPr wrap="none" rtlCol="0">
            <a:spAutoFit/>
          </a:bodyPr>
          <a:lstStyle/>
          <a:p>
            <a:r>
              <a:rPr lang="en-US" sz="1500" b="1" dirty="0">
                <a:latin typeface="Courier New" charset="0"/>
                <a:ea typeface="Courier New" charset="0"/>
                <a:cs typeface="Courier New" charset="0"/>
              </a:rPr>
              <a:t>SORTING from index 10 to 24</a:t>
            </a:r>
          </a:p>
          <a:p>
            <a:r>
              <a:rPr lang="de-DE" sz="1500" b="1" dirty="0">
                <a:latin typeface="Courier New" charset="0"/>
                <a:ea typeface="Courier New" charset="0"/>
                <a:cs typeface="Courier New" charset="0"/>
              </a:rPr>
              <a:t>     1 2 5 8 8 8 8 8 9 10 [ </a:t>
            </a:r>
            <a:r>
              <a:rPr lang="de-DE" sz="1500" b="1" dirty="0">
                <a:solidFill>
                  <a:srgbClr val="B23C00"/>
                </a:solidFill>
                <a:latin typeface="Courier New" charset="0"/>
                <a:ea typeface="Courier New" charset="0"/>
                <a:cs typeface="Courier New" charset="0"/>
              </a:rPr>
              <a:t>19</a:t>
            </a:r>
            <a:r>
              <a:rPr lang="de-DE" sz="1500" b="1" dirty="0">
                <a:latin typeface="Courier New" charset="0"/>
                <a:ea typeface="Courier New" charset="0"/>
                <a:cs typeface="Courier New" charset="0"/>
              </a:rPr>
              <a:t> 21 11 16 16 24 19 17 14 24 16 11 11 23 17]</a:t>
            </a:r>
          </a:p>
          <a:p>
            <a:r>
              <a:rPr lang="de-DE" sz="1500" b="1" dirty="0" err="1">
                <a:latin typeface="Courier New" charset="0"/>
                <a:ea typeface="Courier New" charset="0"/>
                <a:cs typeface="Courier New" charset="0"/>
              </a:rPr>
              <a:t>Paritioning</a:t>
            </a:r>
            <a:r>
              <a:rPr lang="de-DE" sz="1500" b="1" dirty="0">
                <a:latin typeface="Courier New" charset="0"/>
                <a:ea typeface="Courier New" charset="0"/>
                <a:cs typeface="Courier New" charset="0"/>
              </a:rPr>
              <a:t> </a:t>
            </a:r>
            <a:r>
              <a:rPr lang="de-DE" sz="1500" b="1" dirty="0" err="1">
                <a:latin typeface="Courier New" charset="0"/>
                <a:ea typeface="Courier New" charset="0"/>
                <a:cs typeface="Courier New" charset="0"/>
              </a:rPr>
              <a:t>with</a:t>
            </a:r>
            <a:r>
              <a:rPr lang="de-DE" sz="1500" b="1" dirty="0">
                <a:latin typeface="Courier New" charset="0"/>
                <a:ea typeface="Courier New" charset="0"/>
                <a:cs typeface="Courier New" charset="0"/>
              </a:rPr>
              <a:t> </a:t>
            </a:r>
            <a:r>
              <a:rPr lang="de-DE" sz="1500" b="1" dirty="0" err="1">
                <a:latin typeface="Courier New" charset="0"/>
                <a:ea typeface="Courier New" charset="0"/>
                <a:cs typeface="Courier New" charset="0"/>
              </a:rPr>
              <a:t>pivot</a:t>
            </a:r>
            <a:r>
              <a:rPr lang="de-DE" sz="1500" b="1" dirty="0">
                <a:latin typeface="Courier New" charset="0"/>
                <a:ea typeface="Courier New" charset="0"/>
                <a:cs typeface="Courier New" charset="0"/>
              </a:rPr>
              <a:t> 19</a:t>
            </a:r>
          </a:p>
          <a:p>
            <a:r>
              <a:rPr lang="de-DE" sz="1500" b="1" dirty="0">
                <a:latin typeface="Courier New" charset="0"/>
                <a:ea typeface="Courier New" charset="0"/>
                <a:cs typeface="Courier New" charset="0"/>
              </a:rPr>
              <a:t>     1 2 5 8 8 8 8 8 9 10 [ 17 21 11 16 16 24 19 17 14 24 16 11 11 23 </a:t>
            </a:r>
            <a:r>
              <a:rPr lang="de-DE" sz="1500" b="1" dirty="0">
                <a:solidFill>
                  <a:srgbClr val="B23C00"/>
                </a:solidFill>
                <a:latin typeface="Courier New" charset="0"/>
                <a:cs typeface="Courier New" charset="0"/>
              </a:rPr>
              <a:t>19</a:t>
            </a:r>
            <a:r>
              <a:rPr lang="de-DE" sz="1500" b="1" dirty="0">
                <a:latin typeface="Courier New" charset="0"/>
                <a:ea typeface="Courier New" charset="0"/>
                <a:cs typeface="Courier New" charset="0"/>
              </a:rPr>
              <a:t>]</a:t>
            </a:r>
          </a:p>
          <a:p>
            <a:r>
              <a:rPr lang="en-US" sz="1500" b="1" dirty="0" err="1">
                <a:latin typeface="Courier New" charset="0"/>
                <a:ea typeface="Courier New" charset="0"/>
                <a:cs typeface="Courier New" charset="0"/>
              </a:rPr>
              <a:t>i</a:t>
            </a:r>
            <a:r>
              <a:rPr lang="en-US" sz="1500" b="1" dirty="0">
                <a:latin typeface="Courier New" charset="0"/>
                <a:ea typeface="Courier New" charset="0"/>
                <a:cs typeface="Courier New" charset="0"/>
              </a:rPr>
              <a:t> = 11, j = 22, swapped 11 and 21</a:t>
            </a:r>
          </a:p>
          <a:p>
            <a:r>
              <a:rPr lang="cs-CZ" sz="1500" b="1" dirty="0">
                <a:latin typeface="Courier New" charset="0"/>
                <a:ea typeface="Courier New" charset="0"/>
                <a:cs typeface="Courier New" charset="0"/>
              </a:rPr>
              <a:t>     1 2 5 8 8 8 8 8 9 10 [ 17 11# 11 16 16 24 19 17 14 24 16 11 21# 23 </a:t>
            </a:r>
            <a:r>
              <a:rPr lang="cs-CZ" sz="1500" b="1" dirty="0">
                <a:solidFill>
                  <a:srgbClr val="B23C00"/>
                </a:solidFill>
                <a:latin typeface="Courier New" charset="0"/>
                <a:cs typeface="Courier New" charset="0"/>
              </a:rPr>
              <a:t>19</a:t>
            </a:r>
            <a:r>
              <a:rPr lang="cs-CZ" sz="1500" b="1" dirty="0">
                <a:latin typeface="Courier New" charset="0"/>
                <a:ea typeface="Courier New" charset="0"/>
                <a:cs typeface="Courier New" charset="0"/>
              </a:rPr>
              <a:t>]</a:t>
            </a:r>
          </a:p>
          <a:p>
            <a:r>
              <a:rPr lang="en-US" sz="1500" b="1" dirty="0" err="1">
                <a:latin typeface="Courier New" charset="0"/>
                <a:ea typeface="Courier New" charset="0"/>
                <a:cs typeface="Courier New" charset="0"/>
              </a:rPr>
              <a:t>i</a:t>
            </a:r>
            <a:r>
              <a:rPr lang="en-US" sz="1500" b="1" dirty="0">
                <a:latin typeface="Courier New" charset="0"/>
                <a:ea typeface="Courier New" charset="0"/>
                <a:cs typeface="Courier New" charset="0"/>
              </a:rPr>
              <a:t> = 15, j = 21, swapped 11 and 24</a:t>
            </a:r>
          </a:p>
          <a:p>
            <a:r>
              <a:rPr lang="cs-CZ" sz="1500" b="1" dirty="0">
                <a:latin typeface="Courier New" charset="0"/>
                <a:ea typeface="Courier New" charset="0"/>
                <a:cs typeface="Courier New" charset="0"/>
              </a:rPr>
              <a:t>     1 2 5 8 8 8 8 8 9 10 [ 17 11 11 16 16 11# 19 17 14 24 16 24# 21 23 </a:t>
            </a:r>
            <a:r>
              <a:rPr lang="cs-CZ" sz="1500" b="1" dirty="0">
                <a:solidFill>
                  <a:srgbClr val="B23C00"/>
                </a:solidFill>
                <a:latin typeface="Courier New" charset="0"/>
                <a:cs typeface="Courier New" charset="0"/>
              </a:rPr>
              <a:t>19</a:t>
            </a:r>
            <a:r>
              <a:rPr lang="cs-CZ" sz="1500" b="1" dirty="0">
                <a:latin typeface="Courier New" charset="0"/>
                <a:ea typeface="Courier New" charset="0"/>
                <a:cs typeface="Courier New" charset="0"/>
              </a:rPr>
              <a:t>]</a:t>
            </a:r>
          </a:p>
          <a:p>
            <a:r>
              <a:rPr lang="en-US" sz="1500" b="1" dirty="0" err="1">
                <a:latin typeface="Courier New" charset="0"/>
                <a:ea typeface="Courier New" charset="0"/>
                <a:cs typeface="Courier New" charset="0"/>
              </a:rPr>
              <a:t>i</a:t>
            </a:r>
            <a:r>
              <a:rPr lang="en-US" sz="1500" b="1" dirty="0">
                <a:latin typeface="Courier New" charset="0"/>
                <a:ea typeface="Courier New" charset="0"/>
                <a:cs typeface="Courier New" charset="0"/>
              </a:rPr>
              <a:t> = 16, j = 20, swapped 16 and 19</a:t>
            </a:r>
          </a:p>
          <a:p>
            <a:r>
              <a:rPr lang="cs-CZ" sz="1500" b="1" dirty="0">
                <a:latin typeface="Courier New" charset="0"/>
                <a:ea typeface="Courier New" charset="0"/>
                <a:cs typeface="Courier New" charset="0"/>
              </a:rPr>
              <a:t>     1 2 5 8 8 8 8 8 9 10 [ 17 11 11 16 16 11 16# 17 14 24 19# 24 21 23 </a:t>
            </a:r>
            <a:r>
              <a:rPr lang="cs-CZ" sz="1500" b="1" dirty="0">
                <a:solidFill>
                  <a:srgbClr val="B23C00"/>
                </a:solidFill>
                <a:latin typeface="Courier New" charset="0"/>
                <a:cs typeface="Courier New" charset="0"/>
              </a:rPr>
              <a:t>19</a:t>
            </a:r>
            <a:r>
              <a:rPr lang="cs-CZ" sz="1500" b="1" dirty="0">
                <a:latin typeface="Courier New" charset="0"/>
                <a:ea typeface="Courier New" charset="0"/>
                <a:cs typeface="Courier New" charset="0"/>
              </a:rPr>
              <a:t>]</a:t>
            </a:r>
          </a:p>
          <a:p>
            <a:r>
              <a:rPr lang="en-US" sz="1500" b="1" dirty="0" err="1">
                <a:latin typeface="Courier New" charset="0"/>
                <a:ea typeface="Courier New" charset="0"/>
                <a:cs typeface="Courier New" charset="0"/>
              </a:rPr>
              <a:t>i</a:t>
            </a:r>
            <a:r>
              <a:rPr lang="en-US" sz="1500" b="1" dirty="0">
                <a:latin typeface="Courier New" charset="0"/>
                <a:ea typeface="Courier New" charset="0"/>
                <a:cs typeface="Courier New" charset="0"/>
              </a:rPr>
              <a:t> = 19, j = 18, swapped 24 and 14</a:t>
            </a:r>
          </a:p>
          <a:p>
            <a:r>
              <a:rPr lang="cs-CZ" sz="1500" b="1" dirty="0">
                <a:latin typeface="Courier New" charset="0"/>
                <a:ea typeface="Courier New" charset="0"/>
                <a:cs typeface="Courier New" charset="0"/>
              </a:rPr>
              <a:t>     1 2 5 8 8 8 8 8 9 10 [ 17 11 11 16 16 11 16 17 14# 24# 19 24 21 23 </a:t>
            </a:r>
            <a:r>
              <a:rPr lang="cs-CZ" sz="1500" b="1" dirty="0">
                <a:solidFill>
                  <a:srgbClr val="B23C00"/>
                </a:solidFill>
                <a:latin typeface="Courier New" charset="0"/>
                <a:cs typeface="Courier New" charset="0"/>
              </a:rPr>
              <a:t>19</a:t>
            </a:r>
            <a:r>
              <a:rPr lang="cs-CZ" sz="1500" b="1" dirty="0">
                <a:latin typeface="Courier New" charset="0"/>
                <a:ea typeface="Courier New" charset="0"/>
                <a:cs typeface="Courier New" charset="0"/>
              </a:rPr>
              <a:t>]</a:t>
            </a:r>
          </a:p>
          <a:p>
            <a:r>
              <a:rPr lang="cs-CZ" sz="1500" b="1" dirty="0" err="1">
                <a:latin typeface="Courier New" charset="0"/>
                <a:ea typeface="Courier New" charset="0"/>
                <a:cs typeface="Courier New" charset="0"/>
              </a:rPr>
              <a:t>Partitioned</a:t>
            </a:r>
            <a:r>
              <a:rPr lang="cs-CZ" sz="1500" b="1" dirty="0">
                <a:latin typeface="Courier New" charset="0"/>
                <a:ea typeface="Courier New" charset="0"/>
                <a:cs typeface="Courier New" charset="0"/>
              </a:rPr>
              <a:t> </a:t>
            </a:r>
            <a:r>
              <a:rPr lang="cs-CZ" sz="1500" b="1" dirty="0" err="1">
                <a:latin typeface="Courier New" charset="0"/>
                <a:ea typeface="Courier New" charset="0"/>
                <a:cs typeface="Courier New" charset="0"/>
              </a:rPr>
              <a:t>with</a:t>
            </a:r>
            <a:r>
              <a:rPr lang="cs-CZ" sz="1500" b="1" dirty="0">
                <a:latin typeface="Courier New" charset="0"/>
                <a:ea typeface="Courier New" charset="0"/>
                <a:cs typeface="Courier New" charset="0"/>
              </a:rPr>
              <a:t> pivot 19 </a:t>
            </a:r>
            <a:r>
              <a:rPr lang="cs-CZ" sz="1500" b="1" dirty="0" err="1">
                <a:latin typeface="Courier New" charset="0"/>
                <a:ea typeface="Courier New" charset="0"/>
                <a:cs typeface="Courier New" charset="0"/>
              </a:rPr>
              <a:t>at</a:t>
            </a:r>
            <a:r>
              <a:rPr lang="cs-CZ" sz="1500" b="1" dirty="0">
                <a:latin typeface="Courier New" charset="0"/>
                <a:ea typeface="Courier New" charset="0"/>
                <a:cs typeface="Courier New" charset="0"/>
              </a:rPr>
              <a:t> index 19</a:t>
            </a:r>
          </a:p>
          <a:p>
            <a:r>
              <a:rPr lang="cs-CZ" sz="1500" b="1" dirty="0">
                <a:latin typeface="Courier New" charset="0"/>
                <a:ea typeface="Courier New" charset="0"/>
                <a:cs typeface="Courier New" charset="0"/>
              </a:rPr>
              <a:t>     1 2 5 8 8 8 8 8 9 10 [ 17 11 11 16 16 11 16 17 14 </a:t>
            </a:r>
            <a:r>
              <a:rPr lang="cs-CZ" sz="1500" b="1" dirty="0">
                <a:solidFill>
                  <a:srgbClr val="B23C00"/>
                </a:solidFill>
                <a:latin typeface="Courier New" charset="0"/>
                <a:cs typeface="Courier New" charset="0"/>
              </a:rPr>
              <a:t>19</a:t>
            </a:r>
            <a:r>
              <a:rPr lang="cs-CZ" sz="1500" b="1" dirty="0">
                <a:latin typeface="Courier New" charset="0"/>
                <a:ea typeface="Courier New" charset="0"/>
                <a:cs typeface="Courier New" charset="0"/>
              </a:rPr>
              <a:t>*= 19 24 21 23 24]</a:t>
            </a:r>
          </a:p>
          <a:p>
            <a:endParaRPr lang="cs-CZ" sz="1500" b="1" dirty="0">
              <a:latin typeface="Courier New" charset="0"/>
              <a:ea typeface="Courier New" charset="0"/>
              <a:cs typeface="Courier New" charset="0"/>
            </a:endParaRPr>
          </a:p>
          <a:p>
            <a:r>
              <a:rPr lang="cs-CZ" sz="1500" b="1" dirty="0">
                <a:latin typeface="Courier New" charset="0"/>
                <a:ea typeface="Courier New" charset="0"/>
                <a:cs typeface="Courier New" charset="0"/>
              </a:rPr>
              <a:t>SORTING </a:t>
            </a:r>
            <a:r>
              <a:rPr lang="cs-CZ" sz="1500" b="1" dirty="0" err="1">
                <a:latin typeface="Courier New" charset="0"/>
                <a:ea typeface="Courier New" charset="0"/>
                <a:cs typeface="Courier New" charset="0"/>
              </a:rPr>
              <a:t>from</a:t>
            </a:r>
            <a:r>
              <a:rPr lang="cs-CZ" sz="1500" b="1" dirty="0">
                <a:latin typeface="Courier New" charset="0"/>
                <a:ea typeface="Courier New" charset="0"/>
                <a:cs typeface="Courier New" charset="0"/>
              </a:rPr>
              <a:t> index 10 to 18</a:t>
            </a:r>
          </a:p>
          <a:p>
            <a:r>
              <a:rPr lang="cs-CZ" sz="1500" b="1" dirty="0">
                <a:latin typeface="Courier New" charset="0"/>
                <a:ea typeface="Courier New" charset="0"/>
                <a:cs typeface="Courier New" charset="0"/>
              </a:rPr>
              <a:t>     1 2 5 8 8 8 8 8 9 10 [ </a:t>
            </a:r>
            <a:r>
              <a:rPr lang="cs-CZ" sz="1500" b="1" dirty="0">
                <a:solidFill>
                  <a:srgbClr val="B23C00"/>
                </a:solidFill>
                <a:latin typeface="Courier New" charset="0"/>
                <a:ea typeface="Courier New" charset="0"/>
                <a:cs typeface="Courier New" charset="0"/>
              </a:rPr>
              <a:t>17</a:t>
            </a:r>
            <a:r>
              <a:rPr lang="cs-CZ" sz="1500" b="1" dirty="0">
                <a:latin typeface="Courier New" charset="0"/>
                <a:ea typeface="Courier New" charset="0"/>
                <a:cs typeface="Courier New" charset="0"/>
              </a:rPr>
              <a:t> 11 11 16 16 11 16 17 14] 19 19 24 21 23 24</a:t>
            </a:r>
          </a:p>
          <a:p>
            <a:r>
              <a:rPr lang="cs-CZ" sz="1500" b="1" dirty="0" err="1">
                <a:latin typeface="Courier New" charset="0"/>
                <a:ea typeface="Courier New" charset="0"/>
                <a:cs typeface="Courier New" charset="0"/>
              </a:rPr>
              <a:t>Paritioning</a:t>
            </a:r>
            <a:r>
              <a:rPr lang="cs-CZ" sz="1500" b="1" dirty="0">
                <a:latin typeface="Courier New" charset="0"/>
                <a:ea typeface="Courier New" charset="0"/>
                <a:cs typeface="Courier New" charset="0"/>
              </a:rPr>
              <a:t> </a:t>
            </a:r>
            <a:r>
              <a:rPr lang="cs-CZ" sz="1500" b="1" dirty="0" err="1">
                <a:latin typeface="Courier New" charset="0"/>
                <a:ea typeface="Courier New" charset="0"/>
                <a:cs typeface="Courier New" charset="0"/>
              </a:rPr>
              <a:t>with</a:t>
            </a:r>
            <a:r>
              <a:rPr lang="cs-CZ" sz="1500" b="1" dirty="0">
                <a:latin typeface="Courier New" charset="0"/>
                <a:ea typeface="Courier New" charset="0"/>
                <a:cs typeface="Courier New" charset="0"/>
              </a:rPr>
              <a:t> pivot 17</a:t>
            </a:r>
          </a:p>
          <a:p>
            <a:r>
              <a:rPr lang="de-DE" sz="1500" b="1" dirty="0">
                <a:latin typeface="Courier New" charset="0"/>
                <a:ea typeface="Courier New" charset="0"/>
                <a:cs typeface="Courier New" charset="0"/>
              </a:rPr>
              <a:t>     1 2 5 8 8 8 8 8 9 10 [ 14 11 11 16 16 11 16 17 </a:t>
            </a:r>
            <a:r>
              <a:rPr lang="de-DE" sz="1500" b="1" dirty="0">
                <a:solidFill>
                  <a:srgbClr val="B23C00"/>
                </a:solidFill>
                <a:latin typeface="Courier New" charset="0"/>
                <a:cs typeface="Courier New" charset="0"/>
              </a:rPr>
              <a:t>17</a:t>
            </a:r>
            <a:r>
              <a:rPr lang="de-DE" sz="1500" b="1" dirty="0">
                <a:latin typeface="Courier New" charset="0"/>
                <a:ea typeface="Courier New" charset="0"/>
                <a:cs typeface="Courier New" charset="0"/>
              </a:rPr>
              <a:t>] 19 19 24 21 23 24</a:t>
            </a:r>
          </a:p>
          <a:p>
            <a:r>
              <a:rPr lang="en-US" sz="1500" b="1" dirty="0" err="1">
                <a:latin typeface="Courier New" charset="0"/>
                <a:ea typeface="Courier New" charset="0"/>
                <a:cs typeface="Courier New" charset="0"/>
              </a:rPr>
              <a:t>i</a:t>
            </a:r>
            <a:r>
              <a:rPr lang="en-US" sz="1500" b="1" dirty="0">
                <a:latin typeface="Courier New" charset="0"/>
                <a:ea typeface="Courier New" charset="0"/>
                <a:cs typeface="Courier New" charset="0"/>
              </a:rPr>
              <a:t> = 17, j = 17, swapped 17 and 17</a:t>
            </a:r>
          </a:p>
          <a:p>
            <a:r>
              <a:rPr lang="de-DE" sz="1500" b="1" dirty="0">
                <a:latin typeface="Courier New" charset="0"/>
                <a:ea typeface="Courier New" charset="0"/>
                <a:cs typeface="Courier New" charset="0"/>
              </a:rPr>
              <a:t>     1 2 5 8 8 8 8 8 9 10 [ 14 11 11 16 16 11 16 17# </a:t>
            </a:r>
            <a:r>
              <a:rPr lang="de-DE" sz="1500" b="1" dirty="0">
                <a:solidFill>
                  <a:srgbClr val="B23C00"/>
                </a:solidFill>
                <a:latin typeface="Courier New" charset="0"/>
                <a:cs typeface="Courier New" charset="0"/>
              </a:rPr>
              <a:t>17</a:t>
            </a:r>
            <a:r>
              <a:rPr lang="de-DE" sz="1500" b="1" dirty="0">
                <a:latin typeface="Courier New" charset="0"/>
                <a:ea typeface="Courier New" charset="0"/>
                <a:cs typeface="Courier New" charset="0"/>
              </a:rPr>
              <a:t>] 19 19 24 21 23 24</a:t>
            </a:r>
          </a:p>
          <a:p>
            <a:r>
              <a:rPr lang="de-DE" sz="1500" b="1" dirty="0" err="1">
                <a:latin typeface="Courier New" charset="0"/>
                <a:ea typeface="Courier New" charset="0"/>
                <a:cs typeface="Courier New" charset="0"/>
              </a:rPr>
              <a:t>Partitioned</a:t>
            </a:r>
            <a:r>
              <a:rPr lang="de-DE" sz="1500" b="1" dirty="0">
                <a:latin typeface="Courier New" charset="0"/>
                <a:ea typeface="Courier New" charset="0"/>
                <a:cs typeface="Courier New" charset="0"/>
              </a:rPr>
              <a:t> </a:t>
            </a:r>
            <a:r>
              <a:rPr lang="de-DE" sz="1500" b="1" dirty="0" err="1">
                <a:latin typeface="Courier New" charset="0"/>
                <a:ea typeface="Courier New" charset="0"/>
                <a:cs typeface="Courier New" charset="0"/>
              </a:rPr>
              <a:t>with</a:t>
            </a:r>
            <a:r>
              <a:rPr lang="de-DE" sz="1500" b="1" dirty="0">
                <a:latin typeface="Courier New" charset="0"/>
                <a:ea typeface="Courier New" charset="0"/>
                <a:cs typeface="Courier New" charset="0"/>
              </a:rPr>
              <a:t> </a:t>
            </a:r>
            <a:r>
              <a:rPr lang="de-DE" sz="1500" b="1" dirty="0" err="1">
                <a:latin typeface="Courier New" charset="0"/>
                <a:ea typeface="Courier New" charset="0"/>
                <a:cs typeface="Courier New" charset="0"/>
              </a:rPr>
              <a:t>pivot</a:t>
            </a:r>
            <a:r>
              <a:rPr lang="de-DE" sz="1500" b="1" dirty="0">
                <a:latin typeface="Courier New" charset="0"/>
                <a:ea typeface="Courier New" charset="0"/>
                <a:cs typeface="Courier New" charset="0"/>
              </a:rPr>
              <a:t> 17 at </a:t>
            </a:r>
            <a:r>
              <a:rPr lang="de-DE" sz="1500" b="1" dirty="0" err="1">
                <a:latin typeface="Courier New" charset="0"/>
                <a:ea typeface="Courier New" charset="0"/>
                <a:cs typeface="Courier New" charset="0"/>
              </a:rPr>
              <a:t>index</a:t>
            </a:r>
            <a:r>
              <a:rPr lang="de-DE" sz="1500" b="1" dirty="0">
                <a:latin typeface="Courier New" charset="0"/>
                <a:ea typeface="Courier New" charset="0"/>
                <a:cs typeface="Courier New" charset="0"/>
              </a:rPr>
              <a:t> 17</a:t>
            </a:r>
          </a:p>
          <a:p>
            <a:r>
              <a:rPr lang="de-DE" sz="1500" b="1" dirty="0">
                <a:latin typeface="Courier New" charset="0"/>
                <a:ea typeface="Courier New" charset="0"/>
                <a:cs typeface="Courier New" charset="0"/>
              </a:rPr>
              <a:t>     1 2 5 8 8 8 8 8 9 10 [ 14 11 11 16 16 11 16 </a:t>
            </a:r>
            <a:r>
              <a:rPr lang="de-DE" sz="1500" b="1" dirty="0">
                <a:solidFill>
                  <a:srgbClr val="B23C00"/>
                </a:solidFill>
                <a:latin typeface="Courier New" charset="0"/>
                <a:cs typeface="Courier New" charset="0"/>
              </a:rPr>
              <a:t>17</a:t>
            </a:r>
            <a:r>
              <a:rPr lang="de-DE" sz="1500" b="1" dirty="0">
                <a:latin typeface="Courier New" charset="0"/>
                <a:ea typeface="Courier New" charset="0"/>
                <a:cs typeface="Courier New" charset="0"/>
              </a:rPr>
              <a:t> 17] 19 19 24 21 23 24</a:t>
            </a:r>
          </a:p>
        </p:txBody>
      </p:sp>
    </p:spTree>
    <p:extLst>
      <p:ext uri="{BB962C8B-B14F-4D97-AF65-F5344CB8AC3E}">
        <p14:creationId xmlns:p14="http://schemas.microsoft.com/office/powerpoint/2010/main" val="931754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 Nasty C++ Puzzle</a:t>
            </a:r>
            <a:r>
              <a:rPr lang="en-US" i="1" dirty="0"/>
              <a:t>, cont’d</a:t>
            </a:r>
            <a:endParaRPr lang="en-US" dirty="0"/>
          </a:p>
        </p:txBody>
      </p:sp>
      <p:sp>
        <p:nvSpPr>
          <p:cNvPr id="4" name="Slide Number Placeholder 3"/>
          <p:cNvSpPr>
            <a:spLocks noGrp="1"/>
          </p:cNvSpPr>
          <p:nvPr>
            <p:ph type="sldNum" sz="quarter" idx="12"/>
          </p:nvPr>
        </p:nvSpPr>
        <p:spPr/>
        <p:txBody>
          <a:bodyPr/>
          <a:lstStyle/>
          <a:p>
            <a:fld id="{5E4F0376-0E54-9843-B673-E00D6670E830}" type="slidenum">
              <a:rPr lang="en-US" smtClean="0"/>
              <a:pPr/>
              <a:t>5</a:t>
            </a:fld>
            <a:endParaRPr lang="en-US"/>
          </a:p>
        </p:txBody>
      </p:sp>
      <p:sp>
        <p:nvSpPr>
          <p:cNvPr id="5" name="TextBox 4"/>
          <p:cNvSpPr txBox="1"/>
          <p:nvPr/>
        </p:nvSpPr>
        <p:spPr>
          <a:xfrm>
            <a:off x="1147024" y="1325903"/>
            <a:ext cx="6849952" cy="4770537"/>
          </a:xfrm>
          <a:prstGeom prst="rect">
            <a:avLst/>
          </a:prstGeom>
          <a:solidFill>
            <a:schemeClr val="bg1">
              <a:lumMod val="95000"/>
            </a:schemeClr>
          </a:solidFill>
          <a:ln>
            <a:solidFill>
              <a:schemeClr val="bg1">
                <a:lumMod val="75000"/>
              </a:schemeClr>
            </a:solidFill>
          </a:ln>
        </p:spPr>
        <p:txBody>
          <a:bodyPr wrap="none" rtlCol="0">
            <a:spAutoFit/>
          </a:bodyPr>
          <a:lstStyle/>
          <a:p>
            <a:r>
              <a:rPr lang="is-IS" b="1" dirty="0">
                <a:latin typeface="Courier New" charset="0"/>
                <a:ea typeface="Courier New" charset="0"/>
                <a:cs typeface="Courier New" charset="0"/>
              </a:rPr>
              <a:t>    cout &lt;&lt; endl &lt;&lt; "Map searches:" &lt;&lt; endl;</a:t>
            </a:r>
            <a:br>
              <a:rPr lang="is-IS" b="1" dirty="0">
                <a:latin typeface="Courier New" charset="0"/>
                <a:ea typeface="Courier New" charset="0"/>
                <a:cs typeface="Courier New" charset="0"/>
              </a:rPr>
            </a:br>
            <a:endParaRPr lang="is-IS" b="1" dirty="0">
              <a:latin typeface="Courier New" charset="0"/>
              <a:ea typeface="Courier New" charset="0"/>
              <a:cs typeface="Courier New" charset="0"/>
            </a:endParaRPr>
          </a:p>
          <a:p>
            <a:r>
              <a:rPr lang="is-IS" b="1" dirty="0">
                <a:latin typeface="Courier New" charset="0"/>
                <a:ea typeface="Courier New" charset="0"/>
                <a:cs typeface="Courier New" charset="0"/>
              </a:rPr>
              <a:t>    cout &lt;&lt; "  Searching for \"one\":";</a:t>
            </a:r>
          </a:p>
          <a:p>
            <a:r>
              <a:rPr lang="is-IS" b="1" dirty="0">
                <a:latin typeface="Courier New" charset="0"/>
                <a:ea typeface="Courier New" charset="0"/>
                <a:cs typeface="Courier New" charset="0"/>
              </a:rPr>
              <a:t>    it = t.search("one");</a:t>
            </a:r>
          </a:p>
          <a:p>
            <a:r>
              <a:rPr lang="is-IS" b="1" dirty="0">
                <a:latin typeface="Courier New" charset="0"/>
                <a:ea typeface="Courier New" charset="0"/>
                <a:cs typeface="Courier New" charset="0"/>
              </a:rPr>
              <a:t>    if (it != tdata.end()) cout &lt;&lt; it-&gt;second &lt;&lt; endl;</a:t>
            </a:r>
          </a:p>
          <a:p>
            <a:r>
              <a:rPr lang="is-IS" b="1" dirty="0">
                <a:latin typeface="Courier New" charset="0"/>
                <a:ea typeface="Courier New" charset="0"/>
                <a:cs typeface="Courier New" charset="0"/>
              </a:rPr>
              <a:t>    else                   cout &lt;&lt; "</a:t>
            </a:r>
            <a:r>
              <a:rPr lang="is-IS" b="1" dirty="0">
                <a:solidFill>
                  <a:srgbClr val="C00000"/>
                </a:solidFill>
                <a:latin typeface="Courier New" charset="0"/>
                <a:ea typeface="Courier New" charset="0"/>
                <a:cs typeface="Courier New" charset="0"/>
              </a:rPr>
              <a:t>***</a:t>
            </a:r>
            <a:r>
              <a:rPr lang="is-IS" b="1" dirty="0">
                <a:latin typeface="Courier New" charset="0"/>
                <a:ea typeface="Courier New" charset="0"/>
                <a:cs typeface="Courier New" charset="0"/>
              </a:rPr>
              <a:t>" &lt;&lt; endl;</a:t>
            </a:r>
            <a:br>
              <a:rPr lang="is-IS" b="1" dirty="0">
                <a:latin typeface="Courier New" charset="0"/>
                <a:ea typeface="Courier New" charset="0"/>
                <a:cs typeface="Courier New" charset="0"/>
              </a:rPr>
            </a:br>
            <a:endParaRPr lang="is-IS" b="1" dirty="0">
              <a:latin typeface="Courier New" charset="0"/>
              <a:ea typeface="Courier New" charset="0"/>
              <a:cs typeface="Courier New" charset="0"/>
            </a:endParaRPr>
          </a:p>
          <a:p>
            <a:r>
              <a:rPr lang="is-IS" b="1" dirty="0">
                <a:latin typeface="Courier New" charset="0"/>
                <a:ea typeface="Courier New" charset="0"/>
                <a:cs typeface="Courier New" charset="0"/>
              </a:rPr>
              <a:t>    cout &lt;&lt; "  Searching for \"two\":";</a:t>
            </a:r>
          </a:p>
          <a:p>
            <a:r>
              <a:rPr lang="is-IS" b="1" dirty="0">
                <a:latin typeface="Courier New" charset="0"/>
                <a:ea typeface="Courier New" charset="0"/>
                <a:cs typeface="Courier New" charset="0"/>
              </a:rPr>
              <a:t>    it = t.search("two");</a:t>
            </a:r>
          </a:p>
          <a:p>
            <a:r>
              <a:rPr lang="is-IS" b="1" dirty="0">
                <a:latin typeface="Courier New" charset="0"/>
                <a:ea typeface="Courier New" charset="0"/>
                <a:cs typeface="Courier New" charset="0"/>
              </a:rPr>
              <a:t>    if (it != tdata.end()) cout &lt;&lt; it-&gt;second &lt;&lt; endl;</a:t>
            </a:r>
          </a:p>
          <a:p>
            <a:r>
              <a:rPr lang="is-IS" b="1" dirty="0">
                <a:latin typeface="Courier New" charset="0"/>
                <a:ea typeface="Courier New" charset="0"/>
                <a:cs typeface="Courier New" charset="0"/>
              </a:rPr>
              <a:t>    else                   cout &lt;&lt; "</a:t>
            </a:r>
            <a:r>
              <a:rPr lang="is-IS" b="1" dirty="0">
                <a:solidFill>
                  <a:srgbClr val="C00000"/>
                </a:solidFill>
                <a:latin typeface="Courier New" charset="0"/>
                <a:ea typeface="Courier New" charset="0"/>
                <a:cs typeface="Courier New" charset="0"/>
              </a:rPr>
              <a:t>***</a:t>
            </a:r>
            <a:r>
              <a:rPr lang="is-IS" b="1" dirty="0">
                <a:latin typeface="Courier New" charset="0"/>
                <a:ea typeface="Courier New" charset="0"/>
                <a:cs typeface="Courier New" charset="0"/>
              </a:rPr>
              <a:t>" &lt;&lt; endl;</a:t>
            </a:r>
            <a:br>
              <a:rPr lang="is-IS" b="1" dirty="0">
                <a:latin typeface="Courier New" charset="0"/>
                <a:ea typeface="Courier New" charset="0"/>
                <a:cs typeface="Courier New" charset="0"/>
              </a:rPr>
            </a:br>
            <a:endParaRPr lang="is-IS" b="1" dirty="0">
              <a:latin typeface="Courier New" charset="0"/>
              <a:ea typeface="Courier New" charset="0"/>
              <a:cs typeface="Courier New" charset="0"/>
            </a:endParaRPr>
          </a:p>
          <a:p>
            <a:r>
              <a:rPr lang="is-IS" b="1" dirty="0">
                <a:latin typeface="Courier New" charset="0"/>
                <a:ea typeface="Courier New" charset="0"/>
                <a:cs typeface="Courier New" charset="0"/>
              </a:rPr>
              <a:t>    cout &lt;&lt; "  Searching for \"three\":";</a:t>
            </a:r>
          </a:p>
          <a:p>
            <a:r>
              <a:rPr lang="is-IS" b="1" dirty="0">
                <a:latin typeface="Courier New" charset="0"/>
                <a:ea typeface="Courier New" charset="0"/>
                <a:cs typeface="Courier New" charset="0"/>
              </a:rPr>
              <a:t>    it = t.search("three");</a:t>
            </a:r>
          </a:p>
          <a:p>
            <a:r>
              <a:rPr lang="is-IS" b="1" dirty="0">
                <a:latin typeface="Courier New" charset="0"/>
                <a:ea typeface="Courier New" charset="0"/>
                <a:cs typeface="Courier New" charset="0"/>
              </a:rPr>
              <a:t>    if (it != tdata.end()) cout &lt;&lt; it-&gt;second &lt;&lt; endl;</a:t>
            </a:r>
          </a:p>
          <a:p>
            <a:r>
              <a:rPr lang="is-IS" b="1" dirty="0">
                <a:latin typeface="Courier New" charset="0"/>
                <a:ea typeface="Courier New" charset="0"/>
                <a:cs typeface="Courier New" charset="0"/>
              </a:rPr>
              <a:t>    else                   cout &lt;&lt; "</a:t>
            </a:r>
            <a:r>
              <a:rPr lang="is-IS" b="1" dirty="0">
                <a:solidFill>
                  <a:srgbClr val="C00000"/>
                </a:solidFill>
                <a:latin typeface="Courier New" charset="0"/>
                <a:ea typeface="Courier New" charset="0"/>
                <a:cs typeface="Courier New" charset="0"/>
              </a:rPr>
              <a:t>***</a:t>
            </a:r>
            <a:r>
              <a:rPr lang="is-IS" b="1" dirty="0">
                <a:latin typeface="Courier New" charset="0"/>
                <a:ea typeface="Courier New" charset="0"/>
                <a:cs typeface="Courier New" charset="0"/>
              </a:rPr>
              <a:t>" &lt;&lt; endl;</a:t>
            </a:r>
          </a:p>
          <a:p>
            <a:endParaRPr lang="is-IS" b="1" dirty="0">
              <a:latin typeface="Courier New" charset="0"/>
              <a:ea typeface="Courier New" charset="0"/>
              <a:cs typeface="Courier New" charset="0"/>
            </a:endParaRPr>
          </a:p>
          <a:p>
            <a:r>
              <a:rPr lang="is-IS" b="1" dirty="0">
                <a:latin typeface="Courier New" charset="0"/>
                <a:ea typeface="Courier New" charset="0"/>
                <a:cs typeface="Courier New" charset="0"/>
              </a:rPr>
              <a:t>    return 0;</a:t>
            </a:r>
          </a:p>
          <a:p>
            <a:r>
              <a:rPr lang="is-IS" b="1" dirty="0">
                <a:latin typeface="Courier New" charset="0"/>
                <a:ea typeface="Courier New" charset="0"/>
                <a:cs typeface="Courier New" charset="0"/>
              </a:rPr>
              <a:t>}</a:t>
            </a:r>
          </a:p>
        </p:txBody>
      </p:sp>
      <p:sp>
        <p:nvSpPr>
          <p:cNvPr id="7" name="TextBox 6">
            <a:extLst>
              <a:ext uri="{FF2B5EF4-FFF2-40B4-BE49-F238E27FC236}">
                <a16:creationId xmlns:a16="http://schemas.microsoft.com/office/drawing/2014/main" id="{D315AE4A-8D27-474C-B9A0-9F8F28B8BD23}"/>
              </a:ext>
            </a:extLst>
          </p:cNvPr>
          <p:cNvSpPr txBox="1"/>
          <p:nvPr/>
        </p:nvSpPr>
        <p:spPr>
          <a:xfrm>
            <a:off x="3017537" y="5540973"/>
            <a:ext cx="5742278" cy="1077218"/>
          </a:xfrm>
          <a:prstGeom prst="rect">
            <a:avLst/>
          </a:prstGeom>
          <a:solidFill>
            <a:srgbClr val="E1F5FF"/>
          </a:solidFill>
          <a:ln>
            <a:solidFill>
              <a:srgbClr val="0033CC"/>
            </a:solidFill>
          </a:ln>
        </p:spPr>
        <p:txBody>
          <a:bodyPr wrap="none" rtlCol="0">
            <a:spAutoFit/>
          </a:bodyPr>
          <a:lstStyle/>
          <a:p>
            <a:r>
              <a:rPr lang="en-US" b="1" dirty="0">
                <a:latin typeface="Courier New" charset="0"/>
                <a:ea typeface="Courier New" charset="0"/>
                <a:cs typeface="Courier New" charset="0"/>
              </a:rPr>
              <a:t>Map searches:</a:t>
            </a:r>
          </a:p>
          <a:p>
            <a:r>
              <a:rPr lang="en-US" b="1" dirty="0">
                <a:latin typeface="Courier New" charset="0"/>
                <a:ea typeface="Courier New" charset="0"/>
                <a:cs typeface="Courier New" charset="0"/>
              </a:rPr>
              <a:t>  Searching for "one":(found)1</a:t>
            </a:r>
          </a:p>
          <a:p>
            <a:r>
              <a:rPr lang="en-US" b="1" dirty="0">
                <a:latin typeface="Courier New" charset="0"/>
                <a:ea typeface="Courier New" charset="0"/>
                <a:cs typeface="Courier New" charset="0"/>
              </a:rPr>
              <a:t>  Searching for "two":(found)2</a:t>
            </a:r>
          </a:p>
          <a:p>
            <a:r>
              <a:rPr lang="en-US" b="1" dirty="0">
                <a:latin typeface="Courier New" charset="0"/>
                <a:ea typeface="Courier New" charset="0"/>
                <a:cs typeface="Courier New" charset="0"/>
              </a:rPr>
              <a:t>  Searching for "three":(not found)</a:t>
            </a:r>
            <a:r>
              <a:rPr lang="en-US" dirty="0"/>
              <a:t> </a:t>
            </a:r>
            <a:r>
              <a:rPr lang="en-US" dirty="0">
                <a:solidFill>
                  <a:srgbClr val="C00000"/>
                </a:solidFill>
              </a:rPr>
              <a:t>-</a:t>
            </a:r>
            <a:r>
              <a:rPr lang="en-US" b="1" dirty="0">
                <a:solidFill>
                  <a:srgbClr val="C00000"/>
                </a:solidFill>
                <a:latin typeface="Courier New" panose="02070309020205020404" pitchFamily="49" charset="0"/>
                <a:cs typeface="Courier New" panose="02070309020205020404" pitchFamily="49" charset="0"/>
              </a:rPr>
              <a:t>517458944</a:t>
            </a:r>
          </a:p>
        </p:txBody>
      </p:sp>
      <p:sp>
        <p:nvSpPr>
          <p:cNvPr id="8" name="TextBox 7">
            <a:extLst>
              <a:ext uri="{FF2B5EF4-FFF2-40B4-BE49-F238E27FC236}">
                <a16:creationId xmlns:a16="http://schemas.microsoft.com/office/drawing/2014/main" id="{CB7C46BA-6930-2349-AB30-9C341FC644FE}"/>
              </a:ext>
            </a:extLst>
          </p:cNvPr>
          <p:cNvSpPr txBox="1"/>
          <p:nvPr/>
        </p:nvSpPr>
        <p:spPr>
          <a:xfrm>
            <a:off x="7498048" y="5970868"/>
            <a:ext cx="1433406" cy="338554"/>
          </a:xfrm>
          <a:prstGeom prst="rect">
            <a:avLst/>
          </a:prstGeom>
          <a:solidFill>
            <a:schemeClr val="accent1">
              <a:lumMod val="20000"/>
              <a:lumOff val="80000"/>
            </a:schemeClr>
          </a:solidFill>
          <a:ln>
            <a:solidFill>
              <a:srgbClr val="0033CC"/>
            </a:solidFill>
          </a:ln>
        </p:spPr>
        <p:txBody>
          <a:bodyPr wrap="none" rtlCol="0">
            <a:spAutoFit/>
          </a:bodyPr>
          <a:lstStyle/>
          <a:p>
            <a:r>
              <a:rPr lang="en-US" sz="1400" dirty="0">
                <a:solidFill>
                  <a:srgbClr val="0033CC"/>
                </a:solidFill>
              </a:rPr>
              <a:t>Why not </a:t>
            </a:r>
            <a:r>
              <a:rPr lang="en-US" b="1" dirty="0">
                <a:solidFill>
                  <a:srgbClr val="C00000"/>
                </a:solidFill>
                <a:latin typeface="Courier New" charset="0"/>
                <a:ea typeface="Courier New" charset="0"/>
                <a:cs typeface="Courier New" charset="0"/>
              </a:rPr>
              <a:t>***</a:t>
            </a:r>
            <a:r>
              <a:rPr lang="en-US" sz="1400" dirty="0">
                <a:solidFill>
                  <a:srgbClr val="0033CC"/>
                </a:solidFill>
              </a:rPr>
              <a:t> ?</a:t>
            </a:r>
          </a:p>
        </p:txBody>
      </p:sp>
    </p:spTree>
    <p:extLst>
      <p:ext uri="{BB962C8B-B14F-4D97-AF65-F5344CB8AC3E}">
        <p14:creationId xmlns:p14="http://schemas.microsoft.com/office/powerpoint/2010/main" val="15233815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500"/>
                                        <p:tgtEl>
                                          <p:spTgt spid="7">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7">
                                            <p:txEl>
                                              <p:pRg st="1" end="1"/>
                                            </p:txEl>
                                          </p:spTgt>
                                        </p:tgtEl>
                                        <p:attrNameLst>
                                          <p:attrName>style.visibility</p:attrName>
                                        </p:attrNameLst>
                                      </p:cBhvr>
                                      <p:to>
                                        <p:strVal val="visible"/>
                                      </p:to>
                                    </p:set>
                                    <p:animEffect transition="in" filter="fade">
                                      <p:cBhvr>
                                        <p:cTn id="10" dur="500"/>
                                        <p:tgtEl>
                                          <p:spTgt spid="7">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7">
                                            <p:txEl>
                                              <p:pRg st="2" end="2"/>
                                            </p:txEl>
                                          </p:spTgt>
                                        </p:tgtEl>
                                        <p:attrNameLst>
                                          <p:attrName>style.visibility</p:attrName>
                                        </p:attrNameLst>
                                      </p:cBhvr>
                                      <p:to>
                                        <p:strVal val="visible"/>
                                      </p:to>
                                    </p:set>
                                    <p:animEffect transition="in" filter="fade">
                                      <p:cBhvr>
                                        <p:cTn id="13" dur="500"/>
                                        <p:tgtEl>
                                          <p:spTgt spid="7">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7">
                                            <p:txEl>
                                              <p:pRg st="3" end="3"/>
                                            </p:txEl>
                                          </p:spTgt>
                                        </p:tgtEl>
                                        <p:attrNameLst>
                                          <p:attrName>style.visibility</p:attrName>
                                        </p:attrNameLst>
                                      </p:cBhvr>
                                      <p:to>
                                        <p:strVal val="visible"/>
                                      </p:to>
                                    </p:set>
                                    <p:animEffect transition="in" filter="fade">
                                      <p:cBhvr>
                                        <p:cTn id="18" dur="500"/>
                                        <p:tgtEl>
                                          <p:spTgt spid="7">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 presetClass="entr" presetSubtype="2"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anim calcmode="lin" valueType="num">
                                      <p:cBhvr additive="base">
                                        <p:cTn id="23" dur="500" fill="hold"/>
                                        <p:tgtEl>
                                          <p:spTgt spid="8"/>
                                        </p:tgtEl>
                                        <p:attrNameLst>
                                          <p:attrName>ppt_x</p:attrName>
                                        </p:attrNameLst>
                                      </p:cBhvr>
                                      <p:tavLst>
                                        <p:tav tm="0">
                                          <p:val>
                                            <p:strVal val="1+#ppt_w/2"/>
                                          </p:val>
                                        </p:tav>
                                        <p:tav tm="100000">
                                          <p:val>
                                            <p:strVal val="#ppt_x"/>
                                          </p:val>
                                        </p:tav>
                                      </p:tavLst>
                                    </p:anim>
                                    <p:anim calcmode="lin" valueType="num">
                                      <p:cBhvr additive="base">
                                        <p:cTn id="24" dur="500" fill="hold"/>
                                        <p:tgtEl>
                                          <p:spTgt spid="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Suboptimal Quicksort</a:t>
            </a:r>
            <a:r>
              <a:rPr lang="en-US" i="1" dirty="0"/>
              <a:t>, cont’d</a:t>
            </a:r>
            <a:endParaRPr lang="en-US" dirty="0"/>
          </a:p>
        </p:txBody>
      </p:sp>
      <p:sp>
        <p:nvSpPr>
          <p:cNvPr id="4" name="Slide Number Placeholder 3"/>
          <p:cNvSpPr>
            <a:spLocks noGrp="1"/>
          </p:cNvSpPr>
          <p:nvPr>
            <p:ph type="sldNum" sz="quarter" idx="12"/>
          </p:nvPr>
        </p:nvSpPr>
        <p:spPr/>
        <p:txBody>
          <a:bodyPr/>
          <a:lstStyle/>
          <a:p>
            <a:fld id="{5E4F0376-0E54-9843-B673-E00D6670E830}" type="slidenum">
              <a:rPr lang="en-US" smtClean="0"/>
              <a:pPr/>
              <a:t>50</a:t>
            </a:fld>
            <a:endParaRPr lang="en-US"/>
          </a:p>
        </p:txBody>
      </p:sp>
      <p:sp>
        <p:nvSpPr>
          <p:cNvPr id="5" name="TextBox 4"/>
          <p:cNvSpPr txBox="1"/>
          <p:nvPr/>
        </p:nvSpPr>
        <p:spPr>
          <a:xfrm>
            <a:off x="182928" y="1311564"/>
            <a:ext cx="8840882" cy="5401479"/>
          </a:xfrm>
          <a:prstGeom prst="rect">
            <a:avLst/>
          </a:prstGeom>
          <a:solidFill>
            <a:schemeClr val="bg1"/>
          </a:solidFill>
        </p:spPr>
        <p:txBody>
          <a:bodyPr wrap="none" rtlCol="0">
            <a:spAutoFit/>
          </a:bodyPr>
          <a:lstStyle/>
          <a:p>
            <a:r>
              <a:rPr lang="en-US" sz="1500" b="1" dirty="0">
                <a:latin typeface="Courier New" charset="0"/>
                <a:ea typeface="Courier New" charset="0"/>
                <a:cs typeface="Courier New" charset="0"/>
              </a:rPr>
              <a:t>SORTING from index 10 to 16</a:t>
            </a:r>
          </a:p>
          <a:p>
            <a:r>
              <a:rPr lang="de-DE" sz="1500" b="1" dirty="0">
                <a:latin typeface="Courier New" charset="0"/>
                <a:ea typeface="Courier New" charset="0"/>
                <a:cs typeface="Courier New" charset="0"/>
              </a:rPr>
              <a:t>     1 2 5 8 8 8 8 8 9 10 [ </a:t>
            </a:r>
            <a:r>
              <a:rPr lang="de-DE" sz="1500" b="1" dirty="0">
                <a:solidFill>
                  <a:srgbClr val="B23C00"/>
                </a:solidFill>
                <a:latin typeface="Courier New" charset="0"/>
                <a:ea typeface="Courier New" charset="0"/>
                <a:cs typeface="Courier New" charset="0"/>
              </a:rPr>
              <a:t>14</a:t>
            </a:r>
            <a:r>
              <a:rPr lang="de-DE" sz="1500" b="1" dirty="0">
                <a:latin typeface="Courier New" charset="0"/>
                <a:ea typeface="Courier New" charset="0"/>
                <a:cs typeface="Courier New" charset="0"/>
              </a:rPr>
              <a:t> 11 11 16 16 11 16] 17 17 19 19 24 21 23 24</a:t>
            </a:r>
          </a:p>
          <a:p>
            <a:r>
              <a:rPr lang="de-DE" sz="1500" b="1" dirty="0" err="1">
                <a:latin typeface="Courier New" charset="0"/>
                <a:ea typeface="Courier New" charset="0"/>
                <a:cs typeface="Courier New" charset="0"/>
              </a:rPr>
              <a:t>Paritioning</a:t>
            </a:r>
            <a:r>
              <a:rPr lang="de-DE" sz="1500" b="1" dirty="0">
                <a:latin typeface="Courier New" charset="0"/>
                <a:ea typeface="Courier New" charset="0"/>
                <a:cs typeface="Courier New" charset="0"/>
              </a:rPr>
              <a:t> </a:t>
            </a:r>
            <a:r>
              <a:rPr lang="de-DE" sz="1500" b="1" dirty="0" err="1">
                <a:latin typeface="Courier New" charset="0"/>
                <a:ea typeface="Courier New" charset="0"/>
                <a:cs typeface="Courier New" charset="0"/>
              </a:rPr>
              <a:t>with</a:t>
            </a:r>
            <a:r>
              <a:rPr lang="de-DE" sz="1500" b="1" dirty="0">
                <a:latin typeface="Courier New" charset="0"/>
                <a:ea typeface="Courier New" charset="0"/>
                <a:cs typeface="Courier New" charset="0"/>
              </a:rPr>
              <a:t> </a:t>
            </a:r>
            <a:r>
              <a:rPr lang="de-DE" sz="1500" b="1" dirty="0" err="1">
                <a:latin typeface="Courier New" charset="0"/>
                <a:ea typeface="Courier New" charset="0"/>
                <a:cs typeface="Courier New" charset="0"/>
              </a:rPr>
              <a:t>pivot</a:t>
            </a:r>
            <a:r>
              <a:rPr lang="de-DE" sz="1500" b="1" dirty="0">
                <a:latin typeface="Courier New" charset="0"/>
                <a:ea typeface="Courier New" charset="0"/>
                <a:cs typeface="Courier New" charset="0"/>
              </a:rPr>
              <a:t> 14</a:t>
            </a:r>
          </a:p>
          <a:p>
            <a:r>
              <a:rPr lang="cs-CZ" sz="1500" b="1" dirty="0">
                <a:latin typeface="Courier New" charset="0"/>
                <a:ea typeface="Courier New" charset="0"/>
                <a:cs typeface="Courier New" charset="0"/>
              </a:rPr>
              <a:t>     1 2 5 8 8 8 8 8 9 10 [ 16 11 11 16 16 11 </a:t>
            </a:r>
            <a:r>
              <a:rPr lang="cs-CZ" sz="1500" b="1" dirty="0">
                <a:solidFill>
                  <a:srgbClr val="B23C00"/>
                </a:solidFill>
                <a:latin typeface="Courier New" charset="0"/>
                <a:cs typeface="Courier New" charset="0"/>
              </a:rPr>
              <a:t>14</a:t>
            </a:r>
            <a:r>
              <a:rPr lang="cs-CZ" sz="1500" b="1" dirty="0">
                <a:latin typeface="Courier New" charset="0"/>
                <a:ea typeface="Courier New" charset="0"/>
                <a:cs typeface="Courier New" charset="0"/>
              </a:rPr>
              <a:t>] 17 17 19 19 24 21 23 24</a:t>
            </a:r>
          </a:p>
          <a:p>
            <a:r>
              <a:rPr lang="en-US" sz="1500" b="1" dirty="0" err="1">
                <a:latin typeface="Courier New" charset="0"/>
                <a:ea typeface="Courier New" charset="0"/>
                <a:cs typeface="Courier New" charset="0"/>
              </a:rPr>
              <a:t>i</a:t>
            </a:r>
            <a:r>
              <a:rPr lang="en-US" sz="1500" b="1" dirty="0">
                <a:latin typeface="Courier New" charset="0"/>
                <a:ea typeface="Courier New" charset="0"/>
                <a:cs typeface="Courier New" charset="0"/>
              </a:rPr>
              <a:t> = 10, j = 15, swapped 11 and 16</a:t>
            </a:r>
          </a:p>
          <a:p>
            <a:r>
              <a:rPr lang="cs-CZ" sz="1500" b="1" dirty="0">
                <a:latin typeface="Courier New" charset="0"/>
                <a:ea typeface="Courier New" charset="0"/>
                <a:cs typeface="Courier New" charset="0"/>
              </a:rPr>
              <a:t>     1 2 5 8 8 8 8 8 9 10 [ 11# 11 11 16 16 16# </a:t>
            </a:r>
            <a:r>
              <a:rPr lang="cs-CZ" sz="1500" b="1" dirty="0">
                <a:solidFill>
                  <a:srgbClr val="B23C00"/>
                </a:solidFill>
                <a:latin typeface="Courier New" charset="0"/>
                <a:cs typeface="Courier New" charset="0"/>
              </a:rPr>
              <a:t>14</a:t>
            </a:r>
            <a:r>
              <a:rPr lang="cs-CZ" sz="1500" b="1" dirty="0">
                <a:latin typeface="Courier New" charset="0"/>
                <a:ea typeface="Courier New" charset="0"/>
                <a:cs typeface="Courier New" charset="0"/>
              </a:rPr>
              <a:t>] 17 17 19 19 24 21 23 24</a:t>
            </a:r>
          </a:p>
          <a:p>
            <a:r>
              <a:rPr lang="en-US" sz="1500" b="1" dirty="0" err="1">
                <a:latin typeface="Courier New" charset="0"/>
                <a:ea typeface="Courier New" charset="0"/>
                <a:cs typeface="Courier New" charset="0"/>
              </a:rPr>
              <a:t>i</a:t>
            </a:r>
            <a:r>
              <a:rPr lang="en-US" sz="1500" b="1" dirty="0">
                <a:latin typeface="Courier New" charset="0"/>
                <a:ea typeface="Courier New" charset="0"/>
                <a:cs typeface="Courier New" charset="0"/>
              </a:rPr>
              <a:t> = 13, j = 12, swapped 16 and 11</a:t>
            </a:r>
          </a:p>
          <a:p>
            <a:r>
              <a:rPr lang="cs-CZ" sz="1500" b="1" dirty="0">
                <a:latin typeface="Courier New" charset="0"/>
                <a:ea typeface="Courier New" charset="0"/>
                <a:cs typeface="Courier New" charset="0"/>
              </a:rPr>
              <a:t>     1 2 5 8 8 8 8 8 9 10 [ 11 11 11# 16# 16 16 </a:t>
            </a:r>
            <a:r>
              <a:rPr lang="cs-CZ" sz="1500" b="1" dirty="0">
                <a:solidFill>
                  <a:srgbClr val="B23C00"/>
                </a:solidFill>
                <a:latin typeface="Courier New" charset="0"/>
                <a:cs typeface="Courier New" charset="0"/>
              </a:rPr>
              <a:t>14</a:t>
            </a:r>
            <a:r>
              <a:rPr lang="cs-CZ" sz="1500" b="1" dirty="0">
                <a:latin typeface="Courier New" charset="0"/>
                <a:ea typeface="Courier New" charset="0"/>
                <a:cs typeface="Courier New" charset="0"/>
              </a:rPr>
              <a:t>] 17 17 19 19 24 21 23 24</a:t>
            </a:r>
          </a:p>
          <a:p>
            <a:r>
              <a:rPr lang="cs-CZ" sz="1500" b="1" dirty="0" err="1">
                <a:latin typeface="Courier New" charset="0"/>
                <a:ea typeface="Courier New" charset="0"/>
                <a:cs typeface="Courier New" charset="0"/>
              </a:rPr>
              <a:t>Partitioned</a:t>
            </a:r>
            <a:r>
              <a:rPr lang="cs-CZ" sz="1500" b="1" dirty="0">
                <a:latin typeface="Courier New" charset="0"/>
                <a:ea typeface="Courier New" charset="0"/>
                <a:cs typeface="Courier New" charset="0"/>
              </a:rPr>
              <a:t> </a:t>
            </a:r>
            <a:r>
              <a:rPr lang="cs-CZ" sz="1500" b="1" dirty="0" err="1">
                <a:latin typeface="Courier New" charset="0"/>
                <a:ea typeface="Courier New" charset="0"/>
                <a:cs typeface="Courier New" charset="0"/>
              </a:rPr>
              <a:t>with</a:t>
            </a:r>
            <a:r>
              <a:rPr lang="cs-CZ" sz="1500" b="1" dirty="0">
                <a:latin typeface="Courier New" charset="0"/>
                <a:ea typeface="Courier New" charset="0"/>
                <a:cs typeface="Courier New" charset="0"/>
              </a:rPr>
              <a:t> pivot 14 </a:t>
            </a:r>
            <a:r>
              <a:rPr lang="cs-CZ" sz="1500" b="1" dirty="0" err="1">
                <a:latin typeface="Courier New" charset="0"/>
                <a:ea typeface="Courier New" charset="0"/>
                <a:cs typeface="Courier New" charset="0"/>
              </a:rPr>
              <a:t>at</a:t>
            </a:r>
            <a:r>
              <a:rPr lang="cs-CZ" sz="1500" b="1" dirty="0">
                <a:latin typeface="Courier New" charset="0"/>
                <a:ea typeface="Courier New" charset="0"/>
                <a:cs typeface="Courier New" charset="0"/>
              </a:rPr>
              <a:t> index 13</a:t>
            </a:r>
          </a:p>
          <a:p>
            <a:r>
              <a:rPr lang="cs-CZ" sz="1500" b="1" dirty="0">
                <a:latin typeface="Courier New" charset="0"/>
                <a:ea typeface="Courier New" charset="0"/>
                <a:cs typeface="Courier New" charset="0"/>
              </a:rPr>
              <a:t>     1 2 5 8 8 8 8 8 9 10 [ 11 11 11 </a:t>
            </a:r>
            <a:r>
              <a:rPr lang="cs-CZ" sz="1500" b="1" dirty="0">
                <a:solidFill>
                  <a:srgbClr val="B23C00"/>
                </a:solidFill>
                <a:latin typeface="Courier New" charset="0"/>
                <a:cs typeface="Courier New" charset="0"/>
              </a:rPr>
              <a:t>14</a:t>
            </a:r>
            <a:r>
              <a:rPr lang="cs-CZ" sz="1500" b="1" dirty="0">
                <a:latin typeface="Courier New" charset="0"/>
                <a:ea typeface="Courier New" charset="0"/>
                <a:cs typeface="Courier New" charset="0"/>
              </a:rPr>
              <a:t> 16 16 16] 17 17 19 19 24 21 23 24</a:t>
            </a:r>
          </a:p>
          <a:p>
            <a:endParaRPr lang="cs-CZ" sz="1500" b="1" dirty="0">
              <a:latin typeface="Courier New" charset="0"/>
              <a:ea typeface="Courier New" charset="0"/>
              <a:cs typeface="Courier New" charset="0"/>
            </a:endParaRPr>
          </a:p>
          <a:p>
            <a:r>
              <a:rPr lang="cs-CZ" sz="1500" b="1" dirty="0">
                <a:latin typeface="Courier New" charset="0"/>
                <a:ea typeface="Courier New" charset="0"/>
                <a:cs typeface="Courier New" charset="0"/>
              </a:rPr>
              <a:t>SORTING </a:t>
            </a:r>
            <a:r>
              <a:rPr lang="cs-CZ" sz="1500" b="1" dirty="0" err="1">
                <a:latin typeface="Courier New" charset="0"/>
                <a:ea typeface="Courier New" charset="0"/>
                <a:cs typeface="Courier New" charset="0"/>
              </a:rPr>
              <a:t>from</a:t>
            </a:r>
            <a:r>
              <a:rPr lang="cs-CZ" sz="1500" b="1" dirty="0">
                <a:latin typeface="Courier New" charset="0"/>
                <a:ea typeface="Courier New" charset="0"/>
                <a:cs typeface="Courier New" charset="0"/>
              </a:rPr>
              <a:t> index 10 to 12</a:t>
            </a:r>
          </a:p>
          <a:p>
            <a:r>
              <a:rPr lang="de-DE" sz="1500" b="1" dirty="0">
                <a:latin typeface="Courier New" charset="0"/>
                <a:ea typeface="Courier New" charset="0"/>
                <a:cs typeface="Courier New" charset="0"/>
              </a:rPr>
              <a:t>     1 2 5 8 8 8 8 8 9 10 [ </a:t>
            </a:r>
            <a:r>
              <a:rPr lang="de-DE" sz="1500" b="1" dirty="0">
                <a:solidFill>
                  <a:srgbClr val="B23C00"/>
                </a:solidFill>
                <a:latin typeface="Courier New" charset="0"/>
                <a:ea typeface="Courier New" charset="0"/>
                <a:cs typeface="Courier New" charset="0"/>
              </a:rPr>
              <a:t>11</a:t>
            </a:r>
            <a:r>
              <a:rPr lang="de-DE" sz="1500" b="1" dirty="0">
                <a:latin typeface="Courier New" charset="0"/>
                <a:ea typeface="Courier New" charset="0"/>
                <a:cs typeface="Courier New" charset="0"/>
              </a:rPr>
              <a:t> 11 11] 14 16 16 16 17 17 19 19 24 21 23 24</a:t>
            </a:r>
          </a:p>
          <a:p>
            <a:r>
              <a:rPr lang="de-DE" sz="1500" b="1" dirty="0" err="1">
                <a:latin typeface="Courier New" charset="0"/>
                <a:ea typeface="Courier New" charset="0"/>
                <a:cs typeface="Courier New" charset="0"/>
              </a:rPr>
              <a:t>Paritioning</a:t>
            </a:r>
            <a:r>
              <a:rPr lang="de-DE" sz="1500" b="1" dirty="0">
                <a:latin typeface="Courier New" charset="0"/>
                <a:ea typeface="Courier New" charset="0"/>
                <a:cs typeface="Courier New" charset="0"/>
              </a:rPr>
              <a:t> </a:t>
            </a:r>
            <a:r>
              <a:rPr lang="de-DE" sz="1500" b="1" dirty="0" err="1">
                <a:latin typeface="Courier New" charset="0"/>
                <a:ea typeface="Courier New" charset="0"/>
                <a:cs typeface="Courier New" charset="0"/>
              </a:rPr>
              <a:t>with</a:t>
            </a:r>
            <a:r>
              <a:rPr lang="de-DE" sz="1500" b="1" dirty="0">
                <a:latin typeface="Courier New" charset="0"/>
                <a:ea typeface="Courier New" charset="0"/>
                <a:cs typeface="Courier New" charset="0"/>
              </a:rPr>
              <a:t> </a:t>
            </a:r>
            <a:r>
              <a:rPr lang="de-DE" sz="1500" b="1" dirty="0" err="1">
                <a:latin typeface="Courier New" charset="0"/>
                <a:ea typeface="Courier New" charset="0"/>
                <a:cs typeface="Courier New" charset="0"/>
              </a:rPr>
              <a:t>pivot</a:t>
            </a:r>
            <a:r>
              <a:rPr lang="de-DE" sz="1500" b="1" dirty="0">
                <a:latin typeface="Courier New" charset="0"/>
                <a:ea typeface="Courier New" charset="0"/>
                <a:cs typeface="Courier New" charset="0"/>
              </a:rPr>
              <a:t> 11</a:t>
            </a:r>
          </a:p>
          <a:p>
            <a:r>
              <a:rPr lang="de-DE" sz="1500" b="1" dirty="0">
                <a:latin typeface="Courier New" charset="0"/>
                <a:ea typeface="Courier New" charset="0"/>
                <a:cs typeface="Courier New" charset="0"/>
              </a:rPr>
              <a:t>     1 2 5 8 8 8 8 8 9 10 [ 11 11 </a:t>
            </a:r>
            <a:r>
              <a:rPr lang="de-DE" sz="1500" b="1" dirty="0">
                <a:solidFill>
                  <a:srgbClr val="B23C00"/>
                </a:solidFill>
                <a:latin typeface="Courier New" charset="0"/>
                <a:cs typeface="Courier New" charset="0"/>
              </a:rPr>
              <a:t>11</a:t>
            </a:r>
            <a:r>
              <a:rPr lang="de-DE" sz="1500" b="1" dirty="0">
                <a:latin typeface="Courier New" charset="0"/>
                <a:ea typeface="Courier New" charset="0"/>
                <a:cs typeface="Courier New" charset="0"/>
              </a:rPr>
              <a:t>] 14 16 16 16 17 17 19 19 24 21 23 24</a:t>
            </a:r>
          </a:p>
          <a:p>
            <a:r>
              <a:rPr lang="en-US" sz="1500" b="1" dirty="0" err="1">
                <a:latin typeface="Courier New" charset="0"/>
                <a:ea typeface="Courier New" charset="0"/>
                <a:cs typeface="Courier New" charset="0"/>
              </a:rPr>
              <a:t>i</a:t>
            </a:r>
            <a:r>
              <a:rPr lang="en-US" sz="1500" b="1" dirty="0">
                <a:latin typeface="Courier New" charset="0"/>
                <a:ea typeface="Courier New" charset="0"/>
                <a:cs typeface="Courier New" charset="0"/>
              </a:rPr>
              <a:t> = 10, j = 11, swapped 11 and 11</a:t>
            </a:r>
          </a:p>
          <a:p>
            <a:r>
              <a:rPr lang="de-DE" sz="1500" b="1" dirty="0">
                <a:latin typeface="Courier New" charset="0"/>
                <a:ea typeface="Courier New" charset="0"/>
                <a:cs typeface="Courier New" charset="0"/>
              </a:rPr>
              <a:t>     1 2 5 8 8 8 8 8 9 10 [ 11# 11# 11] 14 16 16 16 17 17 19 19 24 21 23 24</a:t>
            </a:r>
          </a:p>
          <a:p>
            <a:r>
              <a:rPr lang="en-US" sz="1500" b="1" dirty="0" err="1">
                <a:latin typeface="Courier New" charset="0"/>
                <a:ea typeface="Courier New" charset="0"/>
                <a:cs typeface="Courier New" charset="0"/>
              </a:rPr>
              <a:t>i</a:t>
            </a:r>
            <a:r>
              <a:rPr lang="en-US" sz="1500" b="1" dirty="0">
                <a:latin typeface="Courier New" charset="0"/>
                <a:ea typeface="Courier New" charset="0"/>
                <a:cs typeface="Courier New" charset="0"/>
              </a:rPr>
              <a:t> = 11, j = 10, swapped 11 and 11</a:t>
            </a:r>
          </a:p>
          <a:p>
            <a:r>
              <a:rPr lang="de-DE" sz="1500" b="1" dirty="0">
                <a:latin typeface="Courier New" charset="0"/>
                <a:ea typeface="Courier New" charset="0"/>
                <a:cs typeface="Courier New" charset="0"/>
              </a:rPr>
              <a:t>     1 2 5 8 8 8 8 8 9 10 [ 11# 11# 11] 14 16 16 16 17 17 19 19 24 21 23 24</a:t>
            </a:r>
          </a:p>
          <a:p>
            <a:r>
              <a:rPr lang="de-DE" sz="1500" b="1" dirty="0" err="1">
                <a:latin typeface="Courier New" charset="0"/>
                <a:ea typeface="Courier New" charset="0"/>
                <a:cs typeface="Courier New" charset="0"/>
              </a:rPr>
              <a:t>Partitioned</a:t>
            </a:r>
            <a:r>
              <a:rPr lang="de-DE" sz="1500" b="1" dirty="0">
                <a:latin typeface="Courier New" charset="0"/>
                <a:ea typeface="Courier New" charset="0"/>
                <a:cs typeface="Courier New" charset="0"/>
              </a:rPr>
              <a:t> </a:t>
            </a:r>
            <a:r>
              <a:rPr lang="de-DE" sz="1500" b="1" dirty="0" err="1">
                <a:latin typeface="Courier New" charset="0"/>
                <a:ea typeface="Courier New" charset="0"/>
                <a:cs typeface="Courier New" charset="0"/>
              </a:rPr>
              <a:t>with</a:t>
            </a:r>
            <a:r>
              <a:rPr lang="de-DE" sz="1500" b="1" dirty="0">
                <a:latin typeface="Courier New" charset="0"/>
                <a:ea typeface="Courier New" charset="0"/>
                <a:cs typeface="Courier New" charset="0"/>
              </a:rPr>
              <a:t> </a:t>
            </a:r>
            <a:r>
              <a:rPr lang="de-DE" sz="1500" b="1" dirty="0" err="1">
                <a:latin typeface="Courier New" charset="0"/>
                <a:ea typeface="Courier New" charset="0"/>
                <a:cs typeface="Courier New" charset="0"/>
              </a:rPr>
              <a:t>pivot</a:t>
            </a:r>
            <a:r>
              <a:rPr lang="de-DE" sz="1500" b="1" dirty="0">
                <a:latin typeface="Courier New" charset="0"/>
                <a:ea typeface="Courier New" charset="0"/>
                <a:cs typeface="Courier New" charset="0"/>
              </a:rPr>
              <a:t> 11 at </a:t>
            </a:r>
            <a:r>
              <a:rPr lang="de-DE" sz="1500" b="1" dirty="0" err="1">
                <a:latin typeface="Courier New" charset="0"/>
                <a:ea typeface="Courier New" charset="0"/>
                <a:cs typeface="Courier New" charset="0"/>
              </a:rPr>
              <a:t>index</a:t>
            </a:r>
            <a:r>
              <a:rPr lang="de-DE" sz="1500" b="1" dirty="0">
                <a:latin typeface="Courier New" charset="0"/>
                <a:ea typeface="Courier New" charset="0"/>
                <a:cs typeface="Courier New" charset="0"/>
              </a:rPr>
              <a:t> 11</a:t>
            </a:r>
          </a:p>
          <a:p>
            <a:r>
              <a:rPr lang="de-DE" sz="1500" b="1" dirty="0">
                <a:latin typeface="Courier New" charset="0"/>
                <a:ea typeface="Courier New" charset="0"/>
                <a:cs typeface="Courier New" charset="0"/>
              </a:rPr>
              <a:t>     1 2 5 8 8 8 8 8 9 10 [ 11 </a:t>
            </a:r>
            <a:r>
              <a:rPr lang="de-DE" sz="1500" b="1" dirty="0">
                <a:solidFill>
                  <a:srgbClr val="B23C00"/>
                </a:solidFill>
                <a:latin typeface="Courier New" charset="0"/>
                <a:cs typeface="Courier New" charset="0"/>
              </a:rPr>
              <a:t>11</a:t>
            </a:r>
            <a:r>
              <a:rPr lang="de-DE" sz="1500" b="1" dirty="0">
                <a:latin typeface="Courier New" charset="0"/>
                <a:ea typeface="Courier New" charset="0"/>
                <a:cs typeface="Courier New" charset="0"/>
              </a:rPr>
              <a:t> 11] 14 16 16 16 17 17 19 19 24 21 23 24</a:t>
            </a:r>
          </a:p>
          <a:p>
            <a:r>
              <a:rPr lang="de-DE" sz="1500" b="1" dirty="0">
                <a:latin typeface="Courier New" charset="0"/>
                <a:ea typeface="Courier New" charset="0"/>
                <a:cs typeface="Courier New" charset="0"/>
              </a:rPr>
              <a:t>SORTED </a:t>
            </a:r>
            <a:r>
              <a:rPr lang="de-DE" sz="1500" b="1" dirty="0" err="1">
                <a:latin typeface="Courier New" charset="0"/>
                <a:ea typeface="Courier New" charset="0"/>
                <a:cs typeface="Courier New" charset="0"/>
              </a:rPr>
              <a:t>from</a:t>
            </a:r>
            <a:r>
              <a:rPr lang="de-DE" sz="1500" b="1" dirty="0">
                <a:latin typeface="Courier New" charset="0"/>
                <a:ea typeface="Courier New" charset="0"/>
                <a:cs typeface="Courier New" charset="0"/>
              </a:rPr>
              <a:t> </a:t>
            </a:r>
            <a:r>
              <a:rPr lang="de-DE" sz="1500" b="1" dirty="0" err="1">
                <a:latin typeface="Courier New" charset="0"/>
                <a:ea typeface="Courier New" charset="0"/>
                <a:cs typeface="Courier New" charset="0"/>
              </a:rPr>
              <a:t>index</a:t>
            </a:r>
            <a:r>
              <a:rPr lang="de-DE" sz="1500" b="1" dirty="0">
                <a:latin typeface="Courier New" charset="0"/>
                <a:ea typeface="Courier New" charset="0"/>
                <a:cs typeface="Courier New" charset="0"/>
              </a:rPr>
              <a:t> 10 </a:t>
            </a:r>
            <a:r>
              <a:rPr lang="de-DE" sz="1500" b="1" dirty="0" err="1">
                <a:latin typeface="Courier New" charset="0"/>
                <a:ea typeface="Courier New" charset="0"/>
                <a:cs typeface="Courier New" charset="0"/>
              </a:rPr>
              <a:t>to</a:t>
            </a:r>
            <a:r>
              <a:rPr lang="de-DE" sz="1500" b="1" dirty="0">
                <a:latin typeface="Courier New" charset="0"/>
                <a:ea typeface="Courier New" charset="0"/>
                <a:cs typeface="Courier New" charset="0"/>
              </a:rPr>
              <a:t> 12</a:t>
            </a:r>
          </a:p>
          <a:p>
            <a:r>
              <a:rPr lang="de-DE" sz="1500" b="1" dirty="0">
                <a:latin typeface="Courier New" charset="0"/>
                <a:ea typeface="Courier New" charset="0"/>
                <a:cs typeface="Courier New" charset="0"/>
              </a:rPr>
              <a:t>     1 2 5 8 8 8 8 8 9 10 [ 11 11 11] 14 16 16 16 17 17 19 19 24 21 23 24</a:t>
            </a:r>
          </a:p>
        </p:txBody>
      </p:sp>
    </p:spTree>
    <p:extLst>
      <p:ext uri="{BB962C8B-B14F-4D97-AF65-F5344CB8AC3E}">
        <p14:creationId xmlns:p14="http://schemas.microsoft.com/office/powerpoint/2010/main" val="165777387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Suboptimal Quicksort</a:t>
            </a:r>
            <a:r>
              <a:rPr lang="en-US" i="1" dirty="0"/>
              <a:t>, cont’d</a:t>
            </a:r>
            <a:endParaRPr lang="en-US" dirty="0"/>
          </a:p>
        </p:txBody>
      </p:sp>
      <p:sp>
        <p:nvSpPr>
          <p:cNvPr id="4" name="Slide Number Placeholder 3"/>
          <p:cNvSpPr>
            <a:spLocks noGrp="1"/>
          </p:cNvSpPr>
          <p:nvPr>
            <p:ph type="sldNum" sz="quarter" idx="12"/>
          </p:nvPr>
        </p:nvSpPr>
        <p:spPr/>
        <p:txBody>
          <a:bodyPr/>
          <a:lstStyle/>
          <a:p>
            <a:fld id="{5E4F0376-0E54-9843-B673-E00D6670E830}" type="slidenum">
              <a:rPr lang="en-US" smtClean="0"/>
              <a:pPr/>
              <a:t>51</a:t>
            </a:fld>
            <a:endParaRPr lang="en-US"/>
          </a:p>
        </p:txBody>
      </p:sp>
      <p:sp>
        <p:nvSpPr>
          <p:cNvPr id="5" name="TextBox 4"/>
          <p:cNvSpPr txBox="1"/>
          <p:nvPr/>
        </p:nvSpPr>
        <p:spPr>
          <a:xfrm>
            <a:off x="378691" y="1234464"/>
            <a:ext cx="8239756" cy="5478423"/>
          </a:xfrm>
          <a:prstGeom prst="rect">
            <a:avLst/>
          </a:prstGeom>
          <a:solidFill>
            <a:schemeClr val="bg1"/>
          </a:solidFill>
        </p:spPr>
        <p:txBody>
          <a:bodyPr wrap="none" rtlCol="0">
            <a:spAutoFit/>
          </a:bodyPr>
          <a:lstStyle/>
          <a:p>
            <a:r>
              <a:rPr lang="en-US" sz="1400" b="1" dirty="0">
                <a:latin typeface="Courier New" charset="0"/>
                <a:ea typeface="Courier New" charset="0"/>
                <a:cs typeface="Courier New" charset="0"/>
              </a:rPr>
              <a:t>SORTING from index 14 to 16</a:t>
            </a:r>
          </a:p>
          <a:p>
            <a:r>
              <a:rPr lang="cs-CZ" sz="1400" b="1" dirty="0">
                <a:latin typeface="Courier New" charset="0"/>
                <a:ea typeface="Courier New" charset="0"/>
                <a:cs typeface="Courier New" charset="0"/>
              </a:rPr>
              <a:t>     1 2 5 8 8 8 8 8 9 10 11 11 11 14 [ </a:t>
            </a:r>
            <a:r>
              <a:rPr lang="cs-CZ" sz="1400" b="1" dirty="0">
                <a:solidFill>
                  <a:srgbClr val="B23C00"/>
                </a:solidFill>
                <a:latin typeface="Courier New" charset="0"/>
                <a:ea typeface="Courier New" charset="0"/>
                <a:cs typeface="Courier New" charset="0"/>
              </a:rPr>
              <a:t>16</a:t>
            </a:r>
            <a:r>
              <a:rPr lang="cs-CZ" sz="1400" b="1" dirty="0">
                <a:latin typeface="Courier New" charset="0"/>
                <a:ea typeface="Courier New" charset="0"/>
                <a:cs typeface="Courier New" charset="0"/>
              </a:rPr>
              <a:t> 16 16] 17 17 19 19 24 21 23 24</a:t>
            </a:r>
          </a:p>
          <a:p>
            <a:r>
              <a:rPr lang="cs-CZ" sz="1400" b="1" dirty="0" err="1">
                <a:latin typeface="Courier New" charset="0"/>
                <a:ea typeface="Courier New" charset="0"/>
                <a:cs typeface="Courier New" charset="0"/>
              </a:rPr>
              <a:t>Paritioning</a:t>
            </a:r>
            <a:r>
              <a:rPr lang="cs-CZ" sz="1400" b="1" dirty="0">
                <a:latin typeface="Courier New" charset="0"/>
                <a:ea typeface="Courier New" charset="0"/>
                <a:cs typeface="Courier New" charset="0"/>
              </a:rPr>
              <a:t> </a:t>
            </a:r>
            <a:r>
              <a:rPr lang="cs-CZ" sz="1400" b="1" dirty="0" err="1">
                <a:latin typeface="Courier New" charset="0"/>
                <a:ea typeface="Courier New" charset="0"/>
                <a:cs typeface="Courier New" charset="0"/>
              </a:rPr>
              <a:t>with</a:t>
            </a:r>
            <a:r>
              <a:rPr lang="cs-CZ" sz="1400" b="1" dirty="0">
                <a:latin typeface="Courier New" charset="0"/>
                <a:ea typeface="Courier New" charset="0"/>
                <a:cs typeface="Courier New" charset="0"/>
              </a:rPr>
              <a:t> pivot 16</a:t>
            </a:r>
          </a:p>
          <a:p>
            <a:r>
              <a:rPr lang="cs-CZ" sz="1400" b="1" dirty="0">
                <a:latin typeface="Courier New" charset="0"/>
                <a:ea typeface="Courier New" charset="0"/>
                <a:cs typeface="Courier New" charset="0"/>
              </a:rPr>
              <a:t>     1 2 5 8 8 8 8 8 9 10 11 11 11 14 [ 16 16 </a:t>
            </a:r>
            <a:r>
              <a:rPr lang="cs-CZ" sz="1400" b="1" dirty="0">
                <a:solidFill>
                  <a:srgbClr val="B23C00"/>
                </a:solidFill>
                <a:latin typeface="Courier New" charset="0"/>
                <a:cs typeface="Courier New" charset="0"/>
              </a:rPr>
              <a:t>16</a:t>
            </a:r>
            <a:r>
              <a:rPr lang="cs-CZ" sz="1400" b="1" dirty="0">
                <a:latin typeface="Courier New" charset="0"/>
                <a:ea typeface="Courier New" charset="0"/>
                <a:cs typeface="Courier New" charset="0"/>
              </a:rPr>
              <a:t>] 17 17 19 19 24 21 23 24</a:t>
            </a:r>
          </a:p>
          <a:p>
            <a:r>
              <a:rPr lang="en-US" sz="1400" b="1" dirty="0" err="1">
                <a:latin typeface="Courier New" charset="0"/>
                <a:ea typeface="Courier New" charset="0"/>
                <a:cs typeface="Courier New" charset="0"/>
              </a:rPr>
              <a:t>i</a:t>
            </a:r>
            <a:r>
              <a:rPr lang="en-US" sz="1400" b="1" dirty="0">
                <a:latin typeface="Courier New" charset="0"/>
                <a:ea typeface="Courier New" charset="0"/>
                <a:cs typeface="Courier New" charset="0"/>
              </a:rPr>
              <a:t> = 14, j = 15, swapped 16 and 16</a:t>
            </a:r>
          </a:p>
          <a:p>
            <a:r>
              <a:rPr lang="cs-CZ" sz="1400" b="1" dirty="0">
                <a:latin typeface="Courier New" charset="0"/>
                <a:ea typeface="Courier New" charset="0"/>
                <a:cs typeface="Courier New" charset="0"/>
              </a:rPr>
              <a:t>     1 2 5 8 8 8 8 8 9 10 11 11 11 14 [ 16# 16# 16] 17 17 19 19 24 21 23 24</a:t>
            </a:r>
          </a:p>
          <a:p>
            <a:r>
              <a:rPr lang="en-US" sz="1400" b="1" dirty="0" err="1">
                <a:latin typeface="Courier New" charset="0"/>
                <a:ea typeface="Courier New" charset="0"/>
                <a:cs typeface="Courier New" charset="0"/>
              </a:rPr>
              <a:t>i</a:t>
            </a:r>
            <a:r>
              <a:rPr lang="en-US" sz="1400" b="1" dirty="0">
                <a:latin typeface="Courier New" charset="0"/>
                <a:ea typeface="Courier New" charset="0"/>
                <a:cs typeface="Courier New" charset="0"/>
              </a:rPr>
              <a:t> = 15, j = 14, swapped 16 and 16</a:t>
            </a:r>
          </a:p>
          <a:p>
            <a:r>
              <a:rPr lang="cs-CZ" sz="1400" b="1" dirty="0">
                <a:latin typeface="Courier New" charset="0"/>
                <a:ea typeface="Courier New" charset="0"/>
                <a:cs typeface="Courier New" charset="0"/>
              </a:rPr>
              <a:t>     1 2 5 8 8 8 8 8 9 10 11 11 11 14 [ 16# 16# 16] 17 17 19 19 24 21 23 24</a:t>
            </a:r>
          </a:p>
          <a:p>
            <a:r>
              <a:rPr lang="cs-CZ" sz="1400" b="1" dirty="0" err="1">
                <a:latin typeface="Courier New" charset="0"/>
                <a:ea typeface="Courier New" charset="0"/>
                <a:cs typeface="Courier New" charset="0"/>
              </a:rPr>
              <a:t>Partitioned</a:t>
            </a:r>
            <a:r>
              <a:rPr lang="cs-CZ" sz="1400" b="1" dirty="0">
                <a:latin typeface="Courier New" charset="0"/>
                <a:ea typeface="Courier New" charset="0"/>
                <a:cs typeface="Courier New" charset="0"/>
              </a:rPr>
              <a:t> </a:t>
            </a:r>
            <a:r>
              <a:rPr lang="cs-CZ" sz="1400" b="1" dirty="0" err="1">
                <a:latin typeface="Courier New" charset="0"/>
                <a:ea typeface="Courier New" charset="0"/>
                <a:cs typeface="Courier New" charset="0"/>
              </a:rPr>
              <a:t>with</a:t>
            </a:r>
            <a:r>
              <a:rPr lang="cs-CZ" sz="1400" b="1" dirty="0">
                <a:latin typeface="Courier New" charset="0"/>
                <a:ea typeface="Courier New" charset="0"/>
                <a:cs typeface="Courier New" charset="0"/>
              </a:rPr>
              <a:t> pivot 16 </a:t>
            </a:r>
            <a:r>
              <a:rPr lang="cs-CZ" sz="1400" b="1" dirty="0" err="1">
                <a:latin typeface="Courier New" charset="0"/>
                <a:ea typeface="Courier New" charset="0"/>
                <a:cs typeface="Courier New" charset="0"/>
              </a:rPr>
              <a:t>at</a:t>
            </a:r>
            <a:r>
              <a:rPr lang="cs-CZ" sz="1400" b="1" dirty="0">
                <a:latin typeface="Courier New" charset="0"/>
                <a:ea typeface="Courier New" charset="0"/>
                <a:cs typeface="Courier New" charset="0"/>
              </a:rPr>
              <a:t> index 15</a:t>
            </a:r>
          </a:p>
          <a:p>
            <a:r>
              <a:rPr lang="cs-CZ" sz="1400" b="1" dirty="0">
                <a:latin typeface="Courier New" charset="0"/>
                <a:ea typeface="Courier New" charset="0"/>
                <a:cs typeface="Courier New" charset="0"/>
              </a:rPr>
              <a:t>     1 2 5 8 8 8 8 8 9 10 11 11 11 14 [ 16 </a:t>
            </a:r>
            <a:r>
              <a:rPr lang="cs-CZ" sz="1400" b="1" dirty="0">
                <a:solidFill>
                  <a:srgbClr val="B23C00"/>
                </a:solidFill>
                <a:latin typeface="Courier New" charset="0"/>
                <a:cs typeface="Courier New" charset="0"/>
              </a:rPr>
              <a:t>16</a:t>
            </a:r>
            <a:r>
              <a:rPr lang="cs-CZ" sz="1400" b="1" dirty="0">
                <a:latin typeface="Courier New" charset="0"/>
                <a:ea typeface="Courier New" charset="0"/>
                <a:cs typeface="Courier New" charset="0"/>
              </a:rPr>
              <a:t> 16] 17 17 19 19 24 21 23 24</a:t>
            </a:r>
          </a:p>
          <a:p>
            <a:r>
              <a:rPr lang="cs-CZ" sz="1400" b="1" dirty="0">
                <a:latin typeface="Courier New" charset="0"/>
                <a:ea typeface="Courier New" charset="0"/>
                <a:cs typeface="Courier New" charset="0"/>
              </a:rPr>
              <a:t>SORTED </a:t>
            </a:r>
            <a:r>
              <a:rPr lang="cs-CZ" sz="1400" b="1" dirty="0" err="1">
                <a:latin typeface="Courier New" charset="0"/>
                <a:ea typeface="Courier New" charset="0"/>
                <a:cs typeface="Courier New" charset="0"/>
              </a:rPr>
              <a:t>from</a:t>
            </a:r>
            <a:r>
              <a:rPr lang="cs-CZ" sz="1400" b="1" dirty="0">
                <a:latin typeface="Courier New" charset="0"/>
                <a:ea typeface="Courier New" charset="0"/>
                <a:cs typeface="Courier New" charset="0"/>
              </a:rPr>
              <a:t> index 14 to 16</a:t>
            </a:r>
          </a:p>
          <a:p>
            <a:r>
              <a:rPr lang="cs-CZ" sz="1400" b="1" dirty="0">
                <a:latin typeface="Courier New" charset="0"/>
                <a:ea typeface="Courier New" charset="0"/>
                <a:cs typeface="Courier New" charset="0"/>
              </a:rPr>
              <a:t>     1 2 5 8 8 8 8 8 9 10 11 11 11 14 [ 16 16 16] 17 17 19 19 24 21 23 24</a:t>
            </a:r>
          </a:p>
          <a:p>
            <a:r>
              <a:rPr lang="cs-CZ" sz="1400" b="1" dirty="0">
                <a:latin typeface="Courier New" charset="0"/>
                <a:ea typeface="Courier New" charset="0"/>
                <a:cs typeface="Courier New" charset="0"/>
              </a:rPr>
              <a:t>SORTED </a:t>
            </a:r>
            <a:r>
              <a:rPr lang="cs-CZ" sz="1400" b="1" dirty="0" err="1">
                <a:latin typeface="Courier New" charset="0"/>
                <a:ea typeface="Courier New" charset="0"/>
                <a:cs typeface="Courier New" charset="0"/>
              </a:rPr>
              <a:t>from</a:t>
            </a:r>
            <a:r>
              <a:rPr lang="cs-CZ" sz="1400" b="1" dirty="0">
                <a:latin typeface="Courier New" charset="0"/>
                <a:ea typeface="Courier New" charset="0"/>
                <a:cs typeface="Courier New" charset="0"/>
              </a:rPr>
              <a:t> index 10 to 16</a:t>
            </a:r>
          </a:p>
          <a:p>
            <a:r>
              <a:rPr lang="de-DE" sz="1400" b="1" dirty="0">
                <a:latin typeface="Courier New" charset="0"/>
                <a:ea typeface="Courier New" charset="0"/>
                <a:cs typeface="Courier New" charset="0"/>
              </a:rPr>
              <a:t>     1 2 5 8 8 8 8 8 9 10 [ 11 11 11 14 16 16 16] 17 17 19 19 24 21 23 24</a:t>
            </a:r>
          </a:p>
          <a:p>
            <a:r>
              <a:rPr lang="de-DE" sz="1400" b="1" dirty="0">
                <a:latin typeface="Courier New" charset="0"/>
                <a:ea typeface="Courier New" charset="0"/>
                <a:cs typeface="Courier New" charset="0"/>
              </a:rPr>
              <a:t>SORTED </a:t>
            </a:r>
            <a:r>
              <a:rPr lang="de-DE" sz="1400" b="1" dirty="0" err="1">
                <a:latin typeface="Courier New" charset="0"/>
                <a:ea typeface="Courier New" charset="0"/>
                <a:cs typeface="Courier New" charset="0"/>
              </a:rPr>
              <a:t>from</a:t>
            </a:r>
            <a:r>
              <a:rPr lang="de-DE" sz="1400" b="1" dirty="0">
                <a:latin typeface="Courier New" charset="0"/>
                <a:ea typeface="Courier New" charset="0"/>
                <a:cs typeface="Courier New" charset="0"/>
              </a:rPr>
              <a:t> </a:t>
            </a:r>
            <a:r>
              <a:rPr lang="de-DE" sz="1400" b="1" dirty="0" err="1">
                <a:latin typeface="Courier New" charset="0"/>
                <a:ea typeface="Courier New" charset="0"/>
                <a:cs typeface="Courier New" charset="0"/>
              </a:rPr>
              <a:t>index</a:t>
            </a:r>
            <a:r>
              <a:rPr lang="de-DE" sz="1400" b="1" dirty="0">
                <a:latin typeface="Courier New" charset="0"/>
                <a:ea typeface="Courier New" charset="0"/>
                <a:cs typeface="Courier New" charset="0"/>
              </a:rPr>
              <a:t> 10 </a:t>
            </a:r>
            <a:r>
              <a:rPr lang="de-DE" sz="1400" b="1" dirty="0" err="1">
                <a:latin typeface="Courier New" charset="0"/>
                <a:ea typeface="Courier New" charset="0"/>
                <a:cs typeface="Courier New" charset="0"/>
              </a:rPr>
              <a:t>to</a:t>
            </a:r>
            <a:r>
              <a:rPr lang="de-DE" sz="1400" b="1" dirty="0">
                <a:latin typeface="Courier New" charset="0"/>
                <a:ea typeface="Courier New" charset="0"/>
                <a:cs typeface="Courier New" charset="0"/>
              </a:rPr>
              <a:t> 18</a:t>
            </a:r>
          </a:p>
          <a:p>
            <a:r>
              <a:rPr lang="de-DE" sz="1400" b="1" dirty="0">
                <a:latin typeface="Courier New" charset="0"/>
                <a:ea typeface="Courier New" charset="0"/>
                <a:cs typeface="Courier New" charset="0"/>
              </a:rPr>
              <a:t>     1 2 5 8 8 8 8 8 9 10 [ 11 11 11 14 16 16 16 17 17] 19 19 24 21 23 24</a:t>
            </a:r>
          </a:p>
          <a:p>
            <a:endParaRPr lang="de-DE" sz="1400" b="1" dirty="0">
              <a:latin typeface="Courier New" charset="0"/>
              <a:ea typeface="Courier New" charset="0"/>
              <a:cs typeface="Courier New" charset="0"/>
            </a:endParaRPr>
          </a:p>
          <a:p>
            <a:r>
              <a:rPr lang="de-DE" sz="1400" b="1" dirty="0">
                <a:latin typeface="Courier New" charset="0"/>
                <a:ea typeface="Courier New" charset="0"/>
                <a:cs typeface="Courier New" charset="0"/>
              </a:rPr>
              <a:t>SORTING </a:t>
            </a:r>
            <a:r>
              <a:rPr lang="de-DE" sz="1400" b="1" dirty="0" err="1">
                <a:latin typeface="Courier New" charset="0"/>
                <a:ea typeface="Courier New" charset="0"/>
                <a:cs typeface="Courier New" charset="0"/>
              </a:rPr>
              <a:t>from</a:t>
            </a:r>
            <a:r>
              <a:rPr lang="de-DE" sz="1400" b="1" dirty="0">
                <a:latin typeface="Courier New" charset="0"/>
                <a:ea typeface="Courier New" charset="0"/>
                <a:cs typeface="Courier New" charset="0"/>
              </a:rPr>
              <a:t> </a:t>
            </a:r>
            <a:r>
              <a:rPr lang="de-DE" sz="1400" b="1" dirty="0" err="1">
                <a:latin typeface="Courier New" charset="0"/>
                <a:ea typeface="Courier New" charset="0"/>
                <a:cs typeface="Courier New" charset="0"/>
              </a:rPr>
              <a:t>index</a:t>
            </a:r>
            <a:r>
              <a:rPr lang="de-DE" sz="1400" b="1" dirty="0">
                <a:latin typeface="Courier New" charset="0"/>
                <a:ea typeface="Courier New" charset="0"/>
                <a:cs typeface="Courier New" charset="0"/>
              </a:rPr>
              <a:t> 20 </a:t>
            </a:r>
            <a:r>
              <a:rPr lang="de-DE" sz="1400" b="1" dirty="0" err="1">
                <a:latin typeface="Courier New" charset="0"/>
                <a:ea typeface="Courier New" charset="0"/>
                <a:cs typeface="Courier New" charset="0"/>
              </a:rPr>
              <a:t>to</a:t>
            </a:r>
            <a:r>
              <a:rPr lang="de-DE" sz="1400" b="1" dirty="0">
                <a:latin typeface="Courier New" charset="0"/>
                <a:ea typeface="Courier New" charset="0"/>
                <a:cs typeface="Courier New" charset="0"/>
              </a:rPr>
              <a:t> 24</a:t>
            </a:r>
          </a:p>
          <a:p>
            <a:r>
              <a:rPr lang="de-DE" sz="1400" b="1" dirty="0">
                <a:latin typeface="Courier New" charset="0"/>
                <a:ea typeface="Courier New" charset="0"/>
                <a:cs typeface="Courier New" charset="0"/>
              </a:rPr>
              <a:t>     1 2 5 8 8 8 8 8 9 10 11 11 11 14 16 16 16 17 17 19 [ </a:t>
            </a:r>
            <a:r>
              <a:rPr lang="de-DE" sz="1400" b="1" dirty="0">
                <a:solidFill>
                  <a:srgbClr val="B23C00"/>
                </a:solidFill>
                <a:latin typeface="Courier New" charset="0"/>
                <a:ea typeface="Courier New" charset="0"/>
                <a:cs typeface="Courier New" charset="0"/>
              </a:rPr>
              <a:t>19</a:t>
            </a:r>
            <a:r>
              <a:rPr lang="de-DE" sz="1400" b="1" dirty="0">
                <a:latin typeface="Courier New" charset="0"/>
                <a:ea typeface="Courier New" charset="0"/>
                <a:cs typeface="Courier New" charset="0"/>
              </a:rPr>
              <a:t> 24 21 23 24]</a:t>
            </a:r>
          </a:p>
          <a:p>
            <a:r>
              <a:rPr lang="de-DE" sz="1400" b="1" dirty="0" err="1">
                <a:latin typeface="Courier New" charset="0"/>
                <a:ea typeface="Courier New" charset="0"/>
                <a:cs typeface="Courier New" charset="0"/>
              </a:rPr>
              <a:t>Paritioning</a:t>
            </a:r>
            <a:r>
              <a:rPr lang="de-DE" sz="1400" b="1" dirty="0">
                <a:latin typeface="Courier New" charset="0"/>
                <a:ea typeface="Courier New" charset="0"/>
                <a:cs typeface="Courier New" charset="0"/>
              </a:rPr>
              <a:t> </a:t>
            </a:r>
            <a:r>
              <a:rPr lang="de-DE" sz="1400" b="1" dirty="0" err="1">
                <a:latin typeface="Courier New" charset="0"/>
                <a:ea typeface="Courier New" charset="0"/>
                <a:cs typeface="Courier New" charset="0"/>
              </a:rPr>
              <a:t>with</a:t>
            </a:r>
            <a:r>
              <a:rPr lang="de-DE" sz="1400" b="1" dirty="0">
                <a:latin typeface="Courier New" charset="0"/>
                <a:ea typeface="Courier New" charset="0"/>
                <a:cs typeface="Courier New" charset="0"/>
              </a:rPr>
              <a:t> </a:t>
            </a:r>
            <a:r>
              <a:rPr lang="de-DE" sz="1400" b="1" dirty="0" err="1">
                <a:latin typeface="Courier New" charset="0"/>
                <a:ea typeface="Courier New" charset="0"/>
                <a:cs typeface="Courier New" charset="0"/>
              </a:rPr>
              <a:t>pivot</a:t>
            </a:r>
            <a:r>
              <a:rPr lang="de-DE" sz="1400" b="1" dirty="0">
                <a:latin typeface="Courier New" charset="0"/>
                <a:ea typeface="Courier New" charset="0"/>
                <a:cs typeface="Courier New" charset="0"/>
              </a:rPr>
              <a:t> 19</a:t>
            </a:r>
          </a:p>
          <a:p>
            <a:r>
              <a:rPr lang="de-DE" sz="1400" b="1" dirty="0">
                <a:latin typeface="Courier New" charset="0"/>
                <a:ea typeface="Courier New" charset="0"/>
                <a:cs typeface="Courier New" charset="0"/>
              </a:rPr>
              <a:t>     1 2 5 8 8 8 8 8 9 10 11 11 11 14 16 16 16 17 17 19 [ 24 24 21 23 </a:t>
            </a:r>
            <a:r>
              <a:rPr lang="de-DE" sz="1400" b="1" dirty="0">
                <a:solidFill>
                  <a:srgbClr val="B23C00"/>
                </a:solidFill>
                <a:latin typeface="Courier New" charset="0"/>
                <a:cs typeface="Courier New" charset="0"/>
              </a:rPr>
              <a:t>19</a:t>
            </a:r>
            <a:r>
              <a:rPr lang="de-DE" sz="1400" b="1" dirty="0">
                <a:latin typeface="Courier New" charset="0"/>
                <a:ea typeface="Courier New" charset="0"/>
                <a:cs typeface="Courier New" charset="0"/>
              </a:rPr>
              <a:t>]</a:t>
            </a:r>
          </a:p>
          <a:p>
            <a:r>
              <a:rPr lang="en-US" sz="1400" b="1" dirty="0" err="1">
                <a:latin typeface="Courier New" charset="0"/>
                <a:ea typeface="Courier New" charset="0"/>
                <a:cs typeface="Courier New" charset="0"/>
              </a:rPr>
              <a:t>i</a:t>
            </a:r>
            <a:r>
              <a:rPr lang="en-US" sz="1400" b="1" dirty="0">
                <a:latin typeface="Courier New" charset="0"/>
                <a:ea typeface="Courier New" charset="0"/>
                <a:cs typeface="Courier New" charset="0"/>
              </a:rPr>
              <a:t> = 20, j = 19, swapped 24 and 19</a:t>
            </a:r>
          </a:p>
          <a:p>
            <a:r>
              <a:rPr lang="de-DE" sz="1400" b="1" dirty="0">
                <a:latin typeface="Courier New" charset="0"/>
                <a:ea typeface="Courier New" charset="0"/>
                <a:cs typeface="Courier New" charset="0"/>
              </a:rPr>
              <a:t>     1 2 5 8 8 8 8 8 9 10 11 11 11 14 16 16 16 17 17 19# [ 24# 24 21 23 </a:t>
            </a:r>
            <a:r>
              <a:rPr lang="de-DE" sz="1400" b="1" dirty="0">
                <a:solidFill>
                  <a:srgbClr val="B23C00"/>
                </a:solidFill>
                <a:latin typeface="Courier New" charset="0"/>
                <a:cs typeface="Courier New" charset="0"/>
              </a:rPr>
              <a:t>19</a:t>
            </a:r>
            <a:r>
              <a:rPr lang="de-DE" sz="1400" b="1" dirty="0">
                <a:latin typeface="Courier New" charset="0"/>
                <a:ea typeface="Courier New" charset="0"/>
                <a:cs typeface="Courier New" charset="0"/>
              </a:rPr>
              <a:t>]</a:t>
            </a:r>
          </a:p>
          <a:p>
            <a:r>
              <a:rPr lang="de-DE" sz="1400" b="1" dirty="0" err="1">
                <a:latin typeface="Courier New" charset="0"/>
                <a:ea typeface="Courier New" charset="0"/>
                <a:cs typeface="Courier New" charset="0"/>
              </a:rPr>
              <a:t>Partitioned</a:t>
            </a:r>
            <a:r>
              <a:rPr lang="de-DE" sz="1400" b="1" dirty="0">
                <a:latin typeface="Courier New" charset="0"/>
                <a:ea typeface="Courier New" charset="0"/>
                <a:cs typeface="Courier New" charset="0"/>
              </a:rPr>
              <a:t> </a:t>
            </a:r>
            <a:r>
              <a:rPr lang="de-DE" sz="1400" b="1" dirty="0" err="1">
                <a:latin typeface="Courier New" charset="0"/>
                <a:ea typeface="Courier New" charset="0"/>
                <a:cs typeface="Courier New" charset="0"/>
              </a:rPr>
              <a:t>with</a:t>
            </a:r>
            <a:r>
              <a:rPr lang="de-DE" sz="1400" b="1" dirty="0">
                <a:latin typeface="Courier New" charset="0"/>
                <a:ea typeface="Courier New" charset="0"/>
                <a:cs typeface="Courier New" charset="0"/>
              </a:rPr>
              <a:t> </a:t>
            </a:r>
            <a:r>
              <a:rPr lang="de-DE" sz="1400" b="1" dirty="0" err="1">
                <a:latin typeface="Courier New" charset="0"/>
                <a:ea typeface="Courier New" charset="0"/>
                <a:cs typeface="Courier New" charset="0"/>
              </a:rPr>
              <a:t>pivot</a:t>
            </a:r>
            <a:r>
              <a:rPr lang="de-DE" sz="1400" b="1" dirty="0">
                <a:latin typeface="Courier New" charset="0"/>
                <a:ea typeface="Courier New" charset="0"/>
                <a:cs typeface="Courier New" charset="0"/>
              </a:rPr>
              <a:t> 19 at </a:t>
            </a:r>
            <a:r>
              <a:rPr lang="de-DE" sz="1400" b="1" dirty="0" err="1">
                <a:latin typeface="Courier New" charset="0"/>
                <a:ea typeface="Courier New" charset="0"/>
                <a:cs typeface="Courier New" charset="0"/>
              </a:rPr>
              <a:t>index</a:t>
            </a:r>
            <a:r>
              <a:rPr lang="de-DE" sz="1400" b="1" dirty="0">
                <a:latin typeface="Courier New" charset="0"/>
                <a:ea typeface="Courier New" charset="0"/>
                <a:cs typeface="Courier New" charset="0"/>
              </a:rPr>
              <a:t> 20</a:t>
            </a:r>
          </a:p>
          <a:p>
            <a:r>
              <a:rPr lang="de-DE" sz="1400" b="1" dirty="0">
                <a:latin typeface="Courier New" charset="0"/>
                <a:ea typeface="Courier New" charset="0"/>
                <a:cs typeface="Courier New" charset="0"/>
              </a:rPr>
              <a:t>     1 2 5 8 8 8 8 8 9 10 11 11 11 14 16 16 16 17 17 19 [ </a:t>
            </a:r>
            <a:r>
              <a:rPr lang="de-DE" sz="1400" b="1" dirty="0">
                <a:solidFill>
                  <a:srgbClr val="B23C00"/>
                </a:solidFill>
                <a:latin typeface="Courier New" charset="0"/>
                <a:cs typeface="Courier New" charset="0"/>
              </a:rPr>
              <a:t>19</a:t>
            </a:r>
            <a:r>
              <a:rPr lang="de-DE" sz="1400" b="1" dirty="0">
                <a:latin typeface="Courier New" charset="0"/>
                <a:ea typeface="Courier New" charset="0"/>
                <a:cs typeface="Courier New" charset="0"/>
              </a:rPr>
              <a:t> 24 21 23 24]</a:t>
            </a:r>
          </a:p>
        </p:txBody>
      </p:sp>
    </p:spTree>
    <p:extLst>
      <p:ext uri="{BB962C8B-B14F-4D97-AF65-F5344CB8AC3E}">
        <p14:creationId xmlns:p14="http://schemas.microsoft.com/office/powerpoint/2010/main" val="134365316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Suboptimal Quicksort</a:t>
            </a:r>
            <a:r>
              <a:rPr lang="en-US" i="1" dirty="0"/>
              <a:t>, cont’d</a:t>
            </a:r>
            <a:endParaRPr lang="en-US" dirty="0"/>
          </a:p>
        </p:txBody>
      </p:sp>
      <p:sp>
        <p:nvSpPr>
          <p:cNvPr id="4" name="Slide Number Placeholder 3"/>
          <p:cNvSpPr>
            <a:spLocks noGrp="1"/>
          </p:cNvSpPr>
          <p:nvPr>
            <p:ph type="sldNum" sz="quarter" idx="12"/>
          </p:nvPr>
        </p:nvSpPr>
        <p:spPr/>
        <p:txBody>
          <a:bodyPr/>
          <a:lstStyle/>
          <a:p>
            <a:fld id="{5E4F0376-0E54-9843-B673-E00D6670E830}" type="slidenum">
              <a:rPr lang="en-US" smtClean="0"/>
              <a:pPr/>
              <a:t>52</a:t>
            </a:fld>
            <a:endParaRPr lang="en-US"/>
          </a:p>
        </p:txBody>
      </p:sp>
      <p:sp>
        <p:nvSpPr>
          <p:cNvPr id="5" name="TextBox 4"/>
          <p:cNvSpPr txBox="1"/>
          <p:nvPr/>
        </p:nvSpPr>
        <p:spPr>
          <a:xfrm>
            <a:off x="151559" y="1417342"/>
            <a:ext cx="8840882" cy="2400657"/>
          </a:xfrm>
          <a:prstGeom prst="rect">
            <a:avLst/>
          </a:prstGeom>
          <a:noFill/>
        </p:spPr>
        <p:txBody>
          <a:bodyPr wrap="none" rtlCol="0">
            <a:spAutoFit/>
          </a:bodyPr>
          <a:lstStyle/>
          <a:p>
            <a:r>
              <a:rPr lang="en-US" sz="1500" b="1" dirty="0">
                <a:latin typeface="Courier New" charset="0"/>
                <a:ea typeface="Courier New" charset="0"/>
                <a:cs typeface="Courier New" charset="0"/>
              </a:rPr>
              <a:t>SORTING from index 21 to 24</a:t>
            </a:r>
          </a:p>
          <a:p>
            <a:r>
              <a:rPr lang="de-DE" sz="1500" b="1" dirty="0">
                <a:latin typeface="Courier New" charset="0"/>
                <a:ea typeface="Courier New" charset="0"/>
                <a:cs typeface="Courier New" charset="0"/>
              </a:rPr>
              <a:t>     1 2 5 8 8 8 8 8 9 10 11 11 11 14 16 16 16 17 17 19 19 [ </a:t>
            </a:r>
            <a:r>
              <a:rPr lang="de-DE" sz="1500" b="1" dirty="0">
                <a:solidFill>
                  <a:srgbClr val="B23C00"/>
                </a:solidFill>
                <a:latin typeface="Courier New" charset="0"/>
                <a:ea typeface="Courier New" charset="0"/>
                <a:cs typeface="Courier New" charset="0"/>
              </a:rPr>
              <a:t>24</a:t>
            </a:r>
            <a:r>
              <a:rPr lang="de-DE" sz="1500" b="1" dirty="0">
                <a:latin typeface="Courier New" charset="0"/>
                <a:ea typeface="Courier New" charset="0"/>
                <a:cs typeface="Courier New" charset="0"/>
              </a:rPr>
              <a:t> 21 23 24]</a:t>
            </a:r>
          </a:p>
          <a:p>
            <a:r>
              <a:rPr lang="de-DE" sz="1500" b="1" dirty="0" err="1">
                <a:latin typeface="Courier New" charset="0"/>
                <a:ea typeface="Courier New" charset="0"/>
                <a:cs typeface="Courier New" charset="0"/>
              </a:rPr>
              <a:t>Paritioning</a:t>
            </a:r>
            <a:r>
              <a:rPr lang="de-DE" sz="1500" b="1" dirty="0">
                <a:latin typeface="Courier New" charset="0"/>
                <a:ea typeface="Courier New" charset="0"/>
                <a:cs typeface="Courier New" charset="0"/>
              </a:rPr>
              <a:t> </a:t>
            </a:r>
            <a:r>
              <a:rPr lang="de-DE" sz="1500" b="1" dirty="0" err="1">
                <a:latin typeface="Courier New" charset="0"/>
                <a:ea typeface="Courier New" charset="0"/>
                <a:cs typeface="Courier New" charset="0"/>
              </a:rPr>
              <a:t>with</a:t>
            </a:r>
            <a:r>
              <a:rPr lang="de-DE" sz="1500" b="1" dirty="0">
                <a:latin typeface="Courier New" charset="0"/>
                <a:ea typeface="Courier New" charset="0"/>
                <a:cs typeface="Courier New" charset="0"/>
              </a:rPr>
              <a:t> </a:t>
            </a:r>
            <a:r>
              <a:rPr lang="de-DE" sz="1500" b="1" dirty="0" err="1">
                <a:latin typeface="Courier New" charset="0"/>
                <a:ea typeface="Courier New" charset="0"/>
                <a:cs typeface="Courier New" charset="0"/>
              </a:rPr>
              <a:t>pivot</a:t>
            </a:r>
            <a:r>
              <a:rPr lang="de-DE" sz="1500" b="1" dirty="0">
                <a:latin typeface="Courier New" charset="0"/>
                <a:ea typeface="Courier New" charset="0"/>
                <a:cs typeface="Courier New" charset="0"/>
              </a:rPr>
              <a:t> 24</a:t>
            </a:r>
          </a:p>
          <a:p>
            <a:r>
              <a:rPr lang="de-DE" sz="1500" b="1" dirty="0">
                <a:latin typeface="Courier New" charset="0"/>
                <a:ea typeface="Courier New" charset="0"/>
                <a:cs typeface="Courier New" charset="0"/>
              </a:rPr>
              <a:t>     1 2 5 8 8 8 8 8 9 10 11 11 11 14 16 16 16 17 17 19 19 [ 24 21 23 </a:t>
            </a:r>
            <a:r>
              <a:rPr lang="de-DE" sz="1500" b="1" dirty="0">
                <a:solidFill>
                  <a:srgbClr val="B23C00"/>
                </a:solidFill>
                <a:latin typeface="Courier New" charset="0"/>
                <a:cs typeface="Courier New" charset="0"/>
              </a:rPr>
              <a:t>24</a:t>
            </a:r>
            <a:r>
              <a:rPr lang="de-DE" sz="1500" b="1" dirty="0">
                <a:latin typeface="Courier New" charset="0"/>
                <a:ea typeface="Courier New" charset="0"/>
                <a:cs typeface="Courier New" charset="0"/>
              </a:rPr>
              <a:t>]</a:t>
            </a:r>
          </a:p>
          <a:p>
            <a:r>
              <a:rPr lang="en-US" sz="1500" b="1" dirty="0" err="1">
                <a:latin typeface="Courier New" charset="0"/>
                <a:ea typeface="Courier New" charset="0"/>
                <a:cs typeface="Courier New" charset="0"/>
              </a:rPr>
              <a:t>i</a:t>
            </a:r>
            <a:r>
              <a:rPr lang="en-US" sz="1500" b="1" dirty="0">
                <a:latin typeface="Courier New" charset="0"/>
                <a:ea typeface="Courier New" charset="0"/>
                <a:cs typeface="Courier New" charset="0"/>
              </a:rPr>
              <a:t> = 21, j = 23, swapped 23 and 24</a:t>
            </a:r>
          </a:p>
          <a:p>
            <a:r>
              <a:rPr lang="de-DE" sz="1500" b="1" dirty="0">
                <a:latin typeface="Courier New" charset="0"/>
                <a:ea typeface="Courier New" charset="0"/>
                <a:cs typeface="Courier New" charset="0"/>
              </a:rPr>
              <a:t>     1 2 5 8 8 8 8 8 9 10 11 11 11 14 16 16 16 17 17 19 19 [ 23# 21 24# </a:t>
            </a:r>
            <a:r>
              <a:rPr lang="de-DE" sz="1500" b="1" dirty="0">
                <a:solidFill>
                  <a:srgbClr val="B23C00"/>
                </a:solidFill>
                <a:latin typeface="Courier New" charset="0"/>
                <a:cs typeface="Courier New" charset="0"/>
              </a:rPr>
              <a:t>24</a:t>
            </a:r>
            <a:r>
              <a:rPr lang="de-DE" sz="1500" b="1" dirty="0">
                <a:latin typeface="Courier New" charset="0"/>
                <a:ea typeface="Courier New" charset="0"/>
                <a:cs typeface="Courier New" charset="0"/>
              </a:rPr>
              <a:t>]</a:t>
            </a:r>
          </a:p>
          <a:p>
            <a:r>
              <a:rPr lang="en-US" sz="1500" b="1" dirty="0" err="1">
                <a:latin typeface="Courier New" charset="0"/>
                <a:ea typeface="Courier New" charset="0"/>
                <a:cs typeface="Courier New" charset="0"/>
              </a:rPr>
              <a:t>i</a:t>
            </a:r>
            <a:r>
              <a:rPr lang="en-US" sz="1500" b="1" dirty="0">
                <a:latin typeface="Courier New" charset="0"/>
                <a:ea typeface="Courier New" charset="0"/>
                <a:cs typeface="Courier New" charset="0"/>
              </a:rPr>
              <a:t> = 23, j = 22, swapped 24 and 21</a:t>
            </a:r>
          </a:p>
          <a:p>
            <a:r>
              <a:rPr lang="de-DE" sz="1500" b="1" dirty="0">
                <a:latin typeface="Courier New" charset="0"/>
                <a:ea typeface="Courier New" charset="0"/>
                <a:cs typeface="Courier New" charset="0"/>
              </a:rPr>
              <a:t>     1 2 5 8 8 8 8 8 9 10 11 11 11 14 16 16 16 17 17 19 19 [ 23 21# 24# </a:t>
            </a:r>
            <a:r>
              <a:rPr lang="de-DE" sz="1500" b="1" dirty="0">
                <a:solidFill>
                  <a:srgbClr val="B23C00"/>
                </a:solidFill>
                <a:latin typeface="Courier New" charset="0"/>
                <a:cs typeface="Courier New" charset="0"/>
              </a:rPr>
              <a:t>24</a:t>
            </a:r>
            <a:r>
              <a:rPr lang="de-DE" sz="1500" b="1" dirty="0">
                <a:latin typeface="Courier New" charset="0"/>
                <a:ea typeface="Courier New" charset="0"/>
                <a:cs typeface="Courier New" charset="0"/>
              </a:rPr>
              <a:t>]</a:t>
            </a:r>
          </a:p>
          <a:p>
            <a:r>
              <a:rPr lang="de-DE" sz="1500" b="1" dirty="0" err="1">
                <a:latin typeface="Courier New" charset="0"/>
                <a:ea typeface="Courier New" charset="0"/>
                <a:cs typeface="Courier New" charset="0"/>
              </a:rPr>
              <a:t>Partitioned</a:t>
            </a:r>
            <a:r>
              <a:rPr lang="de-DE" sz="1500" b="1" dirty="0">
                <a:latin typeface="Courier New" charset="0"/>
                <a:ea typeface="Courier New" charset="0"/>
                <a:cs typeface="Courier New" charset="0"/>
              </a:rPr>
              <a:t> </a:t>
            </a:r>
            <a:r>
              <a:rPr lang="de-DE" sz="1500" b="1" dirty="0" err="1">
                <a:latin typeface="Courier New" charset="0"/>
                <a:ea typeface="Courier New" charset="0"/>
                <a:cs typeface="Courier New" charset="0"/>
              </a:rPr>
              <a:t>with</a:t>
            </a:r>
            <a:r>
              <a:rPr lang="de-DE" sz="1500" b="1" dirty="0">
                <a:latin typeface="Courier New" charset="0"/>
                <a:ea typeface="Courier New" charset="0"/>
                <a:cs typeface="Courier New" charset="0"/>
              </a:rPr>
              <a:t> </a:t>
            </a:r>
            <a:r>
              <a:rPr lang="de-DE" sz="1500" b="1" dirty="0" err="1">
                <a:latin typeface="Courier New" charset="0"/>
                <a:ea typeface="Courier New" charset="0"/>
                <a:cs typeface="Courier New" charset="0"/>
              </a:rPr>
              <a:t>pivot</a:t>
            </a:r>
            <a:r>
              <a:rPr lang="de-DE" sz="1500" b="1" dirty="0">
                <a:latin typeface="Courier New" charset="0"/>
                <a:ea typeface="Courier New" charset="0"/>
                <a:cs typeface="Courier New" charset="0"/>
              </a:rPr>
              <a:t> 24 at </a:t>
            </a:r>
            <a:r>
              <a:rPr lang="de-DE" sz="1500" b="1" dirty="0" err="1">
                <a:latin typeface="Courier New" charset="0"/>
                <a:ea typeface="Courier New" charset="0"/>
                <a:cs typeface="Courier New" charset="0"/>
              </a:rPr>
              <a:t>index</a:t>
            </a:r>
            <a:r>
              <a:rPr lang="de-DE" sz="1500" b="1" dirty="0">
                <a:latin typeface="Courier New" charset="0"/>
                <a:ea typeface="Courier New" charset="0"/>
                <a:cs typeface="Courier New" charset="0"/>
              </a:rPr>
              <a:t> 23</a:t>
            </a:r>
          </a:p>
          <a:p>
            <a:r>
              <a:rPr lang="de-DE" sz="1500" b="1" dirty="0">
                <a:latin typeface="Courier New" charset="0"/>
                <a:ea typeface="Courier New" charset="0"/>
                <a:cs typeface="Courier New" charset="0"/>
              </a:rPr>
              <a:t>     1 2 5 8 8 8 8 8 9 10 11 11 11 14 16 16 16 17 17 19 19 [ 23 21 </a:t>
            </a:r>
            <a:r>
              <a:rPr lang="de-DE" sz="1500" b="1" dirty="0">
                <a:solidFill>
                  <a:srgbClr val="B23C00"/>
                </a:solidFill>
                <a:latin typeface="Courier New" charset="0"/>
                <a:cs typeface="Courier New" charset="0"/>
              </a:rPr>
              <a:t>24</a:t>
            </a:r>
            <a:r>
              <a:rPr lang="de-DE" sz="1500" b="1" dirty="0">
                <a:latin typeface="Courier New" charset="0"/>
                <a:ea typeface="Courier New" charset="0"/>
                <a:cs typeface="Courier New" charset="0"/>
              </a:rPr>
              <a:t> 24]</a:t>
            </a:r>
          </a:p>
        </p:txBody>
      </p:sp>
    </p:spTree>
    <p:extLst>
      <p:ext uri="{BB962C8B-B14F-4D97-AF65-F5344CB8AC3E}">
        <p14:creationId xmlns:p14="http://schemas.microsoft.com/office/powerpoint/2010/main" val="176673921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Suboptimal Quicksort</a:t>
            </a:r>
            <a:r>
              <a:rPr lang="en-US" i="1" dirty="0"/>
              <a:t>, cont’d</a:t>
            </a:r>
            <a:endParaRPr lang="en-US" dirty="0"/>
          </a:p>
        </p:txBody>
      </p:sp>
      <p:sp>
        <p:nvSpPr>
          <p:cNvPr id="4" name="Slide Number Placeholder 3"/>
          <p:cNvSpPr>
            <a:spLocks noGrp="1"/>
          </p:cNvSpPr>
          <p:nvPr>
            <p:ph type="sldNum" sz="quarter" idx="12"/>
          </p:nvPr>
        </p:nvSpPr>
        <p:spPr/>
        <p:txBody>
          <a:bodyPr/>
          <a:lstStyle/>
          <a:p>
            <a:fld id="{5E4F0376-0E54-9843-B673-E00D6670E830}" type="slidenum">
              <a:rPr lang="en-US" smtClean="0"/>
              <a:pPr/>
              <a:t>53</a:t>
            </a:fld>
            <a:endParaRPr lang="en-US"/>
          </a:p>
        </p:txBody>
      </p:sp>
      <p:sp>
        <p:nvSpPr>
          <p:cNvPr id="5" name="TextBox 4"/>
          <p:cNvSpPr txBox="1"/>
          <p:nvPr/>
        </p:nvSpPr>
        <p:spPr>
          <a:xfrm>
            <a:off x="120190" y="1357745"/>
            <a:ext cx="8840882" cy="4708981"/>
          </a:xfrm>
          <a:prstGeom prst="rect">
            <a:avLst/>
          </a:prstGeom>
          <a:noFill/>
        </p:spPr>
        <p:txBody>
          <a:bodyPr wrap="none" rtlCol="0">
            <a:spAutoFit/>
          </a:bodyPr>
          <a:lstStyle/>
          <a:p>
            <a:r>
              <a:rPr lang="en-US" sz="1500" b="1" dirty="0">
                <a:latin typeface="Courier New" charset="0"/>
                <a:ea typeface="Courier New" charset="0"/>
                <a:cs typeface="Courier New" charset="0"/>
              </a:rPr>
              <a:t>SORTING from index 21 to 22</a:t>
            </a:r>
          </a:p>
          <a:p>
            <a:r>
              <a:rPr lang="de-DE" sz="1500" b="1" dirty="0">
                <a:latin typeface="Courier New" charset="0"/>
                <a:ea typeface="Courier New" charset="0"/>
                <a:cs typeface="Courier New" charset="0"/>
              </a:rPr>
              <a:t>     1 2 5 8 8 8 8 8 9 10 11 11 11 14 16 16 16 17 17 19 19 [ 23 21] 24 24</a:t>
            </a:r>
          </a:p>
          <a:p>
            <a:r>
              <a:rPr lang="de-DE" sz="1500" b="1" dirty="0" err="1">
                <a:latin typeface="Courier New" charset="0"/>
                <a:ea typeface="Courier New" charset="0"/>
                <a:cs typeface="Courier New" charset="0"/>
              </a:rPr>
              <a:t>Paritioning</a:t>
            </a:r>
            <a:r>
              <a:rPr lang="de-DE" sz="1500" b="1" dirty="0">
                <a:latin typeface="Courier New" charset="0"/>
                <a:ea typeface="Courier New" charset="0"/>
                <a:cs typeface="Courier New" charset="0"/>
              </a:rPr>
              <a:t> </a:t>
            </a:r>
            <a:r>
              <a:rPr lang="de-DE" sz="1500" b="1" dirty="0" err="1">
                <a:latin typeface="Courier New" charset="0"/>
                <a:ea typeface="Courier New" charset="0"/>
                <a:cs typeface="Courier New" charset="0"/>
              </a:rPr>
              <a:t>with</a:t>
            </a:r>
            <a:r>
              <a:rPr lang="de-DE" sz="1500" b="1" dirty="0">
                <a:latin typeface="Courier New" charset="0"/>
                <a:ea typeface="Courier New" charset="0"/>
                <a:cs typeface="Courier New" charset="0"/>
              </a:rPr>
              <a:t> </a:t>
            </a:r>
            <a:r>
              <a:rPr lang="de-DE" sz="1500" b="1" dirty="0" err="1">
                <a:latin typeface="Courier New" charset="0"/>
                <a:ea typeface="Courier New" charset="0"/>
                <a:cs typeface="Courier New" charset="0"/>
              </a:rPr>
              <a:t>pivot</a:t>
            </a:r>
            <a:r>
              <a:rPr lang="de-DE" sz="1500" b="1" dirty="0">
                <a:latin typeface="Courier New" charset="0"/>
                <a:ea typeface="Courier New" charset="0"/>
                <a:cs typeface="Courier New" charset="0"/>
              </a:rPr>
              <a:t> 23</a:t>
            </a:r>
          </a:p>
          <a:p>
            <a:r>
              <a:rPr lang="de-DE" sz="1500" b="1" dirty="0">
                <a:latin typeface="Courier New" charset="0"/>
                <a:ea typeface="Courier New" charset="0"/>
                <a:cs typeface="Courier New" charset="0"/>
              </a:rPr>
              <a:t>     1 2 5 8 8 8 8 8 9 10 11 11 11 14 16 16 16 17 17 19 19 [ 21 23] 24 24</a:t>
            </a:r>
          </a:p>
          <a:p>
            <a:r>
              <a:rPr lang="en-US" sz="1500" b="1" dirty="0" err="1">
                <a:latin typeface="Courier New" charset="0"/>
                <a:ea typeface="Courier New" charset="0"/>
                <a:cs typeface="Courier New" charset="0"/>
              </a:rPr>
              <a:t>i</a:t>
            </a:r>
            <a:r>
              <a:rPr lang="en-US" sz="1500" b="1" dirty="0">
                <a:latin typeface="Courier New" charset="0"/>
                <a:ea typeface="Courier New" charset="0"/>
                <a:cs typeface="Courier New" charset="0"/>
              </a:rPr>
              <a:t> = 22, j = 21, swapped 23 and 21</a:t>
            </a:r>
          </a:p>
          <a:p>
            <a:r>
              <a:rPr lang="de-DE" sz="1500" b="1" dirty="0">
                <a:latin typeface="Courier New" charset="0"/>
                <a:ea typeface="Courier New" charset="0"/>
                <a:cs typeface="Courier New" charset="0"/>
              </a:rPr>
              <a:t>     1 2 5 8 8 8 8 8 9 10 11 11 11 14 16 16 16 17 17 19 19 [ 21# 23#] 24 24</a:t>
            </a:r>
          </a:p>
          <a:p>
            <a:r>
              <a:rPr lang="de-DE" sz="1500" b="1" dirty="0" err="1">
                <a:latin typeface="Courier New" charset="0"/>
                <a:ea typeface="Courier New" charset="0"/>
                <a:cs typeface="Courier New" charset="0"/>
              </a:rPr>
              <a:t>Partitioned</a:t>
            </a:r>
            <a:r>
              <a:rPr lang="de-DE" sz="1500" b="1" dirty="0">
                <a:latin typeface="Courier New" charset="0"/>
                <a:ea typeface="Courier New" charset="0"/>
                <a:cs typeface="Courier New" charset="0"/>
              </a:rPr>
              <a:t> </a:t>
            </a:r>
            <a:r>
              <a:rPr lang="de-DE" sz="1500" b="1" dirty="0" err="1">
                <a:latin typeface="Courier New" charset="0"/>
                <a:ea typeface="Courier New" charset="0"/>
                <a:cs typeface="Courier New" charset="0"/>
              </a:rPr>
              <a:t>with</a:t>
            </a:r>
            <a:r>
              <a:rPr lang="de-DE" sz="1500" b="1" dirty="0">
                <a:latin typeface="Courier New" charset="0"/>
                <a:ea typeface="Courier New" charset="0"/>
                <a:cs typeface="Courier New" charset="0"/>
              </a:rPr>
              <a:t> </a:t>
            </a:r>
            <a:r>
              <a:rPr lang="de-DE" sz="1500" b="1" dirty="0" err="1">
                <a:latin typeface="Courier New" charset="0"/>
                <a:ea typeface="Courier New" charset="0"/>
                <a:cs typeface="Courier New" charset="0"/>
              </a:rPr>
              <a:t>pivot</a:t>
            </a:r>
            <a:r>
              <a:rPr lang="de-DE" sz="1500" b="1" dirty="0">
                <a:latin typeface="Courier New" charset="0"/>
                <a:ea typeface="Courier New" charset="0"/>
                <a:cs typeface="Courier New" charset="0"/>
              </a:rPr>
              <a:t> 23 at </a:t>
            </a:r>
            <a:r>
              <a:rPr lang="de-DE" sz="1500" b="1" dirty="0" err="1">
                <a:latin typeface="Courier New" charset="0"/>
                <a:ea typeface="Courier New" charset="0"/>
                <a:cs typeface="Courier New" charset="0"/>
              </a:rPr>
              <a:t>index</a:t>
            </a:r>
            <a:r>
              <a:rPr lang="de-DE" sz="1500" b="1" dirty="0">
                <a:latin typeface="Courier New" charset="0"/>
                <a:ea typeface="Courier New" charset="0"/>
                <a:cs typeface="Courier New" charset="0"/>
              </a:rPr>
              <a:t> 22</a:t>
            </a:r>
          </a:p>
          <a:p>
            <a:r>
              <a:rPr lang="de-DE" sz="1500" b="1" dirty="0">
                <a:latin typeface="Courier New" charset="0"/>
                <a:ea typeface="Courier New" charset="0"/>
                <a:cs typeface="Courier New" charset="0"/>
              </a:rPr>
              <a:t>     1 2 5 8 8 8 8 8 9 10 11 11 11 14 16 16 16 17 17 19 19 [ 21 23*] 24 24</a:t>
            </a:r>
          </a:p>
          <a:p>
            <a:r>
              <a:rPr lang="de-DE" sz="1500" b="1" dirty="0">
                <a:latin typeface="Courier New" charset="0"/>
                <a:ea typeface="Courier New" charset="0"/>
                <a:cs typeface="Courier New" charset="0"/>
              </a:rPr>
              <a:t>SORTED </a:t>
            </a:r>
            <a:r>
              <a:rPr lang="de-DE" sz="1500" b="1" dirty="0" err="1">
                <a:latin typeface="Courier New" charset="0"/>
                <a:ea typeface="Courier New" charset="0"/>
                <a:cs typeface="Courier New" charset="0"/>
              </a:rPr>
              <a:t>from</a:t>
            </a:r>
            <a:r>
              <a:rPr lang="de-DE" sz="1500" b="1" dirty="0">
                <a:latin typeface="Courier New" charset="0"/>
                <a:ea typeface="Courier New" charset="0"/>
                <a:cs typeface="Courier New" charset="0"/>
              </a:rPr>
              <a:t> </a:t>
            </a:r>
            <a:r>
              <a:rPr lang="de-DE" sz="1500" b="1" dirty="0" err="1">
                <a:latin typeface="Courier New" charset="0"/>
                <a:ea typeface="Courier New" charset="0"/>
                <a:cs typeface="Courier New" charset="0"/>
              </a:rPr>
              <a:t>index</a:t>
            </a:r>
            <a:r>
              <a:rPr lang="de-DE" sz="1500" b="1" dirty="0">
                <a:latin typeface="Courier New" charset="0"/>
                <a:ea typeface="Courier New" charset="0"/>
                <a:cs typeface="Courier New" charset="0"/>
              </a:rPr>
              <a:t> 21 </a:t>
            </a:r>
            <a:r>
              <a:rPr lang="de-DE" sz="1500" b="1" dirty="0" err="1">
                <a:latin typeface="Courier New" charset="0"/>
                <a:ea typeface="Courier New" charset="0"/>
                <a:cs typeface="Courier New" charset="0"/>
              </a:rPr>
              <a:t>to</a:t>
            </a:r>
            <a:r>
              <a:rPr lang="de-DE" sz="1500" b="1" dirty="0">
                <a:latin typeface="Courier New" charset="0"/>
                <a:ea typeface="Courier New" charset="0"/>
                <a:cs typeface="Courier New" charset="0"/>
              </a:rPr>
              <a:t> 22</a:t>
            </a:r>
          </a:p>
          <a:p>
            <a:r>
              <a:rPr lang="de-DE" sz="1500" b="1" dirty="0">
                <a:latin typeface="Courier New" charset="0"/>
                <a:ea typeface="Courier New" charset="0"/>
                <a:cs typeface="Courier New" charset="0"/>
              </a:rPr>
              <a:t>     1 2 5 8 8 8 8 8 9 10 11 11 11 14 16 16 16 17 17 19 19 [ 21 23] 24 24</a:t>
            </a:r>
          </a:p>
          <a:p>
            <a:r>
              <a:rPr lang="de-DE" sz="1500" b="1" dirty="0">
                <a:latin typeface="Courier New" charset="0"/>
                <a:ea typeface="Courier New" charset="0"/>
                <a:cs typeface="Courier New" charset="0"/>
              </a:rPr>
              <a:t>SORTED </a:t>
            </a:r>
            <a:r>
              <a:rPr lang="de-DE" sz="1500" b="1" dirty="0" err="1">
                <a:latin typeface="Courier New" charset="0"/>
                <a:ea typeface="Courier New" charset="0"/>
                <a:cs typeface="Courier New" charset="0"/>
              </a:rPr>
              <a:t>from</a:t>
            </a:r>
            <a:r>
              <a:rPr lang="de-DE" sz="1500" b="1" dirty="0">
                <a:latin typeface="Courier New" charset="0"/>
                <a:ea typeface="Courier New" charset="0"/>
                <a:cs typeface="Courier New" charset="0"/>
              </a:rPr>
              <a:t> </a:t>
            </a:r>
            <a:r>
              <a:rPr lang="de-DE" sz="1500" b="1" dirty="0" err="1">
                <a:latin typeface="Courier New" charset="0"/>
                <a:ea typeface="Courier New" charset="0"/>
                <a:cs typeface="Courier New" charset="0"/>
              </a:rPr>
              <a:t>index</a:t>
            </a:r>
            <a:r>
              <a:rPr lang="de-DE" sz="1500" b="1" dirty="0">
                <a:latin typeface="Courier New" charset="0"/>
                <a:ea typeface="Courier New" charset="0"/>
                <a:cs typeface="Courier New" charset="0"/>
              </a:rPr>
              <a:t> 21 </a:t>
            </a:r>
            <a:r>
              <a:rPr lang="de-DE" sz="1500" b="1" dirty="0" err="1">
                <a:latin typeface="Courier New" charset="0"/>
                <a:ea typeface="Courier New" charset="0"/>
                <a:cs typeface="Courier New" charset="0"/>
              </a:rPr>
              <a:t>to</a:t>
            </a:r>
            <a:r>
              <a:rPr lang="de-DE" sz="1500" b="1" dirty="0">
                <a:latin typeface="Courier New" charset="0"/>
                <a:ea typeface="Courier New" charset="0"/>
                <a:cs typeface="Courier New" charset="0"/>
              </a:rPr>
              <a:t> 24</a:t>
            </a:r>
          </a:p>
          <a:p>
            <a:r>
              <a:rPr lang="de-DE" sz="1500" b="1" dirty="0">
                <a:latin typeface="Courier New" charset="0"/>
                <a:ea typeface="Courier New" charset="0"/>
                <a:cs typeface="Courier New" charset="0"/>
              </a:rPr>
              <a:t>     1 2 5 8 8 8 8 8 9 10 11 11 11 14 16 16 16 17 17 19 19 [ 21 23 24 24]</a:t>
            </a:r>
          </a:p>
          <a:p>
            <a:r>
              <a:rPr lang="de-DE" sz="1500" b="1" dirty="0">
                <a:latin typeface="Courier New" charset="0"/>
                <a:ea typeface="Courier New" charset="0"/>
                <a:cs typeface="Courier New" charset="0"/>
              </a:rPr>
              <a:t>SORTED </a:t>
            </a:r>
            <a:r>
              <a:rPr lang="de-DE" sz="1500" b="1" dirty="0" err="1">
                <a:latin typeface="Courier New" charset="0"/>
                <a:ea typeface="Courier New" charset="0"/>
                <a:cs typeface="Courier New" charset="0"/>
              </a:rPr>
              <a:t>from</a:t>
            </a:r>
            <a:r>
              <a:rPr lang="de-DE" sz="1500" b="1" dirty="0">
                <a:latin typeface="Courier New" charset="0"/>
                <a:ea typeface="Courier New" charset="0"/>
                <a:cs typeface="Courier New" charset="0"/>
              </a:rPr>
              <a:t> </a:t>
            </a:r>
            <a:r>
              <a:rPr lang="de-DE" sz="1500" b="1" dirty="0" err="1">
                <a:latin typeface="Courier New" charset="0"/>
                <a:ea typeface="Courier New" charset="0"/>
                <a:cs typeface="Courier New" charset="0"/>
              </a:rPr>
              <a:t>index</a:t>
            </a:r>
            <a:r>
              <a:rPr lang="de-DE" sz="1500" b="1" dirty="0">
                <a:latin typeface="Courier New" charset="0"/>
                <a:ea typeface="Courier New" charset="0"/>
                <a:cs typeface="Courier New" charset="0"/>
              </a:rPr>
              <a:t> 20 </a:t>
            </a:r>
            <a:r>
              <a:rPr lang="de-DE" sz="1500" b="1" dirty="0" err="1">
                <a:latin typeface="Courier New" charset="0"/>
                <a:ea typeface="Courier New" charset="0"/>
                <a:cs typeface="Courier New" charset="0"/>
              </a:rPr>
              <a:t>to</a:t>
            </a:r>
            <a:r>
              <a:rPr lang="de-DE" sz="1500" b="1" dirty="0">
                <a:latin typeface="Courier New" charset="0"/>
                <a:ea typeface="Courier New" charset="0"/>
                <a:cs typeface="Courier New" charset="0"/>
              </a:rPr>
              <a:t> 24</a:t>
            </a:r>
          </a:p>
          <a:p>
            <a:r>
              <a:rPr lang="de-DE" sz="1500" b="1" dirty="0">
                <a:latin typeface="Courier New" charset="0"/>
                <a:ea typeface="Courier New" charset="0"/>
                <a:cs typeface="Courier New" charset="0"/>
              </a:rPr>
              <a:t>     1 2 5 8 8 8 8 8 9 10 11 11 11 14 16 16 16 17 17 19 [ 19 21 23 24 24]</a:t>
            </a:r>
          </a:p>
          <a:p>
            <a:r>
              <a:rPr lang="de-DE" sz="1500" b="1" dirty="0">
                <a:latin typeface="Courier New" charset="0"/>
                <a:ea typeface="Courier New" charset="0"/>
                <a:cs typeface="Courier New" charset="0"/>
              </a:rPr>
              <a:t>SORTED </a:t>
            </a:r>
            <a:r>
              <a:rPr lang="de-DE" sz="1500" b="1" dirty="0" err="1">
                <a:latin typeface="Courier New" charset="0"/>
                <a:ea typeface="Courier New" charset="0"/>
                <a:cs typeface="Courier New" charset="0"/>
              </a:rPr>
              <a:t>from</a:t>
            </a:r>
            <a:r>
              <a:rPr lang="de-DE" sz="1500" b="1" dirty="0">
                <a:latin typeface="Courier New" charset="0"/>
                <a:ea typeface="Courier New" charset="0"/>
                <a:cs typeface="Courier New" charset="0"/>
              </a:rPr>
              <a:t> </a:t>
            </a:r>
            <a:r>
              <a:rPr lang="de-DE" sz="1500" b="1" dirty="0" err="1">
                <a:latin typeface="Courier New" charset="0"/>
                <a:ea typeface="Courier New" charset="0"/>
                <a:cs typeface="Courier New" charset="0"/>
              </a:rPr>
              <a:t>index</a:t>
            </a:r>
            <a:r>
              <a:rPr lang="de-DE" sz="1500" b="1" dirty="0">
                <a:latin typeface="Courier New" charset="0"/>
                <a:ea typeface="Courier New" charset="0"/>
                <a:cs typeface="Courier New" charset="0"/>
              </a:rPr>
              <a:t> 10 </a:t>
            </a:r>
            <a:r>
              <a:rPr lang="de-DE" sz="1500" b="1" dirty="0" err="1">
                <a:latin typeface="Courier New" charset="0"/>
                <a:ea typeface="Courier New" charset="0"/>
                <a:cs typeface="Courier New" charset="0"/>
              </a:rPr>
              <a:t>to</a:t>
            </a:r>
            <a:r>
              <a:rPr lang="de-DE" sz="1500" b="1" dirty="0">
                <a:latin typeface="Courier New" charset="0"/>
                <a:ea typeface="Courier New" charset="0"/>
                <a:cs typeface="Courier New" charset="0"/>
              </a:rPr>
              <a:t> 24</a:t>
            </a:r>
          </a:p>
          <a:p>
            <a:r>
              <a:rPr lang="de-DE" sz="1500" b="1" dirty="0">
                <a:latin typeface="Courier New" charset="0"/>
                <a:ea typeface="Courier New" charset="0"/>
                <a:cs typeface="Courier New" charset="0"/>
              </a:rPr>
              <a:t>     1 2 5 8 8 8 8 8 9 10 [ 11 11 11 14 16 16 16 17 17 19 19 21 23 24 24]</a:t>
            </a:r>
          </a:p>
          <a:p>
            <a:r>
              <a:rPr lang="de-DE" sz="1500" b="1" dirty="0">
                <a:latin typeface="Courier New" charset="0"/>
                <a:ea typeface="Courier New" charset="0"/>
                <a:cs typeface="Courier New" charset="0"/>
              </a:rPr>
              <a:t>SORTED </a:t>
            </a:r>
            <a:r>
              <a:rPr lang="de-DE" sz="1500" b="1" dirty="0" err="1">
                <a:latin typeface="Courier New" charset="0"/>
                <a:ea typeface="Courier New" charset="0"/>
                <a:cs typeface="Courier New" charset="0"/>
              </a:rPr>
              <a:t>from</a:t>
            </a:r>
            <a:r>
              <a:rPr lang="de-DE" sz="1500" b="1" dirty="0">
                <a:latin typeface="Courier New" charset="0"/>
                <a:ea typeface="Courier New" charset="0"/>
                <a:cs typeface="Courier New" charset="0"/>
              </a:rPr>
              <a:t> </a:t>
            </a:r>
            <a:r>
              <a:rPr lang="de-DE" sz="1500" b="1" dirty="0" err="1">
                <a:latin typeface="Courier New" charset="0"/>
                <a:ea typeface="Courier New" charset="0"/>
                <a:cs typeface="Courier New" charset="0"/>
              </a:rPr>
              <a:t>index</a:t>
            </a:r>
            <a:r>
              <a:rPr lang="de-DE" sz="1500" b="1" dirty="0">
                <a:latin typeface="Courier New" charset="0"/>
                <a:ea typeface="Courier New" charset="0"/>
                <a:cs typeface="Courier New" charset="0"/>
              </a:rPr>
              <a:t> 3 </a:t>
            </a:r>
            <a:r>
              <a:rPr lang="de-DE" sz="1500" b="1" dirty="0" err="1">
                <a:latin typeface="Courier New" charset="0"/>
                <a:ea typeface="Courier New" charset="0"/>
                <a:cs typeface="Courier New" charset="0"/>
              </a:rPr>
              <a:t>to</a:t>
            </a:r>
            <a:r>
              <a:rPr lang="de-DE" sz="1500" b="1" dirty="0">
                <a:latin typeface="Courier New" charset="0"/>
                <a:ea typeface="Courier New" charset="0"/>
                <a:cs typeface="Courier New" charset="0"/>
              </a:rPr>
              <a:t> 24</a:t>
            </a:r>
          </a:p>
          <a:p>
            <a:r>
              <a:rPr lang="de-DE" sz="1500" b="1" dirty="0">
                <a:latin typeface="Courier New" charset="0"/>
                <a:ea typeface="Courier New" charset="0"/>
                <a:cs typeface="Courier New" charset="0"/>
              </a:rPr>
              <a:t>     1 2 5 [ 8 8 8 8 8 9 10 11 11 11 14 16 16 16 17 17 19 19 21 23 24 24]</a:t>
            </a:r>
          </a:p>
          <a:p>
            <a:r>
              <a:rPr lang="de-DE" sz="1500" b="1" dirty="0">
                <a:latin typeface="Courier New" charset="0"/>
                <a:ea typeface="Courier New" charset="0"/>
                <a:cs typeface="Courier New" charset="0"/>
              </a:rPr>
              <a:t>SORTED </a:t>
            </a:r>
            <a:r>
              <a:rPr lang="de-DE" sz="1500" b="1" dirty="0" err="1">
                <a:latin typeface="Courier New" charset="0"/>
                <a:ea typeface="Courier New" charset="0"/>
                <a:cs typeface="Courier New" charset="0"/>
              </a:rPr>
              <a:t>from</a:t>
            </a:r>
            <a:r>
              <a:rPr lang="de-DE" sz="1500" b="1" dirty="0">
                <a:latin typeface="Courier New" charset="0"/>
                <a:ea typeface="Courier New" charset="0"/>
                <a:cs typeface="Courier New" charset="0"/>
              </a:rPr>
              <a:t> </a:t>
            </a:r>
            <a:r>
              <a:rPr lang="de-DE" sz="1500" b="1" dirty="0" err="1">
                <a:latin typeface="Courier New" charset="0"/>
                <a:ea typeface="Courier New" charset="0"/>
                <a:cs typeface="Courier New" charset="0"/>
              </a:rPr>
              <a:t>index</a:t>
            </a:r>
            <a:r>
              <a:rPr lang="de-DE" sz="1500" b="1" dirty="0">
                <a:latin typeface="Courier New" charset="0"/>
                <a:ea typeface="Courier New" charset="0"/>
                <a:cs typeface="Courier New" charset="0"/>
              </a:rPr>
              <a:t> 0 </a:t>
            </a:r>
            <a:r>
              <a:rPr lang="de-DE" sz="1500" b="1" dirty="0" err="1">
                <a:latin typeface="Courier New" charset="0"/>
                <a:ea typeface="Courier New" charset="0"/>
                <a:cs typeface="Courier New" charset="0"/>
              </a:rPr>
              <a:t>to</a:t>
            </a:r>
            <a:r>
              <a:rPr lang="de-DE" sz="1500" b="1" dirty="0">
                <a:latin typeface="Courier New" charset="0"/>
                <a:ea typeface="Courier New" charset="0"/>
                <a:cs typeface="Courier New" charset="0"/>
              </a:rPr>
              <a:t> 24</a:t>
            </a:r>
          </a:p>
          <a:p>
            <a:r>
              <a:rPr lang="cs-CZ" sz="1500" b="1" dirty="0">
                <a:latin typeface="Courier New" charset="0"/>
                <a:ea typeface="Courier New" charset="0"/>
                <a:cs typeface="Courier New" charset="0"/>
              </a:rPr>
              <a:t>     [ 1 2 5 8 8 8 8 8 9 10 11 11 11 14 16 16 16 17 17 19 19 21 23 24 24]</a:t>
            </a:r>
          </a:p>
        </p:txBody>
      </p:sp>
    </p:spTree>
    <p:extLst>
      <p:ext uri="{BB962C8B-B14F-4D97-AF65-F5344CB8AC3E}">
        <p14:creationId xmlns:p14="http://schemas.microsoft.com/office/powerpoint/2010/main" val="7318889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4C1D8487-009E-A64E-9D9D-0F2BC7A3E12B}" type="slidenum">
              <a:rPr lang="en-US"/>
              <a:pPr/>
              <a:t>54</a:t>
            </a:fld>
            <a:endParaRPr lang="en-US"/>
          </a:p>
        </p:txBody>
      </p:sp>
      <p:sp>
        <p:nvSpPr>
          <p:cNvPr id="805890" name="Rectangle 2"/>
          <p:cNvSpPr>
            <a:spLocks noGrp="1" noChangeArrowheads="1"/>
          </p:cNvSpPr>
          <p:nvPr>
            <p:ph type="title"/>
          </p:nvPr>
        </p:nvSpPr>
        <p:spPr/>
        <p:txBody>
          <a:bodyPr/>
          <a:lstStyle/>
          <a:p>
            <a:r>
              <a:rPr lang="en-US" dirty="0"/>
              <a:t>Median-of-Three Pivot Strategy</a:t>
            </a:r>
          </a:p>
        </p:txBody>
      </p:sp>
      <p:sp>
        <p:nvSpPr>
          <p:cNvPr id="805891" name="Rectangle 3"/>
          <p:cNvSpPr>
            <a:spLocks noGrp="1" noChangeArrowheads="1"/>
          </p:cNvSpPr>
          <p:nvPr>
            <p:ph type="body" idx="1"/>
          </p:nvPr>
        </p:nvSpPr>
        <p:spPr/>
        <p:txBody>
          <a:bodyPr/>
          <a:lstStyle/>
          <a:p>
            <a:r>
              <a:rPr lang="en-US" dirty="0"/>
              <a:t>A good pivot value would be </a:t>
            </a:r>
            <a:br>
              <a:rPr lang="en-US" dirty="0"/>
            </a:br>
            <a:r>
              <a:rPr lang="en-US" dirty="0"/>
              <a:t>the </a:t>
            </a:r>
            <a:r>
              <a:rPr lang="en-US" dirty="0">
                <a:solidFill>
                  <a:srgbClr val="B23C00"/>
                </a:solidFill>
              </a:rPr>
              <a:t>median value </a:t>
            </a:r>
            <a:r>
              <a:rPr lang="en-US" dirty="0"/>
              <a:t>of the list.</a:t>
            </a:r>
          </a:p>
          <a:p>
            <a:pPr lvl="5"/>
            <a:endParaRPr lang="en-US" dirty="0"/>
          </a:p>
          <a:p>
            <a:pPr lvl="1"/>
            <a:r>
              <a:rPr lang="en-US" dirty="0"/>
              <a:t>The median of a list of unsorted numbers </a:t>
            </a:r>
            <a:br>
              <a:rPr lang="en-US" dirty="0"/>
            </a:br>
            <a:r>
              <a:rPr lang="en-US" dirty="0"/>
              <a:t>is nontrivial to compute.</a:t>
            </a:r>
          </a:p>
          <a:p>
            <a:pPr lvl="6"/>
            <a:endParaRPr lang="en-US" dirty="0"/>
          </a:p>
          <a:p>
            <a:r>
              <a:rPr lang="en-US" dirty="0"/>
              <a:t>Compromise: </a:t>
            </a:r>
          </a:p>
          <a:p>
            <a:pPr lvl="5"/>
            <a:endParaRPr lang="en-US" dirty="0"/>
          </a:p>
          <a:p>
            <a:pPr lvl="1"/>
            <a:r>
              <a:rPr lang="en-US" dirty="0"/>
              <a:t>Examine the two values at the ends of the list </a:t>
            </a:r>
            <a:br>
              <a:rPr lang="en-US" dirty="0"/>
            </a:br>
            <a:r>
              <a:rPr lang="en-US" dirty="0"/>
              <a:t>and the value at the middle position of the list.</a:t>
            </a:r>
          </a:p>
          <a:p>
            <a:pPr lvl="1"/>
            <a:r>
              <a:rPr lang="en-US" dirty="0"/>
              <a:t>Choose the value that</a:t>
            </a:r>
            <a:r>
              <a:rPr lang="en-US" dirty="0">
                <a:latin typeface="Arial"/>
              </a:rPr>
              <a:t>’</a:t>
            </a:r>
            <a:r>
              <a:rPr lang="en-US" dirty="0"/>
              <a:t>s in between the other two.</a:t>
            </a:r>
          </a:p>
        </p:txBody>
      </p:sp>
    </p:spTree>
    <p:extLst>
      <p:ext uri="{BB962C8B-B14F-4D97-AF65-F5344CB8AC3E}">
        <p14:creationId xmlns:p14="http://schemas.microsoft.com/office/powerpoint/2010/main" val="13761286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05891">
                                            <p:txEl>
                                              <p:pRg st="4" end="4"/>
                                            </p:txEl>
                                          </p:spTgt>
                                        </p:tgtEl>
                                        <p:attrNameLst>
                                          <p:attrName>style.visibility</p:attrName>
                                        </p:attrNameLst>
                                      </p:cBhvr>
                                      <p:to>
                                        <p:strVal val="visible"/>
                                      </p:to>
                                    </p:set>
                                    <p:animEffect transition="in" filter="fade">
                                      <p:cBhvr>
                                        <p:cTn id="7" dur="500"/>
                                        <p:tgtEl>
                                          <p:spTgt spid="805891">
                                            <p:txEl>
                                              <p:pRg st="4" end="4"/>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805891">
                                            <p:txEl>
                                              <p:pRg st="6" end="6"/>
                                            </p:txEl>
                                          </p:spTgt>
                                        </p:tgtEl>
                                        <p:attrNameLst>
                                          <p:attrName>style.visibility</p:attrName>
                                        </p:attrNameLst>
                                      </p:cBhvr>
                                      <p:to>
                                        <p:strVal val="visible"/>
                                      </p:to>
                                    </p:set>
                                    <p:animEffect transition="in" filter="fade">
                                      <p:cBhvr>
                                        <p:cTn id="10" dur="500"/>
                                        <p:tgtEl>
                                          <p:spTgt spid="805891">
                                            <p:txEl>
                                              <p:pRg st="6" end="6"/>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805891">
                                            <p:txEl>
                                              <p:pRg st="7" end="7"/>
                                            </p:txEl>
                                          </p:spTgt>
                                        </p:tgtEl>
                                        <p:attrNameLst>
                                          <p:attrName>style.visibility</p:attrName>
                                        </p:attrNameLst>
                                      </p:cBhvr>
                                      <p:to>
                                        <p:strVal val="visible"/>
                                      </p:to>
                                    </p:set>
                                    <p:animEffect transition="in" filter="fade">
                                      <p:cBhvr>
                                        <p:cTn id="13" dur="500"/>
                                        <p:tgtEl>
                                          <p:spTgt spid="805891">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05891" grpId="0" build="p"/>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Optimal Quicksort</a:t>
            </a:r>
          </a:p>
        </p:txBody>
      </p:sp>
      <p:sp>
        <p:nvSpPr>
          <p:cNvPr id="3" name="Content Placeholder 2"/>
          <p:cNvSpPr>
            <a:spLocks noGrp="1"/>
          </p:cNvSpPr>
          <p:nvPr>
            <p:ph idx="1"/>
          </p:nvPr>
        </p:nvSpPr>
        <p:spPr>
          <a:xfrm>
            <a:off x="457200" y="1295400"/>
            <a:ext cx="8229600" cy="579137"/>
          </a:xfrm>
        </p:spPr>
        <p:txBody>
          <a:bodyPr/>
          <a:lstStyle/>
          <a:p>
            <a:r>
              <a:rPr lang="en-US" dirty="0"/>
              <a:t>Median-of-three </a:t>
            </a:r>
            <a:r>
              <a:rPr lang="en-US"/>
              <a:t>pivoting strategy.</a:t>
            </a:r>
          </a:p>
        </p:txBody>
      </p:sp>
      <p:sp>
        <p:nvSpPr>
          <p:cNvPr id="4" name="Slide Number Placeholder 3"/>
          <p:cNvSpPr>
            <a:spLocks noGrp="1"/>
          </p:cNvSpPr>
          <p:nvPr>
            <p:ph type="sldNum" sz="quarter" idx="12"/>
          </p:nvPr>
        </p:nvSpPr>
        <p:spPr/>
        <p:txBody>
          <a:bodyPr/>
          <a:lstStyle/>
          <a:p>
            <a:fld id="{5E4F0376-0E54-9843-B673-E00D6670E830}" type="slidenum">
              <a:rPr lang="en-US" smtClean="0"/>
              <a:pPr/>
              <a:t>55</a:t>
            </a:fld>
            <a:endParaRPr lang="en-US"/>
          </a:p>
        </p:txBody>
      </p:sp>
      <p:sp>
        <p:nvSpPr>
          <p:cNvPr id="5" name="TextBox 4"/>
          <p:cNvSpPr txBox="1"/>
          <p:nvPr/>
        </p:nvSpPr>
        <p:spPr>
          <a:xfrm>
            <a:off x="182928" y="2011823"/>
            <a:ext cx="8840882" cy="4708981"/>
          </a:xfrm>
          <a:prstGeom prst="rect">
            <a:avLst/>
          </a:prstGeom>
          <a:solidFill>
            <a:schemeClr val="bg1"/>
          </a:solidFill>
        </p:spPr>
        <p:txBody>
          <a:bodyPr wrap="none" rtlCol="0">
            <a:spAutoFit/>
          </a:bodyPr>
          <a:lstStyle/>
          <a:p>
            <a:r>
              <a:rPr lang="cs-CZ" sz="1500" b="1" dirty="0">
                <a:latin typeface="Courier New" charset="0"/>
                <a:ea typeface="Courier New" charset="0"/>
                <a:cs typeface="Courier New" charset="0"/>
              </a:rPr>
              <a:t> 5 24 8 10 23 14 17 11 17 8 19 21 9 16 16 24 19 8 8 2 16 11 11 1 8</a:t>
            </a:r>
          </a:p>
          <a:p>
            <a:endParaRPr lang="cs-CZ" sz="1500" b="1" dirty="0">
              <a:latin typeface="Courier New" charset="0"/>
              <a:ea typeface="Courier New" charset="0"/>
              <a:cs typeface="Courier New" charset="0"/>
            </a:endParaRPr>
          </a:p>
          <a:p>
            <a:r>
              <a:rPr lang="cs-CZ" sz="1500" b="1" dirty="0">
                <a:latin typeface="Courier New" charset="0"/>
                <a:ea typeface="Courier New" charset="0"/>
                <a:cs typeface="Courier New" charset="0"/>
              </a:rPr>
              <a:t>SORTING </a:t>
            </a:r>
            <a:r>
              <a:rPr lang="cs-CZ" sz="1500" b="1" dirty="0" err="1">
                <a:latin typeface="Courier New" charset="0"/>
                <a:ea typeface="Courier New" charset="0"/>
                <a:cs typeface="Courier New" charset="0"/>
              </a:rPr>
              <a:t>from</a:t>
            </a:r>
            <a:r>
              <a:rPr lang="cs-CZ" sz="1500" b="1" dirty="0">
                <a:latin typeface="Courier New" charset="0"/>
                <a:ea typeface="Courier New" charset="0"/>
                <a:cs typeface="Courier New" charset="0"/>
              </a:rPr>
              <a:t> index 0 to 24</a:t>
            </a:r>
          </a:p>
          <a:p>
            <a:r>
              <a:rPr lang="cs-CZ" sz="1500" b="1" dirty="0">
                <a:latin typeface="Courier New" charset="0"/>
                <a:ea typeface="Courier New" charset="0"/>
                <a:cs typeface="Courier New" charset="0"/>
              </a:rPr>
              <a:t>     [ 5 24 8 10 23 14 17 11 17 8 19 21 9 16 16 24 19 8 8 2 16 11 11 1 8]</a:t>
            </a:r>
          </a:p>
          <a:p>
            <a:r>
              <a:rPr lang="cs-CZ" sz="1500" b="1" dirty="0" err="1">
                <a:latin typeface="Courier New" charset="0"/>
                <a:ea typeface="Courier New" charset="0"/>
                <a:cs typeface="Courier New" charset="0"/>
              </a:rPr>
              <a:t>Paritioning</a:t>
            </a:r>
            <a:r>
              <a:rPr lang="cs-CZ" sz="1500" b="1" dirty="0">
                <a:latin typeface="Courier New" charset="0"/>
                <a:ea typeface="Courier New" charset="0"/>
                <a:cs typeface="Courier New" charset="0"/>
              </a:rPr>
              <a:t> </a:t>
            </a:r>
            <a:r>
              <a:rPr lang="cs-CZ" sz="1500" b="1" dirty="0" err="1">
                <a:latin typeface="Courier New" charset="0"/>
                <a:ea typeface="Courier New" charset="0"/>
                <a:cs typeface="Courier New" charset="0"/>
              </a:rPr>
              <a:t>with</a:t>
            </a:r>
            <a:r>
              <a:rPr lang="cs-CZ" sz="1500" b="1" dirty="0">
                <a:latin typeface="Courier New" charset="0"/>
                <a:ea typeface="Courier New" charset="0"/>
                <a:cs typeface="Courier New" charset="0"/>
              </a:rPr>
              <a:t> pivot 8</a:t>
            </a:r>
          </a:p>
          <a:p>
            <a:r>
              <a:rPr lang="cs-CZ" sz="1500" b="1" dirty="0">
                <a:latin typeface="Courier New" charset="0"/>
                <a:ea typeface="Courier New" charset="0"/>
                <a:cs typeface="Courier New" charset="0"/>
              </a:rPr>
              <a:t>     [ 5 24 8 10 23 14 17 11 17 8 19 21 9 16 16 24 19 8 8 2 16 11 11 1 </a:t>
            </a:r>
            <a:r>
              <a:rPr lang="cs-CZ" sz="1500" b="1" dirty="0">
                <a:solidFill>
                  <a:srgbClr val="B23C00"/>
                </a:solidFill>
                <a:latin typeface="Courier New" charset="0"/>
                <a:ea typeface="Courier New" charset="0"/>
                <a:cs typeface="Courier New" charset="0"/>
              </a:rPr>
              <a:t>8</a:t>
            </a:r>
            <a:r>
              <a:rPr lang="cs-CZ" sz="1500" b="1" dirty="0">
                <a:latin typeface="Courier New" charset="0"/>
                <a:ea typeface="Courier New" charset="0"/>
                <a:cs typeface="Courier New" charset="0"/>
              </a:rPr>
              <a:t>]</a:t>
            </a:r>
          </a:p>
          <a:p>
            <a:r>
              <a:rPr lang="en-US" sz="1500" b="1" dirty="0" err="1">
                <a:latin typeface="Courier New" charset="0"/>
                <a:ea typeface="Courier New" charset="0"/>
                <a:cs typeface="Courier New" charset="0"/>
              </a:rPr>
              <a:t>i</a:t>
            </a:r>
            <a:r>
              <a:rPr lang="en-US" sz="1500" b="1" dirty="0">
                <a:latin typeface="Courier New" charset="0"/>
                <a:ea typeface="Courier New" charset="0"/>
                <a:cs typeface="Courier New" charset="0"/>
              </a:rPr>
              <a:t> = 1, j = 23, swapped 1 and 24</a:t>
            </a:r>
          </a:p>
          <a:p>
            <a:r>
              <a:rPr lang="cs-CZ" sz="1500" b="1" dirty="0">
                <a:latin typeface="Courier New" charset="0"/>
                <a:ea typeface="Courier New" charset="0"/>
                <a:cs typeface="Courier New" charset="0"/>
              </a:rPr>
              <a:t>     [ 5 1# 8 10 23 14 17 11 17 8 19 21 9 16 16 24 19 8 8 2 16 11 11 24# </a:t>
            </a:r>
            <a:r>
              <a:rPr lang="cs-CZ" sz="1500" b="1" dirty="0">
                <a:solidFill>
                  <a:srgbClr val="B23C00"/>
                </a:solidFill>
                <a:latin typeface="Courier New" charset="0"/>
                <a:ea typeface="Courier New" charset="0"/>
                <a:cs typeface="Courier New" charset="0"/>
              </a:rPr>
              <a:t>8</a:t>
            </a:r>
            <a:r>
              <a:rPr lang="cs-CZ" sz="1500" b="1" dirty="0">
                <a:latin typeface="Courier New" charset="0"/>
                <a:ea typeface="Courier New" charset="0"/>
                <a:cs typeface="Courier New" charset="0"/>
              </a:rPr>
              <a:t>]</a:t>
            </a:r>
          </a:p>
          <a:p>
            <a:r>
              <a:rPr lang="en-US" sz="1500" b="1" dirty="0" err="1">
                <a:latin typeface="Courier New" charset="0"/>
                <a:ea typeface="Courier New" charset="0"/>
                <a:cs typeface="Courier New" charset="0"/>
              </a:rPr>
              <a:t>i</a:t>
            </a:r>
            <a:r>
              <a:rPr lang="en-US" sz="1500" b="1" dirty="0">
                <a:latin typeface="Courier New" charset="0"/>
                <a:ea typeface="Courier New" charset="0"/>
                <a:cs typeface="Courier New" charset="0"/>
              </a:rPr>
              <a:t> = 2, j = 19, swapped 2 and 8</a:t>
            </a:r>
          </a:p>
          <a:p>
            <a:r>
              <a:rPr lang="cs-CZ" sz="1500" b="1" dirty="0">
                <a:latin typeface="Courier New" charset="0"/>
                <a:ea typeface="Courier New" charset="0"/>
                <a:cs typeface="Courier New" charset="0"/>
              </a:rPr>
              <a:t>     [ 5 1 2# 10 23 14 17 11 17 8 19 21 9 16 16 24 19 8 8 8# 16 11 11 24 </a:t>
            </a:r>
            <a:r>
              <a:rPr lang="cs-CZ" sz="1500" b="1" dirty="0">
                <a:solidFill>
                  <a:srgbClr val="B23C00"/>
                </a:solidFill>
                <a:latin typeface="Courier New" charset="0"/>
                <a:ea typeface="Courier New" charset="0"/>
                <a:cs typeface="Courier New" charset="0"/>
              </a:rPr>
              <a:t>8</a:t>
            </a:r>
            <a:r>
              <a:rPr lang="cs-CZ" sz="1500" b="1" dirty="0">
                <a:latin typeface="Courier New" charset="0"/>
                <a:ea typeface="Courier New" charset="0"/>
                <a:cs typeface="Courier New" charset="0"/>
              </a:rPr>
              <a:t>]</a:t>
            </a:r>
          </a:p>
          <a:p>
            <a:r>
              <a:rPr lang="en-US" sz="1500" b="1" dirty="0" err="1">
                <a:latin typeface="Courier New" charset="0"/>
                <a:ea typeface="Courier New" charset="0"/>
                <a:cs typeface="Courier New" charset="0"/>
              </a:rPr>
              <a:t>i</a:t>
            </a:r>
            <a:r>
              <a:rPr lang="en-US" sz="1500" b="1" dirty="0">
                <a:latin typeface="Courier New" charset="0"/>
                <a:ea typeface="Courier New" charset="0"/>
                <a:cs typeface="Courier New" charset="0"/>
              </a:rPr>
              <a:t> = 3, j = 18, swapped 8 and 10</a:t>
            </a:r>
          </a:p>
          <a:p>
            <a:r>
              <a:rPr lang="cs-CZ" sz="1500" b="1" dirty="0">
                <a:latin typeface="Courier New" charset="0"/>
                <a:ea typeface="Courier New" charset="0"/>
                <a:cs typeface="Courier New" charset="0"/>
              </a:rPr>
              <a:t>     [ 5 1 2 8# 23 14 17 11 17 8 19 21 9 16 16 24 19 8 10# 8 16 11 11 24 </a:t>
            </a:r>
            <a:r>
              <a:rPr lang="cs-CZ" sz="1500" b="1" dirty="0">
                <a:solidFill>
                  <a:srgbClr val="B23C00"/>
                </a:solidFill>
                <a:latin typeface="Courier New" charset="0"/>
                <a:ea typeface="Courier New" charset="0"/>
                <a:cs typeface="Courier New" charset="0"/>
              </a:rPr>
              <a:t>8</a:t>
            </a:r>
            <a:r>
              <a:rPr lang="cs-CZ" sz="1500" b="1" dirty="0">
                <a:latin typeface="Courier New" charset="0"/>
                <a:ea typeface="Courier New" charset="0"/>
                <a:cs typeface="Courier New" charset="0"/>
              </a:rPr>
              <a:t>]</a:t>
            </a:r>
          </a:p>
          <a:p>
            <a:r>
              <a:rPr lang="en-US" sz="1500" b="1" dirty="0" err="1">
                <a:latin typeface="Courier New" charset="0"/>
                <a:ea typeface="Courier New" charset="0"/>
                <a:cs typeface="Courier New" charset="0"/>
              </a:rPr>
              <a:t>i</a:t>
            </a:r>
            <a:r>
              <a:rPr lang="en-US" sz="1500" b="1" dirty="0">
                <a:latin typeface="Courier New" charset="0"/>
                <a:ea typeface="Courier New" charset="0"/>
                <a:cs typeface="Courier New" charset="0"/>
              </a:rPr>
              <a:t> = 4, j = 17, swapped 8 and 23</a:t>
            </a:r>
          </a:p>
          <a:p>
            <a:r>
              <a:rPr lang="cs-CZ" sz="1500" b="1" dirty="0">
                <a:latin typeface="Courier New" charset="0"/>
                <a:ea typeface="Courier New" charset="0"/>
                <a:cs typeface="Courier New" charset="0"/>
              </a:rPr>
              <a:t>     [ 5 1 2 8 8# 14 17 11 17 8 19 21 9 16 16 24 19 23# 10 8 16 11 11 24 </a:t>
            </a:r>
            <a:r>
              <a:rPr lang="cs-CZ" sz="1500" b="1" dirty="0">
                <a:solidFill>
                  <a:srgbClr val="B23C00"/>
                </a:solidFill>
                <a:latin typeface="Courier New" charset="0"/>
                <a:cs typeface="Courier New" charset="0"/>
              </a:rPr>
              <a:t>8</a:t>
            </a:r>
            <a:r>
              <a:rPr lang="cs-CZ" sz="1500" b="1" dirty="0">
                <a:latin typeface="Courier New" charset="0"/>
                <a:ea typeface="Courier New" charset="0"/>
                <a:cs typeface="Courier New" charset="0"/>
              </a:rPr>
              <a:t>]</a:t>
            </a:r>
          </a:p>
          <a:p>
            <a:r>
              <a:rPr lang="en-US" sz="1500" b="1" dirty="0" err="1">
                <a:latin typeface="Courier New" charset="0"/>
                <a:ea typeface="Courier New" charset="0"/>
                <a:cs typeface="Courier New" charset="0"/>
              </a:rPr>
              <a:t>i</a:t>
            </a:r>
            <a:r>
              <a:rPr lang="en-US" sz="1500" b="1" dirty="0">
                <a:latin typeface="Courier New" charset="0"/>
                <a:ea typeface="Courier New" charset="0"/>
                <a:cs typeface="Courier New" charset="0"/>
              </a:rPr>
              <a:t> = 5, j = 9, swapped 8 and 14</a:t>
            </a:r>
          </a:p>
          <a:p>
            <a:r>
              <a:rPr lang="cs-CZ" sz="1500" b="1" dirty="0">
                <a:latin typeface="Courier New" charset="0"/>
                <a:ea typeface="Courier New" charset="0"/>
                <a:cs typeface="Courier New" charset="0"/>
              </a:rPr>
              <a:t>     [ 5 1 2 8 8 8# 17 11 17 14# 19 21 9 16 16 24 19 23 10 8 16 11 11 24 </a:t>
            </a:r>
            <a:r>
              <a:rPr lang="cs-CZ" sz="1500" b="1" dirty="0">
                <a:solidFill>
                  <a:srgbClr val="B23C00"/>
                </a:solidFill>
                <a:latin typeface="Courier New" charset="0"/>
                <a:cs typeface="Courier New" charset="0"/>
              </a:rPr>
              <a:t>8</a:t>
            </a:r>
            <a:r>
              <a:rPr lang="cs-CZ" sz="1500" b="1" dirty="0">
                <a:latin typeface="Courier New" charset="0"/>
                <a:ea typeface="Courier New" charset="0"/>
                <a:cs typeface="Courier New" charset="0"/>
              </a:rPr>
              <a:t>]</a:t>
            </a:r>
          </a:p>
          <a:p>
            <a:r>
              <a:rPr lang="en-US" sz="1500" b="1" dirty="0" err="1">
                <a:latin typeface="Courier New" charset="0"/>
                <a:ea typeface="Courier New" charset="0"/>
                <a:cs typeface="Courier New" charset="0"/>
              </a:rPr>
              <a:t>i</a:t>
            </a:r>
            <a:r>
              <a:rPr lang="en-US" sz="1500" b="1" dirty="0">
                <a:latin typeface="Courier New" charset="0"/>
                <a:ea typeface="Courier New" charset="0"/>
                <a:cs typeface="Courier New" charset="0"/>
              </a:rPr>
              <a:t> = 6, j = 5, swapped 17 and 8</a:t>
            </a:r>
          </a:p>
          <a:p>
            <a:r>
              <a:rPr lang="cs-CZ" sz="1500" b="1" dirty="0">
                <a:latin typeface="Courier New" charset="0"/>
                <a:ea typeface="Courier New" charset="0"/>
                <a:cs typeface="Courier New" charset="0"/>
              </a:rPr>
              <a:t>     [ 5 1 2 8 8 8# 17# 11 17 14 19 21 9 16 16 24 19 23 10 8 16 11 11 24 </a:t>
            </a:r>
            <a:r>
              <a:rPr lang="cs-CZ" sz="1500" b="1" dirty="0">
                <a:solidFill>
                  <a:srgbClr val="B23C00"/>
                </a:solidFill>
                <a:latin typeface="Courier New" charset="0"/>
                <a:cs typeface="Courier New" charset="0"/>
              </a:rPr>
              <a:t>8</a:t>
            </a:r>
            <a:r>
              <a:rPr lang="cs-CZ" sz="1500" b="1" dirty="0">
                <a:latin typeface="Courier New" charset="0"/>
                <a:ea typeface="Courier New" charset="0"/>
                <a:cs typeface="Courier New" charset="0"/>
              </a:rPr>
              <a:t>]</a:t>
            </a:r>
          </a:p>
          <a:p>
            <a:r>
              <a:rPr lang="cs-CZ" sz="1500" b="1" dirty="0" err="1">
                <a:latin typeface="Courier New" charset="0"/>
                <a:ea typeface="Courier New" charset="0"/>
                <a:cs typeface="Courier New" charset="0"/>
              </a:rPr>
              <a:t>Partitioned</a:t>
            </a:r>
            <a:r>
              <a:rPr lang="cs-CZ" sz="1500" b="1" dirty="0">
                <a:latin typeface="Courier New" charset="0"/>
                <a:ea typeface="Courier New" charset="0"/>
                <a:cs typeface="Courier New" charset="0"/>
              </a:rPr>
              <a:t> </a:t>
            </a:r>
            <a:r>
              <a:rPr lang="cs-CZ" sz="1500" b="1" dirty="0" err="1">
                <a:latin typeface="Courier New" charset="0"/>
                <a:ea typeface="Courier New" charset="0"/>
                <a:cs typeface="Courier New" charset="0"/>
              </a:rPr>
              <a:t>with</a:t>
            </a:r>
            <a:r>
              <a:rPr lang="cs-CZ" sz="1500" b="1" dirty="0">
                <a:latin typeface="Courier New" charset="0"/>
                <a:ea typeface="Courier New" charset="0"/>
                <a:cs typeface="Courier New" charset="0"/>
              </a:rPr>
              <a:t> pivot 8 </a:t>
            </a:r>
            <a:r>
              <a:rPr lang="cs-CZ" sz="1500" b="1" dirty="0" err="1">
                <a:latin typeface="Courier New" charset="0"/>
                <a:ea typeface="Courier New" charset="0"/>
                <a:cs typeface="Courier New" charset="0"/>
              </a:rPr>
              <a:t>at</a:t>
            </a:r>
            <a:r>
              <a:rPr lang="cs-CZ" sz="1500" b="1" dirty="0">
                <a:latin typeface="Courier New" charset="0"/>
                <a:ea typeface="Courier New" charset="0"/>
                <a:cs typeface="Courier New" charset="0"/>
              </a:rPr>
              <a:t> index 6</a:t>
            </a:r>
          </a:p>
          <a:p>
            <a:r>
              <a:rPr lang="cs-CZ" sz="1500" b="1" dirty="0">
                <a:latin typeface="Courier New" charset="0"/>
                <a:ea typeface="Courier New" charset="0"/>
                <a:cs typeface="Courier New" charset="0"/>
              </a:rPr>
              <a:t>     [ 5 1 2 8 8 8 </a:t>
            </a:r>
            <a:r>
              <a:rPr lang="cs-CZ" sz="1500" b="1" dirty="0">
                <a:solidFill>
                  <a:srgbClr val="B23C00"/>
                </a:solidFill>
                <a:latin typeface="Courier New" charset="0"/>
                <a:cs typeface="Courier New" charset="0"/>
              </a:rPr>
              <a:t>8</a:t>
            </a:r>
            <a:r>
              <a:rPr lang="cs-CZ" sz="1500" b="1" dirty="0">
                <a:latin typeface="Courier New" charset="0"/>
                <a:ea typeface="Courier New" charset="0"/>
                <a:cs typeface="Courier New" charset="0"/>
              </a:rPr>
              <a:t> 11 17 14 19 21 9 16 16 24 19 23 10 8 16 11 11 24 17]</a:t>
            </a:r>
            <a:endParaRPr lang="en-US" sz="1500" b="1" dirty="0">
              <a:latin typeface="Courier New" charset="0"/>
              <a:ea typeface="Courier New" charset="0"/>
              <a:cs typeface="Courier New" charset="0"/>
            </a:endParaRPr>
          </a:p>
        </p:txBody>
      </p:sp>
    </p:spTree>
    <p:extLst>
      <p:ext uri="{BB962C8B-B14F-4D97-AF65-F5344CB8AC3E}">
        <p14:creationId xmlns:p14="http://schemas.microsoft.com/office/powerpoint/2010/main" val="169027537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Optimal Quicksort</a:t>
            </a:r>
            <a:r>
              <a:rPr lang="en-US" i="1" dirty="0"/>
              <a:t>, cont’d</a:t>
            </a:r>
          </a:p>
        </p:txBody>
      </p:sp>
      <p:sp>
        <p:nvSpPr>
          <p:cNvPr id="4" name="Slide Number Placeholder 3"/>
          <p:cNvSpPr>
            <a:spLocks noGrp="1"/>
          </p:cNvSpPr>
          <p:nvPr>
            <p:ph type="sldNum" sz="quarter" idx="12"/>
          </p:nvPr>
        </p:nvSpPr>
        <p:spPr/>
        <p:txBody>
          <a:bodyPr/>
          <a:lstStyle/>
          <a:p>
            <a:fld id="{5E4F0376-0E54-9843-B673-E00D6670E830}" type="slidenum">
              <a:rPr lang="en-US" smtClean="0"/>
              <a:pPr/>
              <a:t>56</a:t>
            </a:fld>
            <a:endParaRPr lang="en-US"/>
          </a:p>
        </p:txBody>
      </p:sp>
      <p:sp>
        <p:nvSpPr>
          <p:cNvPr id="6" name="TextBox 5"/>
          <p:cNvSpPr txBox="1"/>
          <p:nvPr/>
        </p:nvSpPr>
        <p:spPr>
          <a:xfrm>
            <a:off x="182928" y="1330036"/>
            <a:ext cx="8840882" cy="4478149"/>
          </a:xfrm>
          <a:prstGeom prst="rect">
            <a:avLst/>
          </a:prstGeom>
          <a:noFill/>
        </p:spPr>
        <p:txBody>
          <a:bodyPr wrap="none" rtlCol="0">
            <a:spAutoFit/>
          </a:bodyPr>
          <a:lstStyle/>
          <a:p>
            <a:r>
              <a:rPr lang="en-US" sz="1500" b="1" dirty="0">
                <a:latin typeface="Courier New" charset="0"/>
                <a:ea typeface="Courier New" charset="0"/>
                <a:cs typeface="Courier New" charset="0"/>
              </a:rPr>
              <a:t>SORTING from index 0 to 5</a:t>
            </a:r>
          </a:p>
          <a:p>
            <a:r>
              <a:rPr lang="cs-CZ" sz="1500" b="1" dirty="0">
                <a:latin typeface="Courier New" charset="0"/>
                <a:ea typeface="Courier New" charset="0"/>
                <a:cs typeface="Courier New" charset="0"/>
              </a:rPr>
              <a:t>     [ 5 1 2 8 8 8] 8 11 17 14 19 21 9 16 16 24 19 23 10 8 16 11 11 24 17</a:t>
            </a:r>
          </a:p>
          <a:p>
            <a:r>
              <a:rPr lang="cs-CZ" sz="1500" b="1" dirty="0" err="1">
                <a:latin typeface="Courier New" charset="0"/>
                <a:ea typeface="Courier New" charset="0"/>
                <a:cs typeface="Courier New" charset="0"/>
              </a:rPr>
              <a:t>Paritioning</a:t>
            </a:r>
            <a:r>
              <a:rPr lang="cs-CZ" sz="1500" b="1" dirty="0">
                <a:latin typeface="Courier New" charset="0"/>
                <a:ea typeface="Courier New" charset="0"/>
                <a:cs typeface="Courier New" charset="0"/>
              </a:rPr>
              <a:t> </a:t>
            </a:r>
            <a:r>
              <a:rPr lang="cs-CZ" sz="1500" b="1" dirty="0" err="1">
                <a:latin typeface="Courier New" charset="0"/>
                <a:ea typeface="Courier New" charset="0"/>
                <a:cs typeface="Courier New" charset="0"/>
              </a:rPr>
              <a:t>with</a:t>
            </a:r>
            <a:r>
              <a:rPr lang="cs-CZ" sz="1500" b="1" dirty="0">
                <a:latin typeface="Courier New" charset="0"/>
                <a:ea typeface="Courier New" charset="0"/>
                <a:cs typeface="Courier New" charset="0"/>
              </a:rPr>
              <a:t> pivot 5</a:t>
            </a:r>
          </a:p>
          <a:p>
            <a:r>
              <a:rPr lang="en-US" sz="1500" b="1" dirty="0">
                <a:latin typeface="Courier New" charset="0"/>
                <a:ea typeface="Courier New" charset="0"/>
                <a:cs typeface="Courier New" charset="0"/>
              </a:rPr>
              <a:t>     [ 2 1 8 8 8 </a:t>
            </a:r>
            <a:r>
              <a:rPr lang="en-US" sz="1500" b="1" dirty="0">
                <a:solidFill>
                  <a:srgbClr val="B23C00"/>
                </a:solidFill>
                <a:latin typeface="Courier New" charset="0"/>
                <a:ea typeface="Courier New" charset="0"/>
                <a:cs typeface="Courier New" charset="0"/>
              </a:rPr>
              <a:t>5</a:t>
            </a:r>
            <a:r>
              <a:rPr lang="en-US" sz="1500" b="1" dirty="0">
                <a:latin typeface="Courier New" charset="0"/>
                <a:ea typeface="Courier New" charset="0"/>
                <a:cs typeface="Courier New" charset="0"/>
              </a:rPr>
              <a:t>] 8 11 17 14 19 21 9 16 16 24 19 23 10 8 16 11 11 24 17</a:t>
            </a:r>
          </a:p>
          <a:p>
            <a:r>
              <a:rPr lang="en-US" sz="1500" b="1" dirty="0" err="1">
                <a:latin typeface="Courier New" charset="0"/>
                <a:ea typeface="Courier New" charset="0"/>
                <a:cs typeface="Courier New" charset="0"/>
              </a:rPr>
              <a:t>i</a:t>
            </a:r>
            <a:r>
              <a:rPr lang="en-US" sz="1500" b="1" dirty="0">
                <a:latin typeface="Courier New" charset="0"/>
                <a:ea typeface="Courier New" charset="0"/>
                <a:cs typeface="Courier New" charset="0"/>
              </a:rPr>
              <a:t> = 2, j = 1, swapped 8 and 1</a:t>
            </a:r>
          </a:p>
          <a:p>
            <a:r>
              <a:rPr lang="en-US" sz="1500" b="1" dirty="0">
                <a:latin typeface="Courier New" charset="0"/>
                <a:ea typeface="Courier New" charset="0"/>
                <a:cs typeface="Courier New" charset="0"/>
              </a:rPr>
              <a:t>     [ 2 1# 8# 8 8 </a:t>
            </a:r>
            <a:r>
              <a:rPr lang="en-US" sz="1500" b="1" dirty="0">
                <a:solidFill>
                  <a:srgbClr val="B23C00"/>
                </a:solidFill>
                <a:latin typeface="Courier New" charset="0"/>
                <a:cs typeface="Courier New" charset="0"/>
              </a:rPr>
              <a:t>5</a:t>
            </a:r>
            <a:r>
              <a:rPr lang="en-US" sz="1500" b="1" dirty="0">
                <a:latin typeface="Courier New" charset="0"/>
                <a:ea typeface="Courier New" charset="0"/>
                <a:cs typeface="Courier New" charset="0"/>
              </a:rPr>
              <a:t>] 8 11 17 14 19 21 9 16 16 24 19 23 10 8 16 11 11 24 17</a:t>
            </a:r>
          </a:p>
          <a:p>
            <a:r>
              <a:rPr lang="en-US" sz="1500" b="1" dirty="0">
                <a:latin typeface="Courier New" charset="0"/>
                <a:ea typeface="Courier New" charset="0"/>
                <a:cs typeface="Courier New" charset="0"/>
              </a:rPr>
              <a:t>Partitioned with pivot 5 at index 2</a:t>
            </a:r>
          </a:p>
          <a:p>
            <a:r>
              <a:rPr lang="en-US" sz="1500" b="1" dirty="0">
                <a:latin typeface="Courier New" charset="0"/>
                <a:ea typeface="Courier New" charset="0"/>
                <a:cs typeface="Courier New" charset="0"/>
              </a:rPr>
              <a:t>     [ 2 1 </a:t>
            </a:r>
            <a:r>
              <a:rPr lang="en-US" sz="1500" b="1" dirty="0">
                <a:solidFill>
                  <a:srgbClr val="B23C00"/>
                </a:solidFill>
                <a:latin typeface="Courier New" charset="0"/>
                <a:cs typeface="Courier New" charset="0"/>
              </a:rPr>
              <a:t>5</a:t>
            </a:r>
            <a:r>
              <a:rPr lang="en-US" sz="1500" b="1" dirty="0">
                <a:latin typeface="Courier New" charset="0"/>
                <a:ea typeface="Courier New" charset="0"/>
                <a:cs typeface="Courier New" charset="0"/>
              </a:rPr>
              <a:t> 8 8 8] 8 11 17 14 19 21 9 16 16 24 19 23 10 8 16 11 11 24 17</a:t>
            </a:r>
          </a:p>
          <a:p>
            <a:endParaRPr lang="en-US" sz="1500" b="1" dirty="0">
              <a:latin typeface="Courier New" charset="0"/>
              <a:ea typeface="Courier New" charset="0"/>
              <a:cs typeface="Courier New" charset="0"/>
            </a:endParaRPr>
          </a:p>
          <a:p>
            <a:r>
              <a:rPr lang="en-US" sz="1500" b="1" dirty="0">
                <a:latin typeface="Courier New" charset="0"/>
                <a:ea typeface="Courier New" charset="0"/>
                <a:cs typeface="Courier New" charset="0"/>
              </a:rPr>
              <a:t>SORTING from index 0 to 1</a:t>
            </a:r>
          </a:p>
          <a:p>
            <a:r>
              <a:rPr lang="en-US" sz="1500" b="1" dirty="0">
                <a:latin typeface="Courier New" charset="0"/>
                <a:ea typeface="Courier New" charset="0"/>
                <a:cs typeface="Courier New" charset="0"/>
              </a:rPr>
              <a:t>     [ 2 1] 5 8 8 8 8 11 17 14 19 21 9 16 16 24 19 23 10 8 16 11 11 24 17</a:t>
            </a:r>
          </a:p>
          <a:p>
            <a:r>
              <a:rPr lang="en-US" sz="1500" b="1" dirty="0" err="1">
                <a:latin typeface="Courier New" charset="0"/>
                <a:ea typeface="Courier New" charset="0"/>
                <a:cs typeface="Courier New" charset="0"/>
              </a:rPr>
              <a:t>Paritioning</a:t>
            </a:r>
            <a:r>
              <a:rPr lang="en-US" sz="1500" b="1" dirty="0">
                <a:latin typeface="Courier New" charset="0"/>
                <a:ea typeface="Courier New" charset="0"/>
                <a:cs typeface="Courier New" charset="0"/>
              </a:rPr>
              <a:t> with pivot 1</a:t>
            </a:r>
          </a:p>
          <a:p>
            <a:r>
              <a:rPr lang="en-US" sz="1500" b="1" dirty="0">
                <a:latin typeface="Courier New" charset="0"/>
                <a:ea typeface="Courier New" charset="0"/>
                <a:cs typeface="Courier New" charset="0"/>
              </a:rPr>
              <a:t>     [ 2 </a:t>
            </a:r>
            <a:r>
              <a:rPr lang="en-US" sz="1500" b="1" dirty="0">
                <a:solidFill>
                  <a:srgbClr val="B23C00"/>
                </a:solidFill>
                <a:latin typeface="Courier New" charset="0"/>
                <a:ea typeface="Courier New" charset="0"/>
                <a:cs typeface="Courier New" charset="0"/>
              </a:rPr>
              <a:t>1</a:t>
            </a:r>
            <a:r>
              <a:rPr lang="en-US" sz="1500" b="1" dirty="0">
                <a:latin typeface="Courier New" charset="0"/>
                <a:ea typeface="Courier New" charset="0"/>
                <a:cs typeface="Courier New" charset="0"/>
              </a:rPr>
              <a:t>] 5 8 8 8 8 11 17 14 19 21 9 16 16 24 19 23 10 8 16 11 11 24 17</a:t>
            </a:r>
          </a:p>
          <a:p>
            <a:r>
              <a:rPr lang="en-US" sz="1500" b="1" dirty="0" err="1">
                <a:latin typeface="Courier New" charset="0"/>
                <a:ea typeface="Courier New" charset="0"/>
                <a:cs typeface="Courier New" charset="0"/>
              </a:rPr>
              <a:t>i</a:t>
            </a:r>
            <a:r>
              <a:rPr lang="en-US" sz="1500" b="1" dirty="0">
                <a:latin typeface="Courier New" charset="0"/>
                <a:ea typeface="Courier New" charset="0"/>
                <a:cs typeface="Courier New" charset="0"/>
              </a:rPr>
              <a:t> = 0, j = -1, swapped 2 and 393240</a:t>
            </a:r>
          </a:p>
          <a:p>
            <a:r>
              <a:rPr lang="en-US" sz="1500" b="1" dirty="0">
                <a:latin typeface="Courier New" charset="0"/>
                <a:ea typeface="Courier New" charset="0"/>
                <a:cs typeface="Courier New" charset="0"/>
              </a:rPr>
              <a:t>     [ 2# </a:t>
            </a:r>
            <a:r>
              <a:rPr lang="en-US" sz="1500" b="1" dirty="0">
                <a:solidFill>
                  <a:srgbClr val="B23C00"/>
                </a:solidFill>
                <a:latin typeface="Courier New" charset="0"/>
                <a:cs typeface="Courier New" charset="0"/>
              </a:rPr>
              <a:t>1</a:t>
            </a:r>
            <a:r>
              <a:rPr lang="en-US" sz="1500" b="1" dirty="0">
                <a:latin typeface="Courier New" charset="0"/>
                <a:ea typeface="Courier New" charset="0"/>
                <a:cs typeface="Courier New" charset="0"/>
              </a:rPr>
              <a:t>] 5 8 8 8 8 11 17 14 19 21 9 16 16 24 19 23 10 8 16 11 11 24 17</a:t>
            </a:r>
          </a:p>
          <a:p>
            <a:r>
              <a:rPr lang="en-US" sz="1500" b="1" dirty="0">
                <a:latin typeface="Courier New" charset="0"/>
                <a:ea typeface="Courier New" charset="0"/>
                <a:cs typeface="Courier New" charset="0"/>
              </a:rPr>
              <a:t>Partitioned with pivot 1 at index 0</a:t>
            </a:r>
          </a:p>
          <a:p>
            <a:r>
              <a:rPr lang="pt-BR" sz="1500" b="1" dirty="0">
                <a:latin typeface="Courier New" charset="0"/>
                <a:ea typeface="Courier New" charset="0"/>
                <a:cs typeface="Courier New" charset="0"/>
              </a:rPr>
              <a:t>     [ </a:t>
            </a:r>
            <a:r>
              <a:rPr lang="pt-BR" sz="1500" b="1" dirty="0">
                <a:solidFill>
                  <a:srgbClr val="B23C00"/>
                </a:solidFill>
                <a:latin typeface="Courier New" charset="0"/>
                <a:cs typeface="Courier New" charset="0"/>
              </a:rPr>
              <a:t>1</a:t>
            </a:r>
            <a:r>
              <a:rPr lang="pt-BR" sz="1500" b="1" dirty="0">
                <a:latin typeface="Courier New" charset="0"/>
                <a:ea typeface="Courier New" charset="0"/>
                <a:cs typeface="Courier New" charset="0"/>
              </a:rPr>
              <a:t> 2] 5 8 8 8 8 11 17 14 19 21 9 16 16 24 19 23 10 8 16 11 11 24 17</a:t>
            </a:r>
          </a:p>
          <a:p>
            <a:r>
              <a:rPr lang="pt-BR" sz="1500" b="1" dirty="0">
                <a:latin typeface="Courier New" charset="0"/>
                <a:ea typeface="Courier New" charset="0"/>
                <a:cs typeface="Courier New" charset="0"/>
              </a:rPr>
              <a:t>SORTED </a:t>
            </a:r>
            <a:r>
              <a:rPr lang="pt-BR" sz="1500" b="1" dirty="0" err="1">
                <a:latin typeface="Courier New" charset="0"/>
                <a:ea typeface="Courier New" charset="0"/>
                <a:cs typeface="Courier New" charset="0"/>
              </a:rPr>
              <a:t>from</a:t>
            </a:r>
            <a:r>
              <a:rPr lang="pt-BR" sz="1500" b="1" dirty="0">
                <a:latin typeface="Courier New" charset="0"/>
                <a:ea typeface="Courier New" charset="0"/>
                <a:cs typeface="Courier New" charset="0"/>
              </a:rPr>
              <a:t> index 0 </a:t>
            </a:r>
            <a:r>
              <a:rPr lang="pt-BR" sz="1500" b="1" dirty="0" err="1">
                <a:latin typeface="Courier New" charset="0"/>
                <a:ea typeface="Courier New" charset="0"/>
                <a:cs typeface="Courier New" charset="0"/>
              </a:rPr>
              <a:t>to</a:t>
            </a:r>
            <a:r>
              <a:rPr lang="pt-BR" sz="1500" b="1" dirty="0">
                <a:latin typeface="Courier New" charset="0"/>
                <a:ea typeface="Courier New" charset="0"/>
                <a:cs typeface="Courier New" charset="0"/>
              </a:rPr>
              <a:t> 1</a:t>
            </a:r>
          </a:p>
          <a:p>
            <a:r>
              <a:rPr lang="pt-BR" sz="1500" b="1" dirty="0">
                <a:latin typeface="Courier New" charset="0"/>
                <a:ea typeface="Courier New" charset="0"/>
                <a:cs typeface="Courier New" charset="0"/>
              </a:rPr>
              <a:t>     [ 1 2] 5 8 8 8 8 11 17 14 19 21 9 16 16 24 19 23 10 8 16 11 11 24 17</a:t>
            </a:r>
          </a:p>
        </p:txBody>
      </p:sp>
    </p:spTree>
    <p:extLst>
      <p:ext uri="{BB962C8B-B14F-4D97-AF65-F5344CB8AC3E}">
        <p14:creationId xmlns:p14="http://schemas.microsoft.com/office/powerpoint/2010/main" val="815529374"/>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Optimal Quicksort</a:t>
            </a:r>
            <a:r>
              <a:rPr lang="en-US" i="1" dirty="0"/>
              <a:t>, cont’d</a:t>
            </a:r>
            <a:endParaRPr lang="en-US" dirty="0"/>
          </a:p>
        </p:txBody>
      </p:sp>
      <p:sp>
        <p:nvSpPr>
          <p:cNvPr id="4" name="Slide Number Placeholder 3"/>
          <p:cNvSpPr>
            <a:spLocks noGrp="1"/>
          </p:cNvSpPr>
          <p:nvPr>
            <p:ph type="sldNum" sz="quarter" idx="12"/>
          </p:nvPr>
        </p:nvSpPr>
        <p:spPr/>
        <p:txBody>
          <a:bodyPr/>
          <a:lstStyle/>
          <a:p>
            <a:fld id="{5E4F0376-0E54-9843-B673-E00D6670E830}" type="slidenum">
              <a:rPr lang="en-US" smtClean="0"/>
              <a:pPr/>
              <a:t>57</a:t>
            </a:fld>
            <a:endParaRPr lang="en-US"/>
          </a:p>
        </p:txBody>
      </p:sp>
      <p:sp>
        <p:nvSpPr>
          <p:cNvPr id="5" name="TextBox 4"/>
          <p:cNvSpPr txBox="1"/>
          <p:nvPr/>
        </p:nvSpPr>
        <p:spPr>
          <a:xfrm>
            <a:off x="182928" y="1366982"/>
            <a:ext cx="8840882" cy="3323987"/>
          </a:xfrm>
          <a:prstGeom prst="rect">
            <a:avLst/>
          </a:prstGeom>
          <a:noFill/>
        </p:spPr>
        <p:txBody>
          <a:bodyPr wrap="none" rtlCol="0">
            <a:spAutoFit/>
          </a:bodyPr>
          <a:lstStyle/>
          <a:p>
            <a:r>
              <a:rPr lang="en-US" sz="1500" b="1" dirty="0">
                <a:latin typeface="Courier New" charset="0"/>
                <a:ea typeface="Courier New" charset="0"/>
                <a:cs typeface="Courier New" charset="0"/>
              </a:rPr>
              <a:t>SORTING from index 3 to 5</a:t>
            </a:r>
          </a:p>
          <a:p>
            <a:r>
              <a:rPr lang="de-DE" sz="1500" b="1" dirty="0">
                <a:latin typeface="Courier New" charset="0"/>
                <a:ea typeface="Courier New" charset="0"/>
                <a:cs typeface="Courier New" charset="0"/>
              </a:rPr>
              <a:t>     1 2 5 [ 8 8 8] 8 11 17 14 19 21 9 16 16 24 19 23 10 8 16 11 11 24 17</a:t>
            </a:r>
          </a:p>
          <a:p>
            <a:r>
              <a:rPr lang="de-DE" sz="1500" b="1" dirty="0" err="1">
                <a:latin typeface="Courier New" charset="0"/>
                <a:ea typeface="Courier New" charset="0"/>
                <a:cs typeface="Courier New" charset="0"/>
              </a:rPr>
              <a:t>Paritioning</a:t>
            </a:r>
            <a:r>
              <a:rPr lang="de-DE" sz="1500" b="1" dirty="0">
                <a:latin typeface="Courier New" charset="0"/>
                <a:ea typeface="Courier New" charset="0"/>
                <a:cs typeface="Courier New" charset="0"/>
              </a:rPr>
              <a:t> </a:t>
            </a:r>
            <a:r>
              <a:rPr lang="de-DE" sz="1500" b="1" dirty="0" err="1">
                <a:latin typeface="Courier New" charset="0"/>
                <a:ea typeface="Courier New" charset="0"/>
                <a:cs typeface="Courier New" charset="0"/>
              </a:rPr>
              <a:t>with</a:t>
            </a:r>
            <a:r>
              <a:rPr lang="de-DE" sz="1500" b="1" dirty="0">
                <a:latin typeface="Courier New" charset="0"/>
                <a:ea typeface="Courier New" charset="0"/>
                <a:cs typeface="Courier New" charset="0"/>
              </a:rPr>
              <a:t> </a:t>
            </a:r>
            <a:r>
              <a:rPr lang="de-DE" sz="1500" b="1" dirty="0" err="1">
                <a:latin typeface="Courier New" charset="0"/>
                <a:ea typeface="Courier New" charset="0"/>
                <a:cs typeface="Courier New" charset="0"/>
              </a:rPr>
              <a:t>pivot</a:t>
            </a:r>
            <a:r>
              <a:rPr lang="de-DE" sz="1500" b="1" dirty="0">
                <a:latin typeface="Courier New" charset="0"/>
                <a:ea typeface="Courier New" charset="0"/>
                <a:cs typeface="Courier New" charset="0"/>
              </a:rPr>
              <a:t> 8</a:t>
            </a:r>
          </a:p>
          <a:p>
            <a:r>
              <a:rPr lang="de-DE" sz="1500" b="1" dirty="0">
                <a:latin typeface="Courier New" charset="0"/>
                <a:ea typeface="Courier New" charset="0"/>
                <a:cs typeface="Courier New" charset="0"/>
              </a:rPr>
              <a:t>     1 2 5 [ 8 8 </a:t>
            </a:r>
            <a:r>
              <a:rPr lang="de-DE" sz="1500" b="1" dirty="0">
                <a:solidFill>
                  <a:srgbClr val="B23C00"/>
                </a:solidFill>
                <a:latin typeface="Courier New" charset="0"/>
                <a:ea typeface="Courier New" charset="0"/>
                <a:cs typeface="Courier New" charset="0"/>
              </a:rPr>
              <a:t>8</a:t>
            </a:r>
            <a:r>
              <a:rPr lang="de-DE" sz="1500" b="1" dirty="0">
                <a:latin typeface="Courier New" charset="0"/>
                <a:ea typeface="Courier New" charset="0"/>
                <a:cs typeface="Courier New" charset="0"/>
              </a:rPr>
              <a:t>] 8 11 17 14 19 21 9 16 16 24 19 23 10 8 16 11 11 24 17</a:t>
            </a:r>
          </a:p>
          <a:p>
            <a:r>
              <a:rPr lang="en-US" sz="1500" b="1" dirty="0" err="1">
                <a:latin typeface="Courier New" charset="0"/>
                <a:ea typeface="Courier New" charset="0"/>
                <a:cs typeface="Courier New" charset="0"/>
              </a:rPr>
              <a:t>i</a:t>
            </a:r>
            <a:r>
              <a:rPr lang="en-US" sz="1500" b="1" dirty="0">
                <a:latin typeface="Courier New" charset="0"/>
                <a:ea typeface="Courier New" charset="0"/>
                <a:cs typeface="Courier New" charset="0"/>
              </a:rPr>
              <a:t> = 3, j = 4, swapped 8 and 8</a:t>
            </a:r>
          </a:p>
          <a:p>
            <a:r>
              <a:rPr lang="de-DE" sz="1500" b="1" dirty="0">
                <a:latin typeface="Courier New" charset="0"/>
                <a:ea typeface="Courier New" charset="0"/>
                <a:cs typeface="Courier New" charset="0"/>
              </a:rPr>
              <a:t>     1 2 5 [ 8# 8# </a:t>
            </a:r>
            <a:r>
              <a:rPr lang="de-DE" sz="1500" b="1" dirty="0">
                <a:solidFill>
                  <a:srgbClr val="B23C00"/>
                </a:solidFill>
                <a:latin typeface="Courier New" charset="0"/>
                <a:cs typeface="Courier New" charset="0"/>
              </a:rPr>
              <a:t>8</a:t>
            </a:r>
            <a:r>
              <a:rPr lang="de-DE" sz="1500" b="1" dirty="0">
                <a:latin typeface="Courier New" charset="0"/>
                <a:ea typeface="Courier New" charset="0"/>
                <a:cs typeface="Courier New" charset="0"/>
              </a:rPr>
              <a:t>] 8 11 17 14 19 21 9 16 16 24 19 23 10 8 16 11 11 24 17</a:t>
            </a:r>
          </a:p>
          <a:p>
            <a:r>
              <a:rPr lang="en-US" sz="1500" b="1" dirty="0" err="1">
                <a:latin typeface="Courier New" charset="0"/>
                <a:ea typeface="Courier New" charset="0"/>
                <a:cs typeface="Courier New" charset="0"/>
              </a:rPr>
              <a:t>i</a:t>
            </a:r>
            <a:r>
              <a:rPr lang="en-US" sz="1500" b="1" dirty="0">
                <a:latin typeface="Courier New" charset="0"/>
                <a:ea typeface="Courier New" charset="0"/>
                <a:cs typeface="Courier New" charset="0"/>
              </a:rPr>
              <a:t> = 4, j = 3, swapped 8 and 8</a:t>
            </a:r>
          </a:p>
          <a:p>
            <a:r>
              <a:rPr lang="de-DE" sz="1500" b="1" dirty="0">
                <a:latin typeface="Courier New" charset="0"/>
                <a:ea typeface="Courier New" charset="0"/>
                <a:cs typeface="Courier New" charset="0"/>
              </a:rPr>
              <a:t>     1 2 5 [ 8# 8# </a:t>
            </a:r>
            <a:r>
              <a:rPr lang="de-DE" sz="1500" b="1" dirty="0">
                <a:solidFill>
                  <a:srgbClr val="B23C00"/>
                </a:solidFill>
                <a:latin typeface="Courier New" charset="0"/>
                <a:cs typeface="Courier New" charset="0"/>
              </a:rPr>
              <a:t>8</a:t>
            </a:r>
            <a:r>
              <a:rPr lang="de-DE" sz="1500" b="1" dirty="0">
                <a:latin typeface="Courier New" charset="0"/>
                <a:ea typeface="Courier New" charset="0"/>
                <a:cs typeface="Courier New" charset="0"/>
              </a:rPr>
              <a:t>] 8 11 17 14 19 21 9 16 16 24 19 23 10 8 16 11 11 24 17</a:t>
            </a:r>
          </a:p>
          <a:p>
            <a:r>
              <a:rPr lang="de-DE" sz="1500" b="1" dirty="0" err="1">
                <a:latin typeface="Courier New" charset="0"/>
                <a:ea typeface="Courier New" charset="0"/>
                <a:cs typeface="Courier New" charset="0"/>
              </a:rPr>
              <a:t>Partitioned</a:t>
            </a:r>
            <a:r>
              <a:rPr lang="de-DE" sz="1500" b="1" dirty="0">
                <a:latin typeface="Courier New" charset="0"/>
                <a:ea typeface="Courier New" charset="0"/>
                <a:cs typeface="Courier New" charset="0"/>
              </a:rPr>
              <a:t> </a:t>
            </a:r>
            <a:r>
              <a:rPr lang="de-DE" sz="1500" b="1" dirty="0" err="1">
                <a:latin typeface="Courier New" charset="0"/>
                <a:ea typeface="Courier New" charset="0"/>
                <a:cs typeface="Courier New" charset="0"/>
              </a:rPr>
              <a:t>with</a:t>
            </a:r>
            <a:r>
              <a:rPr lang="de-DE" sz="1500" b="1" dirty="0">
                <a:latin typeface="Courier New" charset="0"/>
                <a:ea typeface="Courier New" charset="0"/>
                <a:cs typeface="Courier New" charset="0"/>
              </a:rPr>
              <a:t> </a:t>
            </a:r>
            <a:r>
              <a:rPr lang="de-DE" sz="1500" b="1" dirty="0" err="1">
                <a:latin typeface="Courier New" charset="0"/>
                <a:ea typeface="Courier New" charset="0"/>
                <a:cs typeface="Courier New" charset="0"/>
              </a:rPr>
              <a:t>pivot</a:t>
            </a:r>
            <a:r>
              <a:rPr lang="de-DE" sz="1500" b="1" dirty="0">
                <a:latin typeface="Courier New" charset="0"/>
                <a:ea typeface="Courier New" charset="0"/>
                <a:cs typeface="Courier New" charset="0"/>
              </a:rPr>
              <a:t> 8 at </a:t>
            </a:r>
            <a:r>
              <a:rPr lang="de-DE" sz="1500" b="1" dirty="0" err="1">
                <a:latin typeface="Courier New" charset="0"/>
                <a:ea typeface="Courier New" charset="0"/>
                <a:cs typeface="Courier New" charset="0"/>
              </a:rPr>
              <a:t>index</a:t>
            </a:r>
            <a:r>
              <a:rPr lang="de-DE" sz="1500" b="1" dirty="0">
                <a:latin typeface="Courier New" charset="0"/>
                <a:ea typeface="Courier New" charset="0"/>
                <a:cs typeface="Courier New" charset="0"/>
              </a:rPr>
              <a:t> 4</a:t>
            </a:r>
          </a:p>
          <a:p>
            <a:r>
              <a:rPr lang="de-DE" sz="1500" b="1" dirty="0">
                <a:latin typeface="Courier New" charset="0"/>
                <a:ea typeface="Courier New" charset="0"/>
                <a:cs typeface="Courier New" charset="0"/>
              </a:rPr>
              <a:t>     1 2 5 [ 8 </a:t>
            </a:r>
            <a:r>
              <a:rPr lang="de-DE" sz="1500" b="1" dirty="0">
                <a:solidFill>
                  <a:srgbClr val="B23C00"/>
                </a:solidFill>
                <a:latin typeface="Courier New" charset="0"/>
                <a:cs typeface="Courier New" charset="0"/>
              </a:rPr>
              <a:t>8</a:t>
            </a:r>
            <a:r>
              <a:rPr lang="de-DE" sz="1500" b="1" dirty="0">
                <a:latin typeface="Courier New" charset="0"/>
                <a:ea typeface="Courier New" charset="0"/>
                <a:cs typeface="Courier New" charset="0"/>
              </a:rPr>
              <a:t> 8] 8 11 17 14 19 21 9 16 16 24 19 23 10 8 16 11 11 24 17</a:t>
            </a:r>
          </a:p>
          <a:p>
            <a:r>
              <a:rPr lang="de-DE" sz="1500" b="1" dirty="0">
                <a:latin typeface="Courier New" charset="0"/>
                <a:ea typeface="Courier New" charset="0"/>
                <a:cs typeface="Courier New" charset="0"/>
              </a:rPr>
              <a:t>SORTED </a:t>
            </a:r>
            <a:r>
              <a:rPr lang="de-DE" sz="1500" b="1" dirty="0" err="1">
                <a:latin typeface="Courier New" charset="0"/>
                <a:ea typeface="Courier New" charset="0"/>
                <a:cs typeface="Courier New" charset="0"/>
              </a:rPr>
              <a:t>from</a:t>
            </a:r>
            <a:r>
              <a:rPr lang="de-DE" sz="1500" b="1" dirty="0">
                <a:latin typeface="Courier New" charset="0"/>
                <a:ea typeface="Courier New" charset="0"/>
                <a:cs typeface="Courier New" charset="0"/>
              </a:rPr>
              <a:t> </a:t>
            </a:r>
            <a:r>
              <a:rPr lang="de-DE" sz="1500" b="1" dirty="0" err="1">
                <a:latin typeface="Courier New" charset="0"/>
                <a:ea typeface="Courier New" charset="0"/>
                <a:cs typeface="Courier New" charset="0"/>
              </a:rPr>
              <a:t>index</a:t>
            </a:r>
            <a:r>
              <a:rPr lang="de-DE" sz="1500" b="1" dirty="0">
                <a:latin typeface="Courier New" charset="0"/>
                <a:ea typeface="Courier New" charset="0"/>
                <a:cs typeface="Courier New" charset="0"/>
              </a:rPr>
              <a:t> 3 </a:t>
            </a:r>
            <a:r>
              <a:rPr lang="de-DE" sz="1500" b="1" dirty="0" err="1">
                <a:latin typeface="Courier New" charset="0"/>
                <a:ea typeface="Courier New" charset="0"/>
                <a:cs typeface="Courier New" charset="0"/>
              </a:rPr>
              <a:t>to</a:t>
            </a:r>
            <a:r>
              <a:rPr lang="de-DE" sz="1500" b="1" dirty="0">
                <a:latin typeface="Courier New" charset="0"/>
                <a:ea typeface="Courier New" charset="0"/>
                <a:cs typeface="Courier New" charset="0"/>
              </a:rPr>
              <a:t> 5</a:t>
            </a:r>
          </a:p>
          <a:p>
            <a:r>
              <a:rPr lang="de-DE" sz="1500" b="1" dirty="0">
                <a:latin typeface="Courier New" charset="0"/>
                <a:ea typeface="Courier New" charset="0"/>
                <a:cs typeface="Courier New" charset="0"/>
              </a:rPr>
              <a:t>     1 2 5 [ 8 8 8] 8 11 17 14 19 21 9 16 16 24 19 23 10 8 16 11 11 24 17</a:t>
            </a:r>
          </a:p>
          <a:p>
            <a:r>
              <a:rPr lang="de-DE" sz="1500" b="1" dirty="0">
                <a:latin typeface="Courier New" charset="0"/>
                <a:ea typeface="Courier New" charset="0"/>
                <a:cs typeface="Courier New" charset="0"/>
              </a:rPr>
              <a:t>SORTED </a:t>
            </a:r>
            <a:r>
              <a:rPr lang="de-DE" sz="1500" b="1" dirty="0" err="1">
                <a:latin typeface="Courier New" charset="0"/>
                <a:ea typeface="Courier New" charset="0"/>
                <a:cs typeface="Courier New" charset="0"/>
              </a:rPr>
              <a:t>from</a:t>
            </a:r>
            <a:r>
              <a:rPr lang="de-DE" sz="1500" b="1" dirty="0">
                <a:latin typeface="Courier New" charset="0"/>
                <a:ea typeface="Courier New" charset="0"/>
                <a:cs typeface="Courier New" charset="0"/>
              </a:rPr>
              <a:t> </a:t>
            </a:r>
            <a:r>
              <a:rPr lang="de-DE" sz="1500" b="1" dirty="0" err="1">
                <a:latin typeface="Courier New" charset="0"/>
                <a:ea typeface="Courier New" charset="0"/>
                <a:cs typeface="Courier New" charset="0"/>
              </a:rPr>
              <a:t>index</a:t>
            </a:r>
            <a:r>
              <a:rPr lang="de-DE" sz="1500" b="1" dirty="0">
                <a:latin typeface="Courier New" charset="0"/>
                <a:ea typeface="Courier New" charset="0"/>
                <a:cs typeface="Courier New" charset="0"/>
              </a:rPr>
              <a:t> 0 </a:t>
            </a:r>
            <a:r>
              <a:rPr lang="de-DE" sz="1500" b="1" dirty="0" err="1">
                <a:latin typeface="Courier New" charset="0"/>
                <a:ea typeface="Courier New" charset="0"/>
                <a:cs typeface="Courier New" charset="0"/>
              </a:rPr>
              <a:t>to</a:t>
            </a:r>
            <a:r>
              <a:rPr lang="de-DE" sz="1500" b="1" dirty="0">
                <a:latin typeface="Courier New" charset="0"/>
                <a:ea typeface="Courier New" charset="0"/>
                <a:cs typeface="Courier New" charset="0"/>
              </a:rPr>
              <a:t> 5</a:t>
            </a:r>
          </a:p>
          <a:p>
            <a:r>
              <a:rPr lang="cs-CZ" sz="1500" b="1" dirty="0">
                <a:latin typeface="Courier New" charset="0"/>
                <a:ea typeface="Courier New" charset="0"/>
                <a:cs typeface="Courier New" charset="0"/>
              </a:rPr>
              <a:t>     [ 1 2 5 8 8 8] 8 11 17 14 19 21 9 16 16 24 19 23 10 8 16 11 11 24 17</a:t>
            </a:r>
          </a:p>
        </p:txBody>
      </p:sp>
    </p:spTree>
    <p:extLst>
      <p:ext uri="{BB962C8B-B14F-4D97-AF65-F5344CB8AC3E}">
        <p14:creationId xmlns:p14="http://schemas.microsoft.com/office/powerpoint/2010/main" val="883625354"/>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Optimal Quicksort</a:t>
            </a:r>
            <a:r>
              <a:rPr lang="en-US" i="1" dirty="0"/>
              <a:t>, cont’d</a:t>
            </a:r>
            <a:endParaRPr lang="en-US" dirty="0"/>
          </a:p>
        </p:txBody>
      </p:sp>
      <p:sp>
        <p:nvSpPr>
          <p:cNvPr id="4" name="Slide Number Placeholder 3"/>
          <p:cNvSpPr>
            <a:spLocks noGrp="1"/>
          </p:cNvSpPr>
          <p:nvPr>
            <p:ph type="sldNum" sz="quarter" idx="12"/>
          </p:nvPr>
        </p:nvSpPr>
        <p:spPr/>
        <p:txBody>
          <a:bodyPr/>
          <a:lstStyle/>
          <a:p>
            <a:fld id="{5E4F0376-0E54-9843-B673-E00D6670E830}" type="slidenum">
              <a:rPr lang="en-US" smtClean="0"/>
              <a:pPr/>
              <a:t>58</a:t>
            </a:fld>
            <a:endParaRPr lang="en-US"/>
          </a:p>
        </p:txBody>
      </p:sp>
      <p:sp>
        <p:nvSpPr>
          <p:cNvPr id="5" name="TextBox 4"/>
          <p:cNvSpPr txBox="1"/>
          <p:nvPr/>
        </p:nvSpPr>
        <p:spPr>
          <a:xfrm>
            <a:off x="120190" y="1366982"/>
            <a:ext cx="8840882" cy="4247317"/>
          </a:xfrm>
          <a:prstGeom prst="rect">
            <a:avLst/>
          </a:prstGeom>
          <a:noFill/>
        </p:spPr>
        <p:txBody>
          <a:bodyPr wrap="none" rtlCol="0">
            <a:spAutoFit/>
          </a:bodyPr>
          <a:lstStyle/>
          <a:p>
            <a:r>
              <a:rPr lang="en-US" sz="1500" b="1" dirty="0">
                <a:latin typeface="Courier New" charset="0"/>
                <a:ea typeface="Courier New" charset="0"/>
                <a:cs typeface="Courier New" charset="0"/>
              </a:rPr>
              <a:t>SORTING from index 7 to 24</a:t>
            </a:r>
          </a:p>
          <a:p>
            <a:r>
              <a:rPr lang="de-DE" sz="1500" b="1" dirty="0">
                <a:latin typeface="Courier New" charset="0"/>
                <a:ea typeface="Courier New" charset="0"/>
                <a:cs typeface="Courier New" charset="0"/>
              </a:rPr>
              <a:t>     1 2 5 8 8 8 8 [ 11 17 14 19 21 9 16 16 24 19 23 10 8 16 11 11 24 17]</a:t>
            </a:r>
          </a:p>
          <a:p>
            <a:r>
              <a:rPr lang="de-DE" sz="1500" b="1" dirty="0" err="1">
                <a:latin typeface="Courier New" charset="0"/>
                <a:ea typeface="Courier New" charset="0"/>
                <a:cs typeface="Courier New" charset="0"/>
              </a:rPr>
              <a:t>Paritioning</a:t>
            </a:r>
            <a:r>
              <a:rPr lang="de-DE" sz="1500" b="1" dirty="0">
                <a:latin typeface="Courier New" charset="0"/>
                <a:ea typeface="Courier New" charset="0"/>
                <a:cs typeface="Courier New" charset="0"/>
              </a:rPr>
              <a:t> </a:t>
            </a:r>
            <a:r>
              <a:rPr lang="de-DE" sz="1500" b="1" dirty="0" err="1">
                <a:latin typeface="Courier New" charset="0"/>
                <a:ea typeface="Courier New" charset="0"/>
                <a:cs typeface="Courier New" charset="0"/>
              </a:rPr>
              <a:t>with</a:t>
            </a:r>
            <a:r>
              <a:rPr lang="de-DE" sz="1500" b="1" dirty="0">
                <a:latin typeface="Courier New" charset="0"/>
                <a:ea typeface="Courier New" charset="0"/>
                <a:cs typeface="Courier New" charset="0"/>
              </a:rPr>
              <a:t> </a:t>
            </a:r>
            <a:r>
              <a:rPr lang="de-DE" sz="1500" b="1" dirty="0" err="1">
                <a:latin typeface="Courier New" charset="0"/>
                <a:ea typeface="Courier New" charset="0"/>
                <a:cs typeface="Courier New" charset="0"/>
              </a:rPr>
              <a:t>pivot</a:t>
            </a:r>
            <a:r>
              <a:rPr lang="de-DE" sz="1500" b="1" dirty="0">
                <a:latin typeface="Courier New" charset="0"/>
                <a:ea typeface="Courier New" charset="0"/>
                <a:cs typeface="Courier New" charset="0"/>
              </a:rPr>
              <a:t> 17</a:t>
            </a:r>
          </a:p>
          <a:p>
            <a:r>
              <a:rPr lang="de-DE" sz="1500" b="1" dirty="0">
                <a:latin typeface="Courier New" charset="0"/>
                <a:ea typeface="Courier New" charset="0"/>
                <a:cs typeface="Courier New" charset="0"/>
              </a:rPr>
              <a:t>     1 2 5 8 8 8 8 [ 11 17 14 19 21 9 16 16 24 19 23 10 8 16 11 11 24 </a:t>
            </a:r>
            <a:r>
              <a:rPr lang="de-DE" sz="1500" b="1" dirty="0">
                <a:solidFill>
                  <a:srgbClr val="B23C00"/>
                </a:solidFill>
                <a:latin typeface="Courier New" charset="0"/>
                <a:cs typeface="Courier New" charset="0"/>
              </a:rPr>
              <a:t>17</a:t>
            </a:r>
            <a:r>
              <a:rPr lang="de-DE" sz="1500" b="1" dirty="0">
                <a:latin typeface="Courier New" charset="0"/>
                <a:ea typeface="Courier New" charset="0"/>
                <a:cs typeface="Courier New" charset="0"/>
              </a:rPr>
              <a:t>]</a:t>
            </a:r>
          </a:p>
          <a:p>
            <a:r>
              <a:rPr lang="en-US" sz="1500" b="1" dirty="0" err="1">
                <a:latin typeface="Courier New" charset="0"/>
                <a:ea typeface="Courier New" charset="0"/>
                <a:cs typeface="Courier New" charset="0"/>
              </a:rPr>
              <a:t>i</a:t>
            </a:r>
            <a:r>
              <a:rPr lang="en-US" sz="1500" b="1" dirty="0">
                <a:latin typeface="Courier New" charset="0"/>
                <a:ea typeface="Courier New" charset="0"/>
                <a:cs typeface="Courier New" charset="0"/>
              </a:rPr>
              <a:t> = 8, j = 22, swapped 11 and 17</a:t>
            </a:r>
          </a:p>
          <a:p>
            <a:r>
              <a:rPr lang="de-DE" sz="1500" b="1" dirty="0">
                <a:latin typeface="Courier New" charset="0"/>
                <a:ea typeface="Courier New" charset="0"/>
                <a:cs typeface="Courier New" charset="0"/>
              </a:rPr>
              <a:t>     1 2 5 8 8 8 8 [ 11 11# 14 19 21 9 16 16 24 19 23 10 8 16 11 17# 24 </a:t>
            </a:r>
            <a:r>
              <a:rPr lang="de-DE" sz="1500" b="1" dirty="0">
                <a:solidFill>
                  <a:srgbClr val="B23C00"/>
                </a:solidFill>
                <a:latin typeface="Courier New" charset="0"/>
                <a:cs typeface="Courier New" charset="0"/>
              </a:rPr>
              <a:t>17</a:t>
            </a:r>
            <a:r>
              <a:rPr lang="de-DE" sz="1500" b="1" dirty="0">
                <a:latin typeface="Courier New" charset="0"/>
                <a:ea typeface="Courier New" charset="0"/>
                <a:cs typeface="Courier New" charset="0"/>
              </a:rPr>
              <a:t>]</a:t>
            </a:r>
          </a:p>
          <a:p>
            <a:r>
              <a:rPr lang="en-US" sz="1500" b="1" dirty="0" err="1">
                <a:latin typeface="Courier New" charset="0"/>
                <a:ea typeface="Courier New" charset="0"/>
                <a:cs typeface="Courier New" charset="0"/>
              </a:rPr>
              <a:t>i</a:t>
            </a:r>
            <a:r>
              <a:rPr lang="en-US" sz="1500" b="1" dirty="0">
                <a:latin typeface="Courier New" charset="0"/>
                <a:ea typeface="Courier New" charset="0"/>
                <a:cs typeface="Courier New" charset="0"/>
              </a:rPr>
              <a:t> = 10, j = 21, swapped 11 and 19</a:t>
            </a:r>
          </a:p>
          <a:p>
            <a:r>
              <a:rPr lang="de-DE" sz="1500" b="1" dirty="0">
                <a:latin typeface="Courier New" charset="0"/>
                <a:ea typeface="Courier New" charset="0"/>
                <a:cs typeface="Courier New" charset="0"/>
              </a:rPr>
              <a:t>     1 2 5 8 8 8 8 [ 11 11 14 11# 21 9 16 16 24 19 23 10 8 16 19# 17 24 </a:t>
            </a:r>
            <a:r>
              <a:rPr lang="de-DE" sz="1500" b="1" dirty="0">
                <a:solidFill>
                  <a:srgbClr val="B23C00"/>
                </a:solidFill>
                <a:latin typeface="Courier New" charset="0"/>
                <a:cs typeface="Courier New" charset="0"/>
              </a:rPr>
              <a:t>17</a:t>
            </a:r>
            <a:r>
              <a:rPr lang="de-DE" sz="1500" b="1" dirty="0">
                <a:latin typeface="Courier New" charset="0"/>
                <a:ea typeface="Courier New" charset="0"/>
                <a:cs typeface="Courier New" charset="0"/>
              </a:rPr>
              <a:t>]</a:t>
            </a:r>
          </a:p>
          <a:p>
            <a:r>
              <a:rPr lang="en-US" sz="1500" b="1" dirty="0" err="1">
                <a:latin typeface="Courier New" charset="0"/>
                <a:ea typeface="Courier New" charset="0"/>
                <a:cs typeface="Courier New" charset="0"/>
              </a:rPr>
              <a:t>i</a:t>
            </a:r>
            <a:r>
              <a:rPr lang="en-US" sz="1500" b="1" dirty="0">
                <a:latin typeface="Courier New" charset="0"/>
                <a:ea typeface="Courier New" charset="0"/>
                <a:cs typeface="Courier New" charset="0"/>
              </a:rPr>
              <a:t> = 11, j = 20, swapped 16 and 21</a:t>
            </a:r>
          </a:p>
          <a:p>
            <a:r>
              <a:rPr lang="de-DE" sz="1500" b="1" dirty="0">
                <a:latin typeface="Courier New" charset="0"/>
                <a:ea typeface="Courier New" charset="0"/>
                <a:cs typeface="Courier New" charset="0"/>
              </a:rPr>
              <a:t>     1 2 5 8 8 8 8 [ 11 11 14 11 16# 9 16 16 24 19 23 10 8 21# 19 17 24 </a:t>
            </a:r>
            <a:r>
              <a:rPr lang="de-DE" sz="1500" b="1" dirty="0">
                <a:solidFill>
                  <a:srgbClr val="B23C00"/>
                </a:solidFill>
                <a:latin typeface="Courier New" charset="0"/>
                <a:cs typeface="Courier New" charset="0"/>
              </a:rPr>
              <a:t>17</a:t>
            </a:r>
            <a:r>
              <a:rPr lang="de-DE" sz="1500" b="1" dirty="0">
                <a:latin typeface="Courier New" charset="0"/>
                <a:ea typeface="Courier New" charset="0"/>
                <a:cs typeface="Courier New" charset="0"/>
              </a:rPr>
              <a:t>]</a:t>
            </a:r>
          </a:p>
          <a:p>
            <a:r>
              <a:rPr lang="en-US" sz="1500" b="1" dirty="0" err="1">
                <a:latin typeface="Courier New" charset="0"/>
                <a:ea typeface="Courier New" charset="0"/>
                <a:cs typeface="Courier New" charset="0"/>
              </a:rPr>
              <a:t>i</a:t>
            </a:r>
            <a:r>
              <a:rPr lang="en-US" sz="1500" b="1" dirty="0">
                <a:latin typeface="Courier New" charset="0"/>
                <a:ea typeface="Courier New" charset="0"/>
                <a:cs typeface="Courier New" charset="0"/>
              </a:rPr>
              <a:t> = 15, j = 19, swapped 8 and 24</a:t>
            </a:r>
          </a:p>
          <a:p>
            <a:r>
              <a:rPr lang="de-DE" sz="1500" b="1" dirty="0">
                <a:latin typeface="Courier New" charset="0"/>
                <a:ea typeface="Courier New" charset="0"/>
                <a:cs typeface="Courier New" charset="0"/>
              </a:rPr>
              <a:t>     1 2 5 8 8 8 8 [ 11 11 14 11 16 9 16 16 8# 19 23 10 24# 21 19 17 24 </a:t>
            </a:r>
            <a:r>
              <a:rPr lang="de-DE" sz="1500" b="1" dirty="0">
                <a:solidFill>
                  <a:srgbClr val="B23C00"/>
                </a:solidFill>
                <a:latin typeface="Courier New" charset="0"/>
                <a:cs typeface="Courier New" charset="0"/>
              </a:rPr>
              <a:t>17</a:t>
            </a:r>
            <a:r>
              <a:rPr lang="de-DE" sz="1500" b="1" dirty="0">
                <a:latin typeface="Courier New" charset="0"/>
                <a:ea typeface="Courier New" charset="0"/>
                <a:cs typeface="Courier New" charset="0"/>
              </a:rPr>
              <a:t>]</a:t>
            </a:r>
          </a:p>
          <a:p>
            <a:r>
              <a:rPr lang="en-US" sz="1500" b="1" dirty="0" err="1">
                <a:latin typeface="Courier New" charset="0"/>
                <a:ea typeface="Courier New" charset="0"/>
                <a:cs typeface="Courier New" charset="0"/>
              </a:rPr>
              <a:t>i</a:t>
            </a:r>
            <a:r>
              <a:rPr lang="en-US" sz="1500" b="1" dirty="0">
                <a:latin typeface="Courier New" charset="0"/>
                <a:ea typeface="Courier New" charset="0"/>
                <a:cs typeface="Courier New" charset="0"/>
              </a:rPr>
              <a:t> = 16, j = 18, swapped 10 and 19</a:t>
            </a:r>
          </a:p>
          <a:p>
            <a:r>
              <a:rPr lang="de-DE" sz="1500" b="1" dirty="0">
                <a:latin typeface="Courier New" charset="0"/>
                <a:ea typeface="Courier New" charset="0"/>
                <a:cs typeface="Courier New" charset="0"/>
              </a:rPr>
              <a:t>     1 2 5 8 8 8 8 [ 11 11 14 11 16 9 16 16 8 10# 23 19# 24 21 19 17 24 </a:t>
            </a:r>
            <a:r>
              <a:rPr lang="de-DE" sz="1500" b="1" dirty="0">
                <a:solidFill>
                  <a:srgbClr val="B23C00"/>
                </a:solidFill>
                <a:latin typeface="Courier New" charset="0"/>
                <a:cs typeface="Courier New" charset="0"/>
              </a:rPr>
              <a:t>17</a:t>
            </a:r>
            <a:r>
              <a:rPr lang="de-DE" sz="1500" b="1" dirty="0">
                <a:latin typeface="Courier New" charset="0"/>
                <a:ea typeface="Courier New" charset="0"/>
                <a:cs typeface="Courier New" charset="0"/>
              </a:rPr>
              <a:t>]</a:t>
            </a:r>
          </a:p>
          <a:p>
            <a:r>
              <a:rPr lang="en-US" sz="1500" b="1" dirty="0" err="1">
                <a:latin typeface="Courier New" charset="0"/>
                <a:ea typeface="Courier New" charset="0"/>
                <a:cs typeface="Courier New" charset="0"/>
              </a:rPr>
              <a:t>i</a:t>
            </a:r>
            <a:r>
              <a:rPr lang="en-US" sz="1500" b="1" dirty="0">
                <a:latin typeface="Courier New" charset="0"/>
                <a:ea typeface="Courier New" charset="0"/>
                <a:cs typeface="Courier New" charset="0"/>
              </a:rPr>
              <a:t> = 17, j = 16, swapped 23 and 10</a:t>
            </a:r>
          </a:p>
          <a:p>
            <a:r>
              <a:rPr lang="de-DE" sz="1500" b="1" dirty="0">
                <a:latin typeface="Courier New" charset="0"/>
                <a:ea typeface="Courier New" charset="0"/>
                <a:cs typeface="Courier New" charset="0"/>
              </a:rPr>
              <a:t>     1 2 5 8 8 8 8 [ 11 11 14 11 16 9 16 16 8 10# 23# 19 24 21 19 17 24 </a:t>
            </a:r>
            <a:r>
              <a:rPr lang="de-DE" sz="1500" b="1" dirty="0">
                <a:solidFill>
                  <a:srgbClr val="B23C00"/>
                </a:solidFill>
                <a:latin typeface="Courier New" charset="0"/>
                <a:cs typeface="Courier New" charset="0"/>
              </a:rPr>
              <a:t>17</a:t>
            </a:r>
            <a:r>
              <a:rPr lang="de-DE" sz="1500" b="1" dirty="0">
                <a:latin typeface="Courier New" charset="0"/>
                <a:ea typeface="Courier New" charset="0"/>
                <a:cs typeface="Courier New" charset="0"/>
              </a:rPr>
              <a:t>]</a:t>
            </a:r>
          </a:p>
          <a:p>
            <a:r>
              <a:rPr lang="de-DE" sz="1500" b="1" dirty="0" err="1">
                <a:latin typeface="Courier New" charset="0"/>
                <a:ea typeface="Courier New" charset="0"/>
                <a:cs typeface="Courier New" charset="0"/>
              </a:rPr>
              <a:t>Partitioned</a:t>
            </a:r>
            <a:r>
              <a:rPr lang="de-DE" sz="1500" b="1" dirty="0">
                <a:latin typeface="Courier New" charset="0"/>
                <a:ea typeface="Courier New" charset="0"/>
                <a:cs typeface="Courier New" charset="0"/>
              </a:rPr>
              <a:t> </a:t>
            </a:r>
            <a:r>
              <a:rPr lang="de-DE" sz="1500" b="1" dirty="0" err="1">
                <a:latin typeface="Courier New" charset="0"/>
                <a:ea typeface="Courier New" charset="0"/>
                <a:cs typeface="Courier New" charset="0"/>
              </a:rPr>
              <a:t>with</a:t>
            </a:r>
            <a:r>
              <a:rPr lang="de-DE" sz="1500" b="1" dirty="0">
                <a:latin typeface="Courier New" charset="0"/>
                <a:ea typeface="Courier New" charset="0"/>
                <a:cs typeface="Courier New" charset="0"/>
              </a:rPr>
              <a:t> </a:t>
            </a:r>
            <a:r>
              <a:rPr lang="de-DE" sz="1500" b="1" dirty="0" err="1">
                <a:latin typeface="Courier New" charset="0"/>
                <a:ea typeface="Courier New" charset="0"/>
                <a:cs typeface="Courier New" charset="0"/>
              </a:rPr>
              <a:t>pivot</a:t>
            </a:r>
            <a:r>
              <a:rPr lang="de-DE" sz="1500" b="1" dirty="0">
                <a:latin typeface="Courier New" charset="0"/>
                <a:ea typeface="Courier New" charset="0"/>
                <a:cs typeface="Courier New" charset="0"/>
              </a:rPr>
              <a:t> 17 at </a:t>
            </a:r>
            <a:r>
              <a:rPr lang="de-DE" sz="1500" b="1" dirty="0" err="1">
                <a:latin typeface="Courier New" charset="0"/>
                <a:ea typeface="Courier New" charset="0"/>
                <a:cs typeface="Courier New" charset="0"/>
              </a:rPr>
              <a:t>index</a:t>
            </a:r>
            <a:r>
              <a:rPr lang="de-DE" sz="1500" b="1" dirty="0">
                <a:latin typeface="Courier New" charset="0"/>
                <a:ea typeface="Courier New" charset="0"/>
                <a:cs typeface="Courier New" charset="0"/>
              </a:rPr>
              <a:t> 17</a:t>
            </a:r>
          </a:p>
          <a:p>
            <a:r>
              <a:rPr lang="de-DE" sz="1500" b="1" dirty="0">
                <a:latin typeface="Courier New" charset="0"/>
                <a:ea typeface="Courier New" charset="0"/>
                <a:cs typeface="Courier New" charset="0"/>
              </a:rPr>
              <a:t>     1 2 5 8 8 8 8 [ 11 11 14 11 16 9 16 16 8 10 </a:t>
            </a:r>
            <a:r>
              <a:rPr lang="de-DE" sz="1500" b="1" dirty="0">
                <a:solidFill>
                  <a:srgbClr val="B23C00"/>
                </a:solidFill>
                <a:latin typeface="Courier New" charset="0"/>
                <a:cs typeface="Courier New" charset="0"/>
              </a:rPr>
              <a:t>17</a:t>
            </a:r>
            <a:r>
              <a:rPr lang="de-DE" sz="1500" b="1" dirty="0">
                <a:latin typeface="Courier New" charset="0"/>
                <a:ea typeface="Courier New" charset="0"/>
                <a:cs typeface="Courier New" charset="0"/>
              </a:rPr>
              <a:t> 19 24 21 19 17 24 23]</a:t>
            </a:r>
          </a:p>
        </p:txBody>
      </p:sp>
    </p:spTree>
    <p:extLst>
      <p:ext uri="{BB962C8B-B14F-4D97-AF65-F5344CB8AC3E}">
        <p14:creationId xmlns:p14="http://schemas.microsoft.com/office/powerpoint/2010/main" val="12240435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Optimal Quicksort</a:t>
            </a:r>
            <a:r>
              <a:rPr lang="en-US" i="1" dirty="0"/>
              <a:t>, cont’d</a:t>
            </a:r>
            <a:endParaRPr lang="en-US" dirty="0"/>
          </a:p>
        </p:txBody>
      </p:sp>
      <p:sp>
        <p:nvSpPr>
          <p:cNvPr id="4" name="Slide Number Placeholder 3"/>
          <p:cNvSpPr>
            <a:spLocks noGrp="1"/>
          </p:cNvSpPr>
          <p:nvPr>
            <p:ph type="sldNum" sz="quarter" idx="12"/>
          </p:nvPr>
        </p:nvSpPr>
        <p:spPr/>
        <p:txBody>
          <a:bodyPr/>
          <a:lstStyle/>
          <a:p>
            <a:fld id="{5E4F0376-0E54-9843-B673-E00D6670E830}" type="slidenum">
              <a:rPr lang="en-US" smtClean="0"/>
              <a:pPr/>
              <a:t>59</a:t>
            </a:fld>
            <a:endParaRPr lang="en-US"/>
          </a:p>
        </p:txBody>
      </p:sp>
      <p:sp>
        <p:nvSpPr>
          <p:cNvPr id="5" name="TextBox 4"/>
          <p:cNvSpPr txBox="1"/>
          <p:nvPr/>
        </p:nvSpPr>
        <p:spPr>
          <a:xfrm>
            <a:off x="182928" y="1293091"/>
            <a:ext cx="8840882" cy="5401479"/>
          </a:xfrm>
          <a:prstGeom prst="rect">
            <a:avLst/>
          </a:prstGeom>
          <a:solidFill>
            <a:schemeClr val="bg1"/>
          </a:solidFill>
        </p:spPr>
        <p:txBody>
          <a:bodyPr wrap="none" rtlCol="0">
            <a:spAutoFit/>
          </a:bodyPr>
          <a:lstStyle/>
          <a:p>
            <a:r>
              <a:rPr lang="en-US" sz="1500" b="1" dirty="0">
                <a:latin typeface="Courier New" charset="0"/>
                <a:ea typeface="Courier New" charset="0"/>
                <a:cs typeface="Courier New" charset="0"/>
              </a:rPr>
              <a:t>SORTING from index 7 to 16</a:t>
            </a:r>
          </a:p>
          <a:p>
            <a:r>
              <a:rPr lang="de-DE" sz="1500" b="1" dirty="0">
                <a:latin typeface="Courier New" charset="0"/>
                <a:ea typeface="Courier New" charset="0"/>
                <a:cs typeface="Courier New" charset="0"/>
              </a:rPr>
              <a:t>     1 2 5 8 8 8 8 [ 11 11 14 11 16 9 16 16 8 10] 17 19 24 21 19 17 24 23</a:t>
            </a:r>
          </a:p>
          <a:p>
            <a:r>
              <a:rPr lang="de-DE" sz="1500" b="1" dirty="0" err="1">
                <a:latin typeface="Courier New" charset="0"/>
                <a:ea typeface="Courier New" charset="0"/>
                <a:cs typeface="Courier New" charset="0"/>
              </a:rPr>
              <a:t>Paritioning</a:t>
            </a:r>
            <a:r>
              <a:rPr lang="de-DE" sz="1500" b="1" dirty="0">
                <a:latin typeface="Courier New" charset="0"/>
                <a:ea typeface="Courier New" charset="0"/>
                <a:cs typeface="Courier New" charset="0"/>
              </a:rPr>
              <a:t> </a:t>
            </a:r>
            <a:r>
              <a:rPr lang="de-DE" sz="1500" b="1" dirty="0" err="1">
                <a:latin typeface="Courier New" charset="0"/>
                <a:ea typeface="Courier New" charset="0"/>
                <a:cs typeface="Courier New" charset="0"/>
              </a:rPr>
              <a:t>with</a:t>
            </a:r>
            <a:r>
              <a:rPr lang="de-DE" sz="1500" b="1" dirty="0">
                <a:latin typeface="Courier New" charset="0"/>
                <a:ea typeface="Courier New" charset="0"/>
                <a:cs typeface="Courier New" charset="0"/>
              </a:rPr>
              <a:t> </a:t>
            </a:r>
            <a:r>
              <a:rPr lang="de-DE" sz="1500" b="1" dirty="0" err="1">
                <a:latin typeface="Courier New" charset="0"/>
                <a:ea typeface="Courier New" charset="0"/>
                <a:cs typeface="Courier New" charset="0"/>
              </a:rPr>
              <a:t>pivot</a:t>
            </a:r>
            <a:r>
              <a:rPr lang="de-DE" sz="1500" b="1" dirty="0">
                <a:latin typeface="Courier New" charset="0"/>
                <a:ea typeface="Courier New" charset="0"/>
                <a:cs typeface="Courier New" charset="0"/>
              </a:rPr>
              <a:t> 11</a:t>
            </a:r>
          </a:p>
          <a:p>
            <a:r>
              <a:rPr lang="de-DE" sz="1500" b="1" dirty="0">
                <a:latin typeface="Courier New" charset="0"/>
                <a:ea typeface="Courier New" charset="0"/>
                <a:cs typeface="Courier New" charset="0"/>
              </a:rPr>
              <a:t>     1 2 5 8 8 8 8 [ 10 11 14 11 16 9 16 16 8 </a:t>
            </a:r>
            <a:r>
              <a:rPr lang="de-DE" sz="1500" b="1" dirty="0">
                <a:solidFill>
                  <a:srgbClr val="B23C00"/>
                </a:solidFill>
                <a:latin typeface="Courier New" charset="0"/>
                <a:ea typeface="Courier New" charset="0"/>
                <a:cs typeface="Courier New" charset="0"/>
              </a:rPr>
              <a:t>11</a:t>
            </a:r>
            <a:r>
              <a:rPr lang="de-DE" sz="1500" b="1" dirty="0">
                <a:latin typeface="Courier New" charset="0"/>
                <a:ea typeface="Courier New" charset="0"/>
                <a:cs typeface="Courier New" charset="0"/>
              </a:rPr>
              <a:t>] 17 19 24 21 19 17 24 23</a:t>
            </a:r>
          </a:p>
          <a:p>
            <a:r>
              <a:rPr lang="en-US" sz="1500" b="1" dirty="0" err="1">
                <a:latin typeface="Courier New" charset="0"/>
                <a:ea typeface="Courier New" charset="0"/>
                <a:cs typeface="Courier New" charset="0"/>
              </a:rPr>
              <a:t>i</a:t>
            </a:r>
            <a:r>
              <a:rPr lang="en-US" sz="1500" b="1" dirty="0">
                <a:latin typeface="Courier New" charset="0"/>
                <a:ea typeface="Courier New" charset="0"/>
                <a:cs typeface="Courier New" charset="0"/>
              </a:rPr>
              <a:t> = 8, j = 15, swapped 8 and 11</a:t>
            </a:r>
          </a:p>
          <a:p>
            <a:r>
              <a:rPr lang="de-DE" sz="1500" b="1" dirty="0">
                <a:latin typeface="Courier New" charset="0"/>
                <a:ea typeface="Courier New" charset="0"/>
                <a:cs typeface="Courier New" charset="0"/>
              </a:rPr>
              <a:t>     1 2 5 8 8 8 8 [ 10 8# 14 11 16 9 16 16 11# </a:t>
            </a:r>
            <a:r>
              <a:rPr lang="de-DE" sz="1500" b="1" dirty="0">
                <a:solidFill>
                  <a:srgbClr val="B23C00"/>
                </a:solidFill>
                <a:latin typeface="Courier New" charset="0"/>
                <a:cs typeface="Courier New" charset="0"/>
              </a:rPr>
              <a:t>11</a:t>
            </a:r>
            <a:r>
              <a:rPr lang="de-DE" sz="1500" b="1" dirty="0">
                <a:latin typeface="Courier New" charset="0"/>
                <a:ea typeface="Courier New" charset="0"/>
                <a:cs typeface="Courier New" charset="0"/>
              </a:rPr>
              <a:t>] 17 19 24 21 19 17 24 23</a:t>
            </a:r>
          </a:p>
          <a:p>
            <a:r>
              <a:rPr lang="en-US" sz="1500" b="1" dirty="0" err="1">
                <a:latin typeface="Courier New" charset="0"/>
                <a:ea typeface="Courier New" charset="0"/>
                <a:cs typeface="Courier New" charset="0"/>
              </a:rPr>
              <a:t>i</a:t>
            </a:r>
            <a:r>
              <a:rPr lang="en-US" sz="1500" b="1" dirty="0">
                <a:latin typeface="Courier New" charset="0"/>
                <a:ea typeface="Courier New" charset="0"/>
                <a:cs typeface="Courier New" charset="0"/>
              </a:rPr>
              <a:t> = 9, j = 12, swapped 9 and 14</a:t>
            </a:r>
          </a:p>
          <a:p>
            <a:r>
              <a:rPr lang="de-DE" sz="1500" b="1" dirty="0">
                <a:latin typeface="Courier New" charset="0"/>
                <a:ea typeface="Courier New" charset="0"/>
                <a:cs typeface="Courier New" charset="0"/>
              </a:rPr>
              <a:t>     1 2 5 8 8 8 8 [ 10 8 9# 11 16 14# 16 16 11 </a:t>
            </a:r>
            <a:r>
              <a:rPr lang="de-DE" sz="1500" b="1" dirty="0">
                <a:solidFill>
                  <a:srgbClr val="B23C00"/>
                </a:solidFill>
                <a:latin typeface="Courier New" charset="0"/>
                <a:cs typeface="Courier New" charset="0"/>
              </a:rPr>
              <a:t>11</a:t>
            </a:r>
            <a:r>
              <a:rPr lang="de-DE" sz="1500" b="1" dirty="0">
                <a:latin typeface="Courier New" charset="0"/>
                <a:ea typeface="Courier New" charset="0"/>
                <a:cs typeface="Courier New" charset="0"/>
              </a:rPr>
              <a:t>] 17 19 24 21 19 17 24 23</a:t>
            </a:r>
          </a:p>
          <a:p>
            <a:r>
              <a:rPr lang="en-US" sz="1500" b="1" dirty="0" err="1">
                <a:latin typeface="Courier New" charset="0"/>
                <a:ea typeface="Courier New" charset="0"/>
                <a:cs typeface="Courier New" charset="0"/>
              </a:rPr>
              <a:t>i</a:t>
            </a:r>
            <a:r>
              <a:rPr lang="en-US" sz="1500" b="1" dirty="0">
                <a:latin typeface="Courier New" charset="0"/>
                <a:ea typeface="Courier New" charset="0"/>
                <a:cs typeface="Courier New" charset="0"/>
              </a:rPr>
              <a:t> = 10, j = 10, swapped 11 and 11</a:t>
            </a:r>
          </a:p>
          <a:p>
            <a:r>
              <a:rPr lang="de-DE" sz="1500" b="1" dirty="0">
                <a:latin typeface="Courier New" charset="0"/>
                <a:ea typeface="Courier New" charset="0"/>
                <a:cs typeface="Courier New" charset="0"/>
              </a:rPr>
              <a:t>     1 2 5 8 8 8 8 [ 10 8 9 11# 16 14 16 16 11 </a:t>
            </a:r>
            <a:r>
              <a:rPr lang="de-DE" sz="1500" b="1" dirty="0">
                <a:solidFill>
                  <a:srgbClr val="B23C00"/>
                </a:solidFill>
                <a:latin typeface="Courier New" charset="0"/>
                <a:cs typeface="Courier New" charset="0"/>
              </a:rPr>
              <a:t>11</a:t>
            </a:r>
            <a:r>
              <a:rPr lang="de-DE" sz="1500" b="1" dirty="0">
                <a:latin typeface="Courier New" charset="0"/>
                <a:ea typeface="Courier New" charset="0"/>
                <a:cs typeface="Courier New" charset="0"/>
              </a:rPr>
              <a:t>] 17 19 24 21 19 17 24 23</a:t>
            </a:r>
          </a:p>
          <a:p>
            <a:r>
              <a:rPr lang="de-DE" sz="1500" b="1" dirty="0" err="1">
                <a:latin typeface="Courier New" charset="0"/>
                <a:ea typeface="Courier New" charset="0"/>
                <a:cs typeface="Courier New" charset="0"/>
              </a:rPr>
              <a:t>Partitioned</a:t>
            </a:r>
            <a:r>
              <a:rPr lang="de-DE" sz="1500" b="1" dirty="0">
                <a:latin typeface="Courier New" charset="0"/>
                <a:ea typeface="Courier New" charset="0"/>
                <a:cs typeface="Courier New" charset="0"/>
              </a:rPr>
              <a:t> </a:t>
            </a:r>
            <a:r>
              <a:rPr lang="de-DE" sz="1500" b="1" dirty="0" err="1">
                <a:latin typeface="Courier New" charset="0"/>
                <a:ea typeface="Courier New" charset="0"/>
                <a:cs typeface="Courier New" charset="0"/>
              </a:rPr>
              <a:t>with</a:t>
            </a:r>
            <a:r>
              <a:rPr lang="de-DE" sz="1500" b="1" dirty="0">
                <a:latin typeface="Courier New" charset="0"/>
                <a:ea typeface="Courier New" charset="0"/>
                <a:cs typeface="Courier New" charset="0"/>
              </a:rPr>
              <a:t> </a:t>
            </a:r>
            <a:r>
              <a:rPr lang="de-DE" sz="1500" b="1" dirty="0" err="1">
                <a:latin typeface="Courier New" charset="0"/>
                <a:ea typeface="Courier New" charset="0"/>
                <a:cs typeface="Courier New" charset="0"/>
              </a:rPr>
              <a:t>pivot</a:t>
            </a:r>
            <a:r>
              <a:rPr lang="de-DE" sz="1500" b="1" dirty="0">
                <a:latin typeface="Courier New" charset="0"/>
                <a:ea typeface="Courier New" charset="0"/>
                <a:cs typeface="Courier New" charset="0"/>
              </a:rPr>
              <a:t> 11 at </a:t>
            </a:r>
            <a:r>
              <a:rPr lang="de-DE" sz="1500" b="1" dirty="0" err="1">
                <a:latin typeface="Courier New" charset="0"/>
                <a:ea typeface="Courier New" charset="0"/>
                <a:cs typeface="Courier New" charset="0"/>
              </a:rPr>
              <a:t>index</a:t>
            </a:r>
            <a:r>
              <a:rPr lang="de-DE" sz="1500" b="1" dirty="0">
                <a:latin typeface="Courier New" charset="0"/>
                <a:ea typeface="Courier New" charset="0"/>
                <a:cs typeface="Courier New" charset="0"/>
              </a:rPr>
              <a:t> 10</a:t>
            </a:r>
          </a:p>
          <a:p>
            <a:r>
              <a:rPr lang="de-DE" sz="1500" b="1" dirty="0">
                <a:latin typeface="Courier New" charset="0"/>
                <a:ea typeface="Courier New" charset="0"/>
                <a:cs typeface="Courier New" charset="0"/>
              </a:rPr>
              <a:t>     1 2 5 8 8 8 8 [ 10 8 9 </a:t>
            </a:r>
            <a:r>
              <a:rPr lang="de-DE" sz="1500" b="1" dirty="0">
                <a:solidFill>
                  <a:srgbClr val="B23C00"/>
                </a:solidFill>
                <a:latin typeface="Courier New" charset="0"/>
                <a:cs typeface="Courier New" charset="0"/>
              </a:rPr>
              <a:t>11</a:t>
            </a:r>
            <a:r>
              <a:rPr lang="de-DE" sz="1500" b="1" dirty="0">
                <a:latin typeface="Courier New" charset="0"/>
                <a:ea typeface="Courier New" charset="0"/>
                <a:cs typeface="Courier New" charset="0"/>
              </a:rPr>
              <a:t> 16 14 16 16 11 11] 17 19 24 21 19 17 24 23</a:t>
            </a:r>
          </a:p>
          <a:p>
            <a:endParaRPr lang="de-DE" sz="1500" b="1" dirty="0">
              <a:latin typeface="Courier New" charset="0"/>
              <a:ea typeface="Courier New" charset="0"/>
              <a:cs typeface="Courier New" charset="0"/>
            </a:endParaRPr>
          </a:p>
          <a:p>
            <a:r>
              <a:rPr lang="de-DE" sz="1500" b="1" dirty="0">
                <a:latin typeface="Courier New" charset="0"/>
                <a:ea typeface="Courier New" charset="0"/>
                <a:cs typeface="Courier New" charset="0"/>
              </a:rPr>
              <a:t>SORTING </a:t>
            </a:r>
            <a:r>
              <a:rPr lang="de-DE" sz="1500" b="1" dirty="0" err="1">
                <a:latin typeface="Courier New" charset="0"/>
                <a:ea typeface="Courier New" charset="0"/>
                <a:cs typeface="Courier New" charset="0"/>
              </a:rPr>
              <a:t>from</a:t>
            </a:r>
            <a:r>
              <a:rPr lang="de-DE" sz="1500" b="1" dirty="0">
                <a:latin typeface="Courier New" charset="0"/>
                <a:ea typeface="Courier New" charset="0"/>
                <a:cs typeface="Courier New" charset="0"/>
              </a:rPr>
              <a:t> </a:t>
            </a:r>
            <a:r>
              <a:rPr lang="de-DE" sz="1500" b="1" dirty="0" err="1">
                <a:latin typeface="Courier New" charset="0"/>
                <a:ea typeface="Courier New" charset="0"/>
                <a:cs typeface="Courier New" charset="0"/>
              </a:rPr>
              <a:t>index</a:t>
            </a:r>
            <a:r>
              <a:rPr lang="de-DE" sz="1500" b="1" dirty="0">
                <a:latin typeface="Courier New" charset="0"/>
                <a:ea typeface="Courier New" charset="0"/>
                <a:cs typeface="Courier New" charset="0"/>
              </a:rPr>
              <a:t> 7 </a:t>
            </a:r>
            <a:r>
              <a:rPr lang="de-DE" sz="1500" b="1" dirty="0" err="1">
                <a:latin typeface="Courier New" charset="0"/>
                <a:ea typeface="Courier New" charset="0"/>
                <a:cs typeface="Courier New" charset="0"/>
              </a:rPr>
              <a:t>to</a:t>
            </a:r>
            <a:r>
              <a:rPr lang="de-DE" sz="1500" b="1" dirty="0">
                <a:latin typeface="Courier New" charset="0"/>
                <a:ea typeface="Courier New" charset="0"/>
                <a:cs typeface="Courier New" charset="0"/>
              </a:rPr>
              <a:t> 9</a:t>
            </a:r>
          </a:p>
          <a:p>
            <a:r>
              <a:rPr lang="de-DE" sz="1500" b="1" dirty="0">
                <a:latin typeface="Courier New" charset="0"/>
                <a:ea typeface="Courier New" charset="0"/>
                <a:cs typeface="Courier New" charset="0"/>
              </a:rPr>
              <a:t>     1 2 5 8 8 8 8 [ 10 8 9] 11 16 14 16 16 11 11 17 19 24 21 19 17 24 23</a:t>
            </a:r>
          </a:p>
          <a:p>
            <a:r>
              <a:rPr lang="de-DE" sz="1500" b="1" dirty="0" err="1">
                <a:latin typeface="Courier New" charset="0"/>
                <a:ea typeface="Courier New" charset="0"/>
                <a:cs typeface="Courier New" charset="0"/>
              </a:rPr>
              <a:t>Paritioning</a:t>
            </a:r>
            <a:r>
              <a:rPr lang="de-DE" sz="1500" b="1" dirty="0">
                <a:latin typeface="Courier New" charset="0"/>
                <a:ea typeface="Courier New" charset="0"/>
                <a:cs typeface="Courier New" charset="0"/>
              </a:rPr>
              <a:t> </a:t>
            </a:r>
            <a:r>
              <a:rPr lang="de-DE" sz="1500" b="1" dirty="0" err="1">
                <a:latin typeface="Courier New" charset="0"/>
                <a:ea typeface="Courier New" charset="0"/>
                <a:cs typeface="Courier New" charset="0"/>
              </a:rPr>
              <a:t>with</a:t>
            </a:r>
            <a:r>
              <a:rPr lang="de-DE" sz="1500" b="1" dirty="0">
                <a:latin typeface="Courier New" charset="0"/>
                <a:ea typeface="Courier New" charset="0"/>
                <a:cs typeface="Courier New" charset="0"/>
              </a:rPr>
              <a:t> </a:t>
            </a:r>
            <a:r>
              <a:rPr lang="de-DE" sz="1500" b="1" dirty="0" err="1">
                <a:latin typeface="Courier New" charset="0"/>
                <a:ea typeface="Courier New" charset="0"/>
                <a:cs typeface="Courier New" charset="0"/>
              </a:rPr>
              <a:t>pivot</a:t>
            </a:r>
            <a:r>
              <a:rPr lang="de-DE" sz="1500" b="1" dirty="0">
                <a:latin typeface="Courier New" charset="0"/>
                <a:ea typeface="Courier New" charset="0"/>
                <a:cs typeface="Courier New" charset="0"/>
              </a:rPr>
              <a:t> 9</a:t>
            </a:r>
          </a:p>
          <a:p>
            <a:r>
              <a:rPr lang="de-DE" sz="1500" b="1" dirty="0">
                <a:latin typeface="Courier New" charset="0"/>
                <a:ea typeface="Courier New" charset="0"/>
                <a:cs typeface="Courier New" charset="0"/>
              </a:rPr>
              <a:t>     1 2 5 8 8 8 8 [ 8 10 </a:t>
            </a:r>
            <a:r>
              <a:rPr lang="de-DE" sz="1500" b="1" dirty="0">
                <a:solidFill>
                  <a:srgbClr val="B23C00"/>
                </a:solidFill>
                <a:latin typeface="Courier New" charset="0"/>
                <a:ea typeface="Courier New" charset="0"/>
                <a:cs typeface="Courier New" charset="0"/>
              </a:rPr>
              <a:t>9</a:t>
            </a:r>
            <a:r>
              <a:rPr lang="de-DE" sz="1500" b="1" dirty="0">
                <a:latin typeface="Courier New" charset="0"/>
                <a:ea typeface="Courier New" charset="0"/>
                <a:cs typeface="Courier New" charset="0"/>
              </a:rPr>
              <a:t>] 11 16 14 16 16 11 11 17 19 24 21 19 17 24 23</a:t>
            </a:r>
          </a:p>
          <a:p>
            <a:r>
              <a:rPr lang="en-US" sz="1500" b="1" dirty="0" err="1">
                <a:latin typeface="Courier New" charset="0"/>
                <a:ea typeface="Courier New" charset="0"/>
                <a:cs typeface="Courier New" charset="0"/>
              </a:rPr>
              <a:t>i</a:t>
            </a:r>
            <a:r>
              <a:rPr lang="en-US" sz="1500" b="1" dirty="0">
                <a:latin typeface="Courier New" charset="0"/>
                <a:ea typeface="Courier New" charset="0"/>
                <a:cs typeface="Courier New" charset="0"/>
              </a:rPr>
              <a:t> = 8, j = 7, swapped 10 and 8</a:t>
            </a:r>
          </a:p>
          <a:p>
            <a:r>
              <a:rPr lang="de-DE" sz="1500" b="1" dirty="0">
                <a:latin typeface="Courier New" charset="0"/>
                <a:ea typeface="Courier New" charset="0"/>
                <a:cs typeface="Courier New" charset="0"/>
              </a:rPr>
              <a:t>     1 2 5 8 8 8 8 [ 8# 10# </a:t>
            </a:r>
            <a:r>
              <a:rPr lang="de-DE" sz="1500" b="1" dirty="0">
                <a:solidFill>
                  <a:srgbClr val="B23C00"/>
                </a:solidFill>
                <a:latin typeface="Courier New" charset="0"/>
                <a:ea typeface="Courier New" charset="0"/>
                <a:cs typeface="Courier New" charset="0"/>
              </a:rPr>
              <a:t>9</a:t>
            </a:r>
            <a:r>
              <a:rPr lang="de-DE" sz="1500" b="1" dirty="0">
                <a:latin typeface="Courier New" charset="0"/>
                <a:ea typeface="Courier New" charset="0"/>
                <a:cs typeface="Courier New" charset="0"/>
              </a:rPr>
              <a:t>] 11 16 14 16 16 11 11 17 19 24 21 19 17 24 23</a:t>
            </a:r>
          </a:p>
          <a:p>
            <a:r>
              <a:rPr lang="de-DE" sz="1500" b="1" dirty="0" err="1">
                <a:latin typeface="Courier New" charset="0"/>
                <a:ea typeface="Courier New" charset="0"/>
                <a:cs typeface="Courier New" charset="0"/>
              </a:rPr>
              <a:t>Partitioned</a:t>
            </a:r>
            <a:r>
              <a:rPr lang="de-DE" sz="1500" b="1" dirty="0">
                <a:latin typeface="Courier New" charset="0"/>
                <a:ea typeface="Courier New" charset="0"/>
                <a:cs typeface="Courier New" charset="0"/>
              </a:rPr>
              <a:t> </a:t>
            </a:r>
            <a:r>
              <a:rPr lang="de-DE" sz="1500" b="1" dirty="0" err="1">
                <a:latin typeface="Courier New" charset="0"/>
                <a:ea typeface="Courier New" charset="0"/>
                <a:cs typeface="Courier New" charset="0"/>
              </a:rPr>
              <a:t>with</a:t>
            </a:r>
            <a:r>
              <a:rPr lang="de-DE" sz="1500" b="1" dirty="0">
                <a:latin typeface="Courier New" charset="0"/>
                <a:ea typeface="Courier New" charset="0"/>
                <a:cs typeface="Courier New" charset="0"/>
              </a:rPr>
              <a:t> </a:t>
            </a:r>
            <a:r>
              <a:rPr lang="de-DE" sz="1500" b="1" dirty="0" err="1">
                <a:latin typeface="Courier New" charset="0"/>
                <a:ea typeface="Courier New" charset="0"/>
                <a:cs typeface="Courier New" charset="0"/>
              </a:rPr>
              <a:t>pivot</a:t>
            </a:r>
            <a:r>
              <a:rPr lang="de-DE" sz="1500" b="1" dirty="0">
                <a:latin typeface="Courier New" charset="0"/>
                <a:ea typeface="Courier New" charset="0"/>
                <a:cs typeface="Courier New" charset="0"/>
              </a:rPr>
              <a:t> 9 at </a:t>
            </a:r>
            <a:r>
              <a:rPr lang="de-DE" sz="1500" b="1" dirty="0" err="1">
                <a:latin typeface="Courier New" charset="0"/>
                <a:ea typeface="Courier New" charset="0"/>
                <a:cs typeface="Courier New" charset="0"/>
              </a:rPr>
              <a:t>index</a:t>
            </a:r>
            <a:r>
              <a:rPr lang="de-DE" sz="1500" b="1" dirty="0">
                <a:latin typeface="Courier New" charset="0"/>
                <a:ea typeface="Courier New" charset="0"/>
                <a:cs typeface="Courier New" charset="0"/>
              </a:rPr>
              <a:t> 8</a:t>
            </a:r>
          </a:p>
          <a:p>
            <a:r>
              <a:rPr lang="de-DE" sz="1500" b="1" dirty="0">
                <a:latin typeface="Courier New" charset="0"/>
                <a:ea typeface="Courier New" charset="0"/>
                <a:cs typeface="Courier New" charset="0"/>
              </a:rPr>
              <a:t>     1 2 5 8 8 8 8 [ 8 </a:t>
            </a:r>
            <a:r>
              <a:rPr lang="de-DE" sz="1500" b="1" dirty="0">
                <a:solidFill>
                  <a:srgbClr val="B23C00"/>
                </a:solidFill>
                <a:latin typeface="Courier New" charset="0"/>
                <a:ea typeface="Courier New" charset="0"/>
                <a:cs typeface="Courier New" charset="0"/>
              </a:rPr>
              <a:t>9</a:t>
            </a:r>
            <a:r>
              <a:rPr lang="de-DE" sz="1500" b="1" dirty="0">
                <a:latin typeface="Courier New" charset="0"/>
                <a:ea typeface="Courier New" charset="0"/>
                <a:cs typeface="Courier New" charset="0"/>
              </a:rPr>
              <a:t> 10] 11 16 14 16 16 11 11 17 19 24 21 19 17 24 23</a:t>
            </a:r>
          </a:p>
          <a:p>
            <a:r>
              <a:rPr lang="de-DE" sz="1500" b="1" dirty="0">
                <a:latin typeface="Courier New" charset="0"/>
                <a:ea typeface="Courier New" charset="0"/>
                <a:cs typeface="Courier New" charset="0"/>
              </a:rPr>
              <a:t>SORTED </a:t>
            </a:r>
            <a:r>
              <a:rPr lang="de-DE" sz="1500" b="1" dirty="0" err="1">
                <a:latin typeface="Courier New" charset="0"/>
                <a:ea typeface="Courier New" charset="0"/>
                <a:cs typeface="Courier New" charset="0"/>
              </a:rPr>
              <a:t>from</a:t>
            </a:r>
            <a:r>
              <a:rPr lang="de-DE" sz="1500" b="1" dirty="0">
                <a:latin typeface="Courier New" charset="0"/>
                <a:ea typeface="Courier New" charset="0"/>
                <a:cs typeface="Courier New" charset="0"/>
              </a:rPr>
              <a:t> </a:t>
            </a:r>
            <a:r>
              <a:rPr lang="de-DE" sz="1500" b="1" dirty="0" err="1">
                <a:latin typeface="Courier New" charset="0"/>
                <a:ea typeface="Courier New" charset="0"/>
                <a:cs typeface="Courier New" charset="0"/>
              </a:rPr>
              <a:t>index</a:t>
            </a:r>
            <a:r>
              <a:rPr lang="de-DE" sz="1500" b="1" dirty="0">
                <a:latin typeface="Courier New" charset="0"/>
                <a:ea typeface="Courier New" charset="0"/>
                <a:cs typeface="Courier New" charset="0"/>
              </a:rPr>
              <a:t> 7 </a:t>
            </a:r>
            <a:r>
              <a:rPr lang="de-DE" sz="1500" b="1" dirty="0" err="1">
                <a:latin typeface="Courier New" charset="0"/>
                <a:ea typeface="Courier New" charset="0"/>
                <a:cs typeface="Courier New" charset="0"/>
              </a:rPr>
              <a:t>to</a:t>
            </a:r>
            <a:r>
              <a:rPr lang="de-DE" sz="1500" b="1" dirty="0">
                <a:latin typeface="Courier New" charset="0"/>
                <a:ea typeface="Courier New" charset="0"/>
                <a:cs typeface="Courier New" charset="0"/>
              </a:rPr>
              <a:t> 9</a:t>
            </a:r>
          </a:p>
          <a:p>
            <a:r>
              <a:rPr lang="de-DE" sz="1500" b="1" dirty="0">
                <a:latin typeface="Courier New" charset="0"/>
                <a:ea typeface="Courier New" charset="0"/>
                <a:cs typeface="Courier New" charset="0"/>
              </a:rPr>
              <a:t>     1 2 5 8 8 8 8 [ 8 9 10] 11 16 14 16 16 11 11 17 19 24 21 19 17 24 23</a:t>
            </a:r>
          </a:p>
        </p:txBody>
      </p:sp>
    </p:spTree>
    <p:extLst>
      <p:ext uri="{BB962C8B-B14F-4D97-AF65-F5344CB8AC3E}">
        <p14:creationId xmlns:p14="http://schemas.microsoft.com/office/powerpoint/2010/main" val="11080652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Sorting Algorithms</a:t>
            </a:r>
          </a:p>
        </p:txBody>
      </p:sp>
      <p:sp>
        <p:nvSpPr>
          <p:cNvPr id="3" name="Content Placeholder 2"/>
          <p:cNvSpPr>
            <a:spLocks noGrp="1"/>
          </p:cNvSpPr>
          <p:nvPr>
            <p:ph idx="1"/>
          </p:nvPr>
        </p:nvSpPr>
        <p:spPr/>
        <p:txBody>
          <a:bodyPr/>
          <a:lstStyle/>
          <a:p>
            <a:r>
              <a:rPr lang="en-US" dirty="0"/>
              <a:t>There are several popular algorithms </a:t>
            </a:r>
            <a:br>
              <a:rPr lang="en-US" dirty="0"/>
            </a:br>
            <a:r>
              <a:rPr lang="en-US" dirty="0"/>
              <a:t>to sort a list of numbers.</a:t>
            </a:r>
          </a:p>
          <a:p>
            <a:pPr lvl="4"/>
            <a:endParaRPr lang="en-US" dirty="0"/>
          </a:p>
          <a:p>
            <a:pPr lvl="1"/>
            <a:r>
              <a:rPr lang="en-US" dirty="0"/>
              <a:t>selection sort</a:t>
            </a:r>
          </a:p>
          <a:p>
            <a:pPr lvl="1"/>
            <a:r>
              <a:rPr lang="en-US" dirty="0"/>
              <a:t>insertion sort</a:t>
            </a:r>
          </a:p>
          <a:p>
            <a:pPr lvl="1"/>
            <a:r>
              <a:rPr lang="en-US" dirty="0" err="1"/>
              <a:t>shellsort</a:t>
            </a:r>
            <a:endParaRPr lang="en-US" dirty="0"/>
          </a:p>
          <a:p>
            <a:pPr lvl="1"/>
            <a:r>
              <a:rPr lang="en-US" dirty="0"/>
              <a:t>quicksort</a:t>
            </a:r>
          </a:p>
          <a:p>
            <a:pPr lvl="1"/>
            <a:r>
              <a:rPr lang="en-US" dirty="0" err="1"/>
              <a:t>mergesort</a:t>
            </a:r>
            <a:endParaRPr lang="en-US" dirty="0"/>
          </a:p>
          <a:p>
            <a:pPr lvl="5"/>
            <a:endParaRPr lang="en-US" dirty="0"/>
          </a:p>
          <a:p>
            <a:r>
              <a:rPr lang="en-US" dirty="0"/>
              <a:t>They differ in </a:t>
            </a:r>
            <a:r>
              <a:rPr lang="en-US" u="sng" dirty="0"/>
              <a:t>ease of programming</a:t>
            </a:r>
            <a:r>
              <a:rPr lang="en-US" dirty="0"/>
              <a:t> </a:t>
            </a:r>
            <a:br>
              <a:rPr lang="en-US" dirty="0"/>
            </a:br>
            <a:r>
              <a:rPr lang="en-US" dirty="0"/>
              <a:t>and in </a:t>
            </a:r>
            <a:r>
              <a:rPr lang="en-US" u="sng" dirty="0"/>
              <a:t>efficiency</a:t>
            </a:r>
            <a:r>
              <a:rPr lang="en-US" dirty="0"/>
              <a:t>.</a:t>
            </a:r>
          </a:p>
        </p:txBody>
      </p:sp>
      <p:sp>
        <p:nvSpPr>
          <p:cNvPr id="4" name="Slide Number Placeholder 3"/>
          <p:cNvSpPr>
            <a:spLocks noGrp="1"/>
          </p:cNvSpPr>
          <p:nvPr>
            <p:ph type="sldNum" sz="quarter" idx="12"/>
          </p:nvPr>
        </p:nvSpPr>
        <p:spPr/>
        <p:txBody>
          <a:bodyPr/>
          <a:lstStyle/>
          <a:p>
            <a:fld id="{5E4F0376-0E54-9843-B673-E00D6670E830}" type="slidenum">
              <a:rPr lang="en-US" smtClean="0"/>
              <a:pPr/>
              <a:t>6</a:t>
            </a:fld>
            <a:endParaRPr lang="en-US"/>
          </a:p>
        </p:txBody>
      </p:sp>
    </p:spTree>
    <p:extLst>
      <p:ext uri="{BB962C8B-B14F-4D97-AF65-F5344CB8AC3E}">
        <p14:creationId xmlns:p14="http://schemas.microsoft.com/office/powerpoint/2010/main" val="1812328659"/>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Optimal Quicksort</a:t>
            </a:r>
            <a:r>
              <a:rPr lang="en-US" i="1" dirty="0"/>
              <a:t>, cont’d</a:t>
            </a:r>
            <a:endParaRPr lang="en-US" dirty="0"/>
          </a:p>
        </p:txBody>
      </p:sp>
      <p:sp>
        <p:nvSpPr>
          <p:cNvPr id="4" name="Slide Number Placeholder 3"/>
          <p:cNvSpPr>
            <a:spLocks noGrp="1"/>
          </p:cNvSpPr>
          <p:nvPr>
            <p:ph type="sldNum" sz="quarter" idx="12"/>
          </p:nvPr>
        </p:nvSpPr>
        <p:spPr/>
        <p:txBody>
          <a:bodyPr/>
          <a:lstStyle/>
          <a:p>
            <a:fld id="{5E4F0376-0E54-9843-B673-E00D6670E830}" type="slidenum">
              <a:rPr lang="en-US" smtClean="0"/>
              <a:pPr/>
              <a:t>60</a:t>
            </a:fld>
            <a:endParaRPr lang="en-US"/>
          </a:p>
        </p:txBody>
      </p:sp>
      <p:sp>
        <p:nvSpPr>
          <p:cNvPr id="5" name="TextBox 4"/>
          <p:cNvSpPr txBox="1"/>
          <p:nvPr/>
        </p:nvSpPr>
        <p:spPr>
          <a:xfrm>
            <a:off x="182928" y="1339273"/>
            <a:ext cx="8840882" cy="4478149"/>
          </a:xfrm>
          <a:prstGeom prst="rect">
            <a:avLst/>
          </a:prstGeom>
          <a:noFill/>
        </p:spPr>
        <p:txBody>
          <a:bodyPr wrap="none" rtlCol="0">
            <a:spAutoFit/>
          </a:bodyPr>
          <a:lstStyle/>
          <a:p>
            <a:r>
              <a:rPr lang="en-US" sz="1500" b="1" dirty="0">
                <a:latin typeface="Courier New" charset="0"/>
                <a:ea typeface="Courier New" charset="0"/>
                <a:cs typeface="Courier New" charset="0"/>
              </a:rPr>
              <a:t>SORTING from index 11 to 16</a:t>
            </a:r>
          </a:p>
          <a:p>
            <a:r>
              <a:rPr lang="de-DE" sz="1500" b="1" dirty="0">
                <a:latin typeface="Courier New" charset="0"/>
                <a:ea typeface="Courier New" charset="0"/>
                <a:cs typeface="Courier New" charset="0"/>
              </a:rPr>
              <a:t>     1 2 5 8 8 8 8 8 9 10 11 [ 16 14 16 16 11 11] 17 19 24 21 19 17 24 23</a:t>
            </a:r>
          </a:p>
          <a:p>
            <a:r>
              <a:rPr lang="de-DE" sz="1500" b="1" dirty="0" err="1">
                <a:latin typeface="Courier New" charset="0"/>
                <a:ea typeface="Courier New" charset="0"/>
                <a:cs typeface="Courier New" charset="0"/>
              </a:rPr>
              <a:t>Paritioning</a:t>
            </a:r>
            <a:r>
              <a:rPr lang="de-DE" sz="1500" b="1" dirty="0">
                <a:latin typeface="Courier New" charset="0"/>
                <a:ea typeface="Courier New" charset="0"/>
                <a:cs typeface="Courier New" charset="0"/>
              </a:rPr>
              <a:t> </a:t>
            </a:r>
            <a:r>
              <a:rPr lang="de-DE" sz="1500" b="1" dirty="0" err="1">
                <a:latin typeface="Courier New" charset="0"/>
                <a:ea typeface="Courier New" charset="0"/>
                <a:cs typeface="Courier New" charset="0"/>
              </a:rPr>
              <a:t>with</a:t>
            </a:r>
            <a:r>
              <a:rPr lang="de-DE" sz="1500" b="1" dirty="0">
                <a:latin typeface="Courier New" charset="0"/>
                <a:ea typeface="Courier New" charset="0"/>
                <a:cs typeface="Courier New" charset="0"/>
              </a:rPr>
              <a:t> </a:t>
            </a:r>
            <a:r>
              <a:rPr lang="de-DE" sz="1500" b="1" dirty="0" err="1">
                <a:latin typeface="Courier New" charset="0"/>
                <a:ea typeface="Courier New" charset="0"/>
                <a:cs typeface="Courier New" charset="0"/>
              </a:rPr>
              <a:t>pivot</a:t>
            </a:r>
            <a:r>
              <a:rPr lang="de-DE" sz="1500" b="1" dirty="0">
                <a:latin typeface="Courier New" charset="0"/>
                <a:ea typeface="Courier New" charset="0"/>
                <a:cs typeface="Courier New" charset="0"/>
              </a:rPr>
              <a:t> 16</a:t>
            </a:r>
          </a:p>
          <a:p>
            <a:r>
              <a:rPr lang="de-DE" sz="1500" b="1" dirty="0">
                <a:latin typeface="Courier New" charset="0"/>
                <a:ea typeface="Courier New" charset="0"/>
                <a:cs typeface="Courier New" charset="0"/>
              </a:rPr>
              <a:t>     1 2 5 8 8 8 8 8 9 10 11 [ 11 14 16 16 11 </a:t>
            </a:r>
            <a:r>
              <a:rPr lang="de-DE" sz="1500" b="1" dirty="0">
                <a:solidFill>
                  <a:srgbClr val="B23C00"/>
                </a:solidFill>
                <a:latin typeface="Courier New" charset="0"/>
                <a:ea typeface="Courier New" charset="0"/>
                <a:cs typeface="Courier New" charset="0"/>
              </a:rPr>
              <a:t>16</a:t>
            </a:r>
            <a:r>
              <a:rPr lang="de-DE" sz="1500" b="1" dirty="0">
                <a:latin typeface="Courier New" charset="0"/>
                <a:ea typeface="Courier New" charset="0"/>
                <a:cs typeface="Courier New" charset="0"/>
              </a:rPr>
              <a:t>] 17 19 24 21 19 17 24 23</a:t>
            </a:r>
          </a:p>
          <a:p>
            <a:r>
              <a:rPr lang="en-US" sz="1500" b="1" dirty="0" err="1">
                <a:latin typeface="Courier New" charset="0"/>
                <a:ea typeface="Courier New" charset="0"/>
                <a:cs typeface="Courier New" charset="0"/>
              </a:rPr>
              <a:t>i</a:t>
            </a:r>
            <a:r>
              <a:rPr lang="en-US" sz="1500" b="1" dirty="0">
                <a:latin typeface="Courier New" charset="0"/>
                <a:ea typeface="Courier New" charset="0"/>
                <a:cs typeface="Courier New" charset="0"/>
              </a:rPr>
              <a:t> = 13, j = 15, swapped 11 and 16</a:t>
            </a:r>
          </a:p>
          <a:p>
            <a:r>
              <a:rPr lang="de-DE" sz="1500" b="1" dirty="0">
                <a:latin typeface="Courier New" charset="0"/>
                <a:ea typeface="Courier New" charset="0"/>
                <a:cs typeface="Courier New" charset="0"/>
              </a:rPr>
              <a:t>     1 2 5 8 8 8 8 8 9 10 11 [ 11 14 11# 16 16# </a:t>
            </a:r>
            <a:r>
              <a:rPr lang="de-DE" sz="1500" b="1" dirty="0">
                <a:solidFill>
                  <a:srgbClr val="B23C00"/>
                </a:solidFill>
                <a:latin typeface="Courier New" charset="0"/>
                <a:cs typeface="Courier New" charset="0"/>
              </a:rPr>
              <a:t>16</a:t>
            </a:r>
            <a:r>
              <a:rPr lang="de-DE" sz="1500" b="1" dirty="0">
                <a:latin typeface="Courier New" charset="0"/>
                <a:ea typeface="Courier New" charset="0"/>
                <a:cs typeface="Courier New" charset="0"/>
              </a:rPr>
              <a:t>] 17 19 24 21 19 17 24 23</a:t>
            </a:r>
          </a:p>
          <a:p>
            <a:r>
              <a:rPr lang="en-US" sz="1500" b="1" dirty="0" err="1">
                <a:latin typeface="Courier New" charset="0"/>
                <a:ea typeface="Courier New" charset="0"/>
                <a:cs typeface="Courier New" charset="0"/>
              </a:rPr>
              <a:t>i</a:t>
            </a:r>
            <a:r>
              <a:rPr lang="en-US" sz="1500" b="1" dirty="0">
                <a:latin typeface="Courier New" charset="0"/>
                <a:ea typeface="Courier New" charset="0"/>
                <a:cs typeface="Courier New" charset="0"/>
              </a:rPr>
              <a:t> = 14, j = 14, swapped 16 and 16</a:t>
            </a:r>
          </a:p>
          <a:p>
            <a:r>
              <a:rPr lang="de-DE" sz="1500" b="1" dirty="0">
                <a:latin typeface="Courier New" charset="0"/>
                <a:ea typeface="Courier New" charset="0"/>
                <a:cs typeface="Courier New" charset="0"/>
              </a:rPr>
              <a:t>     1 2 5 8 8 8 8 8 9 10 11 [ 11 14 11 16# 16 </a:t>
            </a:r>
            <a:r>
              <a:rPr lang="de-DE" sz="1500" b="1" dirty="0">
                <a:solidFill>
                  <a:srgbClr val="B23C00"/>
                </a:solidFill>
                <a:latin typeface="Courier New" charset="0"/>
                <a:ea typeface="Courier New" charset="0"/>
                <a:cs typeface="Courier New" charset="0"/>
              </a:rPr>
              <a:t>16</a:t>
            </a:r>
            <a:r>
              <a:rPr lang="de-DE" sz="1500" b="1" dirty="0">
                <a:latin typeface="Courier New" charset="0"/>
                <a:cs typeface="Courier New" charset="0"/>
              </a:rPr>
              <a:t>]</a:t>
            </a:r>
            <a:r>
              <a:rPr lang="de-DE" sz="1500" b="1" dirty="0">
                <a:latin typeface="Courier New" charset="0"/>
                <a:ea typeface="Courier New" charset="0"/>
                <a:cs typeface="Courier New" charset="0"/>
              </a:rPr>
              <a:t> 17 19 24 21 19 17 24 23</a:t>
            </a:r>
          </a:p>
          <a:p>
            <a:r>
              <a:rPr lang="de-DE" sz="1500" b="1" dirty="0" err="1">
                <a:latin typeface="Courier New" charset="0"/>
                <a:ea typeface="Courier New" charset="0"/>
                <a:cs typeface="Courier New" charset="0"/>
              </a:rPr>
              <a:t>Partitioned</a:t>
            </a:r>
            <a:r>
              <a:rPr lang="de-DE" sz="1500" b="1" dirty="0">
                <a:latin typeface="Courier New" charset="0"/>
                <a:ea typeface="Courier New" charset="0"/>
                <a:cs typeface="Courier New" charset="0"/>
              </a:rPr>
              <a:t> </a:t>
            </a:r>
            <a:r>
              <a:rPr lang="de-DE" sz="1500" b="1" dirty="0" err="1">
                <a:latin typeface="Courier New" charset="0"/>
                <a:ea typeface="Courier New" charset="0"/>
                <a:cs typeface="Courier New" charset="0"/>
              </a:rPr>
              <a:t>with</a:t>
            </a:r>
            <a:r>
              <a:rPr lang="de-DE" sz="1500" b="1" dirty="0">
                <a:latin typeface="Courier New" charset="0"/>
                <a:ea typeface="Courier New" charset="0"/>
                <a:cs typeface="Courier New" charset="0"/>
              </a:rPr>
              <a:t> </a:t>
            </a:r>
            <a:r>
              <a:rPr lang="de-DE" sz="1500" b="1" dirty="0" err="1">
                <a:latin typeface="Courier New" charset="0"/>
                <a:ea typeface="Courier New" charset="0"/>
                <a:cs typeface="Courier New" charset="0"/>
              </a:rPr>
              <a:t>pivot</a:t>
            </a:r>
            <a:r>
              <a:rPr lang="de-DE" sz="1500" b="1" dirty="0">
                <a:latin typeface="Courier New" charset="0"/>
                <a:ea typeface="Courier New" charset="0"/>
                <a:cs typeface="Courier New" charset="0"/>
              </a:rPr>
              <a:t> 16 at </a:t>
            </a:r>
            <a:r>
              <a:rPr lang="de-DE" sz="1500" b="1" dirty="0" err="1">
                <a:latin typeface="Courier New" charset="0"/>
                <a:ea typeface="Courier New" charset="0"/>
                <a:cs typeface="Courier New" charset="0"/>
              </a:rPr>
              <a:t>index</a:t>
            </a:r>
            <a:r>
              <a:rPr lang="de-DE" sz="1500" b="1" dirty="0">
                <a:latin typeface="Courier New" charset="0"/>
                <a:ea typeface="Courier New" charset="0"/>
                <a:cs typeface="Courier New" charset="0"/>
              </a:rPr>
              <a:t> 14</a:t>
            </a:r>
          </a:p>
          <a:p>
            <a:r>
              <a:rPr lang="de-DE" sz="1500" b="1" dirty="0">
                <a:latin typeface="Courier New" charset="0"/>
                <a:ea typeface="Courier New" charset="0"/>
                <a:cs typeface="Courier New" charset="0"/>
              </a:rPr>
              <a:t>     1 2 5 8 8 8 8 8 9 10 11 [ 11 14 11 </a:t>
            </a:r>
            <a:r>
              <a:rPr lang="de-DE" sz="1500" b="1" dirty="0">
                <a:solidFill>
                  <a:srgbClr val="B23C00"/>
                </a:solidFill>
                <a:latin typeface="Courier New" charset="0"/>
                <a:cs typeface="Courier New" charset="0"/>
              </a:rPr>
              <a:t>16</a:t>
            </a:r>
            <a:r>
              <a:rPr lang="de-DE" sz="1500" b="1" dirty="0">
                <a:latin typeface="Courier New" charset="0"/>
                <a:ea typeface="Courier New" charset="0"/>
                <a:cs typeface="Courier New" charset="0"/>
              </a:rPr>
              <a:t> 16 16] 17 19 24 21 19 17 24 23</a:t>
            </a:r>
          </a:p>
          <a:p>
            <a:endParaRPr lang="de-DE" sz="1500" b="1" dirty="0">
              <a:latin typeface="Courier New" charset="0"/>
              <a:ea typeface="Courier New" charset="0"/>
              <a:cs typeface="Courier New" charset="0"/>
            </a:endParaRPr>
          </a:p>
          <a:p>
            <a:r>
              <a:rPr lang="de-DE" sz="1500" b="1" dirty="0">
                <a:latin typeface="Courier New" charset="0"/>
                <a:ea typeface="Courier New" charset="0"/>
                <a:cs typeface="Courier New" charset="0"/>
              </a:rPr>
              <a:t>SORTING </a:t>
            </a:r>
            <a:r>
              <a:rPr lang="de-DE" sz="1500" b="1" dirty="0" err="1">
                <a:latin typeface="Courier New" charset="0"/>
                <a:ea typeface="Courier New" charset="0"/>
                <a:cs typeface="Courier New" charset="0"/>
              </a:rPr>
              <a:t>from</a:t>
            </a:r>
            <a:r>
              <a:rPr lang="de-DE" sz="1500" b="1" dirty="0">
                <a:latin typeface="Courier New" charset="0"/>
                <a:ea typeface="Courier New" charset="0"/>
                <a:cs typeface="Courier New" charset="0"/>
              </a:rPr>
              <a:t> </a:t>
            </a:r>
            <a:r>
              <a:rPr lang="de-DE" sz="1500" b="1" dirty="0" err="1">
                <a:latin typeface="Courier New" charset="0"/>
                <a:ea typeface="Courier New" charset="0"/>
                <a:cs typeface="Courier New" charset="0"/>
              </a:rPr>
              <a:t>index</a:t>
            </a:r>
            <a:r>
              <a:rPr lang="de-DE" sz="1500" b="1" dirty="0">
                <a:latin typeface="Courier New" charset="0"/>
                <a:ea typeface="Courier New" charset="0"/>
                <a:cs typeface="Courier New" charset="0"/>
              </a:rPr>
              <a:t> 11 </a:t>
            </a:r>
            <a:r>
              <a:rPr lang="de-DE" sz="1500" b="1" dirty="0" err="1">
                <a:latin typeface="Courier New" charset="0"/>
                <a:ea typeface="Courier New" charset="0"/>
                <a:cs typeface="Courier New" charset="0"/>
              </a:rPr>
              <a:t>to</a:t>
            </a:r>
            <a:r>
              <a:rPr lang="de-DE" sz="1500" b="1" dirty="0">
                <a:latin typeface="Courier New" charset="0"/>
                <a:ea typeface="Courier New" charset="0"/>
                <a:cs typeface="Courier New" charset="0"/>
              </a:rPr>
              <a:t> 13</a:t>
            </a:r>
          </a:p>
          <a:p>
            <a:r>
              <a:rPr lang="de-DE" sz="1500" b="1" dirty="0">
                <a:latin typeface="Courier New" charset="0"/>
                <a:ea typeface="Courier New" charset="0"/>
                <a:cs typeface="Courier New" charset="0"/>
              </a:rPr>
              <a:t>     1 2 5 8 8 8 8 8 9 10 11 [ 11 14 11] 16 16 16 17 19 24 21 19 17 24 23</a:t>
            </a:r>
          </a:p>
          <a:p>
            <a:r>
              <a:rPr lang="de-DE" sz="1500" b="1" dirty="0" err="1">
                <a:latin typeface="Courier New" charset="0"/>
                <a:ea typeface="Courier New" charset="0"/>
                <a:cs typeface="Courier New" charset="0"/>
              </a:rPr>
              <a:t>Paritioning</a:t>
            </a:r>
            <a:r>
              <a:rPr lang="de-DE" sz="1500" b="1" dirty="0">
                <a:latin typeface="Courier New" charset="0"/>
                <a:ea typeface="Courier New" charset="0"/>
                <a:cs typeface="Courier New" charset="0"/>
              </a:rPr>
              <a:t> </a:t>
            </a:r>
            <a:r>
              <a:rPr lang="de-DE" sz="1500" b="1" dirty="0" err="1">
                <a:latin typeface="Courier New" charset="0"/>
                <a:ea typeface="Courier New" charset="0"/>
                <a:cs typeface="Courier New" charset="0"/>
              </a:rPr>
              <a:t>with</a:t>
            </a:r>
            <a:r>
              <a:rPr lang="de-DE" sz="1500" b="1" dirty="0">
                <a:latin typeface="Courier New" charset="0"/>
                <a:ea typeface="Courier New" charset="0"/>
                <a:cs typeface="Courier New" charset="0"/>
              </a:rPr>
              <a:t> </a:t>
            </a:r>
            <a:r>
              <a:rPr lang="de-DE" sz="1500" b="1" dirty="0" err="1">
                <a:latin typeface="Courier New" charset="0"/>
                <a:ea typeface="Courier New" charset="0"/>
                <a:cs typeface="Courier New" charset="0"/>
              </a:rPr>
              <a:t>pivot</a:t>
            </a:r>
            <a:r>
              <a:rPr lang="de-DE" sz="1500" b="1" dirty="0">
                <a:latin typeface="Courier New" charset="0"/>
                <a:ea typeface="Courier New" charset="0"/>
                <a:cs typeface="Courier New" charset="0"/>
              </a:rPr>
              <a:t> 11</a:t>
            </a:r>
          </a:p>
          <a:p>
            <a:r>
              <a:rPr lang="de-DE" sz="1500" b="1" dirty="0">
                <a:latin typeface="Courier New" charset="0"/>
                <a:ea typeface="Courier New" charset="0"/>
                <a:cs typeface="Courier New" charset="0"/>
              </a:rPr>
              <a:t>     1 2 5 8 8 8 8 8 9 10 11 [ 11 14 </a:t>
            </a:r>
            <a:r>
              <a:rPr lang="de-DE" sz="1500" b="1" dirty="0">
                <a:solidFill>
                  <a:srgbClr val="B23C00"/>
                </a:solidFill>
                <a:latin typeface="Courier New" charset="0"/>
                <a:ea typeface="Courier New" charset="0"/>
                <a:cs typeface="Courier New" charset="0"/>
              </a:rPr>
              <a:t>11</a:t>
            </a:r>
            <a:r>
              <a:rPr lang="de-DE" sz="1500" b="1" dirty="0">
                <a:latin typeface="Courier New" charset="0"/>
                <a:ea typeface="Courier New" charset="0"/>
                <a:cs typeface="Courier New" charset="0"/>
              </a:rPr>
              <a:t>] 16 16 16 17 19 24 21 19 17 24 23</a:t>
            </a:r>
          </a:p>
          <a:p>
            <a:r>
              <a:rPr lang="en-US" sz="1500" b="1" dirty="0" err="1">
                <a:latin typeface="Courier New" charset="0"/>
                <a:ea typeface="Courier New" charset="0"/>
                <a:cs typeface="Courier New" charset="0"/>
              </a:rPr>
              <a:t>i</a:t>
            </a:r>
            <a:r>
              <a:rPr lang="en-US" sz="1500" b="1" dirty="0">
                <a:latin typeface="Courier New" charset="0"/>
                <a:ea typeface="Courier New" charset="0"/>
                <a:cs typeface="Courier New" charset="0"/>
              </a:rPr>
              <a:t> = 11, j = 11, swapped 11 and 11</a:t>
            </a:r>
          </a:p>
          <a:p>
            <a:r>
              <a:rPr lang="de-DE" sz="1500" b="1" dirty="0">
                <a:latin typeface="Courier New" charset="0"/>
                <a:ea typeface="Courier New" charset="0"/>
                <a:cs typeface="Courier New" charset="0"/>
              </a:rPr>
              <a:t>     1 2 5 8 8 8 8 8 9 10 11 [ 11# 14 </a:t>
            </a:r>
            <a:r>
              <a:rPr lang="de-DE" sz="1500" b="1" dirty="0">
                <a:solidFill>
                  <a:srgbClr val="B23C00"/>
                </a:solidFill>
                <a:latin typeface="Courier New" charset="0"/>
                <a:cs typeface="Courier New" charset="0"/>
              </a:rPr>
              <a:t>11</a:t>
            </a:r>
            <a:r>
              <a:rPr lang="de-DE" sz="1500" b="1" dirty="0">
                <a:latin typeface="Courier New" charset="0"/>
                <a:ea typeface="Courier New" charset="0"/>
                <a:cs typeface="Courier New" charset="0"/>
              </a:rPr>
              <a:t>] 16 16 16 17 19 24 21 19 17 24 23</a:t>
            </a:r>
          </a:p>
          <a:p>
            <a:r>
              <a:rPr lang="de-DE" sz="1500" b="1" dirty="0" err="1">
                <a:latin typeface="Courier New" charset="0"/>
                <a:ea typeface="Courier New" charset="0"/>
                <a:cs typeface="Courier New" charset="0"/>
              </a:rPr>
              <a:t>Partitioned</a:t>
            </a:r>
            <a:r>
              <a:rPr lang="de-DE" sz="1500" b="1" dirty="0">
                <a:latin typeface="Courier New" charset="0"/>
                <a:ea typeface="Courier New" charset="0"/>
                <a:cs typeface="Courier New" charset="0"/>
              </a:rPr>
              <a:t> </a:t>
            </a:r>
            <a:r>
              <a:rPr lang="de-DE" sz="1500" b="1" dirty="0" err="1">
                <a:latin typeface="Courier New" charset="0"/>
                <a:ea typeface="Courier New" charset="0"/>
                <a:cs typeface="Courier New" charset="0"/>
              </a:rPr>
              <a:t>with</a:t>
            </a:r>
            <a:r>
              <a:rPr lang="de-DE" sz="1500" b="1" dirty="0">
                <a:latin typeface="Courier New" charset="0"/>
                <a:ea typeface="Courier New" charset="0"/>
                <a:cs typeface="Courier New" charset="0"/>
              </a:rPr>
              <a:t> </a:t>
            </a:r>
            <a:r>
              <a:rPr lang="de-DE" sz="1500" b="1" dirty="0" err="1">
                <a:latin typeface="Courier New" charset="0"/>
                <a:ea typeface="Courier New" charset="0"/>
                <a:cs typeface="Courier New" charset="0"/>
              </a:rPr>
              <a:t>pivot</a:t>
            </a:r>
            <a:r>
              <a:rPr lang="de-DE" sz="1500" b="1" dirty="0">
                <a:latin typeface="Courier New" charset="0"/>
                <a:ea typeface="Courier New" charset="0"/>
                <a:cs typeface="Courier New" charset="0"/>
              </a:rPr>
              <a:t> 11 at </a:t>
            </a:r>
            <a:r>
              <a:rPr lang="de-DE" sz="1500" b="1" dirty="0" err="1">
                <a:latin typeface="Courier New" charset="0"/>
                <a:ea typeface="Courier New" charset="0"/>
                <a:cs typeface="Courier New" charset="0"/>
              </a:rPr>
              <a:t>index</a:t>
            </a:r>
            <a:r>
              <a:rPr lang="de-DE" sz="1500" b="1" dirty="0">
                <a:latin typeface="Courier New" charset="0"/>
                <a:ea typeface="Courier New" charset="0"/>
                <a:cs typeface="Courier New" charset="0"/>
              </a:rPr>
              <a:t> 11</a:t>
            </a:r>
          </a:p>
          <a:p>
            <a:r>
              <a:rPr lang="de-DE" sz="1500" b="1" dirty="0">
                <a:latin typeface="Courier New" charset="0"/>
                <a:ea typeface="Courier New" charset="0"/>
                <a:cs typeface="Courier New" charset="0"/>
              </a:rPr>
              <a:t>     1 2 5 8 8 8 8 8 9 10 11 [ </a:t>
            </a:r>
            <a:r>
              <a:rPr lang="de-DE" sz="1500" b="1" dirty="0">
                <a:solidFill>
                  <a:srgbClr val="B23C00"/>
                </a:solidFill>
                <a:latin typeface="Courier New" charset="0"/>
                <a:cs typeface="Courier New" charset="0"/>
              </a:rPr>
              <a:t>11</a:t>
            </a:r>
            <a:r>
              <a:rPr lang="de-DE" sz="1500" b="1" dirty="0">
                <a:latin typeface="Courier New" charset="0"/>
                <a:ea typeface="Courier New" charset="0"/>
                <a:cs typeface="Courier New" charset="0"/>
              </a:rPr>
              <a:t> 14 11] 16 16 16 17 19 24 21 19 17 24 23</a:t>
            </a:r>
          </a:p>
        </p:txBody>
      </p:sp>
    </p:spTree>
    <p:extLst>
      <p:ext uri="{BB962C8B-B14F-4D97-AF65-F5344CB8AC3E}">
        <p14:creationId xmlns:p14="http://schemas.microsoft.com/office/powerpoint/2010/main" val="36231709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Optimal Quicksort</a:t>
            </a:r>
            <a:r>
              <a:rPr lang="en-US" i="1" dirty="0"/>
              <a:t>, cont’d</a:t>
            </a:r>
            <a:endParaRPr lang="en-US" dirty="0"/>
          </a:p>
        </p:txBody>
      </p:sp>
      <p:sp>
        <p:nvSpPr>
          <p:cNvPr id="4" name="Slide Number Placeholder 3"/>
          <p:cNvSpPr>
            <a:spLocks noGrp="1"/>
          </p:cNvSpPr>
          <p:nvPr>
            <p:ph type="sldNum" sz="quarter" idx="12"/>
          </p:nvPr>
        </p:nvSpPr>
        <p:spPr/>
        <p:txBody>
          <a:bodyPr/>
          <a:lstStyle/>
          <a:p>
            <a:fld id="{5E4F0376-0E54-9843-B673-E00D6670E830}" type="slidenum">
              <a:rPr lang="en-US" smtClean="0"/>
              <a:pPr/>
              <a:t>61</a:t>
            </a:fld>
            <a:endParaRPr lang="en-US"/>
          </a:p>
        </p:txBody>
      </p:sp>
      <p:sp>
        <p:nvSpPr>
          <p:cNvPr id="5" name="TextBox 4"/>
          <p:cNvSpPr txBox="1"/>
          <p:nvPr/>
        </p:nvSpPr>
        <p:spPr>
          <a:xfrm>
            <a:off x="365806" y="1234464"/>
            <a:ext cx="7638630" cy="5493812"/>
          </a:xfrm>
          <a:prstGeom prst="rect">
            <a:avLst/>
          </a:prstGeom>
          <a:solidFill>
            <a:schemeClr val="bg1"/>
          </a:solidFill>
        </p:spPr>
        <p:txBody>
          <a:bodyPr wrap="none" rtlCol="0">
            <a:spAutoFit/>
          </a:bodyPr>
          <a:lstStyle/>
          <a:p>
            <a:r>
              <a:rPr lang="en-US" sz="1300" b="1" dirty="0">
                <a:latin typeface="Courier New" charset="0"/>
                <a:ea typeface="Courier New" charset="0"/>
                <a:cs typeface="Courier New" charset="0"/>
              </a:rPr>
              <a:t>SORTING from index 12 to 13</a:t>
            </a:r>
          </a:p>
          <a:p>
            <a:r>
              <a:rPr lang="de-DE" sz="1300" b="1" dirty="0">
                <a:latin typeface="Courier New" charset="0"/>
                <a:ea typeface="Courier New" charset="0"/>
                <a:cs typeface="Courier New" charset="0"/>
              </a:rPr>
              <a:t>     1 2 5 8 8 8 8 8 9 10 11 11 [ 14 11] 16 16 16 17 19 24 21 19 17 24 23</a:t>
            </a:r>
          </a:p>
          <a:p>
            <a:r>
              <a:rPr lang="de-DE" sz="1300" b="1" dirty="0" err="1">
                <a:latin typeface="Courier New" charset="0"/>
                <a:ea typeface="Courier New" charset="0"/>
                <a:cs typeface="Courier New" charset="0"/>
              </a:rPr>
              <a:t>Paritioning</a:t>
            </a:r>
            <a:r>
              <a:rPr lang="de-DE" sz="1300" b="1" dirty="0">
                <a:latin typeface="Courier New" charset="0"/>
                <a:ea typeface="Courier New" charset="0"/>
                <a:cs typeface="Courier New" charset="0"/>
              </a:rPr>
              <a:t> </a:t>
            </a:r>
            <a:r>
              <a:rPr lang="de-DE" sz="1300" b="1" dirty="0" err="1">
                <a:latin typeface="Courier New" charset="0"/>
                <a:ea typeface="Courier New" charset="0"/>
                <a:cs typeface="Courier New" charset="0"/>
              </a:rPr>
              <a:t>with</a:t>
            </a:r>
            <a:r>
              <a:rPr lang="de-DE" sz="1300" b="1" dirty="0">
                <a:latin typeface="Courier New" charset="0"/>
                <a:ea typeface="Courier New" charset="0"/>
                <a:cs typeface="Courier New" charset="0"/>
              </a:rPr>
              <a:t> </a:t>
            </a:r>
            <a:r>
              <a:rPr lang="de-DE" sz="1300" b="1" dirty="0" err="1">
                <a:latin typeface="Courier New" charset="0"/>
                <a:ea typeface="Courier New" charset="0"/>
                <a:cs typeface="Courier New" charset="0"/>
              </a:rPr>
              <a:t>pivot</a:t>
            </a:r>
            <a:r>
              <a:rPr lang="de-DE" sz="1300" b="1" dirty="0">
                <a:latin typeface="Courier New" charset="0"/>
                <a:ea typeface="Courier New" charset="0"/>
                <a:cs typeface="Courier New" charset="0"/>
              </a:rPr>
              <a:t> 11</a:t>
            </a:r>
          </a:p>
          <a:p>
            <a:r>
              <a:rPr lang="de-DE" sz="1300" b="1" dirty="0">
                <a:latin typeface="Courier New" charset="0"/>
                <a:ea typeface="Courier New" charset="0"/>
                <a:cs typeface="Courier New" charset="0"/>
              </a:rPr>
              <a:t>     1 2 5 8 8 8 8 8 9 10 11 11 [ 14 </a:t>
            </a:r>
            <a:r>
              <a:rPr lang="de-DE" sz="1300" b="1" dirty="0">
                <a:solidFill>
                  <a:srgbClr val="B23C00"/>
                </a:solidFill>
                <a:latin typeface="Courier New" charset="0"/>
                <a:ea typeface="Courier New" charset="0"/>
                <a:cs typeface="Courier New" charset="0"/>
              </a:rPr>
              <a:t>11</a:t>
            </a:r>
            <a:r>
              <a:rPr lang="de-DE" sz="1300" b="1" dirty="0">
                <a:latin typeface="Courier New" charset="0"/>
                <a:ea typeface="Courier New" charset="0"/>
                <a:cs typeface="Courier New" charset="0"/>
              </a:rPr>
              <a:t>] 16 16 16 17 19 24 21 19 17 24 23</a:t>
            </a:r>
          </a:p>
          <a:p>
            <a:r>
              <a:rPr lang="en-US" sz="1300" b="1" dirty="0" err="1">
                <a:latin typeface="Courier New" charset="0"/>
                <a:ea typeface="Courier New" charset="0"/>
                <a:cs typeface="Courier New" charset="0"/>
              </a:rPr>
              <a:t>i</a:t>
            </a:r>
            <a:r>
              <a:rPr lang="en-US" sz="1300" b="1" dirty="0">
                <a:latin typeface="Courier New" charset="0"/>
                <a:ea typeface="Courier New" charset="0"/>
                <a:cs typeface="Courier New" charset="0"/>
              </a:rPr>
              <a:t> = 12, j = 11, swapped 14 and 11</a:t>
            </a:r>
          </a:p>
          <a:p>
            <a:r>
              <a:rPr lang="de-DE" sz="1300" b="1" dirty="0">
                <a:latin typeface="Courier New" charset="0"/>
                <a:ea typeface="Courier New" charset="0"/>
                <a:cs typeface="Courier New" charset="0"/>
              </a:rPr>
              <a:t>     1 2 5 8 8 8 8 8 9 10 11 11# [ 14# </a:t>
            </a:r>
            <a:r>
              <a:rPr lang="de-DE" sz="1300" b="1" dirty="0">
                <a:solidFill>
                  <a:srgbClr val="B23C00"/>
                </a:solidFill>
                <a:latin typeface="Courier New" charset="0"/>
                <a:ea typeface="Courier New" charset="0"/>
                <a:cs typeface="Courier New" charset="0"/>
              </a:rPr>
              <a:t>11</a:t>
            </a:r>
            <a:r>
              <a:rPr lang="de-DE" sz="1300" b="1" dirty="0">
                <a:latin typeface="Courier New" charset="0"/>
                <a:ea typeface="Courier New" charset="0"/>
                <a:cs typeface="Courier New" charset="0"/>
              </a:rPr>
              <a:t>] 16 16 16 17 19 24 21 19 17 24 23</a:t>
            </a:r>
          </a:p>
          <a:p>
            <a:r>
              <a:rPr lang="de-DE" sz="1300" b="1" dirty="0" err="1">
                <a:latin typeface="Courier New" charset="0"/>
                <a:ea typeface="Courier New" charset="0"/>
                <a:cs typeface="Courier New" charset="0"/>
              </a:rPr>
              <a:t>Partitioned</a:t>
            </a:r>
            <a:r>
              <a:rPr lang="de-DE" sz="1300" b="1" dirty="0">
                <a:latin typeface="Courier New" charset="0"/>
                <a:ea typeface="Courier New" charset="0"/>
                <a:cs typeface="Courier New" charset="0"/>
              </a:rPr>
              <a:t> </a:t>
            </a:r>
            <a:r>
              <a:rPr lang="de-DE" sz="1300" b="1" dirty="0" err="1">
                <a:latin typeface="Courier New" charset="0"/>
                <a:ea typeface="Courier New" charset="0"/>
                <a:cs typeface="Courier New" charset="0"/>
              </a:rPr>
              <a:t>with</a:t>
            </a:r>
            <a:r>
              <a:rPr lang="de-DE" sz="1300" b="1" dirty="0">
                <a:latin typeface="Courier New" charset="0"/>
                <a:ea typeface="Courier New" charset="0"/>
                <a:cs typeface="Courier New" charset="0"/>
              </a:rPr>
              <a:t> </a:t>
            </a:r>
            <a:r>
              <a:rPr lang="de-DE" sz="1300" b="1" dirty="0" err="1">
                <a:latin typeface="Courier New" charset="0"/>
                <a:ea typeface="Courier New" charset="0"/>
                <a:cs typeface="Courier New" charset="0"/>
              </a:rPr>
              <a:t>pivot</a:t>
            </a:r>
            <a:r>
              <a:rPr lang="de-DE" sz="1300" b="1" dirty="0">
                <a:latin typeface="Courier New" charset="0"/>
                <a:ea typeface="Courier New" charset="0"/>
                <a:cs typeface="Courier New" charset="0"/>
              </a:rPr>
              <a:t> 11 at </a:t>
            </a:r>
            <a:r>
              <a:rPr lang="de-DE" sz="1300" b="1" dirty="0" err="1">
                <a:latin typeface="Courier New" charset="0"/>
                <a:ea typeface="Courier New" charset="0"/>
                <a:cs typeface="Courier New" charset="0"/>
              </a:rPr>
              <a:t>index</a:t>
            </a:r>
            <a:r>
              <a:rPr lang="de-DE" sz="1300" b="1" dirty="0">
                <a:latin typeface="Courier New" charset="0"/>
                <a:ea typeface="Courier New" charset="0"/>
                <a:cs typeface="Courier New" charset="0"/>
              </a:rPr>
              <a:t> 12</a:t>
            </a:r>
          </a:p>
          <a:p>
            <a:r>
              <a:rPr lang="de-DE" sz="1300" b="1" dirty="0">
                <a:latin typeface="Courier New" charset="0"/>
                <a:ea typeface="Courier New" charset="0"/>
                <a:cs typeface="Courier New" charset="0"/>
              </a:rPr>
              <a:t>     1 2 5 8 8 8 8 8 9 10 11 11 [ </a:t>
            </a:r>
            <a:r>
              <a:rPr lang="de-DE" sz="1300" b="1" dirty="0">
                <a:solidFill>
                  <a:srgbClr val="B23C00"/>
                </a:solidFill>
                <a:latin typeface="Courier New" charset="0"/>
                <a:ea typeface="Courier New" charset="0"/>
                <a:cs typeface="Courier New" charset="0"/>
              </a:rPr>
              <a:t>11</a:t>
            </a:r>
            <a:r>
              <a:rPr lang="de-DE" sz="1300" b="1" dirty="0">
                <a:latin typeface="Courier New" charset="0"/>
                <a:ea typeface="Courier New" charset="0"/>
                <a:cs typeface="Courier New" charset="0"/>
              </a:rPr>
              <a:t> 14] 16 16 16 17 19 24 21 19 17 24 23</a:t>
            </a:r>
          </a:p>
          <a:p>
            <a:r>
              <a:rPr lang="de-DE" sz="1300" b="1" dirty="0">
                <a:latin typeface="Courier New" charset="0"/>
                <a:ea typeface="Courier New" charset="0"/>
                <a:cs typeface="Courier New" charset="0"/>
              </a:rPr>
              <a:t>SORTED </a:t>
            </a:r>
            <a:r>
              <a:rPr lang="de-DE" sz="1300" b="1" dirty="0" err="1">
                <a:latin typeface="Courier New" charset="0"/>
                <a:ea typeface="Courier New" charset="0"/>
                <a:cs typeface="Courier New" charset="0"/>
              </a:rPr>
              <a:t>from</a:t>
            </a:r>
            <a:r>
              <a:rPr lang="de-DE" sz="1300" b="1" dirty="0">
                <a:latin typeface="Courier New" charset="0"/>
                <a:ea typeface="Courier New" charset="0"/>
                <a:cs typeface="Courier New" charset="0"/>
              </a:rPr>
              <a:t> </a:t>
            </a:r>
            <a:r>
              <a:rPr lang="de-DE" sz="1300" b="1" dirty="0" err="1">
                <a:latin typeface="Courier New" charset="0"/>
                <a:ea typeface="Courier New" charset="0"/>
                <a:cs typeface="Courier New" charset="0"/>
              </a:rPr>
              <a:t>index</a:t>
            </a:r>
            <a:r>
              <a:rPr lang="de-DE" sz="1300" b="1" dirty="0">
                <a:latin typeface="Courier New" charset="0"/>
                <a:ea typeface="Courier New" charset="0"/>
                <a:cs typeface="Courier New" charset="0"/>
              </a:rPr>
              <a:t> 12 </a:t>
            </a:r>
            <a:r>
              <a:rPr lang="de-DE" sz="1300" b="1" dirty="0" err="1">
                <a:latin typeface="Courier New" charset="0"/>
                <a:ea typeface="Courier New" charset="0"/>
                <a:cs typeface="Courier New" charset="0"/>
              </a:rPr>
              <a:t>to</a:t>
            </a:r>
            <a:r>
              <a:rPr lang="de-DE" sz="1300" b="1" dirty="0">
                <a:latin typeface="Courier New" charset="0"/>
                <a:ea typeface="Courier New" charset="0"/>
                <a:cs typeface="Courier New" charset="0"/>
              </a:rPr>
              <a:t> 13</a:t>
            </a:r>
          </a:p>
          <a:p>
            <a:r>
              <a:rPr lang="de-DE" sz="1300" b="1" dirty="0">
                <a:latin typeface="Courier New" charset="0"/>
                <a:ea typeface="Courier New" charset="0"/>
                <a:cs typeface="Courier New" charset="0"/>
              </a:rPr>
              <a:t>     1 2 5 8 8 8 8 8 9 10 11 11 [ 11 14] 16 16 16 17 19 24 21 19 17 24 23</a:t>
            </a:r>
          </a:p>
          <a:p>
            <a:r>
              <a:rPr lang="de-DE" sz="1300" b="1" dirty="0">
                <a:latin typeface="Courier New" charset="0"/>
                <a:ea typeface="Courier New" charset="0"/>
                <a:cs typeface="Courier New" charset="0"/>
              </a:rPr>
              <a:t>SORTED </a:t>
            </a:r>
            <a:r>
              <a:rPr lang="de-DE" sz="1300" b="1" dirty="0" err="1">
                <a:latin typeface="Courier New" charset="0"/>
                <a:ea typeface="Courier New" charset="0"/>
                <a:cs typeface="Courier New" charset="0"/>
              </a:rPr>
              <a:t>from</a:t>
            </a:r>
            <a:r>
              <a:rPr lang="de-DE" sz="1300" b="1" dirty="0">
                <a:latin typeface="Courier New" charset="0"/>
                <a:ea typeface="Courier New" charset="0"/>
                <a:cs typeface="Courier New" charset="0"/>
              </a:rPr>
              <a:t> </a:t>
            </a:r>
            <a:r>
              <a:rPr lang="de-DE" sz="1300" b="1" dirty="0" err="1">
                <a:latin typeface="Courier New" charset="0"/>
                <a:ea typeface="Courier New" charset="0"/>
                <a:cs typeface="Courier New" charset="0"/>
              </a:rPr>
              <a:t>index</a:t>
            </a:r>
            <a:r>
              <a:rPr lang="de-DE" sz="1300" b="1" dirty="0">
                <a:latin typeface="Courier New" charset="0"/>
                <a:ea typeface="Courier New" charset="0"/>
                <a:cs typeface="Courier New" charset="0"/>
              </a:rPr>
              <a:t> 11 </a:t>
            </a:r>
            <a:r>
              <a:rPr lang="de-DE" sz="1300" b="1" dirty="0" err="1">
                <a:latin typeface="Courier New" charset="0"/>
                <a:ea typeface="Courier New" charset="0"/>
                <a:cs typeface="Courier New" charset="0"/>
              </a:rPr>
              <a:t>to</a:t>
            </a:r>
            <a:r>
              <a:rPr lang="de-DE" sz="1300" b="1" dirty="0">
                <a:latin typeface="Courier New" charset="0"/>
                <a:ea typeface="Courier New" charset="0"/>
                <a:cs typeface="Courier New" charset="0"/>
              </a:rPr>
              <a:t> 13</a:t>
            </a:r>
          </a:p>
          <a:p>
            <a:r>
              <a:rPr lang="de-DE" sz="1300" b="1" dirty="0">
                <a:latin typeface="Courier New" charset="0"/>
                <a:ea typeface="Courier New" charset="0"/>
                <a:cs typeface="Courier New" charset="0"/>
              </a:rPr>
              <a:t>     1 2 5 8 8 8 8 8 9 10 11 [ 11 11 14] 16 16 16 17 19 24 21 19 17 24 23</a:t>
            </a:r>
          </a:p>
          <a:p>
            <a:endParaRPr lang="de-DE" sz="1300" b="1" dirty="0">
              <a:latin typeface="Courier New" charset="0"/>
              <a:ea typeface="Courier New" charset="0"/>
              <a:cs typeface="Courier New" charset="0"/>
            </a:endParaRPr>
          </a:p>
          <a:p>
            <a:r>
              <a:rPr lang="de-DE" sz="1300" b="1" dirty="0">
                <a:latin typeface="Courier New" charset="0"/>
                <a:ea typeface="Courier New" charset="0"/>
                <a:cs typeface="Courier New" charset="0"/>
              </a:rPr>
              <a:t>SORTING </a:t>
            </a:r>
            <a:r>
              <a:rPr lang="de-DE" sz="1300" b="1" dirty="0" err="1">
                <a:latin typeface="Courier New" charset="0"/>
                <a:ea typeface="Courier New" charset="0"/>
                <a:cs typeface="Courier New" charset="0"/>
              </a:rPr>
              <a:t>from</a:t>
            </a:r>
            <a:r>
              <a:rPr lang="de-DE" sz="1300" b="1" dirty="0">
                <a:latin typeface="Courier New" charset="0"/>
                <a:ea typeface="Courier New" charset="0"/>
                <a:cs typeface="Courier New" charset="0"/>
              </a:rPr>
              <a:t> </a:t>
            </a:r>
            <a:r>
              <a:rPr lang="de-DE" sz="1300" b="1" dirty="0" err="1">
                <a:latin typeface="Courier New" charset="0"/>
                <a:ea typeface="Courier New" charset="0"/>
                <a:cs typeface="Courier New" charset="0"/>
              </a:rPr>
              <a:t>index</a:t>
            </a:r>
            <a:r>
              <a:rPr lang="de-DE" sz="1300" b="1" dirty="0">
                <a:latin typeface="Courier New" charset="0"/>
                <a:ea typeface="Courier New" charset="0"/>
                <a:cs typeface="Courier New" charset="0"/>
              </a:rPr>
              <a:t> 15 </a:t>
            </a:r>
            <a:r>
              <a:rPr lang="de-DE" sz="1300" b="1" dirty="0" err="1">
                <a:latin typeface="Courier New" charset="0"/>
                <a:ea typeface="Courier New" charset="0"/>
                <a:cs typeface="Courier New" charset="0"/>
              </a:rPr>
              <a:t>to</a:t>
            </a:r>
            <a:r>
              <a:rPr lang="de-DE" sz="1300" b="1" dirty="0">
                <a:latin typeface="Courier New" charset="0"/>
                <a:ea typeface="Courier New" charset="0"/>
                <a:cs typeface="Courier New" charset="0"/>
              </a:rPr>
              <a:t> 16</a:t>
            </a:r>
          </a:p>
          <a:p>
            <a:r>
              <a:rPr lang="de-DE" sz="1300" b="1" dirty="0">
                <a:latin typeface="Courier New" charset="0"/>
                <a:ea typeface="Courier New" charset="0"/>
                <a:cs typeface="Courier New" charset="0"/>
              </a:rPr>
              <a:t>     1 2 5 8 8 8 8 8 9 10 11 11 11 14 16 [ 16 16] 17 19 24 21 19 17 24 23</a:t>
            </a:r>
          </a:p>
          <a:p>
            <a:r>
              <a:rPr lang="de-DE" sz="1300" b="1" dirty="0" err="1">
                <a:latin typeface="Courier New" charset="0"/>
                <a:ea typeface="Courier New" charset="0"/>
                <a:cs typeface="Courier New" charset="0"/>
              </a:rPr>
              <a:t>Paritioning</a:t>
            </a:r>
            <a:r>
              <a:rPr lang="de-DE" sz="1300" b="1" dirty="0">
                <a:latin typeface="Courier New" charset="0"/>
                <a:ea typeface="Courier New" charset="0"/>
                <a:cs typeface="Courier New" charset="0"/>
              </a:rPr>
              <a:t> </a:t>
            </a:r>
            <a:r>
              <a:rPr lang="de-DE" sz="1300" b="1" dirty="0" err="1">
                <a:latin typeface="Courier New" charset="0"/>
                <a:ea typeface="Courier New" charset="0"/>
                <a:cs typeface="Courier New" charset="0"/>
              </a:rPr>
              <a:t>with</a:t>
            </a:r>
            <a:r>
              <a:rPr lang="de-DE" sz="1300" b="1" dirty="0">
                <a:latin typeface="Courier New" charset="0"/>
                <a:ea typeface="Courier New" charset="0"/>
                <a:cs typeface="Courier New" charset="0"/>
              </a:rPr>
              <a:t> </a:t>
            </a:r>
            <a:r>
              <a:rPr lang="de-DE" sz="1300" b="1" dirty="0" err="1">
                <a:latin typeface="Courier New" charset="0"/>
                <a:ea typeface="Courier New" charset="0"/>
                <a:cs typeface="Courier New" charset="0"/>
              </a:rPr>
              <a:t>pivot</a:t>
            </a:r>
            <a:r>
              <a:rPr lang="de-DE" sz="1300" b="1" dirty="0">
                <a:latin typeface="Courier New" charset="0"/>
                <a:ea typeface="Courier New" charset="0"/>
                <a:cs typeface="Courier New" charset="0"/>
              </a:rPr>
              <a:t> 16</a:t>
            </a:r>
          </a:p>
          <a:p>
            <a:r>
              <a:rPr lang="de-DE" sz="1300" b="1" dirty="0">
                <a:latin typeface="Courier New" charset="0"/>
                <a:ea typeface="Courier New" charset="0"/>
                <a:cs typeface="Courier New" charset="0"/>
              </a:rPr>
              <a:t>     1 2 5 8 8 8 8 8 9 10 11 11 11 14 16 [ 16 </a:t>
            </a:r>
            <a:r>
              <a:rPr lang="de-DE" sz="1300" b="1" dirty="0">
                <a:solidFill>
                  <a:srgbClr val="B23C00"/>
                </a:solidFill>
                <a:latin typeface="Courier New" charset="0"/>
                <a:ea typeface="Courier New" charset="0"/>
                <a:cs typeface="Courier New" charset="0"/>
              </a:rPr>
              <a:t>16</a:t>
            </a:r>
            <a:r>
              <a:rPr lang="de-DE" sz="1300" b="1" dirty="0">
                <a:latin typeface="Courier New" charset="0"/>
                <a:ea typeface="Courier New" charset="0"/>
                <a:cs typeface="Courier New" charset="0"/>
              </a:rPr>
              <a:t>] 17 19 24 21 19 17 24 23</a:t>
            </a:r>
          </a:p>
          <a:p>
            <a:r>
              <a:rPr lang="en-US" sz="1300" b="1" dirty="0" err="1">
                <a:latin typeface="Courier New" charset="0"/>
                <a:ea typeface="Courier New" charset="0"/>
                <a:cs typeface="Courier New" charset="0"/>
              </a:rPr>
              <a:t>i</a:t>
            </a:r>
            <a:r>
              <a:rPr lang="en-US" sz="1300" b="1" dirty="0">
                <a:latin typeface="Courier New" charset="0"/>
                <a:ea typeface="Courier New" charset="0"/>
                <a:cs typeface="Courier New" charset="0"/>
              </a:rPr>
              <a:t> = 15, j = 15, swapped 16 and 16</a:t>
            </a:r>
          </a:p>
          <a:p>
            <a:r>
              <a:rPr lang="de-DE" sz="1300" b="1" dirty="0">
                <a:latin typeface="Courier New" charset="0"/>
                <a:ea typeface="Courier New" charset="0"/>
                <a:cs typeface="Courier New" charset="0"/>
              </a:rPr>
              <a:t>     1 2 5 8 8 8 8 8 9 10 11 11 11 14 16 [ 16# </a:t>
            </a:r>
            <a:r>
              <a:rPr lang="de-DE" sz="1300" b="1" dirty="0">
                <a:solidFill>
                  <a:srgbClr val="B23C00"/>
                </a:solidFill>
                <a:latin typeface="Courier New" charset="0"/>
                <a:cs typeface="Courier New" charset="0"/>
              </a:rPr>
              <a:t>16</a:t>
            </a:r>
            <a:r>
              <a:rPr lang="de-DE" sz="1300" b="1" dirty="0">
                <a:latin typeface="Courier New" charset="0"/>
                <a:ea typeface="Courier New" charset="0"/>
                <a:cs typeface="Courier New" charset="0"/>
              </a:rPr>
              <a:t>] 17 19 24 21 19 17 24 23</a:t>
            </a:r>
          </a:p>
          <a:p>
            <a:r>
              <a:rPr lang="de-DE" sz="1300" b="1" dirty="0" err="1">
                <a:latin typeface="Courier New" charset="0"/>
                <a:ea typeface="Courier New" charset="0"/>
                <a:cs typeface="Courier New" charset="0"/>
              </a:rPr>
              <a:t>Partitioned</a:t>
            </a:r>
            <a:r>
              <a:rPr lang="de-DE" sz="1300" b="1" dirty="0">
                <a:latin typeface="Courier New" charset="0"/>
                <a:ea typeface="Courier New" charset="0"/>
                <a:cs typeface="Courier New" charset="0"/>
              </a:rPr>
              <a:t> </a:t>
            </a:r>
            <a:r>
              <a:rPr lang="de-DE" sz="1300" b="1" dirty="0" err="1">
                <a:latin typeface="Courier New" charset="0"/>
                <a:ea typeface="Courier New" charset="0"/>
                <a:cs typeface="Courier New" charset="0"/>
              </a:rPr>
              <a:t>with</a:t>
            </a:r>
            <a:r>
              <a:rPr lang="de-DE" sz="1300" b="1" dirty="0">
                <a:latin typeface="Courier New" charset="0"/>
                <a:ea typeface="Courier New" charset="0"/>
                <a:cs typeface="Courier New" charset="0"/>
              </a:rPr>
              <a:t> </a:t>
            </a:r>
            <a:r>
              <a:rPr lang="de-DE" sz="1300" b="1" dirty="0" err="1">
                <a:latin typeface="Courier New" charset="0"/>
                <a:ea typeface="Courier New" charset="0"/>
                <a:cs typeface="Courier New" charset="0"/>
              </a:rPr>
              <a:t>pivot</a:t>
            </a:r>
            <a:r>
              <a:rPr lang="de-DE" sz="1300" b="1" dirty="0">
                <a:latin typeface="Courier New" charset="0"/>
                <a:ea typeface="Courier New" charset="0"/>
                <a:cs typeface="Courier New" charset="0"/>
              </a:rPr>
              <a:t> 16 at </a:t>
            </a:r>
            <a:r>
              <a:rPr lang="de-DE" sz="1300" b="1" dirty="0" err="1">
                <a:latin typeface="Courier New" charset="0"/>
                <a:ea typeface="Courier New" charset="0"/>
                <a:cs typeface="Courier New" charset="0"/>
              </a:rPr>
              <a:t>index</a:t>
            </a:r>
            <a:r>
              <a:rPr lang="de-DE" sz="1300" b="1" dirty="0">
                <a:latin typeface="Courier New" charset="0"/>
                <a:ea typeface="Courier New" charset="0"/>
                <a:cs typeface="Courier New" charset="0"/>
              </a:rPr>
              <a:t> 15</a:t>
            </a:r>
          </a:p>
          <a:p>
            <a:r>
              <a:rPr lang="de-DE" sz="1300" b="1" dirty="0">
                <a:latin typeface="Courier New" charset="0"/>
                <a:ea typeface="Courier New" charset="0"/>
                <a:cs typeface="Courier New" charset="0"/>
              </a:rPr>
              <a:t>     1 2 5 8 8 8 8 8 9 10 11 11 11 14 16 [ </a:t>
            </a:r>
            <a:r>
              <a:rPr lang="de-DE" sz="1300" b="1" dirty="0">
                <a:solidFill>
                  <a:srgbClr val="B23C00"/>
                </a:solidFill>
                <a:latin typeface="Courier New" charset="0"/>
                <a:cs typeface="Courier New" charset="0"/>
              </a:rPr>
              <a:t>16</a:t>
            </a:r>
            <a:r>
              <a:rPr lang="de-DE" sz="1300" b="1" dirty="0">
                <a:latin typeface="Courier New" charset="0"/>
                <a:ea typeface="Courier New" charset="0"/>
                <a:cs typeface="Courier New" charset="0"/>
              </a:rPr>
              <a:t> 16] 17 19 24 21 19 17 24 23</a:t>
            </a:r>
          </a:p>
          <a:p>
            <a:r>
              <a:rPr lang="de-DE" sz="1300" b="1" dirty="0">
                <a:latin typeface="Courier New" charset="0"/>
                <a:ea typeface="Courier New" charset="0"/>
                <a:cs typeface="Courier New" charset="0"/>
              </a:rPr>
              <a:t>SORTED </a:t>
            </a:r>
            <a:r>
              <a:rPr lang="de-DE" sz="1300" b="1" dirty="0" err="1">
                <a:latin typeface="Courier New" charset="0"/>
                <a:ea typeface="Courier New" charset="0"/>
                <a:cs typeface="Courier New" charset="0"/>
              </a:rPr>
              <a:t>from</a:t>
            </a:r>
            <a:r>
              <a:rPr lang="de-DE" sz="1300" b="1" dirty="0">
                <a:latin typeface="Courier New" charset="0"/>
                <a:ea typeface="Courier New" charset="0"/>
                <a:cs typeface="Courier New" charset="0"/>
              </a:rPr>
              <a:t> </a:t>
            </a:r>
            <a:r>
              <a:rPr lang="de-DE" sz="1300" b="1" dirty="0" err="1">
                <a:latin typeface="Courier New" charset="0"/>
                <a:ea typeface="Courier New" charset="0"/>
                <a:cs typeface="Courier New" charset="0"/>
              </a:rPr>
              <a:t>index</a:t>
            </a:r>
            <a:r>
              <a:rPr lang="de-DE" sz="1300" b="1" dirty="0">
                <a:latin typeface="Courier New" charset="0"/>
                <a:ea typeface="Courier New" charset="0"/>
                <a:cs typeface="Courier New" charset="0"/>
              </a:rPr>
              <a:t> 15 </a:t>
            </a:r>
            <a:r>
              <a:rPr lang="de-DE" sz="1300" b="1" dirty="0" err="1">
                <a:latin typeface="Courier New" charset="0"/>
                <a:ea typeface="Courier New" charset="0"/>
                <a:cs typeface="Courier New" charset="0"/>
              </a:rPr>
              <a:t>to</a:t>
            </a:r>
            <a:r>
              <a:rPr lang="de-DE" sz="1300" b="1" dirty="0">
                <a:latin typeface="Courier New" charset="0"/>
                <a:ea typeface="Courier New" charset="0"/>
                <a:cs typeface="Courier New" charset="0"/>
              </a:rPr>
              <a:t> 16</a:t>
            </a:r>
          </a:p>
          <a:p>
            <a:r>
              <a:rPr lang="de-DE" sz="1300" b="1" dirty="0">
                <a:latin typeface="Courier New" charset="0"/>
                <a:ea typeface="Courier New" charset="0"/>
                <a:cs typeface="Courier New" charset="0"/>
              </a:rPr>
              <a:t>     1 2 5 8 8 8 8 8 9 10 11 11 11 14 16 [ 16 16] 17 19 24 21 19 17 24 23</a:t>
            </a:r>
          </a:p>
          <a:p>
            <a:r>
              <a:rPr lang="de-DE" sz="1300" b="1" dirty="0">
                <a:latin typeface="Courier New" charset="0"/>
                <a:ea typeface="Courier New" charset="0"/>
                <a:cs typeface="Courier New" charset="0"/>
              </a:rPr>
              <a:t>SORTED </a:t>
            </a:r>
            <a:r>
              <a:rPr lang="de-DE" sz="1300" b="1" dirty="0" err="1">
                <a:latin typeface="Courier New" charset="0"/>
                <a:ea typeface="Courier New" charset="0"/>
                <a:cs typeface="Courier New" charset="0"/>
              </a:rPr>
              <a:t>from</a:t>
            </a:r>
            <a:r>
              <a:rPr lang="de-DE" sz="1300" b="1" dirty="0">
                <a:latin typeface="Courier New" charset="0"/>
                <a:ea typeface="Courier New" charset="0"/>
                <a:cs typeface="Courier New" charset="0"/>
              </a:rPr>
              <a:t> </a:t>
            </a:r>
            <a:r>
              <a:rPr lang="de-DE" sz="1300" b="1" dirty="0" err="1">
                <a:latin typeface="Courier New" charset="0"/>
                <a:ea typeface="Courier New" charset="0"/>
                <a:cs typeface="Courier New" charset="0"/>
              </a:rPr>
              <a:t>index</a:t>
            </a:r>
            <a:r>
              <a:rPr lang="de-DE" sz="1300" b="1" dirty="0">
                <a:latin typeface="Courier New" charset="0"/>
                <a:ea typeface="Courier New" charset="0"/>
                <a:cs typeface="Courier New" charset="0"/>
              </a:rPr>
              <a:t> 11 </a:t>
            </a:r>
            <a:r>
              <a:rPr lang="de-DE" sz="1300" b="1" dirty="0" err="1">
                <a:latin typeface="Courier New" charset="0"/>
                <a:ea typeface="Courier New" charset="0"/>
                <a:cs typeface="Courier New" charset="0"/>
              </a:rPr>
              <a:t>to</a:t>
            </a:r>
            <a:r>
              <a:rPr lang="de-DE" sz="1300" b="1" dirty="0">
                <a:latin typeface="Courier New" charset="0"/>
                <a:ea typeface="Courier New" charset="0"/>
                <a:cs typeface="Courier New" charset="0"/>
              </a:rPr>
              <a:t> 16</a:t>
            </a:r>
          </a:p>
          <a:p>
            <a:r>
              <a:rPr lang="de-DE" sz="1300" b="1" dirty="0">
                <a:latin typeface="Courier New" charset="0"/>
                <a:ea typeface="Courier New" charset="0"/>
                <a:cs typeface="Courier New" charset="0"/>
              </a:rPr>
              <a:t>     1 2 5 8 8 8 8 8 9 10 11 [ 11 11 14 16 16 16] 17 19 24 21 19 17 24 23</a:t>
            </a:r>
          </a:p>
          <a:p>
            <a:r>
              <a:rPr lang="de-DE" sz="1300" b="1" dirty="0">
                <a:latin typeface="Courier New" charset="0"/>
                <a:ea typeface="Courier New" charset="0"/>
                <a:cs typeface="Courier New" charset="0"/>
              </a:rPr>
              <a:t>SORTED </a:t>
            </a:r>
            <a:r>
              <a:rPr lang="de-DE" sz="1300" b="1" dirty="0" err="1">
                <a:latin typeface="Courier New" charset="0"/>
                <a:ea typeface="Courier New" charset="0"/>
                <a:cs typeface="Courier New" charset="0"/>
              </a:rPr>
              <a:t>from</a:t>
            </a:r>
            <a:r>
              <a:rPr lang="de-DE" sz="1300" b="1" dirty="0">
                <a:latin typeface="Courier New" charset="0"/>
                <a:ea typeface="Courier New" charset="0"/>
                <a:cs typeface="Courier New" charset="0"/>
              </a:rPr>
              <a:t> </a:t>
            </a:r>
            <a:r>
              <a:rPr lang="de-DE" sz="1300" b="1" dirty="0" err="1">
                <a:latin typeface="Courier New" charset="0"/>
                <a:ea typeface="Courier New" charset="0"/>
                <a:cs typeface="Courier New" charset="0"/>
              </a:rPr>
              <a:t>index</a:t>
            </a:r>
            <a:r>
              <a:rPr lang="de-DE" sz="1300" b="1" dirty="0">
                <a:latin typeface="Courier New" charset="0"/>
                <a:ea typeface="Courier New" charset="0"/>
                <a:cs typeface="Courier New" charset="0"/>
              </a:rPr>
              <a:t> 7 </a:t>
            </a:r>
            <a:r>
              <a:rPr lang="de-DE" sz="1300" b="1" dirty="0" err="1">
                <a:latin typeface="Courier New" charset="0"/>
                <a:ea typeface="Courier New" charset="0"/>
                <a:cs typeface="Courier New" charset="0"/>
              </a:rPr>
              <a:t>to</a:t>
            </a:r>
            <a:r>
              <a:rPr lang="de-DE" sz="1300" b="1" dirty="0">
                <a:latin typeface="Courier New" charset="0"/>
                <a:ea typeface="Courier New" charset="0"/>
                <a:cs typeface="Courier New" charset="0"/>
              </a:rPr>
              <a:t> 16</a:t>
            </a:r>
          </a:p>
          <a:p>
            <a:r>
              <a:rPr lang="de-DE" sz="1300" b="1" dirty="0">
                <a:latin typeface="Courier New" charset="0"/>
                <a:ea typeface="Courier New" charset="0"/>
                <a:cs typeface="Courier New" charset="0"/>
              </a:rPr>
              <a:t>     1 2 5 8 8 8 8 [ 8 9 10 11 11 11 14 16 16 16] 17 19 24 21 19 17 24 23</a:t>
            </a:r>
            <a:endParaRPr lang="en-US" sz="1300" b="1" dirty="0">
              <a:latin typeface="Courier New" charset="0"/>
              <a:ea typeface="Courier New" charset="0"/>
              <a:cs typeface="Courier New" charset="0"/>
            </a:endParaRPr>
          </a:p>
        </p:txBody>
      </p:sp>
    </p:spTree>
    <p:extLst>
      <p:ext uri="{BB962C8B-B14F-4D97-AF65-F5344CB8AC3E}">
        <p14:creationId xmlns:p14="http://schemas.microsoft.com/office/powerpoint/2010/main" val="93385925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Optimal Quicksort</a:t>
            </a:r>
            <a:r>
              <a:rPr lang="en-US" i="1" dirty="0"/>
              <a:t>, cont’d</a:t>
            </a:r>
            <a:endParaRPr lang="en-US" dirty="0"/>
          </a:p>
        </p:txBody>
      </p:sp>
      <p:sp>
        <p:nvSpPr>
          <p:cNvPr id="4" name="Slide Number Placeholder 3"/>
          <p:cNvSpPr>
            <a:spLocks noGrp="1"/>
          </p:cNvSpPr>
          <p:nvPr>
            <p:ph type="sldNum" sz="quarter" idx="12"/>
          </p:nvPr>
        </p:nvSpPr>
        <p:spPr/>
        <p:txBody>
          <a:bodyPr/>
          <a:lstStyle/>
          <a:p>
            <a:fld id="{5E4F0376-0E54-9843-B673-E00D6670E830}" type="slidenum">
              <a:rPr lang="en-US" smtClean="0"/>
              <a:pPr/>
              <a:t>62</a:t>
            </a:fld>
            <a:endParaRPr lang="en-US"/>
          </a:p>
        </p:txBody>
      </p:sp>
      <p:sp>
        <p:nvSpPr>
          <p:cNvPr id="5" name="TextBox 4"/>
          <p:cNvSpPr txBox="1"/>
          <p:nvPr/>
        </p:nvSpPr>
        <p:spPr>
          <a:xfrm>
            <a:off x="120190" y="1419704"/>
            <a:ext cx="8840882" cy="4478149"/>
          </a:xfrm>
          <a:prstGeom prst="rect">
            <a:avLst/>
          </a:prstGeom>
          <a:noFill/>
        </p:spPr>
        <p:txBody>
          <a:bodyPr wrap="none" rtlCol="0">
            <a:spAutoFit/>
          </a:bodyPr>
          <a:lstStyle/>
          <a:p>
            <a:r>
              <a:rPr lang="en-US" sz="1500" b="1" dirty="0">
                <a:latin typeface="Courier New" charset="0"/>
                <a:ea typeface="Courier New" charset="0"/>
                <a:cs typeface="Courier New" charset="0"/>
              </a:rPr>
              <a:t>SORTING from index 18 to 24</a:t>
            </a:r>
          </a:p>
          <a:p>
            <a:r>
              <a:rPr lang="de-DE" sz="1500" b="1" dirty="0">
                <a:latin typeface="Courier New" charset="0"/>
                <a:ea typeface="Courier New" charset="0"/>
                <a:cs typeface="Courier New" charset="0"/>
              </a:rPr>
              <a:t>     1 2 5 8 8 8 8 8 9 10 11 11 11 14 16 16 16 17 [ 19 24 21 19 17 24 23]</a:t>
            </a:r>
          </a:p>
          <a:p>
            <a:r>
              <a:rPr lang="de-DE" sz="1500" b="1" dirty="0" err="1">
                <a:latin typeface="Courier New" charset="0"/>
                <a:ea typeface="Courier New" charset="0"/>
                <a:cs typeface="Courier New" charset="0"/>
              </a:rPr>
              <a:t>Paritioning</a:t>
            </a:r>
            <a:r>
              <a:rPr lang="de-DE" sz="1500" b="1" dirty="0">
                <a:latin typeface="Courier New" charset="0"/>
                <a:ea typeface="Courier New" charset="0"/>
                <a:cs typeface="Courier New" charset="0"/>
              </a:rPr>
              <a:t> </a:t>
            </a:r>
            <a:r>
              <a:rPr lang="de-DE" sz="1500" b="1" dirty="0" err="1">
                <a:latin typeface="Courier New" charset="0"/>
                <a:ea typeface="Courier New" charset="0"/>
                <a:cs typeface="Courier New" charset="0"/>
              </a:rPr>
              <a:t>with</a:t>
            </a:r>
            <a:r>
              <a:rPr lang="de-DE" sz="1500" b="1" dirty="0">
                <a:latin typeface="Courier New" charset="0"/>
                <a:ea typeface="Courier New" charset="0"/>
                <a:cs typeface="Courier New" charset="0"/>
              </a:rPr>
              <a:t> </a:t>
            </a:r>
            <a:r>
              <a:rPr lang="de-DE" sz="1500" b="1" dirty="0" err="1">
                <a:latin typeface="Courier New" charset="0"/>
                <a:ea typeface="Courier New" charset="0"/>
                <a:cs typeface="Courier New" charset="0"/>
              </a:rPr>
              <a:t>pivot</a:t>
            </a:r>
            <a:r>
              <a:rPr lang="de-DE" sz="1500" b="1" dirty="0">
                <a:latin typeface="Courier New" charset="0"/>
                <a:ea typeface="Courier New" charset="0"/>
                <a:cs typeface="Courier New" charset="0"/>
              </a:rPr>
              <a:t> 19</a:t>
            </a:r>
          </a:p>
          <a:p>
            <a:r>
              <a:rPr lang="de-DE" sz="1500" b="1" dirty="0">
                <a:latin typeface="Courier New" charset="0"/>
                <a:ea typeface="Courier New" charset="0"/>
                <a:cs typeface="Courier New" charset="0"/>
              </a:rPr>
              <a:t>     1 2 5 8 8 8 8 8 9 10 11 11 11 14 16 16 16 17 [ 19 24 21 23 17 24 </a:t>
            </a:r>
            <a:r>
              <a:rPr lang="de-DE" sz="1500" b="1" dirty="0">
                <a:solidFill>
                  <a:srgbClr val="B23C00"/>
                </a:solidFill>
                <a:latin typeface="Courier New" charset="0"/>
                <a:ea typeface="Courier New" charset="0"/>
                <a:cs typeface="Courier New" charset="0"/>
              </a:rPr>
              <a:t>19</a:t>
            </a:r>
            <a:r>
              <a:rPr lang="de-DE" sz="1500" b="1" dirty="0">
                <a:latin typeface="Courier New" charset="0"/>
                <a:ea typeface="Courier New" charset="0"/>
                <a:cs typeface="Courier New" charset="0"/>
              </a:rPr>
              <a:t>]</a:t>
            </a:r>
          </a:p>
          <a:p>
            <a:r>
              <a:rPr lang="en-US" sz="1500" b="1" dirty="0" err="1">
                <a:latin typeface="Courier New" charset="0"/>
                <a:ea typeface="Courier New" charset="0"/>
                <a:cs typeface="Courier New" charset="0"/>
              </a:rPr>
              <a:t>i</a:t>
            </a:r>
            <a:r>
              <a:rPr lang="en-US" sz="1500" b="1" dirty="0">
                <a:latin typeface="Courier New" charset="0"/>
                <a:ea typeface="Courier New" charset="0"/>
                <a:cs typeface="Courier New" charset="0"/>
              </a:rPr>
              <a:t> = 18, j = 22, swapped 17 and 19</a:t>
            </a:r>
          </a:p>
          <a:p>
            <a:r>
              <a:rPr lang="de-DE" sz="1500" b="1" dirty="0">
                <a:latin typeface="Courier New" charset="0"/>
                <a:ea typeface="Courier New" charset="0"/>
                <a:cs typeface="Courier New" charset="0"/>
              </a:rPr>
              <a:t>     1 2 5 8 8 8 8 8 9 10 11 11 11 14 16 16 16 17 [ 17# 24 21 23 19# 24 </a:t>
            </a:r>
            <a:r>
              <a:rPr lang="de-DE" sz="1500" b="1" dirty="0">
                <a:solidFill>
                  <a:srgbClr val="B23C00"/>
                </a:solidFill>
                <a:latin typeface="Courier New" charset="0"/>
                <a:cs typeface="Courier New" charset="0"/>
              </a:rPr>
              <a:t>19</a:t>
            </a:r>
            <a:r>
              <a:rPr lang="de-DE" sz="1500" b="1" dirty="0">
                <a:latin typeface="Courier New" charset="0"/>
                <a:ea typeface="Courier New" charset="0"/>
                <a:cs typeface="Courier New" charset="0"/>
              </a:rPr>
              <a:t>]</a:t>
            </a:r>
          </a:p>
          <a:p>
            <a:r>
              <a:rPr lang="en-US" sz="1500" b="1" dirty="0" err="1">
                <a:latin typeface="Courier New" charset="0"/>
                <a:ea typeface="Courier New" charset="0"/>
                <a:cs typeface="Courier New" charset="0"/>
              </a:rPr>
              <a:t>i</a:t>
            </a:r>
            <a:r>
              <a:rPr lang="en-US" sz="1500" b="1" dirty="0">
                <a:latin typeface="Courier New" charset="0"/>
                <a:ea typeface="Courier New" charset="0"/>
                <a:cs typeface="Courier New" charset="0"/>
              </a:rPr>
              <a:t> = 19, j = 18, swapped 24 and 17</a:t>
            </a:r>
          </a:p>
          <a:p>
            <a:r>
              <a:rPr lang="de-DE" sz="1500" b="1" dirty="0">
                <a:latin typeface="Courier New" charset="0"/>
                <a:ea typeface="Courier New" charset="0"/>
                <a:cs typeface="Courier New" charset="0"/>
              </a:rPr>
              <a:t>     1 2 5 8 8 8 8 8 9 10 11 11 11 14 16 16 16 17 [ 17# 24# 21 23 19 24 </a:t>
            </a:r>
            <a:r>
              <a:rPr lang="de-DE" sz="1500" b="1" dirty="0">
                <a:solidFill>
                  <a:srgbClr val="B23C00"/>
                </a:solidFill>
                <a:latin typeface="Courier New" charset="0"/>
                <a:cs typeface="Courier New" charset="0"/>
              </a:rPr>
              <a:t>19</a:t>
            </a:r>
            <a:r>
              <a:rPr lang="de-DE" sz="1500" b="1" dirty="0">
                <a:latin typeface="Courier New" charset="0"/>
                <a:ea typeface="Courier New" charset="0"/>
                <a:cs typeface="Courier New" charset="0"/>
              </a:rPr>
              <a:t>]</a:t>
            </a:r>
          </a:p>
          <a:p>
            <a:r>
              <a:rPr lang="de-DE" sz="1500" b="1" dirty="0" err="1">
                <a:latin typeface="Courier New" charset="0"/>
                <a:ea typeface="Courier New" charset="0"/>
                <a:cs typeface="Courier New" charset="0"/>
              </a:rPr>
              <a:t>Partitioned</a:t>
            </a:r>
            <a:r>
              <a:rPr lang="de-DE" sz="1500" b="1" dirty="0">
                <a:latin typeface="Courier New" charset="0"/>
                <a:ea typeface="Courier New" charset="0"/>
                <a:cs typeface="Courier New" charset="0"/>
              </a:rPr>
              <a:t> </a:t>
            </a:r>
            <a:r>
              <a:rPr lang="de-DE" sz="1500" b="1" dirty="0" err="1">
                <a:latin typeface="Courier New" charset="0"/>
                <a:ea typeface="Courier New" charset="0"/>
                <a:cs typeface="Courier New" charset="0"/>
              </a:rPr>
              <a:t>with</a:t>
            </a:r>
            <a:r>
              <a:rPr lang="de-DE" sz="1500" b="1" dirty="0">
                <a:latin typeface="Courier New" charset="0"/>
                <a:ea typeface="Courier New" charset="0"/>
                <a:cs typeface="Courier New" charset="0"/>
              </a:rPr>
              <a:t> </a:t>
            </a:r>
            <a:r>
              <a:rPr lang="de-DE" sz="1500" b="1" dirty="0" err="1">
                <a:latin typeface="Courier New" charset="0"/>
                <a:ea typeface="Courier New" charset="0"/>
                <a:cs typeface="Courier New" charset="0"/>
              </a:rPr>
              <a:t>pivot</a:t>
            </a:r>
            <a:r>
              <a:rPr lang="de-DE" sz="1500" b="1" dirty="0">
                <a:latin typeface="Courier New" charset="0"/>
                <a:ea typeface="Courier New" charset="0"/>
                <a:cs typeface="Courier New" charset="0"/>
              </a:rPr>
              <a:t> 19 at </a:t>
            </a:r>
            <a:r>
              <a:rPr lang="de-DE" sz="1500" b="1" dirty="0" err="1">
                <a:latin typeface="Courier New" charset="0"/>
                <a:ea typeface="Courier New" charset="0"/>
                <a:cs typeface="Courier New" charset="0"/>
              </a:rPr>
              <a:t>index</a:t>
            </a:r>
            <a:r>
              <a:rPr lang="de-DE" sz="1500" b="1" dirty="0">
                <a:latin typeface="Courier New" charset="0"/>
                <a:ea typeface="Courier New" charset="0"/>
                <a:cs typeface="Courier New" charset="0"/>
              </a:rPr>
              <a:t> 19</a:t>
            </a:r>
          </a:p>
          <a:p>
            <a:r>
              <a:rPr lang="de-DE" sz="1500" b="1" dirty="0">
                <a:latin typeface="Courier New" charset="0"/>
                <a:ea typeface="Courier New" charset="0"/>
                <a:cs typeface="Courier New" charset="0"/>
              </a:rPr>
              <a:t>     1 2 5 8 8 8 8 8 9 10 11 11 11 14 16 16 16 17 [ 17 </a:t>
            </a:r>
            <a:r>
              <a:rPr lang="de-DE" sz="1500" b="1" dirty="0">
                <a:solidFill>
                  <a:srgbClr val="B23C00"/>
                </a:solidFill>
                <a:latin typeface="Courier New" charset="0"/>
                <a:cs typeface="Courier New" charset="0"/>
              </a:rPr>
              <a:t>19</a:t>
            </a:r>
            <a:r>
              <a:rPr lang="de-DE" sz="1500" b="1" dirty="0">
                <a:latin typeface="Courier New" charset="0"/>
                <a:ea typeface="Courier New" charset="0"/>
                <a:cs typeface="Courier New" charset="0"/>
              </a:rPr>
              <a:t> 21 23 19 24 24]</a:t>
            </a:r>
          </a:p>
          <a:p>
            <a:endParaRPr lang="de-DE" sz="1500" b="1" dirty="0">
              <a:latin typeface="Courier New" charset="0"/>
              <a:ea typeface="Courier New" charset="0"/>
              <a:cs typeface="Courier New" charset="0"/>
            </a:endParaRPr>
          </a:p>
          <a:p>
            <a:r>
              <a:rPr lang="de-DE" sz="1500" b="1" dirty="0">
                <a:latin typeface="Courier New" charset="0"/>
                <a:ea typeface="Courier New" charset="0"/>
                <a:cs typeface="Courier New" charset="0"/>
              </a:rPr>
              <a:t>SORTING </a:t>
            </a:r>
            <a:r>
              <a:rPr lang="de-DE" sz="1500" b="1" dirty="0" err="1">
                <a:latin typeface="Courier New" charset="0"/>
                <a:ea typeface="Courier New" charset="0"/>
                <a:cs typeface="Courier New" charset="0"/>
              </a:rPr>
              <a:t>from</a:t>
            </a:r>
            <a:r>
              <a:rPr lang="de-DE" sz="1500" b="1" dirty="0">
                <a:latin typeface="Courier New" charset="0"/>
                <a:ea typeface="Courier New" charset="0"/>
                <a:cs typeface="Courier New" charset="0"/>
              </a:rPr>
              <a:t> </a:t>
            </a:r>
            <a:r>
              <a:rPr lang="de-DE" sz="1500" b="1" dirty="0" err="1">
                <a:latin typeface="Courier New" charset="0"/>
                <a:ea typeface="Courier New" charset="0"/>
                <a:cs typeface="Courier New" charset="0"/>
              </a:rPr>
              <a:t>index</a:t>
            </a:r>
            <a:r>
              <a:rPr lang="de-DE" sz="1500" b="1" dirty="0">
                <a:latin typeface="Courier New" charset="0"/>
                <a:ea typeface="Courier New" charset="0"/>
                <a:cs typeface="Courier New" charset="0"/>
              </a:rPr>
              <a:t> 20 </a:t>
            </a:r>
            <a:r>
              <a:rPr lang="de-DE" sz="1500" b="1" dirty="0" err="1">
                <a:latin typeface="Courier New" charset="0"/>
                <a:ea typeface="Courier New" charset="0"/>
                <a:cs typeface="Courier New" charset="0"/>
              </a:rPr>
              <a:t>to</a:t>
            </a:r>
            <a:r>
              <a:rPr lang="de-DE" sz="1500" b="1" dirty="0">
                <a:latin typeface="Courier New" charset="0"/>
                <a:ea typeface="Courier New" charset="0"/>
                <a:cs typeface="Courier New" charset="0"/>
              </a:rPr>
              <a:t> 24</a:t>
            </a:r>
          </a:p>
          <a:p>
            <a:r>
              <a:rPr lang="de-DE" sz="1500" b="1" dirty="0">
                <a:latin typeface="Courier New" charset="0"/>
                <a:ea typeface="Courier New" charset="0"/>
                <a:cs typeface="Courier New" charset="0"/>
              </a:rPr>
              <a:t>     1 2 5 8 8 8 8 8 9 10 11 11 11 14 16 16 16 17 17 19 [ 21 23 19 24 24]</a:t>
            </a:r>
          </a:p>
          <a:p>
            <a:r>
              <a:rPr lang="de-DE" sz="1500" b="1" dirty="0" err="1">
                <a:latin typeface="Courier New" charset="0"/>
                <a:ea typeface="Courier New" charset="0"/>
                <a:cs typeface="Courier New" charset="0"/>
              </a:rPr>
              <a:t>Paritioning</a:t>
            </a:r>
            <a:r>
              <a:rPr lang="de-DE" sz="1500" b="1" dirty="0">
                <a:latin typeface="Courier New" charset="0"/>
                <a:ea typeface="Courier New" charset="0"/>
                <a:cs typeface="Courier New" charset="0"/>
              </a:rPr>
              <a:t> </a:t>
            </a:r>
            <a:r>
              <a:rPr lang="de-DE" sz="1500" b="1" dirty="0" err="1">
                <a:latin typeface="Courier New" charset="0"/>
                <a:ea typeface="Courier New" charset="0"/>
                <a:cs typeface="Courier New" charset="0"/>
              </a:rPr>
              <a:t>with</a:t>
            </a:r>
            <a:r>
              <a:rPr lang="de-DE" sz="1500" b="1" dirty="0">
                <a:latin typeface="Courier New" charset="0"/>
                <a:ea typeface="Courier New" charset="0"/>
                <a:cs typeface="Courier New" charset="0"/>
              </a:rPr>
              <a:t> </a:t>
            </a:r>
            <a:r>
              <a:rPr lang="de-DE" sz="1500" b="1" dirty="0" err="1">
                <a:latin typeface="Courier New" charset="0"/>
                <a:ea typeface="Courier New" charset="0"/>
                <a:cs typeface="Courier New" charset="0"/>
              </a:rPr>
              <a:t>pivot</a:t>
            </a:r>
            <a:r>
              <a:rPr lang="de-DE" sz="1500" b="1" dirty="0">
                <a:latin typeface="Courier New" charset="0"/>
                <a:ea typeface="Courier New" charset="0"/>
                <a:cs typeface="Courier New" charset="0"/>
              </a:rPr>
              <a:t> 21</a:t>
            </a:r>
          </a:p>
          <a:p>
            <a:r>
              <a:rPr lang="de-DE" sz="1500" b="1" dirty="0">
                <a:latin typeface="Courier New" charset="0"/>
                <a:ea typeface="Courier New" charset="0"/>
                <a:cs typeface="Courier New" charset="0"/>
              </a:rPr>
              <a:t>     1 2 5 8 8 8 8 8 9 10 11 11 11 14 16 16 16 17 17 19 [ 19 23 24 24 </a:t>
            </a:r>
            <a:r>
              <a:rPr lang="de-DE" sz="1500" b="1" dirty="0">
                <a:solidFill>
                  <a:srgbClr val="B23C00"/>
                </a:solidFill>
                <a:latin typeface="Courier New" charset="0"/>
                <a:ea typeface="Courier New" charset="0"/>
                <a:cs typeface="Courier New" charset="0"/>
              </a:rPr>
              <a:t>21</a:t>
            </a:r>
            <a:r>
              <a:rPr lang="de-DE" sz="1500" b="1" dirty="0">
                <a:latin typeface="Courier New" charset="0"/>
                <a:ea typeface="Courier New" charset="0"/>
                <a:cs typeface="Courier New" charset="0"/>
              </a:rPr>
              <a:t>]</a:t>
            </a:r>
          </a:p>
          <a:p>
            <a:r>
              <a:rPr lang="en-US" sz="1500" b="1" dirty="0" err="1">
                <a:latin typeface="Courier New" charset="0"/>
                <a:ea typeface="Courier New" charset="0"/>
                <a:cs typeface="Courier New" charset="0"/>
              </a:rPr>
              <a:t>i</a:t>
            </a:r>
            <a:r>
              <a:rPr lang="en-US" sz="1500" b="1" dirty="0">
                <a:latin typeface="Courier New" charset="0"/>
                <a:ea typeface="Courier New" charset="0"/>
                <a:cs typeface="Courier New" charset="0"/>
              </a:rPr>
              <a:t> = 21, j = 20, swapped 23 and 19</a:t>
            </a:r>
          </a:p>
          <a:p>
            <a:r>
              <a:rPr lang="de-DE" sz="1500" b="1" dirty="0">
                <a:latin typeface="Courier New" charset="0"/>
                <a:ea typeface="Courier New" charset="0"/>
                <a:cs typeface="Courier New" charset="0"/>
              </a:rPr>
              <a:t>     1 2 5 8 8 8 8 8 9 10 11 11 11 14 16 16 16 17 17 19 [ 19# 23# 24 24 </a:t>
            </a:r>
            <a:r>
              <a:rPr lang="de-DE" sz="1500" b="1" dirty="0">
                <a:solidFill>
                  <a:srgbClr val="B23C00"/>
                </a:solidFill>
                <a:latin typeface="Courier New" charset="0"/>
                <a:cs typeface="Courier New" charset="0"/>
              </a:rPr>
              <a:t>21</a:t>
            </a:r>
            <a:r>
              <a:rPr lang="de-DE" sz="1500" b="1" dirty="0">
                <a:latin typeface="Courier New" charset="0"/>
                <a:ea typeface="Courier New" charset="0"/>
                <a:cs typeface="Courier New" charset="0"/>
              </a:rPr>
              <a:t>]</a:t>
            </a:r>
          </a:p>
          <a:p>
            <a:r>
              <a:rPr lang="de-DE" sz="1500" b="1" dirty="0" err="1">
                <a:latin typeface="Courier New" charset="0"/>
                <a:ea typeface="Courier New" charset="0"/>
                <a:cs typeface="Courier New" charset="0"/>
              </a:rPr>
              <a:t>Partitioned</a:t>
            </a:r>
            <a:r>
              <a:rPr lang="de-DE" sz="1500" b="1" dirty="0">
                <a:latin typeface="Courier New" charset="0"/>
                <a:ea typeface="Courier New" charset="0"/>
                <a:cs typeface="Courier New" charset="0"/>
              </a:rPr>
              <a:t> </a:t>
            </a:r>
            <a:r>
              <a:rPr lang="de-DE" sz="1500" b="1" dirty="0" err="1">
                <a:latin typeface="Courier New" charset="0"/>
                <a:ea typeface="Courier New" charset="0"/>
                <a:cs typeface="Courier New" charset="0"/>
              </a:rPr>
              <a:t>with</a:t>
            </a:r>
            <a:r>
              <a:rPr lang="de-DE" sz="1500" b="1" dirty="0">
                <a:latin typeface="Courier New" charset="0"/>
                <a:ea typeface="Courier New" charset="0"/>
                <a:cs typeface="Courier New" charset="0"/>
              </a:rPr>
              <a:t> </a:t>
            </a:r>
            <a:r>
              <a:rPr lang="de-DE" sz="1500" b="1" dirty="0" err="1">
                <a:latin typeface="Courier New" charset="0"/>
                <a:ea typeface="Courier New" charset="0"/>
                <a:cs typeface="Courier New" charset="0"/>
              </a:rPr>
              <a:t>pivot</a:t>
            </a:r>
            <a:r>
              <a:rPr lang="de-DE" sz="1500" b="1" dirty="0">
                <a:latin typeface="Courier New" charset="0"/>
                <a:ea typeface="Courier New" charset="0"/>
                <a:cs typeface="Courier New" charset="0"/>
              </a:rPr>
              <a:t> 21 at </a:t>
            </a:r>
            <a:r>
              <a:rPr lang="de-DE" sz="1500" b="1" dirty="0" err="1">
                <a:latin typeface="Courier New" charset="0"/>
                <a:ea typeface="Courier New" charset="0"/>
                <a:cs typeface="Courier New" charset="0"/>
              </a:rPr>
              <a:t>index</a:t>
            </a:r>
            <a:r>
              <a:rPr lang="de-DE" sz="1500" b="1" dirty="0">
                <a:latin typeface="Courier New" charset="0"/>
                <a:ea typeface="Courier New" charset="0"/>
                <a:cs typeface="Courier New" charset="0"/>
              </a:rPr>
              <a:t> 21</a:t>
            </a:r>
          </a:p>
          <a:p>
            <a:r>
              <a:rPr lang="de-DE" sz="1500" b="1" dirty="0">
                <a:latin typeface="Courier New" charset="0"/>
                <a:ea typeface="Courier New" charset="0"/>
                <a:cs typeface="Courier New" charset="0"/>
              </a:rPr>
              <a:t>     1 2 5 8 8 8 8 8 9 10 11 11 11 14 16 16 16 17 17 19 [ 19 </a:t>
            </a:r>
            <a:r>
              <a:rPr lang="de-DE" sz="1500" b="1" dirty="0">
                <a:solidFill>
                  <a:srgbClr val="B23C00"/>
                </a:solidFill>
                <a:latin typeface="Courier New" charset="0"/>
                <a:cs typeface="Courier New" charset="0"/>
              </a:rPr>
              <a:t>21</a:t>
            </a:r>
            <a:r>
              <a:rPr lang="de-DE" sz="1500" b="1" dirty="0">
                <a:latin typeface="Courier New" charset="0"/>
                <a:ea typeface="Courier New" charset="0"/>
                <a:cs typeface="Courier New" charset="0"/>
              </a:rPr>
              <a:t> 24 24 23]</a:t>
            </a:r>
          </a:p>
        </p:txBody>
      </p:sp>
    </p:spTree>
    <p:extLst>
      <p:ext uri="{BB962C8B-B14F-4D97-AF65-F5344CB8AC3E}">
        <p14:creationId xmlns:p14="http://schemas.microsoft.com/office/powerpoint/2010/main" val="981601478"/>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Optimal Quicksort</a:t>
            </a:r>
            <a:r>
              <a:rPr lang="en-US" i="1" dirty="0"/>
              <a:t>, cont’d</a:t>
            </a:r>
            <a:endParaRPr lang="en-US" dirty="0"/>
          </a:p>
        </p:txBody>
      </p:sp>
      <p:sp>
        <p:nvSpPr>
          <p:cNvPr id="4" name="Slide Number Placeholder 3"/>
          <p:cNvSpPr>
            <a:spLocks noGrp="1"/>
          </p:cNvSpPr>
          <p:nvPr>
            <p:ph type="sldNum" sz="quarter" idx="12"/>
          </p:nvPr>
        </p:nvSpPr>
        <p:spPr/>
        <p:txBody>
          <a:bodyPr/>
          <a:lstStyle/>
          <a:p>
            <a:fld id="{5E4F0376-0E54-9843-B673-E00D6670E830}" type="slidenum">
              <a:rPr lang="en-US" smtClean="0"/>
              <a:pPr/>
              <a:t>63</a:t>
            </a:fld>
            <a:endParaRPr lang="en-US"/>
          </a:p>
        </p:txBody>
      </p:sp>
      <p:sp>
        <p:nvSpPr>
          <p:cNvPr id="5" name="TextBox 4"/>
          <p:cNvSpPr txBox="1"/>
          <p:nvPr/>
        </p:nvSpPr>
        <p:spPr>
          <a:xfrm>
            <a:off x="203200" y="1348509"/>
            <a:ext cx="8725466" cy="4247317"/>
          </a:xfrm>
          <a:prstGeom prst="rect">
            <a:avLst/>
          </a:prstGeom>
          <a:noFill/>
        </p:spPr>
        <p:txBody>
          <a:bodyPr wrap="none" rtlCol="0">
            <a:spAutoFit/>
          </a:bodyPr>
          <a:lstStyle/>
          <a:p>
            <a:r>
              <a:rPr lang="en-US" sz="1500" b="1" dirty="0">
                <a:latin typeface="Courier New" charset="0"/>
                <a:ea typeface="Courier New" charset="0"/>
                <a:cs typeface="Courier New" charset="0"/>
              </a:rPr>
              <a:t>SORTING from index 22 to 24</a:t>
            </a:r>
          </a:p>
          <a:p>
            <a:r>
              <a:rPr lang="de-DE" sz="1500" b="1" dirty="0">
                <a:latin typeface="Courier New" charset="0"/>
                <a:ea typeface="Courier New" charset="0"/>
                <a:cs typeface="Courier New" charset="0"/>
              </a:rPr>
              <a:t>     1 2 5 8 8 8 8 8 9 10 11 11 11 14 16 16 16 17 17 19 19 21 [ 24 24 23]</a:t>
            </a:r>
          </a:p>
          <a:p>
            <a:r>
              <a:rPr lang="de-DE" sz="1500" b="1" dirty="0" err="1">
                <a:latin typeface="Courier New" charset="0"/>
                <a:ea typeface="Courier New" charset="0"/>
                <a:cs typeface="Courier New" charset="0"/>
              </a:rPr>
              <a:t>Paritioning</a:t>
            </a:r>
            <a:r>
              <a:rPr lang="de-DE" sz="1500" b="1" dirty="0">
                <a:latin typeface="Courier New" charset="0"/>
                <a:ea typeface="Courier New" charset="0"/>
                <a:cs typeface="Courier New" charset="0"/>
              </a:rPr>
              <a:t> </a:t>
            </a:r>
            <a:r>
              <a:rPr lang="de-DE" sz="1500" b="1" dirty="0" err="1">
                <a:latin typeface="Courier New" charset="0"/>
                <a:ea typeface="Courier New" charset="0"/>
                <a:cs typeface="Courier New" charset="0"/>
              </a:rPr>
              <a:t>with</a:t>
            </a:r>
            <a:r>
              <a:rPr lang="de-DE" sz="1500" b="1" dirty="0">
                <a:latin typeface="Courier New" charset="0"/>
                <a:ea typeface="Courier New" charset="0"/>
                <a:cs typeface="Courier New" charset="0"/>
              </a:rPr>
              <a:t> </a:t>
            </a:r>
            <a:r>
              <a:rPr lang="de-DE" sz="1500" b="1" dirty="0" err="1">
                <a:latin typeface="Courier New" charset="0"/>
                <a:ea typeface="Courier New" charset="0"/>
                <a:cs typeface="Courier New" charset="0"/>
              </a:rPr>
              <a:t>pivot</a:t>
            </a:r>
            <a:r>
              <a:rPr lang="de-DE" sz="1500" b="1" dirty="0">
                <a:latin typeface="Courier New" charset="0"/>
                <a:ea typeface="Courier New" charset="0"/>
                <a:cs typeface="Courier New" charset="0"/>
              </a:rPr>
              <a:t> 24</a:t>
            </a:r>
          </a:p>
          <a:p>
            <a:r>
              <a:rPr lang="de-DE" sz="1500" b="1" dirty="0">
                <a:latin typeface="Courier New" charset="0"/>
                <a:ea typeface="Courier New" charset="0"/>
                <a:cs typeface="Courier New" charset="0"/>
              </a:rPr>
              <a:t>     1 2 5 8 8 8 8 8 9 10 11 11 11 14 16 16 16 17 17 19 19 21 [ 23 24 </a:t>
            </a:r>
            <a:r>
              <a:rPr lang="de-DE" sz="1500" b="1" dirty="0">
                <a:solidFill>
                  <a:srgbClr val="B23C00"/>
                </a:solidFill>
                <a:latin typeface="Courier New" charset="0"/>
                <a:ea typeface="Courier New" charset="0"/>
                <a:cs typeface="Courier New" charset="0"/>
              </a:rPr>
              <a:t>24</a:t>
            </a:r>
            <a:r>
              <a:rPr lang="de-DE" sz="1500" b="1" dirty="0">
                <a:latin typeface="Courier New" charset="0"/>
                <a:ea typeface="Courier New" charset="0"/>
                <a:cs typeface="Courier New" charset="0"/>
              </a:rPr>
              <a:t>]</a:t>
            </a:r>
          </a:p>
          <a:p>
            <a:r>
              <a:rPr lang="en-US" sz="1500" b="1" dirty="0" err="1">
                <a:latin typeface="Courier New" charset="0"/>
                <a:ea typeface="Courier New" charset="0"/>
                <a:cs typeface="Courier New" charset="0"/>
              </a:rPr>
              <a:t>i</a:t>
            </a:r>
            <a:r>
              <a:rPr lang="en-US" sz="1500" b="1" dirty="0">
                <a:latin typeface="Courier New" charset="0"/>
                <a:ea typeface="Courier New" charset="0"/>
                <a:cs typeface="Courier New" charset="0"/>
              </a:rPr>
              <a:t> = 23, j = 23, swapped 24 and 24</a:t>
            </a:r>
          </a:p>
          <a:p>
            <a:r>
              <a:rPr lang="de-DE" sz="1500" b="1" dirty="0">
                <a:latin typeface="Courier New" charset="0"/>
                <a:ea typeface="Courier New" charset="0"/>
                <a:cs typeface="Courier New" charset="0"/>
              </a:rPr>
              <a:t>     1 2 5 8 8 8 8 8 9 10 11 11 11 14 16 16 16 17 17 19 19 21 [ 23 24# </a:t>
            </a:r>
            <a:r>
              <a:rPr lang="de-DE" sz="1500" b="1" dirty="0">
                <a:solidFill>
                  <a:srgbClr val="B23C00"/>
                </a:solidFill>
                <a:latin typeface="Courier New" charset="0"/>
                <a:cs typeface="Courier New" charset="0"/>
              </a:rPr>
              <a:t>24</a:t>
            </a:r>
            <a:r>
              <a:rPr lang="de-DE" sz="1500" b="1" dirty="0">
                <a:latin typeface="Courier New" charset="0"/>
                <a:ea typeface="Courier New" charset="0"/>
                <a:cs typeface="Courier New" charset="0"/>
              </a:rPr>
              <a:t>]</a:t>
            </a:r>
          </a:p>
          <a:p>
            <a:r>
              <a:rPr lang="de-DE" sz="1500" b="1" dirty="0" err="1">
                <a:latin typeface="Courier New" charset="0"/>
                <a:ea typeface="Courier New" charset="0"/>
                <a:cs typeface="Courier New" charset="0"/>
              </a:rPr>
              <a:t>Partitioned</a:t>
            </a:r>
            <a:r>
              <a:rPr lang="de-DE" sz="1500" b="1" dirty="0">
                <a:latin typeface="Courier New" charset="0"/>
                <a:ea typeface="Courier New" charset="0"/>
                <a:cs typeface="Courier New" charset="0"/>
              </a:rPr>
              <a:t> </a:t>
            </a:r>
            <a:r>
              <a:rPr lang="de-DE" sz="1500" b="1" dirty="0" err="1">
                <a:latin typeface="Courier New" charset="0"/>
                <a:ea typeface="Courier New" charset="0"/>
                <a:cs typeface="Courier New" charset="0"/>
              </a:rPr>
              <a:t>with</a:t>
            </a:r>
            <a:r>
              <a:rPr lang="de-DE" sz="1500" b="1" dirty="0">
                <a:latin typeface="Courier New" charset="0"/>
                <a:ea typeface="Courier New" charset="0"/>
                <a:cs typeface="Courier New" charset="0"/>
              </a:rPr>
              <a:t> </a:t>
            </a:r>
            <a:r>
              <a:rPr lang="de-DE" sz="1500" b="1" dirty="0" err="1">
                <a:latin typeface="Courier New" charset="0"/>
                <a:ea typeface="Courier New" charset="0"/>
                <a:cs typeface="Courier New" charset="0"/>
              </a:rPr>
              <a:t>pivot</a:t>
            </a:r>
            <a:r>
              <a:rPr lang="de-DE" sz="1500" b="1" dirty="0">
                <a:latin typeface="Courier New" charset="0"/>
                <a:ea typeface="Courier New" charset="0"/>
                <a:cs typeface="Courier New" charset="0"/>
              </a:rPr>
              <a:t> 24 at </a:t>
            </a:r>
            <a:r>
              <a:rPr lang="de-DE" sz="1500" b="1" dirty="0" err="1">
                <a:latin typeface="Courier New" charset="0"/>
                <a:ea typeface="Courier New" charset="0"/>
                <a:cs typeface="Courier New" charset="0"/>
              </a:rPr>
              <a:t>index</a:t>
            </a:r>
            <a:r>
              <a:rPr lang="de-DE" sz="1500" b="1" dirty="0">
                <a:latin typeface="Courier New" charset="0"/>
                <a:ea typeface="Courier New" charset="0"/>
                <a:cs typeface="Courier New" charset="0"/>
              </a:rPr>
              <a:t> 23</a:t>
            </a:r>
          </a:p>
          <a:p>
            <a:r>
              <a:rPr lang="de-DE" sz="1500" b="1" dirty="0">
                <a:latin typeface="Courier New" charset="0"/>
                <a:ea typeface="Courier New" charset="0"/>
                <a:cs typeface="Courier New" charset="0"/>
              </a:rPr>
              <a:t>     1 2 5 8 8 8 8 8 9 10 11 11 11 14 16 16 16 17 17 19 19 21 [ 23 </a:t>
            </a:r>
            <a:r>
              <a:rPr lang="de-DE" sz="1500" b="1" dirty="0">
                <a:solidFill>
                  <a:srgbClr val="B23C00"/>
                </a:solidFill>
                <a:latin typeface="Courier New" charset="0"/>
                <a:cs typeface="Courier New" charset="0"/>
              </a:rPr>
              <a:t>24</a:t>
            </a:r>
            <a:r>
              <a:rPr lang="de-DE" sz="1500" b="1" dirty="0">
                <a:latin typeface="Courier New" charset="0"/>
                <a:ea typeface="Courier New" charset="0"/>
                <a:cs typeface="Courier New" charset="0"/>
              </a:rPr>
              <a:t> </a:t>
            </a:r>
            <a:r>
              <a:rPr lang="de-DE" sz="1500" b="1" dirty="0">
                <a:solidFill>
                  <a:srgbClr val="B23C00"/>
                </a:solidFill>
                <a:latin typeface="Courier New" charset="0"/>
                <a:cs typeface="Courier New" charset="0"/>
              </a:rPr>
              <a:t>24</a:t>
            </a:r>
            <a:r>
              <a:rPr lang="de-DE" sz="1500" b="1" dirty="0">
                <a:latin typeface="Courier New" charset="0"/>
                <a:ea typeface="Courier New" charset="0"/>
                <a:cs typeface="Courier New" charset="0"/>
              </a:rPr>
              <a:t>]</a:t>
            </a:r>
          </a:p>
          <a:p>
            <a:r>
              <a:rPr lang="de-DE" sz="1500" b="1" dirty="0">
                <a:latin typeface="Courier New" charset="0"/>
                <a:ea typeface="Courier New" charset="0"/>
                <a:cs typeface="Courier New" charset="0"/>
              </a:rPr>
              <a:t>SORTED </a:t>
            </a:r>
            <a:r>
              <a:rPr lang="de-DE" sz="1500" b="1" dirty="0" err="1">
                <a:latin typeface="Courier New" charset="0"/>
                <a:ea typeface="Courier New" charset="0"/>
                <a:cs typeface="Courier New" charset="0"/>
              </a:rPr>
              <a:t>from</a:t>
            </a:r>
            <a:r>
              <a:rPr lang="de-DE" sz="1500" b="1" dirty="0">
                <a:latin typeface="Courier New" charset="0"/>
                <a:ea typeface="Courier New" charset="0"/>
                <a:cs typeface="Courier New" charset="0"/>
              </a:rPr>
              <a:t> </a:t>
            </a:r>
            <a:r>
              <a:rPr lang="de-DE" sz="1500" b="1" dirty="0" err="1">
                <a:latin typeface="Courier New" charset="0"/>
                <a:ea typeface="Courier New" charset="0"/>
                <a:cs typeface="Courier New" charset="0"/>
              </a:rPr>
              <a:t>index</a:t>
            </a:r>
            <a:r>
              <a:rPr lang="de-DE" sz="1500" b="1" dirty="0">
                <a:latin typeface="Courier New" charset="0"/>
                <a:ea typeface="Courier New" charset="0"/>
                <a:cs typeface="Courier New" charset="0"/>
              </a:rPr>
              <a:t> 22 </a:t>
            </a:r>
            <a:r>
              <a:rPr lang="de-DE" sz="1500" b="1" dirty="0" err="1">
                <a:latin typeface="Courier New" charset="0"/>
                <a:ea typeface="Courier New" charset="0"/>
                <a:cs typeface="Courier New" charset="0"/>
              </a:rPr>
              <a:t>to</a:t>
            </a:r>
            <a:r>
              <a:rPr lang="de-DE" sz="1500" b="1" dirty="0">
                <a:latin typeface="Courier New" charset="0"/>
                <a:ea typeface="Courier New" charset="0"/>
                <a:cs typeface="Courier New" charset="0"/>
              </a:rPr>
              <a:t> 24</a:t>
            </a:r>
          </a:p>
          <a:p>
            <a:r>
              <a:rPr lang="de-DE" sz="1500" b="1" dirty="0">
                <a:latin typeface="Courier New" charset="0"/>
                <a:ea typeface="Courier New" charset="0"/>
                <a:cs typeface="Courier New" charset="0"/>
              </a:rPr>
              <a:t>     1 2 5 8 8 8 8 8 9 10 11 11 11 14 16 16 16 17 17 19 19 21 [ 23 24 24]</a:t>
            </a:r>
          </a:p>
          <a:p>
            <a:r>
              <a:rPr lang="de-DE" sz="1500" b="1" dirty="0">
                <a:latin typeface="Courier New" charset="0"/>
                <a:ea typeface="Courier New" charset="0"/>
                <a:cs typeface="Courier New" charset="0"/>
              </a:rPr>
              <a:t>SORTED </a:t>
            </a:r>
            <a:r>
              <a:rPr lang="de-DE" sz="1500" b="1" dirty="0" err="1">
                <a:latin typeface="Courier New" charset="0"/>
                <a:ea typeface="Courier New" charset="0"/>
                <a:cs typeface="Courier New" charset="0"/>
              </a:rPr>
              <a:t>from</a:t>
            </a:r>
            <a:r>
              <a:rPr lang="de-DE" sz="1500" b="1" dirty="0">
                <a:latin typeface="Courier New" charset="0"/>
                <a:ea typeface="Courier New" charset="0"/>
                <a:cs typeface="Courier New" charset="0"/>
              </a:rPr>
              <a:t> </a:t>
            </a:r>
            <a:r>
              <a:rPr lang="de-DE" sz="1500" b="1" dirty="0" err="1">
                <a:latin typeface="Courier New" charset="0"/>
                <a:ea typeface="Courier New" charset="0"/>
                <a:cs typeface="Courier New" charset="0"/>
              </a:rPr>
              <a:t>index</a:t>
            </a:r>
            <a:r>
              <a:rPr lang="de-DE" sz="1500" b="1" dirty="0">
                <a:latin typeface="Courier New" charset="0"/>
                <a:ea typeface="Courier New" charset="0"/>
                <a:cs typeface="Courier New" charset="0"/>
              </a:rPr>
              <a:t> 20 </a:t>
            </a:r>
            <a:r>
              <a:rPr lang="de-DE" sz="1500" b="1" dirty="0" err="1">
                <a:latin typeface="Courier New" charset="0"/>
                <a:ea typeface="Courier New" charset="0"/>
                <a:cs typeface="Courier New" charset="0"/>
              </a:rPr>
              <a:t>to</a:t>
            </a:r>
            <a:r>
              <a:rPr lang="de-DE" sz="1500" b="1" dirty="0">
                <a:latin typeface="Courier New" charset="0"/>
                <a:ea typeface="Courier New" charset="0"/>
                <a:cs typeface="Courier New" charset="0"/>
              </a:rPr>
              <a:t> 24</a:t>
            </a:r>
          </a:p>
          <a:p>
            <a:r>
              <a:rPr lang="de-DE" sz="1500" b="1" dirty="0">
                <a:latin typeface="Courier New" charset="0"/>
                <a:ea typeface="Courier New" charset="0"/>
                <a:cs typeface="Courier New" charset="0"/>
              </a:rPr>
              <a:t>     1 2 5 8 8 8 8 8 9 10 11 11 11 14 16 16 16 17 17 19 [ 19 21 23 24 24]</a:t>
            </a:r>
          </a:p>
          <a:p>
            <a:r>
              <a:rPr lang="de-DE" sz="1500" b="1" dirty="0">
                <a:latin typeface="Courier New" charset="0"/>
                <a:ea typeface="Courier New" charset="0"/>
                <a:cs typeface="Courier New" charset="0"/>
              </a:rPr>
              <a:t>SORTED </a:t>
            </a:r>
            <a:r>
              <a:rPr lang="de-DE" sz="1500" b="1" dirty="0" err="1">
                <a:latin typeface="Courier New" charset="0"/>
                <a:ea typeface="Courier New" charset="0"/>
                <a:cs typeface="Courier New" charset="0"/>
              </a:rPr>
              <a:t>from</a:t>
            </a:r>
            <a:r>
              <a:rPr lang="de-DE" sz="1500" b="1" dirty="0">
                <a:latin typeface="Courier New" charset="0"/>
                <a:ea typeface="Courier New" charset="0"/>
                <a:cs typeface="Courier New" charset="0"/>
              </a:rPr>
              <a:t> </a:t>
            </a:r>
            <a:r>
              <a:rPr lang="de-DE" sz="1500" b="1" dirty="0" err="1">
                <a:latin typeface="Courier New" charset="0"/>
                <a:ea typeface="Courier New" charset="0"/>
                <a:cs typeface="Courier New" charset="0"/>
              </a:rPr>
              <a:t>index</a:t>
            </a:r>
            <a:r>
              <a:rPr lang="de-DE" sz="1500" b="1" dirty="0">
                <a:latin typeface="Courier New" charset="0"/>
                <a:ea typeface="Courier New" charset="0"/>
                <a:cs typeface="Courier New" charset="0"/>
              </a:rPr>
              <a:t> 18 </a:t>
            </a:r>
            <a:r>
              <a:rPr lang="de-DE" sz="1500" b="1" dirty="0" err="1">
                <a:latin typeface="Courier New" charset="0"/>
                <a:ea typeface="Courier New" charset="0"/>
                <a:cs typeface="Courier New" charset="0"/>
              </a:rPr>
              <a:t>to</a:t>
            </a:r>
            <a:r>
              <a:rPr lang="de-DE" sz="1500" b="1" dirty="0">
                <a:latin typeface="Courier New" charset="0"/>
                <a:ea typeface="Courier New" charset="0"/>
                <a:cs typeface="Courier New" charset="0"/>
              </a:rPr>
              <a:t> 24</a:t>
            </a:r>
          </a:p>
          <a:p>
            <a:r>
              <a:rPr lang="de-DE" sz="1500" b="1" dirty="0">
                <a:latin typeface="Courier New" charset="0"/>
                <a:ea typeface="Courier New" charset="0"/>
                <a:cs typeface="Courier New" charset="0"/>
              </a:rPr>
              <a:t>     1 2 5 8 8 8 8 8 9 10 11 11 11 14 16 16 16 17 [ 17 19 19 21 23 24 24]</a:t>
            </a:r>
          </a:p>
          <a:p>
            <a:r>
              <a:rPr lang="de-DE" sz="1500" b="1" dirty="0">
                <a:latin typeface="Courier New" charset="0"/>
                <a:ea typeface="Courier New" charset="0"/>
                <a:cs typeface="Courier New" charset="0"/>
              </a:rPr>
              <a:t>SORTED </a:t>
            </a:r>
            <a:r>
              <a:rPr lang="de-DE" sz="1500" b="1" dirty="0" err="1">
                <a:latin typeface="Courier New" charset="0"/>
                <a:ea typeface="Courier New" charset="0"/>
                <a:cs typeface="Courier New" charset="0"/>
              </a:rPr>
              <a:t>from</a:t>
            </a:r>
            <a:r>
              <a:rPr lang="de-DE" sz="1500" b="1" dirty="0">
                <a:latin typeface="Courier New" charset="0"/>
                <a:ea typeface="Courier New" charset="0"/>
                <a:cs typeface="Courier New" charset="0"/>
              </a:rPr>
              <a:t> </a:t>
            </a:r>
            <a:r>
              <a:rPr lang="de-DE" sz="1500" b="1" dirty="0" err="1">
                <a:latin typeface="Courier New" charset="0"/>
                <a:ea typeface="Courier New" charset="0"/>
                <a:cs typeface="Courier New" charset="0"/>
              </a:rPr>
              <a:t>index</a:t>
            </a:r>
            <a:r>
              <a:rPr lang="de-DE" sz="1500" b="1" dirty="0">
                <a:latin typeface="Courier New" charset="0"/>
                <a:ea typeface="Courier New" charset="0"/>
                <a:cs typeface="Courier New" charset="0"/>
              </a:rPr>
              <a:t> 7 </a:t>
            </a:r>
            <a:r>
              <a:rPr lang="de-DE" sz="1500" b="1" dirty="0" err="1">
                <a:latin typeface="Courier New" charset="0"/>
                <a:ea typeface="Courier New" charset="0"/>
                <a:cs typeface="Courier New" charset="0"/>
              </a:rPr>
              <a:t>to</a:t>
            </a:r>
            <a:r>
              <a:rPr lang="de-DE" sz="1500" b="1" dirty="0">
                <a:latin typeface="Courier New" charset="0"/>
                <a:ea typeface="Courier New" charset="0"/>
                <a:cs typeface="Courier New" charset="0"/>
              </a:rPr>
              <a:t> 24</a:t>
            </a:r>
          </a:p>
          <a:p>
            <a:r>
              <a:rPr lang="de-DE" sz="1500" b="1" dirty="0">
                <a:latin typeface="Courier New" charset="0"/>
                <a:ea typeface="Courier New" charset="0"/>
                <a:cs typeface="Courier New" charset="0"/>
              </a:rPr>
              <a:t>     1 2 5 8 8 8 8 [ 8 9 10 11 11 11 14 16 16 16 17 17 19 19 21 23 24 24]</a:t>
            </a:r>
          </a:p>
          <a:p>
            <a:r>
              <a:rPr lang="de-DE" sz="1500" b="1" dirty="0">
                <a:latin typeface="Courier New" charset="0"/>
                <a:ea typeface="Courier New" charset="0"/>
                <a:cs typeface="Courier New" charset="0"/>
              </a:rPr>
              <a:t>SORTED </a:t>
            </a:r>
            <a:r>
              <a:rPr lang="de-DE" sz="1500" b="1" dirty="0" err="1">
                <a:latin typeface="Courier New" charset="0"/>
                <a:ea typeface="Courier New" charset="0"/>
                <a:cs typeface="Courier New" charset="0"/>
              </a:rPr>
              <a:t>from</a:t>
            </a:r>
            <a:r>
              <a:rPr lang="de-DE" sz="1500" b="1" dirty="0">
                <a:latin typeface="Courier New" charset="0"/>
                <a:ea typeface="Courier New" charset="0"/>
                <a:cs typeface="Courier New" charset="0"/>
              </a:rPr>
              <a:t> </a:t>
            </a:r>
            <a:r>
              <a:rPr lang="de-DE" sz="1500" b="1" dirty="0" err="1">
                <a:latin typeface="Courier New" charset="0"/>
                <a:ea typeface="Courier New" charset="0"/>
                <a:cs typeface="Courier New" charset="0"/>
              </a:rPr>
              <a:t>index</a:t>
            </a:r>
            <a:r>
              <a:rPr lang="de-DE" sz="1500" b="1" dirty="0">
                <a:latin typeface="Courier New" charset="0"/>
                <a:ea typeface="Courier New" charset="0"/>
                <a:cs typeface="Courier New" charset="0"/>
              </a:rPr>
              <a:t> 0 </a:t>
            </a:r>
            <a:r>
              <a:rPr lang="de-DE" sz="1500" b="1" dirty="0" err="1">
                <a:latin typeface="Courier New" charset="0"/>
                <a:ea typeface="Courier New" charset="0"/>
                <a:cs typeface="Courier New" charset="0"/>
              </a:rPr>
              <a:t>to</a:t>
            </a:r>
            <a:r>
              <a:rPr lang="de-DE" sz="1500" b="1" dirty="0">
                <a:latin typeface="Courier New" charset="0"/>
                <a:ea typeface="Courier New" charset="0"/>
                <a:cs typeface="Courier New" charset="0"/>
              </a:rPr>
              <a:t> 24</a:t>
            </a:r>
          </a:p>
          <a:p>
            <a:r>
              <a:rPr lang="cs-CZ" sz="1500" b="1" dirty="0">
                <a:latin typeface="Courier New" charset="0"/>
                <a:ea typeface="Courier New" charset="0"/>
                <a:cs typeface="Courier New" charset="0"/>
              </a:rPr>
              <a:t>     [ 1 2 5 8 8 8 8 8 9 10 11 11 11 14 16 16 16 17 17 19 19 21 23 24 24]</a:t>
            </a:r>
          </a:p>
        </p:txBody>
      </p:sp>
    </p:spTree>
    <p:extLst>
      <p:ext uri="{BB962C8B-B14F-4D97-AF65-F5344CB8AC3E}">
        <p14:creationId xmlns:p14="http://schemas.microsoft.com/office/powerpoint/2010/main" val="2081569509"/>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5"/>
          <p:cNvSpPr>
            <a:spLocks noGrp="1"/>
          </p:cNvSpPr>
          <p:nvPr>
            <p:ph type="sldNum" sz="quarter" idx="12"/>
          </p:nvPr>
        </p:nvSpPr>
        <p:spPr/>
        <p:txBody>
          <a:bodyPr/>
          <a:lstStyle/>
          <a:p>
            <a:fld id="{D552C1C6-8802-3E47-81FE-B10D013A9A23}" type="slidenum">
              <a:rPr lang="en-US"/>
              <a:pPr/>
              <a:t>64</a:t>
            </a:fld>
            <a:endParaRPr lang="en-US"/>
          </a:p>
        </p:txBody>
      </p:sp>
      <p:sp>
        <p:nvSpPr>
          <p:cNvPr id="811010" name="Rectangle 2"/>
          <p:cNvSpPr>
            <a:spLocks noGrp="1" noChangeArrowheads="1"/>
          </p:cNvSpPr>
          <p:nvPr>
            <p:ph type="title"/>
          </p:nvPr>
        </p:nvSpPr>
        <p:spPr/>
        <p:txBody>
          <a:bodyPr/>
          <a:lstStyle/>
          <a:p>
            <a:r>
              <a:rPr lang="en-US" dirty="0"/>
              <a:t>Quicksort</a:t>
            </a:r>
            <a:r>
              <a:rPr lang="en-US" i="1" dirty="0"/>
              <a:t>, cont’d</a:t>
            </a:r>
          </a:p>
        </p:txBody>
      </p:sp>
      <p:sp>
        <p:nvSpPr>
          <p:cNvPr id="811013" name="Rectangle 5"/>
          <p:cNvSpPr>
            <a:spLocks noGrp="1" noChangeArrowheads="1"/>
          </p:cNvSpPr>
          <p:nvPr>
            <p:ph type="body" idx="1"/>
          </p:nvPr>
        </p:nvSpPr>
        <p:spPr>
          <a:xfrm>
            <a:off x="457200" y="1295400"/>
            <a:ext cx="8229600" cy="4785331"/>
          </a:xfrm>
          <a:noFill/>
          <a:ln/>
        </p:spPr>
        <p:txBody>
          <a:bodyPr/>
          <a:lstStyle/>
          <a:p>
            <a:r>
              <a:rPr lang="en-US" dirty="0"/>
              <a:t>Quicksort doesn</a:t>
            </a:r>
            <a:r>
              <a:rPr lang="en-US" dirty="0">
                <a:latin typeface="Arial"/>
              </a:rPr>
              <a:t>’</a:t>
            </a:r>
            <a:r>
              <a:rPr lang="en-US" dirty="0"/>
              <a:t>t do well for very short lists.</a:t>
            </a:r>
          </a:p>
          <a:p>
            <a:pPr lvl="4"/>
            <a:endParaRPr lang="en-US" dirty="0"/>
          </a:p>
          <a:p>
            <a:r>
              <a:rPr lang="en-US" dirty="0"/>
              <a:t>When a sublist becomes too small, </a:t>
            </a:r>
            <a:br>
              <a:rPr lang="en-US" dirty="0"/>
            </a:br>
            <a:r>
              <a:rPr lang="en-US" dirty="0"/>
              <a:t>use another algorithm to sort the sublist </a:t>
            </a:r>
            <a:br>
              <a:rPr lang="en-US" dirty="0"/>
            </a:br>
            <a:r>
              <a:rPr lang="en-US" dirty="0"/>
              <a:t>such as insertion sort.</a:t>
            </a:r>
          </a:p>
        </p:txBody>
      </p:sp>
    </p:spTree>
    <p:extLst>
      <p:ext uri="{BB962C8B-B14F-4D97-AF65-F5344CB8AC3E}">
        <p14:creationId xmlns:p14="http://schemas.microsoft.com/office/powerpoint/2010/main" val="786556410"/>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Assignment #12: Sorting Algorithms</a:t>
            </a:r>
          </a:p>
        </p:txBody>
      </p:sp>
      <p:sp>
        <p:nvSpPr>
          <p:cNvPr id="3" name="Content Placeholder 2"/>
          <p:cNvSpPr>
            <a:spLocks noGrp="1"/>
          </p:cNvSpPr>
          <p:nvPr>
            <p:ph idx="1"/>
          </p:nvPr>
        </p:nvSpPr>
        <p:spPr>
          <a:xfrm>
            <a:off x="435902" y="1325903"/>
            <a:ext cx="8229600" cy="4754828"/>
          </a:xfrm>
        </p:spPr>
        <p:txBody>
          <a:bodyPr/>
          <a:lstStyle/>
          <a:p>
            <a:r>
              <a:rPr lang="en-US" sz="2400" dirty="0"/>
              <a:t>Implement sorting algorithms</a:t>
            </a:r>
          </a:p>
          <a:p>
            <a:pPr lvl="1"/>
            <a:r>
              <a:rPr lang="en-US" sz="2000" dirty="0"/>
              <a:t>selection</a:t>
            </a:r>
          </a:p>
          <a:p>
            <a:pPr lvl="1"/>
            <a:r>
              <a:rPr lang="en-US" sz="2000" dirty="0"/>
              <a:t>insertion</a:t>
            </a:r>
          </a:p>
          <a:p>
            <a:pPr lvl="1"/>
            <a:r>
              <a:rPr lang="en-US" sz="2000" dirty="0"/>
              <a:t>Shell (optimal and suboptimal)</a:t>
            </a:r>
          </a:p>
          <a:p>
            <a:pPr lvl="1"/>
            <a:r>
              <a:rPr lang="en-US" sz="2000" dirty="0"/>
              <a:t>quicksort (optimal and suboptimal)</a:t>
            </a:r>
          </a:p>
          <a:p>
            <a:pPr lvl="1"/>
            <a:r>
              <a:rPr lang="en-US" sz="2000" dirty="0"/>
              <a:t>mergesort</a:t>
            </a:r>
          </a:p>
          <a:p>
            <a:pPr lvl="5"/>
            <a:endParaRPr lang="en-US" sz="1100" dirty="0"/>
          </a:p>
          <a:p>
            <a:r>
              <a:rPr lang="en-US" sz="2400" dirty="0"/>
              <a:t>Count the number of calls</a:t>
            </a:r>
          </a:p>
          <a:p>
            <a:pPr lvl="1"/>
            <a:r>
              <a:rPr lang="en-US" sz="2000" dirty="0"/>
              <a:t>constructors</a:t>
            </a:r>
          </a:p>
          <a:p>
            <a:pPr lvl="1"/>
            <a:r>
              <a:rPr lang="en-US" sz="2000" dirty="0"/>
              <a:t>copy constructors</a:t>
            </a:r>
          </a:p>
          <a:p>
            <a:pPr lvl="1"/>
            <a:r>
              <a:rPr lang="en-US" sz="2000" dirty="0"/>
              <a:t>destructors</a:t>
            </a:r>
          </a:p>
          <a:p>
            <a:pPr lvl="5"/>
            <a:endParaRPr lang="en-US" sz="1100" dirty="0"/>
          </a:p>
          <a:p>
            <a:r>
              <a:rPr lang="en-US" sz="2400" dirty="0"/>
              <a:t>Compute elapsed times.</a:t>
            </a:r>
          </a:p>
        </p:txBody>
      </p:sp>
      <p:sp>
        <p:nvSpPr>
          <p:cNvPr id="4" name="Slide Number Placeholder 3"/>
          <p:cNvSpPr>
            <a:spLocks noGrp="1"/>
          </p:cNvSpPr>
          <p:nvPr>
            <p:ph type="sldNum" sz="quarter" idx="12"/>
          </p:nvPr>
        </p:nvSpPr>
        <p:spPr/>
        <p:txBody>
          <a:bodyPr/>
          <a:lstStyle/>
          <a:p>
            <a:fld id="{5E4F0376-0E54-9843-B673-E00D6670E830}" type="slidenum">
              <a:rPr lang="en-US" smtClean="0"/>
              <a:pPr/>
              <a:t>65</a:t>
            </a:fld>
            <a:endParaRPr lang="en-US"/>
          </a:p>
        </p:txBody>
      </p:sp>
    </p:spTree>
    <p:extLst>
      <p:ext uri="{BB962C8B-B14F-4D97-AF65-F5344CB8AC3E}">
        <p14:creationId xmlns:p14="http://schemas.microsoft.com/office/powerpoint/2010/main" val="1695923595"/>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Sorting Animations</a:t>
            </a:r>
          </a:p>
        </p:txBody>
      </p:sp>
      <p:sp>
        <p:nvSpPr>
          <p:cNvPr id="3" name="Content Placeholder 2"/>
          <p:cNvSpPr>
            <a:spLocks noGrp="1"/>
          </p:cNvSpPr>
          <p:nvPr>
            <p:ph idx="1"/>
          </p:nvPr>
        </p:nvSpPr>
        <p:spPr/>
        <p:txBody>
          <a:bodyPr/>
          <a:lstStyle/>
          <a:p>
            <a:r>
              <a:rPr lang="en-US" sz="1800" dirty="0">
                <a:hlinkClick r:id="rId2"/>
              </a:rPr>
              <a:t>https://www.cs.usfca.edu/~galles/visualization/</a:t>
            </a:r>
            <a:r>
              <a:rPr lang="en-US" sz="1800" dirty="0">
                <a:hlinkClick r:id="" action="ppaction://noaction"/>
              </a:rPr>
              <a:t>ComparisonSort.html</a:t>
            </a:r>
          </a:p>
          <a:p>
            <a:pPr marL="2286000" lvl="5" indent="0">
              <a:buNone/>
            </a:pPr>
            <a:r>
              <a:rPr lang="en-US" sz="1000" dirty="0">
                <a:hlinkClick r:id="" action="ppaction://noaction"/>
              </a:rPr>
              <a:t> </a:t>
            </a:r>
            <a:endParaRPr lang="en-US" sz="1000" dirty="0">
              <a:hlinkClick r:id="rId3"/>
            </a:endParaRPr>
          </a:p>
          <a:p>
            <a:r>
              <a:rPr lang="en-US" sz="1800" dirty="0">
                <a:hlinkClick r:id="rId3"/>
              </a:rPr>
              <a:t>http://www.sorting-algorithms.com</a:t>
            </a:r>
            <a:r>
              <a:rPr lang="en-US" sz="1800" dirty="0"/>
              <a:t> </a:t>
            </a:r>
          </a:p>
          <a:p>
            <a:pPr lvl="2"/>
            <a:endParaRPr lang="en-US" sz="1000" dirty="0"/>
          </a:p>
          <a:p>
            <a:r>
              <a:rPr lang="en-US" sz="1800" dirty="0">
                <a:hlinkClick r:id="rId4"/>
              </a:rPr>
              <a:t>https://www.youtube.com/watch?v=kPRA0W1kECg</a:t>
            </a:r>
            <a:r>
              <a:rPr lang="en-US" sz="1800" dirty="0"/>
              <a:t> (sound effects)</a:t>
            </a:r>
          </a:p>
        </p:txBody>
      </p:sp>
      <p:sp>
        <p:nvSpPr>
          <p:cNvPr id="4" name="Slide Number Placeholder 3"/>
          <p:cNvSpPr>
            <a:spLocks noGrp="1"/>
          </p:cNvSpPr>
          <p:nvPr>
            <p:ph type="sldNum" sz="quarter" idx="12"/>
          </p:nvPr>
        </p:nvSpPr>
        <p:spPr/>
        <p:txBody>
          <a:bodyPr/>
          <a:lstStyle/>
          <a:p>
            <a:fld id="{5E4F0376-0E54-9843-B673-E00D6670E830}" type="slidenum">
              <a:rPr lang="en-US" smtClean="0"/>
              <a:pPr/>
              <a:t>66</a:t>
            </a:fld>
            <a:endParaRPr lang="en-US"/>
          </a:p>
        </p:txBody>
      </p:sp>
    </p:spTree>
    <p:extLst>
      <p:ext uri="{BB962C8B-B14F-4D97-AF65-F5344CB8AC3E}">
        <p14:creationId xmlns:p14="http://schemas.microsoft.com/office/powerpoint/2010/main" val="80080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Selection Sort</a:t>
            </a:r>
          </a:p>
        </p:txBody>
      </p:sp>
      <p:sp>
        <p:nvSpPr>
          <p:cNvPr id="3" name="Content Placeholder 2"/>
          <p:cNvSpPr>
            <a:spLocks noGrp="1"/>
          </p:cNvSpPr>
          <p:nvPr>
            <p:ph idx="1"/>
          </p:nvPr>
        </p:nvSpPr>
        <p:spPr>
          <a:xfrm>
            <a:off x="457200" y="1295401"/>
            <a:ext cx="8229600" cy="2865112"/>
          </a:xfrm>
        </p:spPr>
        <p:txBody>
          <a:bodyPr/>
          <a:lstStyle/>
          <a:p>
            <a:r>
              <a:rPr lang="en-US" dirty="0"/>
              <a:t>The basic idea:</a:t>
            </a:r>
          </a:p>
          <a:p>
            <a:pPr lvl="1"/>
            <a:r>
              <a:rPr lang="en-US" dirty="0"/>
              <a:t>Make </a:t>
            </a:r>
            <a:r>
              <a:rPr lang="en-US" i="1" u="sng" dirty="0">
                <a:latin typeface="Times New Roman" charset="0"/>
              </a:rPr>
              <a:t>N</a:t>
            </a:r>
            <a:r>
              <a:rPr lang="en-US" u="sng" dirty="0">
                <a:latin typeface="Times New Roman" charset="0"/>
                <a:cs typeface="Times New Roman" charset="0"/>
              </a:rPr>
              <a:t>–</a:t>
            </a:r>
            <a:r>
              <a:rPr lang="en-US" u="sng" dirty="0">
                <a:latin typeface="Times New Roman" charset="0"/>
              </a:rPr>
              <a:t>1</a:t>
            </a:r>
            <a:r>
              <a:rPr lang="en-US" u="sng" dirty="0"/>
              <a:t> passes</a:t>
            </a:r>
            <a:r>
              <a:rPr lang="en-US" dirty="0"/>
              <a:t> over a list of </a:t>
            </a:r>
            <a:r>
              <a:rPr lang="en-US" i="1" dirty="0">
                <a:latin typeface="Times New Roman" panose="02020603050405020304" pitchFamily="18" charset="0"/>
                <a:cs typeface="Times New Roman" panose="02020603050405020304" pitchFamily="18" charset="0"/>
              </a:rPr>
              <a:t>N</a:t>
            </a:r>
            <a:r>
              <a:rPr lang="en-US" dirty="0"/>
              <a:t> numbers, </a:t>
            </a:r>
            <a:br>
              <a:rPr lang="en-US" dirty="0"/>
            </a:br>
            <a:r>
              <a:rPr lang="en-US" dirty="0"/>
              <a:t>starting with the position at index 0.</a:t>
            </a:r>
          </a:p>
          <a:p>
            <a:pPr lvl="1"/>
            <a:r>
              <a:rPr lang="en-US" dirty="0"/>
              <a:t>During each pass, find the </a:t>
            </a:r>
            <a:r>
              <a:rPr lang="en-US" u="sng" dirty="0"/>
              <a:t>smallest value</a:t>
            </a:r>
            <a:r>
              <a:rPr lang="en-US" dirty="0"/>
              <a:t> from the </a:t>
            </a:r>
            <a:r>
              <a:rPr lang="en-US" u="sng" dirty="0"/>
              <a:t>unsorted</a:t>
            </a:r>
            <a:r>
              <a:rPr lang="en-US" dirty="0"/>
              <a:t> values to put in the current position.</a:t>
            </a:r>
          </a:p>
          <a:p>
            <a:pPr lvl="5"/>
            <a:endParaRPr lang="en-US" dirty="0"/>
          </a:p>
          <a:p>
            <a:r>
              <a:rPr lang="en-US" dirty="0"/>
              <a:t>Pseudocode:</a:t>
            </a:r>
          </a:p>
        </p:txBody>
      </p:sp>
      <p:sp>
        <p:nvSpPr>
          <p:cNvPr id="4" name="Slide Number Placeholder 3"/>
          <p:cNvSpPr>
            <a:spLocks noGrp="1"/>
          </p:cNvSpPr>
          <p:nvPr>
            <p:ph type="sldNum" sz="quarter" idx="12"/>
          </p:nvPr>
        </p:nvSpPr>
        <p:spPr/>
        <p:txBody>
          <a:bodyPr/>
          <a:lstStyle/>
          <a:p>
            <a:fld id="{5E4F0376-0E54-9843-B673-E00D6670E830}" type="slidenum">
              <a:rPr lang="en-US" smtClean="0"/>
              <a:pPr/>
              <a:t>7</a:t>
            </a:fld>
            <a:endParaRPr lang="en-US"/>
          </a:p>
        </p:txBody>
      </p:sp>
      <p:sp>
        <p:nvSpPr>
          <p:cNvPr id="5" name="TextBox 4"/>
          <p:cNvSpPr txBox="1"/>
          <p:nvPr/>
        </p:nvSpPr>
        <p:spPr>
          <a:xfrm>
            <a:off x="3383293" y="3611878"/>
            <a:ext cx="4820550" cy="2308324"/>
          </a:xfrm>
          <a:prstGeom prst="rect">
            <a:avLst/>
          </a:prstGeom>
          <a:solidFill>
            <a:schemeClr val="bg1">
              <a:lumMod val="95000"/>
            </a:schemeClr>
          </a:solidFill>
          <a:ln>
            <a:solidFill>
              <a:schemeClr val="bg1">
                <a:lumMod val="75000"/>
              </a:schemeClr>
            </a:solidFill>
          </a:ln>
        </p:spPr>
        <p:txBody>
          <a:bodyPr wrap="none" rtlCol="0">
            <a:spAutoFit/>
          </a:bodyPr>
          <a:lstStyle/>
          <a:p>
            <a:r>
              <a:rPr lang="en-US" sz="1800" dirty="0"/>
              <a:t>for (pass = 0 through N-2)    // N-1 passes</a:t>
            </a:r>
          </a:p>
          <a:p>
            <a:r>
              <a:rPr lang="en-US" sz="1800" dirty="0"/>
              <a:t>{</a:t>
            </a:r>
          </a:p>
          <a:p>
            <a:r>
              <a:rPr lang="en-US" sz="1800" dirty="0"/>
              <a:t>    for (j = pass through N-1)    // unsorted part</a:t>
            </a:r>
          </a:p>
          <a:p>
            <a:r>
              <a:rPr lang="en-US" sz="1800" dirty="0"/>
              <a:t>    {</a:t>
            </a:r>
          </a:p>
          <a:p>
            <a:r>
              <a:rPr lang="en-US" sz="1800" dirty="0"/>
              <a:t>        find the smallest value among the list[j]</a:t>
            </a:r>
            <a:br>
              <a:rPr lang="en-US" sz="1800" dirty="0"/>
            </a:br>
            <a:r>
              <a:rPr lang="en-US" sz="1800" dirty="0"/>
              <a:t>        elements and exchange it with list[pass]</a:t>
            </a:r>
          </a:p>
          <a:p>
            <a:r>
              <a:rPr lang="en-US" sz="1800" dirty="0"/>
              <a:t>    }</a:t>
            </a:r>
          </a:p>
          <a:p>
            <a:r>
              <a:rPr lang="en-US" sz="1800" dirty="0"/>
              <a:t>}</a:t>
            </a:r>
          </a:p>
        </p:txBody>
      </p:sp>
      <p:sp>
        <p:nvSpPr>
          <p:cNvPr id="6" name="TextBox 5"/>
          <p:cNvSpPr txBox="1"/>
          <p:nvPr/>
        </p:nvSpPr>
        <p:spPr>
          <a:xfrm>
            <a:off x="610433" y="4434829"/>
            <a:ext cx="2619628" cy="830997"/>
          </a:xfrm>
          <a:prstGeom prst="rect">
            <a:avLst/>
          </a:prstGeom>
          <a:solidFill>
            <a:schemeClr val="accent1">
              <a:lumMod val="20000"/>
              <a:lumOff val="80000"/>
            </a:schemeClr>
          </a:solidFill>
          <a:ln>
            <a:solidFill>
              <a:srgbClr val="0033CC"/>
            </a:solidFill>
          </a:ln>
        </p:spPr>
        <p:txBody>
          <a:bodyPr wrap="none" rtlCol="0">
            <a:spAutoFit/>
          </a:bodyPr>
          <a:lstStyle/>
          <a:p>
            <a:r>
              <a:rPr lang="en-US" dirty="0"/>
              <a:t>After each pass, the size</a:t>
            </a:r>
          </a:p>
          <a:p>
            <a:r>
              <a:rPr lang="en-US" dirty="0"/>
              <a:t>of the </a:t>
            </a:r>
            <a:r>
              <a:rPr lang="en-US" u="sng" dirty="0"/>
              <a:t>sorted</a:t>
            </a:r>
            <a:r>
              <a:rPr lang="en-US" dirty="0"/>
              <a:t> part of the list</a:t>
            </a:r>
          </a:p>
          <a:p>
            <a:r>
              <a:rPr lang="en-US" dirty="0"/>
              <a:t>grows by one.</a:t>
            </a:r>
          </a:p>
        </p:txBody>
      </p:sp>
    </p:spTree>
    <p:extLst>
      <p:ext uri="{BB962C8B-B14F-4D97-AF65-F5344CB8AC3E}">
        <p14:creationId xmlns:p14="http://schemas.microsoft.com/office/powerpoint/2010/main" val="5214850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Selection Sort</a:t>
            </a:r>
            <a:r>
              <a:rPr lang="en-US" i="1" dirty="0"/>
              <a:t>, cont’d</a:t>
            </a:r>
          </a:p>
        </p:txBody>
      </p:sp>
      <p:sp>
        <p:nvSpPr>
          <p:cNvPr id="4" name="Slide Number Placeholder 3"/>
          <p:cNvSpPr>
            <a:spLocks noGrp="1"/>
          </p:cNvSpPr>
          <p:nvPr>
            <p:ph type="sldNum" sz="quarter" idx="12"/>
          </p:nvPr>
        </p:nvSpPr>
        <p:spPr/>
        <p:txBody>
          <a:bodyPr/>
          <a:lstStyle/>
          <a:p>
            <a:fld id="{5E4F0376-0E54-9843-B673-E00D6670E830}" type="slidenum">
              <a:rPr lang="en-US" smtClean="0"/>
              <a:pPr/>
              <a:t>8</a:t>
            </a:fld>
            <a:endParaRPr lang="en-US"/>
          </a:p>
        </p:txBody>
      </p:sp>
      <p:sp>
        <p:nvSpPr>
          <p:cNvPr id="5" name="TextBox 4"/>
          <p:cNvSpPr txBox="1"/>
          <p:nvPr/>
        </p:nvSpPr>
        <p:spPr>
          <a:xfrm>
            <a:off x="1280196" y="1272331"/>
            <a:ext cx="5121915" cy="4770537"/>
          </a:xfrm>
          <a:prstGeom prst="rect">
            <a:avLst/>
          </a:prstGeom>
          <a:noFill/>
        </p:spPr>
        <p:txBody>
          <a:bodyPr wrap="none" rtlCol="0">
            <a:spAutoFit/>
          </a:bodyPr>
          <a:lstStyle/>
          <a:p>
            <a:r>
              <a:rPr lang="en-US" b="1" dirty="0">
                <a:latin typeface="Courier New" charset="0"/>
                <a:ea typeface="Courier New" charset="0"/>
                <a:cs typeface="Courier New" charset="0"/>
              </a:rPr>
              <a:t>            </a:t>
            </a:r>
            <a:r>
              <a:rPr lang="mr-IN" b="1" dirty="0">
                <a:latin typeface="Courier New" charset="0"/>
                <a:ea typeface="Courier New" charset="0"/>
                <a:cs typeface="Courier New" charset="0"/>
              </a:rPr>
              <a:t>4 6 9 3 0 1 1 6 7 6</a:t>
            </a:r>
          </a:p>
          <a:p>
            <a:endParaRPr lang="mr-IN" b="1" dirty="0">
              <a:latin typeface="Courier New" charset="0"/>
              <a:ea typeface="Courier New" charset="0"/>
              <a:cs typeface="Courier New" charset="0"/>
            </a:endParaRPr>
          </a:p>
          <a:p>
            <a:r>
              <a:rPr lang="en-US" b="1" dirty="0">
                <a:latin typeface="Courier New" charset="0"/>
                <a:ea typeface="Courier New" charset="0"/>
                <a:cs typeface="Courier New" charset="0"/>
              </a:rPr>
              <a:t>After pass</a:t>
            </a:r>
            <a:r>
              <a:rPr lang="mr-IN" b="1" dirty="0">
                <a:latin typeface="Courier New" charset="0"/>
                <a:ea typeface="Courier New" charset="0"/>
                <a:cs typeface="Courier New" charset="0"/>
              </a:rPr>
              <a:t>  1:  </a:t>
            </a:r>
            <a:r>
              <a:rPr lang="mr-IN" b="1" dirty="0">
                <a:solidFill>
                  <a:srgbClr val="B23C00"/>
                </a:solidFill>
                <a:latin typeface="Courier New" charset="0"/>
                <a:ea typeface="Courier New" charset="0"/>
                <a:cs typeface="Courier New" charset="0"/>
              </a:rPr>
              <a:t>[ 0#]</a:t>
            </a:r>
            <a:r>
              <a:rPr lang="mr-IN" b="1" dirty="0">
                <a:latin typeface="Courier New" charset="0"/>
                <a:ea typeface="Courier New" charset="0"/>
                <a:cs typeface="Courier New" charset="0"/>
              </a:rPr>
              <a:t> 6 9 3 4# 1 1 6 7 6</a:t>
            </a:r>
          </a:p>
          <a:p>
            <a:endParaRPr lang="mr-IN" b="1" dirty="0">
              <a:latin typeface="Courier New" charset="0"/>
              <a:ea typeface="Courier New" charset="0"/>
              <a:cs typeface="Courier New" charset="0"/>
            </a:endParaRPr>
          </a:p>
          <a:p>
            <a:r>
              <a:rPr lang="en-US" b="1" dirty="0">
                <a:latin typeface="Courier New" charset="0"/>
                <a:ea typeface="Courier New" charset="0"/>
                <a:cs typeface="Courier New" charset="0"/>
              </a:rPr>
              <a:t>After pass</a:t>
            </a:r>
            <a:r>
              <a:rPr lang="mr-IN" b="1" dirty="0">
                <a:latin typeface="Courier New" charset="0"/>
                <a:ea typeface="Courier New" charset="0"/>
                <a:cs typeface="Courier New" charset="0"/>
              </a:rPr>
              <a:t>  2:  </a:t>
            </a:r>
            <a:r>
              <a:rPr lang="mr-IN" b="1" dirty="0">
                <a:solidFill>
                  <a:srgbClr val="B23C00"/>
                </a:solidFill>
                <a:latin typeface="Courier New" charset="0"/>
                <a:ea typeface="Courier New" charset="0"/>
                <a:cs typeface="Courier New" charset="0"/>
              </a:rPr>
              <a:t>[ 0 1#]</a:t>
            </a:r>
            <a:r>
              <a:rPr lang="mr-IN" b="1" dirty="0">
                <a:latin typeface="Courier New" charset="0"/>
                <a:ea typeface="Courier New" charset="0"/>
                <a:cs typeface="Courier New" charset="0"/>
              </a:rPr>
              <a:t> 9 3 4 6# 1 6 7 6</a:t>
            </a:r>
          </a:p>
          <a:p>
            <a:endParaRPr lang="mr-IN" b="1" dirty="0">
              <a:latin typeface="Courier New" charset="0"/>
              <a:ea typeface="Courier New" charset="0"/>
              <a:cs typeface="Courier New" charset="0"/>
            </a:endParaRPr>
          </a:p>
          <a:p>
            <a:r>
              <a:rPr lang="en-US" b="1" dirty="0">
                <a:latin typeface="Courier New" charset="0"/>
                <a:ea typeface="Courier New" charset="0"/>
                <a:cs typeface="Courier New" charset="0"/>
              </a:rPr>
              <a:t>After pass</a:t>
            </a:r>
            <a:r>
              <a:rPr lang="mr-IN" b="1" dirty="0">
                <a:latin typeface="Courier New" charset="0"/>
                <a:ea typeface="Courier New" charset="0"/>
                <a:cs typeface="Courier New" charset="0"/>
              </a:rPr>
              <a:t>  3:  </a:t>
            </a:r>
            <a:r>
              <a:rPr lang="mr-IN" b="1" dirty="0">
                <a:solidFill>
                  <a:srgbClr val="B23C00"/>
                </a:solidFill>
                <a:latin typeface="Courier New" charset="0"/>
                <a:ea typeface="Courier New" charset="0"/>
                <a:cs typeface="Courier New" charset="0"/>
              </a:rPr>
              <a:t>[ 0 1 1#]</a:t>
            </a:r>
            <a:r>
              <a:rPr lang="mr-IN" b="1" dirty="0">
                <a:latin typeface="Courier New" charset="0"/>
                <a:ea typeface="Courier New" charset="0"/>
                <a:cs typeface="Courier New" charset="0"/>
              </a:rPr>
              <a:t> 3 4 6 9# 6 7 6</a:t>
            </a:r>
          </a:p>
          <a:p>
            <a:endParaRPr lang="mr-IN" b="1" dirty="0">
              <a:latin typeface="Courier New" charset="0"/>
              <a:ea typeface="Courier New" charset="0"/>
              <a:cs typeface="Courier New" charset="0"/>
            </a:endParaRPr>
          </a:p>
          <a:p>
            <a:r>
              <a:rPr lang="en-US" b="1" dirty="0">
                <a:latin typeface="Courier New" charset="0"/>
                <a:ea typeface="Courier New" charset="0"/>
                <a:cs typeface="Courier New" charset="0"/>
              </a:rPr>
              <a:t>After pass</a:t>
            </a:r>
            <a:r>
              <a:rPr lang="mr-IN" b="1" dirty="0">
                <a:latin typeface="Courier New" charset="0"/>
                <a:ea typeface="Courier New" charset="0"/>
                <a:cs typeface="Courier New" charset="0"/>
              </a:rPr>
              <a:t>  4:  </a:t>
            </a:r>
            <a:r>
              <a:rPr lang="mr-IN" b="1" dirty="0">
                <a:solidFill>
                  <a:srgbClr val="B23C00"/>
                </a:solidFill>
                <a:latin typeface="Courier New" charset="0"/>
                <a:ea typeface="Courier New" charset="0"/>
                <a:cs typeface="Courier New" charset="0"/>
              </a:rPr>
              <a:t>[ 0 1 1 3#]</a:t>
            </a:r>
            <a:r>
              <a:rPr lang="mr-IN" b="1" dirty="0">
                <a:latin typeface="Courier New" charset="0"/>
                <a:ea typeface="Courier New" charset="0"/>
                <a:cs typeface="Courier New" charset="0"/>
              </a:rPr>
              <a:t> 4 6 9 6 7 6</a:t>
            </a:r>
          </a:p>
          <a:p>
            <a:endParaRPr lang="mr-IN" b="1" dirty="0">
              <a:latin typeface="Courier New" charset="0"/>
              <a:ea typeface="Courier New" charset="0"/>
              <a:cs typeface="Courier New" charset="0"/>
            </a:endParaRPr>
          </a:p>
          <a:p>
            <a:r>
              <a:rPr lang="en-US" b="1" dirty="0">
                <a:latin typeface="Courier New" charset="0"/>
                <a:ea typeface="Courier New" charset="0"/>
                <a:cs typeface="Courier New" charset="0"/>
              </a:rPr>
              <a:t>After pass</a:t>
            </a:r>
            <a:r>
              <a:rPr lang="mr-IN" b="1" dirty="0">
                <a:latin typeface="Courier New" charset="0"/>
                <a:ea typeface="Courier New" charset="0"/>
                <a:cs typeface="Courier New" charset="0"/>
              </a:rPr>
              <a:t>  5:  </a:t>
            </a:r>
            <a:r>
              <a:rPr lang="mr-IN" b="1" dirty="0">
                <a:solidFill>
                  <a:srgbClr val="B23C00"/>
                </a:solidFill>
                <a:latin typeface="Courier New" charset="0"/>
                <a:ea typeface="Courier New" charset="0"/>
                <a:cs typeface="Courier New" charset="0"/>
              </a:rPr>
              <a:t>[ 0 1 1 3 4#]</a:t>
            </a:r>
            <a:r>
              <a:rPr lang="mr-IN" b="1" dirty="0">
                <a:latin typeface="Courier New" charset="0"/>
                <a:ea typeface="Courier New" charset="0"/>
                <a:cs typeface="Courier New" charset="0"/>
              </a:rPr>
              <a:t> 6 9 6 7 6</a:t>
            </a:r>
          </a:p>
          <a:p>
            <a:endParaRPr lang="mr-IN" b="1" dirty="0">
              <a:latin typeface="Courier New" charset="0"/>
              <a:ea typeface="Courier New" charset="0"/>
              <a:cs typeface="Courier New" charset="0"/>
            </a:endParaRPr>
          </a:p>
          <a:p>
            <a:r>
              <a:rPr lang="en-US" b="1" dirty="0">
                <a:latin typeface="Courier New" charset="0"/>
                <a:ea typeface="Courier New" charset="0"/>
                <a:cs typeface="Courier New" charset="0"/>
              </a:rPr>
              <a:t>After pass</a:t>
            </a:r>
            <a:r>
              <a:rPr lang="mr-IN" b="1" dirty="0">
                <a:latin typeface="Courier New" charset="0"/>
                <a:ea typeface="Courier New" charset="0"/>
                <a:cs typeface="Courier New" charset="0"/>
              </a:rPr>
              <a:t>  6:  </a:t>
            </a:r>
            <a:r>
              <a:rPr lang="mr-IN" b="1" dirty="0">
                <a:solidFill>
                  <a:srgbClr val="B23C00"/>
                </a:solidFill>
                <a:latin typeface="Courier New" charset="0"/>
                <a:ea typeface="Courier New" charset="0"/>
                <a:cs typeface="Courier New" charset="0"/>
              </a:rPr>
              <a:t>[ 0 1 1 3 4 6#]</a:t>
            </a:r>
            <a:r>
              <a:rPr lang="mr-IN" b="1" dirty="0">
                <a:latin typeface="Courier New" charset="0"/>
                <a:ea typeface="Courier New" charset="0"/>
                <a:cs typeface="Courier New" charset="0"/>
              </a:rPr>
              <a:t> 9 6 7 6</a:t>
            </a:r>
          </a:p>
          <a:p>
            <a:endParaRPr lang="mr-IN" b="1" dirty="0">
              <a:latin typeface="Courier New" charset="0"/>
              <a:ea typeface="Courier New" charset="0"/>
              <a:cs typeface="Courier New" charset="0"/>
            </a:endParaRPr>
          </a:p>
          <a:p>
            <a:r>
              <a:rPr lang="en-US" b="1" dirty="0">
                <a:latin typeface="Courier New" charset="0"/>
                <a:ea typeface="Courier New" charset="0"/>
                <a:cs typeface="Courier New" charset="0"/>
              </a:rPr>
              <a:t>After pass</a:t>
            </a:r>
            <a:r>
              <a:rPr lang="mr-IN" b="1" dirty="0">
                <a:latin typeface="Courier New" charset="0"/>
                <a:ea typeface="Courier New" charset="0"/>
                <a:cs typeface="Courier New" charset="0"/>
              </a:rPr>
              <a:t>  7:  </a:t>
            </a:r>
            <a:r>
              <a:rPr lang="mr-IN" b="1" dirty="0">
                <a:solidFill>
                  <a:srgbClr val="B23C00"/>
                </a:solidFill>
                <a:latin typeface="Courier New" charset="0"/>
                <a:ea typeface="Courier New" charset="0"/>
                <a:cs typeface="Courier New" charset="0"/>
              </a:rPr>
              <a:t>[ 0 1 1 3 4 6 6#]</a:t>
            </a:r>
            <a:r>
              <a:rPr lang="mr-IN" b="1" dirty="0">
                <a:latin typeface="Courier New" charset="0"/>
                <a:ea typeface="Courier New" charset="0"/>
                <a:cs typeface="Courier New" charset="0"/>
              </a:rPr>
              <a:t> 9# 7 6</a:t>
            </a:r>
          </a:p>
          <a:p>
            <a:endParaRPr lang="mr-IN" b="1" dirty="0">
              <a:latin typeface="Courier New" charset="0"/>
              <a:ea typeface="Courier New" charset="0"/>
              <a:cs typeface="Courier New" charset="0"/>
            </a:endParaRPr>
          </a:p>
          <a:p>
            <a:r>
              <a:rPr lang="en-US" b="1" dirty="0">
                <a:latin typeface="Courier New" charset="0"/>
                <a:ea typeface="Courier New" charset="0"/>
                <a:cs typeface="Courier New" charset="0"/>
              </a:rPr>
              <a:t>After pass</a:t>
            </a:r>
            <a:r>
              <a:rPr lang="mr-IN" b="1" dirty="0">
                <a:latin typeface="Courier New" charset="0"/>
                <a:ea typeface="Courier New" charset="0"/>
                <a:cs typeface="Courier New" charset="0"/>
              </a:rPr>
              <a:t>  8:  </a:t>
            </a:r>
            <a:r>
              <a:rPr lang="mr-IN" b="1" dirty="0">
                <a:solidFill>
                  <a:srgbClr val="B23C00"/>
                </a:solidFill>
                <a:latin typeface="Courier New" charset="0"/>
                <a:ea typeface="Courier New" charset="0"/>
                <a:cs typeface="Courier New" charset="0"/>
              </a:rPr>
              <a:t>[ 0 1 1 3 4 6 6 6#]</a:t>
            </a:r>
            <a:r>
              <a:rPr lang="mr-IN" b="1" dirty="0">
                <a:latin typeface="Courier New" charset="0"/>
                <a:ea typeface="Courier New" charset="0"/>
                <a:cs typeface="Courier New" charset="0"/>
              </a:rPr>
              <a:t> 7 9#</a:t>
            </a:r>
          </a:p>
          <a:p>
            <a:endParaRPr lang="mr-IN" b="1" dirty="0">
              <a:latin typeface="Courier New" charset="0"/>
              <a:ea typeface="Courier New" charset="0"/>
              <a:cs typeface="Courier New" charset="0"/>
            </a:endParaRPr>
          </a:p>
          <a:p>
            <a:r>
              <a:rPr lang="en-US" b="1" dirty="0">
                <a:latin typeface="Courier New" charset="0"/>
                <a:ea typeface="Courier New" charset="0"/>
                <a:cs typeface="Courier New" charset="0"/>
              </a:rPr>
              <a:t>After pass</a:t>
            </a:r>
            <a:r>
              <a:rPr lang="mr-IN" b="1" dirty="0">
                <a:latin typeface="Courier New" charset="0"/>
                <a:ea typeface="Courier New" charset="0"/>
                <a:cs typeface="Courier New" charset="0"/>
              </a:rPr>
              <a:t>  9:  </a:t>
            </a:r>
            <a:r>
              <a:rPr lang="mr-IN" b="1" dirty="0">
                <a:solidFill>
                  <a:srgbClr val="B23C00"/>
                </a:solidFill>
                <a:latin typeface="Courier New" charset="0"/>
                <a:ea typeface="Courier New" charset="0"/>
                <a:cs typeface="Courier New" charset="0"/>
              </a:rPr>
              <a:t>[ 0 1 1 3 4 6 6 6 7#]</a:t>
            </a:r>
            <a:r>
              <a:rPr lang="mr-IN" b="1" dirty="0">
                <a:latin typeface="Courier New" charset="0"/>
                <a:ea typeface="Courier New" charset="0"/>
                <a:cs typeface="Courier New" charset="0"/>
              </a:rPr>
              <a:t> 9</a:t>
            </a:r>
            <a:endParaRPr lang="en-US" b="1" dirty="0">
              <a:latin typeface="Courier New" charset="0"/>
              <a:ea typeface="Courier New" charset="0"/>
              <a:cs typeface="Courier New" charset="0"/>
            </a:endParaRPr>
          </a:p>
        </p:txBody>
      </p:sp>
      <p:sp>
        <p:nvSpPr>
          <p:cNvPr id="3" name="TextBox 2"/>
          <p:cNvSpPr txBox="1"/>
          <p:nvPr/>
        </p:nvSpPr>
        <p:spPr>
          <a:xfrm>
            <a:off x="6493571" y="1711709"/>
            <a:ext cx="2234907" cy="1569660"/>
          </a:xfrm>
          <a:prstGeom prst="rect">
            <a:avLst/>
          </a:prstGeom>
          <a:solidFill>
            <a:schemeClr val="accent1">
              <a:lumMod val="20000"/>
              <a:lumOff val="80000"/>
            </a:schemeClr>
          </a:solidFill>
          <a:ln>
            <a:solidFill>
              <a:srgbClr val="0033CC"/>
            </a:solidFill>
          </a:ln>
        </p:spPr>
        <p:txBody>
          <a:bodyPr wrap="none" rtlCol="0">
            <a:spAutoFit/>
          </a:bodyPr>
          <a:lstStyle/>
          <a:p>
            <a:r>
              <a:rPr lang="en-US" i="1" dirty="0">
                <a:solidFill>
                  <a:srgbClr val="0033CC"/>
                </a:solidFill>
                <a:latin typeface="Times New Roman" panose="02020603050405020304" pitchFamily="18" charset="0"/>
                <a:cs typeface="Times New Roman" panose="02020603050405020304" pitchFamily="18" charset="0"/>
              </a:rPr>
              <a:t>N</a:t>
            </a:r>
            <a:r>
              <a:rPr lang="en-US" dirty="0">
                <a:solidFill>
                  <a:srgbClr val="0033CC"/>
                </a:solidFill>
              </a:rPr>
              <a:t> = 10</a:t>
            </a:r>
          </a:p>
          <a:p>
            <a:endParaRPr lang="en-US" dirty="0">
              <a:solidFill>
                <a:srgbClr val="B23C00"/>
              </a:solidFill>
            </a:endParaRPr>
          </a:p>
          <a:p>
            <a:r>
              <a:rPr lang="en-US" dirty="0">
                <a:solidFill>
                  <a:srgbClr val="B23C00"/>
                </a:solidFill>
              </a:rPr>
              <a:t>[ ... ]</a:t>
            </a:r>
            <a:r>
              <a:rPr lang="en-US" dirty="0">
                <a:solidFill>
                  <a:srgbClr val="0033CC"/>
                </a:solidFill>
              </a:rPr>
              <a:t> is the sorted part.</a:t>
            </a:r>
          </a:p>
          <a:p>
            <a:endParaRPr lang="en-US" dirty="0">
              <a:solidFill>
                <a:srgbClr val="0033CC"/>
              </a:solidFill>
            </a:endParaRPr>
          </a:p>
          <a:p>
            <a:r>
              <a:rPr lang="en-US" dirty="0">
                <a:solidFill>
                  <a:srgbClr val="0033CC"/>
                </a:solidFill>
              </a:rPr>
              <a:t># marks the swapped </a:t>
            </a:r>
          </a:p>
          <a:p>
            <a:r>
              <a:rPr lang="en-US" dirty="0">
                <a:solidFill>
                  <a:srgbClr val="0033CC"/>
                </a:solidFill>
              </a:rPr>
              <a:t>   elements</a:t>
            </a:r>
          </a:p>
        </p:txBody>
      </p:sp>
    </p:spTree>
    <p:extLst>
      <p:ext uri="{BB962C8B-B14F-4D97-AF65-F5344CB8AC3E}">
        <p14:creationId xmlns:p14="http://schemas.microsoft.com/office/powerpoint/2010/main" val="1775710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6390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71635" y="3611878"/>
            <a:ext cx="6400730" cy="247230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pic>
      <p:sp>
        <p:nvSpPr>
          <p:cNvPr id="7" name="Slide Number Placeholder 5"/>
          <p:cNvSpPr>
            <a:spLocks noGrp="1"/>
          </p:cNvSpPr>
          <p:nvPr>
            <p:ph type="sldNum" sz="quarter" idx="12"/>
          </p:nvPr>
        </p:nvSpPr>
        <p:spPr/>
        <p:txBody>
          <a:bodyPr/>
          <a:lstStyle/>
          <a:p>
            <a:fld id="{B2CFF10E-B6CA-2C42-99EC-FEDB68D0B689}" type="slidenum">
              <a:rPr lang="en-US"/>
              <a:pPr/>
              <a:t>9</a:t>
            </a:fld>
            <a:endParaRPr lang="en-US"/>
          </a:p>
        </p:txBody>
      </p:sp>
      <p:sp>
        <p:nvSpPr>
          <p:cNvPr id="763906" name="Rectangle 2"/>
          <p:cNvSpPr>
            <a:spLocks noGrp="1" noChangeArrowheads="1"/>
          </p:cNvSpPr>
          <p:nvPr>
            <p:ph type="title"/>
          </p:nvPr>
        </p:nvSpPr>
        <p:spPr/>
        <p:txBody>
          <a:bodyPr/>
          <a:lstStyle/>
          <a:p>
            <a:r>
              <a:rPr lang="en-US" dirty="0"/>
              <a:t>Insertion Sort</a:t>
            </a:r>
          </a:p>
        </p:txBody>
      </p:sp>
      <p:sp>
        <p:nvSpPr>
          <p:cNvPr id="763907" name="Rectangle 3"/>
          <p:cNvSpPr>
            <a:spLocks noGrp="1" noChangeArrowheads="1"/>
          </p:cNvSpPr>
          <p:nvPr>
            <p:ph type="body" idx="1"/>
          </p:nvPr>
        </p:nvSpPr>
        <p:spPr>
          <a:xfrm>
            <a:off x="457200" y="1295399"/>
            <a:ext cx="8229600" cy="2316479"/>
          </a:xfrm>
        </p:spPr>
        <p:txBody>
          <a:bodyPr/>
          <a:lstStyle/>
          <a:p>
            <a:pPr>
              <a:lnSpc>
                <a:spcPct val="90000"/>
              </a:lnSpc>
            </a:pPr>
            <a:r>
              <a:rPr lang="en-US" dirty="0"/>
              <a:t>One of the most simple and intuitive algorithms.</a:t>
            </a:r>
          </a:p>
          <a:p>
            <a:pPr lvl="1">
              <a:lnSpc>
                <a:spcPct val="90000"/>
              </a:lnSpc>
            </a:pPr>
            <a:r>
              <a:rPr lang="en-US" dirty="0"/>
              <a:t>The way you would manually sort a deck of cards.</a:t>
            </a:r>
          </a:p>
          <a:p>
            <a:pPr lvl="6">
              <a:lnSpc>
                <a:spcPct val="90000"/>
              </a:lnSpc>
            </a:pPr>
            <a:endParaRPr lang="en-US" dirty="0"/>
          </a:p>
          <a:p>
            <a:pPr>
              <a:lnSpc>
                <a:spcPct val="90000"/>
              </a:lnSpc>
            </a:pPr>
            <a:r>
              <a:rPr lang="en-US" dirty="0"/>
              <a:t>Make </a:t>
            </a:r>
            <a:r>
              <a:rPr lang="en-US" i="1" dirty="0">
                <a:latin typeface="Times New Roman" charset="0"/>
              </a:rPr>
              <a:t>N</a:t>
            </a:r>
            <a:r>
              <a:rPr lang="en-US" dirty="0">
                <a:latin typeface="Times New Roman" charset="0"/>
                <a:cs typeface="Times New Roman" charset="0"/>
              </a:rPr>
              <a:t>–</a:t>
            </a:r>
            <a:r>
              <a:rPr lang="en-US" dirty="0">
                <a:latin typeface="Times New Roman" charset="0"/>
              </a:rPr>
              <a:t>1</a:t>
            </a:r>
            <a:r>
              <a:rPr lang="en-US" dirty="0"/>
              <a:t> passes over the list of data.</a:t>
            </a:r>
          </a:p>
          <a:p>
            <a:pPr lvl="1">
              <a:lnSpc>
                <a:spcPct val="90000"/>
              </a:lnSpc>
            </a:pPr>
            <a:r>
              <a:rPr lang="en-US" dirty="0"/>
              <a:t>For pass </a:t>
            </a:r>
            <a:r>
              <a:rPr lang="en-US" i="1" dirty="0">
                <a:latin typeface="Times New Roman" charset="0"/>
              </a:rPr>
              <a:t>p </a:t>
            </a:r>
            <a:r>
              <a:rPr lang="en-US" dirty="0">
                <a:latin typeface="Times New Roman" charset="0"/>
              </a:rPr>
              <a:t>= 1</a:t>
            </a:r>
            <a:r>
              <a:rPr lang="en-US" dirty="0"/>
              <a:t> through </a:t>
            </a:r>
            <a:r>
              <a:rPr lang="en-US" i="1" dirty="0">
                <a:latin typeface="Times New Roman" charset="0"/>
              </a:rPr>
              <a:t>N</a:t>
            </a:r>
            <a:r>
              <a:rPr lang="en-US" dirty="0">
                <a:latin typeface="Times New Roman" charset="0"/>
                <a:cs typeface="Times New Roman" charset="0"/>
              </a:rPr>
              <a:t>–</a:t>
            </a:r>
            <a:r>
              <a:rPr lang="en-US" dirty="0">
                <a:latin typeface="Times New Roman" charset="0"/>
              </a:rPr>
              <a:t>1</a:t>
            </a:r>
            <a:r>
              <a:rPr lang="en-US" dirty="0"/>
              <a:t>, the algorithm ensures that the data in positions </a:t>
            </a:r>
            <a:r>
              <a:rPr lang="en-US" dirty="0">
                <a:latin typeface="Times New Roman" charset="0"/>
              </a:rPr>
              <a:t>0</a:t>
            </a:r>
            <a:r>
              <a:rPr lang="en-US" dirty="0"/>
              <a:t> through </a:t>
            </a:r>
            <a:r>
              <a:rPr lang="en-US" i="1" dirty="0">
                <a:latin typeface="Times New Roman" charset="0"/>
              </a:rPr>
              <a:t>p</a:t>
            </a:r>
            <a:r>
              <a:rPr lang="en-US" dirty="0"/>
              <a:t> are sorted.</a:t>
            </a:r>
          </a:p>
        </p:txBody>
      </p:sp>
      <p:sp>
        <p:nvSpPr>
          <p:cNvPr id="2" name="Oval 1"/>
          <p:cNvSpPr/>
          <p:nvPr/>
        </p:nvSpPr>
        <p:spPr bwMode="auto">
          <a:xfrm>
            <a:off x="3280429" y="3864806"/>
            <a:ext cx="274317" cy="274317"/>
          </a:xfrm>
          <a:prstGeom prst="ellipse">
            <a:avLst/>
          </a:prstGeom>
          <a:noFill/>
          <a:ln w="28575" cap="flat" cmpd="sng" algn="ctr">
            <a:solidFill>
              <a:srgbClr val="B23C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a:ln>
                <a:noFill/>
              </a:ln>
              <a:solidFill>
                <a:schemeClr val="tx1"/>
              </a:solidFill>
              <a:effectLst/>
              <a:latin typeface="Arial" charset="0"/>
              <a:ea typeface="ＭＳ Ｐゴシック" charset="0"/>
            </a:endParaRPr>
          </a:p>
        </p:txBody>
      </p:sp>
      <p:sp>
        <p:nvSpPr>
          <p:cNvPr id="8" name="Oval 7"/>
          <p:cNvSpPr/>
          <p:nvPr/>
        </p:nvSpPr>
        <p:spPr bwMode="auto">
          <a:xfrm>
            <a:off x="3887130" y="4172212"/>
            <a:ext cx="274317" cy="274317"/>
          </a:xfrm>
          <a:prstGeom prst="ellipse">
            <a:avLst/>
          </a:prstGeom>
          <a:noFill/>
          <a:ln w="28575" cap="flat" cmpd="sng" algn="ctr">
            <a:solidFill>
              <a:srgbClr val="B23C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a:ln>
                <a:noFill/>
              </a:ln>
              <a:solidFill>
                <a:schemeClr val="tx1"/>
              </a:solidFill>
              <a:effectLst/>
              <a:latin typeface="Arial" charset="0"/>
              <a:ea typeface="ＭＳ Ｐゴシック" charset="0"/>
            </a:endParaRPr>
          </a:p>
        </p:txBody>
      </p:sp>
      <p:sp>
        <p:nvSpPr>
          <p:cNvPr id="9" name="Oval 8"/>
          <p:cNvSpPr/>
          <p:nvPr/>
        </p:nvSpPr>
        <p:spPr bwMode="auto">
          <a:xfrm>
            <a:off x="5577829" y="4951272"/>
            <a:ext cx="274317" cy="274317"/>
          </a:xfrm>
          <a:prstGeom prst="ellipse">
            <a:avLst/>
          </a:prstGeom>
          <a:noFill/>
          <a:ln w="28575" cap="flat" cmpd="sng" algn="ctr">
            <a:solidFill>
              <a:srgbClr val="B23C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a:ln>
                <a:noFill/>
              </a:ln>
              <a:solidFill>
                <a:schemeClr val="tx1"/>
              </a:solidFill>
              <a:effectLst/>
              <a:latin typeface="Arial" charset="0"/>
              <a:ea typeface="ＭＳ Ｐゴシック" charset="0"/>
            </a:endParaRPr>
          </a:p>
        </p:txBody>
      </p:sp>
      <p:sp>
        <p:nvSpPr>
          <p:cNvPr id="10" name="Oval 9"/>
          <p:cNvSpPr/>
          <p:nvPr/>
        </p:nvSpPr>
        <p:spPr bwMode="auto">
          <a:xfrm>
            <a:off x="5019664" y="4668134"/>
            <a:ext cx="274317" cy="274317"/>
          </a:xfrm>
          <a:prstGeom prst="ellipse">
            <a:avLst/>
          </a:prstGeom>
          <a:noFill/>
          <a:ln w="28575" cap="flat" cmpd="sng" algn="ctr">
            <a:solidFill>
              <a:srgbClr val="B23C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a:ln>
                <a:noFill/>
              </a:ln>
              <a:solidFill>
                <a:schemeClr val="tx1"/>
              </a:solidFill>
              <a:effectLst/>
              <a:latin typeface="Arial" charset="0"/>
              <a:ea typeface="ＭＳ Ｐゴシック" charset="0"/>
            </a:endParaRPr>
          </a:p>
        </p:txBody>
      </p:sp>
      <p:sp>
        <p:nvSpPr>
          <p:cNvPr id="11" name="Oval 10"/>
          <p:cNvSpPr/>
          <p:nvPr/>
        </p:nvSpPr>
        <p:spPr bwMode="auto">
          <a:xfrm>
            <a:off x="4445320" y="4433534"/>
            <a:ext cx="274317" cy="274317"/>
          </a:xfrm>
          <a:prstGeom prst="ellipse">
            <a:avLst/>
          </a:prstGeom>
          <a:noFill/>
          <a:ln w="28575" cap="flat" cmpd="sng" algn="ctr">
            <a:solidFill>
              <a:srgbClr val="B23C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a:ln>
                <a:noFill/>
              </a:ln>
              <a:solidFill>
                <a:schemeClr val="tx1"/>
              </a:solidFill>
              <a:effectLst/>
              <a:latin typeface="Arial" charset="0"/>
              <a:ea typeface="ＭＳ Ｐゴシック" charset="0"/>
            </a:endParaRPr>
          </a:p>
        </p:txBody>
      </p:sp>
    </p:spTree>
    <p:extLst>
      <p:ext uri="{BB962C8B-B14F-4D97-AF65-F5344CB8AC3E}">
        <p14:creationId xmlns:p14="http://schemas.microsoft.com/office/powerpoint/2010/main" val="11063498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63907">
                                            <p:txEl>
                                              <p:pRg st="3" end="3"/>
                                            </p:txEl>
                                          </p:spTgt>
                                        </p:tgtEl>
                                        <p:attrNameLst>
                                          <p:attrName>style.visibility</p:attrName>
                                        </p:attrNameLst>
                                      </p:cBhvr>
                                      <p:to>
                                        <p:strVal val="visible"/>
                                      </p:to>
                                    </p:set>
                                    <p:animEffect transition="in" filter="fade">
                                      <p:cBhvr>
                                        <p:cTn id="7" dur="500"/>
                                        <p:tgtEl>
                                          <p:spTgt spid="763907">
                                            <p:txEl>
                                              <p:pRg st="3" end="3"/>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763907">
                                            <p:txEl>
                                              <p:pRg st="4" end="4"/>
                                            </p:txEl>
                                          </p:spTgt>
                                        </p:tgtEl>
                                        <p:attrNameLst>
                                          <p:attrName>style.visibility</p:attrName>
                                        </p:attrNameLst>
                                      </p:cBhvr>
                                      <p:to>
                                        <p:strVal val="visible"/>
                                      </p:to>
                                    </p:set>
                                    <p:animEffect transition="in" filter="fade">
                                      <p:cBhvr>
                                        <p:cTn id="10" dur="500"/>
                                        <p:tgtEl>
                                          <p:spTgt spid="763907">
                                            <p:txEl>
                                              <p:pRg st="4" end="4"/>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763908"/>
                                        </p:tgtEl>
                                        <p:attrNameLst>
                                          <p:attrName>style.visibility</p:attrName>
                                        </p:attrNameLst>
                                      </p:cBhvr>
                                      <p:to>
                                        <p:strVal val="visible"/>
                                      </p:to>
                                    </p:set>
                                    <p:animEffect transition="in" filter="fade">
                                      <p:cBhvr>
                                        <p:cTn id="13" dur="500"/>
                                        <p:tgtEl>
                                          <p:spTgt spid="763908"/>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2"/>
                                        </p:tgtEl>
                                        <p:attrNameLst>
                                          <p:attrName>style.visibility</p:attrName>
                                        </p:attrNameLst>
                                      </p:cBhvr>
                                      <p:to>
                                        <p:strVal val="visible"/>
                                      </p:to>
                                    </p:set>
                                    <p:animEffect transition="in" filter="fade">
                                      <p:cBhvr>
                                        <p:cTn id="16" dur="500"/>
                                        <p:tgtEl>
                                          <p:spTgt spid="2"/>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8"/>
                                        </p:tgtEl>
                                        <p:attrNameLst>
                                          <p:attrName>style.visibility</p:attrName>
                                        </p:attrNameLst>
                                      </p:cBhvr>
                                      <p:to>
                                        <p:strVal val="visible"/>
                                      </p:to>
                                    </p:set>
                                    <p:animEffect transition="in" filter="fade">
                                      <p:cBhvr>
                                        <p:cTn id="19" dur="500"/>
                                        <p:tgtEl>
                                          <p:spTgt spid="8"/>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fade">
                                      <p:cBhvr>
                                        <p:cTn id="22" dur="500"/>
                                        <p:tgtEl>
                                          <p:spTgt spid="9"/>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10"/>
                                        </p:tgtEl>
                                        <p:attrNameLst>
                                          <p:attrName>style.visibility</p:attrName>
                                        </p:attrNameLst>
                                      </p:cBhvr>
                                      <p:to>
                                        <p:strVal val="visible"/>
                                      </p:to>
                                    </p:set>
                                    <p:animEffect transition="in" filter="fade">
                                      <p:cBhvr>
                                        <p:cTn id="25" dur="500"/>
                                        <p:tgtEl>
                                          <p:spTgt spid="10"/>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11"/>
                                        </p:tgtEl>
                                        <p:attrNameLst>
                                          <p:attrName>style.visibility</p:attrName>
                                        </p:attrNameLst>
                                      </p:cBhvr>
                                      <p:to>
                                        <p:strVal val="visible"/>
                                      </p:to>
                                    </p:set>
                                    <p:animEffect transition="in" filter="fade">
                                      <p:cBhvr>
                                        <p:cTn id="28"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8" grpId="0" animBg="1"/>
      <p:bldP spid="9" grpId="0" animBg="1"/>
      <p:bldP spid="10" grpId="0" animBg="1"/>
      <p:bldP spid="11" grpId="0" animBg="1"/>
    </p:bldLst>
  </p:timing>
</p:sld>
</file>

<file path=ppt/theme/theme1.xml><?xml version="1.0" encoding="utf-8"?>
<a:theme xmlns:a="http://schemas.openxmlformats.org/drawingml/2006/main" name="Quadrant">
  <a:themeElements>
    <a:clrScheme name="Quadrant 2">
      <a:dk1>
        <a:srgbClr val="000000"/>
      </a:dk1>
      <a:lt1>
        <a:srgbClr val="FFFFFF"/>
      </a:lt1>
      <a:dk2>
        <a:srgbClr val="420000"/>
      </a:dk2>
      <a:lt2>
        <a:srgbClr val="660000"/>
      </a:lt2>
      <a:accent1>
        <a:srgbClr val="CCCC00"/>
      </a:accent1>
      <a:accent2>
        <a:srgbClr val="999966"/>
      </a:accent2>
      <a:accent3>
        <a:srgbClr val="FFFFFF"/>
      </a:accent3>
      <a:accent4>
        <a:srgbClr val="000000"/>
      </a:accent4>
      <a:accent5>
        <a:srgbClr val="E2E2AA"/>
      </a:accent5>
      <a:accent6>
        <a:srgbClr val="8A8A5C"/>
      </a:accent6>
      <a:hlink>
        <a:srgbClr val="996633"/>
      </a:hlink>
      <a:folHlink>
        <a:srgbClr val="993300"/>
      </a:folHlink>
    </a:clrScheme>
    <a:fontScheme name="Quadrant">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a:ln>
              <a:noFill/>
            </a:ln>
            <a:solidFill>
              <a:schemeClr val="tx1"/>
            </a:solidFill>
            <a:effectLst/>
            <a:latin typeface="Arial" charset="0"/>
            <a:ea typeface="ＭＳ Ｐゴシック"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a:ln>
              <a:noFill/>
            </a:ln>
            <a:solidFill>
              <a:schemeClr val="tx1"/>
            </a:solidFill>
            <a:effectLst/>
            <a:latin typeface="Arial" charset="0"/>
            <a:ea typeface="ＭＳ Ｐゴシック" charset="0"/>
          </a:defRPr>
        </a:defPPr>
      </a:lstStyle>
    </a:lnDef>
  </a:objectDefaults>
  <a:extraClrSchemeLst>
    <a:extraClrScheme>
      <a:clrScheme name="Quadrant 1">
        <a:dk1>
          <a:srgbClr val="5C5674"/>
        </a:dk1>
        <a:lt1>
          <a:srgbClr val="FFFFFF"/>
        </a:lt1>
        <a:dk2>
          <a:srgbClr val="85986A"/>
        </a:dk2>
        <a:lt2>
          <a:srgbClr val="FFFFFF"/>
        </a:lt2>
        <a:accent1>
          <a:srgbClr val="666633"/>
        </a:accent1>
        <a:accent2>
          <a:srgbClr val="ADC5B8"/>
        </a:accent2>
        <a:accent3>
          <a:srgbClr val="C2CAB9"/>
        </a:accent3>
        <a:accent4>
          <a:srgbClr val="DADADA"/>
        </a:accent4>
        <a:accent5>
          <a:srgbClr val="B8B8AD"/>
        </a:accent5>
        <a:accent6>
          <a:srgbClr val="9CB2A6"/>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Quadrant 2">
        <a:dk1>
          <a:srgbClr val="000000"/>
        </a:dk1>
        <a:lt1>
          <a:srgbClr val="FFFFFF"/>
        </a:lt1>
        <a:dk2>
          <a:srgbClr val="420000"/>
        </a:dk2>
        <a:lt2>
          <a:srgbClr val="660000"/>
        </a:lt2>
        <a:accent1>
          <a:srgbClr val="CCCC00"/>
        </a:accent1>
        <a:accent2>
          <a:srgbClr val="999966"/>
        </a:accent2>
        <a:accent3>
          <a:srgbClr val="FFFFFF"/>
        </a:accent3>
        <a:accent4>
          <a:srgbClr val="000000"/>
        </a:accent4>
        <a:accent5>
          <a:srgbClr val="E2E2AA"/>
        </a:accent5>
        <a:accent6>
          <a:srgbClr val="8A8A5C"/>
        </a:accent6>
        <a:hlink>
          <a:srgbClr val="996633"/>
        </a:hlink>
        <a:folHlink>
          <a:srgbClr val="993300"/>
        </a:folHlink>
      </a:clrScheme>
      <a:clrMap bg1="lt1" tx1="dk1" bg2="lt2" tx2="dk2" accent1="accent1" accent2="accent2" accent3="accent3" accent4="accent4" accent5="accent5" accent6="accent6" hlink="hlink" folHlink="folHlink"/>
    </a:extraClrScheme>
    <a:extraClrScheme>
      <a:clrScheme name="Quadrant 3">
        <a:dk1>
          <a:srgbClr val="618052"/>
        </a:dk1>
        <a:lt1>
          <a:srgbClr val="FFFFE3"/>
        </a:lt1>
        <a:dk2>
          <a:srgbClr val="162E36"/>
        </a:dk2>
        <a:lt2>
          <a:srgbClr val="FFFFFF"/>
        </a:lt2>
        <a:accent1>
          <a:srgbClr val="336699"/>
        </a:accent1>
        <a:accent2>
          <a:srgbClr val="69888B"/>
        </a:accent2>
        <a:accent3>
          <a:srgbClr val="ABADAE"/>
        </a:accent3>
        <a:accent4>
          <a:srgbClr val="DADAC2"/>
        </a:accent4>
        <a:accent5>
          <a:srgbClr val="ADB8CA"/>
        </a:accent5>
        <a:accent6>
          <a:srgbClr val="5E7B7D"/>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Quadrant 4">
        <a:dk1>
          <a:srgbClr val="000000"/>
        </a:dk1>
        <a:lt1>
          <a:srgbClr val="FFFFFF"/>
        </a:lt1>
        <a:dk2>
          <a:srgbClr val="000000"/>
        </a:dk2>
        <a:lt2>
          <a:srgbClr val="CC0000"/>
        </a:lt2>
        <a:accent1>
          <a:srgbClr val="FFCC00"/>
        </a:accent1>
        <a:accent2>
          <a:srgbClr val="3366CC"/>
        </a:accent2>
        <a:accent3>
          <a:srgbClr val="FFFFFF"/>
        </a:accent3>
        <a:accent4>
          <a:srgbClr val="000000"/>
        </a:accent4>
        <a:accent5>
          <a:srgbClr val="FFE2AA"/>
        </a:accent5>
        <a:accent6>
          <a:srgbClr val="2D5CB9"/>
        </a:accent6>
        <a:hlink>
          <a:srgbClr val="666699"/>
        </a:hlink>
        <a:folHlink>
          <a:srgbClr val="C0C0C0"/>
        </a:folHlink>
      </a:clrScheme>
      <a:clrMap bg1="lt1" tx1="dk1" bg2="lt2" tx2="dk2" accent1="accent1" accent2="accent2" accent3="accent3" accent4="accent4" accent5="accent5" accent6="accent6" hlink="hlink" folHlink="folHlink"/>
    </a:extraClrScheme>
    <a:extraClrScheme>
      <a:clrScheme name="Quadrant 5">
        <a:dk1>
          <a:srgbClr val="666699"/>
        </a:dk1>
        <a:lt1>
          <a:srgbClr val="FFFFFF"/>
        </a:lt1>
        <a:dk2>
          <a:srgbClr val="000033"/>
        </a:dk2>
        <a:lt2>
          <a:srgbClr val="FFFFFF"/>
        </a:lt2>
        <a:accent1>
          <a:srgbClr val="9966FF"/>
        </a:accent1>
        <a:accent2>
          <a:srgbClr val="CCCCFF"/>
        </a:accent2>
        <a:accent3>
          <a:srgbClr val="AAAAAD"/>
        </a:accent3>
        <a:accent4>
          <a:srgbClr val="DADADA"/>
        </a:accent4>
        <a:accent5>
          <a:srgbClr val="CAB8FF"/>
        </a:accent5>
        <a:accent6>
          <a:srgbClr val="B9B9E7"/>
        </a:accent6>
        <a:hlink>
          <a:srgbClr val="CCCC00"/>
        </a:hlink>
        <a:folHlink>
          <a:srgbClr val="CC9900"/>
        </a:folHlink>
      </a:clrScheme>
      <a:clrMap bg1="dk2" tx1="lt1" bg2="dk1" tx2="lt2" accent1="accent1" accent2="accent2" accent3="accent3" accent4="accent4" accent5="accent5" accent6="accent6" hlink="hlink" folHlink="folHlink"/>
    </a:extraClrScheme>
    <a:extraClrScheme>
      <a:clrScheme name="Quadrant 6">
        <a:dk1>
          <a:srgbClr val="000000"/>
        </a:dk1>
        <a:lt1>
          <a:srgbClr val="FFFFFF"/>
        </a:lt1>
        <a:dk2>
          <a:srgbClr val="000000"/>
        </a:dk2>
        <a:lt2>
          <a:srgbClr val="669966"/>
        </a:lt2>
        <a:accent1>
          <a:srgbClr val="CCCCFF"/>
        </a:accent1>
        <a:accent2>
          <a:srgbClr val="9999CC"/>
        </a:accent2>
        <a:accent3>
          <a:srgbClr val="FFFFFF"/>
        </a:accent3>
        <a:accent4>
          <a:srgbClr val="000000"/>
        </a:accent4>
        <a:accent5>
          <a:srgbClr val="E2E2FF"/>
        </a:accent5>
        <a:accent6>
          <a:srgbClr val="8A8AB9"/>
        </a:accent6>
        <a:hlink>
          <a:srgbClr val="000066"/>
        </a:hlink>
        <a:folHlink>
          <a:srgbClr val="333399"/>
        </a:folHlink>
      </a:clrScheme>
      <a:clrMap bg1="lt1" tx1="dk1" bg2="lt2" tx2="dk2" accent1="accent1" accent2="accent2" accent3="accent3" accent4="accent4" accent5="accent5" accent6="accent6" hlink="hlink" folHlink="folHlink"/>
    </a:extraClrScheme>
    <a:extraClrScheme>
      <a:clrScheme name="Quadrant 7">
        <a:dk1>
          <a:srgbClr val="0099CC"/>
        </a:dk1>
        <a:lt1>
          <a:srgbClr val="FFFFFF"/>
        </a:lt1>
        <a:dk2>
          <a:srgbClr val="000099"/>
        </a:dk2>
        <a:lt2>
          <a:srgbClr val="FFFFFF"/>
        </a:lt2>
        <a:accent1>
          <a:srgbClr val="0099CC"/>
        </a:accent1>
        <a:accent2>
          <a:srgbClr val="6600FF"/>
        </a:accent2>
        <a:accent3>
          <a:srgbClr val="AAAACA"/>
        </a:accent3>
        <a:accent4>
          <a:srgbClr val="DADADA"/>
        </a:accent4>
        <a:accent5>
          <a:srgbClr val="AACAE2"/>
        </a:accent5>
        <a:accent6>
          <a:srgbClr val="5C00E7"/>
        </a:accent6>
        <a:hlink>
          <a:srgbClr val="FFCC00"/>
        </a:hlink>
        <a:folHlink>
          <a:srgbClr val="00CCFF"/>
        </a:folHlink>
      </a:clrScheme>
      <a:clrMap bg1="dk2" tx1="lt1" bg2="dk1" tx2="lt2" accent1="accent1" accent2="accent2" accent3="accent3" accent4="accent4" accent5="accent5" accent6="accent6" hlink="hlink" folHlink="folHlink"/>
    </a:extraClrScheme>
    <a:extraClrScheme>
      <a:clrScheme name="Quadrant 8">
        <a:dk1>
          <a:srgbClr val="000033"/>
        </a:dk1>
        <a:lt1>
          <a:srgbClr val="FFFFFF"/>
        </a:lt1>
        <a:dk2>
          <a:srgbClr val="003366"/>
        </a:dk2>
        <a:lt2>
          <a:srgbClr val="275C6D"/>
        </a:lt2>
        <a:accent1>
          <a:srgbClr val="A7D2DF"/>
        </a:accent1>
        <a:accent2>
          <a:srgbClr val="108DA6"/>
        </a:accent2>
        <a:accent3>
          <a:srgbClr val="FFFFFF"/>
        </a:accent3>
        <a:accent4>
          <a:srgbClr val="00002A"/>
        </a:accent4>
        <a:accent5>
          <a:srgbClr val="D0E5EC"/>
        </a:accent5>
        <a:accent6>
          <a:srgbClr val="0D7F96"/>
        </a:accent6>
        <a:hlink>
          <a:srgbClr val="666699"/>
        </a:hlink>
        <a:folHlink>
          <a:srgbClr val="9999FF"/>
        </a:folHlink>
      </a:clrScheme>
      <a:clrMap bg1="lt1" tx1="dk1" bg2="lt2" tx2="dk2" accent1="accent1" accent2="accent2" accent3="accent3" accent4="accent4" accent5="accent5" accent6="accent6" hlink="hlink" folHlink="folHlink"/>
    </a:extraClrScheme>
    <a:extraClrScheme>
      <a:clrScheme name="Quadrant 9">
        <a:dk1>
          <a:srgbClr val="CC3300"/>
        </a:dk1>
        <a:lt1>
          <a:srgbClr val="FFFFFF"/>
        </a:lt1>
        <a:dk2>
          <a:srgbClr val="000000"/>
        </a:dk2>
        <a:lt2>
          <a:srgbClr val="FFFFCC"/>
        </a:lt2>
        <a:accent1>
          <a:srgbClr val="FF9900"/>
        </a:accent1>
        <a:accent2>
          <a:srgbClr val="993300"/>
        </a:accent2>
        <a:accent3>
          <a:srgbClr val="AAAAAA"/>
        </a:accent3>
        <a:accent4>
          <a:srgbClr val="DADADA"/>
        </a:accent4>
        <a:accent5>
          <a:srgbClr val="FFCAAA"/>
        </a:accent5>
        <a:accent6>
          <a:srgbClr val="8A2D00"/>
        </a:accent6>
        <a:hlink>
          <a:srgbClr val="CEC5A2"/>
        </a:hlink>
        <a:folHlink>
          <a:srgbClr val="DDDDDD"/>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Quadrant</Template>
  <TotalTime>61320</TotalTime>
  <Words>18859</Words>
  <Application>Microsoft Macintosh PowerPoint</Application>
  <PresentationFormat>On-screen Show (4:3)</PresentationFormat>
  <Paragraphs>1291</Paragraphs>
  <Slides>66</Slides>
  <Notes>1</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66</vt:i4>
      </vt:variant>
    </vt:vector>
  </HeadingPairs>
  <TitlesOfParts>
    <vt:vector size="72" baseType="lpstr">
      <vt:lpstr>Arial</vt:lpstr>
      <vt:lpstr>Courier New</vt:lpstr>
      <vt:lpstr>Times New Roman</vt:lpstr>
      <vt:lpstr>Wingdings</vt:lpstr>
      <vt:lpstr>Quadrant</vt:lpstr>
      <vt:lpstr>Equation</vt:lpstr>
      <vt:lpstr>CMPE 180A Data Structures and Algorithms in C++ November 10 Class Meeting</vt:lpstr>
      <vt:lpstr>A Nasty C++ Puzzle</vt:lpstr>
      <vt:lpstr>A Nasty C++ Puzzle, cont’d</vt:lpstr>
      <vt:lpstr>A Nasty C++ Puzzle, cont’d</vt:lpstr>
      <vt:lpstr>A Nasty C++ Puzzle, cont’d</vt:lpstr>
      <vt:lpstr>Sorting Algorithms</vt:lpstr>
      <vt:lpstr>Selection Sort</vt:lpstr>
      <vt:lpstr>Selection Sort, cont’d</vt:lpstr>
      <vt:lpstr>Insertion Sort</vt:lpstr>
      <vt:lpstr>Insertion Sort, cont’d</vt:lpstr>
      <vt:lpstr>Insertion Sort, cont’d</vt:lpstr>
      <vt:lpstr>Shellsort</vt:lpstr>
      <vt:lpstr>Shellsort, cont’d</vt:lpstr>
      <vt:lpstr>Insertion Sort vs. Shellsort</vt:lpstr>
      <vt:lpstr>Suboptimal Shellsort</vt:lpstr>
      <vt:lpstr>Suboptimal Shellsort: N = 25</vt:lpstr>
      <vt:lpstr>Suboptimal Shellsort: N = 25, cont’d</vt:lpstr>
      <vt:lpstr>Suboptimal Shellsort: N = 25, cont’d</vt:lpstr>
      <vt:lpstr>Suboptimal Shellsort: N = 25, cont’d</vt:lpstr>
      <vt:lpstr>A More Optimal Shellsort</vt:lpstr>
      <vt:lpstr>A More Optimal Shellsort, cont’d</vt:lpstr>
      <vt:lpstr>A More Optimal Shellsort, cont’d</vt:lpstr>
      <vt:lpstr>A More Optimal Shellsort, cont’d</vt:lpstr>
      <vt:lpstr>Mergesort for Linked Lists</vt:lpstr>
      <vt:lpstr>Mergesort</vt:lpstr>
      <vt:lpstr>Mergesort for Linked Lists, cont’d</vt:lpstr>
      <vt:lpstr>Merge Two Sorted Lists</vt:lpstr>
      <vt:lpstr>Mergesort: n = 25 </vt:lpstr>
      <vt:lpstr>Mergesort: n = 25, cont’d</vt:lpstr>
      <vt:lpstr>Mergesort: n = 25, cont’d</vt:lpstr>
      <vt:lpstr>Mergesort: N = 25, cont’d</vt:lpstr>
      <vt:lpstr>Analysis of Mergesort</vt:lpstr>
      <vt:lpstr>Analysis of Mergesort</vt:lpstr>
      <vt:lpstr>Analysis of Mergesort</vt:lpstr>
      <vt:lpstr>Break</vt:lpstr>
      <vt:lpstr>Partitioning a List of Values</vt:lpstr>
      <vt:lpstr>Partitioning a List of Values, cont’d</vt:lpstr>
      <vt:lpstr>PowerPoint Presentation</vt:lpstr>
      <vt:lpstr>Partition a List Using a Pivot</vt:lpstr>
      <vt:lpstr>Partition a List Using a Pivot, cont’d</vt:lpstr>
      <vt:lpstr>Partition a List Using a Pivot, cont’d</vt:lpstr>
      <vt:lpstr>Partition a List Using a Pivot, cont’d</vt:lpstr>
      <vt:lpstr>Quicksort</vt:lpstr>
      <vt:lpstr>Quicksort Pivot Strategy</vt:lpstr>
      <vt:lpstr>Suboptimal Quicksort</vt:lpstr>
      <vt:lpstr>Suboptimal Quicksort, cont’d</vt:lpstr>
      <vt:lpstr>Suboptimal Quicksort, cont’d</vt:lpstr>
      <vt:lpstr>Suboptimal Quicksort, cont’d</vt:lpstr>
      <vt:lpstr>Suboptimal Quicksort, cont’d</vt:lpstr>
      <vt:lpstr>Suboptimal Quicksort, cont’d</vt:lpstr>
      <vt:lpstr>Suboptimal Quicksort, cont’d</vt:lpstr>
      <vt:lpstr>Suboptimal Quicksort, cont’d</vt:lpstr>
      <vt:lpstr>Suboptimal Quicksort, cont’d</vt:lpstr>
      <vt:lpstr>Median-of-Three Pivot Strategy</vt:lpstr>
      <vt:lpstr>Optimal Quicksort</vt:lpstr>
      <vt:lpstr>Optimal Quicksort, cont’d</vt:lpstr>
      <vt:lpstr>Optimal Quicksort, cont’d</vt:lpstr>
      <vt:lpstr>Optimal Quicksort, cont’d</vt:lpstr>
      <vt:lpstr>Optimal Quicksort, cont’d</vt:lpstr>
      <vt:lpstr>Optimal Quicksort, cont’d</vt:lpstr>
      <vt:lpstr>Optimal Quicksort, cont’d</vt:lpstr>
      <vt:lpstr>Optimal Quicksort, cont’d</vt:lpstr>
      <vt:lpstr>Optimal Quicksort, cont’d</vt:lpstr>
      <vt:lpstr>Quicksort, cont’d</vt:lpstr>
      <vt:lpstr>Assignment #12: Sorting Algorithms</vt:lpstr>
      <vt:lpstr>Sorting Animations</vt:lpstr>
    </vt:vector>
  </TitlesOfParts>
  <Manager/>
  <Company>San Jose State University</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CS 46B: Introduction to Data Structures</dc:title>
  <dc:subject/>
  <dc:creator>Ronald Mak</dc:creator>
  <cp:keywords/>
  <dc:description/>
  <cp:lastModifiedBy>Ron Mak</cp:lastModifiedBy>
  <cp:revision>966</cp:revision>
  <cp:lastPrinted>2016-09-16T08:43:07Z</cp:lastPrinted>
  <dcterms:created xsi:type="dcterms:W3CDTF">2008-01-12T03:52:55Z</dcterms:created>
  <dcterms:modified xsi:type="dcterms:W3CDTF">2020-11-10T09:52:41Z</dcterms:modified>
  <cp:category/>
</cp:coreProperties>
</file>