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59"/>
  </p:notesMasterIdLst>
  <p:handoutMasterIdLst>
    <p:handoutMasterId r:id="rId60"/>
  </p:handoutMasterIdLst>
  <p:sldIdLst>
    <p:sldId id="256" r:id="rId2"/>
    <p:sldId id="329" r:id="rId3"/>
    <p:sldId id="298" r:id="rId4"/>
    <p:sldId id="299" r:id="rId5"/>
    <p:sldId id="300" r:id="rId6"/>
    <p:sldId id="301" r:id="rId7"/>
    <p:sldId id="302" r:id="rId8"/>
    <p:sldId id="303" r:id="rId9"/>
    <p:sldId id="315" r:id="rId10"/>
    <p:sldId id="316" r:id="rId11"/>
    <p:sldId id="317" r:id="rId12"/>
    <p:sldId id="314" r:id="rId13"/>
    <p:sldId id="304" r:id="rId14"/>
    <p:sldId id="305" r:id="rId15"/>
    <p:sldId id="306" r:id="rId16"/>
    <p:sldId id="307" r:id="rId17"/>
    <p:sldId id="313" r:id="rId18"/>
    <p:sldId id="308" r:id="rId19"/>
    <p:sldId id="309" r:id="rId20"/>
    <p:sldId id="310" r:id="rId21"/>
    <p:sldId id="311" r:id="rId22"/>
    <p:sldId id="319" r:id="rId23"/>
    <p:sldId id="312" r:id="rId24"/>
    <p:sldId id="328" r:id="rId25"/>
    <p:sldId id="320" r:id="rId26"/>
    <p:sldId id="292" r:id="rId27"/>
    <p:sldId id="257" r:id="rId28"/>
    <p:sldId id="293" r:id="rId29"/>
    <p:sldId id="258" r:id="rId30"/>
    <p:sldId id="259" r:id="rId31"/>
    <p:sldId id="260" r:id="rId32"/>
    <p:sldId id="261" r:id="rId33"/>
    <p:sldId id="262" r:id="rId34"/>
    <p:sldId id="263" r:id="rId35"/>
    <p:sldId id="321" r:id="rId36"/>
    <p:sldId id="269" r:id="rId37"/>
    <p:sldId id="270" r:id="rId38"/>
    <p:sldId id="271" r:id="rId39"/>
    <p:sldId id="272" r:id="rId40"/>
    <p:sldId id="273" r:id="rId41"/>
    <p:sldId id="274" r:id="rId42"/>
    <p:sldId id="275" r:id="rId43"/>
    <p:sldId id="296" r:id="rId44"/>
    <p:sldId id="297" r:id="rId45"/>
    <p:sldId id="277" r:id="rId46"/>
    <p:sldId id="278" r:id="rId47"/>
    <p:sldId id="279" r:id="rId48"/>
    <p:sldId id="280" r:id="rId49"/>
    <p:sldId id="281" r:id="rId50"/>
    <p:sldId id="284" r:id="rId51"/>
    <p:sldId id="282" r:id="rId52"/>
    <p:sldId id="283" r:id="rId53"/>
    <p:sldId id="285" r:id="rId54"/>
    <p:sldId id="286" r:id="rId55"/>
    <p:sldId id="287" r:id="rId56"/>
    <p:sldId id="290" r:id="rId57"/>
    <p:sldId id="291" r:id="rId5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051"/>
    <a:srgbClr val="B23C00"/>
    <a:srgbClr val="0033CC"/>
    <a:srgbClr val="66CCFF"/>
    <a:srgbClr val="E1F5FF"/>
    <a:srgbClr val="C6DEFF"/>
    <a:srgbClr val="A12A03"/>
    <a:srgbClr val="A40000"/>
    <a:srgbClr val="CC99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31" autoAdjust="0"/>
    <p:restoredTop sz="95694" autoAdjust="0"/>
  </p:normalViewPr>
  <p:slideViewPr>
    <p:cSldViewPr>
      <p:cViewPr varScale="1">
        <p:scale>
          <a:sx n="238" d="100"/>
          <a:sy n="238" d="100"/>
        </p:scale>
        <p:origin x="576" y="184"/>
      </p:cViewPr>
      <p:guideLst>
        <p:guide orient="horz" pos="2160"/>
        <p:guide pos="28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11/2/20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64504C-A0F5-524D-82C6-1B8158989AE1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973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809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Fall 2020: November 3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524426" y="6263609"/>
            <a:ext cx="31438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CMPE 180A: </a:t>
            </a:r>
            <a:r>
              <a:rPr lang="en-US" sz="1000" baseline="0" dirty="0"/>
              <a:t>Data Structures and Algorithms in C++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CMPE 180A</a:t>
            </a:r>
            <a:br>
              <a:rPr lang="en-US" sz="3200" dirty="0"/>
            </a:br>
            <a:r>
              <a:rPr lang="en-US" dirty="0"/>
              <a:t>Data Structures and Algorithms in C++</a:t>
            </a:r>
            <a:br>
              <a:rPr lang="en-US" sz="3600" dirty="0"/>
            </a:br>
            <a:r>
              <a:rPr lang="en-US" sz="2400" dirty="0"/>
              <a:t>November 3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Fall 2020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40" y="4434828"/>
            <a:ext cx="1013781" cy="137158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Simple Hash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049"/>
            <a:ext cx="8229600" cy="3524876"/>
          </a:xfrm>
        </p:spPr>
        <p:txBody>
          <a:bodyPr/>
          <a:lstStyle/>
          <a:p>
            <a:r>
              <a:rPr lang="en-US" dirty="0"/>
              <a:t>We use only the first three letters of each word.</a:t>
            </a:r>
          </a:p>
          <a:p>
            <a:pPr lvl="1"/>
            <a:r>
              <a:rPr lang="en-US" dirty="0"/>
              <a:t>27 letters in the alphabet + space</a:t>
            </a:r>
          </a:p>
          <a:p>
            <a:pPr lvl="1"/>
            <a:r>
              <a:rPr lang="en-US" dirty="0"/>
              <a:t>729 = 27</a:t>
            </a:r>
            <a:r>
              <a:rPr lang="en-US" baseline="30000" dirty="0"/>
              <a:t>2</a:t>
            </a:r>
          </a:p>
          <a:p>
            <a:pPr lvl="6"/>
            <a:endParaRPr lang="en-US" dirty="0"/>
          </a:p>
          <a:p>
            <a:r>
              <a:rPr lang="en-US" dirty="0"/>
              <a:t>Good distribution into a table of 10,007 if the first three letters are random.</a:t>
            </a:r>
          </a:p>
          <a:p>
            <a:pPr lvl="1"/>
            <a:r>
              <a:rPr lang="en-US" dirty="0"/>
              <a:t>But the English language is not random and </a:t>
            </a:r>
            <a:br>
              <a:rPr lang="en-US" dirty="0"/>
            </a:br>
            <a:r>
              <a:rPr lang="en-US" dirty="0"/>
              <a:t>many words will start with the same three letters.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19636" y="1325105"/>
            <a:ext cx="7904728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hash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string&amp; word,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table_size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return (</a:t>
            </a:r>
            <a:r>
              <a:rPr lang="en-US" sz="18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key[0] + 27*key[1] + 729*key[2]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)%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table_size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72531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Better Hash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46122"/>
            <a:ext cx="8229600" cy="2884803"/>
          </a:xfrm>
        </p:spPr>
        <p:txBody>
          <a:bodyPr/>
          <a:lstStyle/>
          <a:p>
            <a:r>
              <a:rPr lang="en-US" dirty="0"/>
              <a:t>Calculates a polynomial function </a:t>
            </a:r>
            <a:br>
              <a:rPr lang="en-US" dirty="0"/>
            </a:br>
            <a:r>
              <a:rPr lang="en-US" dirty="0"/>
              <a:t>by nested multiplication (Horner’s rule).</a:t>
            </a:r>
          </a:p>
          <a:p>
            <a:r>
              <a:rPr lang="en-US" dirty="0"/>
              <a:t>Easy and fast to calculate.</a:t>
            </a:r>
          </a:p>
          <a:p>
            <a:r>
              <a:rPr lang="en-US" dirty="0"/>
              <a:t>Distributes the keys well into a large table.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964281" y="1325903"/>
            <a:ext cx="7215437" cy="17543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hash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string&amp; word,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table_size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unsigned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hashVal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= 0;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for (char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ch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: word) </a:t>
            </a:r>
            <a:r>
              <a:rPr lang="en-US" sz="1800" b="1" dirty="0" err="1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hashVal</a:t>
            </a:r>
            <a:r>
              <a:rPr lang="en-US" sz="18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 = 37*</a:t>
            </a:r>
            <a:r>
              <a:rPr lang="en-US" sz="1800" b="1" dirty="0" err="1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hashVal</a:t>
            </a:r>
            <a:r>
              <a:rPr lang="en-US" sz="18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 + </a:t>
            </a:r>
            <a:r>
              <a:rPr lang="en-US" sz="1800" b="1" dirty="0" err="1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ch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return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hashVal%table_size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65043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7998B-1DE5-A947-96C7-8DFBC9643AC6}" type="slidenum">
              <a:rPr lang="en-US"/>
              <a:pPr/>
              <a:t>12</a:t>
            </a:fld>
            <a:endParaRPr lang="en-US"/>
          </a:p>
        </p:txBody>
      </p:sp>
      <p:sp>
        <p:nvSpPr>
          <p:cNvPr id="95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Collisions</a:t>
            </a:r>
          </a:p>
        </p:txBody>
      </p:sp>
      <p:sp>
        <p:nvSpPr>
          <p:cNvPr id="950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more data we put into a hash table, </a:t>
            </a:r>
            <a:br>
              <a:rPr lang="en-US" dirty="0"/>
            </a:br>
            <a:r>
              <a:rPr lang="en-US" dirty="0"/>
              <a:t>the more </a:t>
            </a:r>
            <a:r>
              <a:rPr lang="en-US" dirty="0">
                <a:solidFill>
                  <a:srgbClr val="C00000"/>
                </a:solidFill>
              </a:rPr>
              <a:t>collisions</a:t>
            </a:r>
            <a:r>
              <a:rPr lang="en-US" dirty="0"/>
              <a:t> occur.</a:t>
            </a:r>
          </a:p>
          <a:p>
            <a:pPr lvl="4"/>
            <a:endParaRPr lang="en-US" dirty="0"/>
          </a:p>
          <a:p>
            <a:r>
              <a:rPr lang="en-US" dirty="0"/>
              <a:t>A collision is when two or more data records </a:t>
            </a:r>
            <a:br>
              <a:rPr lang="en-US" dirty="0"/>
            </a:br>
            <a:r>
              <a:rPr lang="en-US" dirty="0"/>
              <a:t>are mapped to the </a:t>
            </a:r>
            <a:r>
              <a:rPr lang="en-US" u="sng" dirty="0"/>
              <a:t>same</a:t>
            </a:r>
            <a:r>
              <a:rPr lang="en-US" dirty="0"/>
              <a:t> table cell.</a:t>
            </a:r>
          </a:p>
          <a:p>
            <a:pPr lvl="5"/>
            <a:endParaRPr lang="en-US" dirty="0"/>
          </a:p>
          <a:p>
            <a:r>
              <a:rPr lang="en-US" dirty="0"/>
              <a:t>How can a hash table handle collisions?</a:t>
            </a:r>
          </a:p>
        </p:txBody>
      </p:sp>
    </p:spTree>
    <p:extLst>
      <p:ext uri="{BB962C8B-B14F-4D97-AF65-F5344CB8AC3E}">
        <p14:creationId xmlns:p14="http://schemas.microsoft.com/office/powerpoint/2010/main" val="30313859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5B156-7048-1448-8D88-0C20FB147CAB}" type="slidenum">
              <a:rPr lang="en-US"/>
              <a:pPr/>
              <a:t>13</a:t>
            </a:fld>
            <a:endParaRPr lang="en-US"/>
          </a:p>
        </p:txBody>
      </p:sp>
      <p:sp>
        <p:nvSpPr>
          <p:cNvPr id="95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Keys for Successful Hashing</a:t>
            </a:r>
          </a:p>
        </p:txBody>
      </p:sp>
      <p:sp>
        <p:nvSpPr>
          <p:cNvPr id="95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Good hash function</a:t>
            </a:r>
          </a:p>
          <a:p>
            <a:r>
              <a:rPr lang="en-US" dirty="0"/>
              <a:t>Good collision resolution</a:t>
            </a:r>
          </a:p>
          <a:p>
            <a:r>
              <a:rPr lang="en-US" dirty="0"/>
              <a:t>Size of the underlying array a </a:t>
            </a:r>
            <a:r>
              <a:rPr lang="en-US" u="sng" dirty="0"/>
              <a:t>prime number</a:t>
            </a:r>
            <a:endParaRPr lang="en-US" u="sng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8672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A5625-E76C-7245-9A67-8073568B6F0F}" type="slidenum">
              <a:rPr lang="en-US"/>
              <a:pPr/>
              <a:t>14</a:t>
            </a:fld>
            <a:endParaRPr lang="en-US"/>
          </a:p>
        </p:txBody>
      </p:sp>
      <p:sp>
        <p:nvSpPr>
          <p:cNvPr id="95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Collision Resolution</a:t>
            </a:r>
          </a:p>
        </p:txBody>
      </p:sp>
      <p:sp>
        <p:nvSpPr>
          <p:cNvPr id="956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Separate chaining</a:t>
            </a:r>
          </a:p>
          <a:p>
            <a:pPr lvl="4"/>
            <a:endParaRPr lang="en-US" dirty="0"/>
          </a:p>
          <a:p>
            <a:r>
              <a:rPr lang="en-US" dirty="0"/>
              <a:t>Open addressing</a:t>
            </a:r>
          </a:p>
          <a:p>
            <a:pPr lvl="1"/>
            <a:r>
              <a:rPr lang="en-US" dirty="0"/>
              <a:t>Linear probing</a:t>
            </a:r>
          </a:p>
          <a:p>
            <a:pPr lvl="1"/>
            <a:r>
              <a:rPr lang="en-US" dirty="0"/>
              <a:t>Quadratic probing</a:t>
            </a:r>
          </a:p>
        </p:txBody>
      </p:sp>
    </p:spTree>
    <p:extLst>
      <p:ext uri="{BB962C8B-B14F-4D97-AF65-F5344CB8AC3E}">
        <p14:creationId xmlns:p14="http://schemas.microsoft.com/office/powerpoint/2010/main" val="27939544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7858-2500-2D44-9187-18F63C2AB989}" type="slidenum">
              <a:rPr lang="en-US"/>
              <a:pPr/>
              <a:t>15</a:t>
            </a:fld>
            <a:endParaRPr lang="en-US"/>
          </a:p>
        </p:txBody>
      </p:sp>
      <p:sp>
        <p:nvSpPr>
          <p:cNvPr id="951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Collision Resolution: Separate Chaining</a:t>
            </a:r>
          </a:p>
        </p:txBody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4297363" cy="4835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Each cell in a hash table is a pointer to a </a:t>
            </a:r>
            <a:r>
              <a:rPr lang="en-US" u="sng" dirty="0"/>
              <a:t>linked list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of all the data records that hash to that entry.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To retrieve a data record, we first </a:t>
            </a:r>
            <a:r>
              <a:rPr lang="en-US" u="sng" dirty="0"/>
              <a:t>hash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to the cell.</a:t>
            </a:r>
          </a:p>
        </p:txBody>
      </p:sp>
      <p:pic>
        <p:nvPicPr>
          <p:cNvPr id="9513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075" y="1325563"/>
            <a:ext cx="4200525" cy="417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852146" y="6172170"/>
            <a:ext cx="2461297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Java, 3</a:t>
            </a:r>
            <a:r>
              <a:rPr lang="en-US" sz="800" b="1" baseline="30000" dirty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 ed. </a:t>
            </a:r>
          </a:p>
          <a:p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Allen Weiss </a:t>
            </a:r>
          </a:p>
          <a:p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ISBN 0-13-257627-9</a:t>
            </a:r>
          </a:p>
        </p:txBody>
      </p:sp>
    </p:spTree>
    <p:extLst>
      <p:ext uri="{BB962C8B-B14F-4D97-AF65-F5344CB8AC3E}">
        <p14:creationId xmlns:p14="http://schemas.microsoft.com/office/powerpoint/2010/main" val="3147065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47858-2500-2D44-9187-18F63C2AB989}" type="slidenum">
              <a:rPr lang="en-US"/>
              <a:pPr/>
              <a:t>16</a:t>
            </a:fld>
            <a:endParaRPr lang="en-US"/>
          </a:p>
        </p:txBody>
      </p:sp>
      <p:sp>
        <p:nvSpPr>
          <p:cNvPr id="95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82928" y="411163"/>
            <a:ext cx="8778144" cy="655637"/>
          </a:xfrm>
        </p:spPr>
        <p:txBody>
          <a:bodyPr/>
          <a:lstStyle/>
          <a:p>
            <a:r>
              <a:rPr lang="en-US" dirty="0"/>
              <a:t>Collision Resolution: Separate Chaining</a:t>
            </a:r>
            <a:r>
              <a:rPr lang="en-US" i="1" dirty="0"/>
              <a:t>, cont’d</a:t>
            </a:r>
          </a:p>
        </p:txBody>
      </p:sp>
      <p:sp>
        <p:nvSpPr>
          <p:cNvPr id="95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4297363" cy="4835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Then we search the associated linked list </a:t>
            </a:r>
            <a:br>
              <a:rPr lang="en-US" dirty="0"/>
            </a:br>
            <a:r>
              <a:rPr lang="en-US" dirty="0"/>
              <a:t>for the data record.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We can sort the linked lists to improve search performance.</a:t>
            </a:r>
          </a:p>
        </p:txBody>
      </p:sp>
      <p:pic>
        <p:nvPicPr>
          <p:cNvPr id="9513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075" y="1325563"/>
            <a:ext cx="4200525" cy="417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852146" y="6172170"/>
            <a:ext cx="2461297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Java, 3</a:t>
            </a:r>
            <a:r>
              <a:rPr lang="en-US" sz="800" b="1" baseline="30000" dirty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 ed. </a:t>
            </a:r>
          </a:p>
          <a:p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Allen Weiss </a:t>
            </a:r>
          </a:p>
          <a:p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ISBN 0-13-257627-9</a:t>
            </a:r>
          </a:p>
        </p:txBody>
      </p:sp>
    </p:spTree>
    <p:extLst>
      <p:ext uri="{BB962C8B-B14F-4D97-AF65-F5344CB8AC3E}">
        <p14:creationId xmlns:p14="http://schemas.microsoft.com/office/powerpoint/2010/main" val="19401131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315B-FDB4-204A-B5AC-9578F02B612B}" type="slidenum">
              <a:rPr lang="en-US"/>
              <a:pPr/>
              <a:t>17</a:t>
            </a:fld>
            <a:endParaRPr lang="en-US"/>
          </a:p>
        </p:txBody>
      </p:sp>
      <p:sp>
        <p:nvSpPr>
          <p:cNvPr id="95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Collision Resolution: Open Addressing</a:t>
            </a:r>
          </a:p>
        </p:txBody>
      </p:sp>
      <p:sp>
        <p:nvSpPr>
          <p:cNvPr id="95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4846267"/>
          </a:xfrm>
        </p:spPr>
        <p:txBody>
          <a:bodyPr/>
          <a:lstStyle/>
          <a:p>
            <a:r>
              <a:rPr lang="en-US" dirty="0"/>
              <a:t>Does not use linked lists.</a:t>
            </a:r>
          </a:p>
          <a:p>
            <a:pPr lvl="4"/>
            <a:endParaRPr lang="en-US" dirty="0"/>
          </a:p>
          <a:p>
            <a:r>
              <a:rPr lang="en-US" dirty="0"/>
              <a:t>All the data resides in the table.</a:t>
            </a:r>
          </a:p>
          <a:p>
            <a:pPr lvl="4"/>
            <a:endParaRPr lang="en-US" dirty="0"/>
          </a:p>
          <a:p>
            <a:r>
              <a:rPr lang="en-US" dirty="0"/>
              <a:t>When a collision occurs, </a:t>
            </a:r>
            <a:br>
              <a:rPr lang="en-US" dirty="0"/>
            </a:br>
            <a:r>
              <a:rPr lang="en-US" u="sng" dirty="0"/>
              <a:t>try a different table cell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We will consider two types of open addressing:</a:t>
            </a:r>
          </a:p>
          <a:p>
            <a:pPr lvl="1"/>
            <a:r>
              <a:rPr lang="en-US" dirty="0"/>
              <a:t>linear probing</a:t>
            </a:r>
          </a:p>
          <a:p>
            <a:pPr lvl="1"/>
            <a:r>
              <a:rPr lang="en-US" dirty="0"/>
              <a:t>quadratic probing</a:t>
            </a:r>
          </a:p>
        </p:txBody>
      </p:sp>
    </p:spTree>
    <p:extLst>
      <p:ext uri="{BB962C8B-B14F-4D97-AF65-F5344CB8AC3E}">
        <p14:creationId xmlns:p14="http://schemas.microsoft.com/office/powerpoint/2010/main" val="16036031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315B-FDB4-204A-B5AC-9578F02B612B}" type="slidenum">
              <a:rPr lang="en-US"/>
              <a:pPr/>
              <a:t>18</a:t>
            </a:fld>
            <a:endParaRPr lang="en-US"/>
          </a:p>
        </p:txBody>
      </p:sp>
      <p:sp>
        <p:nvSpPr>
          <p:cNvPr id="95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Collision Resolution: Linear Probing</a:t>
            </a:r>
          </a:p>
        </p:txBody>
      </p:sp>
      <p:sp>
        <p:nvSpPr>
          <p:cNvPr id="95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5029145"/>
          </a:xfrm>
        </p:spPr>
        <p:txBody>
          <a:bodyPr/>
          <a:lstStyle/>
          <a:p>
            <a:r>
              <a:rPr lang="en-US" dirty="0"/>
              <a:t>Try in succession </a:t>
            </a:r>
            <a:r>
              <a:rPr lang="en-US" i="1" dirty="0">
                <a:latin typeface="Times New Roman" charset="0"/>
              </a:rPr>
              <a:t>h</a:t>
            </a:r>
            <a:r>
              <a:rPr lang="en-US" baseline="-25000" dirty="0">
                <a:latin typeface="Times New Roman" charset="0"/>
              </a:rPr>
              <a:t>0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x</a:t>
            </a:r>
            <a:r>
              <a:rPr lang="en-US" dirty="0">
                <a:latin typeface="Times New Roman" charset="0"/>
              </a:rPr>
              <a:t>), </a:t>
            </a:r>
            <a:r>
              <a:rPr lang="en-US" i="1" dirty="0">
                <a:latin typeface="Times New Roman" charset="0"/>
              </a:rPr>
              <a:t>h</a:t>
            </a:r>
            <a:r>
              <a:rPr lang="en-US" baseline="-25000" dirty="0">
                <a:latin typeface="Times New Roman" charset="0"/>
              </a:rPr>
              <a:t>1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x</a:t>
            </a:r>
            <a:r>
              <a:rPr lang="en-US" dirty="0">
                <a:latin typeface="Times New Roman" charset="0"/>
              </a:rPr>
              <a:t>), </a:t>
            </a:r>
            <a:r>
              <a:rPr lang="en-US" i="1" dirty="0">
                <a:latin typeface="Times New Roman" charset="0"/>
              </a:rPr>
              <a:t>h</a:t>
            </a:r>
            <a:r>
              <a:rPr lang="en-US" baseline="-25000" dirty="0">
                <a:latin typeface="Times New Roman" charset="0"/>
              </a:rPr>
              <a:t>2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x</a:t>
            </a:r>
            <a:r>
              <a:rPr lang="en-US" dirty="0">
                <a:latin typeface="Times New Roman" charset="0"/>
              </a:rPr>
              <a:t>), …</a:t>
            </a:r>
          </a:p>
          <a:p>
            <a:pPr lvl="4"/>
            <a:endParaRPr lang="en-US" dirty="0">
              <a:latin typeface="Times New Roman" charset="0"/>
            </a:endParaRPr>
          </a:p>
          <a:p>
            <a:r>
              <a:rPr lang="en-US" i="1" dirty="0">
                <a:latin typeface="Times New Roman" charset="0"/>
              </a:rPr>
              <a:t>h</a:t>
            </a:r>
            <a:r>
              <a:rPr lang="en-US" i="1" baseline="-25000" dirty="0">
                <a:latin typeface="Times New Roman" charset="0"/>
              </a:rPr>
              <a:t>i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x</a:t>
            </a:r>
            <a:r>
              <a:rPr lang="en-US" dirty="0">
                <a:latin typeface="Times New Roman" charset="0"/>
              </a:rPr>
              <a:t>) = (</a:t>
            </a:r>
            <a:r>
              <a:rPr lang="en-US" i="1" dirty="0">
                <a:latin typeface="Times New Roman" charset="0"/>
              </a:rPr>
              <a:t>hash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x</a:t>
            </a:r>
            <a:r>
              <a:rPr lang="en-US" dirty="0">
                <a:latin typeface="Times New Roman" charset="0"/>
              </a:rPr>
              <a:t>) + </a:t>
            </a:r>
            <a:r>
              <a:rPr lang="en-US" i="1" dirty="0">
                <a:solidFill>
                  <a:srgbClr val="C00000"/>
                </a:solidFill>
                <a:latin typeface="Times New Roman" charset="0"/>
              </a:rPr>
              <a:t>f</a:t>
            </a:r>
            <a:r>
              <a:rPr lang="en-US" dirty="0">
                <a:solidFill>
                  <a:srgbClr val="C00000"/>
                </a:solidFill>
                <a:latin typeface="Times New Roman" charset="0"/>
              </a:rPr>
              <a:t>(</a:t>
            </a:r>
            <a:r>
              <a:rPr lang="en-US" i="1" dirty="0" err="1">
                <a:solidFill>
                  <a:srgbClr val="C00000"/>
                </a:solidFill>
                <a:latin typeface="Times New Roman" charset="0"/>
              </a:rPr>
              <a:t>i</a:t>
            </a:r>
            <a:r>
              <a:rPr lang="en-US" dirty="0">
                <a:solidFill>
                  <a:srgbClr val="C00000"/>
                </a:solidFill>
                <a:latin typeface="Times New Roman" charset="0"/>
              </a:rPr>
              <a:t>)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 % </a:t>
            </a:r>
            <a:r>
              <a:rPr lang="en-US" i="1" dirty="0" err="1">
                <a:latin typeface="Times New Roman" charset="0"/>
              </a:rPr>
              <a:t>TableSize</a:t>
            </a:r>
            <a:r>
              <a:rPr lang="en-US" dirty="0"/>
              <a:t>, with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(0) = 0</a:t>
            </a:r>
          </a:p>
          <a:p>
            <a:pPr marL="919163" lvl="3" indent="-469900">
              <a:buSzPct val="70000"/>
            </a:pPr>
            <a:r>
              <a:rPr lang="en-US" sz="2400" i="1" dirty="0">
                <a:latin typeface="Times New Roman" charset="0"/>
              </a:rPr>
              <a:t>hash</a:t>
            </a:r>
            <a:r>
              <a:rPr lang="en-US" sz="2400" dirty="0">
                <a:latin typeface="Times New Roman" charset="0"/>
              </a:rPr>
              <a:t>(</a:t>
            </a:r>
            <a:r>
              <a:rPr lang="en-US" sz="2400" i="1" dirty="0">
                <a:latin typeface="Times New Roman" charset="0"/>
              </a:rPr>
              <a:t>x</a:t>
            </a:r>
            <a:r>
              <a:rPr lang="en-US" sz="2400" dirty="0">
                <a:latin typeface="Times New Roman" charset="0"/>
              </a:rPr>
              <a:t>) </a:t>
            </a:r>
            <a:r>
              <a:rPr lang="en-US" sz="2400" dirty="0"/>
              <a:t>produces the </a:t>
            </a:r>
            <a:r>
              <a:rPr lang="en-US" sz="2400" u="sng" dirty="0"/>
              <a:t>home cell</a:t>
            </a:r>
            <a:r>
              <a:rPr lang="en-US" sz="2400" dirty="0"/>
              <a:t>.</a:t>
            </a:r>
            <a:endParaRPr lang="en-US" sz="2400" dirty="0">
              <a:latin typeface="Times New Roman" charset="0"/>
            </a:endParaRPr>
          </a:p>
          <a:p>
            <a:pPr lvl="4"/>
            <a:endParaRPr lang="en-US" dirty="0">
              <a:latin typeface="Times New Roman" charset="0"/>
            </a:endParaRPr>
          </a:p>
          <a:p>
            <a:r>
              <a:rPr lang="en-US" dirty="0"/>
              <a:t>Function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/>
              <a:t> is the </a:t>
            </a:r>
            <a:r>
              <a:rPr lang="en-US" dirty="0">
                <a:solidFill>
                  <a:srgbClr val="B23C00"/>
                </a:solidFill>
              </a:rPr>
              <a:t>collision resolution strategy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With linear probing,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/>
              <a:t> is a </a:t>
            </a:r>
            <a:r>
              <a:rPr lang="en-US" u="sng" dirty="0"/>
              <a:t>linear function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of </a:t>
            </a:r>
            <a:r>
              <a:rPr lang="en-US" i="1" dirty="0" err="1">
                <a:latin typeface="Times New Roman" charset="0"/>
              </a:rPr>
              <a:t>i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typically, </a:t>
            </a:r>
            <a:r>
              <a:rPr lang="en-US" i="1" dirty="0">
                <a:solidFill>
                  <a:srgbClr val="B23C00"/>
                </a:solidFill>
                <a:latin typeface="Times New Roman" charset="0"/>
              </a:rPr>
              <a:t>f</a:t>
            </a:r>
            <a:r>
              <a:rPr lang="en-US" dirty="0">
                <a:solidFill>
                  <a:srgbClr val="B23C00"/>
                </a:solidFill>
                <a:latin typeface="Times New Roman" charset="0"/>
              </a:rPr>
              <a:t>(</a:t>
            </a:r>
            <a:r>
              <a:rPr lang="en-US" i="1" dirty="0" err="1">
                <a:solidFill>
                  <a:srgbClr val="B23C00"/>
                </a:solidFill>
                <a:latin typeface="Times New Roman" charset="0"/>
              </a:rPr>
              <a:t>i</a:t>
            </a:r>
            <a:r>
              <a:rPr lang="en-US" dirty="0">
                <a:solidFill>
                  <a:srgbClr val="B23C00"/>
                </a:solidFill>
                <a:latin typeface="Times New Roman" charset="0"/>
              </a:rPr>
              <a:t>) = </a:t>
            </a:r>
            <a:r>
              <a:rPr lang="en-US" i="1" dirty="0" err="1">
                <a:solidFill>
                  <a:srgbClr val="B23C00"/>
                </a:solidFill>
                <a:latin typeface="Times New Roman" charset="0"/>
              </a:rPr>
              <a:t>i</a:t>
            </a:r>
            <a:endParaRPr lang="en-US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574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2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52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B3C5C-D49B-B34F-9637-EF961053B748}" type="slidenum">
              <a:rPr lang="en-US"/>
              <a:pPr/>
              <a:t>19</a:t>
            </a:fld>
            <a:endParaRPr lang="en-US"/>
          </a:p>
        </p:txBody>
      </p:sp>
      <p:sp>
        <p:nvSpPr>
          <p:cNvPr id="992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Collision Resolution: Linear Probing</a:t>
            </a:r>
            <a:r>
              <a:rPr lang="en-US" i="1" dirty="0"/>
              <a:t>, cont’d</a:t>
            </a:r>
          </a:p>
        </p:txBody>
      </p:sp>
      <p:sp>
        <p:nvSpPr>
          <p:cNvPr id="992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320995" cy="4953000"/>
          </a:xfrm>
        </p:spPr>
        <p:txBody>
          <a:bodyPr/>
          <a:lstStyle/>
          <a:p>
            <a:r>
              <a:rPr lang="en-US" dirty="0"/>
              <a:t>Insertion </a:t>
            </a:r>
          </a:p>
          <a:p>
            <a:pPr lvl="1"/>
            <a:r>
              <a:rPr lang="en-US" dirty="0"/>
              <a:t>If a cell is filled, look for the next empty cell.</a:t>
            </a:r>
          </a:p>
          <a:p>
            <a:pPr lvl="5"/>
            <a:endParaRPr lang="en-US" dirty="0"/>
          </a:p>
          <a:p>
            <a:r>
              <a:rPr lang="en-US" dirty="0"/>
              <a:t>Search </a:t>
            </a:r>
          </a:p>
          <a:p>
            <a:pPr lvl="1"/>
            <a:r>
              <a:rPr lang="en-US" dirty="0"/>
              <a:t>Start searching at the home cell, keep looking at the next cell until you find the matching key is found.</a:t>
            </a:r>
          </a:p>
          <a:p>
            <a:pPr lvl="1"/>
            <a:r>
              <a:rPr lang="en-US" dirty="0"/>
              <a:t>If you encounter an </a:t>
            </a:r>
            <a:r>
              <a:rPr lang="en-US" u="sng" dirty="0"/>
              <a:t>empty cell</a:t>
            </a:r>
            <a:r>
              <a:rPr lang="en-US" dirty="0"/>
              <a:t>, there is no key match.</a:t>
            </a:r>
          </a:p>
          <a:p>
            <a:pPr lvl="5"/>
            <a:endParaRPr lang="en-US" dirty="0"/>
          </a:p>
          <a:p>
            <a:r>
              <a:rPr lang="en-US" dirty="0"/>
              <a:t>Deletion </a:t>
            </a:r>
          </a:p>
          <a:p>
            <a:pPr lvl="1"/>
            <a:r>
              <a:rPr lang="en-US" dirty="0"/>
              <a:t>Empty cells will prematurely terminate a search.</a:t>
            </a:r>
          </a:p>
          <a:p>
            <a:pPr lvl="1"/>
            <a:r>
              <a:rPr lang="en-US" dirty="0"/>
              <a:t>Leave deleted items in the hash table but </a:t>
            </a:r>
            <a:br>
              <a:rPr lang="en-US" dirty="0"/>
            </a:br>
            <a:r>
              <a:rPr lang="en-US" u="sng" dirty="0"/>
              <a:t>mark them as deleted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91898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2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92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2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92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2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92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2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92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2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92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22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922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225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C2BBE-829A-6A43-86DC-63FF4D7A4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#10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CCCDB-BB93-7E41-A063-731DCD361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lessons did we learn about </a:t>
            </a:r>
            <a:br>
              <a:rPr lang="en-US" dirty="0"/>
            </a:br>
            <a:r>
              <a:rPr lang="en-US" dirty="0"/>
              <a:t>STL vectors and lists?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C2791A-C3AE-634A-96DA-43579BDD7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5005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2226" y="2971805"/>
            <a:ext cx="6108700" cy="333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A315B-FDB4-204A-B5AC-9578F02B612B}" type="slidenum">
              <a:rPr lang="en-US"/>
              <a:pPr/>
              <a:t>20</a:t>
            </a:fld>
            <a:endParaRPr lang="en-US"/>
          </a:p>
        </p:txBody>
      </p:sp>
      <p:sp>
        <p:nvSpPr>
          <p:cNvPr id="952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Collision Resolution: Linear Probing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95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859283"/>
          </a:xfrm>
        </p:spPr>
        <p:txBody>
          <a:bodyPr/>
          <a:lstStyle/>
          <a:p>
            <a:r>
              <a:rPr lang="en-US" dirty="0"/>
              <a:t>Suppose </a:t>
            </a:r>
            <a:r>
              <a:rPr lang="en-US" i="1" dirty="0" err="1">
                <a:latin typeface="Times New Roman" charset="0"/>
              </a:rPr>
              <a:t>TableSize</a:t>
            </a:r>
            <a:r>
              <a:rPr lang="en-US" dirty="0"/>
              <a:t> is 10, the keys are integer values, and the hash function is the key value modulo 10.</a:t>
            </a:r>
          </a:p>
          <a:p>
            <a:pPr lvl="1"/>
            <a:r>
              <a:rPr lang="en-US" dirty="0"/>
              <a:t>We want to insert keys 89, 18, 49, 58, and 69.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852146" y="6172170"/>
            <a:ext cx="2461297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Java, 3</a:t>
            </a:r>
            <a:r>
              <a:rPr lang="en-US" sz="800" b="1" baseline="30000" dirty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 ed. </a:t>
            </a:r>
          </a:p>
          <a:p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Allen Weiss </a:t>
            </a:r>
          </a:p>
          <a:p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ISBN 0-13-257627-9</a:t>
            </a:r>
          </a:p>
        </p:txBody>
      </p:sp>
    </p:spTree>
    <p:extLst>
      <p:ext uri="{BB962C8B-B14F-4D97-AF65-F5344CB8AC3E}">
        <p14:creationId xmlns:p14="http://schemas.microsoft.com/office/powerpoint/2010/main" val="23187802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74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2725" y="2514610"/>
            <a:ext cx="5659438" cy="357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25731-C77C-7D49-8E87-668361D912AE}" type="slidenum">
              <a:rPr lang="en-US"/>
              <a:pPr/>
              <a:t>21</a:t>
            </a:fld>
            <a:endParaRPr lang="en-US"/>
          </a:p>
        </p:txBody>
      </p:sp>
      <p:sp>
        <p:nvSpPr>
          <p:cNvPr id="95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Collision Resolution: Quadratic Probing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127771"/>
          </a:xfrm>
        </p:spPr>
        <p:txBody>
          <a:bodyPr/>
          <a:lstStyle/>
          <a:p>
            <a:r>
              <a:rPr lang="en-US" dirty="0"/>
              <a:t>Linear probing causes </a:t>
            </a:r>
            <a:r>
              <a:rPr lang="en-US" dirty="0">
                <a:solidFill>
                  <a:srgbClr val="B23C00"/>
                </a:solidFill>
              </a:rPr>
              <a:t>primary clustering</a:t>
            </a:r>
            <a:r>
              <a:rPr lang="en-US" dirty="0"/>
              <a:t>.</a:t>
            </a:r>
          </a:p>
          <a:p>
            <a:r>
              <a:rPr lang="en-US" dirty="0"/>
              <a:t>Try </a:t>
            </a:r>
            <a:r>
              <a:rPr lang="en-US" dirty="0">
                <a:solidFill>
                  <a:srgbClr val="B23C00"/>
                </a:solidFill>
              </a:rPr>
              <a:t>quadratic probing </a:t>
            </a:r>
            <a:r>
              <a:rPr lang="en-US" dirty="0"/>
              <a:t>instead: </a:t>
            </a:r>
            <a:r>
              <a:rPr lang="en-US" i="1" dirty="0">
                <a:solidFill>
                  <a:srgbClr val="B23C00"/>
                </a:solidFill>
                <a:latin typeface="Times New Roman" charset="0"/>
              </a:rPr>
              <a:t>f</a:t>
            </a:r>
            <a:r>
              <a:rPr lang="en-US" dirty="0">
                <a:solidFill>
                  <a:srgbClr val="B23C00"/>
                </a:solidFill>
                <a:latin typeface="Times New Roman" charset="0"/>
              </a:rPr>
              <a:t>(</a:t>
            </a:r>
            <a:r>
              <a:rPr lang="en-US" i="1" dirty="0" err="1">
                <a:solidFill>
                  <a:srgbClr val="B23C00"/>
                </a:solidFill>
                <a:latin typeface="Times New Roman" charset="0"/>
              </a:rPr>
              <a:t>i</a:t>
            </a:r>
            <a:r>
              <a:rPr lang="en-US" dirty="0">
                <a:solidFill>
                  <a:srgbClr val="B23C00"/>
                </a:solidFill>
                <a:latin typeface="Times New Roman" charset="0"/>
              </a:rPr>
              <a:t>) = </a:t>
            </a:r>
            <a:r>
              <a:rPr lang="en-US" i="1" dirty="0">
                <a:solidFill>
                  <a:srgbClr val="B23C00"/>
                </a:solidFill>
                <a:latin typeface="Times New Roman" charset="0"/>
              </a:rPr>
              <a:t>i</a:t>
            </a:r>
            <a:r>
              <a:rPr lang="en-US" baseline="30000" dirty="0">
                <a:solidFill>
                  <a:srgbClr val="B23C00"/>
                </a:solidFill>
                <a:latin typeface="Times New Roman" charset="0"/>
              </a:rPr>
              <a:t>2</a:t>
            </a:r>
            <a:r>
              <a:rPr lang="en-US" dirty="0"/>
              <a:t>. </a:t>
            </a:r>
          </a:p>
        </p:txBody>
      </p:sp>
      <p:sp>
        <p:nvSpPr>
          <p:cNvPr id="957445" name="Text Box 5"/>
          <p:cNvSpPr txBox="1">
            <a:spLocks noChangeArrowheads="1"/>
          </p:cNvSpPr>
          <p:nvPr/>
        </p:nvSpPr>
        <p:spPr bwMode="auto">
          <a:xfrm>
            <a:off x="457200" y="2990850"/>
            <a:ext cx="1908175" cy="8350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/>
              <a:t>49 collides with 89:</a:t>
            </a:r>
            <a:br>
              <a:rPr lang="en-US" sz="1600" dirty="0"/>
            </a:br>
            <a:r>
              <a:rPr lang="en-US" sz="1600" dirty="0"/>
              <a:t>the next empty cell</a:t>
            </a:r>
          </a:p>
          <a:p>
            <a:r>
              <a:rPr lang="en-US" sz="1600" dirty="0"/>
              <a:t>is 1 away.</a:t>
            </a:r>
          </a:p>
        </p:txBody>
      </p:sp>
      <p:sp>
        <p:nvSpPr>
          <p:cNvPr id="957446" name="Text Box 6"/>
          <p:cNvSpPr txBox="1">
            <a:spLocks noChangeArrowheads="1"/>
          </p:cNvSpPr>
          <p:nvPr/>
        </p:nvSpPr>
        <p:spPr bwMode="auto">
          <a:xfrm>
            <a:off x="457200" y="3997325"/>
            <a:ext cx="2073275" cy="10795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/>
              <a:t>58 collides with 18:</a:t>
            </a:r>
            <a:br>
              <a:rPr lang="en-US" sz="1600" dirty="0"/>
            </a:br>
            <a:r>
              <a:rPr lang="en-US" sz="1600" dirty="0"/>
              <a:t>the next cell is filled.</a:t>
            </a:r>
          </a:p>
          <a:p>
            <a:r>
              <a:rPr lang="en-US" sz="1600" dirty="0"/>
              <a:t>Try 2</a:t>
            </a:r>
            <a:r>
              <a:rPr lang="en-US" sz="1600" baseline="30000" dirty="0"/>
              <a:t>2</a:t>
            </a:r>
            <a:r>
              <a:rPr lang="en-US" sz="1600" dirty="0"/>
              <a:t> = 4 cells away</a:t>
            </a:r>
          </a:p>
          <a:p>
            <a:r>
              <a:rPr lang="en-US" sz="1600" dirty="0"/>
              <a:t>from the home cell.</a:t>
            </a:r>
          </a:p>
        </p:txBody>
      </p:sp>
      <p:sp>
        <p:nvSpPr>
          <p:cNvPr id="957447" name="Text Box 7"/>
          <p:cNvSpPr txBox="1">
            <a:spLocks noChangeArrowheads="1"/>
          </p:cNvSpPr>
          <p:nvPr/>
        </p:nvSpPr>
        <p:spPr bwMode="auto">
          <a:xfrm>
            <a:off x="457200" y="5257800"/>
            <a:ext cx="1358900" cy="346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/>
              <a:t>Same for 69.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852146" y="6172170"/>
            <a:ext cx="2461297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Java, 3</a:t>
            </a:r>
            <a:r>
              <a:rPr lang="en-US" sz="800" b="1" baseline="30000" dirty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 ed. </a:t>
            </a:r>
          </a:p>
          <a:p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Allen Weiss </a:t>
            </a:r>
          </a:p>
          <a:p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ISBN 0-13-257627-9</a:t>
            </a:r>
          </a:p>
        </p:txBody>
      </p:sp>
    </p:spTree>
    <p:extLst>
      <p:ext uri="{BB962C8B-B14F-4D97-AF65-F5344CB8AC3E}">
        <p14:creationId xmlns:p14="http://schemas.microsoft.com/office/powerpoint/2010/main" val="576653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7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7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57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57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57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57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7445" grpId="0" animBg="1"/>
      <p:bldP spid="957446" grpId="0" animBg="1"/>
      <p:bldP spid="95744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2" y="411163"/>
            <a:ext cx="8595311" cy="655637"/>
          </a:xfrm>
        </p:spPr>
        <p:txBody>
          <a:bodyPr/>
          <a:lstStyle/>
          <a:p>
            <a:r>
              <a:rPr lang="en-US" dirty="0"/>
              <a:t>Collision Resolution: Quadratic Probing</a:t>
            </a:r>
            <a:r>
              <a:rPr lang="en-US" i="1" dirty="0"/>
              <a:t>,</a:t>
            </a:r>
            <a:r>
              <a:rPr lang="en-US" dirty="0"/>
              <a:t> </a:t>
            </a:r>
            <a:r>
              <a:rPr lang="en-US" i="1" dirty="0"/>
              <a:t>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767844"/>
          </a:xfrm>
        </p:spPr>
        <p:txBody>
          <a:bodyPr/>
          <a:lstStyle/>
          <a:p>
            <a:r>
              <a:rPr lang="en-US" dirty="0"/>
              <a:t>Try </a:t>
            </a:r>
            <a:r>
              <a:rPr lang="en-US" dirty="0">
                <a:solidFill>
                  <a:srgbClr val="B23C00"/>
                </a:solidFill>
              </a:rPr>
              <a:t>quadratic probing </a:t>
            </a:r>
            <a:r>
              <a:rPr lang="en-US" dirty="0"/>
              <a:t>instead: </a:t>
            </a:r>
            <a:r>
              <a:rPr lang="en-US" i="1" dirty="0">
                <a:solidFill>
                  <a:srgbClr val="B23C00"/>
                </a:solidFill>
                <a:latin typeface="Times New Roman" charset="0"/>
              </a:rPr>
              <a:t>f</a:t>
            </a:r>
            <a:r>
              <a:rPr lang="en-US" dirty="0">
                <a:solidFill>
                  <a:srgbClr val="B23C00"/>
                </a:solidFill>
                <a:latin typeface="Times New Roman" charset="0"/>
              </a:rPr>
              <a:t>(</a:t>
            </a:r>
            <a:r>
              <a:rPr lang="en-US" i="1" dirty="0" err="1">
                <a:solidFill>
                  <a:srgbClr val="B23C00"/>
                </a:solidFill>
                <a:latin typeface="Times New Roman" charset="0"/>
              </a:rPr>
              <a:t>i</a:t>
            </a:r>
            <a:r>
              <a:rPr lang="en-US" dirty="0">
                <a:solidFill>
                  <a:srgbClr val="B23C00"/>
                </a:solidFill>
                <a:latin typeface="Times New Roman" charset="0"/>
              </a:rPr>
              <a:t>) = </a:t>
            </a:r>
            <a:r>
              <a:rPr lang="en-US" i="1" dirty="0">
                <a:solidFill>
                  <a:srgbClr val="B23C00"/>
                </a:solidFill>
                <a:latin typeface="Times New Roman" charset="0"/>
              </a:rPr>
              <a:t>i</a:t>
            </a:r>
            <a:r>
              <a:rPr lang="en-US" baseline="30000" dirty="0">
                <a:solidFill>
                  <a:srgbClr val="B23C00"/>
                </a:solidFill>
                <a:latin typeface="Times New Roman" charset="0"/>
              </a:rPr>
              <a:t>2</a:t>
            </a:r>
            <a:r>
              <a:rPr lang="en-US" dirty="0"/>
              <a:t>. </a:t>
            </a:r>
          </a:p>
          <a:p>
            <a:pPr lvl="4"/>
            <a:endParaRPr lang="en-US" dirty="0"/>
          </a:p>
          <a:p>
            <a:r>
              <a:rPr lang="en-US" i="1" dirty="0">
                <a:latin typeface="Times New Roman" charset="0"/>
              </a:rPr>
              <a:t>i</a:t>
            </a:r>
            <a:r>
              <a:rPr lang="en-US" baseline="30000" dirty="0">
                <a:latin typeface="Times New Roman" charset="0"/>
              </a:rPr>
              <a:t>2</a:t>
            </a:r>
            <a:r>
              <a:rPr lang="en-US" dirty="0"/>
              <a:t> is easy to compute, for </a:t>
            </a:r>
            <a:r>
              <a:rPr lang="en-US" i="1" dirty="0" err="1">
                <a:latin typeface="Times New Roman" charset="0"/>
              </a:rPr>
              <a:t>i</a:t>
            </a:r>
            <a:r>
              <a:rPr lang="en-US" dirty="0"/>
              <a:t> = 0, 1, 2, ...</a:t>
            </a:r>
          </a:p>
          <a:p>
            <a:pPr lvl="1"/>
            <a:r>
              <a:rPr lang="en-US" dirty="0"/>
              <a:t>Remember that we proved that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195304" y="3074889"/>
            <a:ext cx="2753345" cy="16312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1 = 1</a:t>
            </a:r>
            <a:r>
              <a:rPr lang="en-US" sz="2000" baseline="30000" dirty="0"/>
              <a:t>2</a:t>
            </a:r>
          </a:p>
          <a:p>
            <a:r>
              <a:rPr lang="en-US" sz="2000" dirty="0"/>
              <a:t>1 + 3 = 4 = 2</a:t>
            </a:r>
            <a:r>
              <a:rPr lang="en-US" sz="2000" baseline="30000" dirty="0"/>
              <a:t>2</a:t>
            </a:r>
          </a:p>
          <a:p>
            <a:r>
              <a:rPr lang="en-US" sz="2000" dirty="0"/>
              <a:t>1 + 3 + 5 = 9 = 3</a:t>
            </a:r>
            <a:r>
              <a:rPr lang="en-US" sz="2000" baseline="30000" dirty="0"/>
              <a:t>2</a:t>
            </a:r>
          </a:p>
          <a:p>
            <a:r>
              <a:rPr lang="en-US" sz="2000" dirty="0"/>
              <a:t>1 + 3 + 5 + 7 = 16 = 4</a:t>
            </a:r>
            <a:r>
              <a:rPr lang="en-US" sz="2000" baseline="30000" dirty="0"/>
              <a:t>2</a:t>
            </a:r>
          </a:p>
          <a:p>
            <a:r>
              <a:rPr lang="en-US" sz="2000" i="1" dirty="0"/>
              <a:t>…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267066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D8AA2-8D5F-2D4C-AB12-7ED32A821A32}" type="slidenum">
              <a:rPr lang="en-US"/>
              <a:pPr/>
              <a:t>23</a:t>
            </a:fld>
            <a:endParaRPr lang="en-US"/>
          </a:p>
        </p:txBody>
      </p:sp>
      <p:sp>
        <p:nvSpPr>
          <p:cNvPr id="959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Load Factor</a:t>
            </a:r>
          </a:p>
        </p:txBody>
      </p:sp>
      <p:sp>
        <p:nvSpPr>
          <p:cNvPr id="95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503873" cy="4835525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B23C00"/>
                </a:solidFill>
              </a:rPr>
              <a:t>load factor </a:t>
            </a:r>
            <a:r>
              <a:rPr lang="el-GR" b="1" i="1" dirty="0">
                <a:solidFill>
                  <a:srgbClr val="B23C00"/>
                </a:solidFill>
                <a:latin typeface="Times New Roman" charset="0"/>
              </a:rPr>
              <a:t>λ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of a hash table is the ratio of the number of elements in the table to the table size.</a:t>
            </a:r>
          </a:p>
          <a:p>
            <a:pPr lvl="1"/>
            <a:r>
              <a:rPr lang="el-GR" b="1" i="1" u="sng" dirty="0">
                <a:latin typeface="Times New Roman" charset="0"/>
              </a:rPr>
              <a:t>λ</a:t>
            </a:r>
            <a:r>
              <a:rPr lang="en-US" u="sng" dirty="0"/>
              <a:t> is much more important than table size.</a:t>
            </a:r>
          </a:p>
          <a:p>
            <a:pPr lvl="5"/>
            <a:endParaRPr lang="en-US" dirty="0">
              <a:solidFill>
                <a:srgbClr val="B23C00"/>
              </a:solidFill>
            </a:endParaRPr>
          </a:p>
          <a:p>
            <a:r>
              <a:rPr lang="en-US" dirty="0"/>
              <a:t>For probing collision resolution strategies, </a:t>
            </a:r>
            <a:br>
              <a:rPr lang="en-US" dirty="0"/>
            </a:br>
            <a:r>
              <a:rPr lang="en-US" dirty="0"/>
              <a:t>it is important to </a:t>
            </a:r>
            <a:r>
              <a:rPr lang="en-US" u="sng" dirty="0"/>
              <a:t>keep </a:t>
            </a:r>
            <a:r>
              <a:rPr lang="el-GR" b="1" i="1" u="sng" dirty="0">
                <a:latin typeface="Times New Roman" charset="0"/>
              </a:rPr>
              <a:t>λ</a:t>
            </a:r>
            <a:r>
              <a:rPr lang="en-US" u="sng" dirty="0"/>
              <a:t> under 0.5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Don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t let the table become more than half full.</a:t>
            </a:r>
          </a:p>
          <a:p>
            <a:pPr lvl="4"/>
            <a:endParaRPr lang="en-US" dirty="0"/>
          </a:p>
          <a:p>
            <a:r>
              <a:rPr lang="en-US" dirty="0"/>
              <a:t>If quadratic probing is used and the table size </a:t>
            </a:r>
            <a:br>
              <a:rPr lang="en-US" dirty="0"/>
            </a:br>
            <a:r>
              <a:rPr lang="en-US" dirty="0"/>
              <a:t>is a prime number, then a new element can </a:t>
            </a:r>
            <a:r>
              <a:rPr lang="en-US" u="sng" dirty="0"/>
              <a:t>always</a:t>
            </a:r>
            <a:r>
              <a:rPr lang="en-US" dirty="0"/>
              <a:t> be inserted if the table is at most </a:t>
            </a:r>
            <a:r>
              <a:rPr lang="en-US" u="sng" dirty="0"/>
              <a:t>half full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8721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9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59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9491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r>
              <a:rPr lang="en-US" dirty="0"/>
              <a:t>Read a copy of the U.S. Constitution and its amendments and build a </a:t>
            </a:r>
            <a:r>
              <a:rPr lang="en-US" u="sng" dirty="0"/>
              <a:t>concordance table</a:t>
            </a:r>
            <a:r>
              <a:rPr lang="en-US" dirty="0"/>
              <a:t>.</a:t>
            </a:r>
          </a:p>
          <a:p>
            <a:pPr lvl="1"/>
            <a:r>
              <a:rPr lang="en-US" u="sng" dirty="0"/>
              <a:t>concordance</a:t>
            </a:r>
            <a:r>
              <a:rPr lang="en-US" dirty="0"/>
              <a:t>: An alphabetical list of words in a text, each word with the number of times it appears.</a:t>
            </a:r>
          </a:p>
          <a:p>
            <a:pPr lvl="5"/>
            <a:endParaRPr lang="en-US" dirty="0"/>
          </a:p>
          <a:p>
            <a:r>
              <a:rPr lang="en-US" dirty="0"/>
              <a:t>Maintain the concordance in a </a:t>
            </a:r>
            <a:r>
              <a:rPr lang="en-US" u="sng" dirty="0"/>
              <a:t>sorted </a:t>
            </a:r>
            <a:br>
              <a:rPr lang="en-US" u="sng" dirty="0"/>
            </a:br>
            <a:r>
              <a:rPr lang="en-US" u="sng" dirty="0"/>
              <a:t>STL vector</a:t>
            </a:r>
            <a:r>
              <a:rPr lang="en-US" dirty="0"/>
              <a:t>, a </a:t>
            </a:r>
            <a:r>
              <a:rPr lang="en-US" u="sng" dirty="0"/>
              <a:t>sorted STL list</a:t>
            </a:r>
            <a:r>
              <a:rPr lang="en-US" dirty="0"/>
              <a:t>, and an </a:t>
            </a:r>
            <a:r>
              <a:rPr lang="en-US" u="sng" dirty="0"/>
              <a:t>STL map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Compare the timings of the vector, list, and map:</a:t>
            </a:r>
          </a:p>
          <a:p>
            <a:pPr lvl="1"/>
            <a:r>
              <a:rPr lang="en-US" dirty="0"/>
              <a:t>Insertion of words</a:t>
            </a:r>
          </a:p>
          <a:p>
            <a:pPr lvl="1"/>
            <a:r>
              <a:rPr lang="en-US" dirty="0"/>
              <a:t>Searching for words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561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15 minutes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192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4EEAB8-B6A4-DD4A-82FD-1256B3A7D647}" type="slidenum">
              <a:rPr lang="en-US"/>
              <a:pPr/>
              <a:t>26</a:t>
            </a:fld>
            <a:endParaRPr lang="en-US" dirty="0"/>
          </a:p>
        </p:txBody>
      </p:sp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 to Algorithm Analysis</a:t>
            </a:r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3779502"/>
          </a:xfrm>
        </p:spPr>
        <p:txBody>
          <a:bodyPr/>
          <a:lstStyle/>
          <a:p>
            <a:r>
              <a:rPr lang="en-US" dirty="0"/>
              <a:t>To analyze an algorithm, we </a:t>
            </a:r>
            <a:r>
              <a:rPr lang="en-US" u="sng" dirty="0"/>
              <a:t>measure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it.</a:t>
            </a:r>
          </a:p>
          <a:p>
            <a:pPr lvl="5"/>
            <a:endParaRPr lang="en-US" dirty="0"/>
          </a:p>
          <a:p>
            <a:r>
              <a:rPr lang="en-US" dirty="0"/>
              <a:t>A convenient measure must be:</a:t>
            </a:r>
          </a:p>
          <a:p>
            <a:pPr lvl="1"/>
            <a:r>
              <a:rPr lang="en-US" dirty="0"/>
              <a:t>A </a:t>
            </a:r>
            <a:r>
              <a:rPr lang="en-US" u="sng" dirty="0"/>
              <a:t>resource</a:t>
            </a:r>
            <a:r>
              <a:rPr lang="en-US" dirty="0"/>
              <a:t> we care about </a:t>
            </a:r>
            <a:br>
              <a:rPr lang="en-US" dirty="0"/>
            </a:br>
            <a:r>
              <a:rPr lang="en-US" dirty="0"/>
              <a:t>(elapsed time, memory usage, etc.).</a:t>
            </a:r>
          </a:p>
          <a:p>
            <a:pPr lvl="1"/>
            <a:r>
              <a:rPr lang="en-US" u="sng" dirty="0"/>
              <a:t>Quantitative</a:t>
            </a:r>
            <a:r>
              <a:rPr lang="en-US" dirty="0"/>
              <a:t>, to make comparisons possible.</a:t>
            </a:r>
          </a:p>
          <a:p>
            <a:pPr lvl="1"/>
            <a:r>
              <a:rPr lang="en-US" dirty="0"/>
              <a:t>Easy to compute.</a:t>
            </a:r>
          </a:p>
          <a:p>
            <a:pPr lvl="1"/>
            <a:r>
              <a:rPr lang="en-US" dirty="0"/>
              <a:t>A </a:t>
            </a:r>
            <a:r>
              <a:rPr lang="en-US" u="sng" dirty="0"/>
              <a:t>good predictor</a:t>
            </a:r>
            <a:r>
              <a:rPr lang="en-US" dirty="0"/>
              <a:t> of the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goodness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of the algorithm.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97620" y="5199986"/>
            <a:ext cx="834876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33CC"/>
                </a:solidFill>
              </a:rPr>
              <a:t>In this class, we will be concerned mostly with </a:t>
            </a:r>
            <a:r>
              <a:rPr lang="en-US" sz="2400" u="sng" dirty="0">
                <a:solidFill>
                  <a:srgbClr val="0033CC"/>
                </a:solidFill>
              </a:rPr>
              <a:t>elapsed time</a:t>
            </a:r>
            <a:r>
              <a:rPr lang="en-US" sz="2400" dirty="0">
                <a:solidFill>
                  <a:srgbClr val="0033CC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63211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B06D4-7396-9845-BF06-8C923D51598D}" type="slidenum">
              <a:rPr lang="en-US"/>
              <a:pPr/>
              <a:t>27</a:t>
            </a:fld>
            <a:endParaRPr lang="en-US"/>
          </a:p>
        </p:txBody>
      </p:sp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Algorithm Analysis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209"/>
          </a:xfrm>
        </p:spPr>
        <p:txBody>
          <a:bodyPr/>
          <a:lstStyle/>
          <a:p>
            <a:r>
              <a:rPr lang="en-US" dirty="0"/>
              <a:t>Our concern generally is </a:t>
            </a:r>
            <a:r>
              <a:rPr lang="en-US" u="sng" dirty="0"/>
              <a:t>not how long</a:t>
            </a:r>
            <a:r>
              <a:rPr lang="en-US" dirty="0">
                <a:solidFill>
                  <a:srgbClr val="B23C00"/>
                </a:solidFill>
              </a:rPr>
              <a:t> </a:t>
            </a:r>
            <a:br>
              <a:rPr lang="en-US" dirty="0"/>
            </a:br>
            <a:r>
              <a:rPr lang="en-US" dirty="0"/>
              <a:t>a particular run of an algorithm will take, </a:t>
            </a:r>
            <a:br>
              <a:rPr lang="en-US" dirty="0"/>
            </a:br>
            <a:r>
              <a:rPr lang="en-US" dirty="0"/>
              <a:t>but </a:t>
            </a:r>
            <a:r>
              <a:rPr lang="en-US" u="sng" dirty="0"/>
              <a:t>how well the algorithm scales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How does the run time increase </a:t>
            </a:r>
            <a:br>
              <a:rPr lang="en-US" dirty="0"/>
            </a:br>
            <a:r>
              <a:rPr lang="en-US" dirty="0"/>
              <a:t>as the amount of input increases?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Example: How does the reading time of a book increase as the number of pages increases?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Example: How does the run time of a particular </a:t>
            </a:r>
            <a:br>
              <a:rPr lang="en-US" dirty="0"/>
            </a:br>
            <a:r>
              <a:rPr lang="en-US" dirty="0"/>
              <a:t>sort algorithm increase as the number of items </a:t>
            </a:r>
            <a:br>
              <a:rPr lang="en-US" dirty="0"/>
            </a:br>
            <a:r>
              <a:rPr lang="en-US" dirty="0"/>
              <a:t>to be sorted increases?</a:t>
            </a:r>
          </a:p>
        </p:txBody>
      </p:sp>
    </p:spTree>
    <p:extLst>
      <p:ext uri="{BB962C8B-B14F-4D97-AF65-F5344CB8AC3E}">
        <p14:creationId xmlns:p14="http://schemas.microsoft.com/office/powerpoint/2010/main" val="674630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5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5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EA57E-760D-D947-9AA9-F3EE36B352D8}" type="slidenum">
              <a:rPr lang="en-US"/>
              <a:pPr/>
              <a:t>28</a:t>
            </a:fld>
            <a:endParaRPr lang="en-US"/>
          </a:p>
        </p:txBody>
      </p:sp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Reading Books</a:t>
            </a:r>
          </a:p>
        </p:txBody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25"/>
            <a:ext cx="8229600" cy="5059648"/>
          </a:xfrm>
        </p:spPr>
        <p:txBody>
          <a:bodyPr/>
          <a:lstStyle/>
          <a:p>
            <a:r>
              <a:rPr lang="en-US" u="sng" dirty="0"/>
              <a:t>Algorithm</a:t>
            </a:r>
            <a:r>
              <a:rPr lang="en-US" dirty="0"/>
              <a:t>: Read a book.</a:t>
            </a:r>
          </a:p>
          <a:p>
            <a:r>
              <a:rPr lang="en-US" u="sng" dirty="0"/>
              <a:t>Measure</a:t>
            </a:r>
            <a:r>
              <a:rPr lang="en-US" dirty="0"/>
              <a:t>: Length of time to read a book.</a:t>
            </a:r>
          </a:p>
          <a:p>
            <a:pPr lvl="4"/>
            <a:endParaRPr lang="en-US" dirty="0"/>
          </a:p>
          <a:p>
            <a:r>
              <a:rPr lang="en-US" dirty="0"/>
              <a:t>Given a set of books to read, can we predict how long it will take to read each one, </a:t>
            </a:r>
            <a:br>
              <a:rPr lang="en-US" dirty="0"/>
            </a:br>
            <a:r>
              <a:rPr lang="en-US" u="sng" dirty="0"/>
              <a:t>without actually reading </a:t>
            </a:r>
            <a:r>
              <a:rPr lang="en-US" dirty="0"/>
              <a:t>it?</a:t>
            </a:r>
          </a:p>
          <a:p>
            <a:pPr lvl="5"/>
            <a:endParaRPr lang="en-US" dirty="0"/>
          </a:p>
          <a:p>
            <a:r>
              <a:rPr lang="en-US" dirty="0"/>
              <a:t>Possible ways to compute reading time:</a:t>
            </a:r>
          </a:p>
          <a:p>
            <a:pPr lvl="1"/>
            <a:r>
              <a:rPr lang="en-US" dirty="0"/>
              <a:t>weight of the book</a:t>
            </a:r>
          </a:p>
          <a:p>
            <a:pPr lvl="1"/>
            <a:r>
              <a:rPr lang="en-US" dirty="0"/>
              <a:t>physical size (width, height, thickness) of the book</a:t>
            </a:r>
          </a:p>
          <a:p>
            <a:pPr lvl="1"/>
            <a:r>
              <a:rPr lang="en-US" dirty="0"/>
              <a:t>total number of words</a:t>
            </a:r>
          </a:p>
          <a:p>
            <a:pPr lvl="1"/>
            <a:r>
              <a:rPr lang="en-US" dirty="0"/>
              <a:t>total number of pages</a:t>
            </a:r>
          </a:p>
        </p:txBody>
      </p:sp>
    </p:spTree>
    <p:extLst>
      <p:ext uri="{BB962C8B-B14F-4D97-AF65-F5344CB8AC3E}">
        <p14:creationId xmlns:p14="http://schemas.microsoft.com/office/powerpoint/2010/main" val="1947472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0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0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0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00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00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B06D4-7396-9845-BF06-8C923D51598D}" type="slidenum">
              <a:rPr lang="en-US"/>
              <a:pPr/>
              <a:t>29</a:t>
            </a:fld>
            <a:endParaRPr lang="en-US"/>
          </a:p>
        </p:txBody>
      </p:sp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Algorithm Analysis</a:t>
            </a:r>
            <a:r>
              <a:rPr lang="en-US" i="1" dirty="0"/>
              <a:t>, cont’d</a:t>
            </a:r>
          </a:p>
        </p:txBody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r>
              <a:rPr lang="en-US" dirty="0"/>
              <a:t>When we compare two algorithms, </a:t>
            </a:r>
            <a:br>
              <a:rPr lang="en-US" dirty="0"/>
            </a:br>
            <a:r>
              <a:rPr lang="en-US" dirty="0"/>
              <a:t>we want to compare how well they </a:t>
            </a:r>
            <a:r>
              <a:rPr lang="en-US" u="sng" dirty="0"/>
              <a:t>scale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How do their elapsed run times grow </a:t>
            </a:r>
            <a:br>
              <a:rPr lang="en-US" dirty="0"/>
            </a:br>
            <a:r>
              <a:rPr lang="en-US" dirty="0"/>
              <a:t>as the size of the input grows?</a:t>
            </a:r>
          </a:p>
          <a:p>
            <a:pPr lvl="1"/>
            <a:r>
              <a:rPr lang="en-US" dirty="0"/>
              <a:t>How do their </a:t>
            </a:r>
            <a:r>
              <a:rPr lang="en-US" u="sng" dirty="0"/>
              <a:t>growth rates</a:t>
            </a:r>
            <a:r>
              <a:rPr lang="en-US" dirty="0"/>
              <a:t> compare?</a:t>
            </a:r>
          </a:p>
          <a:p>
            <a:pPr lvl="5"/>
            <a:endParaRPr lang="en-US" dirty="0"/>
          </a:p>
          <a:p>
            <a:r>
              <a:rPr lang="en-US" dirty="0"/>
              <a:t>Can we do this comparison </a:t>
            </a:r>
            <a:r>
              <a:rPr lang="en-US" u="sng" dirty="0"/>
              <a:t>without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actually running the algorithms?</a:t>
            </a:r>
          </a:p>
          <a:p>
            <a:pPr lvl="1"/>
            <a:r>
              <a:rPr lang="en-US" dirty="0"/>
              <a:t>Some algorithms may be too expensive to run.</a:t>
            </a:r>
          </a:p>
        </p:txBody>
      </p:sp>
    </p:spTree>
    <p:extLst>
      <p:ext uri="{BB962C8B-B14F-4D97-AF65-F5344CB8AC3E}">
        <p14:creationId xmlns:p14="http://schemas.microsoft.com/office/powerpoint/2010/main" val="1956674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B815A-2C8A-1D48-8F41-76227056D851}" type="slidenum">
              <a:rPr lang="en-US"/>
              <a:pPr/>
              <a:t>3</a:t>
            </a:fld>
            <a:endParaRPr lang="en-US"/>
          </a:p>
        </p:txBody>
      </p:sp>
      <p:sp>
        <p:nvSpPr>
          <p:cNvPr id="94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Hash Tables</a:t>
            </a:r>
          </a:p>
        </p:txBody>
      </p:sp>
      <p:sp>
        <p:nvSpPr>
          <p:cNvPr id="94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5029145"/>
          </a:xfrm>
        </p:spPr>
        <p:txBody>
          <a:bodyPr/>
          <a:lstStyle/>
          <a:p>
            <a:r>
              <a:rPr lang="en-US" dirty="0"/>
              <a:t>Consider an </a:t>
            </a:r>
            <a:r>
              <a:rPr lang="en-US" u="sng" dirty="0"/>
              <a:t>array</a:t>
            </a:r>
            <a:r>
              <a:rPr lang="en-US" dirty="0"/>
              <a:t> or a </a:t>
            </a:r>
            <a:r>
              <a:rPr lang="en-US" u="sng" dirty="0"/>
              <a:t>vector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To access a value, you use an </a:t>
            </a:r>
            <a:r>
              <a:rPr lang="en-US" u="sng" dirty="0"/>
              <a:t>integer index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The array </a:t>
            </a:r>
            <a:r>
              <a:rPr lang="en-US" u="sng" dirty="0"/>
              <a:t>maps</a:t>
            </a:r>
            <a:r>
              <a:rPr lang="en-US" dirty="0"/>
              <a:t> the index to a data value </a:t>
            </a:r>
            <a:br>
              <a:rPr lang="en-US" dirty="0"/>
            </a:br>
            <a:r>
              <a:rPr lang="en-US" dirty="0"/>
              <a:t>stored in the array.</a:t>
            </a:r>
          </a:p>
          <a:p>
            <a:pPr lvl="1"/>
            <a:r>
              <a:rPr lang="en-US" dirty="0"/>
              <a:t>The mapping function is very efficient.</a:t>
            </a:r>
          </a:p>
          <a:p>
            <a:pPr lvl="1"/>
            <a:r>
              <a:rPr lang="en-US" dirty="0"/>
              <a:t>As long as the index value is within range, </a:t>
            </a:r>
            <a:br>
              <a:rPr lang="en-US" dirty="0"/>
            </a:br>
            <a:r>
              <a:rPr lang="en-US" dirty="0"/>
              <a:t>there is a strict </a:t>
            </a:r>
            <a:r>
              <a:rPr lang="en-US" u="sng" dirty="0"/>
              <a:t>one-to-one correspondence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between an index value and a stored data value.</a:t>
            </a:r>
          </a:p>
          <a:p>
            <a:pPr lvl="5"/>
            <a:endParaRPr lang="en-US" dirty="0"/>
          </a:p>
          <a:p>
            <a:r>
              <a:rPr lang="en-US" dirty="0"/>
              <a:t>We can consider the index value to be the </a:t>
            </a:r>
            <a:br>
              <a:rPr lang="en-US" dirty="0"/>
            </a:br>
            <a:r>
              <a:rPr lang="en-US" u="sng" dirty="0"/>
              <a:t>key</a:t>
            </a:r>
            <a:r>
              <a:rPr lang="en-US" dirty="0"/>
              <a:t> to the corresponding data value.</a:t>
            </a:r>
          </a:p>
        </p:txBody>
      </p:sp>
    </p:spTree>
    <p:extLst>
      <p:ext uri="{BB962C8B-B14F-4D97-AF65-F5344CB8AC3E}">
        <p14:creationId xmlns:p14="http://schemas.microsoft.com/office/powerpoint/2010/main" val="1845190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6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46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46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6179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29D16-9F66-774D-8D62-9DF84AC2DF79}" type="slidenum">
              <a:rPr lang="en-US"/>
              <a:pPr/>
              <a:t>30</a:t>
            </a:fld>
            <a:endParaRPr lang="en-US"/>
          </a:p>
        </p:txBody>
      </p:sp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Well Does an Algorithm Scale?</a:t>
            </a:r>
          </a:p>
        </p:txBody>
      </p:sp>
      <p:pic>
        <p:nvPicPr>
          <p:cNvPr id="39629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150" y="1303338"/>
            <a:ext cx="4205288" cy="395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96293" name="Rectangle 5"/>
          <p:cNvSpPr>
            <a:spLocks noChangeArrowheads="1"/>
          </p:cNvSpPr>
          <p:nvPr/>
        </p:nvSpPr>
        <p:spPr bwMode="auto">
          <a:xfrm>
            <a:off x="5668963" y="5715000"/>
            <a:ext cx="2448106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75000"/>
                  </a:schemeClr>
                </a:solidFill>
              </a:rPr>
              <a:t>Data Structures and Algorithms in Java</a:t>
            </a:r>
            <a:r>
              <a:rPr lang="en-US" sz="800" dirty="0">
                <a:solidFill>
                  <a:schemeClr val="bg1">
                    <a:lumMod val="75000"/>
                  </a:schemeClr>
                </a:solidFill>
              </a:rPr>
              <a:t>, 3</a:t>
            </a:r>
            <a:r>
              <a:rPr lang="en-US" sz="800" baseline="30000" dirty="0">
                <a:solidFill>
                  <a:schemeClr val="bg1">
                    <a:lumMod val="75000"/>
                  </a:schemeClr>
                </a:solidFill>
              </a:rPr>
              <a:t>rd</a:t>
            </a:r>
            <a:r>
              <a:rPr lang="en-US" sz="800" dirty="0">
                <a:solidFill>
                  <a:schemeClr val="bg1">
                    <a:lumMod val="75000"/>
                  </a:schemeClr>
                </a:solidFill>
              </a:rPr>
              <a:t> ed. </a:t>
            </a:r>
          </a:p>
          <a:p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by Mark Allen Weiss </a:t>
            </a:r>
          </a:p>
          <a:p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>
                <a:solidFill>
                  <a:schemeClr val="bg1">
                    <a:lumMod val="75000"/>
                  </a:schemeClr>
                </a:solidFill>
              </a:rPr>
              <a:t>ISBN 978-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0-13-257627-7</a:t>
            </a:r>
          </a:p>
        </p:txBody>
      </p:sp>
    </p:spTree>
    <p:extLst>
      <p:ext uri="{BB962C8B-B14F-4D97-AF65-F5344CB8AC3E}">
        <p14:creationId xmlns:p14="http://schemas.microsoft.com/office/powerpoint/2010/main" val="14151510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2526D-03FE-5549-BC72-0400A9FC6DDA}" type="slidenum">
              <a:rPr lang="en-US"/>
              <a:pPr/>
              <a:t>31</a:t>
            </a:fld>
            <a:endParaRPr lang="en-US"/>
          </a:p>
        </p:txBody>
      </p:sp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Well Does an Algorithm Scale? </a:t>
            </a:r>
            <a:r>
              <a:rPr lang="en-US" i="1" dirty="0"/>
              <a:t>cont’d</a:t>
            </a:r>
          </a:p>
        </p:txBody>
      </p:sp>
      <p:pic>
        <p:nvPicPr>
          <p:cNvPr id="3973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417342"/>
            <a:ext cx="7070725" cy="346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668963" y="5715000"/>
            <a:ext cx="2448106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75000"/>
                  </a:schemeClr>
                </a:solidFill>
              </a:rPr>
              <a:t>Data Structures and Algorithms in Java</a:t>
            </a:r>
            <a:r>
              <a:rPr lang="en-US" sz="800" dirty="0">
                <a:solidFill>
                  <a:schemeClr val="bg1">
                    <a:lumMod val="75000"/>
                  </a:schemeClr>
                </a:solidFill>
              </a:rPr>
              <a:t>, 3</a:t>
            </a:r>
            <a:r>
              <a:rPr lang="en-US" sz="800" baseline="30000" dirty="0">
                <a:solidFill>
                  <a:schemeClr val="bg1">
                    <a:lumMod val="75000"/>
                  </a:schemeClr>
                </a:solidFill>
              </a:rPr>
              <a:t>rd</a:t>
            </a:r>
            <a:r>
              <a:rPr lang="en-US" sz="800" dirty="0">
                <a:solidFill>
                  <a:schemeClr val="bg1">
                    <a:lumMod val="75000"/>
                  </a:schemeClr>
                </a:solidFill>
              </a:rPr>
              <a:t> ed. </a:t>
            </a:r>
          </a:p>
          <a:p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by Mark Allen Weiss </a:t>
            </a:r>
          </a:p>
          <a:p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>
                <a:solidFill>
                  <a:schemeClr val="bg1">
                    <a:lumMod val="75000"/>
                  </a:schemeClr>
                </a:solidFill>
              </a:rPr>
              <a:t>ISBN 978-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0-13-257627-7</a:t>
            </a:r>
          </a:p>
        </p:txBody>
      </p:sp>
    </p:spTree>
    <p:extLst>
      <p:ext uri="{BB962C8B-B14F-4D97-AF65-F5344CB8AC3E}">
        <p14:creationId xmlns:p14="http://schemas.microsoft.com/office/powerpoint/2010/main" val="10618026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ACE24-58C5-124E-BAAF-B43CAB4BE003}" type="slidenum">
              <a:rPr lang="en-US"/>
              <a:pPr/>
              <a:t>32</a:t>
            </a:fld>
            <a:endParaRPr lang="en-US"/>
          </a:p>
        </p:txBody>
      </p:sp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Well Does an Algorithm Scale? </a:t>
            </a:r>
            <a:r>
              <a:rPr lang="en-US" i="1" dirty="0"/>
              <a:t>cont’d</a:t>
            </a:r>
            <a:endParaRPr lang="en-US" dirty="0"/>
          </a:p>
        </p:txBody>
      </p:sp>
      <p:pic>
        <p:nvPicPr>
          <p:cNvPr id="3983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963" y="1235075"/>
            <a:ext cx="6446837" cy="489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668963" y="5715000"/>
            <a:ext cx="2448106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75000"/>
                  </a:schemeClr>
                </a:solidFill>
              </a:rPr>
              <a:t>Data Structures and Algorithms in Java</a:t>
            </a:r>
            <a:r>
              <a:rPr lang="en-US" sz="800" dirty="0">
                <a:solidFill>
                  <a:schemeClr val="bg1">
                    <a:lumMod val="75000"/>
                  </a:schemeClr>
                </a:solidFill>
              </a:rPr>
              <a:t>, 3</a:t>
            </a:r>
            <a:r>
              <a:rPr lang="en-US" sz="800" baseline="30000" dirty="0">
                <a:solidFill>
                  <a:schemeClr val="bg1">
                    <a:lumMod val="75000"/>
                  </a:schemeClr>
                </a:solidFill>
              </a:rPr>
              <a:t>rd</a:t>
            </a:r>
            <a:r>
              <a:rPr lang="en-US" sz="800" dirty="0">
                <a:solidFill>
                  <a:schemeClr val="bg1">
                    <a:lumMod val="75000"/>
                  </a:schemeClr>
                </a:solidFill>
              </a:rPr>
              <a:t> ed. </a:t>
            </a:r>
          </a:p>
          <a:p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by Mark Allen Weiss </a:t>
            </a:r>
          </a:p>
          <a:p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>
                <a:solidFill>
                  <a:schemeClr val="bg1">
                    <a:lumMod val="75000"/>
                  </a:schemeClr>
                </a:solidFill>
              </a:rPr>
              <a:t>ISBN 978-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0-13-257627-7</a:t>
            </a:r>
          </a:p>
        </p:txBody>
      </p:sp>
    </p:spTree>
    <p:extLst>
      <p:ext uri="{BB962C8B-B14F-4D97-AF65-F5344CB8AC3E}">
        <p14:creationId xmlns:p14="http://schemas.microsoft.com/office/powerpoint/2010/main" val="1274437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F91C9-FA2D-E740-960B-917CF1BF64A0}" type="slidenum">
              <a:rPr lang="en-US"/>
              <a:pPr/>
              <a:t>33</a:t>
            </a:fld>
            <a:endParaRPr 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Well Does an Algorithm Scale? </a:t>
            </a:r>
            <a:r>
              <a:rPr lang="en-US" i="1" dirty="0"/>
              <a:t>cont’d</a:t>
            </a:r>
            <a:endParaRPr lang="en-US" dirty="0"/>
          </a:p>
        </p:txBody>
      </p:sp>
      <p:pic>
        <p:nvPicPr>
          <p:cNvPr id="3993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475" y="1235075"/>
            <a:ext cx="6589713" cy="4865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668963" y="5715000"/>
            <a:ext cx="2448106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75000"/>
                  </a:schemeClr>
                </a:solidFill>
              </a:rPr>
              <a:t>Data Structures and Algorithms in Java</a:t>
            </a:r>
            <a:r>
              <a:rPr lang="en-US" sz="800" dirty="0">
                <a:solidFill>
                  <a:schemeClr val="bg1">
                    <a:lumMod val="75000"/>
                  </a:schemeClr>
                </a:solidFill>
              </a:rPr>
              <a:t>, 3</a:t>
            </a:r>
            <a:r>
              <a:rPr lang="en-US" sz="800" baseline="30000" dirty="0">
                <a:solidFill>
                  <a:schemeClr val="bg1">
                    <a:lumMod val="75000"/>
                  </a:schemeClr>
                </a:solidFill>
              </a:rPr>
              <a:t>rd</a:t>
            </a:r>
            <a:r>
              <a:rPr lang="en-US" sz="800" dirty="0">
                <a:solidFill>
                  <a:schemeClr val="bg1">
                    <a:lumMod val="75000"/>
                  </a:schemeClr>
                </a:solidFill>
              </a:rPr>
              <a:t> ed. </a:t>
            </a:r>
          </a:p>
          <a:p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by Mark Allen Weiss </a:t>
            </a:r>
          </a:p>
          <a:p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>
                <a:solidFill>
                  <a:schemeClr val="bg1">
                    <a:lumMod val="75000"/>
                  </a:schemeClr>
                </a:solidFill>
              </a:rPr>
              <a:t>ISBN 978-</a:t>
            </a:r>
            <a:r>
              <a:rPr lang="en-US" sz="800" b="0" dirty="0">
                <a:solidFill>
                  <a:schemeClr val="bg1">
                    <a:lumMod val="75000"/>
                  </a:schemeClr>
                </a:solidFill>
                <a:latin typeface="Arial" charset="0"/>
              </a:rPr>
              <a:t>0-13-257627-7</a:t>
            </a:r>
          </a:p>
        </p:txBody>
      </p:sp>
    </p:spTree>
    <p:extLst>
      <p:ext uri="{BB962C8B-B14F-4D97-AF65-F5344CB8AC3E}">
        <p14:creationId xmlns:p14="http://schemas.microsoft.com/office/powerpoint/2010/main" val="9056580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8088B-D1BC-D14B-9B56-AA1E54BA67A4}" type="slidenum">
              <a:rPr lang="en-US"/>
              <a:pPr/>
              <a:t>34</a:t>
            </a:fld>
            <a:endParaRPr lang="en-US"/>
          </a:p>
        </p:txBody>
      </p:sp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Towers of Hanoi</a:t>
            </a:r>
          </a:p>
        </p:txBody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160838"/>
            <a:ext cx="8229600" cy="1970087"/>
          </a:xfrm>
        </p:spPr>
        <p:txBody>
          <a:bodyPr/>
          <a:lstStyle/>
          <a:p>
            <a:r>
              <a:rPr lang="en-US" sz="2400" b="1" dirty="0"/>
              <a:t>Goal:</a:t>
            </a:r>
            <a:r>
              <a:rPr lang="en-US" sz="2400" dirty="0"/>
              <a:t> Move the stack of disks from the </a:t>
            </a:r>
            <a:r>
              <a:rPr lang="en-US" sz="2400" dirty="0">
                <a:solidFill>
                  <a:srgbClr val="B23C00"/>
                </a:solidFill>
              </a:rPr>
              <a:t>source</a:t>
            </a:r>
            <a:r>
              <a:rPr lang="en-US" sz="2400" dirty="0"/>
              <a:t> pin </a:t>
            </a:r>
            <a:br>
              <a:rPr lang="en-US" sz="2400" dirty="0"/>
            </a:br>
            <a:r>
              <a:rPr lang="en-US" sz="2400" dirty="0"/>
              <a:t>to the </a:t>
            </a:r>
            <a:r>
              <a:rPr lang="en-US" sz="2400" dirty="0">
                <a:solidFill>
                  <a:srgbClr val="B23C00"/>
                </a:solidFill>
              </a:rPr>
              <a:t>destination</a:t>
            </a:r>
            <a:r>
              <a:rPr lang="en-US" sz="2400" dirty="0"/>
              <a:t> pin.</a:t>
            </a:r>
          </a:p>
          <a:p>
            <a:pPr lvl="1"/>
            <a:r>
              <a:rPr lang="en-US" sz="2000" dirty="0"/>
              <a:t>You can move only one disk at a time.</a:t>
            </a:r>
          </a:p>
          <a:p>
            <a:pPr lvl="1"/>
            <a:r>
              <a:rPr lang="en-US" sz="2000" dirty="0"/>
              <a:t>You cannot put a larger disk on top of a smaller disk.</a:t>
            </a:r>
          </a:p>
          <a:p>
            <a:pPr lvl="1"/>
            <a:r>
              <a:rPr lang="en-US" sz="2000" dirty="0"/>
              <a:t>Use the third pin for </a:t>
            </a:r>
            <a:r>
              <a:rPr lang="en-US" sz="2000" dirty="0">
                <a:solidFill>
                  <a:srgbClr val="B23C00"/>
                </a:solidFill>
              </a:rPr>
              <a:t>temporary</a:t>
            </a:r>
            <a:r>
              <a:rPr lang="en-US" sz="2000" dirty="0"/>
              <a:t> disk storage.</a:t>
            </a:r>
          </a:p>
        </p:txBody>
      </p:sp>
      <p:pic>
        <p:nvPicPr>
          <p:cNvPr id="393221" name="Picture 5" descr="Tower-of-Hano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25" y="1417638"/>
            <a:ext cx="5553075" cy="244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614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A4619-DE99-784C-9EC3-6133E677D627}" type="slidenum">
              <a:rPr lang="en-US"/>
              <a:pPr/>
              <a:t>35</a:t>
            </a:fld>
            <a:endParaRPr lang="en-US"/>
          </a:p>
        </p:txBody>
      </p:sp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Towers of Hanoi</a:t>
            </a:r>
            <a:r>
              <a:rPr lang="en-US" i="1" dirty="0"/>
              <a:t>, cont’d</a:t>
            </a:r>
          </a:p>
        </p:txBody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26"/>
            <a:ext cx="8229600" cy="4987900"/>
          </a:xfrm>
        </p:spPr>
        <p:txBody>
          <a:bodyPr/>
          <a:lstStyle/>
          <a:p>
            <a:r>
              <a:rPr lang="en-US" dirty="0"/>
              <a:t>Label the pins A, B, and C. Initial roles:</a:t>
            </a:r>
          </a:p>
          <a:p>
            <a:pPr lvl="1"/>
            <a:r>
              <a:rPr lang="en-US" dirty="0"/>
              <a:t>A: source</a:t>
            </a:r>
          </a:p>
          <a:p>
            <a:pPr lvl="1"/>
            <a:r>
              <a:rPr lang="en-US" dirty="0"/>
              <a:t>B: destination</a:t>
            </a:r>
          </a:p>
          <a:p>
            <a:pPr lvl="1"/>
            <a:r>
              <a:rPr lang="en-US" dirty="0"/>
              <a:t>C: temporary</a:t>
            </a:r>
          </a:p>
          <a:p>
            <a:pPr lvl="6"/>
            <a:endParaRPr lang="en-US" dirty="0"/>
          </a:p>
          <a:p>
            <a:r>
              <a:rPr lang="en-US" dirty="0"/>
              <a:t>Base case: </a:t>
            </a:r>
            <a:r>
              <a:rPr lang="en-US" i="1" dirty="0">
                <a:latin typeface="Times New Roman"/>
                <a:cs typeface="Times New Roman"/>
              </a:rPr>
              <a:t>n</a:t>
            </a:r>
            <a:r>
              <a:rPr lang="en-US" dirty="0"/>
              <a:t> = 1 disk</a:t>
            </a:r>
          </a:p>
          <a:p>
            <a:pPr lvl="1"/>
            <a:r>
              <a:rPr lang="en-US" dirty="0"/>
              <a:t>Move disk from A to B </a:t>
            </a:r>
            <a:r>
              <a:rPr lang="en-US" i="1" dirty="0">
                <a:solidFill>
                  <a:srgbClr val="0033CC"/>
                </a:solidFill>
              </a:rPr>
              <a:t>(source </a:t>
            </a:r>
            <a:r>
              <a:rPr lang="en-US" i="1" dirty="0">
                <a:solidFill>
                  <a:srgbClr val="0033CC"/>
                </a:solidFill>
                <a:sym typeface="Wingdings" charset="0"/>
              </a:rPr>
              <a:t> destination)</a:t>
            </a:r>
          </a:p>
          <a:p>
            <a:pPr lvl="5"/>
            <a:endParaRPr lang="en-US" dirty="0"/>
          </a:p>
          <a:p>
            <a:r>
              <a:rPr lang="en-US" dirty="0"/>
              <a:t>Simpler but similar case: </a:t>
            </a:r>
            <a:r>
              <a:rPr lang="en-US" i="1" dirty="0">
                <a:latin typeface="Times New Roman"/>
                <a:cs typeface="Times New Roman"/>
              </a:rPr>
              <a:t>n</a:t>
            </a:r>
            <a:r>
              <a:rPr lang="en-US" dirty="0"/>
              <a:t>-1 disks</a:t>
            </a:r>
          </a:p>
          <a:p>
            <a:pPr lvl="1"/>
            <a:r>
              <a:rPr lang="en-US" dirty="0"/>
              <a:t>Solve for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-1 disks: A to C </a:t>
            </a:r>
            <a:r>
              <a:rPr lang="en-US" i="1" dirty="0">
                <a:solidFill>
                  <a:srgbClr val="0033CC"/>
                </a:solidFill>
              </a:rPr>
              <a:t>(source </a:t>
            </a:r>
            <a:r>
              <a:rPr lang="en-US" i="1" dirty="0">
                <a:solidFill>
                  <a:srgbClr val="0033CC"/>
                </a:solidFill>
                <a:sym typeface="Wingdings" charset="0"/>
              </a:rPr>
              <a:t></a:t>
            </a:r>
            <a:r>
              <a:rPr lang="en-US" i="1" dirty="0">
                <a:solidFill>
                  <a:srgbClr val="0033CC"/>
                </a:solidFill>
              </a:rPr>
              <a:t> temp)</a:t>
            </a:r>
            <a:endParaRPr lang="en-US" dirty="0"/>
          </a:p>
          <a:p>
            <a:pPr lvl="1"/>
            <a:r>
              <a:rPr lang="en-US" dirty="0"/>
              <a:t>Move 1 disk from A to B    </a:t>
            </a:r>
            <a:r>
              <a:rPr lang="en-US" i="1" dirty="0">
                <a:solidFill>
                  <a:srgbClr val="0033CC"/>
                </a:solidFill>
              </a:rPr>
              <a:t>(source </a:t>
            </a:r>
            <a:r>
              <a:rPr lang="en-US" i="1" dirty="0">
                <a:solidFill>
                  <a:srgbClr val="0033CC"/>
                </a:solidFill>
                <a:sym typeface="Wingdings" charset="0"/>
              </a:rPr>
              <a:t> destination)</a:t>
            </a:r>
            <a:endParaRPr lang="en-US" dirty="0"/>
          </a:p>
          <a:p>
            <a:pPr lvl="1"/>
            <a:r>
              <a:rPr lang="en-US" dirty="0"/>
              <a:t>Solve for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-1 disks: C to B </a:t>
            </a:r>
            <a:r>
              <a:rPr lang="en-US" i="1" dirty="0">
                <a:solidFill>
                  <a:srgbClr val="0033CC"/>
                </a:solidFill>
              </a:rPr>
              <a:t>(temp </a:t>
            </a:r>
            <a:r>
              <a:rPr lang="en-US" i="1" dirty="0">
                <a:solidFill>
                  <a:srgbClr val="0033CC"/>
                </a:solidFill>
                <a:sym typeface="Wingdings" charset="0"/>
              </a:rPr>
              <a:t></a:t>
            </a:r>
            <a:r>
              <a:rPr lang="en-US" i="1" dirty="0">
                <a:solidFill>
                  <a:srgbClr val="0033CC"/>
                </a:solidFill>
              </a:rPr>
              <a:t> destination)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931927" y="1965976"/>
            <a:ext cx="3326552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33CC"/>
                </a:solidFill>
              </a:rPr>
              <a:t>During recursive calls, the pins</a:t>
            </a:r>
          </a:p>
          <a:p>
            <a:r>
              <a:rPr lang="en-US" sz="1800" dirty="0">
                <a:solidFill>
                  <a:srgbClr val="0033CC"/>
                </a:solidFill>
              </a:rPr>
              <a:t>will assume different roles.</a:t>
            </a:r>
          </a:p>
        </p:txBody>
      </p:sp>
    </p:spTree>
    <p:extLst>
      <p:ext uri="{BB962C8B-B14F-4D97-AF65-F5344CB8AC3E}">
        <p14:creationId xmlns:p14="http://schemas.microsoft.com/office/powerpoint/2010/main" val="12797343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C33CC-7938-7746-BF73-10A2ED865425}" type="slidenum">
              <a:rPr lang="en-US"/>
              <a:pPr/>
              <a:t>36</a:t>
            </a:fld>
            <a:endParaRPr lang="en-US"/>
          </a:p>
        </p:txBody>
      </p:sp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Towers of Hanoi: Analysis</a:t>
            </a:r>
          </a:p>
        </p:txBody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can we measure </a:t>
            </a:r>
            <a:r>
              <a:rPr lang="en-US" u="sng" dirty="0"/>
              <a:t>how long it will take</a:t>
            </a:r>
            <a:r>
              <a:rPr lang="en-US" dirty="0">
                <a:solidFill>
                  <a:srgbClr val="B23C00"/>
                </a:solidFill>
              </a:rPr>
              <a:t> </a:t>
            </a:r>
            <a:br>
              <a:rPr lang="en-US" dirty="0"/>
            </a:br>
            <a:r>
              <a:rPr lang="en-US" dirty="0"/>
              <a:t>to solve the puzzle for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disks?</a:t>
            </a:r>
          </a:p>
          <a:p>
            <a:pPr lvl="4"/>
            <a:endParaRPr lang="en-US" dirty="0"/>
          </a:p>
          <a:p>
            <a:r>
              <a:rPr lang="en-US" dirty="0"/>
              <a:t>What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a good predictor?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The </a:t>
            </a:r>
            <a:r>
              <a:rPr lang="en-US" u="sng" dirty="0"/>
              <a:t>number times</a:t>
            </a:r>
            <a:r>
              <a:rPr lang="en-US" dirty="0"/>
              <a:t> we move a disk </a:t>
            </a:r>
            <a:br>
              <a:rPr lang="en-US" dirty="0"/>
            </a:br>
            <a:r>
              <a:rPr lang="en-US" dirty="0"/>
              <a:t>from one pin to another.</a:t>
            </a:r>
          </a:p>
          <a:p>
            <a:pPr lvl="1"/>
            <a:r>
              <a:rPr lang="en-US" dirty="0"/>
              <a:t>Therefore, let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</a:t>
            </a:r>
            <a:r>
              <a:rPr lang="en-US" u="sng" dirty="0"/>
              <a:t>count the number of moves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6249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9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0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BBFFD-9C3D-264A-A292-CCB07853CFB8}" type="slidenum">
              <a:rPr lang="en-US"/>
              <a:pPr/>
              <a:t>37</a:t>
            </a:fld>
            <a:endParaRPr lang="en-US"/>
          </a:p>
        </p:txBody>
      </p:sp>
      <p:sp>
        <p:nvSpPr>
          <p:cNvPr id="411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Towers of Hanoi: Analysis</a:t>
            </a:r>
            <a:r>
              <a:rPr lang="en-US" i="1" dirty="0"/>
              <a:t>, cont’d</a:t>
            </a:r>
          </a:p>
        </p:txBody>
      </p:sp>
      <p:sp>
        <p:nvSpPr>
          <p:cNvPr id="411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3505185"/>
          </a:xfrm>
        </p:spPr>
        <p:txBody>
          <a:bodyPr/>
          <a:lstStyle/>
          <a:p>
            <a:r>
              <a:rPr lang="en-US" dirty="0"/>
              <a:t>Solve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disks </a:t>
            </a:r>
          </a:p>
          <a:p>
            <a:pPr lvl="1"/>
            <a:r>
              <a:rPr lang="en-US" dirty="0"/>
              <a:t>Solve for </a:t>
            </a:r>
            <a:r>
              <a:rPr lang="en-US" i="1" dirty="0">
                <a:solidFill>
                  <a:srgbClr val="C00000"/>
                </a:solidFill>
                <a:latin typeface="Times New Roman" charset="0"/>
              </a:rPr>
              <a:t>n</a:t>
            </a:r>
            <a:r>
              <a:rPr lang="en-US" dirty="0">
                <a:solidFill>
                  <a:srgbClr val="C00000"/>
                </a:solidFill>
              </a:rPr>
              <a:t>-1</a:t>
            </a:r>
            <a:r>
              <a:rPr lang="en-US" dirty="0"/>
              <a:t> disks </a:t>
            </a:r>
            <a:r>
              <a:rPr lang="en-US" i="1" dirty="0">
                <a:solidFill>
                  <a:srgbClr val="0033CC"/>
                </a:solidFill>
              </a:rPr>
              <a:t>(source </a:t>
            </a:r>
            <a:r>
              <a:rPr lang="en-US" i="1" dirty="0">
                <a:solidFill>
                  <a:srgbClr val="0033CC"/>
                </a:solidFill>
                <a:sym typeface="Wingdings" charset="0"/>
              </a:rPr>
              <a:t></a:t>
            </a:r>
            <a:r>
              <a:rPr lang="en-US" i="1" dirty="0">
                <a:solidFill>
                  <a:srgbClr val="0033CC"/>
                </a:solidFill>
              </a:rPr>
              <a:t> temp)</a:t>
            </a:r>
            <a:endParaRPr lang="en-US" dirty="0"/>
          </a:p>
          <a:p>
            <a:pPr lvl="1"/>
            <a:r>
              <a:rPr lang="en-US" dirty="0"/>
              <a:t>Move </a:t>
            </a:r>
            <a:r>
              <a:rPr lang="en-US" dirty="0">
                <a:solidFill>
                  <a:srgbClr val="009051"/>
                </a:solidFill>
              </a:rPr>
              <a:t>1</a:t>
            </a:r>
            <a:r>
              <a:rPr lang="en-US" dirty="0"/>
              <a:t> disk           </a:t>
            </a:r>
            <a:r>
              <a:rPr lang="en-US" i="1" dirty="0">
                <a:solidFill>
                  <a:srgbClr val="0033CC"/>
                </a:solidFill>
              </a:rPr>
              <a:t>(source </a:t>
            </a:r>
            <a:r>
              <a:rPr lang="en-US" i="1" dirty="0">
                <a:solidFill>
                  <a:srgbClr val="0033CC"/>
                </a:solidFill>
                <a:sym typeface="Wingdings" charset="0"/>
              </a:rPr>
              <a:t> destination)</a:t>
            </a:r>
            <a:endParaRPr lang="en-US" dirty="0"/>
          </a:p>
          <a:p>
            <a:pPr lvl="1"/>
            <a:r>
              <a:rPr lang="en-US" dirty="0"/>
              <a:t>Solve for </a:t>
            </a:r>
            <a:r>
              <a:rPr lang="en-US" i="1" dirty="0">
                <a:solidFill>
                  <a:srgbClr val="C00000"/>
                </a:solidFill>
                <a:latin typeface="Times New Roman" charset="0"/>
              </a:rPr>
              <a:t>n</a:t>
            </a:r>
            <a:r>
              <a:rPr lang="en-US" dirty="0">
                <a:solidFill>
                  <a:srgbClr val="C00000"/>
                </a:solidFill>
              </a:rPr>
              <a:t>-1</a:t>
            </a:r>
            <a:r>
              <a:rPr lang="en-US" dirty="0"/>
              <a:t> disks </a:t>
            </a:r>
            <a:r>
              <a:rPr lang="en-US" i="1" dirty="0">
                <a:solidFill>
                  <a:srgbClr val="0033CC"/>
                </a:solidFill>
              </a:rPr>
              <a:t>(temp </a:t>
            </a:r>
            <a:r>
              <a:rPr lang="en-US" i="1" dirty="0">
                <a:solidFill>
                  <a:srgbClr val="0033CC"/>
                </a:solidFill>
                <a:sym typeface="Wingdings" charset="0"/>
              </a:rPr>
              <a:t></a:t>
            </a:r>
            <a:r>
              <a:rPr lang="en-US" i="1" dirty="0">
                <a:solidFill>
                  <a:srgbClr val="0033CC"/>
                </a:solidFill>
              </a:rPr>
              <a:t> destination)</a:t>
            </a:r>
          </a:p>
          <a:p>
            <a:pPr lvl="6"/>
            <a:endParaRPr lang="en-US" i="1" dirty="0">
              <a:solidFill>
                <a:srgbClr val="0033CC"/>
              </a:solidFill>
            </a:endParaRPr>
          </a:p>
          <a:p>
            <a:r>
              <a:rPr lang="en-US" dirty="0"/>
              <a:t>What is the </a:t>
            </a:r>
            <a:r>
              <a:rPr lang="en-US" u="sng" dirty="0"/>
              <a:t>pattern</a:t>
            </a:r>
            <a:r>
              <a:rPr lang="en-US" dirty="0"/>
              <a:t> in the number of moves </a:t>
            </a:r>
            <a:br>
              <a:rPr lang="en-US" dirty="0"/>
            </a:br>
            <a:r>
              <a:rPr lang="en-US" dirty="0"/>
              <a:t>as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increases?</a:t>
            </a:r>
          </a:p>
          <a:p>
            <a:pPr lvl="1"/>
            <a:r>
              <a:rPr lang="en-US" dirty="0"/>
              <a:t>Let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/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) be the number of moves for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disks.</a:t>
            </a:r>
          </a:p>
        </p:txBody>
      </p:sp>
      <p:grpSp>
        <p:nvGrpSpPr>
          <p:cNvPr id="411661" name="Group 13"/>
          <p:cNvGrpSpPr>
            <a:grpSpLocks/>
          </p:cNvGrpSpPr>
          <p:nvPr/>
        </p:nvGrpSpPr>
        <p:grpSpPr bwMode="auto">
          <a:xfrm>
            <a:off x="2557463" y="4677381"/>
            <a:ext cx="4117975" cy="1403350"/>
            <a:chOff x="2592" y="2082"/>
            <a:chExt cx="2594" cy="884"/>
          </a:xfrm>
        </p:grpSpPr>
        <p:sp>
          <p:nvSpPr>
            <p:cNvPr id="411656" name="Rectangle 8"/>
            <p:cNvSpPr>
              <a:spLocks noChangeArrowheads="1"/>
            </p:cNvSpPr>
            <p:nvPr/>
          </p:nvSpPr>
          <p:spPr bwMode="auto">
            <a:xfrm>
              <a:off x="2592" y="2217"/>
              <a:ext cx="2592" cy="749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53" name="Text Box 5"/>
            <p:cNvSpPr txBox="1">
              <a:spLocks noChangeArrowheads="1"/>
            </p:cNvSpPr>
            <p:nvPr/>
          </p:nvSpPr>
          <p:spPr bwMode="auto">
            <a:xfrm>
              <a:off x="2650" y="2385"/>
              <a:ext cx="6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i="1">
                  <a:latin typeface="Times New Roman" charset="0"/>
                </a:rPr>
                <a:t>f</a:t>
              </a:r>
              <a:r>
                <a:rPr lang="en-US" sz="2800">
                  <a:latin typeface="Times New Roman" charset="0"/>
                </a:rPr>
                <a:t>(</a:t>
              </a:r>
              <a:r>
                <a:rPr lang="en-US" sz="2800" i="1">
                  <a:latin typeface="Times New Roman" charset="0"/>
                </a:rPr>
                <a:t>n</a:t>
              </a:r>
              <a:r>
                <a:rPr lang="en-US" sz="2800">
                  <a:latin typeface="Times New Roman" charset="0"/>
                </a:rPr>
                <a:t>) = </a:t>
              </a:r>
            </a:p>
          </p:txBody>
        </p:sp>
        <p:sp>
          <p:nvSpPr>
            <p:cNvPr id="411654" name="Text Box 6"/>
            <p:cNvSpPr txBox="1">
              <a:spLocks noChangeArrowheads="1"/>
            </p:cNvSpPr>
            <p:nvPr/>
          </p:nvSpPr>
          <p:spPr bwMode="auto">
            <a:xfrm>
              <a:off x="3456" y="2275"/>
              <a:ext cx="1730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800" dirty="0">
                  <a:latin typeface="Times New Roman" charset="0"/>
                </a:rPr>
                <a:t>1	</a:t>
              </a:r>
              <a:r>
                <a:rPr lang="en-US" sz="2800" i="1" dirty="0">
                  <a:latin typeface="Times New Roman" charset="0"/>
                </a:rPr>
                <a:t>n</a:t>
              </a:r>
              <a:r>
                <a:rPr lang="en-US" sz="2800" dirty="0">
                  <a:latin typeface="Times New Roman" charset="0"/>
                </a:rPr>
                <a:t> = 1</a:t>
              </a:r>
            </a:p>
            <a:p>
              <a:r>
                <a:rPr lang="en-US" sz="2800" dirty="0">
                  <a:latin typeface="Times New Roman" charset="0"/>
                </a:rPr>
                <a:t>2</a:t>
              </a:r>
              <a:r>
                <a:rPr lang="en-US" sz="2800" i="1" dirty="0">
                  <a:latin typeface="Times New Roman" charset="0"/>
                </a:rPr>
                <a:t>f</a:t>
              </a:r>
              <a:r>
                <a:rPr lang="en-US" sz="2800" dirty="0">
                  <a:latin typeface="Times New Roman" charset="0"/>
                </a:rPr>
                <a:t>(</a:t>
              </a:r>
              <a:r>
                <a:rPr lang="en-US" sz="2800" i="1" dirty="0">
                  <a:solidFill>
                    <a:srgbClr val="C00000"/>
                  </a:solidFill>
                  <a:latin typeface="Times New Roman" charset="0"/>
                </a:rPr>
                <a:t>n</a:t>
              </a:r>
              <a:r>
                <a:rPr lang="en-US" sz="2800" dirty="0">
                  <a:solidFill>
                    <a:srgbClr val="C00000"/>
                  </a:solidFill>
                  <a:latin typeface="Times New Roman" charset="0"/>
                </a:rPr>
                <a:t>-1</a:t>
              </a:r>
              <a:r>
                <a:rPr lang="en-US" sz="2800" dirty="0">
                  <a:latin typeface="Times New Roman" charset="0"/>
                </a:rPr>
                <a:t>) + </a:t>
              </a:r>
              <a:r>
                <a:rPr lang="en-US" sz="2800" dirty="0">
                  <a:solidFill>
                    <a:srgbClr val="009051"/>
                  </a:solidFill>
                  <a:latin typeface="Times New Roman" charset="0"/>
                </a:rPr>
                <a:t>1</a:t>
              </a:r>
              <a:r>
                <a:rPr lang="en-US" sz="2800" dirty="0">
                  <a:latin typeface="Times New Roman" charset="0"/>
                </a:rPr>
                <a:t>	</a:t>
              </a:r>
              <a:r>
                <a:rPr lang="en-US" sz="2800" i="1" dirty="0">
                  <a:latin typeface="Times New Roman" charset="0"/>
                </a:rPr>
                <a:t>n</a:t>
              </a:r>
              <a:r>
                <a:rPr lang="en-US" sz="2800" dirty="0">
                  <a:latin typeface="Times New Roman" charset="0"/>
                </a:rPr>
                <a:t> &gt; 1</a:t>
              </a:r>
            </a:p>
          </p:txBody>
        </p:sp>
        <p:sp>
          <p:nvSpPr>
            <p:cNvPr id="411655" name="Text Box 7"/>
            <p:cNvSpPr txBox="1">
              <a:spLocks noChangeArrowheads="1"/>
            </p:cNvSpPr>
            <p:nvPr/>
          </p:nvSpPr>
          <p:spPr bwMode="auto">
            <a:xfrm>
              <a:off x="3148" y="2082"/>
              <a:ext cx="423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0">
                  <a:latin typeface="Times New Roman" charset="0"/>
                </a:rPr>
                <a:t>{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3239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1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1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86E7B-428E-1E46-BDD6-6F9210D64C30}" type="slidenum">
              <a:rPr lang="en-US"/>
              <a:pPr/>
              <a:t>38</a:t>
            </a:fld>
            <a:endParaRPr lang="en-US"/>
          </a:p>
        </p:txBody>
      </p:sp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Towers of Hanoi: Analysis</a:t>
            </a:r>
          </a:p>
        </p:txBody>
      </p:sp>
      <p:sp>
        <p:nvSpPr>
          <p:cNvPr id="412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14609"/>
            <a:ext cx="8229600" cy="3748999"/>
          </a:xfrm>
        </p:spPr>
        <p:txBody>
          <a:bodyPr/>
          <a:lstStyle/>
          <a:p>
            <a:r>
              <a:rPr lang="en-US" dirty="0"/>
              <a:t>This is a </a:t>
            </a:r>
            <a:r>
              <a:rPr lang="en-US" dirty="0">
                <a:solidFill>
                  <a:srgbClr val="B23C00"/>
                </a:solidFill>
              </a:rPr>
              <a:t>recurrence relation</a:t>
            </a:r>
            <a:r>
              <a:rPr lang="en-US" dirty="0"/>
              <a:t>.</a:t>
            </a:r>
          </a:p>
          <a:p>
            <a:pPr lvl="1"/>
            <a:r>
              <a:rPr lang="en-US" i="1" dirty="0">
                <a:latin typeface="Times New Roman" charset="0"/>
              </a:rPr>
              <a:t>f</a:t>
            </a:r>
            <a:r>
              <a:rPr lang="en-US" dirty="0"/>
              <a:t> shows up in its own definition: </a:t>
            </a:r>
            <a:r>
              <a:rPr lang="en-US" i="1" dirty="0">
                <a:solidFill>
                  <a:schemeClr val="folHlink"/>
                </a:solidFill>
                <a:latin typeface="Times New Roman" charset="0"/>
              </a:rPr>
              <a:t>f</a:t>
            </a:r>
            <a:r>
              <a:rPr lang="en-US" dirty="0">
                <a:solidFill>
                  <a:schemeClr val="folHlink"/>
                </a:solidFill>
              </a:rPr>
              <a:t>(</a:t>
            </a:r>
            <a:r>
              <a:rPr lang="en-US" i="1" dirty="0">
                <a:solidFill>
                  <a:schemeClr val="folHlink"/>
                </a:solidFill>
                <a:latin typeface="Times New Roman" charset="0"/>
              </a:rPr>
              <a:t>n</a:t>
            </a:r>
            <a:r>
              <a:rPr lang="en-US" dirty="0">
                <a:solidFill>
                  <a:schemeClr val="folHlink"/>
                </a:solidFill>
              </a:rPr>
              <a:t>)</a:t>
            </a:r>
            <a:r>
              <a:rPr lang="en-US" dirty="0"/>
              <a:t> = 2</a:t>
            </a:r>
            <a:r>
              <a:rPr lang="en-US" i="1" dirty="0">
                <a:solidFill>
                  <a:schemeClr val="folHlink"/>
                </a:solidFill>
                <a:latin typeface="Times New Roman" charset="0"/>
              </a:rPr>
              <a:t>f</a:t>
            </a:r>
            <a:r>
              <a:rPr lang="en-US" dirty="0">
                <a:solidFill>
                  <a:schemeClr val="folHlink"/>
                </a:solidFill>
              </a:rPr>
              <a:t>(</a:t>
            </a:r>
            <a:r>
              <a:rPr lang="en-US" i="1" dirty="0">
                <a:solidFill>
                  <a:schemeClr val="folHlink"/>
                </a:solidFill>
                <a:latin typeface="Times New Roman" charset="0"/>
              </a:rPr>
              <a:t>n</a:t>
            </a:r>
            <a:r>
              <a:rPr lang="en-US" dirty="0">
                <a:solidFill>
                  <a:schemeClr val="folHlink"/>
                </a:solidFill>
              </a:rPr>
              <a:t>-1)</a:t>
            </a:r>
            <a:r>
              <a:rPr lang="en-US" dirty="0"/>
              <a:t> + 1</a:t>
            </a:r>
          </a:p>
          <a:p>
            <a:pPr lvl="1"/>
            <a:r>
              <a:rPr lang="en-US" dirty="0"/>
              <a:t>The mathematical analogy of recursion.</a:t>
            </a:r>
          </a:p>
          <a:p>
            <a:pPr lvl="5"/>
            <a:endParaRPr lang="en-US" dirty="0"/>
          </a:p>
          <a:p>
            <a:r>
              <a:rPr lang="en-US" dirty="0"/>
              <a:t>Can we find the definition of function </a:t>
            </a:r>
            <a:r>
              <a:rPr lang="en-US" i="1" dirty="0">
                <a:latin typeface="Times New Roman" charset="0"/>
              </a:rPr>
              <a:t>f 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Observation: </a:t>
            </a:r>
            <a:br>
              <a:rPr lang="en-US" dirty="0"/>
            </a:br>
            <a:r>
              <a:rPr lang="en-US" dirty="0"/>
              <a:t>Since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/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) = 2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/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-1) + 1, we know that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/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) &gt; 2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/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-1).</a:t>
            </a:r>
          </a:p>
          <a:p>
            <a:pPr lvl="1"/>
            <a:r>
              <a:rPr lang="en-US" dirty="0"/>
              <a:t>Therefore, if we increase the number of disks from </a:t>
            </a:r>
            <a:br>
              <a:rPr lang="en-US" dirty="0"/>
            </a:b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to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+1, the number of moves will </a:t>
            </a:r>
            <a:r>
              <a:rPr lang="en-US" u="sng" dirty="0"/>
              <a:t>at least double</a:t>
            </a:r>
            <a:r>
              <a:rPr lang="en-US" dirty="0"/>
              <a:t>. </a:t>
            </a:r>
          </a:p>
        </p:txBody>
      </p:sp>
      <p:grpSp>
        <p:nvGrpSpPr>
          <p:cNvPr id="412676" name="Group 4"/>
          <p:cNvGrpSpPr>
            <a:grpSpLocks/>
          </p:cNvGrpSpPr>
          <p:nvPr/>
        </p:nvGrpSpPr>
        <p:grpSpPr bwMode="auto">
          <a:xfrm>
            <a:off x="2557463" y="1051586"/>
            <a:ext cx="4117975" cy="1403350"/>
            <a:chOff x="2592" y="2082"/>
            <a:chExt cx="2594" cy="884"/>
          </a:xfrm>
        </p:grpSpPr>
        <p:sp>
          <p:nvSpPr>
            <p:cNvPr id="412677" name="Rectangle 5"/>
            <p:cNvSpPr>
              <a:spLocks noChangeArrowheads="1"/>
            </p:cNvSpPr>
            <p:nvPr/>
          </p:nvSpPr>
          <p:spPr bwMode="auto">
            <a:xfrm>
              <a:off x="2592" y="2217"/>
              <a:ext cx="2592" cy="749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678" name="Text Box 6"/>
            <p:cNvSpPr txBox="1">
              <a:spLocks noChangeArrowheads="1"/>
            </p:cNvSpPr>
            <p:nvPr/>
          </p:nvSpPr>
          <p:spPr bwMode="auto">
            <a:xfrm>
              <a:off x="2650" y="2385"/>
              <a:ext cx="6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800" i="1">
                  <a:latin typeface="Times New Roman" charset="0"/>
                </a:rPr>
                <a:t>f</a:t>
              </a:r>
              <a:r>
                <a:rPr lang="en-US" sz="2800">
                  <a:latin typeface="Times New Roman" charset="0"/>
                </a:rPr>
                <a:t>(</a:t>
              </a:r>
              <a:r>
                <a:rPr lang="en-US" sz="2800" i="1">
                  <a:latin typeface="Times New Roman" charset="0"/>
                </a:rPr>
                <a:t>n</a:t>
              </a:r>
              <a:r>
                <a:rPr lang="en-US" sz="2800">
                  <a:latin typeface="Times New Roman" charset="0"/>
                </a:rPr>
                <a:t>) = </a:t>
              </a:r>
            </a:p>
          </p:txBody>
        </p:sp>
        <p:sp>
          <p:nvSpPr>
            <p:cNvPr id="412679" name="Text Box 7"/>
            <p:cNvSpPr txBox="1">
              <a:spLocks noChangeArrowheads="1"/>
            </p:cNvSpPr>
            <p:nvPr/>
          </p:nvSpPr>
          <p:spPr bwMode="auto">
            <a:xfrm>
              <a:off x="3456" y="2275"/>
              <a:ext cx="1730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828800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800" dirty="0">
                  <a:latin typeface="Times New Roman" charset="0"/>
                </a:rPr>
                <a:t>1	</a:t>
              </a:r>
              <a:r>
                <a:rPr lang="en-US" sz="2800" i="1" dirty="0">
                  <a:latin typeface="Times New Roman" charset="0"/>
                </a:rPr>
                <a:t>n</a:t>
              </a:r>
              <a:r>
                <a:rPr lang="en-US" sz="2800" dirty="0">
                  <a:latin typeface="Times New Roman" charset="0"/>
                </a:rPr>
                <a:t> = 1</a:t>
              </a:r>
            </a:p>
            <a:p>
              <a:r>
                <a:rPr lang="en-US" sz="2800" dirty="0">
                  <a:latin typeface="Times New Roman" charset="0"/>
                </a:rPr>
                <a:t>2</a:t>
              </a:r>
              <a:r>
                <a:rPr lang="en-US" sz="2800" i="1" dirty="0">
                  <a:latin typeface="Times New Roman" charset="0"/>
                </a:rPr>
                <a:t>f</a:t>
              </a:r>
              <a:r>
                <a:rPr lang="en-US" sz="2800" dirty="0">
                  <a:latin typeface="Times New Roman" charset="0"/>
                </a:rPr>
                <a:t>(</a:t>
              </a:r>
              <a:r>
                <a:rPr lang="en-US" sz="2800" i="1" dirty="0">
                  <a:latin typeface="Times New Roman" charset="0"/>
                </a:rPr>
                <a:t>n</a:t>
              </a:r>
              <a:r>
                <a:rPr lang="en-US" sz="2800" dirty="0">
                  <a:latin typeface="Times New Roman" charset="0"/>
                </a:rPr>
                <a:t>-1) + 1	</a:t>
              </a:r>
              <a:r>
                <a:rPr lang="en-US" sz="2800" i="1" dirty="0">
                  <a:latin typeface="Times New Roman" charset="0"/>
                </a:rPr>
                <a:t>n</a:t>
              </a:r>
              <a:r>
                <a:rPr lang="en-US" sz="2800" dirty="0">
                  <a:latin typeface="Times New Roman" charset="0"/>
                </a:rPr>
                <a:t> &gt; 1</a:t>
              </a:r>
            </a:p>
          </p:txBody>
        </p:sp>
        <p:sp>
          <p:nvSpPr>
            <p:cNvPr id="412680" name="Text Box 8"/>
            <p:cNvSpPr txBox="1">
              <a:spLocks noChangeArrowheads="1"/>
            </p:cNvSpPr>
            <p:nvPr/>
          </p:nvSpPr>
          <p:spPr bwMode="auto">
            <a:xfrm>
              <a:off x="3148" y="2082"/>
              <a:ext cx="423" cy="8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0">
                  <a:latin typeface="Times New Roman" charset="0"/>
                </a:rPr>
                <a:t>{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81976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2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2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675" grpId="0" uiExpand="1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21739-13F5-3C4E-B122-E2F5A72E22CA}" type="slidenum">
              <a:rPr lang="en-US"/>
              <a:pPr/>
              <a:t>39</a:t>
            </a:fld>
            <a:endParaRPr lang="en-US"/>
          </a:p>
        </p:txBody>
      </p:sp>
      <p:sp>
        <p:nvSpPr>
          <p:cNvPr id="410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Towers of Hanoi: Count Moves</a:t>
            </a:r>
          </a:p>
        </p:txBody>
      </p:sp>
      <p:sp>
        <p:nvSpPr>
          <p:cNvPr id="410628" name="Text Box 4"/>
          <p:cNvSpPr txBox="1">
            <a:spLocks noChangeArrowheads="1"/>
          </p:cNvSpPr>
          <p:nvPr/>
        </p:nvSpPr>
        <p:spPr bwMode="auto">
          <a:xfrm>
            <a:off x="91489" y="1325903"/>
            <a:ext cx="8956298" cy="4708981"/>
          </a:xfrm>
          <a:prstGeom prst="rect">
            <a:avLst/>
          </a:prstGeom>
          <a:solidFill>
            <a:srgbClr val="EAEAEA"/>
          </a:solidFill>
          <a:ln>
            <a:solidFill>
              <a:schemeClr val="bg1">
                <a:lumMod val="75000"/>
              </a:schemeClr>
            </a:solidFill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main()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&lt;&lt; "Disks Moves" &lt;&lt;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en-US" sz="20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2000" b="1" dirty="0" err="1">
                <a:latin typeface="Courier New" charset="0"/>
                <a:ea typeface="Courier New" charset="0"/>
                <a:cs typeface="Courier New" charset="0"/>
              </a:rPr>
              <a:t>for</a:t>
            </a:r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 (</a:t>
            </a:r>
            <a:r>
              <a:rPr lang="mr-IN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mr-IN" sz="2000" b="1" dirty="0" err="1"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 = 1; </a:t>
            </a:r>
            <a:r>
              <a:rPr lang="mr-IN" sz="2000" b="1" dirty="0" err="1"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 &lt;= 10; </a:t>
            </a:r>
            <a:r>
              <a:rPr lang="mr-IN" sz="2000" b="1" dirty="0" err="1"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++) {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count = 0;</a:t>
            </a:r>
          </a:p>
          <a:p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solve(n, Pin::A, Pin::B, Pin::C</a:t>
            </a:r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, </a:t>
            </a:r>
            <a:r>
              <a:rPr lang="mr-IN" sz="2000" b="1" dirty="0" err="1">
                <a:latin typeface="Courier New" charset="0"/>
                <a:ea typeface="Courier New" charset="0"/>
                <a:cs typeface="Courier New" charset="0"/>
              </a:rPr>
              <a:t>count</a:t>
            </a:r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        </a:t>
            </a:r>
            <a:r>
              <a:rPr lang="mr-IN" sz="20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mr-IN" sz="2000" b="1" dirty="0" err="1">
                <a:latin typeface="Courier New" charset="0"/>
                <a:ea typeface="Courier New" charset="0"/>
                <a:cs typeface="Courier New" charset="0"/>
              </a:rPr>
              <a:t>setw</a:t>
            </a:r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(5) &lt;&lt; </a:t>
            </a:r>
            <a:r>
              <a:rPr lang="mr-IN" sz="2000" b="1" dirty="0" err="1">
                <a:latin typeface="Courier New" charset="0"/>
                <a:ea typeface="Courier New" charset="0"/>
                <a:cs typeface="Courier New" charset="0"/>
              </a:rPr>
              <a:t>n</a:t>
            </a:r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mr-IN" sz="2000" b="1" dirty="0" err="1">
                <a:latin typeface="Courier New" charset="0"/>
                <a:ea typeface="Courier New" charset="0"/>
                <a:cs typeface="Courier New" charset="0"/>
              </a:rPr>
              <a:t>setw</a:t>
            </a:r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(5) &lt;&lt; </a:t>
            </a:r>
            <a:r>
              <a:rPr lang="mr-IN" sz="2000" b="1" dirty="0" err="1">
                <a:latin typeface="Courier New" charset="0"/>
                <a:ea typeface="Courier New" charset="0"/>
                <a:cs typeface="Courier New" charset="0"/>
              </a:rPr>
              <a:t>count</a:t>
            </a:r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mr-IN" sz="20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    }</a:t>
            </a:r>
          </a:p>
          <a:p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endParaRPr lang="mr-IN" sz="20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void 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move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(Pin from, Pin to,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&amp; count)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mr-IN" sz="2000" b="1" dirty="0" err="1">
                <a:latin typeface="Courier New" charset="0"/>
                <a:ea typeface="Courier New" charset="0"/>
                <a:cs typeface="Courier New" charset="0"/>
              </a:rPr>
              <a:t>count</a:t>
            </a:r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++;</a:t>
            </a:r>
          </a:p>
          <a:p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  <a:endParaRPr lang="en-US" sz="2000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410629" name="Text Box 5"/>
          <p:cNvSpPr txBox="1">
            <a:spLocks noChangeArrowheads="1"/>
          </p:cNvSpPr>
          <p:nvPr/>
        </p:nvSpPr>
        <p:spPr bwMode="auto">
          <a:xfrm>
            <a:off x="2103147" y="5257780"/>
            <a:ext cx="3203575" cy="3762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>
                <a:solidFill>
                  <a:schemeClr val="folHlink"/>
                </a:solidFill>
              </a:rPr>
              <a:t>Don</a:t>
            </a:r>
            <a:r>
              <a:rPr lang="en-US" sz="1800" dirty="0">
                <a:solidFill>
                  <a:schemeClr val="folHlink"/>
                </a:solidFill>
                <a:latin typeface="Arial"/>
              </a:rPr>
              <a:t>’</a:t>
            </a:r>
            <a:r>
              <a:rPr lang="en-US" sz="1800" dirty="0">
                <a:solidFill>
                  <a:schemeClr val="folHlink"/>
                </a:solidFill>
              </a:rPr>
              <a:t>t print. Just count moves.</a:t>
            </a:r>
          </a:p>
        </p:txBody>
      </p:sp>
      <p:sp>
        <p:nvSpPr>
          <p:cNvPr id="410630" name="Text Box 6"/>
          <p:cNvSpPr txBox="1">
            <a:spLocks noChangeArrowheads="1"/>
          </p:cNvSpPr>
          <p:nvPr/>
        </p:nvSpPr>
        <p:spPr bwMode="auto">
          <a:xfrm>
            <a:off x="6825907" y="6245747"/>
            <a:ext cx="803275" cy="376238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Demo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734300" y="1417342"/>
            <a:ext cx="122020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Hanoi2.cpp</a:t>
            </a:r>
          </a:p>
        </p:txBody>
      </p:sp>
    </p:spTree>
    <p:extLst>
      <p:ext uri="{BB962C8B-B14F-4D97-AF65-F5344CB8AC3E}">
        <p14:creationId xmlns:p14="http://schemas.microsoft.com/office/powerpoint/2010/main" val="291128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5DC48-135E-6D4B-B3ED-615D20A5D0F0}" type="slidenum">
              <a:rPr lang="en-US"/>
              <a:pPr/>
              <a:t>4</a:t>
            </a:fld>
            <a:endParaRPr lang="en-US"/>
          </a:p>
        </p:txBody>
      </p:sp>
      <p:sp>
        <p:nvSpPr>
          <p:cNvPr id="94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Tables</a:t>
            </a:r>
            <a:r>
              <a:rPr lang="en-US" i="1" dirty="0"/>
              <a:t>, cont’d</a:t>
            </a:r>
          </a:p>
        </p:txBody>
      </p:sp>
      <p:sp>
        <p:nvSpPr>
          <p:cNvPr id="947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hash table </a:t>
            </a:r>
            <a:r>
              <a:rPr lang="en-US" dirty="0"/>
              <a:t>also stores data values.</a:t>
            </a:r>
          </a:p>
          <a:p>
            <a:pPr lvl="1"/>
            <a:r>
              <a:rPr lang="en-US" dirty="0"/>
              <a:t>Use a </a:t>
            </a:r>
            <a:r>
              <a:rPr lang="en-US" u="sng" dirty="0"/>
              <a:t>key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to obtain the corresponding data value.</a:t>
            </a:r>
          </a:p>
          <a:p>
            <a:pPr lvl="5"/>
            <a:endParaRPr lang="en-US" dirty="0"/>
          </a:p>
          <a:p>
            <a:r>
              <a:rPr lang="en-US" dirty="0"/>
              <a:t>The key does not have to be an integer value.</a:t>
            </a:r>
          </a:p>
          <a:p>
            <a:pPr lvl="1"/>
            <a:r>
              <a:rPr lang="en-US" dirty="0"/>
              <a:t>For example, the key could be a string.</a:t>
            </a:r>
          </a:p>
          <a:p>
            <a:pPr lvl="6"/>
            <a:endParaRPr lang="en-US" dirty="0"/>
          </a:p>
          <a:p>
            <a:r>
              <a:rPr lang="en-US" dirty="0"/>
              <a:t>There might </a:t>
            </a:r>
            <a:r>
              <a:rPr lang="en-US" u="sng" dirty="0"/>
              <a:t>not</a:t>
            </a:r>
            <a:r>
              <a:rPr lang="en-US" dirty="0"/>
              <a:t> be a one-to-one correspondence between keys and data values.</a:t>
            </a:r>
          </a:p>
          <a:p>
            <a:pPr lvl="5"/>
            <a:endParaRPr lang="en-US" dirty="0"/>
          </a:p>
          <a:p>
            <a:r>
              <a:rPr lang="en-US" dirty="0"/>
              <a:t>The mapping function might not be trivial.</a:t>
            </a:r>
          </a:p>
        </p:txBody>
      </p:sp>
    </p:spTree>
    <p:extLst>
      <p:ext uri="{BB962C8B-B14F-4D97-AF65-F5344CB8AC3E}">
        <p14:creationId xmlns:p14="http://schemas.microsoft.com/office/powerpoint/2010/main" val="2517276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7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47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7203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A12CA-5311-D14B-B667-FA18612C2C7A}" type="slidenum">
              <a:rPr lang="en-US"/>
              <a:pPr/>
              <a:t>40</a:t>
            </a:fld>
            <a:endParaRPr lang="en-US"/>
          </a:p>
        </p:txBody>
      </p:sp>
      <p:sp>
        <p:nvSpPr>
          <p:cNvPr id="41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Towers of Hanoi: Analysis</a:t>
            </a:r>
          </a:p>
        </p:txBody>
      </p:sp>
      <p:sp>
        <p:nvSpPr>
          <p:cNvPr id="413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60638" y="1274763"/>
            <a:ext cx="6126162" cy="3800475"/>
          </a:xfrm>
        </p:spPr>
        <p:txBody>
          <a:bodyPr/>
          <a:lstStyle/>
          <a:p>
            <a:r>
              <a:rPr lang="en-US" dirty="0"/>
              <a:t>What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the pattern?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Can we </a:t>
            </a:r>
            <a:r>
              <a:rPr lang="en-US" u="sng" dirty="0"/>
              <a:t>prove</a:t>
            </a:r>
            <a:r>
              <a:rPr lang="en-US" dirty="0"/>
              <a:t> this?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Just because this formula holds </a:t>
            </a:r>
            <a:br>
              <a:rPr lang="en-US" dirty="0"/>
            </a:br>
            <a:r>
              <a:rPr lang="en-US" dirty="0"/>
              <a:t>for the first 10 values of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, can we assume that it will hold for </a:t>
            </a:r>
            <a:r>
              <a:rPr lang="en-US" u="sng" dirty="0"/>
              <a:t>all</a:t>
            </a:r>
            <a:r>
              <a:rPr lang="en-US" dirty="0"/>
              <a:t> values of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</a:t>
            </a:r>
            <a:r>
              <a:rPr lang="en-US" dirty="0">
                <a:cs typeface="Arial" charset="0"/>
              </a:rPr>
              <a:t>≥ 1?</a:t>
            </a:r>
            <a:endParaRPr lang="en-US" u="sng" dirty="0">
              <a:cs typeface="Arial" charset="0"/>
            </a:endParaRPr>
          </a:p>
        </p:txBody>
      </p:sp>
      <p:sp>
        <p:nvSpPr>
          <p:cNvPr id="413700" name="Text Box 4"/>
          <p:cNvSpPr txBox="1">
            <a:spLocks noChangeArrowheads="1"/>
          </p:cNvSpPr>
          <p:nvPr/>
        </p:nvSpPr>
        <p:spPr bwMode="auto">
          <a:xfrm>
            <a:off x="457200" y="1325563"/>
            <a:ext cx="1860550" cy="344487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latin typeface="Courier New" charset="0"/>
              </a:rPr>
              <a:t>Disks Moves</a:t>
            </a:r>
          </a:p>
          <a:p>
            <a:r>
              <a:rPr lang="en-US" sz="2000" b="1">
                <a:latin typeface="Courier New" charset="0"/>
              </a:rPr>
              <a:t>    1     1</a:t>
            </a:r>
          </a:p>
          <a:p>
            <a:r>
              <a:rPr lang="en-US" sz="2000" b="1">
                <a:latin typeface="Courier New" charset="0"/>
              </a:rPr>
              <a:t>    2     3</a:t>
            </a:r>
          </a:p>
          <a:p>
            <a:r>
              <a:rPr lang="en-US" sz="2000" b="1">
                <a:latin typeface="Courier New" charset="0"/>
              </a:rPr>
              <a:t>    3     7</a:t>
            </a:r>
          </a:p>
          <a:p>
            <a:r>
              <a:rPr lang="en-US" sz="2000" b="1">
                <a:latin typeface="Courier New" charset="0"/>
              </a:rPr>
              <a:t>    4    15</a:t>
            </a:r>
          </a:p>
          <a:p>
            <a:r>
              <a:rPr lang="en-US" sz="2000" b="1">
                <a:latin typeface="Courier New" charset="0"/>
              </a:rPr>
              <a:t>    5    31</a:t>
            </a:r>
          </a:p>
          <a:p>
            <a:r>
              <a:rPr lang="en-US" sz="2000" b="1">
                <a:latin typeface="Courier New" charset="0"/>
              </a:rPr>
              <a:t>    6    63</a:t>
            </a:r>
          </a:p>
          <a:p>
            <a:r>
              <a:rPr lang="en-US" sz="2000" b="1">
                <a:latin typeface="Courier New" charset="0"/>
              </a:rPr>
              <a:t>    7   127</a:t>
            </a:r>
          </a:p>
          <a:p>
            <a:r>
              <a:rPr lang="en-US" sz="2000" b="1">
                <a:latin typeface="Courier New" charset="0"/>
              </a:rPr>
              <a:t>    8   255</a:t>
            </a:r>
          </a:p>
          <a:p>
            <a:r>
              <a:rPr lang="en-US" sz="2000" b="1">
                <a:latin typeface="Courier New" charset="0"/>
              </a:rPr>
              <a:t>    9   511</a:t>
            </a:r>
          </a:p>
          <a:p>
            <a:r>
              <a:rPr lang="en-US" sz="2000" b="1">
                <a:latin typeface="Courier New" charset="0"/>
              </a:rPr>
              <a:t>   10  1023</a:t>
            </a:r>
          </a:p>
        </p:txBody>
      </p:sp>
      <p:sp>
        <p:nvSpPr>
          <p:cNvPr id="413701" name="Text Box 5"/>
          <p:cNvSpPr txBox="1">
            <a:spLocks noChangeArrowheads="1"/>
          </p:cNvSpPr>
          <p:nvPr/>
        </p:nvSpPr>
        <p:spPr bwMode="auto">
          <a:xfrm>
            <a:off x="3565525" y="1874838"/>
            <a:ext cx="2320925" cy="64135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i="1">
                <a:latin typeface="Times New Roman" charset="0"/>
              </a:rPr>
              <a:t>f</a:t>
            </a:r>
            <a:r>
              <a:rPr lang="en-US" sz="3600">
                <a:latin typeface="Times New Roman" charset="0"/>
              </a:rPr>
              <a:t>(</a:t>
            </a:r>
            <a:r>
              <a:rPr lang="en-US" sz="3600" i="1">
                <a:latin typeface="Times New Roman" charset="0"/>
              </a:rPr>
              <a:t>n</a:t>
            </a:r>
            <a:r>
              <a:rPr lang="en-US" sz="3600">
                <a:latin typeface="Times New Roman" charset="0"/>
              </a:rPr>
              <a:t>) = 2</a:t>
            </a:r>
            <a:r>
              <a:rPr lang="en-US" sz="3600" i="1" baseline="30000">
                <a:latin typeface="Times New Roman" charset="0"/>
              </a:rPr>
              <a:t>n</a:t>
            </a:r>
            <a:r>
              <a:rPr lang="en-US" sz="3600">
                <a:latin typeface="Times New Roman" charset="0"/>
              </a:rPr>
              <a:t> - 1</a:t>
            </a:r>
          </a:p>
        </p:txBody>
      </p:sp>
    </p:spTree>
    <p:extLst>
      <p:ext uri="{BB962C8B-B14F-4D97-AF65-F5344CB8AC3E}">
        <p14:creationId xmlns:p14="http://schemas.microsoft.com/office/powerpoint/2010/main" val="1023254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3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3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3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699" grpId="0" build="p"/>
      <p:bldP spid="413701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3707-4636-AE41-9B17-1F5AD600C37E}" type="slidenum">
              <a:rPr lang="en-US"/>
              <a:pPr/>
              <a:t>41</a:t>
            </a:fld>
            <a:endParaRPr lang="en-US"/>
          </a:p>
        </p:txBody>
      </p:sp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by Induction: Base Case</a:t>
            </a:r>
          </a:p>
        </p:txBody>
      </p:sp>
      <p:sp>
        <p:nvSpPr>
          <p:cNvPr id="415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790825"/>
            <a:ext cx="8229600" cy="33813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Let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 = 1</a:t>
            </a:r>
            <a:r>
              <a:rPr lang="en-US" dirty="0"/>
              <a:t>. </a:t>
            </a:r>
          </a:p>
          <a:p>
            <a:pPr>
              <a:lnSpc>
                <a:spcPct val="90000"/>
              </a:lnSpc>
            </a:pPr>
            <a:r>
              <a:rPr lang="en-US" dirty="0"/>
              <a:t>Then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(1) = 2</a:t>
            </a:r>
            <a:r>
              <a:rPr lang="en-US" baseline="30000" dirty="0">
                <a:latin typeface="Times New Roman" charset="0"/>
              </a:rPr>
              <a:t>1</a:t>
            </a:r>
            <a:r>
              <a:rPr lang="en-US" dirty="0">
                <a:latin typeface="Times New Roman" charset="0"/>
              </a:rPr>
              <a:t> - 1 = 1</a:t>
            </a:r>
            <a:r>
              <a:rPr lang="en-US" dirty="0"/>
              <a:t> is true.</a:t>
            </a:r>
          </a:p>
        </p:txBody>
      </p:sp>
      <p:grpSp>
        <p:nvGrpSpPr>
          <p:cNvPr id="415757" name="Group 13"/>
          <p:cNvGrpSpPr>
            <a:grpSpLocks/>
          </p:cNvGrpSpPr>
          <p:nvPr/>
        </p:nvGrpSpPr>
        <p:grpSpPr bwMode="auto">
          <a:xfrm>
            <a:off x="911225" y="1508125"/>
            <a:ext cx="3203575" cy="1098550"/>
            <a:chOff x="574" y="893"/>
            <a:chExt cx="2018" cy="692"/>
          </a:xfrm>
        </p:grpSpPr>
        <p:sp>
          <p:nvSpPr>
            <p:cNvPr id="415749" name="Rectangle 5"/>
            <p:cNvSpPr>
              <a:spLocks noChangeArrowheads="1"/>
            </p:cNvSpPr>
            <p:nvPr/>
          </p:nvSpPr>
          <p:spPr bwMode="auto">
            <a:xfrm>
              <a:off x="574" y="1008"/>
              <a:ext cx="2018" cy="57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750" name="Text Box 6"/>
            <p:cNvSpPr txBox="1">
              <a:spLocks noChangeArrowheads="1"/>
            </p:cNvSpPr>
            <p:nvPr/>
          </p:nvSpPr>
          <p:spPr bwMode="auto">
            <a:xfrm>
              <a:off x="632" y="1181"/>
              <a:ext cx="5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Times New Roman" charset="0"/>
                </a:rPr>
                <a:t>f</a:t>
              </a:r>
              <a:r>
                <a:rPr lang="en-US" sz="2000">
                  <a:latin typeface="Times New Roman" charset="0"/>
                </a:rPr>
                <a:t>(</a:t>
              </a:r>
              <a:r>
                <a:rPr lang="en-US" sz="2000" i="1">
                  <a:latin typeface="Times New Roman" charset="0"/>
                </a:rPr>
                <a:t>n</a:t>
              </a:r>
              <a:r>
                <a:rPr lang="en-US" sz="2000">
                  <a:latin typeface="Times New Roman" charset="0"/>
                </a:rPr>
                <a:t>) = </a:t>
              </a:r>
            </a:p>
          </p:txBody>
        </p:sp>
        <p:sp>
          <p:nvSpPr>
            <p:cNvPr id="415751" name="Text Box 7"/>
            <p:cNvSpPr txBox="1">
              <a:spLocks noChangeArrowheads="1"/>
            </p:cNvSpPr>
            <p:nvPr/>
          </p:nvSpPr>
          <p:spPr bwMode="auto">
            <a:xfrm>
              <a:off x="1210" y="1084"/>
              <a:ext cx="134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000">
                  <a:latin typeface="Times New Roman" charset="0"/>
                </a:rPr>
                <a:t>1	</a:t>
              </a:r>
              <a:r>
                <a:rPr lang="en-US" sz="2000" i="1">
                  <a:latin typeface="Times New Roman" charset="0"/>
                </a:rPr>
                <a:t>n</a:t>
              </a:r>
              <a:r>
                <a:rPr lang="en-US" sz="2000">
                  <a:latin typeface="Times New Roman" charset="0"/>
                </a:rPr>
                <a:t> = 1</a:t>
              </a:r>
            </a:p>
            <a:p>
              <a:r>
                <a:rPr lang="en-US" sz="2000" i="1">
                  <a:latin typeface="Times New Roman" charset="0"/>
                </a:rPr>
                <a:t>2f</a:t>
              </a:r>
              <a:r>
                <a:rPr lang="en-US" sz="2000">
                  <a:latin typeface="Times New Roman" charset="0"/>
                </a:rPr>
                <a:t>(</a:t>
              </a:r>
              <a:r>
                <a:rPr lang="en-US" sz="2000" i="1">
                  <a:latin typeface="Times New Roman" charset="0"/>
                </a:rPr>
                <a:t>n</a:t>
              </a:r>
              <a:r>
                <a:rPr lang="en-US" sz="2000">
                  <a:latin typeface="Times New Roman" charset="0"/>
                </a:rPr>
                <a:t>-1) + 1	</a:t>
              </a:r>
              <a:r>
                <a:rPr lang="en-US" sz="2000" i="1">
                  <a:latin typeface="Times New Roman" charset="0"/>
                </a:rPr>
                <a:t>n</a:t>
              </a:r>
              <a:r>
                <a:rPr lang="en-US" sz="2000">
                  <a:latin typeface="Times New Roman" charset="0"/>
                </a:rPr>
                <a:t> &gt; 1</a:t>
              </a:r>
            </a:p>
          </p:txBody>
        </p:sp>
        <p:sp>
          <p:nvSpPr>
            <p:cNvPr id="415752" name="Text Box 8"/>
            <p:cNvSpPr txBox="1">
              <a:spLocks noChangeArrowheads="1"/>
            </p:cNvSpPr>
            <p:nvPr/>
          </p:nvSpPr>
          <p:spPr bwMode="auto">
            <a:xfrm>
              <a:off x="979" y="893"/>
              <a:ext cx="369" cy="6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6600">
                  <a:latin typeface="Times New Roman" charset="0"/>
                </a:rPr>
                <a:t>{</a:t>
              </a:r>
            </a:p>
          </p:txBody>
        </p:sp>
      </p:grpSp>
      <p:sp>
        <p:nvSpPr>
          <p:cNvPr id="415753" name="Text Box 9"/>
          <p:cNvSpPr txBox="1">
            <a:spLocks noChangeArrowheads="1"/>
          </p:cNvSpPr>
          <p:nvPr/>
        </p:nvSpPr>
        <p:spPr bwMode="auto">
          <a:xfrm>
            <a:off x="5164138" y="1690688"/>
            <a:ext cx="2425700" cy="7016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i="1">
                <a:latin typeface="Times New Roman" charset="0"/>
              </a:rPr>
              <a:t>f</a:t>
            </a:r>
            <a:r>
              <a:rPr lang="en-US" sz="2000">
                <a:latin typeface="Times New Roman" charset="0"/>
              </a:rPr>
              <a:t>(</a:t>
            </a:r>
            <a:r>
              <a:rPr lang="en-US" sz="2000" i="1">
                <a:latin typeface="Times New Roman" charset="0"/>
              </a:rPr>
              <a:t>n</a:t>
            </a:r>
            <a:r>
              <a:rPr lang="en-US" sz="2000">
                <a:latin typeface="Times New Roman" charset="0"/>
              </a:rPr>
              <a:t>) = 2</a:t>
            </a:r>
            <a:r>
              <a:rPr lang="en-US" sz="2000" i="1" baseline="30000">
                <a:latin typeface="Times New Roman" charset="0"/>
              </a:rPr>
              <a:t>n</a:t>
            </a:r>
            <a:r>
              <a:rPr lang="en-US" sz="2000">
                <a:latin typeface="Times New Roman" charset="0"/>
              </a:rPr>
              <a:t> - 1</a:t>
            </a:r>
          </a:p>
          <a:p>
            <a:r>
              <a:rPr lang="en-US" sz="2000"/>
              <a:t>   for all</a:t>
            </a:r>
            <a:r>
              <a:rPr lang="en-US" sz="2000">
                <a:latin typeface="Times New Roman" charset="0"/>
              </a:rPr>
              <a:t> </a:t>
            </a:r>
            <a:r>
              <a:rPr lang="en-US" sz="2000" i="1">
                <a:latin typeface="Times New Roman" charset="0"/>
              </a:rPr>
              <a:t>n</a:t>
            </a:r>
            <a:r>
              <a:rPr lang="en-US" sz="2000">
                <a:latin typeface="Times New Roman" charset="0"/>
              </a:rPr>
              <a:t> </a:t>
            </a:r>
            <a:r>
              <a:rPr lang="en-US" sz="2000">
                <a:latin typeface="Times New Roman" charset="0"/>
                <a:cs typeface="Times New Roman" charset="0"/>
              </a:rPr>
              <a:t>≥</a:t>
            </a:r>
            <a:r>
              <a:rPr lang="en-US" sz="2000">
                <a:latin typeface="Times New Roman" charset="0"/>
              </a:rPr>
              <a:t> 1</a:t>
            </a:r>
          </a:p>
        </p:txBody>
      </p:sp>
      <p:sp>
        <p:nvSpPr>
          <p:cNvPr id="415754" name="Text Box 10"/>
          <p:cNvSpPr txBox="1">
            <a:spLocks noChangeArrowheads="1"/>
          </p:cNvSpPr>
          <p:nvPr/>
        </p:nvSpPr>
        <p:spPr bwMode="auto">
          <a:xfrm>
            <a:off x="527050" y="1193800"/>
            <a:ext cx="19124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/>
              <a:t>Prove that </a:t>
            </a:r>
            <a:r>
              <a:rPr lang="en-US" sz="2400" u="sng" dirty="0"/>
              <a:t>if</a:t>
            </a:r>
            <a:r>
              <a:rPr lang="en-US" sz="2400" dirty="0"/>
              <a:t>:</a:t>
            </a:r>
          </a:p>
        </p:txBody>
      </p:sp>
      <p:sp>
        <p:nvSpPr>
          <p:cNvPr id="415755" name="Text Box 11"/>
          <p:cNvSpPr txBox="1">
            <a:spLocks noChangeArrowheads="1"/>
          </p:cNvSpPr>
          <p:nvPr/>
        </p:nvSpPr>
        <p:spPr bwMode="auto">
          <a:xfrm>
            <a:off x="4754563" y="1193800"/>
            <a:ext cx="862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u="sng" dirty="0"/>
              <a:t>then</a:t>
            </a:r>
            <a:r>
              <a:rPr lang="en-US" sz="24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781958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5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5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5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15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747" grpId="0" build="p"/>
      <p:bldP spid="415753" grpId="0" animBg="1"/>
      <p:bldP spid="41575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3707-4636-AE41-9B17-1F5AD600C37E}" type="slidenum">
              <a:rPr lang="en-US"/>
              <a:pPr/>
              <a:t>42</a:t>
            </a:fld>
            <a:endParaRPr lang="en-US" dirty="0"/>
          </a:p>
        </p:txBody>
      </p:sp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by Induction: Inductive Step</a:t>
            </a:r>
          </a:p>
        </p:txBody>
      </p:sp>
      <p:sp>
        <p:nvSpPr>
          <p:cNvPr id="415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97489"/>
            <a:ext cx="8229600" cy="34747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Let </a:t>
            </a:r>
            <a:r>
              <a:rPr lang="en-US" sz="2400" i="1" dirty="0">
                <a:latin typeface="Times New Roman" charset="0"/>
              </a:rPr>
              <a:t>n</a:t>
            </a:r>
            <a:r>
              <a:rPr lang="en-US" sz="2400" dirty="0">
                <a:latin typeface="Times New Roman" charset="0"/>
              </a:rPr>
              <a:t> &gt; 1</a:t>
            </a:r>
            <a:r>
              <a:rPr lang="en-US" sz="2400" dirty="0"/>
              <a:t>. </a:t>
            </a:r>
          </a:p>
          <a:p>
            <a:pPr>
              <a:lnSpc>
                <a:spcPct val="90000"/>
              </a:lnSpc>
            </a:pPr>
            <a:r>
              <a:rPr lang="en-US" sz="2400" b="1" dirty="0">
                <a:solidFill>
                  <a:srgbClr val="B23C00"/>
                </a:solidFill>
              </a:rPr>
              <a:t>Induction hypothesis: </a:t>
            </a:r>
            <a:br>
              <a:rPr lang="en-US" sz="2400" dirty="0"/>
            </a:br>
            <a:r>
              <a:rPr lang="en-US" sz="2400" u="sng" dirty="0"/>
              <a:t>Assume</a:t>
            </a:r>
            <a:r>
              <a:rPr lang="en-US" sz="2400" dirty="0"/>
              <a:t> that </a:t>
            </a:r>
            <a:r>
              <a:rPr lang="en-US" sz="2400" i="1" dirty="0">
                <a:solidFill>
                  <a:schemeClr val="folHlink"/>
                </a:solidFill>
                <a:latin typeface="Times New Roman" charset="0"/>
              </a:rPr>
              <a:t>f</a:t>
            </a:r>
            <a:r>
              <a:rPr lang="en-US" sz="2400" dirty="0">
                <a:solidFill>
                  <a:schemeClr val="folHlink"/>
                </a:solidFill>
                <a:latin typeface="Times New Roman" charset="0"/>
              </a:rPr>
              <a:t>(</a:t>
            </a:r>
            <a:r>
              <a:rPr lang="en-US" sz="2400" i="1" dirty="0">
                <a:solidFill>
                  <a:schemeClr val="folHlink"/>
                </a:solidFill>
                <a:latin typeface="Times New Roman" charset="0"/>
              </a:rPr>
              <a:t>k</a:t>
            </a:r>
            <a:r>
              <a:rPr lang="en-US" sz="2400" dirty="0">
                <a:solidFill>
                  <a:schemeClr val="folHlink"/>
                </a:solidFill>
                <a:latin typeface="Times New Roman" charset="0"/>
              </a:rPr>
              <a:t>) = 2</a:t>
            </a:r>
            <a:r>
              <a:rPr lang="en-US" sz="2400" i="1" baseline="30000" dirty="0">
                <a:solidFill>
                  <a:schemeClr val="folHlink"/>
                </a:solidFill>
                <a:latin typeface="Times New Roman" charset="0"/>
              </a:rPr>
              <a:t>k</a:t>
            </a:r>
            <a:r>
              <a:rPr lang="en-US" sz="2400" dirty="0">
                <a:solidFill>
                  <a:schemeClr val="folHlink"/>
                </a:solidFill>
                <a:latin typeface="Times New Roman" charset="0"/>
              </a:rPr>
              <a:t> - 1</a:t>
            </a:r>
            <a:r>
              <a:rPr lang="en-US" sz="2400" dirty="0"/>
              <a:t> is </a:t>
            </a:r>
            <a:r>
              <a:rPr lang="en-US" sz="2400" u="sng" dirty="0"/>
              <a:t>true</a:t>
            </a:r>
            <a:r>
              <a:rPr lang="en-US" sz="2400" dirty="0"/>
              <a:t> for all </a:t>
            </a:r>
            <a:r>
              <a:rPr lang="en-US" sz="2400" i="1" dirty="0">
                <a:solidFill>
                  <a:srgbClr val="006600"/>
                </a:solidFill>
                <a:latin typeface="Times New Roman" charset="0"/>
              </a:rPr>
              <a:t>k</a:t>
            </a:r>
            <a:r>
              <a:rPr lang="en-US" sz="2400" dirty="0">
                <a:solidFill>
                  <a:srgbClr val="006600"/>
                </a:solidFill>
              </a:rPr>
              <a:t> </a:t>
            </a:r>
            <a:r>
              <a:rPr lang="en-US" sz="2400" dirty="0">
                <a:solidFill>
                  <a:srgbClr val="006600"/>
                </a:solidFill>
                <a:latin typeface="Times New Roman"/>
                <a:cs typeface="Times New Roman"/>
              </a:rPr>
              <a:t>&lt;</a:t>
            </a:r>
            <a:r>
              <a:rPr lang="en-US" sz="2400" dirty="0">
                <a:solidFill>
                  <a:schemeClr val="folHlink"/>
                </a:solidFill>
              </a:rPr>
              <a:t> </a:t>
            </a:r>
            <a:r>
              <a:rPr lang="en-US" sz="2400" i="1" dirty="0">
                <a:solidFill>
                  <a:srgbClr val="006600"/>
                </a:solidFill>
                <a:latin typeface="Times New Roman" charset="0"/>
              </a:rPr>
              <a:t>n</a:t>
            </a:r>
            <a:r>
              <a:rPr lang="en-US" sz="2400" dirty="0">
                <a:latin typeface="Times New Roman" charset="0"/>
              </a:rPr>
              <a:t>, </a:t>
            </a:r>
            <a:r>
              <a:rPr lang="en-US" sz="2400" dirty="0">
                <a:latin typeface="+mj-lt"/>
              </a:rPr>
              <a:t>where</a:t>
            </a:r>
            <a:r>
              <a:rPr lang="en-US" sz="2400" i="1" dirty="0">
                <a:latin typeface="Times New Roman" charset="0"/>
              </a:rPr>
              <a:t> n </a:t>
            </a:r>
            <a:r>
              <a:rPr lang="en-US" sz="2400" dirty="0">
                <a:latin typeface="Times New Roman" charset="0"/>
              </a:rPr>
              <a:t>&gt; 1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Since </a:t>
            </a:r>
            <a:r>
              <a:rPr lang="en-US" sz="2400" i="1" dirty="0">
                <a:solidFill>
                  <a:srgbClr val="006600"/>
                </a:solidFill>
                <a:latin typeface="Times New Roman" charset="0"/>
              </a:rPr>
              <a:t>n</a:t>
            </a:r>
            <a:r>
              <a:rPr lang="en-US" sz="2400" dirty="0">
                <a:solidFill>
                  <a:srgbClr val="006600"/>
                </a:solidFill>
                <a:latin typeface="Times New Roman" charset="0"/>
              </a:rPr>
              <a:t>-1 &lt; </a:t>
            </a:r>
            <a:r>
              <a:rPr lang="en-US" sz="2400" i="1" dirty="0">
                <a:solidFill>
                  <a:srgbClr val="006600"/>
                </a:solidFill>
                <a:latin typeface="Times New Roman" charset="0"/>
              </a:rPr>
              <a:t>n</a:t>
            </a:r>
            <a:r>
              <a:rPr lang="en-US" sz="2400" dirty="0"/>
              <a:t>, then by our hypothesis: </a:t>
            </a:r>
            <a:r>
              <a:rPr lang="en-US" sz="2400" i="1" dirty="0">
                <a:solidFill>
                  <a:schemeClr val="folHlink"/>
                </a:solidFill>
                <a:latin typeface="Times New Roman" charset="0"/>
              </a:rPr>
              <a:t>f</a:t>
            </a:r>
            <a:r>
              <a:rPr lang="en-US" sz="2400" dirty="0">
                <a:solidFill>
                  <a:schemeClr val="folHlink"/>
                </a:solidFill>
                <a:latin typeface="Times New Roman" charset="0"/>
              </a:rPr>
              <a:t>(</a:t>
            </a:r>
            <a:r>
              <a:rPr lang="en-US" sz="2400" i="1" dirty="0">
                <a:solidFill>
                  <a:schemeClr val="folHlink"/>
                </a:solidFill>
                <a:latin typeface="Times New Roman" charset="0"/>
              </a:rPr>
              <a:t>n-</a:t>
            </a:r>
            <a:r>
              <a:rPr lang="en-US" sz="2400" dirty="0">
                <a:solidFill>
                  <a:schemeClr val="folHlink"/>
                </a:solidFill>
                <a:latin typeface="Times New Roman" charset="0"/>
              </a:rPr>
              <a:t>1) =</a:t>
            </a:r>
            <a:r>
              <a:rPr lang="en-US" sz="2400" dirty="0">
                <a:latin typeface="Times New Roman" charset="0"/>
              </a:rPr>
              <a:t> </a:t>
            </a:r>
            <a:r>
              <a:rPr lang="en-US" sz="2400" dirty="0">
                <a:solidFill>
                  <a:schemeClr val="folHlink"/>
                </a:solidFill>
                <a:latin typeface="Times New Roman" charset="0"/>
              </a:rPr>
              <a:t>2</a:t>
            </a:r>
            <a:r>
              <a:rPr lang="en-US" sz="2400" i="1" baseline="30000" dirty="0">
                <a:solidFill>
                  <a:schemeClr val="folHlink"/>
                </a:solidFill>
                <a:latin typeface="Times New Roman" charset="0"/>
              </a:rPr>
              <a:t>n</a:t>
            </a:r>
            <a:r>
              <a:rPr lang="en-US" sz="2400" baseline="30000" dirty="0">
                <a:solidFill>
                  <a:schemeClr val="folHlink"/>
                </a:solidFill>
                <a:latin typeface="Times New Roman" charset="0"/>
              </a:rPr>
              <a:t>-1</a:t>
            </a:r>
            <a:r>
              <a:rPr lang="en-US" sz="2400" dirty="0">
                <a:latin typeface="Times New Roman" charset="0"/>
              </a:rPr>
              <a:t> </a:t>
            </a:r>
            <a:r>
              <a:rPr lang="en-US" sz="2400" dirty="0">
                <a:solidFill>
                  <a:schemeClr val="folHlink"/>
                </a:solidFill>
                <a:latin typeface="Times New Roman" charset="0"/>
              </a:rPr>
              <a:t>– 1</a:t>
            </a:r>
            <a:r>
              <a:rPr lang="en-US" sz="24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From the recurrence relation: </a:t>
            </a:r>
            <a:br>
              <a:rPr lang="en-US" sz="2400" dirty="0"/>
            </a:br>
            <a:r>
              <a:rPr lang="en-US" sz="2400" i="1" dirty="0">
                <a:solidFill>
                  <a:srgbClr val="0033CC"/>
                </a:solidFill>
                <a:latin typeface="Times New Roman" charset="0"/>
              </a:rPr>
              <a:t>f</a:t>
            </a:r>
            <a:r>
              <a:rPr lang="en-US" sz="2400" dirty="0">
                <a:solidFill>
                  <a:srgbClr val="0033CC"/>
                </a:solidFill>
                <a:latin typeface="Times New Roman" charset="0"/>
              </a:rPr>
              <a:t>(</a:t>
            </a:r>
            <a:r>
              <a:rPr lang="en-US" sz="2400" i="1" dirty="0">
                <a:solidFill>
                  <a:srgbClr val="0033CC"/>
                </a:solidFill>
                <a:latin typeface="Times New Roman" charset="0"/>
              </a:rPr>
              <a:t>n</a:t>
            </a:r>
            <a:r>
              <a:rPr lang="en-US" sz="2400" dirty="0">
                <a:solidFill>
                  <a:srgbClr val="0033CC"/>
                </a:solidFill>
                <a:latin typeface="Times New Roman" charset="0"/>
              </a:rPr>
              <a:t>) =</a:t>
            </a:r>
            <a:r>
              <a:rPr lang="en-US" sz="2400" dirty="0">
                <a:latin typeface="Times New Roman" charset="0"/>
              </a:rPr>
              <a:t> 2</a:t>
            </a:r>
            <a:r>
              <a:rPr lang="en-US" sz="2400" i="1" dirty="0">
                <a:solidFill>
                  <a:schemeClr val="folHlink"/>
                </a:solidFill>
                <a:latin typeface="Times New Roman" charset="0"/>
              </a:rPr>
              <a:t>f</a:t>
            </a:r>
            <a:r>
              <a:rPr lang="en-US" sz="2400" dirty="0">
                <a:solidFill>
                  <a:schemeClr val="folHlink"/>
                </a:solidFill>
                <a:latin typeface="Times New Roman" charset="0"/>
              </a:rPr>
              <a:t>(</a:t>
            </a:r>
            <a:r>
              <a:rPr lang="en-US" sz="2400" i="1" dirty="0">
                <a:solidFill>
                  <a:schemeClr val="folHlink"/>
                </a:solidFill>
                <a:latin typeface="Times New Roman" charset="0"/>
              </a:rPr>
              <a:t>n</a:t>
            </a:r>
            <a:r>
              <a:rPr lang="en-US" sz="2400" dirty="0">
                <a:solidFill>
                  <a:schemeClr val="folHlink"/>
                </a:solidFill>
                <a:latin typeface="Times New Roman" charset="0"/>
              </a:rPr>
              <a:t>-1)</a:t>
            </a:r>
            <a:r>
              <a:rPr lang="en-US" sz="2400" dirty="0">
                <a:latin typeface="Times New Roman" charset="0"/>
              </a:rPr>
              <a:t> + 1 = 2</a:t>
            </a:r>
            <a:r>
              <a:rPr lang="en-US" sz="2400" dirty="0">
                <a:solidFill>
                  <a:schemeClr val="folHlink"/>
                </a:solidFill>
                <a:latin typeface="Times New Roman" charset="0"/>
              </a:rPr>
              <a:t>(2</a:t>
            </a:r>
            <a:r>
              <a:rPr lang="en-US" sz="2400" i="1" baseline="30000" dirty="0">
                <a:solidFill>
                  <a:schemeClr val="folHlink"/>
                </a:solidFill>
                <a:latin typeface="Times New Roman" charset="0"/>
              </a:rPr>
              <a:t>n</a:t>
            </a:r>
            <a:r>
              <a:rPr lang="en-US" sz="2400" baseline="30000" dirty="0">
                <a:solidFill>
                  <a:schemeClr val="folHlink"/>
                </a:solidFill>
                <a:latin typeface="Times New Roman" charset="0"/>
              </a:rPr>
              <a:t>-1</a:t>
            </a:r>
            <a:r>
              <a:rPr lang="en-US" sz="2400" dirty="0">
                <a:latin typeface="Times New Roman" charset="0"/>
              </a:rPr>
              <a:t> </a:t>
            </a:r>
            <a:r>
              <a:rPr lang="en-US" sz="2400" dirty="0">
                <a:solidFill>
                  <a:schemeClr val="folHlink"/>
                </a:solidFill>
                <a:latin typeface="Times New Roman" charset="0"/>
              </a:rPr>
              <a:t>- 1)</a:t>
            </a:r>
            <a:r>
              <a:rPr lang="en-US" sz="2400" dirty="0">
                <a:latin typeface="Times New Roman" charset="0"/>
              </a:rPr>
              <a:t> + 1 = </a:t>
            </a:r>
            <a:r>
              <a:rPr lang="en-US" sz="2400" dirty="0">
                <a:solidFill>
                  <a:srgbClr val="0033CC"/>
                </a:solidFill>
                <a:latin typeface="Times New Roman" charset="0"/>
              </a:rPr>
              <a:t>2</a:t>
            </a:r>
            <a:r>
              <a:rPr lang="en-US" sz="2400" i="1" baseline="30000" dirty="0">
                <a:solidFill>
                  <a:srgbClr val="0033CC"/>
                </a:solidFill>
                <a:latin typeface="Times New Roman" charset="0"/>
              </a:rPr>
              <a:t>n</a:t>
            </a:r>
            <a:r>
              <a:rPr lang="en-US" sz="2400" dirty="0">
                <a:solidFill>
                  <a:srgbClr val="0033CC"/>
                </a:solidFill>
                <a:latin typeface="Times New Roman" charset="0"/>
              </a:rPr>
              <a:t> -1</a:t>
            </a:r>
            <a:r>
              <a:rPr lang="en-US" sz="24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So </a:t>
            </a:r>
            <a:r>
              <a:rPr lang="en-US" sz="2400" i="1" dirty="0">
                <a:solidFill>
                  <a:srgbClr val="0033CC"/>
                </a:solidFill>
                <a:latin typeface="Times New Roman" charset="0"/>
              </a:rPr>
              <a:t>f</a:t>
            </a:r>
            <a:r>
              <a:rPr lang="en-US" sz="2400" dirty="0">
                <a:solidFill>
                  <a:srgbClr val="0033CC"/>
                </a:solidFill>
                <a:latin typeface="Times New Roman" charset="0"/>
              </a:rPr>
              <a:t>(</a:t>
            </a:r>
            <a:r>
              <a:rPr lang="en-US" sz="2400" i="1" dirty="0">
                <a:solidFill>
                  <a:srgbClr val="0033CC"/>
                </a:solidFill>
                <a:latin typeface="Times New Roman" charset="0"/>
              </a:rPr>
              <a:t>n</a:t>
            </a:r>
            <a:r>
              <a:rPr lang="en-US" sz="2400" dirty="0">
                <a:solidFill>
                  <a:srgbClr val="0033CC"/>
                </a:solidFill>
                <a:latin typeface="Times New Roman" charset="0"/>
              </a:rPr>
              <a:t>) = 2</a:t>
            </a:r>
            <a:r>
              <a:rPr lang="en-US" sz="2400" i="1" baseline="30000" dirty="0">
                <a:solidFill>
                  <a:srgbClr val="0033CC"/>
                </a:solidFill>
                <a:latin typeface="Times New Roman" charset="0"/>
              </a:rPr>
              <a:t>n</a:t>
            </a:r>
            <a:r>
              <a:rPr lang="en-US" sz="2400" dirty="0">
                <a:solidFill>
                  <a:srgbClr val="0033CC"/>
                </a:solidFill>
                <a:latin typeface="Times New Roman" charset="0"/>
              </a:rPr>
              <a:t> -1</a:t>
            </a:r>
            <a:r>
              <a:rPr lang="en-US" sz="2400" dirty="0"/>
              <a:t> for all </a:t>
            </a:r>
            <a:r>
              <a:rPr lang="en-US" sz="2400" i="1" dirty="0">
                <a:latin typeface="Times New Roman" charset="0"/>
              </a:rPr>
              <a:t>n</a:t>
            </a:r>
            <a:r>
              <a:rPr lang="en-US" sz="2400" dirty="0">
                <a:latin typeface="Times New Roman" charset="0"/>
              </a:rPr>
              <a:t> &gt; 1</a:t>
            </a:r>
            <a:r>
              <a:rPr lang="en-US" sz="24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Therefore, if </a:t>
            </a:r>
            <a:r>
              <a:rPr lang="en-US" sz="2400" i="1" dirty="0">
                <a:solidFill>
                  <a:schemeClr val="folHlink"/>
                </a:solidFill>
                <a:latin typeface="Times New Roman" charset="0"/>
              </a:rPr>
              <a:t>f</a:t>
            </a:r>
            <a:r>
              <a:rPr lang="en-US" sz="2400" dirty="0">
                <a:solidFill>
                  <a:schemeClr val="folHlink"/>
                </a:solidFill>
                <a:latin typeface="Times New Roman" charset="0"/>
              </a:rPr>
              <a:t>(</a:t>
            </a:r>
            <a:r>
              <a:rPr lang="en-US" sz="2400" i="1" dirty="0">
                <a:solidFill>
                  <a:schemeClr val="folHlink"/>
                </a:solidFill>
                <a:latin typeface="Times New Roman" charset="0"/>
              </a:rPr>
              <a:t>k</a:t>
            </a:r>
            <a:r>
              <a:rPr lang="en-US" sz="2400" dirty="0">
                <a:solidFill>
                  <a:schemeClr val="folHlink"/>
                </a:solidFill>
                <a:latin typeface="Times New Roman" charset="0"/>
              </a:rPr>
              <a:t>) = 2</a:t>
            </a:r>
            <a:r>
              <a:rPr lang="en-US" sz="2400" i="1" baseline="30000" dirty="0">
                <a:solidFill>
                  <a:schemeClr val="folHlink"/>
                </a:solidFill>
                <a:latin typeface="Times New Roman" charset="0"/>
              </a:rPr>
              <a:t>k</a:t>
            </a:r>
            <a:r>
              <a:rPr lang="en-US" sz="2400" dirty="0">
                <a:solidFill>
                  <a:schemeClr val="folHlink"/>
                </a:solidFill>
                <a:latin typeface="Times New Roman" charset="0"/>
              </a:rPr>
              <a:t> - 1</a:t>
            </a:r>
            <a:r>
              <a:rPr lang="en-US" sz="2400" dirty="0"/>
              <a:t> is true for all </a:t>
            </a:r>
            <a:r>
              <a:rPr lang="en-US" sz="2400" i="1" dirty="0">
                <a:solidFill>
                  <a:srgbClr val="006600"/>
                </a:solidFill>
                <a:latin typeface="Times New Roman" charset="0"/>
              </a:rPr>
              <a:t>k</a:t>
            </a:r>
            <a:r>
              <a:rPr lang="en-US" sz="2400" dirty="0">
                <a:solidFill>
                  <a:srgbClr val="006600"/>
                </a:solidFill>
              </a:rPr>
              <a:t> &lt; </a:t>
            </a:r>
            <a:r>
              <a:rPr lang="en-US" sz="2400" i="1" dirty="0">
                <a:solidFill>
                  <a:srgbClr val="006600"/>
                </a:solidFill>
                <a:latin typeface="Times New Roman" charset="0"/>
              </a:rPr>
              <a:t>n</a:t>
            </a:r>
            <a:r>
              <a:rPr lang="en-US" sz="2400" dirty="0"/>
              <a:t>, </a:t>
            </a:r>
            <a:br>
              <a:rPr lang="en-US" sz="2400" dirty="0"/>
            </a:br>
            <a:r>
              <a:rPr lang="en-US" sz="2400" dirty="0"/>
              <a:t>it must also be true for </a:t>
            </a:r>
            <a:r>
              <a:rPr lang="en-US" sz="2400" i="1" dirty="0">
                <a:solidFill>
                  <a:srgbClr val="0033CC"/>
                </a:solidFill>
                <a:latin typeface="Times New Roman" charset="0"/>
              </a:rPr>
              <a:t>n</a:t>
            </a:r>
            <a:r>
              <a:rPr lang="en-US" sz="2400" dirty="0"/>
              <a:t> as well. </a:t>
            </a:r>
          </a:p>
        </p:txBody>
      </p:sp>
      <p:grpSp>
        <p:nvGrpSpPr>
          <p:cNvPr id="415757" name="Group 13"/>
          <p:cNvGrpSpPr>
            <a:grpSpLocks/>
          </p:cNvGrpSpPr>
          <p:nvPr/>
        </p:nvGrpSpPr>
        <p:grpSpPr bwMode="auto">
          <a:xfrm>
            <a:off x="911225" y="1508125"/>
            <a:ext cx="3203575" cy="1098550"/>
            <a:chOff x="574" y="893"/>
            <a:chExt cx="2018" cy="692"/>
          </a:xfrm>
        </p:grpSpPr>
        <p:sp>
          <p:nvSpPr>
            <p:cNvPr id="415749" name="Rectangle 5"/>
            <p:cNvSpPr>
              <a:spLocks noChangeArrowheads="1"/>
            </p:cNvSpPr>
            <p:nvPr/>
          </p:nvSpPr>
          <p:spPr bwMode="auto">
            <a:xfrm>
              <a:off x="574" y="1008"/>
              <a:ext cx="2018" cy="57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750" name="Text Box 6"/>
            <p:cNvSpPr txBox="1">
              <a:spLocks noChangeArrowheads="1"/>
            </p:cNvSpPr>
            <p:nvPr/>
          </p:nvSpPr>
          <p:spPr bwMode="auto">
            <a:xfrm>
              <a:off x="632" y="1181"/>
              <a:ext cx="5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Times New Roman" charset="0"/>
                </a:rPr>
                <a:t>f</a:t>
              </a:r>
              <a:r>
                <a:rPr lang="en-US" sz="2000">
                  <a:latin typeface="Times New Roman" charset="0"/>
                </a:rPr>
                <a:t>(</a:t>
              </a:r>
              <a:r>
                <a:rPr lang="en-US" sz="2000" i="1">
                  <a:latin typeface="Times New Roman" charset="0"/>
                </a:rPr>
                <a:t>n</a:t>
              </a:r>
              <a:r>
                <a:rPr lang="en-US" sz="2000">
                  <a:latin typeface="Times New Roman" charset="0"/>
                </a:rPr>
                <a:t>) = </a:t>
              </a:r>
            </a:p>
          </p:txBody>
        </p:sp>
        <p:sp>
          <p:nvSpPr>
            <p:cNvPr id="415751" name="Text Box 7"/>
            <p:cNvSpPr txBox="1">
              <a:spLocks noChangeArrowheads="1"/>
            </p:cNvSpPr>
            <p:nvPr/>
          </p:nvSpPr>
          <p:spPr bwMode="auto">
            <a:xfrm>
              <a:off x="1210" y="1084"/>
              <a:ext cx="134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000">
                  <a:latin typeface="Times New Roman" charset="0"/>
                </a:rPr>
                <a:t>1	</a:t>
              </a:r>
              <a:r>
                <a:rPr lang="en-US" sz="2000" i="1">
                  <a:latin typeface="Times New Roman" charset="0"/>
                </a:rPr>
                <a:t>n</a:t>
              </a:r>
              <a:r>
                <a:rPr lang="en-US" sz="2000">
                  <a:latin typeface="Times New Roman" charset="0"/>
                </a:rPr>
                <a:t> = 1</a:t>
              </a:r>
            </a:p>
            <a:p>
              <a:r>
                <a:rPr lang="en-US" sz="2000" i="1">
                  <a:latin typeface="Times New Roman" charset="0"/>
                </a:rPr>
                <a:t>2f</a:t>
              </a:r>
              <a:r>
                <a:rPr lang="en-US" sz="2000">
                  <a:latin typeface="Times New Roman" charset="0"/>
                </a:rPr>
                <a:t>(</a:t>
              </a:r>
              <a:r>
                <a:rPr lang="en-US" sz="2000" i="1">
                  <a:latin typeface="Times New Roman" charset="0"/>
                </a:rPr>
                <a:t>n</a:t>
              </a:r>
              <a:r>
                <a:rPr lang="en-US" sz="2000">
                  <a:latin typeface="Times New Roman" charset="0"/>
                </a:rPr>
                <a:t>-1) + 1	</a:t>
              </a:r>
              <a:r>
                <a:rPr lang="en-US" sz="2000" i="1">
                  <a:latin typeface="Times New Roman" charset="0"/>
                </a:rPr>
                <a:t>n</a:t>
              </a:r>
              <a:r>
                <a:rPr lang="en-US" sz="2000">
                  <a:latin typeface="Times New Roman" charset="0"/>
                </a:rPr>
                <a:t> &gt; 1</a:t>
              </a:r>
            </a:p>
          </p:txBody>
        </p:sp>
        <p:sp>
          <p:nvSpPr>
            <p:cNvPr id="415752" name="Text Box 8"/>
            <p:cNvSpPr txBox="1">
              <a:spLocks noChangeArrowheads="1"/>
            </p:cNvSpPr>
            <p:nvPr/>
          </p:nvSpPr>
          <p:spPr bwMode="auto">
            <a:xfrm>
              <a:off x="979" y="893"/>
              <a:ext cx="369" cy="6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6600">
                  <a:latin typeface="Times New Roman" charset="0"/>
                </a:rPr>
                <a:t>{</a:t>
              </a:r>
            </a:p>
          </p:txBody>
        </p:sp>
      </p:grpSp>
      <p:sp>
        <p:nvSpPr>
          <p:cNvPr id="415753" name="Text Box 9"/>
          <p:cNvSpPr txBox="1">
            <a:spLocks noChangeArrowheads="1"/>
          </p:cNvSpPr>
          <p:nvPr/>
        </p:nvSpPr>
        <p:spPr bwMode="auto">
          <a:xfrm>
            <a:off x="5164138" y="1690688"/>
            <a:ext cx="2425700" cy="7016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i="1">
                <a:latin typeface="Times New Roman" charset="0"/>
              </a:rPr>
              <a:t>f</a:t>
            </a:r>
            <a:r>
              <a:rPr lang="en-US" sz="2000">
                <a:latin typeface="Times New Roman" charset="0"/>
              </a:rPr>
              <a:t>(</a:t>
            </a:r>
            <a:r>
              <a:rPr lang="en-US" sz="2000" i="1">
                <a:latin typeface="Times New Roman" charset="0"/>
              </a:rPr>
              <a:t>n</a:t>
            </a:r>
            <a:r>
              <a:rPr lang="en-US" sz="2000">
                <a:latin typeface="Times New Roman" charset="0"/>
              </a:rPr>
              <a:t>) = 2</a:t>
            </a:r>
            <a:r>
              <a:rPr lang="en-US" sz="2000" i="1" baseline="30000">
                <a:latin typeface="Times New Roman" charset="0"/>
              </a:rPr>
              <a:t>n</a:t>
            </a:r>
            <a:r>
              <a:rPr lang="en-US" sz="2000">
                <a:latin typeface="Times New Roman" charset="0"/>
              </a:rPr>
              <a:t> - 1</a:t>
            </a:r>
          </a:p>
          <a:p>
            <a:r>
              <a:rPr lang="en-US" sz="2000"/>
              <a:t>   for all</a:t>
            </a:r>
            <a:r>
              <a:rPr lang="en-US" sz="2000">
                <a:latin typeface="Times New Roman" charset="0"/>
              </a:rPr>
              <a:t> </a:t>
            </a:r>
            <a:r>
              <a:rPr lang="en-US" sz="2000" i="1">
                <a:latin typeface="Times New Roman" charset="0"/>
              </a:rPr>
              <a:t>n</a:t>
            </a:r>
            <a:r>
              <a:rPr lang="en-US" sz="2000">
                <a:latin typeface="Times New Roman" charset="0"/>
              </a:rPr>
              <a:t> </a:t>
            </a:r>
            <a:r>
              <a:rPr lang="en-US" sz="2000">
                <a:latin typeface="Times New Roman" charset="0"/>
                <a:cs typeface="Times New Roman" charset="0"/>
              </a:rPr>
              <a:t>≥</a:t>
            </a:r>
            <a:r>
              <a:rPr lang="en-US" sz="2000">
                <a:latin typeface="Times New Roman" charset="0"/>
              </a:rPr>
              <a:t> 1</a:t>
            </a:r>
          </a:p>
        </p:txBody>
      </p:sp>
      <p:sp>
        <p:nvSpPr>
          <p:cNvPr id="415754" name="Text Box 10"/>
          <p:cNvSpPr txBox="1">
            <a:spLocks noChangeArrowheads="1"/>
          </p:cNvSpPr>
          <p:nvPr/>
        </p:nvSpPr>
        <p:spPr bwMode="auto">
          <a:xfrm>
            <a:off x="527050" y="1193800"/>
            <a:ext cx="19124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/>
              <a:t>Prove that </a:t>
            </a:r>
            <a:r>
              <a:rPr lang="en-US" sz="2400" u="sng" dirty="0"/>
              <a:t>if</a:t>
            </a:r>
            <a:r>
              <a:rPr lang="en-US" sz="2400" dirty="0"/>
              <a:t>:</a:t>
            </a:r>
          </a:p>
        </p:txBody>
      </p:sp>
      <p:sp>
        <p:nvSpPr>
          <p:cNvPr id="415755" name="Text Box 11"/>
          <p:cNvSpPr txBox="1">
            <a:spLocks noChangeArrowheads="1"/>
          </p:cNvSpPr>
          <p:nvPr/>
        </p:nvSpPr>
        <p:spPr bwMode="auto">
          <a:xfrm>
            <a:off x="4754563" y="1193800"/>
            <a:ext cx="862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u="sng" dirty="0"/>
              <a:t>then</a:t>
            </a:r>
            <a:r>
              <a:rPr lang="en-US" sz="2400" dirty="0"/>
              <a:t>: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920875" y="3886195"/>
            <a:ext cx="4937100" cy="1097268"/>
            <a:chOff x="1920875" y="3886195"/>
            <a:chExt cx="4937100" cy="1097268"/>
          </a:xfrm>
        </p:grpSpPr>
        <p:sp>
          <p:nvSpPr>
            <p:cNvPr id="2" name="Rectangle 1"/>
            <p:cNvSpPr/>
            <p:nvPr/>
          </p:nvSpPr>
          <p:spPr bwMode="auto">
            <a:xfrm>
              <a:off x="6083085" y="3886195"/>
              <a:ext cx="774890" cy="365756"/>
            </a:xfrm>
            <a:prstGeom prst="rect">
              <a:avLst/>
            </a:prstGeom>
            <a:noFill/>
            <a:ln w="9525" cap="flat" cmpd="sng" algn="ctr">
              <a:solidFill>
                <a:srgbClr val="66CC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920875" y="4617707"/>
              <a:ext cx="735352" cy="365756"/>
            </a:xfrm>
            <a:prstGeom prst="rect">
              <a:avLst/>
            </a:prstGeom>
            <a:noFill/>
            <a:ln w="9525" cap="flat" cmpd="sng" algn="ctr">
              <a:solidFill>
                <a:srgbClr val="66CC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5" name="Curved Connector 4"/>
            <p:cNvCxnSpPr>
              <a:stCxn id="2" idx="2"/>
              <a:endCxn id="14" idx="0"/>
            </p:cNvCxnSpPr>
            <p:nvPr/>
          </p:nvCxnSpPr>
          <p:spPr bwMode="auto">
            <a:xfrm rot="5400000">
              <a:off x="4196663" y="2343840"/>
              <a:ext cx="365756" cy="4181979"/>
            </a:xfrm>
            <a:prstGeom prst="curvedConnector3">
              <a:avLst>
                <a:gd name="adj1" fmla="val 39407"/>
              </a:avLst>
            </a:prstGeom>
            <a:solidFill>
              <a:schemeClr val="accent1"/>
            </a:solidFill>
            <a:ln w="9525" cap="flat" cmpd="sng" algn="ctr">
              <a:solidFill>
                <a:srgbClr val="66CCFF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10" name="Group 9"/>
          <p:cNvGrpSpPr/>
          <p:nvPr/>
        </p:nvGrpSpPr>
        <p:grpSpPr>
          <a:xfrm>
            <a:off x="3597279" y="3886195"/>
            <a:ext cx="4449403" cy="1097268"/>
            <a:chOff x="3597279" y="3886195"/>
            <a:chExt cx="4449403" cy="1097268"/>
          </a:xfrm>
        </p:grpSpPr>
        <p:sp>
          <p:nvSpPr>
            <p:cNvPr id="3" name="Rectangle 2"/>
            <p:cNvSpPr/>
            <p:nvPr/>
          </p:nvSpPr>
          <p:spPr bwMode="auto">
            <a:xfrm>
              <a:off x="7132292" y="3886195"/>
              <a:ext cx="914390" cy="365756"/>
            </a:xfrm>
            <a:prstGeom prst="rect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3597279" y="4617707"/>
              <a:ext cx="1028965" cy="365756"/>
            </a:xfrm>
            <a:prstGeom prst="rect">
              <a:avLst/>
            </a:prstGeom>
            <a:noFill/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8" name="Curved Connector 7"/>
            <p:cNvCxnSpPr>
              <a:stCxn id="3" idx="2"/>
              <a:endCxn id="16" idx="0"/>
            </p:cNvCxnSpPr>
            <p:nvPr/>
          </p:nvCxnSpPr>
          <p:spPr bwMode="auto">
            <a:xfrm rot="5400000">
              <a:off x="5667747" y="2695967"/>
              <a:ext cx="365756" cy="3477725"/>
            </a:xfrm>
            <a:prstGeom prst="curvedConnector3">
              <a:avLst/>
            </a:prstGeom>
            <a:solidFill>
              <a:schemeClr val="accent1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916527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5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5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5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5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15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15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747" grpId="0" uiExpand="1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13707-4636-AE41-9B17-1F5AD600C37E}" type="slidenum">
              <a:rPr lang="en-US"/>
              <a:pPr/>
              <a:t>43</a:t>
            </a:fld>
            <a:endParaRPr lang="en-US"/>
          </a:p>
        </p:txBody>
      </p:sp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by Induction: What Happened?</a:t>
            </a:r>
          </a:p>
        </p:txBody>
      </p:sp>
      <p:sp>
        <p:nvSpPr>
          <p:cNvPr id="415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97487"/>
            <a:ext cx="8229600" cy="356612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First we proved it for </a:t>
            </a:r>
            <a:r>
              <a:rPr lang="en-US" sz="2400" i="1" dirty="0">
                <a:latin typeface="Times New Roman"/>
                <a:cs typeface="Times New Roman"/>
              </a:rPr>
              <a:t>n</a:t>
            </a:r>
            <a:r>
              <a:rPr lang="en-US" sz="2400" dirty="0">
                <a:latin typeface="Times New Roman"/>
                <a:cs typeface="Times New Roman"/>
              </a:rPr>
              <a:t> = 1 </a:t>
            </a:r>
            <a:r>
              <a:rPr lang="en-US" sz="2400" dirty="0"/>
              <a:t>(the base case).</a:t>
            </a:r>
          </a:p>
          <a:p>
            <a:pPr lvl="6">
              <a:lnSpc>
                <a:spcPct val="90000"/>
              </a:lnSpc>
            </a:pPr>
            <a:endParaRPr lang="en-US" sz="800" dirty="0"/>
          </a:p>
          <a:p>
            <a:pPr>
              <a:lnSpc>
                <a:spcPct val="90000"/>
              </a:lnSpc>
            </a:pPr>
            <a:r>
              <a:rPr lang="en-US" sz="2400" dirty="0"/>
              <a:t>Then we proved that </a:t>
            </a:r>
            <a:r>
              <a:rPr lang="en-US" sz="2400" u="sng" dirty="0"/>
              <a:t>if</a:t>
            </a:r>
            <a:r>
              <a:rPr lang="en-US" sz="2400" dirty="0"/>
              <a:t> it’s true for all </a:t>
            </a:r>
            <a:r>
              <a:rPr lang="en-US" sz="2400" i="1" dirty="0">
                <a:latin typeface="Times New Roman"/>
                <a:cs typeface="Times New Roman"/>
              </a:rPr>
              <a:t>k</a:t>
            </a:r>
            <a:r>
              <a:rPr lang="en-US" sz="2400" dirty="0">
                <a:latin typeface="Times New Roman"/>
                <a:cs typeface="Times New Roman"/>
              </a:rPr>
              <a:t> &lt; </a:t>
            </a:r>
            <a:r>
              <a:rPr lang="en-US" sz="2400" i="1" dirty="0">
                <a:latin typeface="Times New Roman"/>
                <a:cs typeface="Times New Roman"/>
              </a:rPr>
              <a:t>n</a:t>
            </a:r>
            <a:r>
              <a:rPr lang="en-US" sz="2400" dirty="0"/>
              <a:t>, where </a:t>
            </a:r>
            <a:r>
              <a:rPr lang="en-US" sz="2400" i="1" dirty="0">
                <a:latin typeface="Times New Roman"/>
                <a:cs typeface="Times New Roman"/>
              </a:rPr>
              <a:t>n</a:t>
            </a:r>
            <a:r>
              <a:rPr lang="en-US" sz="2400" dirty="0">
                <a:latin typeface="Times New Roman"/>
                <a:cs typeface="Times New Roman"/>
              </a:rPr>
              <a:t> &gt; 1 </a:t>
            </a:r>
            <a:r>
              <a:rPr lang="en-US" sz="2400" dirty="0"/>
              <a:t>(the </a:t>
            </a:r>
            <a:r>
              <a:rPr lang="en-US" sz="2400" dirty="0">
                <a:solidFill>
                  <a:srgbClr val="B23C00"/>
                </a:solidFill>
              </a:rPr>
              <a:t>induction hypothesis</a:t>
            </a:r>
            <a:r>
              <a:rPr lang="en-US" sz="2400" dirty="0"/>
              <a:t>) then it </a:t>
            </a:r>
            <a:r>
              <a:rPr lang="en-US" sz="2400" u="sng" dirty="0"/>
              <a:t>must also be true</a:t>
            </a:r>
            <a:r>
              <a:rPr lang="en-US" sz="2400" dirty="0"/>
              <a:t> for </a:t>
            </a:r>
            <a:r>
              <a:rPr lang="en-US" sz="2400" i="1" dirty="0">
                <a:latin typeface="Times New Roman"/>
                <a:cs typeface="Times New Roman"/>
              </a:rPr>
              <a:t>n</a:t>
            </a:r>
            <a:r>
              <a:rPr lang="en-US" sz="2400" dirty="0"/>
              <a:t>.</a:t>
            </a:r>
          </a:p>
          <a:p>
            <a:pPr lvl="6">
              <a:lnSpc>
                <a:spcPct val="90000"/>
              </a:lnSpc>
            </a:pPr>
            <a:endParaRPr lang="en-US" sz="800" dirty="0"/>
          </a:p>
          <a:p>
            <a:pPr>
              <a:lnSpc>
                <a:spcPct val="90000"/>
              </a:lnSpc>
            </a:pPr>
            <a:r>
              <a:rPr lang="en-US" sz="2400" dirty="0"/>
              <a:t>Suppose </a:t>
            </a:r>
            <a:r>
              <a:rPr lang="en-US" sz="2400" i="1" dirty="0">
                <a:latin typeface="Times New Roman"/>
                <a:cs typeface="Times New Roman"/>
              </a:rPr>
              <a:t>n</a:t>
            </a:r>
            <a:r>
              <a:rPr lang="en-US" sz="2400" dirty="0">
                <a:latin typeface="Times New Roman"/>
                <a:cs typeface="Times New Roman"/>
              </a:rPr>
              <a:t> = 2</a:t>
            </a:r>
            <a:r>
              <a:rPr lang="en-US" sz="2400" dirty="0"/>
              <a:t>. Since we know it’s true for </a:t>
            </a:r>
            <a:r>
              <a:rPr lang="en-US" sz="2400" i="1" dirty="0">
                <a:latin typeface="Times New Roman"/>
                <a:cs typeface="Times New Roman"/>
              </a:rPr>
              <a:t>n</a:t>
            </a:r>
            <a:r>
              <a:rPr lang="en-US" sz="2400" dirty="0">
                <a:latin typeface="Times New Roman"/>
                <a:cs typeface="Times New Roman"/>
              </a:rPr>
              <a:t> = 1 </a:t>
            </a:r>
            <a:r>
              <a:rPr lang="en-US" sz="2400" dirty="0"/>
              <a:t>(the base case), it must be true for </a:t>
            </a:r>
            <a:r>
              <a:rPr lang="en-US" sz="2400" i="1" dirty="0">
                <a:latin typeface="Times New Roman"/>
                <a:cs typeface="Times New Roman"/>
              </a:rPr>
              <a:t>n</a:t>
            </a:r>
            <a:r>
              <a:rPr lang="en-US" sz="2400" dirty="0">
                <a:latin typeface="Times New Roman"/>
                <a:cs typeface="Times New Roman"/>
              </a:rPr>
              <a:t> = 2 </a:t>
            </a:r>
            <a:r>
              <a:rPr lang="en-US" sz="2400" dirty="0"/>
              <a:t>(from above).</a:t>
            </a:r>
          </a:p>
          <a:p>
            <a:pPr lvl="6">
              <a:lnSpc>
                <a:spcPct val="90000"/>
              </a:lnSpc>
            </a:pPr>
            <a:endParaRPr lang="en-US" sz="800" dirty="0"/>
          </a:p>
          <a:p>
            <a:pPr>
              <a:lnSpc>
                <a:spcPct val="90000"/>
              </a:lnSpc>
            </a:pPr>
            <a:r>
              <a:rPr lang="en-US" sz="2400" dirty="0"/>
              <a:t>Suppose </a:t>
            </a:r>
            <a:r>
              <a:rPr lang="en-US" sz="2400" i="1" dirty="0">
                <a:latin typeface="Times New Roman"/>
                <a:cs typeface="Times New Roman"/>
              </a:rPr>
              <a:t>n</a:t>
            </a:r>
            <a:r>
              <a:rPr lang="en-US" sz="2400" dirty="0">
                <a:latin typeface="Times New Roman"/>
                <a:cs typeface="Times New Roman"/>
              </a:rPr>
              <a:t> = 3</a:t>
            </a:r>
            <a:r>
              <a:rPr lang="en-US" sz="2400" dirty="0"/>
              <a:t>. Since we know it’s true for </a:t>
            </a:r>
            <a:r>
              <a:rPr lang="en-US" sz="2400" i="1" dirty="0">
                <a:latin typeface="Times New Roman"/>
                <a:cs typeface="Times New Roman"/>
              </a:rPr>
              <a:t>n</a:t>
            </a:r>
            <a:r>
              <a:rPr lang="en-US" sz="2400" dirty="0">
                <a:latin typeface="Times New Roman"/>
                <a:cs typeface="Times New Roman"/>
              </a:rPr>
              <a:t> = 2</a:t>
            </a:r>
            <a:r>
              <a:rPr lang="en-US" sz="2400" dirty="0"/>
              <a:t> (from above), it must be true for </a:t>
            </a:r>
            <a:r>
              <a:rPr lang="en-US" sz="2400" i="1" dirty="0">
                <a:latin typeface="Times New Roman"/>
                <a:cs typeface="Times New Roman"/>
              </a:rPr>
              <a:t>n</a:t>
            </a:r>
            <a:r>
              <a:rPr lang="en-US" sz="2400" dirty="0">
                <a:latin typeface="Times New Roman"/>
                <a:cs typeface="Times New Roman"/>
              </a:rPr>
              <a:t> = 3</a:t>
            </a:r>
            <a:r>
              <a:rPr lang="en-US" sz="2400" dirty="0"/>
              <a:t>.</a:t>
            </a:r>
          </a:p>
          <a:p>
            <a:pPr lvl="7">
              <a:lnSpc>
                <a:spcPct val="90000"/>
              </a:lnSpc>
            </a:pPr>
            <a:endParaRPr lang="en-US" sz="800" dirty="0"/>
          </a:p>
          <a:p>
            <a:pPr>
              <a:lnSpc>
                <a:spcPct val="90000"/>
              </a:lnSpc>
            </a:pPr>
            <a:r>
              <a:rPr lang="en-US" sz="2400" dirty="0"/>
              <a:t>Etc.!</a:t>
            </a:r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grpSp>
        <p:nvGrpSpPr>
          <p:cNvPr id="415757" name="Group 13"/>
          <p:cNvGrpSpPr>
            <a:grpSpLocks/>
          </p:cNvGrpSpPr>
          <p:nvPr/>
        </p:nvGrpSpPr>
        <p:grpSpPr bwMode="auto">
          <a:xfrm>
            <a:off x="911225" y="1508125"/>
            <a:ext cx="3203575" cy="1098550"/>
            <a:chOff x="574" y="893"/>
            <a:chExt cx="2018" cy="692"/>
          </a:xfrm>
        </p:grpSpPr>
        <p:sp>
          <p:nvSpPr>
            <p:cNvPr id="415749" name="Rectangle 5"/>
            <p:cNvSpPr>
              <a:spLocks noChangeArrowheads="1"/>
            </p:cNvSpPr>
            <p:nvPr/>
          </p:nvSpPr>
          <p:spPr bwMode="auto">
            <a:xfrm>
              <a:off x="574" y="1008"/>
              <a:ext cx="2018" cy="576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750" name="Text Box 6"/>
            <p:cNvSpPr txBox="1">
              <a:spLocks noChangeArrowheads="1"/>
            </p:cNvSpPr>
            <p:nvPr/>
          </p:nvSpPr>
          <p:spPr bwMode="auto">
            <a:xfrm>
              <a:off x="632" y="1181"/>
              <a:ext cx="5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Times New Roman" charset="0"/>
                </a:rPr>
                <a:t>f</a:t>
              </a:r>
              <a:r>
                <a:rPr lang="en-US" sz="2000">
                  <a:latin typeface="Times New Roman" charset="0"/>
                </a:rPr>
                <a:t>(</a:t>
              </a:r>
              <a:r>
                <a:rPr lang="en-US" sz="2000" i="1">
                  <a:latin typeface="Times New Roman" charset="0"/>
                </a:rPr>
                <a:t>n</a:t>
              </a:r>
              <a:r>
                <a:rPr lang="en-US" sz="2000">
                  <a:latin typeface="Times New Roman" charset="0"/>
                </a:rPr>
                <a:t>) = </a:t>
              </a:r>
            </a:p>
          </p:txBody>
        </p:sp>
        <p:sp>
          <p:nvSpPr>
            <p:cNvPr id="415751" name="Text Box 7"/>
            <p:cNvSpPr txBox="1">
              <a:spLocks noChangeArrowheads="1"/>
            </p:cNvSpPr>
            <p:nvPr/>
          </p:nvSpPr>
          <p:spPr bwMode="auto">
            <a:xfrm>
              <a:off x="1210" y="1084"/>
              <a:ext cx="134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1425575" algn="l"/>
                </a:tabLst>
                <a:defRPr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000">
                  <a:latin typeface="Times New Roman" charset="0"/>
                </a:rPr>
                <a:t>1	</a:t>
              </a:r>
              <a:r>
                <a:rPr lang="en-US" sz="2000" i="1">
                  <a:latin typeface="Times New Roman" charset="0"/>
                </a:rPr>
                <a:t>n</a:t>
              </a:r>
              <a:r>
                <a:rPr lang="en-US" sz="2000">
                  <a:latin typeface="Times New Roman" charset="0"/>
                </a:rPr>
                <a:t> = 1</a:t>
              </a:r>
            </a:p>
            <a:p>
              <a:r>
                <a:rPr lang="en-US" sz="2000" i="1">
                  <a:latin typeface="Times New Roman" charset="0"/>
                </a:rPr>
                <a:t>2f</a:t>
              </a:r>
              <a:r>
                <a:rPr lang="en-US" sz="2000">
                  <a:latin typeface="Times New Roman" charset="0"/>
                </a:rPr>
                <a:t>(</a:t>
              </a:r>
              <a:r>
                <a:rPr lang="en-US" sz="2000" i="1">
                  <a:latin typeface="Times New Roman" charset="0"/>
                </a:rPr>
                <a:t>n</a:t>
              </a:r>
              <a:r>
                <a:rPr lang="en-US" sz="2000">
                  <a:latin typeface="Times New Roman" charset="0"/>
                </a:rPr>
                <a:t>-1) + 1	</a:t>
              </a:r>
              <a:r>
                <a:rPr lang="en-US" sz="2000" i="1">
                  <a:latin typeface="Times New Roman" charset="0"/>
                </a:rPr>
                <a:t>n</a:t>
              </a:r>
              <a:r>
                <a:rPr lang="en-US" sz="2000">
                  <a:latin typeface="Times New Roman" charset="0"/>
                </a:rPr>
                <a:t> &gt; 1</a:t>
              </a:r>
            </a:p>
          </p:txBody>
        </p:sp>
        <p:sp>
          <p:nvSpPr>
            <p:cNvPr id="415752" name="Text Box 8"/>
            <p:cNvSpPr txBox="1">
              <a:spLocks noChangeArrowheads="1"/>
            </p:cNvSpPr>
            <p:nvPr/>
          </p:nvSpPr>
          <p:spPr bwMode="auto">
            <a:xfrm>
              <a:off x="979" y="893"/>
              <a:ext cx="369" cy="6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6600">
                  <a:latin typeface="Times New Roman" charset="0"/>
                </a:rPr>
                <a:t>{</a:t>
              </a:r>
            </a:p>
          </p:txBody>
        </p:sp>
      </p:grpSp>
      <p:sp>
        <p:nvSpPr>
          <p:cNvPr id="415753" name="Text Box 9"/>
          <p:cNvSpPr txBox="1">
            <a:spLocks noChangeArrowheads="1"/>
          </p:cNvSpPr>
          <p:nvPr/>
        </p:nvSpPr>
        <p:spPr bwMode="auto">
          <a:xfrm>
            <a:off x="5164138" y="1690688"/>
            <a:ext cx="2425700" cy="7016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i="1">
                <a:latin typeface="Times New Roman" charset="0"/>
              </a:rPr>
              <a:t>f</a:t>
            </a:r>
            <a:r>
              <a:rPr lang="en-US" sz="2000">
                <a:latin typeface="Times New Roman" charset="0"/>
              </a:rPr>
              <a:t>(</a:t>
            </a:r>
            <a:r>
              <a:rPr lang="en-US" sz="2000" i="1">
                <a:latin typeface="Times New Roman" charset="0"/>
              </a:rPr>
              <a:t>n</a:t>
            </a:r>
            <a:r>
              <a:rPr lang="en-US" sz="2000">
                <a:latin typeface="Times New Roman" charset="0"/>
              </a:rPr>
              <a:t>) = 2</a:t>
            </a:r>
            <a:r>
              <a:rPr lang="en-US" sz="2000" i="1" baseline="30000">
                <a:latin typeface="Times New Roman" charset="0"/>
              </a:rPr>
              <a:t>n</a:t>
            </a:r>
            <a:r>
              <a:rPr lang="en-US" sz="2000">
                <a:latin typeface="Times New Roman" charset="0"/>
              </a:rPr>
              <a:t> - 1</a:t>
            </a:r>
          </a:p>
          <a:p>
            <a:r>
              <a:rPr lang="en-US" sz="2000"/>
              <a:t>   for all</a:t>
            </a:r>
            <a:r>
              <a:rPr lang="en-US" sz="2000">
                <a:latin typeface="Times New Roman" charset="0"/>
              </a:rPr>
              <a:t> </a:t>
            </a:r>
            <a:r>
              <a:rPr lang="en-US" sz="2000" i="1">
                <a:latin typeface="Times New Roman" charset="0"/>
              </a:rPr>
              <a:t>n</a:t>
            </a:r>
            <a:r>
              <a:rPr lang="en-US" sz="2000">
                <a:latin typeface="Times New Roman" charset="0"/>
              </a:rPr>
              <a:t> </a:t>
            </a:r>
            <a:r>
              <a:rPr lang="en-US" sz="2000">
                <a:latin typeface="Times New Roman" charset="0"/>
                <a:cs typeface="Times New Roman" charset="0"/>
              </a:rPr>
              <a:t>≥</a:t>
            </a:r>
            <a:r>
              <a:rPr lang="en-US" sz="2000">
                <a:latin typeface="Times New Roman" charset="0"/>
              </a:rPr>
              <a:t> 1</a:t>
            </a:r>
          </a:p>
        </p:txBody>
      </p:sp>
      <p:sp>
        <p:nvSpPr>
          <p:cNvPr id="415754" name="Text Box 10"/>
          <p:cNvSpPr txBox="1">
            <a:spLocks noChangeArrowheads="1"/>
          </p:cNvSpPr>
          <p:nvPr/>
        </p:nvSpPr>
        <p:spPr bwMode="auto">
          <a:xfrm>
            <a:off x="527050" y="1193800"/>
            <a:ext cx="191245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dirty="0"/>
              <a:t>Prove that </a:t>
            </a:r>
            <a:r>
              <a:rPr lang="en-US" sz="2400" u="sng" dirty="0"/>
              <a:t>if</a:t>
            </a:r>
            <a:r>
              <a:rPr lang="en-US" sz="2400" dirty="0"/>
              <a:t>:</a:t>
            </a:r>
          </a:p>
        </p:txBody>
      </p:sp>
      <p:sp>
        <p:nvSpPr>
          <p:cNvPr id="415755" name="Text Box 11"/>
          <p:cNvSpPr txBox="1">
            <a:spLocks noChangeArrowheads="1"/>
          </p:cNvSpPr>
          <p:nvPr/>
        </p:nvSpPr>
        <p:spPr bwMode="auto">
          <a:xfrm>
            <a:off x="4754563" y="1193800"/>
            <a:ext cx="862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400" u="sng" dirty="0"/>
              <a:t>then</a:t>
            </a:r>
            <a:r>
              <a:rPr lang="en-US" sz="24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12819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5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5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15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5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5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747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Proof By Induction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37561"/>
            <a:ext cx="8229600" cy="2834609"/>
          </a:xfrm>
        </p:spPr>
        <p:txBody>
          <a:bodyPr/>
          <a:lstStyle/>
          <a:p>
            <a:r>
              <a:rPr lang="en-US" sz="2000" b="1" dirty="0"/>
              <a:t>Induction hypothesis:</a:t>
            </a:r>
            <a:br>
              <a:rPr lang="en-US" sz="2000" b="1" dirty="0"/>
            </a:br>
            <a:r>
              <a:rPr lang="en-US" sz="2000" u="sng" dirty="0"/>
              <a:t>Assume</a:t>
            </a:r>
            <a:r>
              <a:rPr lang="en-US" sz="2000" dirty="0"/>
              <a:t> that </a:t>
            </a:r>
            <a:r>
              <a:rPr lang="en-US" sz="2000" dirty="0">
                <a:solidFill>
                  <a:srgbClr val="B23C00"/>
                </a:solidFill>
              </a:rPr>
              <a:t>1 + 3 + 5 + 7 + … + (2</a:t>
            </a:r>
            <a:r>
              <a:rPr lang="en-US" sz="2000" i="1" dirty="0">
                <a:solidFill>
                  <a:srgbClr val="008000"/>
                </a:solidFill>
                <a:latin typeface="Times New Roman"/>
                <a:cs typeface="Times New Roman"/>
              </a:rPr>
              <a:t>k</a:t>
            </a:r>
            <a:r>
              <a:rPr lang="en-US" sz="2000" dirty="0">
                <a:solidFill>
                  <a:srgbClr val="B23C00"/>
                </a:solidFill>
              </a:rPr>
              <a:t> -1) = </a:t>
            </a:r>
            <a:r>
              <a:rPr lang="en-US" sz="2000" i="1" dirty="0">
                <a:solidFill>
                  <a:srgbClr val="008000"/>
                </a:solidFill>
                <a:latin typeface="Times New Roman"/>
                <a:cs typeface="Times New Roman"/>
              </a:rPr>
              <a:t>k</a:t>
            </a:r>
            <a:r>
              <a:rPr lang="en-US" sz="2000" baseline="30000" dirty="0">
                <a:solidFill>
                  <a:srgbClr val="B23C00"/>
                </a:solidFill>
              </a:rPr>
              <a:t>2</a:t>
            </a:r>
            <a:r>
              <a:rPr lang="en-US" sz="2000" dirty="0">
                <a:solidFill>
                  <a:srgbClr val="B23C00"/>
                </a:solidFill>
              </a:rPr>
              <a:t> </a:t>
            </a:r>
            <a:r>
              <a:rPr lang="en-US" sz="2000" dirty="0"/>
              <a:t>is </a:t>
            </a:r>
            <a:r>
              <a:rPr lang="en-US" sz="2000" u="sng" dirty="0"/>
              <a:t>true</a:t>
            </a:r>
            <a:r>
              <a:rPr lang="en-US" sz="2000" dirty="0"/>
              <a:t> for some </a:t>
            </a:r>
            <a:r>
              <a:rPr lang="en-US" sz="2000" i="1" dirty="0">
                <a:solidFill>
                  <a:srgbClr val="008000"/>
                </a:solidFill>
                <a:latin typeface="Times New Roman"/>
                <a:cs typeface="Times New Roman"/>
              </a:rPr>
              <a:t>k</a:t>
            </a:r>
            <a:r>
              <a:rPr lang="en-US" sz="2000" dirty="0"/>
              <a:t> &gt; 0 </a:t>
            </a:r>
          </a:p>
          <a:p>
            <a:pPr lvl="5"/>
            <a:endParaRPr lang="en-US" sz="400" dirty="0"/>
          </a:p>
          <a:p>
            <a:r>
              <a:rPr lang="en-US" sz="2000" u="sng" dirty="0"/>
              <a:t>Then show that</a:t>
            </a:r>
            <a:r>
              <a:rPr lang="en-US" sz="2000" dirty="0"/>
              <a:t>: 1 + 3 + 5 + 7 + … + (2(</a:t>
            </a:r>
            <a:r>
              <a:rPr lang="en-US" sz="2000" i="1" dirty="0">
                <a:solidFill>
                  <a:srgbClr val="008000"/>
                </a:solidFill>
                <a:latin typeface="Times New Roman"/>
                <a:cs typeface="Times New Roman"/>
              </a:rPr>
              <a:t>k </a:t>
            </a:r>
            <a:r>
              <a:rPr lang="en-US" sz="2000" dirty="0">
                <a:solidFill>
                  <a:srgbClr val="008000"/>
                </a:solidFill>
                <a:latin typeface="+mj-lt"/>
                <a:cs typeface="Times New Roman"/>
              </a:rPr>
              <a:t>+ 1</a:t>
            </a:r>
            <a:r>
              <a:rPr lang="en-US" sz="2000" dirty="0">
                <a:latin typeface="+mj-lt"/>
                <a:cs typeface="Times New Roman"/>
              </a:rPr>
              <a:t>)</a:t>
            </a:r>
            <a:r>
              <a:rPr lang="en-US" sz="2000" dirty="0"/>
              <a:t> -1) = (</a:t>
            </a:r>
            <a:r>
              <a:rPr lang="en-US" sz="2000" i="1" dirty="0">
                <a:solidFill>
                  <a:srgbClr val="008000"/>
                </a:solidFill>
                <a:latin typeface="Times New Roman"/>
                <a:cs typeface="Times New Roman"/>
              </a:rPr>
              <a:t>k </a:t>
            </a:r>
            <a:r>
              <a:rPr lang="en-US" sz="2000" dirty="0">
                <a:solidFill>
                  <a:srgbClr val="008000"/>
                </a:solidFill>
                <a:latin typeface="+mj-lt"/>
                <a:cs typeface="Times New Roman"/>
              </a:rPr>
              <a:t>+ 1</a:t>
            </a:r>
            <a:r>
              <a:rPr lang="en-US" sz="2000" dirty="0">
                <a:latin typeface="+mj-lt"/>
                <a:cs typeface="Times New Roman"/>
              </a:rPr>
              <a:t>)</a:t>
            </a:r>
            <a:r>
              <a:rPr lang="en-US" sz="2000" baseline="30000" dirty="0"/>
              <a:t>2</a:t>
            </a:r>
            <a:r>
              <a:rPr lang="en-US" sz="2000" dirty="0"/>
              <a:t>   </a:t>
            </a:r>
          </a:p>
          <a:p>
            <a:pPr lvl="2"/>
            <a:endParaRPr lang="en-US" sz="1200" dirty="0"/>
          </a:p>
          <a:p>
            <a:r>
              <a:rPr lang="en-US" sz="2000" dirty="0"/>
              <a:t>1 + 3 + 5 + 7 + …………… + (2(</a:t>
            </a:r>
            <a:r>
              <a:rPr lang="en-US" sz="2000" i="1" dirty="0">
                <a:solidFill>
                  <a:srgbClr val="008000"/>
                </a:solidFill>
                <a:latin typeface="Times New Roman"/>
                <a:cs typeface="Times New Roman"/>
              </a:rPr>
              <a:t>k </a:t>
            </a:r>
            <a:r>
              <a:rPr lang="en-US" sz="2000" dirty="0">
                <a:solidFill>
                  <a:srgbClr val="008000"/>
                </a:solidFill>
                <a:cs typeface="Times New Roman"/>
              </a:rPr>
              <a:t>+ 1</a:t>
            </a:r>
            <a:r>
              <a:rPr lang="en-US" sz="2000" dirty="0">
                <a:latin typeface="+mj-lt"/>
                <a:cs typeface="Times New Roman"/>
              </a:rPr>
              <a:t>)</a:t>
            </a:r>
            <a:r>
              <a:rPr lang="en-US" sz="2000" dirty="0"/>
              <a:t> -1) =</a:t>
            </a:r>
          </a:p>
          <a:p>
            <a:r>
              <a:rPr lang="en-US" sz="2000" dirty="0">
                <a:solidFill>
                  <a:srgbClr val="B23C00"/>
                </a:solidFill>
              </a:rPr>
              <a:t>1 + 3 + 5 + 7 + … + (2</a:t>
            </a:r>
            <a:r>
              <a:rPr lang="en-US" sz="2000" i="1" dirty="0">
                <a:solidFill>
                  <a:srgbClr val="008000"/>
                </a:solidFill>
                <a:latin typeface="Times New Roman"/>
                <a:cs typeface="Times New Roman"/>
              </a:rPr>
              <a:t>k</a:t>
            </a:r>
            <a:r>
              <a:rPr lang="en-US" sz="2000" i="1" dirty="0">
                <a:solidFill>
                  <a:srgbClr val="B23C00"/>
                </a:solidFill>
                <a:latin typeface="Times New Roman"/>
                <a:cs typeface="Times New Roman"/>
              </a:rPr>
              <a:t> </a:t>
            </a:r>
            <a:r>
              <a:rPr lang="en-US" sz="2000" dirty="0">
                <a:solidFill>
                  <a:srgbClr val="B23C00"/>
                </a:solidFill>
              </a:rPr>
              <a:t>-1) </a:t>
            </a:r>
            <a:r>
              <a:rPr lang="en-US" sz="2000" dirty="0"/>
              <a:t>+ (2(</a:t>
            </a:r>
            <a:r>
              <a:rPr lang="en-US" sz="2000" i="1" dirty="0">
                <a:solidFill>
                  <a:srgbClr val="008000"/>
                </a:solidFill>
                <a:latin typeface="Times New Roman"/>
                <a:cs typeface="Times New Roman"/>
              </a:rPr>
              <a:t>k </a:t>
            </a:r>
            <a:r>
              <a:rPr lang="en-US" sz="2000" dirty="0">
                <a:solidFill>
                  <a:srgbClr val="008000"/>
                </a:solidFill>
                <a:cs typeface="Times New Roman"/>
              </a:rPr>
              <a:t>+ 1</a:t>
            </a:r>
            <a:r>
              <a:rPr lang="en-US" sz="2000" dirty="0">
                <a:latin typeface="+mj-lt"/>
                <a:cs typeface="Times New Roman"/>
              </a:rPr>
              <a:t>)</a:t>
            </a:r>
            <a:r>
              <a:rPr lang="en-US" sz="2000" dirty="0"/>
              <a:t> -1) =</a:t>
            </a:r>
          </a:p>
          <a:p>
            <a:r>
              <a:rPr lang="en-US" sz="2000" i="1" dirty="0">
                <a:solidFill>
                  <a:srgbClr val="008000"/>
                </a:solidFill>
                <a:latin typeface="Times New Roman"/>
                <a:cs typeface="Times New Roman"/>
              </a:rPr>
              <a:t>                                            k</a:t>
            </a:r>
            <a:r>
              <a:rPr lang="en-US" sz="2000" baseline="30000" dirty="0">
                <a:solidFill>
                  <a:srgbClr val="B23C00"/>
                </a:solidFill>
              </a:rPr>
              <a:t>2</a:t>
            </a:r>
            <a:r>
              <a:rPr lang="en-US" sz="2000" dirty="0"/>
              <a:t> + (2(</a:t>
            </a:r>
            <a:r>
              <a:rPr lang="en-US" sz="2000" i="1" dirty="0">
                <a:solidFill>
                  <a:srgbClr val="008000"/>
                </a:solidFill>
                <a:latin typeface="Times New Roman"/>
                <a:cs typeface="Times New Roman"/>
              </a:rPr>
              <a:t>k </a:t>
            </a:r>
            <a:r>
              <a:rPr lang="en-US" sz="2000" dirty="0">
                <a:solidFill>
                  <a:srgbClr val="008000"/>
                </a:solidFill>
                <a:cs typeface="Times New Roman"/>
              </a:rPr>
              <a:t>+ 1</a:t>
            </a:r>
            <a:r>
              <a:rPr lang="en-US" sz="2000" dirty="0">
                <a:latin typeface="+mj-lt"/>
                <a:cs typeface="Times New Roman"/>
              </a:rPr>
              <a:t>)</a:t>
            </a:r>
            <a:r>
              <a:rPr lang="en-US" sz="2000" dirty="0"/>
              <a:t> -1) = </a:t>
            </a:r>
            <a:r>
              <a:rPr lang="en-US" sz="2000" i="1" dirty="0">
                <a:latin typeface="Times New Roman"/>
                <a:cs typeface="Times New Roman"/>
              </a:rPr>
              <a:t>k</a:t>
            </a:r>
            <a:r>
              <a:rPr lang="en-US" sz="2000" baseline="30000" dirty="0"/>
              <a:t>2</a:t>
            </a:r>
            <a:r>
              <a:rPr lang="en-US" sz="2000" dirty="0"/>
              <a:t> + 2</a:t>
            </a:r>
            <a:r>
              <a:rPr lang="en-US" sz="2000" i="1" dirty="0">
                <a:latin typeface="Times New Roman"/>
                <a:cs typeface="Times New Roman"/>
              </a:rPr>
              <a:t>k</a:t>
            </a:r>
            <a:r>
              <a:rPr lang="en-US" sz="2000" dirty="0"/>
              <a:t> + 1</a:t>
            </a:r>
          </a:p>
          <a:p>
            <a:r>
              <a:rPr lang="en-US" sz="2000" dirty="0"/>
              <a:t>                                                                  = (</a:t>
            </a:r>
            <a:r>
              <a:rPr lang="en-US" sz="2000" i="1" dirty="0">
                <a:solidFill>
                  <a:srgbClr val="008000"/>
                </a:solidFill>
                <a:latin typeface="Times New Roman"/>
                <a:cs typeface="Times New Roman"/>
              </a:rPr>
              <a:t>k</a:t>
            </a:r>
            <a:r>
              <a:rPr lang="en-US" sz="2000" dirty="0">
                <a:solidFill>
                  <a:srgbClr val="008000"/>
                </a:solidFill>
              </a:rPr>
              <a:t> + 1</a:t>
            </a:r>
            <a:r>
              <a:rPr lang="en-US" sz="2000" dirty="0"/>
              <a:t>)</a:t>
            </a:r>
            <a:r>
              <a:rPr lang="en-US" sz="2000" baseline="30000" dirty="0"/>
              <a:t>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45" y="1587307"/>
            <a:ext cx="2753345" cy="16312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/>
              <a:t>1 = 1</a:t>
            </a:r>
            <a:r>
              <a:rPr lang="en-US" sz="2000" baseline="30000" dirty="0"/>
              <a:t>2</a:t>
            </a:r>
          </a:p>
          <a:p>
            <a:r>
              <a:rPr lang="en-US" sz="2000" dirty="0"/>
              <a:t>1 + 3 = 4 = 2</a:t>
            </a:r>
            <a:r>
              <a:rPr lang="en-US" sz="2000" baseline="30000" dirty="0"/>
              <a:t>2</a:t>
            </a:r>
          </a:p>
          <a:p>
            <a:r>
              <a:rPr lang="en-US" sz="2000" dirty="0"/>
              <a:t>1 + 3 + 5 = 9 = 3</a:t>
            </a:r>
            <a:r>
              <a:rPr lang="en-US" sz="2000" baseline="30000" dirty="0"/>
              <a:t>2</a:t>
            </a:r>
          </a:p>
          <a:p>
            <a:r>
              <a:rPr lang="en-US" sz="2000" dirty="0"/>
              <a:t>1 + 3 + 5 + 7 = 16 = 4</a:t>
            </a:r>
            <a:r>
              <a:rPr lang="en-US" sz="2000" baseline="30000" dirty="0"/>
              <a:t>2</a:t>
            </a:r>
          </a:p>
          <a:p>
            <a:r>
              <a:rPr lang="en-US" sz="2000" i="1" dirty="0"/>
              <a:t>… ?</a:t>
            </a:r>
            <a:r>
              <a:rPr lang="en-US" sz="2000" dirty="0"/>
              <a:t>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66171" y="1572621"/>
            <a:ext cx="5062720" cy="400110"/>
          </a:xfrm>
          <a:prstGeom prst="rect">
            <a:avLst/>
          </a:prstGeom>
          <a:solidFill>
            <a:srgbClr val="FFFFC2"/>
          </a:solidFill>
        </p:spPr>
        <p:txBody>
          <a:bodyPr wrap="none" rtlCol="0">
            <a:spAutoFit/>
          </a:bodyPr>
          <a:lstStyle/>
          <a:p>
            <a:r>
              <a:rPr lang="en-US" sz="2000" dirty="0"/>
              <a:t>1 + 3 + 5 + 7 + … + (2</a:t>
            </a:r>
            <a:r>
              <a:rPr lang="en-US" sz="2000" i="1" dirty="0">
                <a:latin typeface="Times New Roman"/>
                <a:cs typeface="Times New Roman"/>
              </a:rPr>
              <a:t>n</a:t>
            </a:r>
            <a:r>
              <a:rPr lang="en-US" sz="2000" dirty="0"/>
              <a:t> -1) = </a:t>
            </a:r>
            <a:r>
              <a:rPr lang="en-US" sz="2000" i="1" dirty="0">
                <a:latin typeface="Times New Roman"/>
                <a:cs typeface="Times New Roman"/>
              </a:rPr>
              <a:t>n</a:t>
            </a:r>
            <a:r>
              <a:rPr lang="en-US" sz="2000" baseline="30000" dirty="0"/>
              <a:t>2</a:t>
            </a:r>
            <a:r>
              <a:rPr lang="en-US" sz="2000" dirty="0"/>
              <a:t> for all </a:t>
            </a:r>
            <a:r>
              <a:rPr lang="en-US" sz="2000" i="1" dirty="0">
                <a:latin typeface="Times New Roman"/>
                <a:cs typeface="Times New Roman"/>
              </a:rPr>
              <a:t>n</a:t>
            </a:r>
            <a:r>
              <a:rPr lang="en-US" sz="2000" dirty="0"/>
              <a:t> &gt; 0 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45" y="1143025"/>
            <a:ext cx="17243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Observe that: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66171" y="1143025"/>
            <a:ext cx="9116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Prove</a:t>
            </a:r>
            <a:r>
              <a:rPr lang="en-US" dirty="0"/>
              <a:t>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66171" y="2452657"/>
            <a:ext cx="46041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+mn-lt"/>
              </a:rPr>
              <a:t>Base case:</a:t>
            </a:r>
          </a:p>
          <a:p>
            <a:r>
              <a:rPr lang="en-US" sz="2000" dirty="0">
                <a:latin typeface="+mn-lt"/>
              </a:rPr>
              <a:t>Let </a:t>
            </a:r>
            <a:r>
              <a:rPr lang="en-US" sz="2000" i="1" dirty="0">
                <a:latin typeface="Times New Roman"/>
                <a:cs typeface="Times New Roman"/>
              </a:rPr>
              <a:t>n</a:t>
            </a:r>
            <a:r>
              <a:rPr lang="en-US" sz="2000" dirty="0">
                <a:latin typeface="+mn-lt"/>
                <a:cs typeface="Times New Roman"/>
              </a:rPr>
              <a:t> = 1</a:t>
            </a:r>
            <a:r>
              <a:rPr lang="en-US" sz="2000" dirty="0">
                <a:latin typeface="+mn-lt"/>
              </a:rPr>
              <a:t>. Then </a:t>
            </a:r>
            <a:r>
              <a:rPr lang="en-US" sz="2000" dirty="0">
                <a:latin typeface="+mn-lt"/>
                <a:cs typeface="Times New Roman"/>
              </a:rPr>
              <a:t>1 = 1</a:t>
            </a:r>
            <a:r>
              <a:rPr lang="en-US" sz="2000" baseline="30000" dirty="0">
                <a:latin typeface="+mn-lt"/>
                <a:cs typeface="Times New Roman"/>
              </a:rPr>
              <a:t>2</a:t>
            </a:r>
            <a:r>
              <a:rPr lang="en-US" sz="2000" dirty="0">
                <a:latin typeface="+mn-lt"/>
                <a:cs typeface="Times New Roman"/>
              </a:rPr>
              <a:t> is obviously true</a:t>
            </a:r>
            <a:r>
              <a:rPr lang="en-US" sz="2000" dirty="0">
                <a:latin typeface="+mn-lt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42162" y="4539470"/>
            <a:ext cx="2153154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True for </a:t>
            </a:r>
            <a:r>
              <a:rPr lang="en-US" i="1" dirty="0">
                <a:solidFill>
                  <a:srgbClr val="0033CC"/>
                </a:solidFill>
                <a:latin typeface="Times New Roman" charset="0"/>
                <a:ea typeface="Times New Roman" charset="0"/>
                <a:cs typeface="Times New Roman" charset="0"/>
              </a:rPr>
              <a:t>n</a:t>
            </a:r>
            <a:r>
              <a:rPr lang="en-US" dirty="0">
                <a:solidFill>
                  <a:srgbClr val="0033CC"/>
                </a:solidFill>
              </a:rPr>
              <a:t> = 1.</a:t>
            </a:r>
          </a:p>
          <a:p>
            <a:r>
              <a:rPr lang="en-US" dirty="0">
                <a:solidFill>
                  <a:srgbClr val="0033CC"/>
                </a:solidFill>
              </a:rPr>
              <a:t>If true for </a:t>
            </a:r>
            <a:r>
              <a:rPr lang="en-US" i="1" dirty="0">
                <a:solidFill>
                  <a:srgbClr val="0033CC"/>
                </a:solidFill>
                <a:latin typeface="Times New Roman" charset="0"/>
                <a:ea typeface="Times New Roman" charset="0"/>
                <a:cs typeface="Times New Roman" charset="0"/>
              </a:rPr>
              <a:t>n</a:t>
            </a:r>
            <a:r>
              <a:rPr lang="en-US" dirty="0">
                <a:solidFill>
                  <a:srgbClr val="0033CC"/>
                </a:solidFill>
              </a:rPr>
              <a:t> = </a:t>
            </a:r>
            <a:r>
              <a:rPr lang="en-US" i="1" dirty="0">
                <a:solidFill>
                  <a:srgbClr val="0033CC"/>
                </a:solidFill>
                <a:latin typeface="Times New Roman" charset="0"/>
                <a:ea typeface="Times New Roman" charset="0"/>
                <a:cs typeface="Times New Roman" charset="0"/>
              </a:rPr>
              <a:t>k</a:t>
            </a:r>
          </a:p>
          <a:p>
            <a:r>
              <a:rPr lang="en-US" dirty="0">
                <a:solidFill>
                  <a:srgbClr val="0033CC"/>
                </a:solidFill>
              </a:rPr>
              <a:t>then true for </a:t>
            </a:r>
            <a:r>
              <a:rPr lang="en-US" i="1" dirty="0">
                <a:solidFill>
                  <a:srgbClr val="0033CC"/>
                </a:solidFill>
                <a:latin typeface="Times New Roman" charset="0"/>
                <a:ea typeface="Times New Roman" charset="0"/>
                <a:cs typeface="Times New Roman" charset="0"/>
              </a:rPr>
              <a:t>n</a:t>
            </a:r>
            <a:r>
              <a:rPr lang="en-US" dirty="0">
                <a:solidFill>
                  <a:srgbClr val="0033CC"/>
                </a:solidFill>
              </a:rPr>
              <a:t> =  </a:t>
            </a:r>
            <a:r>
              <a:rPr lang="en-US" i="1" dirty="0">
                <a:solidFill>
                  <a:srgbClr val="0033CC"/>
                </a:solidFill>
                <a:latin typeface="Times New Roman" charset="0"/>
                <a:ea typeface="Times New Roman" charset="0"/>
                <a:cs typeface="Times New Roman" charset="0"/>
              </a:rPr>
              <a:t>k</a:t>
            </a:r>
            <a:r>
              <a:rPr lang="en-US" dirty="0">
                <a:solidFill>
                  <a:srgbClr val="0033CC"/>
                </a:solidFill>
              </a:rPr>
              <a:t>+1.</a:t>
            </a:r>
          </a:p>
        </p:txBody>
      </p:sp>
    </p:spTree>
    <p:extLst>
      <p:ext uri="{BB962C8B-B14F-4D97-AF65-F5344CB8AC3E}">
        <p14:creationId xmlns:p14="http://schemas.microsoft.com/office/powerpoint/2010/main" val="510276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9" grpId="0"/>
      <p:bldP spid="10" grpId="0"/>
      <p:bldP spid="6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3ABD0E-3C7B-6E4C-8FA4-F3FEE7085D0F}" type="slidenum">
              <a:rPr lang="en-US"/>
              <a:pPr/>
              <a:t>45</a:t>
            </a:fld>
            <a:endParaRPr lang="en-US"/>
          </a:p>
        </p:txBody>
      </p:sp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 Analysis</a:t>
            </a:r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 algorithm is a </a:t>
            </a:r>
            <a:r>
              <a:rPr lang="en-US" u="sng" dirty="0"/>
              <a:t>set of operations</a:t>
            </a:r>
            <a:r>
              <a:rPr lang="en-US" dirty="0"/>
              <a:t> to perform </a:t>
            </a:r>
            <a:br>
              <a:rPr lang="en-US" dirty="0"/>
            </a:br>
            <a:r>
              <a:rPr lang="en-US" dirty="0"/>
              <a:t>in order to solve a problem.</a:t>
            </a:r>
          </a:p>
          <a:p>
            <a:pPr lvl="4"/>
            <a:endParaRPr lang="en-US" dirty="0"/>
          </a:p>
          <a:p>
            <a:r>
              <a:rPr lang="en-US" dirty="0"/>
              <a:t>We want to know </a:t>
            </a:r>
            <a:r>
              <a:rPr lang="en-US" u="sng" dirty="0"/>
              <a:t>how an algorithm scales</a:t>
            </a:r>
            <a:r>
              <a:rPr lang="en-US" dirty="0">
                <a:solidFill>
                  <a:srgbClr val="B23C00"/>
                </a:solidFill>
              </a:rPr>
              <a:t> </a:t>
            </a:r>
            <a:br>
              <a:rPr lang="en-US" dirty="0"/>
            </a:br>
            <a:r>
              <a:rPr lang="en-US" dirty="0"/>
              <a:t>as its input size grows.</a:t>
            </a:r>
          </a:p>
          <a:p>
            <a:pPr lvl="4"/>
            <a:endParaRPr lang="en-US" dirty="0"/>
          </a:p>
          <a:p>
            <a:r>
              <a:rPr lang="en-US" dirty="0"/>
              <a:t>If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/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) is the </a:t>
            </a:r>
            <a:r>
              <a:rPr lang="en-US" u="sng" dirty="0"/>
              <a:t>running time</a:t>
            </a:r>
            <a:r>
              <a:rPr lang="en-US" dirty="0"/>
              <a:t> of an algorithm </a:t>
            </a:r>
            <a:br>
              <a:rPr lang="en-US" dirty="0"/>
            </a:br>
            <a:r>
              <a:rPr lang="en-US" dirty="0"/>
              <a:t>with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input values, then </a:t>
            </a:r>
            <a:br>
              <a:rPr lang="en-US" dirty="0"/>
            </a:br>
            <a:r>
              <a:rPr lang="en-US" u="sng" dirty="0"/>
              <a:t>how does </a:t>
            </a:r>
            <a:r>
              <a:rPr lang="en-US" i="1" u="sng" dirty="0">
                <a:latin typeface="Times New Roman" charset="0"/>
              </a:rPr>
              <a:t>T</a:t>
            </a:r>
            <a:r>
              <a:rPr lang="en-US" u="sng" dirty="0"/>
              <a:t>(</a:t>
            </a:r>
            <a:r>
              <a:rPr lang="en-US" i="1" u="sng" dirty="0">
                <a:latin typeface="Times New Roman" charset="0"/>
              </a:rPr>
              <a:t>N</a:t>
            </a:r>
            <a:r>
              <a:rPr lang="en-US" u="sng" dirty="0"/>
              <a:t>) change as </a:t>
            </a:r>
            <a:r>
              <a:rPr lang="en-US" i="1" u="sng" dirty="0">
                <a:latin typeface="Times New Roman" charset="0"/>
              </a:rPr>
              <a:t>N</a:t>
            </a:r>
            <a:r>
              <a:rPr lang="en-US" u="sng" dirty="0"/>
              <a:t> increases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7865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3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3939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FE375-F972-8C4E-9985-F29C614EE72B}" type="slidenum">
              <a:rPr lang="en-US"/>
              <a:pPr/>
              <a:t>46</a:t>
            </a:fld>
            <a:endParaRPr lang="en-US"/>
          </a:p>
        </p:txBody>
      </p:sp>
      <p:sp>
        <p:nvSpPr>
          <p:cNvPr id="425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Big-Oh and its Cousins</a:t>
            </a:r>
          </a:p>
        </p:txBody>
      </p:sp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320995" cy="4835525"/>
          </a:xfrm>
        </p:spPr>
        <p:txBody>
          <a:bodyPr/>
          <a:lstStyle/>
          <a:p>
            <a:r>
              <a:rPr lang="en-US" dirty="0"/>
              <a:t>Let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/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) be the </a:t>
            </a:r>
            <a:r>
              <a:rPr lang="en-US" u="sng" dirty="0"/>
              <a:t>running time</a:t>
            </a:r>
            <a:r>
              <a:rPr lang="en-US" dirty="0"/>
              <a:t> of an algorithm </a:t>
            </a:r>
            <a:br>
              <a:rPr lang="en-US" dirty="0"/>
            </a:br>
            <a:r>
              <a:rPr lang="en-US" dirty="0"/>
              <a:t>with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input values.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Big-Oh</a:t>
            </a:r>
          </a:p>
          <a:p>
            <a:pPr lvl="5"/>
            <a:endParaRPr lang="en-US" dirty="0">
              <a:solidFill>
                <a:schemeClr val="folHlink"/>
              </a:solidFill>
            </a:endParaRPr>
          </a:p>
          <a:p>
            <a:pPr lvl="1"/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= O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))</a:t>
            </a:r>
            <a:r>
              <a:rPr lang="en-US" dirty="0"/>
              <a:t> if there are positive constants </a:t>
            </a:r>
            <a:r>
              <a:rPr lang="en-US" i="1" dirty="0">
                <a:latin typeface="Times New Roman" charset="0"/>
              </a:rPr>
              <a:t>c</a:t>
            </a:r>
            <a:r>
              <a:rPr lang="en-US" dirty="0"/>
              <a:t> and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baseline="-25000" dirty="0"/>
              <a:t>0</a:t>
            </a:r>
            <a:r>
              <a:rPr lang="en-US" dirty="0"/>
              <a:t> such that </a:t>
            </a:r>
            <a:r>
              <a:rPr lang="en-US" i="1" dirty="0">
                <a:solidFill>
                  <a:srgbClr val="C00000"/>
                </a:solidFill>
                <a:latin typeface="Times New Roman" charset="0"/>
              </a:rPr>
              <a:t>T</a:t>
            </a:r>
            <a:r>
              <a:rPr lang="en-US" dirty="0">
                <a:solidFill>
                  <a:srgbClr val="C00000"/>
                </a:solidFill>
                <a:latin typeface="Times New Roman" charset="0"/>
              </a:rPr>
              <a:t>(</a:t>
            </a:r>
            <a:r>
              <a:rPr lang="en-US" i="1" dirty="0">
                <a:solidFill>
                  <a:srgbClr val="C00000"/>
                </a:solidFill>
                <a:latin typeface="Times New Roman" charset="0"/>
              </a:rPr>
              <a:t>N</a:t>
            </a:r>
            <a:r>
              <a:rPr lang="en-US" dirty="0">
                <a:solidFill>
                  <a:srgbClr val="C00000"/>
                </a:solidFill>
                <a:latin typeface="Times New Roman" charset="0"/>
              </a:rPr>
              <a:t>)</a:t>
            </a:r>
            <a:r>
              <a:rPr lang="en-US" i="1" dirty="0">
                <a:solidFill>
                  <a:srgbClr val="C00000"/>
                </a:solidFill>
                <a:latin typeface="Times New Roman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Times New Roman" charset="0"/>
                <a:cs typeface="Times New Roman" charset="0"/>
              </a:rPr>
              <a:t>≤</a:t>
            </a:r>
            <a:r>
              <a:rPr lang="en-US" i="1" dirty="0">
                <a:solidFill>
                  <a:srgbClr val="C00000"/>
                </a:solidFill>
                <a:latin typeface="Times New Roman" charset="0"/>
              </a:rPr>
              <a:t> </a:t>
            </a:r>
            <a:r>
              <a:rPr lang="en-US" i="1" dirty="0" err="1">
                <a:solidFill>
                  <a:srgbClr val="C00000"/>
                </a:solidFill>
                <a:latin typeface="Times New Roman" charset="0"/>
              </a:rPr>
              <a:t>cf</a:t>
            </a:r>
            <a:r>
              <a:rPr lang="en-US" dirty="0">
                <a:solidFill>
                  <a:srgbClr val="C00000"/>
                </a:solidFill>
                <a:latin typeface="Times New Roman" charset="0"/>
              </a:rPr>
              <a:t>(</a:t>
            </a:r>
            <a:r>
              <a:rPr lang="en-US" i="1" dirty="0">
                <a:solidFill>
                  <a:srgbClr val="C00000"/>
                </a:solidFill>
                <a:latin typeface="Times New Roman" charset="0"/>
              </a:rPr>
              <a:t>N</a:t>
            </a:r>
            <a:r>
              <a:rPr lang="en-US" dirty="0">
                <a:solidFill>
                  <a:srgbClr val="C00000"/>
                </a:solidFill>
                <a:latin typeface="Times New Roman" charset="0"/>
              </a:rPr>
              <a:t>)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when </a:t>
            </a:r>
            <a:r>
              <a:rPr lang="en-US" i="1" dirty="0">
                <a:latin typeface="Times New Roman" charset="0"/>
              </a:rPr>
              <a:t>N </a:t>
            </a:r>
            <a:r>
              <a:rPr lang="en-US" dirty="0">
                <a:latin typeface="Times New Roman" charset="0"/>
                <a:cs typeface="Times New Roman" charset="0"/>
              </a:rPr>
              <a:t>≥</a:t>
            </a:r>
            <a:r>
              <a:rPr lang="en-US" dirty="0"/>
              <a:t>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baseline="-25000" dirty="0"/>
              <a:t>0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In other words, when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is sufficiently large, </a:t>
            </a:r>
            <a:br>
              <a:rPr lang="en-US" dirty="0"/>
            </a:br>
            <a:r>
              <a:rPr lang="en-US" dirty="0"/>
              <a:t>function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 is an </a:t>
            </a:r>
            <a:r>
              <a:rPr lang="en-US" u="sng" dirty="0"/>
              <a:t>upper bound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for time function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We don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t care about small values of </a:t>
            </a:r>
            <a:r>
              <a:rPr lang="en-US" sz="2400" i="1" dirty="0">
                <a:latin typeface="Times New Roman" charset="0"/>
              </a:rPr>
              <a:t>N</a:t>
            </a:r>
            <a:r>
              <a:rPr lang="en-US" dirty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</a:t>
            </a:r>
            <a:r>
              <a:rPr lang="en-US" dirty="0"/>
              <a:t>will grow </a:t>
            </a:r>
            <a:r>
              <a:rPr lang="en-US" u="sng" dirty="0"/>
              <a:t>no faster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than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</a:t>
            </a:r>
            <a:r>
              <a:rPr lang="en-US" dirty="0"/>
              <a:t>as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increases.</a:t>
            </a:r>
          </a:p>
        </p:txBody>
      </p:sp>
    </p:spTree>
    <p:extLst>
      <p:ext uri="{BB962C8B-B14F-4D97-AF65-F5344CB8AC3E}">
        <p14:creationId xmlns:p14="http://schemas.microsoft.com/office/powerpoint/2010/main" val="536341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5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5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25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5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25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5987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0CA8B9-63D1-C94E-8DDE-ED11DE713AD9}" type="slidenum">
              <a:rPr lang="en-US"/>
              <a:pPr/>
              <a:t>47</a:t>
            </a:fld>
            <a:endParaRPr lang="en-US"/>
          </a:p>
        </p:txBody>
      </p:sp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Big-Oh and its Cousins</a:t>
            </a:r>
            <a:r>
              <a:rPr lang="en-US" i="1" dirty="0"/>
              <a:t>, cont’d</a:t>
            </a:r>
          </a:p>
        </p:txBody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45" y="1325903"/>
            <a:ext cx="8229600" cy="4835525"/>
          </a:xfrm>
        </p:spPr>
        <p:txBody>
          <a:bodyPr/>
          <a:lstStyle/>
          <a:p>
            <a:r>
              <a:rPr lang="en-US" dirty="0"/>
              <a:t>Let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/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) be the running time of an algorithm with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input values.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Omega</a:t>
            </a:r>
          </a:p>
          <a:p>
            <a:pPr lvl="4"/>
            <a:endParaRPr lang="en-US" dirty="0">
              <a:solidFill>
                <a:schemeClr val="folHlink"/>
              </a:solidFill>
            </a:endParaRPr>
          </a:p>
          <a:p>
            <a:pPr lvl="1"/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= </a:t>
            </a:r>
            <a:r>
              <a:rPr lang="el-GR" i="1" dirty="0">
                <a:latin typeface="Times New Roman" charset="0"/>
                <a:cs typeface="Times New Roman" charset="0"/>
              </a:rPr>
              <a:t>Ω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g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))</a:t>
            </a:r>
            <a:r>
              <a:rPr lang="en-US" dirty="0"/>
              <a:t> if there are positive constants </a:t>
            </a:r>
            <a:r>
              <a:rPr lang="en-US" i="1" dirty="0">
                <a:latin typeface="Times New Roman" charset="0"/>
              </a:rPr>
              <a:t>c</a:t>
            </a:r>
            <a:r>
              <a:rPr lang="en-US" dirty="0"/>
              <a:t> and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baseline="-25000" dirty="0"/>
              <a:t>0</a:t>
            </a:r>
            <a:r>
              <a:rPr lang="en-US" dirty="0"/>
              <a:t> such that </a:t>
            </a:r>
            <a:r>
              <a:rPr lang="en-US" i="1" dirty="0">
                <a:solidFill>
                  <a:srgbClr val="C00000"/>
                </a:solidFill>
                <a:latin typeface="Times New Roman" charset="0"/>
              </a:rPr>
              <a:t>T</a:t>
            </a:r>
            <a:r>
              <a:rPr lang="en-US" dirty="0">
                <a:solidFill>
                  <a:srgbClr val="C00000"/>
                </a:solidFill>
                <a:latin typeface="Times New Roman" charset="0"/>
              </a:rPr>
              <a:t>(</a:t>
            </a:r>
            <a:r>
              <a:rPr lang="en-US" i="1" dirty="0">
                <a:solidFill>
                  <a:srgbClr val="C00000"/>
                </a:solidFill>
                <a:latin typeface="Times New Roman" charset="0"/>
              </a:rPr>
              <a:t>N</a:t>
            </a:r>
            <a:r>
              <a:rPr lang="en-US" dirty="0">
                <a:solidFill>
                  <a:srgbClr val="C00000"/>
                </a:solidFill>
                <a:latin typeface="Times New Roman" charset="0"/>
              </a:rPr>
              <a:t>)</a:t>
            </a:r>
            <a:r>
              <a:rPr lang="en-US" i="1" dirty="0">
                <a:solidFill>
                  <a:srgbClr val="C00000"/>
                </a:solidFill>
                <a:latin typeface="Times New Roman" charset="0"/>
              </a:rPr>
              <a:t> </a:t>
            </a:r>
            <a:r>
              <a:rPr lang="en-US" dirty="0">
                <a:solidFill>
                  <a:srgbClr val="C00000"/>
                </a:solidFill>
                <a:latin typeface="Times New Roman" charset="0"/>
                <a:cs typeface="Times New Roman" charset="0"/>
              </a:rPr>
              <a:t>≥</a:t>
            </a:r>
            <a:r>
              <a:rPr lang="en-US" i="1" dirty="0">
                <a:solidFill>
                  <a:srgbClr val="C00000"/>
                </a:solidFill>
                <a:latin typeface="Times New Roman" charset="0"/>
              </a:rPr>
              <a:t> cg</a:t>
            </a:r>
            <a:r>
              <a:rPr lang="en-US" dirty="0">
                <a:solidFill>
                  <a:srgbClr val="C00000"/>
                </a:solidFill>
                <a:latin typeface="Times New Roman" charset="0"/>
              </a:rPr>
              <a:t>(</a:t>
            </a:r>
            <a:r>
              <a:rPr lang="en-US" i="1" dirty="0">
                <a:solidFill>
                  <a:srgbClr val="C00000"/>
                </a:solidFill>
                <a:latin typeface="Times New Roman" charset="0"/>
              </a:rPr>
              <a:t>N</a:t>
            </a:r>
            <a:r>
              <a:rPr lang="en-US" dirty="0">
                <a:solidFill>
                  <a:srgbClr val="C00000"/>
                </a:solidFill>
                <a:latin typeface="Times New Roman" charset="0"/>
              </a:rPr>
              <a:t>)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when </a:t>
            </a:r>
            <a:r>
              <a:rPr lang="en-US" i="1" dirty="0">
                <a:latin typeface="Times New Roman" charset="0"/>
              </a:rPr>
              <a:t>N </a:t>
            </a:r>
            <a:r>
              <a:rPr lang="en-US" dirty="0">
                <a:latin typeface="Times New Roman" charset="0"/>
                <a:cs typeface="Times New Roman" charset="0"/>
              </a:rPr>
              <a:t>≥</a:t>
            </a:r>
            <a:r>
              <a:rPr lang="en-US" dirty="0"/>
              <a:t>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baseline="-25000" dirty="0"/>
              <a:t>0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In other words, when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is sufficiently large, </a:t>
            </a:r>
            <a:br>
              <a:rPr lang="en-US" dirty="0"/>
            </a:br>
            <a:r>
              <a:rPr lang="en-US" dirty="0"/>
              <a:t>function </a:t>
            </a:r>
            <a:r>
              <a:rPr lang="en-US" i="1" dirty="0">
                <a:latin typeface="Times New Roman" charset="0"/>
              </a:rPr>
              <a:t>g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 is </a:t>
            </a:r>
            <a:r>
              <a:rPr lang="en-US" u="sng" dirty="0"/>
              <a:t>lower bound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for time function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We don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t care about small values of </a:t>
            </a:r>
            <a:r>
              <a:rPr lang="en-US" sz="2400" i="1" dirty="0">
                <a:latin typeface="Times New Roman" charset="0"/>
              </a:rPr>
              <a:t>N</a:t>
            </a:r>
            <a:r>
              <a:rPr lang="en-US" dirty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</a:t>
            </a:r>
            <a:r>
              <a:rPr lang="en-US" dirty="0"/>
              <a:t>will grow </a:t>
            </a:r>
            <a:r>
              <a:rPr lang="en-US" u="sng" dirty="0"/>
              <a:t>at least as fast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as </a:t>
            </a:r>
            <a:r>
              <a:rPr lang="en-US" i="1" dirty="0">
                <a:latin typeface="Times New Roman" charset="0"/>
              </a:rPr>
              <a:t>g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</a:t>
            </a:r>
            <a:r>
              <a:rPr lang="en-US" dirty="0"/>
              <a:t>as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increases.</a:t>
            </a:r>
          </a:p>
        </p:txBody>
      </p:sp>
    </p:spTree>
    <p:extLst>
      <p:ext uri="{BB962C8B-B14F-4D97-AF65-F5344CB8AC3E}">
        <p14:creationId xmlns:p14="http://schemas.microsoft.com/office/powerpoint/2010/main" val="1295950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8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8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28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8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28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8035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E569-304C-A941-B154-51E0EE6C66A0}" type="slidenum">
              <a:rPr lang="en-US"/>
              <a:pPr/>
              <a:t>48</a:t>
            </a:fld>
            <a:endParaRPr lang="en-US"/>
          </a:p>
        </p:txBody>
      </p:sp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Big-Oh and its Cousins</a:t>
            </a:r>
            <a:r>
              <a:rPr lang="en-US" i="1" dirty="0"/>
              <a:t>, cont’d</a:t>
            </a:r>
            <a:endParaRPr lang="en-US" dirty="0"/>
          </a:p>
        </p:txBody>
      </p:sp>
      <p:grpSp>
        <p:nvGrpSpPr>
          <p:cNvPr id="430101" name="Group 21"/>
          <p:cNvGrpSpPr>
            <a:grpSpLocks/>
          </p:cNvGrpSpPr>
          <p:nvPr/>
        </p:nvGrpSpPr>
        <p:grpSpPr bwMode="auto">
          <a:xfrm>
            <a:off x="457200" y="1301750"/>
            <a:ext cx="3749675" cy="4413250"/>
            <a:chOff x="288" y="951"/>
            <a:chExt cx="2362" cy="2780"/>
          </a:xfrm>
        </p:grpSpPr>
        <p:grpSp>
          <p:nvGrpSpPr>
            <p:cNvPr id="430097" name="Group 17"/>
            <p:cNvGrpSpPr>
              <a:grpSpLocks/>
            </p:cNvGrpSpPr>
            <p:nvPr/>
          </p:nvGrpSpPr>
          <p:grpSpPr bwMode="auto">
            <a:xfrm>
              <a:off x="288" y="951"/>
              <a:ext cx="2362" cy="2419"/>
              <a:chOff x="288" y="835"/>
              <a:chExt cx="2362" cy="2419"/>
            </a:xfrm>
          </p:grpSpPr>
          <p:pic>
            <p:nvPicPr>
              <p:cNvPr id="430086" name="Picture 6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8" y="835"/>
                <a:ext cx="2362" cy="234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30088" name="Text Box 8"/>
              <p:cNvSpPr txBox="1">
                <a:spLocks noChangeArrowheads="1"/>
              </p:cNvSpPr>
              <p:nvPr/>
            </p:nvSpPr>
            <p:spPr bwMode="auto">
              <a:xfrm>
                <a:off x="2304" y="2682"/>
                <a:ext cx="212" cy="23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i="1">
                    <a:latin typeface="Times New Roman" charset="0"/>
                  </a:rPr>
                  <a:t>N</a:t>
                </a:r>
              </a:p>
            </p:txBody>
          </p:sp>
          <p:sp>
            <p:nvSpPr>
              <p:cNvPr id="430090" name="Text Box 10"/>
              <p:cNvSpPr txBox="1">
                <a:spLocks noChangeArrowheads="1"/>
              </p:cNvSpPr>
              <p:nvPr/>
            </p:nvSpPr>
            <p:spPr bwMode="auto">
              <a:xfrm>
                <a:off x="2189" y="1454"/>
                <a:ext cx="388" cy="23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i="1">
                    <a:latin typeface="Times New Roman" charset="0"/>
                  </a:rPr>
                  <a:t>T</a:t>
                </a:r>
                <a:r>
                  <a:rPr lang="en-US" sz="1800">
                    <a:latin typeface="Times New Roman" charset="0"/>
                  </a:rPr>
                  <a:t>(</a:t>
                </a:r>
                <a:r>
                  <a:rPr lang="en-US" sz="1800" i="1">
                    <a:latin typeface="Times New Roman" charset="0"/>
                  </a:rPr>
                  <a:t>N</a:t>
                </a:r>
                <a:r>
                  <a:rPr lang="en-US" sz="1800">
                    <a:latin typeface="Times New Roman" charset="0"/>
                  </a:rPr>
                  <a:t>)</a:t>
                </a:r>
              </a:p>
            </p:txBody>
          </p:sp>
          <p:sp>
            <p:nvSpPr>
              <p:cNvPr id="430093" name="Text Box 13"/>
              <p:cNvSpPr txBox="1">
                <a:spLocks noChangeArrowheads="1"/>
              </p:cNvSpPr>
              <p:nvPr/>
            </p:nvSpPr>
            <p:spPr bwMode="auto">
              <a:xfrm>
                <a:off x="2131" y="896"/>
                <a:ext cx="412" cy="23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i="1">
                    <a:latin typeface="Times New Roman" charset="0"/>
                  </a:rPr>
                  <a:t>cf</a:t>
                </a:r>
                <a:r>
                  <a:rPr lang="en-US" sz="1800">
                    <a:latin typeface="Times New Roman" charset="0"/>
                  </a:rPr>
                  <a:t>(</a:t>
                </a:r>
                <a:r>
                  <a:rPr lang="en-US" sz="1800" i="1">
                    <a:latin typeface="Times New Roman" charset="0"/>
                  </a:rPr>
                  <a:t>N</a:t>
                </a:r>
                <a:r>
                  <a:rPr lang="en-US" sz="1800">
                    <a:latin typeface="Times New Roman" charset="0"/>
                  </a:rPr>
                  <a:t>)</a:t>
                </a:r>
              </a:p>
            </p:txBody>
          </p:sp>
          <p:sp>
            <p:nvSpPr>
              <p:cNvPr id="430095" name="Text Box 15"/>
              <p:cNvSpPr txBox="1">
                <a:spLocks noChangeArrowheads="1"/>
              </p:cNvSpPr>
              <p:nvPr/>
            </p:nvSpPr>
            <p:spPr bwMode="auto">
              <a:xfrm>
                <a:off x="1210" y="2966"/>
                <a:ext cx="1281" cy="28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400" i="1">
                    <a:latin typeface="Times New Roman" charset="0"/>
                  </a:rPr>
                  <a:t>T</a:t>
                </a:r>
                <a:r>
                  <a:rPr lang="en-US" sz="2400">
                    <a:latin typeface="Times New Roman" charset="0"/>
                  </a:rPr>
                  <a:t>(</a:t>
                </a:r>
                <a:r>
                  <a:rPr lang="en-US" sz="2400" i="1">
                    <a:latin typeface="Times New Roman" charset="0"/>
                  </a:rPr>
                  <a:t>N</a:t>
                </a:r>
                <a:r>
                  <a:rPr lang="en-US" sz="2400">
                    <a:latin typeface="Times New Roman" charset="0"/>
                  </a:rPr>
                  <a:t>)</a:t>
                </a:r>
                <a:r>
                  <a:rPr lang="en-US" sz="2400" i="1">
                    <a:latin typeface="Times New Roman" charset="0"/>
                  </a:rPr>
                  <a:t> = O</a:t>
                </a:r>
                <a:r>
                  <a:rPr lang="en-US" sz="2400">
                    <a:latin typeface="Times New Roman" charset="0"/>
                  </a:rPr>
                  <a:t>(</a:t>
                </a:r>
                <a:r>
                  <a:rPr lang="en-US" sz="2400" i="1">
                    <a:latin typeface="Times New Roman" charset="0"/>
                  </a:rPr>
                  <a:t>f</a:t>
                </a:r>
                <a:r>
                  <a:rPr lang="en-US" sz="2400">
                    <a:latin typeface="Times New Roman" charset="0"/>
                  </a:rPr>
                  <a:t>(</a:t>
                </a:r>
                <a:r>
                  <a:rPr lang="en-US" sz="2400" i="1">
                    <a:latin typeface="Times New Roman" charset="0"/>
                  </a:rPr>
                  <a:t>N</a:t>
                </a:r>
                <a:r>
                  <a:rPr lang="en-US" sz="2400">
                    <a:latin typeface="Times New Roman" charset="0"/>
                  </a:rPr>
                  <a:t>))</a:t>
                </a:r>
              </a:p>
            </p:txBody>
          </p:sp>
        </p:grpSp>
        <p:sp>
          <p:nvSpPr>
            <p:cNvPr id="430099" name="Text Box 19"/>
            <p:cNvSpPr txBox="1">
              <a:spLocks noChangeArrowheads="1"/>
            </p:cNvSpPr>
            <p:nvPr/>
          </p:nvSpPr>
          <p:spPr bwMode="auto">
            <a:xfrm>
              <a:off x="748" y="3443"/>
              <a:ext cx="12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Upper bound</a:t>
              </a:r>
            </a:p>
          </p:txBody>
        </p:sp>
      </p:grpSp>
      <p:grpSp>
        <p:nvGrpSpPr>
          <p:cNvPr id="430102" name="Group 22"/>
          <p:cNvGrpSpPr>
            <a:grpSpLocks/>
          </p:cNvGrpSpPr>
          <p:nvPr/>
        </p:nvGrpSpPr>
        <p:grpSpPr bwMode="auto">
          <a:xfrm>
            <a:off x="4629150" y="1301750"/>
            <a:ext cx="3756025" cy="4413250"/>
            <a:chOff x="2916" y="951"/>
            <a:chExt cx="2366" cy="2780"/>
          </a:xfrm>
        </p:grpSpPr>
        <p:grpSp>
          <p:nvGrpSpPr>
            <p:cNvPr id="430098" name="Group 18"/>
            <p:cNvGrpSpPr>
              <a:grpSpLocks/>
            </p:cNvGrpSpPr>
            <p:nvPr/>
          </p:nvGrpSpPr>
          <p:grpSpPr bwMode="auto">
            <a:xfrm>
              <a:off x="2916" y="951"/>
              <a:ext cx="2366" cy="2419"/>
              <a:chOff x="2916" y="835"/>
              <a:chExt cx="2366" cy="2419"/>
            </a:xfrm>
          </p:grpSpPr>
          <p:pic>
            <p:nvPicPr>
              <p:cNvPr id="430087" name="Picture 7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16" y="835"/>
                <a:ext cx="2345" cy="236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30089" name="Text Box 9"/>
              <p:cNvSpPr txBox="1">
                <a:spLocks noChangeArrowheads="1"/>
              </p:cNvSpPr>
              <p:nvPr/>
            </p:nvSpPr>
            <p:spPr bwMode="auto">
              <a:xfrm>
                <a:off x="5011" y="2682"/>
                <a:ext cx="212" cy="23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i="1">
                    <a:latin typeface="Times New Roman" charset="0"/>
                  </a:rPr>
                  <a:t>N</a:t>
                </a:r>
              </a:p>
            </p:txBody>
          </p:sp>
          <p:sp>
            <p:nvSpPr>
              <p:cNvPr id="430091" name="Text Box 11"/>
              <p:cNvSpPr txBox="1">
                <a:spLocks noChangeArrowheads="1"/>
              </p:cNvSpPr>
              <p:nvPr/>
            </p:nvSpPr>
            <p:spPr bwMode="auto">
              <a:xfrm>
                <a:off x="4781" y="1184"/>
                <a:ext cx="388" cy="23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i="1">
                    <a:latin typeface="Times New Roman" charset="0"/>
                  </a:rPr>
                  <a:t>T</a:t>
                </a:r>
                <a:r>
                  <a:rPr lang="en-US" sz="1800">
                    <a:latin typeface="Times New Roman" charset="0"/>
                  </a:rPr>
                  <a:t>(</a:t>
                </a:r>
                <a:r>
                  <a:rPr lang="en-US" sz="1800" i="1">
                    <a:latin typeface="Times New Roman" charset="0"/>
                  </a:rPr>
                  <a:t>N</a:t>
                </a:r>
                <a:r>
                  <a:rPr lang="en-US" sz="1800">
                    <a:latin typeface="Times New Roman" charset="0"/>
                  </a:rPr>
                  <a:t>)</a:t>
                </a:r>
              </a:p>
            </p:txBody>
          </p:sp>
          <p:sp>
            <p:nvSpPr>
              <p:cNvPr id="430092" name="Text Box 12"/>
              <p:cNvSpPr txBox="1">
                <a:spLocks noChangeArrowheads="1"/>
              </p:cNvSpPr>
              <p:nvPr/>
            </p:nvSpPr>
            <p:spPr bwMode="auto">
              <a:xfrm>
                <a:off x="4838" y="1642"/>
                <a:ext cx="444" cy="23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1800" i="1">
                    <a:latin typeface="Times New Roman" charset="0"/>
                  </a:rPr>
                  <a:t>cg</a:t>
                </a:r>
                <a:r>
                  <a:rPr lang="en-US" sz="1800">
                    <a:latin typeface="Times New Roman" charset="0"/>
                  </a:rPr>
                  <a:t>(</a:t>
                </a:r>
                <a:r>
                  <a:rPr lang="en-US" sz="1800" i="1">
                    <a:latin typeface="Times New Roman" charset="0"/>
                  </a:rPr>
                  <a:t>N</a:t>
                </a:r>
                <a:r>
                  <a:rPr lang="en-US" sz="1800">
                    <a:latin typeface="Times New Roman" charset="0"/>
                  </a:rPr>
                  <a:t>)</a:t>
                </a:r>
              </a:p>
            </p:txBody>
          </p:sp>
          <p:sp>
            <p:nvSpPr>
              <p:cNvPr id="430096" name="Text Box 16"/>
              <p:cNvSpPr txBox="1">
                <a:spLocks noChangeArrowheads="1"/>
              </p:cNvSpPr>
              <p:nvPr/>
            </p:nvSpPr>
            <p:spPr bwMode="auto">
              <a:xfrm>
                <a:off x="3802" y="2966"/>
                <a:ext cx="1324" cy="28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sz="2400" i="1">
                    <a:latin typeface="Times New Roman" charset="0"/>
                  </a:rPr>
                  <a:t>T</a:t>
                </a:r>
                <a:r>
                  <a:rPr lang="en-US" sz="2400">
                    <a:latin typeface="Times New Roman" charset="0"/>
                  </a:rPr>
                  <a:t>(</a:t>
                </a:r>
                <a:r>
                  <a:rPr lang="en-US" sz="2400" i="1">
                    <a:latin typeface="Times New Roman" charset="0"/>
                  </a:rPr>
                  <a:t>N</a:t>
                </a:r>
                <a:r>
                  <a:rPr lang="en-US" sz="2400">
                    <a:latin typeface="Times New Roman" charset="0"/>
                  </a:rPr>
                  <a:t>)</a:t>
                </a:r>
                <a:r>
                  <a:rPr lang="en-US" sz="2400" i="1">
                    <a:latin typeface="Times New Roman" charset="0"/>
                  </a:rPr>
                  <a:t> = </a:t>
                </a:r>
                <a:r>
                  <a:rPr lang="el-GR" sz="2400" i="1">
                    <a:latin typeface="Times New Roman" charset="0"/>
                    <a:cs typeface="Times New Roman" charset="0"/>
                  </a:rPr>
                  <a:t>Ω</a:t>
                </a:r>
                <a:r>
                  <a:rPr lang="en-US" sz="2400">
                    <a:latin typeface="Times New Roman" charset="0"/>
                  </a:rPr>
                  <a:t>(</a:t>
                </a:r>
                <a:r>
                  <a:rPr lang="en-US" sz="2400" i="1">
                    <a:latin typeface="Times New Roman" charset="0"/>
                  </a:rPr>
                  <a:t>g</a:t>
                </a:r>
                <a:r>
                  <a:rPr lang="en-US" sz="2400">
                    <a:latin typeface="Times New Roman" charset="0"/>
                  </a:rPr>
                  <a:t>(</a:t>
                </a:r>
                <a:r>
                  <a:rPr lang="en-US" sz="2400" i="1">
                    <a:latin typeface="Times New Roman" charset="0"/>
                  </a:rPr>
                  <a:t>N</a:t>
                </a:r>
                <a:r>
                  <a:rPr lang="en-US" sz="2400">
                    <a:latin typeface="Times New Roman" charset="0"/>
                  </a:rPr>
                  <a:t>))</a:t>
                </a:r>
              </a:p>
            </p:txBody>
          </p:sp>
        </p:grpSp>
        <p:sp>
          <p:nvSpPr>
            <p:cNvPr id="430100" name="Text Box 20"/>
            <p:cNvSpPr txBox="1">
              <a:spLocks noChangeArrowheads="1"/>
            </p:cNvSpPr>
            <p:nvPr/>
          </p:nvSpPr>
          <p:spPr bwMode="auto">
            <a:xfrm>
              <a:off x="3610" y="3443"/>
              <a:ext cx="122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Lower bound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6628386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335CE-0103-DD47-98BD-BD4CCBB30D57}" type="slidenum">
              <a:rPr lang="en-US"/>
              <a:pPr/>
              <a:t>49</a:t>
            </a:fld>
            <a:endParaRPr lang="en-US"/>
          </a:p>
        </p:txBody>
      </p:sp>
      <p:sp>
        <p:nvSpPr>
          <p:cNvPr id="429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Big-Oh and its Cousins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/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) be the running time of an algorithm with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input values.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chemeClr val="folHlink"/>
                </a:solidFill>
              </a:rPr>
              <a:t>Theta</a:t>
            </a:r>
          </a:p>
          <a:p>
            <a:pPr lvl="4"/>
            <a:endParaRPr lang="en-US" dirty="0">
              <a:solidFill>
                <a:schemeClr val="folHlink"/>
              </a:solidFill>
            </a:endParaRPr>
          </a:p>
          <a:p>
            <a:pPr lvl="1"/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= </a:t>
            </a:r>
            <a:r>
              <a:rPr lang="el-GR" i="1" dirty="0">
                <a:latin typeface="Times New Roman" charset="0"/>
                <a:cs typeface="Times New Roman" charset="0"/>
              </a:rPr>
              <a:t>Θ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h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))</a:t>
            </a:r>
            <a:r>
              <a:rPr lang="en-US" dirty="0"/>
              <a:t> if and only if:</a:t>
            </a:r>
          </a:p>
          <a:p>
            <a:pPr lvl="2"/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= O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h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))</a:t>
            </a:r>
            <a:r>
              <a:rPr lang="en-US" dirty="0"/>
              <a:t> and</a:t>
            </a:r>
          </a:p>
          <a:p>
            <a:pPr lvl="2"/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= </a:t>
            </a:r>
            <a:r>
              <a:rPr lang="el-GR" i="1" dirty="0">
                <a:latin typeface="Times New Roman" charset="0"/>
                <a:cs typeface="Times New Roman" charset="0"/>
              </a:rPr>
              <a:t>Ω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h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))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In other words, the rate of growth of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 </a:t>
            </a:r>
            <a:br>
              <a:rPr lang="en-US" dirty="0"/>
            </a:br>
            <a:r>
              <a:rPr lang="en-US" u="sng" dirty="0"/>
              <a:t>equals the rate of growth</a:t>
            </a:r>
            <a:r>
              <a:rPr lang="en-US" dirty="0"/>
              <a:t> of </a:t>
            </a:r>
            <a:r>
              <a:rPr lang="en-US" i="1" dirty="0">
                <a:latin typeface="Times New Roman" charset="0"/>
              </a:rPr>
              <a:t>h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69994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9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9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29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29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29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905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8E101-598E-4144-BB02-A677B774D562}" type="slidenum">
              <a:rPr lang="en-US"/>
              <a:pPr/>
              <a:t>5</a:t>
            </a:fld>
            <a:endParaRPr lang="en-US"/>
          </a:p>
        </p:txBody>
      </p:sp>
      <p:sp>
        <p:nvSpPr>
          <p:cNvPr id="94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948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can implement a hash table as an </a:t>
            </a:r>
            <a:br>
              <a:rPr lang="en-US" dirty="0"/>
            </a:br>
            <a:r>
              <a:rPr lang="en-US" u="sng" dirty="0"/>
              <a:t>array of cells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Refer to its size as </a:t>
            </a:r>
            <a:r>
              <a:rPr lang="en-US" i="1" dirty="0" err="1">
                <a:latin typeface="Times New Roman" charset="0"/>
              </a:rPr>
              <a:t>TableSize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If the hash table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</a:t>
            </a:r>
            <a:r>
              <a:rPr lang="en-US" dirty="0">
                <a:solidFill>
                  <a:srgbClr val="B23C00"/>
                </a:solidFill>
              </a:rPr>
              <a:t>mapping function </a:t>
            </a:r>
            <a:br>
              <a:rPr lang="en-US" dirty="0"/>
            </a:br>
            <a:r>
              <a:rPr lang="en-US" dirty="0"/>
              <a:t>maps a key value into an integer value </a:t>
            </a:r>
            <a:br>
              <a:rPr lang="en-US" dirty="0"/>
            </a:br>
            <a:r>
              <a:rPr lang="en-US" dirty="0"/>
              <a:t>in the range 0 to </a:t>
            </a:r>
            <a:r>
              <a:rPr lang="en-US" i="1" dirty="0" err="1">
                <a:latin typeface="Times New Roman" charset="0"/>
              </a:rPr>
              <a:t>TableSize</a:t>
            </a:r>
            <a:r>
              <a:rPr lang="en-US" dirty="0"/>
              <a:t> – 1, </a:t>
            </a:r>
            <a:br>
              <a:rPr lang="en-US" dirty="0"/>
            </a:br>
            <a:r>
              <a:rPr lang="en-US" dirty="0"/>
              <a:t>then we can use this integer value </a:t>
            </a:r>
            <a:br>
              <a:rPr lang="en-US" dirty="0"/>
            </a:br>
            <a:r>
              <a:rPr lang="en-US" dirty="0"/>
              <a:t>as the index into the underlying array.</a:t>
            </a:r>
          </a:p>
        </p:txBody>
      </p:sp>
    </p:spTree>
    <p:extLst>
      <p:ext uri="{BB962C8B-B14F-4D97-AF65-F5344CB8AC3E}">
        <p14:creationId xmlns:p14="http://schemas.microsoft.com/office/powerpoint/2010/main" val="119094101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20CBB-E44F-5145-ACD6-FEDA466A21E3}" type="slidenum">
              <a:rPr lang="en-US"/>
              <a:pPr/>
              <a:t>50</a:t>
            </a:fld>
            <a:endParaRPr lang="en-US"/>
          </a:p>
        </p:txBody>
      </p:sp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Towers of Hanoi: Rate of Growth</a:t>
            </a:r>
          </a:p>
        </p:txBody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2498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We decided that a good predictor of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 for solving the Towers of Hanoi problem was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.</a:t>
            </a:r>
          </a:p>
          <a:p>
            <a:pPr lvl="1">
              <a:lnSpc>
                <a:spcPct val="90000"/>
              </a:lnSpc>
            </a:pP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is the number of disks</a:t>
            </a:r>
          </a:p>
          <a:p>
            <a:pPr lvl="1">
              <a:lnSpc>
                <a:spcPct val="90000"/>
              </a:lnSpc>
            </a:pPr>
            <a:r>
              <a:rPr lang="en-US" i="1" dirty="0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 = 2</a:t>
            </a:r>
            <a:r>
              <a:rPr lang="en-US" i="1" baseline="30000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-1</a:t>
            </a:r>
            <a:r>
              <a:rPr lang="en-US" dirty="0"/>
              <a:t> is the number of disk moves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Therefore,</a:t>
            </a:r>
          </a:p>
        </p:txBody>
      </p:sp>
      <p:sp>
        <p:nvSpPr>
          <p:cNvPr id="435204" name="Text Box 4"/>
          <p:cNvSpPr txBox="1">
            <a:spLocks noChangeArrowheads="1"/>
          </p:cNvSpPr>
          <p:nvPr/>
        </p:nvSpPr>
        <p:spPr bwMode="auto">
          <a:xfrm>
            <a:off x="3551238" y="3549650"/>
            <a:ext cx="1970087" cy="519113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i="1">
                <a:latin typeface="Times New Roman" charset="0"/>
              </a:rPr>
              <a:t>T</a:t>
            </a:r>
            <a:r>
              <a:rPr lang="en-US" sz="2800">
                <a:latin typeface="Times New Roman" charset="0"/>
              </a:rPr>
              <a:t>(</a:t>
            </a:r>
            <a:r>
              <a:rPr lang="en-US" sz="2800" i="1">
                <a:latin typeface="Times New Roman" charset="0"/>
              </a:rPr>
              <a:t>n</a:t>
            </a:r>
            <a:r>
              <a:rPr lang="en-US" sz="2800">
                <a:latin typeface="Times New Roman" charset="0"/>
              </a:rPr>
              <a:t>) = </a:t>
            </a:r>
            <a:r>
              <a:rPr lang="el-GR" sz="2800" i="1">
                <a:latin typeface="Times New Roman" charset="0"/>
              </a:rPr>
              <a:t>Θ</a:t>
            </a:r>
            <a:r>
              <a:rPr lang="en-US" sz="2800">
                <a:latin typeface="Times New Roman" charset="0"/>
              </a:rPr>
              <a:t>(2</a:t>
            </a:r>
            <a:r>
              <a:rPr lang="en-US" sz="2800" i="1" baseline="30000">
                <a:latin typeface="Times New Roman" charset="0"/>
              </a:rPr>
              <a:t>n</a:t>
            </a:r>
            <a:r>
              <a:rPr lang="en-US" sz="2800">
                <a:latin typeface="Times New Roman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5399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5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5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5203" grpId="0" build="p"/>
      <p:bldP spid="435204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BF457-E577-FF43-A818-A3A0EB96DA3C}" type="slidenum">
              <a:rPr lang="en-US"/>
              <a:pPr/>
              <a:t>51</a:t>
            </a:fld>
            <a:endParaRPr lang="en-US"/>
          </a:p>
        </p:txBody>
      </p:sp>
      <p:sp>
        <p:nvSpPr>
          <p:cNvPr id="427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Big-Oh and its Cousins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27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/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) be the running time of an algorithm with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/>
              <a:t> input values.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chemeClr val="folHlink"/>
                </a:solidFill>
              </a:rPr>
              <a:t>Little-Oh</a:t>
            </a:r>
          </a:p>
          <a:p>
            <a:pPr lvl="4"/>
            <a:endParaRPr lang="en-US" dirty="0">
              <a:solidFill>
                <a:schemeClr val="folHlink"/>
              </a:solidFill>
            </a:endParaRPr>
          </a:p>
          <a:p>
            <a:pPr lvl="1"/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= </a:t>
            </a:r>
            <a:r>
              <a:rPr lang="en-US" i="1" dirty="0">
                <a:latin typeface="Times New Roman" charset="0"/>
                <a:cs typeface="Times New Roman" charset="0"/>
              </a:rPr>
              <a:t>o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p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))</a:t>
            </a:r>
            <a:r>
              <a:rPr lang="en-US" dirty="0"/>
              <a:t> if there are positive constants </a:t>
            </a:r>
            <a:r>
              <a:rPr lang="en-US" i="1" dirty="0">
                <a:latin typeface="Times New Roman" charset="0"/>
              </a:rPr>
              <a:t>c</a:t>
            </a:r>
            <a:r>
              <a:rPr lang="en-US" dirty="0"/>
              <a:t> and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baseline="-25000" dirty="0"/>
              <a:t>0</a:t>
            </a:r>
            <a:r>
              <a:rPr lang="en-US" dirty="0"/>
              <a:t> such that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&lt; </a:t>
            </a:r>
            <a:r>
              <a:rPr lang="en-US" i="1" dirty="0" err="1">
                <a:latin typeface="Times New Roman" charset="0"/>
              </a:rPr>
              <a:t>cp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 when </a:t>
            </a:r>
            <a:r>
              <a:rPr lang="en-US" i="1" dirty="0">
                <a:latin typeface="Times New Roman" charset="0"/>
              </a:rPr>
              <a:t>N </a:t>
            </a:r>
            <a:r>
              <a:rPr lang="en-US" dirty="0">
                <a:latin typeface="Times New Roman" charset="0"/>
                <a:cs typeface="Times New Roman" charset="0"/>
              </a:rPr>
              <a:t>≥</a:t>
            </a:r>
            <a:r>
              <a:rPr lang="en-US" dirty="0"/>
              <a:t>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baseline="-25000" dirty="0"/>
              <a:t>0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i="1" dirty="0">
                <a:latin typeface="Times New Roman" charset="0"/>
              </a:rPr>
              <a:t>p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 is similar to the upper bound function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but instead of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</a:t>
            </a:r>
            <a:r>
              <a:rPr lang="en-US" b="1" dirty="0">
                <a:solidFill>
                  <a:schemeClr val="folHlink"/>
                </a:solidFill>
                <a:latin typeface="Times New Roman" charset="0"/>
                <a:cs typeface="Times New Roman" charset="0"/>
              </a:rPr>
              <a:t>≤</a:t>
            </a:r>
            <a:r>
              <a:rPr lang="en-US" i="1" dirty="0">
                <a:latin typeface="Times New Roman" charset="0"/>
              </a:rPr>
              <a:t> </a:t>
            </a:r>
            <a:r>
              <a:rPr lang="en-US" i="1" dirty="0" err="1">
                <a:latin typeface="Times New Roman" charset="0"/>
              </a:rPr>
              <a:t>cf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 we have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</a:t>
            </a:r>
            <a:r>
              <a:rPr lang="en-US" b="1" i="1" dirty="0">
                <a:solidFill>
                  <a:schemeClr val="folHlink"/>
                </a:solidFill>
                <a:latin typeface="Times New Roman" charset="0"/>
              </a:rPr>
              <a:t>&lt;</a:t>
            </a:r>
            <a:r>
              <a:rPr lang="en-US" i="1" dirty="0">
                <a:latin typeface="Times New Roman" charset="0"/>
              </a:rPr>
              <a:t> </a:t>
            </a:r>
            <a:r>
              <a:rPr lang="en-US" i="1" dirty="0" err="1">
                <a:latin typeface="Times New Roman" charset="0"/>
              </a:rPr>
              <a:t>cp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22035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7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7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27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7011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E3AF88-19BC-6449-8D12-C9B646C584E4}" type="slidenum">
              <a:rPr lang="en-US"/>
              <a:pPr/>
              <a:t>52</a:t>
            </a:fld>
            <a:endParaRPr lang="en-US"/>
          </a:p>
        </p:txBody>
      </p:sp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Big-Oh and its Cousins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baseline="-25000" dirty="0">
                <a:latin typeface="Times New Roman" charset="0"/>
              </a:rPr>
              <a:t>1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= O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baseline="-25000" dirty="0">
                <a:latin typeface="Times New Roman" charset="0"/>
              </a:rPr>
              <a:t>1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))</a:t>
            </a:r>
            <a:r>
              <a:rPr lang="en-US" dirty="0"/>
              <a:t>  and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baseline="-25000" dirty="0">
                <a:latin typeface="Times New Roman" charset="0"/>
              </a:rPr>
              <a:t>2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= O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baseline="-25000" dirty="0">
                <a:latin typeface="Times New Roman" charset="0"/>
              </a:rPr>
              <a:t>2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))</a:t>
            </a:r>
            <a:r>
              <a:rPr lang="en-US" dirty="0"/>
              <a:t> then</a:t>
            </a:r>
          </a:p>
          <a:p>
            <a:pPr lvl="1"/>
            <a:r>
              <a:rPr lang="en-US" i="1" dirty="0">
                <a:latin typeface="Times New Roman" charset="0"/>
              </a:rPr>
              <a:t>T</a:t>
            </a:r>
            <a:r>
              <a:rPr lang="en-US" baseline="-25000" dirty="0">
                <a:latin typeface="Times New Roman" charset="0"/>
              </a:rPr>
              <a:t>1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 +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baseline="-25000" dirty="0">
                <a:latin typeface="Times New Roman" charset="0"/>
              </a:rPr>
              <a:t>2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= O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baseline="-25000" dirty="0">
                <a:latin typeface="Times New Roman" charset="0"/>
              </a:rPr>
              <a:t>1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+ f</a:t>
            </a:r>
            <a:r>
              <a:rPr lang="en-US" baseline="-25000" dirty="0">
                <a:latin typeface="Times New Roman" charset="0"/>
              </a:rPr>
              <a:t>2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)) </a:t>
            </a:r>
            <a:r>
              <a:rPr lang="en-US" dirty="0"/>
              <a:t>or</a:t>
            </a:r>
            <a:r>
              <a:rPr lang="en-US" dirty="0">
                <a:latin typeface="Times New Roman" charset="0"/>
              </a:rPr>
              <a:t> </a:t>
            </a:r>
            <a:r>
              <a:rPr lang="en-US" i="1" dirty="0">
                <a:latin typeface="Times New Roman" charset="0"/>
              </a:rPr>
              <a:t>O</a:t>
            </a:r>
            <a:r>
              <a:rPr lang="en-US" dirty="0">
                <a:latin typeface="Times New Roman" charset="0"/>
              </a:rPr>
              <a:t>(max(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baseline="-25000" dirty="0">
                <a:latin typeface="Times New Roman" charset="0"/>
              </a:rPr>
              <a:t>1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, f</a:t>
            </a:r>
            <a:r>
              <a:rPr lang="en-US" baseline="-25000" dirty="0">
                <a:latin typeface="Times New Roman" charset="0"/>
              </a:rPr>
              <a:t>2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)))</a:t>
            </a:r>
          </a:p>
          <a:p>
            <a:pPr lvl="1"/>
            <a:r>
              <a:rPr lang="en-US" i="1" dirty="0">
                <a:latin typeface="Times New Roman" charset="0"/>
              </a:rPr>
              <a:t>T</a:t>
            </a:r>
            <a:r>
              <a:rPr lang="en-US" baseline="-25000" dirty="0">
                <a:latin typeface="Times New Roman" charset="0"/>
              </a:rPr>
              <a:t>1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 </a:t>
            </a:r>
            <a:r>
              <a:rPr lang="en-US" dirty="0"/>
              <a:t>x</a:t>
            </a:r>
            <a:r>
              <a:rPr lang="en-US" dirty="0">
                <a:latin typeface="Times New Roman" charset="0"/>
              </a:rPr>
              <a:t>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baseline="-25000" dirty="0">
                <a:latin typeface="Times New Roman" charset="0"/>
              </a:rPr>
              <a:t>2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= O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baseline="-25000" dirty="0">
                <a:latin typeface="Times New Roman" charset="0"/>
              </a:rPr>
              <a:t>1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</a:t>
            </a:r>
            <a:r>
              <a:rPr lang="en-US" dirty="0"/>
              <a:t>x</a:t>
            </a:r>
            <a:r>
              <a:rPr lang="en-US" i="1" dirty="0">
                <a:latin typeface="Times New Roman" charset="0"/>
              </a:rPr>
              <a:t> f</a:t>
            </a:r>
            <a:r>
              <a:rPr lang="en-US" baseline="-25000" dirty="0">
                <a:latin typeface="Times New Roman" charset="0"/>
              </a:rPr>
              <a:t>2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))</a:t>
            </a:r>
          </a:p>
          <a:p>
            <a:pPr lvl="4"/>
            <a:endParaRPr lang="en-US" dirty="0"/>
          </a:p>
          <a:p>
            <a:r>
              <a:rPr lang="en-US" dirty="0"/>
              <a:t>If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</a:t>
            </a:r>
            <a:r>
              <a:rPr lang="en-US" dirty="0"/>
              <a:t>is a polynomial of degree </a:t>
            </a:r>
            <a:r>
              <a:rPr lang="en-US" i="1" dirty="0">
                <a:latin typeface="Times New Roman" charset="0"/>
              </a:rPr>
              <a:t>k</a:t>
            </a:r>
            <a:r>
              <a:rPr lang="en-US" dirty="0"/>
              <a:t>, then</a:t>
            </a:r>
          </a:p>
          <a:p>
            <a:pPr lvl="1"/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 = </a:t>
            </a:r>
            <a:r>
              <a:rPr lang="el-GR" i="1" dirty="0">
                <a:latin typeface="Times New Roman" charset="0"/>
                <a:cs typeface="Times New Roman" charset="0"/>
              </a:rPr>
              <a:t>Θ</a:t>
            </a:r>
            <a:r>
              <a:rPr lang="en-US" dirty="0">
                <a:latin typeface="Times New Roman" charset="0"/>
                <a:cs typeface="" charset="0"/>
              </a:rPr>
              <a:t>(</a:t>
            </a:r>
            <a:r>
              <a:rPr lang="en-US" i="1" dirty="0" err="1">
                <a:latin typeface="Times New Roman" charset="0"/>
                <a:cs typeface="" charset="0"/>
              </a:rPr>
              <a:t>N</a:t>
            </a:r>
            <a:r>
              <a:rPr lang="en-US" i="1" baseline="30000" dirty="0" err="1">
                <a:latin typeface="Times New Roman" charset="0"/>
                <a:cs typeface="" charset="0"/>
              </a:rPr>
              <a:t>k</a:t>
            </a:r>
            <a:r>
              <a:rPr lang="en-US" dirty="0">
                <a:latin typeface="Times New Roman" charset="0"/>
                <a:cs typeface="" charset="0"/>
              </a:rPr>
              <a:t>)</a:t>
            </a:r>
          </a:p>
          <a:p>
            <a:pPr lvl="4"/>
            <a:endParaRPr lang="en-US" dirty="0">
              <a:cs typeface="" charset="0"/>
            </a:endParaRPr>
          </a:p>
          <a:p>
            <a:r>
              <a:rPr lang="en-US" dirty="0">
                <a:cs typeface="" charset="0"/>
              </a:rPr>
              <a:t>If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= </a:t>
            </a:r>
            <a:r>
              <a:rPr lang="en-US" dirty="0" err="1">
                <a:latin typeface="Times New Roman" charset="0"/>
              </a:rPr>
              <a:t>log</a:t>
            </a:r>
            <a:r>
              <a:rPr lang="en-US" i="1" baseline="30000" dirty="0" err="1">
                <a:latin typeface="Times New Roman" charset="0"/>
              </a:rPr>
              <a:t>k</a:t>
            </a:r>
            <a:r>
              <a:rPr lang="en-US" i="1" dirty="0">
                <a:latin typeface="Times New Roman" charset="0"/>
              </a:rPr>
              <a:t> N </a:t>
            </a:r>
            <a:r>
              <a:rPr lang="en-US" dirty="0"/>
              <a:t>for any constant </a:t>
            </a:r>
            <a:r>
              <a:rPr lang="en-US" i="1" dirty="0">
                <a:latin typeface="Times New Roman" charset="0"/>
              </a:rPr>
              <a:t>k</a:t>
            </a:r>
            <a:r>
              <a:rPr lang="en-US" dirty="0"/>
              <a:t>, then</a:t>
            </a:r>
          </a:p>
          <a:p>
            <a:pPr lvl="1"/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 = </a:t>
            </a:r>
            <a:r>
              <a:rPr lang="en-US" i="1" dirty="0">
                <a:latin typeface="Times New Roman" charset="0"/>
              </a:rPr>
              <a:t>O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</a:p>
          <a:p>
            <a:pPr lvl="1"/>
            <a:r>
              <a:rPr lang="en-US" dirty="0"/>
              <a:t>Logarithms grow slowly!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01092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1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1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31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31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31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02210-B0F7-9D4D-A177-5647047FF937}" type="slidenum">
              <a:rPr lang="en-US"/>
              <a:pPr/>
              <a:t>53</a:t>
            </a:fld>
            <a:endParaRPr lang="en-US"/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Compare Growth Rates</a:t>
            </a:r>
          </a:p>
        </p:txBody>
      </p:sp>
      <p:sp>
        <p:nvSpPr>
          <p:cNvPr id="432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If we want to </a:t>
            </a:r>
            <a:r>
              <a:rPr lang="en-US" u="sng" dirty="0"/>
              <a:t>compare the growth rates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of two functions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 and </a:t>
            </a:r>
            <a:r>
              <a:rPr lang="en-US" i="1" dirty="0">
                <a:latin typeface="Times New Roman" charset="0"/>
              </a:rPr>
              <a:t>g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dirty="0"/>
              <a:t>, compute</a:t>
            </a:r>
            <a:endParaRPr lang="en-US" dirty="0">
              <a:cs typeface="Arial" charset="0"/>
            </a:endParaRP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2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The limit is 0: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 =</a:t>
            </a:r>
            <a:r>
              <a:rPr lang="en-US" dirty="0"/>
              <a:t> </a:t>
            </a:r>
            <a:r>
              <a:rPr lang="en-US" i="1" dirty="0">
                <a:latin typeface="Times New Roman" charset="0"/>
              </a:rPr>
              <a:t>o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g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))</a:t>
            </a:r>
            <a:br>
              <a:rPr lang="en-US" dirty="0"/>
            </a:br>
            <a:r>
              <a:rPr lang="en-US" dirty="0"/>
              <a:t> </a:t>
            </a:r>
            <a:r>
              <a:rPr lang="en-US" i="1" dirty="0">
                <a:latin typeface="Times New Roman" charset="0"/>
              </a:rPr>
              <a:t>g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 </a:t>
            </a:r>
            <a:r>
              <a:rPr lang="en-US" dirty="0"/>
              <a:t>is an upper bound for</a:t>
            </a:r>
            <a:r>
              <a:rPr lang="en-US" dirty="0">
                <a:latin typeface="Times New Roman" charset="0"/>
              </a:rPr>
              <a:t>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).</a:t>
            </a:r>
          </a:p>
          <a:p>
            <a:pPr lvl="4">
              <a:lnSpc>
                <a:spcPct val="90000"/>
              </a:lnSpc>
            </a:pPr>
            <a:endParaRPr lang="en-US" dirty="0">
              <a:latin typeface="Times New Roman" charset="0"/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The limit is a constant</a:t>
            </a:r>
            <a:r>
              <a:rPr lang="en-US" dirty="0">
                <a:latin typeface="Times New Roman" charset="0"/>
              </a:rPr>
              <a:t> </a:t>
            </a:r>
            <a:r>
              <a:rPr lang="en-US" i="1" dirty="0">
                <a:latin typeface="Times New Roman" charset="0"/>
              </a:rPr>
              <a:t>c</a:t>
            </a:r>
            <a:r>
              <a:rPr lang="en-US" dirty="0">
                <a:latin typeface="Times New Roman" charset="0"/>
              </a:rPr>
              <a:t> </a:t>
            </a:r>
            <a:r>
              <a:rPr lang="en-US" dirty="0">
                <a:cs typeface="Times New Roman" charset="0"/>
              </a:rPr>
              <a:t>≠ 0</a:t>
            </a:r>
            <a:r>
              <a:rPr lang="en-US" dirty="0">
                <a:latin typeface="Times New Roman" charset="0"/>
                <a:cs typeface="Times New Roman" charset="0"/>
              </a:rPr>
              <a:t>: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 =</a:t>
            </a:r>
            <a:r>
              <a:rPr lang="en-US" dirty="0"/>
              <a:t> </a:t>
            </a:r>
            <a:r>
              <a:rPr lang="el-GR" i="1" dirty="0">
                <a:latin typeface="Times New Roman" charset="0"/>
                <a:cs typeface="Times New Roman" charset="0"/>
              </a:rPr>
              <a:t>Θ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g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))</a:t>
            </a:r>
            <a:br>
              <a:rPr lang="en-US" dirty="0">
                <a:latin typeface="Times New Roman" charset="0"/>
                <a:cs typeface="Times New Roman" charset="0"/>
              </a:rPr>
            </a:br>
            <a:r>
              <a:rPr lang="en-US" i="1" dirty="0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and g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 </a:t>
            </a:r>
            <a:r>
              <a:rPr lang="en-US" dirty="0"/>
              <a:t>have the same growth rate.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limit is </a:t>
            </a:r>
            <a:r>
              <a:rPr lang="en-US" sz="3600" dirty="0">
                <a:cs typeface="Arial" charset="0"/>
              </a:rPr>
              <a:t>∞</a:t>
            </a:r>
            <a:r>
              <a:rPr lang="en-US" dirty="0">
                <a:cs typeface="Arial" charset="0"/>
              </a:rPr>
              <a:t>: </a:t>
            </a:r>
            <a:r>
              <a:rPr lang="en-US" i="1" dirty="0">
                <a:latin typeface="Times New Roman" charset="0"/>
              </a:rPr>
              <a:t>g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 =</a:t>
            </a:r>
            <a:r>
              <a:rPr lang="en-US" dirty="0"/>
              <a:t> </a:t>
            </a:r>
            <a:r>
              <a:rPr lang="en-US" i="1" dirty="0">
                <a:latin typeface="Times New Roman" charset="0"/>
              </a:rPr>
              <a:t>o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))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 </a:t>
            </a:r>
            <a:r>
              <a:rPr lang="en-US" i="1" dirty="0">
                <a:latin typeface="Times New Roman" charset="0"/>
              </a:rPr>
              <a:t>f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 </a:t>
            </a:r>
            <a:r>
              <a:rPr lang="en-US" dirty="0"/>
              <a:t>is an upper bound for</a:t>
            </a:r>
            <a:r>
              <a:rPr lang="en-US" dirty="0">
                <a:latin typeface="Times New Roman" charset="0"/>
              </a:rPr>
              <a:t> </a:t>
            </a:r>
            <a:r>
              <a:rPr lang="en-US" i="1" dirty="0">
                <a:latin typeface="Times New Roman" charset="0"/>
              </a:rPr>
              <a:t>g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).</a:t>
            </a:r>
          </a:p>
        </p:txBody>
      </p:sp>
      <p:sp>
        <p:nvSpPr>
          <p:cNvPr id="432132" name="Text Box 4"/>
          <p:cNvSpPr txBox="1">
            <a:spLocks noChangeArrowheads="1"/>
          </p:cNvSpPr>
          <p:nvPr/>
        </p:nvSpPr>
        <p:spPr bwMode="auto">
          <a:xfrm>
            <a:off x="3421063" y="2270446"/>
            <a:ext cx="2247900" cy="884237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latin typeface="Times New Roman" charset="0"/>
              </a:rPr>
              <a:t>lim </a:t>
            </a:r>
            <a:r>
              <a:rPr lang="en-US" sz="2800" i="1">
                <a:latin typeface="Times New Roman" charset="0"/>
              </a:rPr>
              <a:t>f</a:t>
            </a:r>
            <a:r>
              <a:rPr lang="en-US" sz="2800">
                <a:latin typeface="Times New Roman" charset="0"/>
              </a:rPr>
              <a:t>(</a:t>
            </a:r>
            <a:r>
              <a:rPr lang="en-US" sz="2800" i="1">
                <a:latin typeface="Times New Roman" charset="0"/>
              </a:rPr>
              <a:t>N</a:t>
            </a:r>
            <a:r>
              <a:rPr lang="en-US" sz="2800">
                <a:latin typeface="Times New Roman" charset="0"/>
              </a:rPr>
              <a:t>) / </a:t>
            </a:r>
            <a:r>
              <a:rPr lang="en-US" sz="2800" i="1">
                <a:latin typeface="Times New Roman" charset="0"/>
              </a:rPr>
              <a:t>g</a:t>
            </a:r>
            <a:r>
              <a:rPr lang="en-US" sz="2800">
                <a:latin typeface="Times New Roman" charset="0"/>
              </a:rPr>
              <a:t>(</a:t>
            </a:r>
            <a:r>
              <a:rPr lang="en-US" sz="2800" i="1">
                <a:latin typeface="Times New Roman" charset="0"/>
              </a:rPr>
              <a:t>N</a:t>
            </a:r>
            <a:r>
              <a:rPr lang="en-US" sz="2800">
                <a:latin typeface="Times New Roman" charset="0"/>
              </a:rPr>
              <a:t>)</a:t>
            </a:r>
            <a:br>
              <a:rPr lang="en-US" sz="2800">
                <a:latin typeface="Times New Roman" charset="0"/>
              </a:rPr>
            </a:br>
            <a:r>
              <a:rPr lang="en-US" sz="2000" i="1">
                <a:latin typeface="Times New Roman" charset="0"/>
              </a:rPr>
              <a:t>N</a:t>
            </a:r>
            <a:r>
              <a:rPr lang="en-US" sz="2000">
                <a:latin typeface="Times New Roman" charset="0"/>
                <a:sym typeface="Wingdings" charset="0"/>
              </a:rPr>
              <a:t></a:t>
            </a:r>
            <a:r>
              <a:rPr lang="en-US" sz="2400"/>
              <a:t>∞</a:t>
            </a:r>
          </a:p>
        </p:txBody>
      </p:sp>
    </p:spTree>
    <p:extLst>
      <p:ext uri="{BB962C8B-B14F-4D97-AF65-F5344CB8AC3E}">
        <p14:creationId xmlns:p14="http://schemas.microsoft.com/office/powerpoint/2010/main" val="146934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2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2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32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2131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1B432-3E2B-444A-8806-1C54DB00D7AE}" type="slidenum">
              <a:rPr lang="en-US"/>
              <a:pPr/>
              <a:t>54</a:t>
            </a:fld>
            <a:endParaRPr lang="en-US"/>
          </a:p>
        </p:txBody>
      </p:sp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Rules for Computing Running Time</a:t>
            </a:r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Consecutive statements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Add the running times of the statements.</a:t>
            </a:r>
          </a:p>
          <a:p>
            <a:pPr lvl="1"/>
            <a:r>
              <a:rPr lang="en-US" dirty="0"/>
              <a:t>Generally, only consider the statement </a:t>
            </a:r>
            <a:br>
              <a:rPr lang="en-US" dirty="0"/>
            </a:br>
            <a:r>
              <a:rPr lang="en-US" dirty="0"/>
              <a:t>with the maximum running time.</a:t>
            </a:r>
          </a:p>
          <a:p>
            <a:pPr lvl="4"/>
            <a:endParaRPr lang="en-US" dirty="0"/>
          </a:p>
          <a:p>
            <a:r>
              <a:rPr lang="en-US" dirty="0"/>
              <a:t>Branching statement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The running time of the entire statement is at most the maximum running time of its branches.</a:t>
            </a:r>
          </a:p>
        </p:txBody>
      </p:sp>
    </p:spTree>
    <p:extLst>
      <p:ext uri="{BB962C8B-B14F-4D97-AF65-F5344CB8AC3E}">
        <p14:creationId xmlns:p14="http://schemas.microsoft.com/office/powerpoint/2010/main" val="206104440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160DD-16F8-FA4B-BC73-FDCC06519981}" type="slidenum">
              <a:rPr lang="en-US"/>
              <a:pPr/>
              <a:t>55</a:t>
            </a:fld>
            <a:endParaRPr lang="en-US"/>
          </a:p>
        </p:txBody>
      </p:sp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Running Time</a:t>
            </a:r>
            <a:r>
              <a:rPr lang="en-US" i="1" dirty="0"/>
              <a:t>, cont’d</a:t>
            </a:r>
          </a:p>
        </p:txBody>
      </p:sp>
      <p:sp>
        <p:nvSpPr>
          <p:cNvPr id="434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Loop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The running time of a loop is at most </a:t>
            </a:r>
            <a:br>
              <a:rPr lang="en-US" dirty="0"/>
            </a:br>
            <a:r>
              <a:rPr lang="en-US" dirty="0"/>
              <a:t>the number of iterations times </a:t>
            </a:r>
            <a:br>
              <a:rPr lang="en-US" dirty="0"/>
            </a:br>
            <a:r>
              <a:rPr lang="en-US" dirty="0"/>
              <a:t>the running time of the statements in the loop.</a:t>
            </a:r>
          </a:p>
          <a:p>
            <a:pPr lvl="4"/>
            <a:endParaRPr lang="en-US" dirty="0"/>
          </a:p>
          <a:p>
            <a:r>
              <a:rPr lang="en-US" dirty="0"/>
              <a:t>Nested loops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Compute the running time of the statements in the innermost loop, then multiply by the product of the numbers of iterations of all the loops.</a:t>
            </a:r>
          </a:p>
        </p:txBody>
      </p:sp>
    </p:spTree>
    <p:extLst>
      <p:ext uri="{BB962C8B-B14F-4D97-AF65-F5344CB8AC3E}">
        <p14:creationId xmlns:p14="http://schemas.microsoft.com/office/powerpoint/2010/main" val="106207191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9C04-DAC1-3544-8846-2007D6A708DE}" type="slidenum">
              <a:rPr lang="en-US"/>
              <a:pPr/>
              <a:t>56</a:t>
            </a:fld>
            <a:endParaRPr lang="en-US"/>
          </a:p>
        </p:txBody>
      </p:sp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Scalability of Different Algorithms</a:t>
            </a:r>
          </a:p>
        </p:txBody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4572000" algn="l"/>
              </a:tabLst>
            </a:pPr>
            <a:r>
              <a:rPr lang="en-US" u="sng" dirty="0"/>
              <a:t>Problem</a:t>
            </a:r>
            <a:r>
              <a:rPr lang="en-US" dirty="0"/>
              <a:t>: Compute the 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baseline="30000" dirty="0">
                <a:latin typeface="Times New Roman" charset="0"/>
              </a:rPr>
              <a:t>th</a:t>
            </a:r>
            <a:r>
              <a:rPr lang="en-US" dirty="0"/>
              <a:t> Fibonacci number.</a:t>
            </a:r>
          </a:p>
          <a:p>
            <a:pPr lvl="4">
              <a:tabLst>
                <a:tab pos="4572000" algn="l"/>
              </a:tabLst>
            </a:pPr>
            <a:endParaRPr lang="en-US" dirty="0"/>
          </a:p>
          <a:p>
            <a:pPr>
              <a:tabLst>
                <a:tab pos="4572000" algn="l"/>
              </a:tabLst>
            </a:pPr>
            <a:r>
              <a:rPr lang="en-US" dirty="0"/>
              <a:t>Two algorithms to solve this problem:</a:t>
            </a:r>
          </a:p>
          <a:p>
            <a:pPr lvl="4">
              <a:tabLst>
                <a:tab pos="4572000" algn="l"/>
              </a:tabLst>
            </a:pPr>
            <a:endParaRPr lang="en-US" dirty="0"/>
          </a:p>
          <a:p>
            <a:pPr lvl="1">
              <a:tabLst>
                <a:tab pos="4572000" algn="l"/>
              </a:tabLst>
            </a:pPr>
            <a:r>
              <a:rPr lang="en-US" dirty="0"/>
              <a:t>Start with 1, 1, and repeatedly </a:t>
            </a:r>
            <a:br>
              <a:rPr lang="en-US" dirty="0"/>
            </a:br>
            <a:r>
              <a:rPr lang="en-US" dirty="0"/>
              <a:t>add the previous two values.</a:t>
            </a:r>
          </a:p>
          <a:p>
            <a:pPr lvl="4">
              <a:tabLst>
                <a:tab pos="4572000" algn="l"/>
              </a:tabLst>
            </a:pPr>
            <a:endParaRPr lang="en-US" dirty="0"/>
          </a:p>
          <a:p>
            <a:pPr lvl="2">
              <a:tabLst>
                <a:tab pos="4572000" algn="l"/>
              </a:tabLst>
            </a:pPr>
            <a:r>
              <a:rPr lang="en-US" dirty="0" err="1"/>
              <a:t>LinearGrowthRate</a:t>
            </a:r>
            <a:r>
              <a:rPr lang="en-US" dirty="0"/>
              <a:t>:	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= O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</a:p>
          <a:p>
            <a:pPr lvl="4">
              <a:tabLst>
                <a:tab pos="4572000" algn="l"/>
              </a:tabLst>
            </a:pPr>
            <a:endParaRPr lang="en-US" dirty="0"/>
          </a:p>
          <a:p>
            <a:pPr lvl="1">
              <a:tabLst>
                <a:tab pos="4572000" algn="l"/>
              </a:tabLst>
            </a:pPr>
            <a:r>
              <a:rPr lang="en-US" dirty="0"/>
              <a:t>Use recursion: </a:t>
            </a:r>
            <a:r>
              <a:rPr lang="en-US" i="1" dirty="0">
                <a:latin typeface="Times New Roman" charset="0"/>
              </a:rPr>
              <a:t>fib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 = </a:t>
            </a:r>
            <a:r>
              <a:rPr lang="en-US" i="1" dirty="0">
                <a:latin typeface="Times New Roman" charset="0"/>
              </a:rPr>
              <a:t>fib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-2) + </a:t>
            </a:r>
            <a:r>
              <a:rPr lang="en-US" i="1" dirty="0">
                <a:latin typeface="Times New Roman" charset="0"/>
              </a:rPr>
              <a:t>fib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-1)</a:t>
            </a:r>
          </a:p>
          <a:p>
            <a:pPr lvl="4">
              <a:tabLst>
                <a:tab pos="4572000" algn="l"/>
              </a:tabLst>
            </a:pPr>
            <a:endParaRPr lang="en-US" dirty="0">
              <a:latin typeface="Times New Roman" charset="0"/>
            </a:endParaRPr>
          </a:p>
          <a:p>
            <a:pPr lvl="2">
              <a:tabLst>
                <a:tab pos="4572000" algn="l"/>
              </a:tabLst>
            </a:pPr>
            <a:r>
              <a:rPr lang="en-US" dirty="0" err="1"/>
              <a:t>ExponentialGrowthRate</a:t>
            </a:r>
            <a:r>
              <a:rPr lang="en-US" dirty="0"/>
              <a:t>:	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latin typeface="Times New Roman" charset="0"/>
              </a:rPr>
              <a:t>(</a:t>
            </a:r>
            <a:r>
              <a:rPr lang="en-US" i="1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  <a:r>
              <a:rPr lang="en-US" i="1" dirty="0">
                <a:latin typeface="Times New Roman" charset="0"/>
              </a:rPr>
              <a:t> = </a:t>
            </a:r>
            <a:r>
              <a:rPr lang="el-GR" i="1" dirty="0">
                <a:latin typeface="Times New Roman" charset="0"/>
                <a:cs typeface="Times New Roman" charset="0"/>
              </a:rPr>
              <a:t>Ω</a:t>
            </a:r>
            <a:r>
              <a:rPr lang="en-US" dirty="0">
                <a:latin typeface="Times New Roman" charset="0"/>
              </a:rPr>
              <a:t>(1.5</a:t>
            </a:r>
            <a:r>
              <a:rPr lang="en-US" i="1" baseline="30000" dirty="0">
                <a:latin typeface="Times New Roman" charset="0"/>
              </a:rPr>
              <a:t>N</a:t>
            </a:r>
            <a:r>
              <a:rPr lang="en-US" dirty="0">
                <a:latin typeface="Times New Roman" charset="0"/>
              </a:rPr>
              <a:t>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71434" y="4343390"/>
            <a:ext cx="1815321" cy="58477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Why is the growth </a:t>
            </a:r>
          </a:p>
          <a:p>
            <a:r>
              <a:rPr lang="en-US" dirty="0">
                <a:solidFill>
                  <a:srgbClr val="B23C00"/>
                </a:solidFill>
              </a:rPr>
              <a:t>rate exponential?</a:t>
            </a:r>
          </a:p>
        </p:txBody>
      </p:sp>
    </p:spTree>
    <p:extLst>
      <p:ext uri="{BB962C8B-B14F-4D97-AF65-F5344CB8AC3E}">
        <p14:creationId xmlns:p14="http://schemas.microsoft.com/office/powerpoint/2010/main" val="1706577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8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8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38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38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8275" grpId="0" build="p"/>
      <p:bldP spid="2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22D73-201F-0841-83BE-55E3EDECA041}" type="slidenum">
              <a:rPr lang="en-US"/>
              <a:pPr/>
              <a:t>57</a:t>
            </a:fld>
            <a:endParaRPr lang="en-US"/>
          </a:p>
        </p:txBody>
      </p:sp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Scalability of Different Algorithms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1036638"/>
          </a:xfrm>
        </p:spPr>
        <p:txBody>
          <a:bodyPr/>
          <a:lstStyle/>
          <a:p>
            <a:r>
              <a:rPr lang="en-US"/>
              <a:t>One set of results for the Fibonacci problem.</a:t>
            </a:r>
          </a:p>
          <a:p>
            <a:pPr lvl="1"/>
            <a:r>
              <a:rPr lang="en-US"/>
              <a:t>Times in milliseconds.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37391" y="2331732"/>
            <a:ext cx="5417719" cy="3477875"/>
          </a:xfrm>
          <a:prstGeom prst="rect">
            <a:avLst/>
          </a:prstGeom>
          <a:solidFill>
            <a:srgbClr val="F2F2F2"/>
          </a:solidFill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     n        Linear   Exponential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5             0             0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10             0             1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15             0             0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20             0             2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25             0             3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30             0             4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35             0            45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40             0           504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45             0          5358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50             0         59267</a:t>
            </a:r>
          </a:p>
        </p:txBody>
      </p:sp>
    </p:spTree>
    <p:extLst>
      <p:ext uri="{BB962C8B-B14F-4D97-AF65-F5344CB8AC3E}">
        <p14:creationId xmlns:p14="http://schemas.microsoft.com/office/powerpoint/2010/main" val="650453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11817-C613-B943-853C-ADD195DD7348}" type="slidenum">
              <a:rPr lang="en-US"/>
              <a:pPr/>
              <a:t>6</a:t>
            </a:fld>
            <a:endParaRPr lang="en-US"/>
          </a:p>
        </p:txBody>
      </p:sp>
      <p:sp>
        <p:nvSpPr>
          <p:cNvPr id="949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94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555" cy="4784725"/>
          </a:xfrm>
        </p:spPr>
        <p:txBody>
          <a:bodyPr/>
          <a:lstStyle/>
          <a:p>
            <a:r>
              <a:rPr lang="en-US" dirty="0"/>
              <a:t>Suppose we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re storing employee data records </a:t>
            </a:r>
            <a:br>
              <a:rPr lang="en-US" dirty="0"/>
            </a:br>
            <a:r>
              <a:rPr lang="en-US" dirty="0"/>
              <a:t>into a hash table.</a:t>
            </a:r>
          </a:p>
          <a:p>
            <a:pPr lvl="4"/>
            <a:endParaRPr lang="en-US" dirty="0"/>
          </a:p>
          <a:p>
            <a:r>
              <a:rPr lang="en-US" dirty="0"/>
              <a:t>We use an </a:t>
            </a:r>
            <a:r>
              <a:rPr lang="en-US" u="sng" dirty="0"/>
              <a:t>employee’s name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as the </a:t>
            </a:r>
            <a:r>
              <a:rPr lang="en-US" u="sng" dirty="0"/>
              <a:t>key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83428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11817-C613-B943-853C-ADD195DD7348}" type="slidenum">
              <a:rPr lang="en-US"/>
              <a:pPr/>
              <a:t>7</a:t>
            </a:fld>
            <a:endParaRPr lang="en-US"/>
          </a:p>
        </p:txBody>
      </p:sp>
      <p:sp>
        <p:nvSpPr>
          <p:cNvPr id="949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94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4937125" cy="4784725"/>
          </a:xfrm>
        </p:spPr>
        <p:txBody>
          <a:bodyPr/>
          <a:lstStyle/>
          <a:p>
            <a:r>
              <a:rPr lang="en-US" dirty="0"/>
              <a:t>Suppose that the name</a:t>
            </a:r>
          </a:p>
          <a:p>
            <a:pPr lvl="4"/>
            <a:endParaRPr lang="en-US" dirty="0"/>
          </a:p>
          <a:p>
            <a:pPr lvl="1"/>
            <a:r>
              <a:rPr lang="en-US" i="1" dirty="0">
                <a:solidFill>
                  <a:srgbClr val="0033CC"/>
                </a:solidFill>
              </a:rPr>
              <a:t>john</a:t>
            </a:r>
            <a:r>
              <a:rPr lang="en-US" dirty="0"/>
              <a:t> hashes (maps) to </a:t>
            </a:r>
            <a:r>
              <a:rPr lang="en-US" dirty="0">
                <a:solidFill>
                  <a:srgbClr val="0033CC"/>
                </a:solidFill>
              </a:rPr>
              <a:t>3</a:t>
            </a:r>
            <a:endParaRPr lang="en-US" dirty="0"/>
          </a:p>
          <a:p>
            <a:pPr lvl="1"/>
            <a:r>
              <a:rPr lang="en-US" i="1" dirty="0" err="1">
                <a:solidFill>
                  <a:srgbClr val="0033CC"/>
                </a:solidFill>
              </a:rPr>
              <a:t>phil</a:t>
            </a:r>
            <a:r>
              <a:rPr lang="en-US" dirty="0"/>
              <a:t> hashes to </a:t>
            </a:r>
            <a:r>
              <a:rPr lang="en-US" dirty="0">
                <a:solidFill>
                  <a:srgbClr val="0033CC"/>
                </a:solidFill>
              </a:rPr>
              <a:t>4</a:t>
            </a:r>
            <a:endParaRPr lang="en-US" dirty="0"/>
          </a:p>
          <a:p>
            <a:pPr lvl="1"/>
            <a:r>
              <a:rPr lang="en-US" i="1" dirty="0" err="1">
                <a:solidFill>
                  <a:srgbClr val="0033CC"/>
                </a:solidFill>
              </a:rPr>
              <a:t>dave</a:t>
            </a:r>
            <a:r>
              <a:rPr lang="en-US" dirty="0"/>
              <a:t> hashes to </a:t>
            </a:r>
            <a:r>
              <a:rPr lang="en-US" dirty="0">
                <a:solidFill>
                  <a:srgbClr val="0033CC"/>
                </a:solidFill>
              </a:rPr>
              <a:t>6</a:t>
            </a:r>
            <a:endParaRPr lang="en-US" dirty="0"/>
          </a:p>
          <a:p>
            <a:pPr lvl="1"/>
            <a:r>
              <a:rPr lang="en-US" i="1" dirty="0" err="1">
                <a:solidFill>
                  <a:srgbClr val="0033CC"/>
                </a:solidFill>
              </a:rPr>
              <a:t>mary</a:t>
            </a:r>
            <a:r>
              <a:rPr lang="en-US" dirty="0"/>
              <a:t> hashes to </a:t>
            </a:r>
            <a:r>
              <a:rPr lang="en-US" dirty="0">
                <a:solidFill>
                  <a:srgbClr val="0033CC"/>
                </a:solidFill>
              </a:rPr>
              <a:t>7</a:t>
            </a:r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This is an </a:t>
            </a:r>
            <a:r>
              <a:rPr lang="en-US" u="sng" dirty="0"/>
              <a:t>ideal situation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because each employee record ended up in a different table cell.</a:t>
            </a:r>
          </a:p>
        </p:txBody>
      </p:sp>
      <p:pic>
        <p:nvPicPr>
          <p:cNvPr id="9492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2413" y="1235075"/>
            <a:ext cx="3363912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852146" y="6172170"/>
            <a:ext cx="2461297" cy="5847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Data Structures and Algorithms in Java, 3</a:t>
            </a:r>
            <a:r>
              <a:rPr lang="en-US" sz="800" b="1" baseline="30000" dirty="0">
                <a:solidFill>
                  <a:schemeClr val="bg1">
                    <a:lumMod val="65000"/>
                  </a:schemeClr>
                </a:solidFill>
              </a:rPr>
              <a:t>rd</a:t>
            </a:r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 ed. </a:t>
            </a:r>
          </a:p>
          <a:p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by Mark Allen Weiss </a:t>
            </a:r>
          </a:p>
          <a:p>
            <a:r>
              <a:rPr lang="en-US" sz="800" b="0" dirty="0">
                <a:solidFill>
                  <a:schemeClr val="bg1">
                    <a:lumMod val="65000"/>
                  </a:schemeClr>
                </a:solidFill>
                <a:latin typeface="Arial" charset="0"/>
              </a:rPr>
              <a:t>Pearson Education, Inc., 2012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ISBN 0-13-257627-9</a:t>
            </a:r>
          </a:p>
        </p:txBody>
      </p:sp>
    </p:spTree>
    <p:extLst>
      <p:ext uri="{BB962C8B-B14F-4D97-AF65-F5344CB8AC3E}">
        <p14:creationId xmlns:p14="http://schemas.microsoft.com/office/powerpoint/2010/main" val="539780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9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7998B-1DE5-A947-96C7-8DFBC9643AC6}" type="slidenum">
              <a:rPr lang="en-US"/>
              <a:pPr/>
              <a:t>8</a:t>
            </a:fld>
            <a:endParaRPr lang="en-US"/>
          </a:p>
        </p:txBody>
      </p:sp>
      <p:sp>
        <p:nvSpPr>
          <p:cNvPr id="95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Function</a:t>
            </a:r>
          </a:p>
        </p:txBody>
      </p:sp>
      <p:sp>
        <p:nvSpPr>
          <p:cNvPr id="950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need an </a:t>
            </a:r>
            <a:r>
              <a:rPr lang="en-US" u="sng" dirty="0"/>
              <a:t>ideal hash function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to map </a:t>
            </a:r>
            <a:br>
              <a:rPr lang="en-US" dirty="0"/>
            </a:br>
            <a:r>
              <a:rPr lang="en-US" dirty="0"/>
              <a:t>each data record into a </a:t>
            </a:r>
            <a:r>
              <a:rPr lang="en-US" u="sng" dirty="0"/>
              <a:t>distinct table cell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It can be </a:t>
            </a:r>
            <a:r>
              <a:rPr lang="en-US" u="sng" dirty="0"/>
              <a:t>very difficult</a:t>
            </a:r>
            <a:r>
              <a:rPr lang="en-US" dirty="0"/>
              <a:t> to find such a hash function.</a:t>
            </a:r>
          </a:p>
        </p:txBody>
      </p:sp>
    </p:spTree>
    <p:extLst>
      <p:ext uri="{BB962C8B-B14F-4D97-AF65-F5344CB8AC3E}">
        <p14:creationId xmlns:p14="http://schemas.microsoft.com/office/powerpoint/2010/main" val="3123594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Hash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770"/>
          </a:xfrm>
        </p:spPr>
        <p:txBody>
          <a:bodyPr/>
          <a:lstStyle/>
          <a:p>
            <a:r>
              <a:rPr lang="en-US" dirty="0"/>
              <a:t>Suppose our keys are words and the table size is 10,007 (a prime number).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Problem: This hash function does not distribute the keys well if the table is large.</a:t>
            </a:r>
          </a:p>
          <a:p>
            <a:pPr lvl="1"/>
            <a:r>
              <a:rPr lang="en-US" dirty="0"/>
              <a:t>The maximum ASCII character value is 127.</a:t>
            </a:r>
          </a:p>
          <a:p>
            <a:pPr lvl="1"/>
            <a:r>
              <a:rPr lang="en-US" dirty="0"/>
              <a:t>If a typical word is 8 characters long, the hash function generally has values from 0 to 1,016.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46785" y="2240293"/>
            <a:ext cx="6250429" cy="17543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hash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string&amp; word,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table_size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hashVal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= 0;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for (char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ch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: word) </a:t>
            </a:r>
            <a:r>
              <a:rPr lang="en-US" sz="1800" b="1" dirty="0" err="1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hashVal</a:t>
            </a:r>
            <a:r>
              <a:rPr lang="en-US" sz="18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 += </a:t>
            </a:r>
            <a:r>
              <a:rPr lang="en-US" sz="1800" b="1" dirty="0" err="1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ch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    return </a:t>
            </a:r>
            <a:r>
              <a:rPr lang="en-US" sz="1800" b="1" dirty="0" err="1">
                <a:latin typeface="Courier New" charset="0"/>
                <a:ea typeface="Courier New" charset="0"/>
                <a:cs typeface="Courier New" charset="0"/>
              </a:rPr>
              <a:t>hashVal%table_size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69981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54403</TotalTime>
  <Words>4290</Words>
  <Application>Microsoft Macintosh PowerPoint</Application>
  <PresentationFormat>On-screen Show (4:3)</PresentationFormat>
  <Paragraphs>595</Paragraphs>
  <Slides>57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2" baseType="lpstr">
      <vt:lpstr>Arial</vt:lpstr>
      <vt:lpstr>Courier New</vt:lpstr>
      <vt:lpstr>Times New Roman</vt:lpstr>
      <vt:lpstr>Wingdings</vt:lpstr>
      <vt:lpstr>Quadrant</vt:lpstr>
      <vt:lpstr>CMPE 180A Data Structures and Algorithms in C++ November 3 Class Meeting</vt:lpstr>
      <vt:lpstr>Assignment #10 Solution</vt:lpstr>
      <vt:lpstr>Hash Tables</vt:lpstr>
      <vt:lpstr>Hash Tables, cont’d</vt:lpstr>
      <vt:lpstr>Hash Tables, cont’d</vt:lpstr>
      <vt:lpstr>Hash Tables, cont’d</vt:lpstr>
      <vt:lpstr>Hash Tables, cont’d</vt:lpstr>
      <vt:lpstr>Hash Function</vt:lpstr>
      <vt:lpstr>A Simple Hash Function</vt:lpstr>
      <vt:lpstr>Another Simple Hash Function</vt:lpstr>
      <vt:lpstr>A Better Hash Function</vt:lpstr>
      <vt:lpstr>Collisions</vt:lpstr>
      <vt:lpstr>Keys for Successful Hashing</vt:lpstr>
      <vt:lpstr>Collision Resolution</vt:lpstr>
      <vt:lpstr>Collision Resolution: Separate Chaining</vt:lpstr>
      <vt:lpstr>Collision Resolution: Separate Chaining, cont’d</vt:lpstr>
      <vt:lpstr>Collision Resolution: Open Addressing</vt:lpstr>
      <vt:lpstr>Collision Resolution: Linear Probing</vt:lpstr>
      <vt:lpstr>Collision Resolution: Linear Probing, cont’d</vt:lpstr>
      <vt:lpstr>Collision Resolution: Linear Probing, cont’d</vt:lpstr>
      <vt:lpstr>Collision Resolution: Quadratic Probing</vt:lpstr>
      <vt:lpstr>Collision Resolution: Quadratic Probing, cont’d</vt:lpstr>
      <vt:lpstr>Load Factor</vt:lpstr>
      <vt:lpstr>Assignment #11</vt:lpstr>
      <vt:lpstr>Break</vt:lpstr>
      <vt:lpstr>Introduction to Algorithm Analysis</vt:lpstr>
      <vt:lpstr>Introduction to Algorithm Analysis, cont’d</vt:lpstr>
      <vt:lpstr>Example: Reading Books</vt:lpstr>
      <vt:lpstr>Introduction to Algorithm Analysis, cont’d</vt:lpstr>
      <vt:lpstr>How Well Does an Algorithm Scale?</vt:lpstr>
      <vt:lpstr>How Well Does an Algorithm Scale? cont’d</vt:lpstr>
      <vt:lpstr>How Well Does an Algorithm Scale? cont’d</vt:lpstr>
      <vt:lpstr>How Well Does an Algorithm Scale? cont’d</vt:lpstr>
      <vt:lpstr>Towers of Hanoi</vt:lpstr>
      <vt:lpstr>Towers of Hanoi, cont’d</vt:lpstr>
      <vt:lpstr>Towers of Hanoi: Analysis</vt:lpstr>
      <vt:lpstr>Towers of Hanoi: Analysis, cont’d</vt:lpstr>
      <vt:lpstr>Towers of Hanoi: Analysis</vt:lpstr>
      <vt:lpstr>Towers of Hanoi: Count Moves</vt:lpstr>
      <vt:lpstr>Towers of Hanoi: Analysis</vt:lpstr>
      <vt:lpstr>Proof by Induction: Base Case</vt:lpstr>
      <vt:lpstr>Proof by Induction: Inductive Step</vt:lpstr>
      <vt:lpstr>Proof by Induction: What Happened?</vt:lpstr>
      <vt:lpstr>Another Proof By Induction Example</vt:lpstr>
      <vt:lpstr>Algorithm Analysis</vt:lpstr>
      <vt:lpstr>Big-Oh and its Cousins</vt:lpstr>
      <vt:lpstr>Big-Oh and its Cousins, cont’d</vt:lpstr>
      <vt:lpstr>Big-Oh and its Cousins, cont’d</vt:lpstr>
      <vt:lpstr>Big-Oh and its Cousins, cont’d</vt:lpstr>
      <vt:lpstr>Towers of Hanoi: Rate of Growth</vt:lpstr>
      <vt:lpstr>Big-Oh and its Cousins, cont’d</vt:lpstr>
      <vt:lpstr>Big-Oh and its Cousins, cont’d</vt:lpstr>
      <vt:lpstr>Compare Growth Rates</vt:lpstr>
      <vt:lpstr>General Rules for Computing Running Time</vt:lpstr>
      <vt:lpstr>Computing Running Time, cont’d</vt:lpstr>
      <vt:lpstr>Scalability of Different Algorithms</vt:lpstr>
      <vt:lpstr>Scalability of Different Algorithms, cont’d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 Mak</cp:lastModifiedBy>
  <cp:revision>930</cp:revision>
  <cp:lastPrinted>2016-09-16T08:43:07Z</cp:lastPrinted>
  <dcterms:created xsi:type="dcterms:W3CDTF">2008-01-12T03:52:55Z</dcterms:created>
  <dcterms:modified xsi:type="dcterms:W3CDTF">2020-11-03T07:26:05Z</dcterms:modified>
  <cp:category/>
</cp:coreProperties>
</file>