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84"/>
  </p:notesMasterIdLst>
  <p:handoutMasterIdLst>
    <p:handoutMasterId r:id="rId85"/>
  </p:handoutMasterIdLst>
  <p:sldIdLst>
    <p:sldId id="256" r:id="rId2"/>
    <p:sldId id="490" r:id="rId3"/>
    <p:sldId id="509" r:id="rId4"/>
    <p:sldId id="508" r:id="rId5"/>
    <p:sldId id="491" r:id="rId6"/>
    <p:sldId id="492" r:id="rId7"/>
    <p:sldId id="502" r:id="rId8"/>
    <p:sldId id="503" r:id="rId9"/>
    <p:sldId id="504" r:id="rId10"/>
    <p:sldId id="505" r:id="rId11"/>
    <p:sldId id="506" r:id="rId12"/>
    <p:sldId id="507" r:id="rId13"/>
    <p:sldId id="289" r:id="rId14"/>
    <p:sldId id="290" r:id="rId15"/>
    <p:sldId id="291" r:id="rId16"/>
    <p:sldId id="354" r:id="rId17"/>
    <p:sldId id="387" r:id="rId18"/>
    <p:sldId id="388" r:id="rId19"/>
    <p:sldId id="389" r:id="rId20"/>
    <p:sldId id="390" r:id="rId21"/>
    <p:sldId id="391" r:id="rId22"/>
    <p:sldId id="510" r:id="rId23"/>
    <p:sldId id="511" r:id="rId24"/>
    <p:sldId id="512" r:id="rId25"/>
    <p:sldId id="272" r:id="rId26"/>
    <p:sldId id="513" r:id="rId27"/>
    <p:sldId id="518" r:id="rId28"/>
    <p:sldId id="514" r:id="rId29"/>
    <p:sldId id="515" r:id="rId30"/>
    <p:sldId id="516" r:id="rId31"/>
    <p:sldId id="517" r:id="rId32"/>
    <p:sldId id="278" r:id="rId33"/>
    <p:sldId id="292" r:id="rId34"/>
    <p:sldId id="318" r:id="rId35"/>
    <p:sldId id="485" r:id="rId36"/>
    <p:sldId id="309" r:id="rId37"/>
    <p:sldId id="310" r:id="rId38"/>
    <p:sldId id="488" r:id="rId39"/>
    <p:sldId id="486" r:id="rId40"/>
    <p:sldId id="487" r:id="rId41"/>
    <p:sldId id="489" r:id="rId42"/>
    <p:sldId id="476" r:id="rId43"/>
    <p:sldId id="477" r:id="rId44"/>
    <p:sldId id="478" r:id="rId45"/>
    <p:sldId id="479" r:id="rId46"/>
    <p:sldId id="480" r:id="rId47"/>
    <p:sldId id="481" r:id="rId48"/>
    <p:sldId id="482" r:id="rId49"/>
    <p:sldId id="483" r:id="rId50"/>
    <p:sldId id="484" r:id="rId51"/>
    <p:sldId id="303" r:id="rId52"/>
    <p:sldId id="301" r:id="rId53"/>
    <p:sldId id="501" r:id="rId54"/>
    <p:sldId id="302" r:id="rId55"/>
    <p:sldId id="257" r:id="rId56"/>
    <p:sldId id="258" r:id="rId57"/>
    <p:sldId id="259" r:id="rId58"/>
    <p:sldId id="260" r:id="rId59"/>
    <p:sldId id="294" r:id="rId60"/>
    <p:sldId id="261" r:id="rId61"/>
    <p:sldId id="262" r:id="rId62"/>
    <p:sldId id="263" r:id="rId63"/>
    <p:sldId id="264" r:id="rId64"/>
    <p:sldId id="265" r:id="rId65"/>
    <p:sldId id="266" r:id="rId66"/>
    <p:sldId id="267" r:id="rId67"/>
    <p:sldId id="268" r:id="rId68"/>
    <p:sldId id="269" r:id="rId69"/>
    <p:sldId id="270" r:id="rId70"/>
    <p:sldId id="271" r:id="rId71"/>
    <p:sldId id="275" r:id="rId72"/>
    <p:sldId id="276" r:id="rId73"/>
    <p:sldId id="273" r:id="rId74"/>
    <p:sldId id="274" r:id="rId75"/>
    <p:sldId id="295" r:id="rId76"/>
    <p:sldId id="296" r:id="rId77"/>
    <p:sldId id="297" r:id="rId78"/>
    <p:sldId id="298" r:id="rId79"/>
    <p:sldId id="277" r:id="rId80"/>
    <p:sldId id="475" r:id="rId81"/>
    <p:sldId id="279" r:id="rId82"/>
    <p:sldId id="280" r:id="rId8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9051"/>
    <a:srgbClr val="0033CC"/>
    <a:srgbClr val="E1F5FF"/>
    <a:srgbClr val="66CCFF"/>
    <a:srgbClr val="C6DEFF"/>
    <a:srgbClr val="A12A03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91" autoAdjust="0"/>
    <p:restoredTop sz="85845" autoAdjust="0"/>
  </p:normalViewPr>
  <p:slideViewPr>
    <p:cSldViewPr>
      <p:cViewPr varScale="1">
        <p:scale>
          <a:sx n="200" d="100"/>
          <a:sy n="200" d="100"/>
        </p:scale>
        <p:origin x="192" y="168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7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61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32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9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22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87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8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October 20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en.cppreference.com/w/cpp/chrono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orwein's_algorith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mpir.org/" TargetMode="Externa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p/ubuntu-1804-lts/9n9tngvndl3q?rtc=1#activetab=pivot:overviewtab" TargetMode="External"/><Relationship Id="rId2" Type="http://schemas.openxmlformats.org/officeDocument/2006/relationships/hyperlink" Target="https://docs.microsoft.com/en-us/windows/wsl/install-win10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tutorials/index.html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wersofhanoi.info/Animate.asp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CMPE 180A</a:t>
            </a:r>
            <a:br>
              <a:rPr lang="en-US" sz="3200" dirty="0"/>
            </a:br>
            <a:r>
              <a:rPr lang="en-US" dirty="0"/>
              <a:t>Data Structures and Algorithms in C++</a:t>
            </a:r>
            <a:br>
              <a:rPr lang="en-US" sz="3600" dirty="0"/>
            </a:br>
            <a:r>
              <a:rPr lang="en-US" sz="2400" dirty="0"/>
              <a:t>October 20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/>
              <a:t>Overloaded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operator to output nodes.</a:t>
            </a:r>
          </a:p>
          <a:p>
            <a:pPr lvl="1"/>
            <a:r>
              <a:rPr lang="en-US" dirty="0"/>
              <a:t>Boundary and city 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720" y="2442710"/>
            <a:ext cx="845455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operator &lt;&lt;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outs,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Node&amp; node)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City node: Output a * followed by the city's name and state.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if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node.name.length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&gt; 0)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outs &lt;&lt; "*"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node.name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 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node.state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Boundary node: Output a #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else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"#";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outs;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141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Linked list </a:t>
            </a:r>
            <a:r>
              <a:rPr lang="en-US" u="sng" dirty="0"/>
              <a:t>destructor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965976"/>
            <a:ext cx="6849952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SortedLinkedList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~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SortedLinkedList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Node *next;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Loop to deallocate each node in the list.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for (Node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head;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next)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next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-&gt;next;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delete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head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03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u="sng" dirty="0"/>
              <a:t>Insert</a:t>
            </a:r>
            <a:r>
              <a:rPr lang="en-US" dirty="0"/>
              <a:t> into the sorted linked list: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49326" y="1965976"/>
            <a:ext cx="5245347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SortedLinkedList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de-DE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insert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// First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the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list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de-DE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de-DE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== </a:t>
            </a:r>
            <a:r>
              <a:rPr lang="de-DE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// Insert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before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the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first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(!(*</a:t>
            </a:r>
            <a:r>
              <a:rPr lang="de-D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 *</a:t>
            </a:r>
            <a:r>
              <a:rPr lang="de-D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de-D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</p:txBody>
      </p:sp>
    </p:spTree>
    <p:extLst>
      <p:ext uri="{BB962C8B-B14F-4D97-AF65-F5344CB8AC3E}">
        <p14:creationId xmlns:p14="http://schemas.microsoft.com/office/powerpoint/2010/main" val="577533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635" y="1231642"/>
            <a:ext cx="8454559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Insert somewhere else in the list.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else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Node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head;  // pointer to iterate through the list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Node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        // stays one node behind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// Loop until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reaches the end of the list or the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// insertion node is greater than the node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points to.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while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!=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&amp;&amp; (*node &gt; *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-&gt;next;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// Insert the new node between the node that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points to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// and the node that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points to.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-&gt;next = node;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node-&gt;next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0529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1"/>
            <a:ext cx="8229600" cy="579137"/>
          </a:xfrm>
        </p:spPr>
        <p:txBody>
          <a:bodyPr/>
          <a:lstStyle/>
          <a:p>
            <a:r>
              <a:rPr lang="en-US" dirty="0"/>
              <a:t>Overloaded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operator to print 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745465"/>
            <a:ext cx="882485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operator &lt;&lt;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outs,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SortedLinkedList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list)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line = 0;      // current line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position = 0;  // current position in the current line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Loop over the nodes in the list.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Each time through the loop,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points to the next node.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for (Node *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list.get_head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!=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-&gt;next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// Output blank lines to catch up to the next node's line.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if (line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get_row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position = 0;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do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  // output a blank line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    line++;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} while (line 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get_row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</p:txBody>
      </p:sp>
    </p:spTree>
    <p:extLst>
      <p:ext uri="{BB962C8B-B14F-4D97-AF65-F5344CB8AC3E}">
        <p14:creationId xmlns:p14="http://schemas.microsoft.com/office/powerpoint/2010/main" val="2674942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143025"/>
            <a:ext cx="8454559" cy="5693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// Output the next node only if its column is at or before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// the current print position.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if (position &lt;= ptr-&gt;get_col())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// Output blank characters to catch up to the next node's column.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while (position &lt; ptr-&gt;get_col())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cout &lt;&lt; " ";  // output a blank character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position++;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}</a:t>
            </a:r>
          </a:p>
          <a:p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cout &lt;&lt; *ptr;  // output the next node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position++;</a:t>
            </a:r>
            <a:br>
              <a:rPr lang="is-I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// If it's a city node, advance the position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// to account for the city's name and state.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if (ptr-&gt;get_name().length() &gt; 0)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position +=   ptr-&gt;get_name().length()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+ ptr-&gt;get_state().length() + 1;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is-I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return outs;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79230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 in Header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316478"/>
          </a:xfrm>
        </p:spPr>
        <p:txBody>
          <a:bodyPr/>
          <a:lstStyle/>
          <a:p>
            <a:r>
              <a:rPr lang="en-US" dirty="0"/>
              <a:t>You can put the </a:t>
            </a:r>
            <a:r>
              <a:rPr lang="en-US" u="sng" dirty="0"/>
              <a:t>definition</a:t>
            </a:r>
            <a:r>
              <a:rPr lang="en-US" dirty="0"/>
              <a:t> of the member function inside the class declaration. </a:t>
            </a:r>
          </a:p>
          <a:p>
            <a:pPr lvl="1"/>
            <a:r>
              <a:rPr lang="en-US" dirty="0"/>
              <a:t>You can have definition code in the header file.</a:t>
            </a:r>
          </a:p>
          <a:p>
            <a:pPr lvl="1"/>
            <a:r>
              <a:rPr lang="en-US" dirty="0"/>
              <a:t>Often used for constructors, destructors, getters, and setters.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715" y="3371403"/>
            <a:ext cx="6232796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Inline1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Inline1(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 : value(v) {}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return value;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value = v;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955243" y="3205134"/>
            <a:ext cx="9589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Inline1.h</a:t>
            </a:r>
          </a:p>
        </p:txBody>
      </p:sp>
    </p:spTree>
    <p:extLst>
      <p:ext uri="{BB962C8B-B14F-4D97-AF65-F5344CB8AC3E}">
        <p14:creationId xmlns:p14="http://schemas.microsoft.com/office/powerpoint/2010/main" val="191239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1D221-4216-F348-A306-941D4EBF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 in Header Files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971C9-A876-2A46-933D-CC7506FA4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D049F8-691A-2F46-BB15-212BBA0FC89A}"/>
              </a:ext>
            </a:extLst>
          </p:cNvPr>
          <p:cNvSpPr txBox="1"/>
          <p:nvPr/>
        </p:nvSpPr>
        <p:spPr>
          <a:xfrm>
            <a:off x="2319620" y="1508781"/>
            <a:ext cx="4504759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"Inline1.h"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Inline1 it(5);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it.set_value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(7);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FF4D52-23A8-1448-AC4E-888AD205B885}"/>
              </a:ext>
            </a:extLst>
          </p:cNvPr>
          <p:cNvSpPr txBox="1"/>
          <p:nvPr/>
        </p:nvSpPr>
        <p:spPr>
          <a:xfrm>
            <a:off x="5705551" y="1293763"/>
            <a:ext cx="13353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InlineTest1.h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52801-9EBE-3F4A-A5DB-D441FFC26884}"/>
              </a:ext>
            </a:extLst>
          </p:cNvPr>
          <p:cNvSpPr txBox="1"/>
          <p:nvPr/>
        </p:nvSpPr>
        <p:spPr>
          <a:xfrm>
            <a:off x="4422759" y="5479029"/>
            <a:ext cx="298480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  <a:p>
            <a:r>
              <a:rPr lang="en-US" dirty="0"/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198AE2-BCCF-4744-8A48-5EC848464266}"/>
              </a:ext>
            </a:extLst>
          </p:cNvPr>
          <p:cNvSpPr txBox="1"/>
          <p:nvPr/>
        </p:nvSpPr>
        <p:spPr>
          <a:xfrm>
            <a:off x="3474732" y="5397860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1595713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 in Header Files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53000"/>
          </a:xfrm>
        </p:spPr>
        <p:txBody>
          <a:bodyPr/>
          <a:lstStyle/>
          <a:p>
            <a:r>
              <a:rPr lang="en-US" dirty="0"/>
              <a:t>When you put a member function definition </a:t>
            </a:r>
            <a:r>
              <a:rPr lang="en-US" u="sng" dirty="0"/>
              <a:t>inside</a:t>
            </a:r>
            <a:r>
              <a:rPr lang="en-US" dirty="0"/>
              <a:t> the class declaration, the compiler </a:t>
            </a:r>
            <a:r>
              <a:rPr lang="en-US" i="1" dirty="0"/>
              <a:t>can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inline</a:t>
            </a:r>
            <a:r>
              <a:rPr lang="en-US" dirty="0"/>
              <a:t> the function code.</a:t>
            </a:r>
          </a:p>
          <a:p>
            <a:pPr lvl="1"/>
            <a:r>
              <a:rPr lang="en-US" dirty="0"/>
              <a:t>The compiler can decide whether or not to inline.</a:t>
            </a:r>
          </a:p>
          <a:p>
            <a:pPr lvl="4"/>
            <a:endParaRPr lang="en-US" dirty="0"/>
          </a:p>
          <a:p>
            <a:r>
              <a:rPr lang="en-US" dirty="0"/>
              <a:t>Instead of compiling a member function call </a:t>
            </a:r>
            <a:br>
              <a:rPr lang="en-US" dirty="0"/>
            </a:br>
            <a:r>
              <a:rPr lang="en-US" dirty="0"/>
              <a:t>the usual way, the compiler will instead </a:t>
            </a:r>
            <a:r>
              <a:rPr lang="en-US" u="sng" dirty="0"/>
              <a:t>insert the function code</a:t>
            </a:r>
            <a:r>
              <a:rPr lang="en-US" dirty="0"/>
              <a:t> itself in place of the call.</a:t>
            </a:r>
          </a:p>
          <a:p>
            <a:pPr lvl="4"/>
            <a:endParaRPr lang="en-US" dirty="0"/>
          </a:p>
          <a:p>
            <a:r>
              <a:rPr lang="en-US" dirty="0"/>
              <a:t>This will speed execution (since no calls are executed), but it will increase the size of the compiled code.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50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inline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define a member function </a:t>
            </a:r>
            <a:r>
              <a:rPr lang="en-US" u="sng" dirty="0"/>
              <a:t>outside</a:t>
            </a:r>
            <a:r>
              <a:rPr lang="en-US" dirty="0"/>
              <a:t> of the class declaration, you can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inline</a:t>
            </a:r>
            <a:r>
              <a:rPr lang="en-US" dirty="0"/>
              <a:t> keyword to ask the compiler to inline the function code.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compiler may decide to ignore the keyword.</a:t>
            </a:r>
          </a:p>
          <a:p>
            <a:pPr lvl="1"/>
            <a:r>
              <a:rPr lang="en-US" dirty="0"/>
              <a:t>It’s usually better to let the compiler decide </a:t>
            </a:r>
            <a:br>
              <a:rPr lang="en-US" dirty="0"/>
            </a:br>
            <a:r>
              <a:rPr lang="en-US" dirty="0"/>
              <a:t>what’s best for code optimization.</a:t>
            </a:r>
          </a:p>
          <a:p>
            <a:pPr lvl="4"/>
            <a:endParaRPr lang="en-US" dirty="0"/>
          </a:p>
          <a:p>
            <a:r>
              <a:rPr lang="en-US" dirty="0"/>
              <a:t>Put the </a:t>
            </a:r>
            <a:r>
              <a:rPr lang="en-US" dirty="0" err="1"/>
              <a:t>inlined</a:t>
            </a:r>
            <a:r>
              <a:rPr lang="en-US" dirty="0"/>
              <a:t> member function definitions </a:t>
            </a:r>
            <a:br>
              <a:rPr lang="en-US" dirty="0"/>
            </a:br>
            <a:r>
              <a:rPr lang="en-US" dirty="0"/>
              <a:t>in the </a:t>
            </a:r>
            <a:r>
              <a:rPr lang="en-US" u="sng" dirty="0"/>
              <a:t>header file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1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F5BD-A675-DE4B-BC09-BC9A4416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Solutions: Question 76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8FD2F-2330-8A4A-A0FD-28DD7776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57195"/>
          </a:xfrm>
        </p:spPr>
        <p:txBody>
          <a:bodyPr/>
          <a:lstStyle/>
          <a:p>
            <a:r>
              <a:rPr lang="en-US" dirty="0"/>
              <a:t>Declaration of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Rational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7FD99-15E5-6642-8C6E-07CB1614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D48EE5-29D8-5B42-B8A8-92420B8903E4}"/>
              </a:ext>
            </a:extLst>
          </p:cNvPr>
          <p:cNvSpPr txBox="1"/>
          <p:nvPr/>
        </p:nvSpPr>
        <p:spPr>
          <a:xfrm>
            <a:off x="406436" y="1874537"/>
            <a:ext cx="8331127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Rational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Rational();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Rational(int a, int b);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Rational operator +(const Rational&amp; other) const;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Rational operator -(const Rational&amp; other) const;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Rational operator *(const Rational&amp; other) const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Rational operator /(const Rational&amp; other) const;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friend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const Rational&amp; r);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friend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&gt;&gt;(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Rational&amp; r);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a, b;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EF68EA-C040-2540-9640-4838AA7F808A}"/>
              </a:ext>
            </a:extLst>
          </p:cNvPr>
          <p:cNvSpPr txBox="1"/>
          <p:nvPr/>
        </p:nvSpPr>
        <p:spPr>
          <a:xfrm>
            <a:off x="2377464" y="2606049"/>
            <a:ext cx="1447832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default constructor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7C665-BBB5-904C-A228-45DC2C1DF2A2}"/>
              </a:ext>
            </a:extLst>
          </p:cNvPr>
          <p:cNvSpPr txBox="1"/>
          <p:nvPr/>
        </p:nvSpPr>
        <p:spPr>
          <a:xfrm>
            <a:off x="3931089" y="2847349"/>
            <a:ext cx="1463862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regular constructor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16B15A-1329-6A4D-884D-AD49BFE7E856}"/>
              </a:ext>
            </a:extLst>
          </p:cNvPr>
          <p:cNvSpPr txBox="1"/>
          <p:nvPr/>
        </p:nvSpPr>
        <p:spPr>
          <a:xfrm>
            <a:off x="7132292" y="3337561"/>
            <a:ext cx="94128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overloaded</a:t>
            </a:r>
          </a:p>
          <a:p>
            <a:r>
              <a:rPr lang="en-US" sz="1200" dirty="0">
                <a:solidFill>
                  <a:srgbClr val="0033CC"/>
                </a:solidFill>
              </a:rPr>
              <a:t>arithmetic</a:t>
            </a:r>
          </a:p>
          <a:p>
            <a:r>
              <a:rPr lang="en-US" sz="1200" dirty="0">
                <a:solidFill>
                  <a:srgbClr val="0033CC"/>
                </a:solidFill>
              </a:rPr>
              <a:t>operators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60DBE9-6AA6-1740-87AB-4493FF40EB1F}"/>
              </a:ext>
            </a:extLst>
          </p:cNvPr>
          <p:cNvSpPr txBox="1"/>
          <p:nvPr/>
        </p:nvSpPr>
        <p:spPr>
          <a:xfrm>
            <a:off x="3721896" y="4892024"/>
            <a:ext cx="188224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overloaded I/O operators</a:t>
            </a:r>
          </a:p>
        </p:txBody>
      </p:sp>
    </p:spTree>
    <p:extLst>
      <p:ext uri="{BB962C8B-B14F-4D97-AF65-F5344CB8AC3E}">
        <p14:creationId xmlns:p14="http://schemas.microsoft.com/office/powerpoint/2010/main" val="2909046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inline</a:t>
            </a:r>
            <a:r>
              <a:rPr lang="en-US" dirty="0"/>
              <a:t> Keyword</a:t>
            </a:r>
            <a:r>
              <a:rPr lang="en-US" i="1" dirty="0"/>
              <a:t>, cont</a:t>
            </a:r>
            <a:r>
              <a:rPr lang="en-US" dirty="0"/>
              <a:t>’d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5014" y="1403741"/>
            <a:ext cx="7713971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Inline2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Inline2(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 : value(v)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  Inline2::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const      { return value;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Inline2::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 { value = v;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51498" y="1234464"/>
            <a:ext cx="13353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InlineTest2.h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4334388-E6D4-7D4C-9FCC-79F40F068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074902"/>
            <a:ext cx="8229600" cy="1056023"/>
          </a:xfrm>
        </p:spPr>
        <p:txBody>
          <a:bodyPr/>
          <a:lstStyle/>
          <a:p>
            <a:r>
              <a:rPr lang="en-US" dirty="0"/>
              <a:t>This is preferred since it keeps the </a:t>
            </a:r>
            <a:r>
              <a:rPr lang="en-US" u="sng" dirty="0"/>
              <a:t>separation</a:t>
            </a:r>
            <a:r>
              <a:rPr lang="en-US" dirty="0"/>
              <a:t> of function declaration and function definition.</a:t>
            </a:r>
          </a:p>
        </p:txBody>
      </p:sp>
    </p:spTree>
    <p:extLst>
      <p:ext uri="{BB962C8B-B14F-4D97-AF65-F5344CB8AC3E}">
        <p14:creationId xmlns:p14="http://schemas.microsoft.com/office/powerpoint/2010/main" val="204632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795B8-7A7C-D64C-B06C-90D44FCF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inline</a:t>
            </a:r>
            <a:r>
              <a:rPr lang="en-US" dirty="0"/>
              <a:t> Keyword</a:t>
            </a:r>
            <a:r>
              <a:rPr lang="en-US" i="1" dirty="0"/>
              <a:t>, cont</a:t>
            </a:r>
            <a:r>
              <a:rPr lang="en-US" dirty="0"/>
              <a:t>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61887-568A-4349-9C2E-A865D66C4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You can also inline regular functions, </a:t>
            </a:r>
            <a:br>
              <a:rPr lang="en-US" dirty="0"/>
            </a:br>
            <a:r>
              <a:rPr lang="en-US" dirty="0"/>
              <a:t>not just member functions: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0CEAE-293C-8840-B81C-6BF5618C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0EFFA4-A6E8-FA48-8C5F-C34F3A211D83}"/>
              </a:ext>
            </a:extLst>
          </p:cNvPr>
          <p:cNvSpPr txBox="1"/>
          <p:nvPr/>
        </p:nvSpPr>
        <p:spPr>
          <a:xfrm>
            <a:off x="1097318" y="2406826"/>
            <a:ext cx="7096815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adder(const int a, const int b);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3;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j &lt;&lt; " " &lt;&lt; adder(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a + b;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22D346-4C4F-DD48-9123-BCB08875DFF2}"/>
              </a:ext>
            </a:extLst>
          </p:cNvPr>
          <p:cNvSpPr txBox="1"/>
          <p:nvPr/>
        </p:nvSpPr>
        <p:spPr>
          <a:xfrm>
            <a:off x="6888567" y="2216869"/>
            <a:ext cx="15517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InlineTest3.cpp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AFC380-F4FD-3D42-AC14-C059BC321C1D}"/>
              </a:ext>
            </a:extLst>
          </p:cNvPr>
          <p:cNvSpPr txBox="1"/>
          <p:nvPr/>
        </p:nvSpPr>
        <p:spPr>
          <a:xfrm>
            <a:off x="7114469" y="6210293"/>
            <a:ext cx="801823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2 3 5</a:t>
            </a:r>
          </a:p>
        </p:txBody>
      </p:sp>
    </p:spTree>
    <p:extLst>
      <p:ext uri="{BB962C8B-B14F-4D97-AF65-F5344CB8AC3E}">
        <p14:creationId xmlns:p14="http://schemas.microsoft.com/office/powerpoint/2010/main" val="2613131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  <a:p>
            <a:pPr lvl="1"/>
            <a:r>
              <a:rPr lang="en-US" dirty="0"/>
              <a:t>Classes</a:t>
            </a:r>
          </a:p>
          <a:p>
            <a:pPr lvl="5"/>
            <a:endParaRPr lang="en-US" dirty="0"/>
          </a:p>
          <a:p>
            <a:r>
              <a:rPr lang="en-US" dirty="0"/>
              <a:t>Inheritance</a:t>
            </a:r>
          </a:p>
          <a:p>
            <a:pPr lvl="1"/>
            <a:r>
              <a:rPr lang="en-US" dirty="0"/>
              <a:t>Subclasses</a:t>
            </a:r>
          </a:p>
          <a:p>
            <a:pPr lvl="5"/>
            <a:endParaRPr lang="en-US" dirty="0"/>
          </a:p>
          <a:p>
            <a:r>
              <a:rPr lang="en-US" dirty="0"/>
              <a:t>Polymorphism</a:t>
            </a:r>
          </a:p>
          <a:p>
            <a:pPr lvl="1"/>
            <a:r>
              <a:rPr lang="en-US" dirty="0"/>
              <a:t>Virtual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09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A very powerful and important feature </a:t>
            </a:r>
            <a:br>
              <a:rPr lang="en-US" dirty="0"/>
            </a:br>
            <a:r>
              <a:rPr lang="en-US" dirty="0"/>
              <a:t>of object-oriented programming.</a:t>
            </a:r>
          </a:p>
          <a:p>
            <a:pPr lvl="4"/>
            <a:endParaRPr lang="en-US" dirty="0"/>
          </a:p>
          <a:p>
            <a:r>
              <a:rPr lang="en-US" dirty="0"/>
              <a:t>A new class (the </a:t>
            </a:r>
            <a:r>
              <a:rPr lang="en-US" dirty="0">
                <a:solidFill>
                  <a:srgbClr val="B23C00"/>
                </a:solidFill>
              </a:rPr>
              <a:t>derived class</a:t>
            </a:r>
            <a:r>
              <a:rPr lang="en-US" dirty="0"/>
              <a:t>) is created from another class (the </a:t>
            </a:r>
            <a:r>
              <a:rPr lang="en-US" dirty="0">
                <a:solidFill>
                  <a:srgbClr val="B23C00"/>
                </a:solidFill>
              </a:rPr>
              <a:t>base class</a:t>
            </a:r>
            <a:r>
              <a:rPr lang="en-US" dirty="0"/>
              <a:t>).</a:t>
            </a:r>
          </a:p>
          <a:p>
            <a:pPr lvl="4"/>
            <a:endParaRPr lang="en-US" dirty="0"/>
          </a:p>
          <a:p>
            <a:r>
              <a:rPr lang="en-US" dirty="0"/>
              <a:t>A derived class is also known as a </a:t>
            </a:r>
            <a:r>
              <a:rPr lang="en-US" dirty="0">
                <a:solidFill>
                  <a:srgbClr val="B23C00"/>
                </a:solidFill>
              </a:rPr>
              <a:t>child class</a:t>
            </a:r>
            <a:r>
              <a:rPr lang="en-US" dirty="0"/>
              <a:t>.</a:t>
            </a:r>
          </a:p>
          <a:p>
            <a:r>
              <a:rPr lang="en-US" dirty="0"/>
              <a:t>The base class is the </a:t>
            </a:r>
            <a:r>
              <a:rPr lang="en-US" dirty="0">
                <a:solidFill>
                  <a:srgbClr val="B23C00"/>
                </a:solidFill>
              </a:rPr>
              <a:t>parent class</a:t>
            </a:r>
            <a:r>
              <a:rPr lang="en-US" dirty="0"/>
              <a:t>. </a:t>
            </a:r>
          </a:p>
          <a:p>
            <a:r>
              <a:rPr lang="en-US" dirty="0"/>
              <a:t>A child class is also known as a </a:t>
            </a:r>
            <a:r>
              <a:rPr lang="en-US" dirty="0">
                <a:solidFill>
                  <a:srgbClr val="B23C00"/>
                </a:solidFill>
              </a:rPr>
              <a:t>subclass</a:t>
            </a:r>
            <a:r>
              <a:rPr lang="en-US" dirty="0"/>
              <a:t>.</a:t>
            </a:r>
          </a:p>
          <a:p>
            <a:r>
              <a:rPr lang="en-US" dirty="0"/>
              <a:t>Therefore, the base class is also known as the </a:t>
            </a:r>
            <a:r>
              <a:rPr lang="en-US" dirty="0">
                <a:solidFill>
                  <a:srgbClr val="B23C00"/>
                </a:solidFill>
              </a:rPr>
              <a:t>superclass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8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A child class </a:t>
            </a:r>
            <a:r>
              <a:rPr lang="en-US" dirty="0">
                <a:solidFill>
                  <a:srgbClr val="B23C00"/>
                </a:solidFill>
              </a:rPr>
              <a:t>inherits</a:t>
            </a:r>
            <a:r>
              <a:rPr lang="en-US" dirty="0"/>
              <a:t> all the member variables and member functions from its parent class.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00161" y="2423171"/>
            <a:ext cx="635622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activity() { return "Eat and sleep.";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Student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 public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study() { return "Study and study." 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5133" y="5440658"/>
            <a:ext cx="379373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B23C00"/>
                </a:solidFill>
              </a:rPr>
              <a:t>“is a”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  <a:r>
              <a:rPr lang="en-US" sz="24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DD8D7-BABB-D340-8872-431DF1616B7E}"/>
              </a:ext>
            </a:extLst>
          </p:cNvPr>
          <p:cNvSpPr txBox="1"/>
          <p:nvPr/>
        </p:nvSpPr>
        <p:spPr>
          <a:xfrm>
            <a:off x="6170895" y="2270816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27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389"/>
            <a:ext cx="8229600" cy="1787535"/>
          </a:xfrm>
        </p:spPr>
        <p:txBody>
          <a:bodyPr/>
          <a:lstStyle/>
          <a:p>
            <a:r>
              <a:rPr lang="en-US" dirty="0"/>
              <a:t>Let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/>
              <a:t> be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Valid: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s.study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</a:p>
          <a:p>
            <a:pPr lvl="1"/>
            <a:r>
              <a:rPr lang="en-US" dirty="0"/>
              <a:t>Valid: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s.activity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93886" y="1425146"/>
            <a:ext cx="635622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activity() { return "Eat and sleep.";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Student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 public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study() { return "Study and study." 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F3FB85-BAA4-6D4A-A54D-00B3D86B7E60}"/>
              </a:ext>
            </a:extLst>
          </p:cNvPr>
          <p:cNvSpPr txBox="1"/>
          <p:nvPr/>
        </p:nvSpPr>
        <p:spPr>
          <a:xfrm>
            <a:off x="824819" y="5820330"/>
            <a:ext cx="74943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Study and activity are </a:t>
            </a:r>
            <a:r>
              <a:rPr lang="en-US" sz="1800" u="sng" dirty="0">
                <a:solidFill>
                  <a:srgbClr val="0033CC"/>
                </a:solidFill>
              </a:rPr>
              <a:t>behaviors</a:t>
            </a:r>
            <a:r>
              <a:rPr lang="en-US" sz="1800" dirty="0">
                <a:solidFill>
                  <a:srgbClr val="0033CC"/>
                </a:solidFill>
              </a:rPr>
              <a:t> implemented by the member functions.</a:t>
            </a:r>
          </a:p>
        </p:txBody>
      </p:sp>
    </p:spTree>
    <p:extLst>
      <p:ext uri="{BB962C8B-B14F-4D97-AF65-F5344CB8AC3E}">
        <p14:creationId xmlns:p14="http://schemas.microsoft.com/office/powerpoint/2010/main" val="1497177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389"/>
            <a:ext cx="8229600" cy="1787535"/>
          </a:xfrm>
        </p:spPr>
        <p:txBody>
          <a:bodyPr/>
          <a:lstStyle/>
          <a:p>
            <a:r>
              <a:rPr lang="en-US" dirty="0"/>
              <a:t>Subclass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dirty="0"/>
              <a:t> </a:t>
            </a:r>
            <a:r>
              <a:rPr lang="en-US" u="sng" dirty="0"/>
              <a:t>inherits</a:t>
            </a:r>
            <a:r>
              <a:rPr lang="en-US" dirty="0"/>
              <a:t> the member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activity </a:t>
            </a:r>
            <a:r>
              <a:rPr lang="en-US" dirty="0"/>
              <a:t>from its parent class.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class can also </a:t>
            </a:r>
            <a:r>
              <a:rPr lang="en-US" dirty="0">
                <a:solidFill>
                  <a:srgbClr val="B23C00"/>
                </a:solidFill>
              </a:rPr>
              <a:t>override</a:t>
            </a:r>
            <a:r>
              <a:rPr lang="en-US" dirty="0"/>
              <a:t> the definition </a:t>
            </a:r>
            <a:br>
              <a:rPr lang="en-US" dirty="0"/>
            </a:br>
            <a:r>
              <a:rPr lang="en-US" dirty="0"/>
              <a:t>of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dirty="0"/>
              <a:t> by defining its own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93886" y="1451184"/>
            <a:ext cx="635622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{ return "Eat and sleep.";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Student :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public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study() { return "Study and study." 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609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F9877-5C88-BF4B-9E70-18374120F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D2167-815B-2A43-8E92-9695BB591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 members</a:t>
            </a:r>
          </a:p>
          <a:p>
            <a:pPr lvl="1"/>
            <a:r>
              <a:rPr lang="en-US" dirty="0"/>
              <a:t>Even though the subclasses inherit the superclass’s private members, they cannot access the members.</a:t>
            </a:r>
          </a:p>
          <a:p>
            <a:pPr lvl="4"/>
            <a:endParaRPr lang="en-US" dirty="0"/>
          </a:p>
          <a:p>
            <a:r>
              <a:rPr lang="en-US" dirty="0"/>
              <a:t>Protected members</a:t>
            </a:r>
          </a:p>
          <a:p>
            <a:pPr lvl="1"/>
            <a:r>
              <a:rPr lang="en-US" dirty="0"/>
              <a:t>Only the superclass’s subclasses can access its protected members.</a:t>
            </a:r>
          </a:p>
          <a:p>
            <a:pPr lvl="4"/>
            <a:endParaRPr lang="en-US" dirty="0"/>
          </a:p>
          <a:p>
            <a:r>
              <a:rPr lang="en-US" dirty="0"/>
              <a:t>Public members</a:t>
            </a:r>
          </a:p>
          <a:p>
            <a:pPr lvl="1"/>
            <a:r>
              <a:rPr lang="en-US" dirty="0"/>
              <a:t>Any class can access the public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0300C-CDE8-D54F-8EF8-D0436097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31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8" y="411163"/>
            <a:ext cx="3931922" cy="655637"/>
          </a:xfrm>
        </p:spPr>
        <p:txBody>
          <a:bodyPr/>
          <a:lstStyle/>
          <a:p>
            <a:r>
              <a:rPr lang="en-US" dirty="0"/>
              <a:t>Subclasses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66" y="426773"/>
            <a:ext cx="4846268" cy="6294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Animal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9051"/>
                </a:solidFill>
                <a:latin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Shhh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Mammal : public Animal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9051"/>
                </a:solidFill>
                <a:latin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Grrr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!" 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 : public Mammal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9051"/>
                </a:solidFill>
                <a:latin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"Roar!";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Kitty : public Cat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9051"/>
                </a:solidFill>
                <a:latin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"Meow!";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13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make_sound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Cat&amp; c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{ return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sz="1300" b="1" dirty="0" err="1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Kitty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3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make_sound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212073" y="1295400"/>
            <a:ext cx="3840438" cy="4876770"/>
          </a:xfrm>
        </p:spPr>
        <p:txBody>
          <a:bodyPr/>
          <a:lstStyle/>
          <a:p>
            <a:r>
              <a:rPr lang="en-US" sz="2400" dirty="0"/>
              <a:t>Variable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en-US" sz="2400" dirty="0"/>
              <a:t> is a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Kitty</a:t>
            </a:r>
            <a:r>
              <a:rPr lang="en-US" sz="2400" dirty="0"/>
              <a:t>.</a:t>
            </a:r>
          </a:p>
          <a:p>
            <a:pPr lvl="1"/>
            <a:r>
              <a:rPr lang="en-US" sz="20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en-US" sz="2000" dirty="0"/>
              <a:t> is also 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Mammal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and an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Animal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Each subclass </a:t>
            </a:r>
            <a:r>
              <a:rPr lang="en-US" sz="2000" u="sng" dirty="0"/>
              <a:t>overrides</a:t>
            </a:r>
            <a:r>
              <a:rPr lang="en-US" sz="2000" dirty="0"/>
              <a:t> the definition of member function </a:t>
            </a:r>
            <a:r>
              <a:rPr lang="en-US" sz="20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2000" dirty="0"/>
              <a:t>.</a:t>
            </a:r>
          </a:p>
          <a:p>
            <a:pPr lvl="5"/>
            <a:endParaRPr lang="en-US" sz="1100" dirty="0"/>
          </a:p>
          <a:p>
            <a:r>
              <a:rPr lang="en-US" sz="2400" dirty="0"/>
              <a:t>What is the output?</a:t>
            </a:r>
          </a:p>
          <a:p>
            <a:pPr lvl="1"/>
            <a:r>
              <a:rPr lang="en-US" sz="2000" dirty="0"/>
              <a:t>The datatype of parameter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en-US" sz="2000" dirty="0"/>
              <a:t> is 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</a:t>
            </a:r>
            <a:r>
              <a:rPr lang="en-US" sz="20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48390" y="5257780"/>
            <a:ext cx="954107" cy="40011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Roar!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59799" y="6220287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D536F0-BCC1-9A40-9C00-5B9B92A5249A}"/>
              </a:ext>
            </a:extLst>
          </p:cNvPr>
          <p:cNvSpPr txBox="1"/>
          <p:nvPr/>
        </p:nvSpPr>
        <p:spPr>
          <a:xfrm>
            <a:off x="4105748" y="320074"/>
            <a:ext cx="11977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Animal.cpp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2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Polymorphism </a:t>
            </a:r>
            <a:r>
              <a:rPr lang="en-US" dirty="0"/>
              <a:t>is the ability of a variable or parameter to have </a:t>
            </a:r>
            <a:r>
              <a:rPr lang="en-US" u="sng" dirty="0"/>
              <a:t>different behaviors</a:t>
            </a:r>
            <a:r>
              <a:rPr lang="en-US" dirty="0"/>
              <a:t> at run time.</a:t>
            </a:r>
          </a:p>
          <a:p>
            <a:pPr lvl="4"/>
            <a:endParaRPr lang="en-US" dirty="0"/>
          </a:p>
          <a:p>
            <a:r>
              <a:rPr lang="en-US" dirty="0"/>
              <a:t>How the variable or parameter behaves depends </a:t>
            </a:r>
            <a:r>
              <a:rPr lang="en-US" u="sng" dirty="0"/>
              <a:t>not</a:t>
            </a:r>
            <a:r>
              <a:rPr lang="en-US" dirty="0"/>
              <a:t> on the </a:t>
            </a:r>
            <a:r>
              <a:rPr lang="en-US" u="sng" dirty="0"/>
              <a:t>datatype of the variable or parameter</a:t>
            </a:r>
            <a:r>
              <a:rPr lang="en-US" dirty="0"/>
              <a:t>, but on the </a:t>
            </a:r>
            <a:r>
              <a:rPr lang="en-US" u="sng" dirty="0"/>
              <a:t>datatype of its value</a:t>
            </a:r>
            <a:r>
              <a:rPr lang="en-US" dirty="0"/>
              <a:t> at run time.</a:t>
            </a:r>
          </a:p>
          <a:p>
            <a:pPr lvl="4"/>
            <a:endParaRPr lang="en-US" dirty="0"/>
          </a:p>
          <a:p>
            <a:r>
              <a:rPr lang="en-US" dirty="0"/>
              <a:t>Polymorphism is implemented in C++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>
                <a:solidFill>
                  <a:srgbClr val="B23C00"/>
                </a:solidFill>
              </a:rPr>
              <a:t>virtual functions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0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F5BD-A675-DE4B-BC09-BC9A4416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Solutions: Question 77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8FD2F-2330-8A4A-A0FD-28DD7776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2560292"/>
          </a:xfrm>
        </p:spPr>
        <p:txBody>
          <a:bodyPr/>
          <a:lstStyle/>
          <a:p>
            <a:r>
              <a:rPr lang="en-US" dirty="0"/>
              <a:t>Definition of the default constructor: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7FD99-15E5-6642-8C6E-07CB1614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D48EE5-29D8-5B42-B8A8-92420B8903E4}"/>
              </a:ext>
            </a:extLst>
          </p:cNvPr>
          <p:cNvSpPr txBox="1"/>
          <p:nvPr/>
        </p:nvSpPr>
        <p:spPr>
          <a:xfrm>
            <a:off x="2257905" y="3296932"/>
            <a:ext cx="425789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Rational::Rational() : a(0), b(1)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C7CE1C-68B3-9641-BB0D-CADF89ACE28F}"/>
              </a:ext>
            </a:extLst>
          </p:cNvPr>
          <p:cNvSpPr txBox="1"/>
          <p:nvPr/>
        </p:nvSpPr>
        <p:spPr>
          <a:xfrm>
            <a:off x="2257905" y="1992401"/>
            <a:ext cx="265329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Rational::Rational()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17819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64" y="320075"/>
            <a:ext cx="2560336" cy="746726"/>
          </a:xfrm>
        </p:spPr>
        <p:txBody>
          <a:bodyPr/>
          <a:lstStyle/>
          <a:p>
            <a:r>
              <a:rPr lang="en-US" sz="2400" dirty="0"/>
              <a:t>Polymorphism</a:t>
            </a:r>
            <a:r>
              <a:rPr lang="en-US" sz="2400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89" y="518212"/>
            <a:ext cx="5949064" cy="6294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string </a:t>
            </a:r>
            <a:r>
              <a:rPr lang="en-US" sz="13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"Eat and sleep.";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 : public Person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9051"/>
                </a:solidFill>
                <a:latin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"Study and study." 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: public Student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9051"/>
                </a:solidFill>
                <a:latin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"Design and build.";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endParaRPr lang="en-US" sz="13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9051"/>
                </a:solidFill>
                <a:latin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"Code and test.";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13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Student&amp; s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{ return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sz="1300" b="1" dirty="0" err="1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3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9268" y="1275709"/>
            <a:ext cx="3291804" cy="4972691"/>
          </a:xfrm>
        </p:spPr>
        <p:txBody>
          <a:bodyPr/>
          <a:lstStyle/>
          <a:p>
            <a:r>
              <a:rPr lang="en-US" sz="2400" dirty="0"/>
              <a:t>What is the output?</a:t>
            </a:r>
          </a:p>
          <a:p>
            <a:pPr lvl="6"/>
            <a:endParaRPr lang="en-US" sz="800" dirty="0"/>
          </a:p>
          <a:p>
            <a:pPr lvl="1"/>
            <a:r>
              <a:rPr lang="en-US" sz="2000" dirty="0"/>
              <a:t>Member function </a:t>
            </a:r>
            <a:r>
              <a:rPr lang="en-US" sz="20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2000" dirty="0"/>
              <a:t> is </a:t>
            </a:r>
            <a:r>
              <a:rPr lang="en-US" sz="2000" u="sng" dirty="0">
                <a:solidFill>
                  <a:srgbClr val="7030A0"/>
                </a:solidFill>
              </a:rPr>
              <a:t>virtual</a:t>
            </a:r>
            <a:r>
              <a:rPr lang="en-US" sz="2000" dirty="0"/>
              <a:t> in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  <a:r>
              <a:rPr lang="en-US" sz="2000" dirty="0"/>
              <a:t> and </a:t>
            </a:r>
            <a:r>
              <a:rPr lang="en-US" sz="2000" u="sng" dirty="0"/>
              <a:t>all subclasses</a:t>
            </a:r>
            <a:r>
              <a:rPr lang="en-US" sz="2000" dirty="0"/>
              <a:t>.</a:t>
            </a:r>
          </a:p>
          <a:p>
            <a:pPr lvl="6"/>
            <a:endParaRPr lang="en-US" sz="800" dirty="0"/>
          </a:p>
          <a:p>
            <a:pPr lvl="1"/>
            <a:r>
              <a:rPr lang="en-US" sz="2000" dirty="0"/>
              <a:t>The datatype of </a:t>
            </a:r>
            <a:r>
              <a:rPr lang="en-US" sz="2000" u="sng" dirty="0"/>
              <a:t>parameter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2000" dirty="0"/>
              <a:t>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2000" dirty="0"/>
              <a:t>.</a:t>
            </a:r>
          </a:p>
          <a:p>
            <a:pPr lvl="5"/>
            <a:endParaRPr lang="en-US" sz="800" dirty="0"/>
          </a:p>
          <a:p>
            <a:pPr lvl="1"/>
            <a:r>
              <a:rPr lang="en-US" sz="2000" dirty="0"/>
              <a:t>The datatype of </a:t>
            </a:r>
            <a:br>
              <a:rPr lang="en-US" sz="2000" dirty="0"/>
            </a:br>
            <a:r>
              <a:rPr lang="en-US" sz="2000" dirty="0"/>
              <a:t>the </a:t>
            </a:r>
            <a:r>
              <a:rPr lang="en-US" sz="2000" u="sng" dirty="0"/>
              <a:t>value</a:t>
            </a:r>
            <a:r>
              <a:rPr lang="en-US" sz="2000" dirty="0"/>
              <a:t> of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2000" dirty="0"/>
              <a:t> is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5589182"/>
            <a:ext cx="2339102" cy="40011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Code and test.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C0EF9C-C1B6-3643-AF5B-48AC6D200914}"/>
              </a:ext>
            </a:extLst>
          </p:cNvPr>
          <p:cNvSpPr txBox="1"/>
          <p:nvPr/>
        </p:nvSpPr>
        <p:spPr>
          <a:xfrm>
            <a:off x="4948123" y="373312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6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2" y="1613826"/>
            <a:ext cx="7353295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string activity(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&amp; s) { return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s.activity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7672" y="4781291"/>
            <a:ext cx="2528256" cy="92333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Code and test.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Design and build.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Study and study.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11318" y="6248400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8FC05A-2534-2941-B94F-03FFCC082BFD}"/>
              </a:ext>
            </a:extLst>
          </p:cNvPr>
          <p:cNvSpPr txBox="1"/>
          <p:nvPr/>
        </p:nvSpPr>
        <p:spPr>
          <a:xfrm>
            <a:off x="7179595" y="1325903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72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now on, make destructors </a:t>
            </a:r>
            <a:r>
              <a:rPr lang="en-US" u="sng" dirty="0"/>
              <a:t>virtual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virtual destructor </a:t>
            </a:r>
            <a:r>
              <a:rPr lang="en-US" dirty="0"/>
              <a:t>ensures that the </a:t>
            </a:r>
            <a:br>
              <a:rPr lang="en-US" dirty="0"/>
            </a:br>
            <a:r>
              <a:rPr lang="en-US" u="sng" dirty="0"/>
              <a:t>correct destructor</a:t>
            </a:r>
            <a:r>
              <a:rPr lang="en-US" dirty="0"/>
              <a:t> is called for an object </a:t>
            </a:r>
            <a:br>
              <a:rPr lang="en-US" dirty="0"/>
            </a:br>
            <a:r>
              <a:rPr lang="en-US" dirty="0"/>
              <a:t>when the object is being destroyed.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1874537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virtual ~Foo();</a:t>
            </a:r>
          </a:p>
        </p:txBody>
      </p:sp>
    </p:spTree>
    <p:extLst>
      <p:ext uri="{BB962C8B-B14F-4D97-AF65-F5344CB8AC3E}">
        <p14:creationId xmlns:p14="http://schemas.microsoft.com/office/powerpoint/2010/main" val="1830158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AA22-C3FF-E24A-B213-3F45173C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Virtual Destructors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DC8D5-402F-D14B-965C-0C2580D87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326" y="5074902"/>
            <a:ext cx="3825918" cy="1056023"/>
          </a:xfrm>
        </p:spPr>
        <p:txBody>
          <a:bodyPr/>
          <a:lstStyle/>
          <a:p>
            <a:r>
              <a:rPr lang="en-US" dirty="0"/>
              <a:t>Which destructor(s) is/are called?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0C569-30CD-B641-8EFF-DC78247B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22DCC-2087-5C42-AF57-98283FD70305}"/>
              </a:ext>
            </a:extLst>
          </p:cNvPr>
          <p:cNvSpPr txBox="1"/>
          <p:nvPr/>
        </p:nvSpPr>
        <p:spPr>
          <a:xfrm>
            <a:off x="457200" y="1258449"/>
            <a:ext cx="609173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Employee() 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"Employee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~Employee()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"~Employee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Manager : public 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Manager() 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"Manager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~Manager()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"~Manager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B90ADF-5E3A-264B-B359-74E5B3E027AF}"/>
              </a:ext>
            </a:extLst>
          </p:cNvPr>
          <p:cNvSpPr txBox="1"/>
          <p:nvPr/>
        </p:nvSpPr>
        <p:spPr>
          <a:xfrm>
            <a:off x="4195970" y="3942214"/>
            <a:ext cx="4381328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Manager();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15ECA8-D122-544F-9A3F-819A6C13B74F}"/>
              </a:ext>
            </a:extLst>
          </p:cNvPr>
          <p:cNvSpPr txBox="1"/>
          <p:nvPr/>
        </p:nvSpPr>
        <p:spPr>
          <a:xfrm>
            <a:off x="5584600" y="1454575"/>
            <a:ext cx="1266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Employee.h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AC3654-C100-4445-BDD7-2D92951D3362}"/>
              </a:ext>
            </a:extLst>
          </p:cNvPr>
          <p:cNvSpPr txBox="1"/>
          <p:nvPr/>
        </p:nvSpPr>
        <p:spPr>
          <a:xfrm>
            <a:off x="6881841" y="5792371"/>
            <a:ext cx="189635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DestructorTest.cpp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FBCE2C-8719-A64C-A55B-B8431369F019}"/>
              </a:ext>
            </a:extLst>
          </p:cNvPr>
          <p:cNvSpPr txBox="1"/>
          <p:nvPr/>
        </p:nvSpPr>
        <p:spPr>
          <a:xfrm>
            <a:off x="7861334" y="33756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199045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B904-23F4-4C43-9C0D-DFB5F9D10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Puzzle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6D224-5491-5044-9DA3-F9326F22D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What is the output?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BA602-A4B5-1847-AACB-21CC2948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D06AED-630B-BA44-9082-6DDBA89A6F5E}"/>
              </a:ext>
            </a:extLst>
          </p:cNvPr>
          <p:cNvSpPr txBox="1"/>
          <p:nvPr/>
        </p:nvSpPr>
        <p:spPr>
          <a:xfrm>
            <a:off x="964281" y="1965976"/>
            <a:ext cx="7215437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  <a:b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a = (100 + 1.0/3) - 100;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b = 1.0/3;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(a == b ? "equal" : "unequal") &lt;&lt;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4262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61DB8-9AD9-E049-8C9C-556CF1376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A2D75-1B0D-3B40-B50F-980D6EBB1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 minutes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BAC65-BF68-A541-BD69-28BAD8F4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11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chrono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7318" y="1410354"/>
            <a:ext cx="7141699" cy="52937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&lt;</a:t>
            </a:r>
            <a:r>
              <a:rPr lang="en-US" sz="13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iostream</a:t>
            </a:r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&lt;</a:t>
            </a:r>
            <a:r>
              <a:rPr lang="en-US" sz="13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iomanip</a:t>
            </a:r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&lt;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chrono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&gt;</a:t>
            </a:r>
          </a:p>
          <a:p>
            <a:endParaRPr lang="en-US" sz="13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using namespace </a:t>
            </a:r>
            <a:r>
              <a:rPr lang="en-US" sz="13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std</a:t>
            </a:r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using namespace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std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::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chrono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endParaRPr lang="en-US" sz="1300" b="1" dirty="0">
              <a:solidFill>
                <a:srgbClr val="B23C00"/>
              </a:solidFill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long </a:t>
            </a:r>
            <a:r>
              <a:rPr lang="en-US" sz="13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time_vector_initialization</a:t>
            </a:r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(vector&lt;int&gt; v, int n);</a:t>
            </a:r>
            <a:b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commafy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long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3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 v;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(long n = 10000; n &lt;= 100000000; n *= 10)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long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time_vector_initialization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(v, n);</a:t>
            </a:r>
            <a:b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(11)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commafy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 &lt;&lt; " : "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commafy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" </a:t>
            </a:r>
            <a:r>
              <a:rPr lang="en-US" sz="13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"Done!";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536" y="1239588"/>
            <a:ext cx="17157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TimeVector1.cpp</a:t>
            </a:r>
          </a:p>
        </p:txBody>
      </p:sp>
    </p:spTree>
    <p:extLst>
      <p:ext uri="{BB962C8B-B14F-4D97-AF65-F5344CB8AC3E}">
        <p14:creationId xmlns:p14="http://schemas.microsoft.com/office/powerpoint/2010/main" val="3009299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chrono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4228" y="1408785"/>
            <a:ext cx="8948283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time_vector_initialization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(vector&lt;int&gt;&amp; v, const int n)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the work that we're timing.</a:t>
            </a:r>
          </a:p>
          <a:p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v.clear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Other options include: nanoseconds, microseconds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duration_cast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&lt;milliseconds&gt;(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).count();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67ACBB-74C4-C547-88B0-2B357769CDE7}"/>
              </a:ext>
            </a:extLst>
          </p:cNvPr>
          <p:cNvSpPr txBox="1"/>
          <p:nvPr/>
        </p:nvSpPr>
        <p:spPr>
          <a:xfrm>
            <a:off x="2385300" y="5613366"/>
            <a:ext cx="438613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See </a:t>
            </a:r>
            <a:r>
              <a:rPr lang="en-US" dirty="0">
                <a:solidFill>
                  <a:srgbClr val="0033CC"/>
                </a:solidFill>
                <a:hlinkClick r:id="rId2"/>
              </a:rPr>
              <a:t>http://en.cppreference.com/w/cpp/chrono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AC0DE-D751-2E41-810C-61140427731E}"/>
              </a:ext>
            </a:extLst>
          </p:cNvPr>
          <p:cNvSpPr txBox="1"/>
          <p:nvPr/>
        </p:nvSpPr>
        <p:spPr>
          <a:xfrm>
            <a:off x="7223731" y="4983463"/>
            <a:ext cx="17157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TimeVector1.cpp</a:t>
            </a:r>
          </a:p>
        </p:txBody>
      </p:sp>
    </p:spTree>
    <p:extLst>
      <p:ext uri="{BB962C8B-B14F-4D97-AF65-F5344CB8AC3E}">
        <p14:creationId xmlns:p14="http://schemas.microsoft.com/office/powerpoint/2010/main" val="345312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D50A8-44DF-B346-8A50-B89FC3F3C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chrono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FA85C-ACC3-EF44-A222-A79854E1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235FF-B9DF-6244-A401-59080D9278D1}"/>
              </a:ext>
            </a:extLst>
          </p:cNvPr>
          <p:cNvSpPr txBox="1"/>
          <p:nvPr/>
        </p:nvSpPr>
        <p:spPr>
          <a:xfrm>
            <a:off x="2834659" y="1359828"/>
            <a:ext cx="4011034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commafy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str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pos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- 3;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(pos &gt; 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str.insert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(pos, ",");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pos -= 3;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str;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EA8554-74E6-474D-93B9-4588A1C73331}"/>
              </a:ext>
            </a:extLst>
          </p:cNvPr>
          <p:cNvSpPr txBox="1"/>
          <p:nvPr/>
        </p:nvSpPr>
        <p:spPr>
          <a:xfrm>
            <a:off x="5320629" y="4160768"/>
            <a:ext cx="17157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TimeVector1.cpp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BB24A8-3297-4341-88EA-55EDFE7F2356}"/>
              </a:ext>
            </a:extLst>
          </p:cNvPr>
          <p:cNvSpPr txBox="1"/>
          <p:nvPr/>
        </p:nvSpPr>
        <p:spPr>
          <a:xfrm>
            <a:off x="2834659" y="4920842"/>
            <a:ext cx="4998484" cy="181588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      10,000 :     0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    100,000 :     4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  1,000,000 :    41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  10,000,000 :   432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100,000,000 : 3,804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Done!</a:t>
            </a:r>
          </a:p>
        </p:txBody>
      </p:sp>
    </p:spTree>
    <p:extLst>
      <p:ext uri="{BB962C8B-B14F-4D97-AF65-F5344CB8AC3E}">
        <p14:creationId xmlns:p14="http://schemas.microsoft.com/office/powerpoint/2010/main" val="77677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In a declaration of a variable that is also being initialized, the compiler can </a:t>
            </a:r>
            <a:r>
              <a:rPr lang="en-US" u="sng" dirty="0"/>
              <a:t>infer</a:t>
            </a:r>
            <a:r>
              <a:rPr lang="en-US" dirty="0"/>
              <a:t> the type of the variable from the initialization expression.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type inference</a:t>
            </a:r>
            <a:r>
              <a:rPr lang="en-US" dirty="0"/>
              <a:t>, AKA </a:t>
            </a:r>
            <a:r>
              <a:rPr lang="en-US" dirty="0">
                <a:solidFill>
                  <a:srgbClr val="B23C00"/>
                </a:solidFill>
              </a:rPr>
              <a:t>type determination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instead of a complicated type name.</a:t>
            </a:r>
          </a:p>
          <a:p>
            <a:pPr lvl="1"/>
            <a:r>
              <a:rPr lang="en-US" dirty="0"/>
              <a:t>Examples: Instead of: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0161" y="4343390"/>
            <a:ext cx="734367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25" y="5074902"/>
            <a:ext cx="48750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160CDA-3751-3345-B6C5-69543DF8F100}"/>
              </a:ext>
            </a:extLst>
          </p:cNvPr>
          <p:cNvSpPr txBox="1"/>
          <p:nvPr/>
        </p:nvSpPr>
        <p:spPr>
          <a:xfrm>
            <a:off x="1169465" y="5544983"/>
            <a:ext cx="680506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From the initialization expression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the compiler </a:t>
            </a:r>
          </a:p>
          <a:p>
            <a:r>
              <a:rPr lang="en-US" dirty="0">
                <a:solidFill>
                  <a:srgbClr val="0033CC"/>
                </a:solidFill>
              </a:rPr>
              <a:t>can </a:t>
            </a:r>
            <a:r>
              <a:rPr lang="en-US" u="sng" dirty="0">
                <a:solidFill>
                  <a:srgbClr val="0033CC"/>
                </a:solidFill>
              </a:rPr>
              <a:t>infer</a:t>
            </a:r>
            <a:r>
              <a:rPr lang="en-US" dirty="0">
                <a:solidFill>
                  <a:srgbClr val="0033CC"/>
                </a:solidFill>
              </a:rPr>
              <a:t> that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has type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dirty="0"/>
              <a:t>.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17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F5BD-A675-DE4B-BC09-BC9A4416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Solutions: Question 78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8FD2F-2330-8A4A-A0FD-28DD7776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548634"/>
          </a:xfrm>
        </p:spPr>
        <p:txBody>
          <a:bodyPr/>
          <a:lstStyle/>
          <a:p>
            <a:r>
              <a:rPr lang="en-US" dirty="0"/>
              <a:t>Definition of the regular constructor: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7FD99-15E5-6642-8C6E-07CB1614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D48EE5-29D8-5B42-B8A8-92420B8903E4}"/>
              </a:ext>
            </a:extLst>
          </p:cNvPr>
          <p:cNvSpPr txBox="1"/>
          <p:nvPr/>
        </p:nvSpPr>
        <p:spPr>
          <a:xfrm>
            <a:off x="221289" y="2007236"/>
            <a:ext cx="870142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Rational::Rational(int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a(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b(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158946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decltype</a:t>
            </a:r>
            <a:r>
              <a:rPr lang="en-US" dirty="0"/>
              <a:t> Pseudo-Function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22307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takes a variable as an argument.</a:t>
            </a:r>
          </a:p>
          <a:p>
            <a:r>
              <a:rPr lang="en-US" dirty="0"/>
              <a:t>Returns the </a:t>
            </a:r>
            <a:r>
              <a:rPr lang="en-US" u="sng" dirty="0"/>
              <a:t>datatype</a:t>
            </a:r>
            <a:r>
              <a:rPr lang="en-US" dirty="0"/>
              <a:t> associated of the variable.</a:t>
            </a:r>
          </a:p>
          <a:p>
            <a:pPr lvl="5"/>
            <a:endParaRPr lang="en-US" dirty="0"/>
          </a:p>
          <a:p>
            <a:r>
              <a:rPr lang="en-US" dirty="0"/>
              <a:t>Use to create another variable </a:t>
            </a:r>
            <a:br>
              <a:rPr lang="en-US" dirty="0"/>
            </a:br>
            <a:r>
              <a:rPr lang="en-US" dirty="0"/>
              <a:t>with the </a:t>
            </a:r>
            <a:r>
              <a:rPr lang="en-US" u="sng" dirty="0"/>
              <a:t>same datatype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Ensure that two variables have the same datatype.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4473" y="4701100"/>
            <a:ext cx="487505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0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E798-B39D-9E47-B117-50067AD05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chrono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76EFF-5EBA-524F-82F5-59C6A996F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E0C465-2A73-1042-85D9-00DC22CB2710}"/>
              </a:ext>
            </a:extLst>
          </p:cNvPr>
          <p:cNvSpPr txBox="1"/>
          <p:nvPr/>
        </p:nvSpPr>
        <p:spPr>
          <a:xfrm>
            <a:off x="666924" y="1417342"/>
            <a:ext cx="7810151" cy="3877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time_vector_initialization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(vector&lt;int&gt;&amp; v, const int n)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Do the work that we're timing.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v.clear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Other options include: nanoseconds, microseconds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long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duration_cast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&lt;milliseconds&gt;(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).count();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elapsed_time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BC2D70-B4C8-EA44-9B39-F09CE259BDEC}"/>
              </a:ext>
            </a:extLst>
          </p:cNvPr>
          <p:cNvSpPr txBox="1"/>
          <p:nvPr/>
        </p:nvSpPr>
        <p:spPr>
          <a:xfrm>
            <a:off x="6583658" y="5102104"/>
            <a:ext cx="17157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TimeVector2.cpp</a:t>
            </a:r>
          </a:p>
        </p:txBody>
      </p:sp>
    </p:spTree>
    <p:extLst>
      <p:ext uri="{BB962C8B-B14F-4D97-AF65-F5344CB8AC3E}">
        <p14:creationId xmlns:p14="http://schemas.microsoft.com/office/powerpoint/2010/main" val="34761139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 handling is an elegant way to handle </a:t>
            </a:r>
            <a:r>
              <a:rPr lang="en-US" u="sng" dirty="0"/>
              <a:t>“exceptional” error situations</a:t>
            </a:r>
            <a:r>
              <a:rPr lang="en-US" dirty="0"/>
              <a:t> at run time.</a:t>
            </a:r>
          </a:p>
          <a:p>
            <a:pPr lvl="1"/>
            <a:r>
              <a:rPr lang="en-US" dirty="0"/>
              <a:t>Meant to be used </a:t>
            </a:r>
            <a:r>
              <a:rPr lang="en-US" u="sng" dirty="0"/>
              <a:t>sparingly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Code (such as a function) that encounters an error situation can </a:t>
            </a:r>
            <a:r>
              <a:rPr lang="en-US" dirty="0">
                <a:solidFill>
                  <a:srgbClr val="C00000"/>
                </a:solidFill>
              </a:rPr>
              <a:t>“throw” an exception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“Catch” the exception </a:t>
            </a:r>
            <a:r>
              <a:rPr lang="en-US" dirty="0"/>
              <a:t>by code elsewhere (possibly in another function) that </a:t>
            </a:r>
            <a:br>
              <a:rPr lang="en-US" dirty="0"/>
            </a:br>
            <a:r>
              <a:rPr lang="en-US" u="sng" dirty="0"/>
              <a:t>handles</a:t>
            </a:r>
            <a:r>
              <a:rPr lang="en-US" dirty="0"/>
              <a:t> the exception.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52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664" y="1227177"/>
            <a:ext cx="8561959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main()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value;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"Enter positive integers, 0 to quit." &lt;&lt;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do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? ";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try</a:t>
            </a:r>
            <a:endParaRPr lang="mr-IN" sz="1400" b="1" dirty="0">
              <a:solidFill>
                <a:srgbClr val="B23C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cin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&gt;&gt;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&lt; 0) 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value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mr-IN" sz="1400" b="1" dirty="0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 &gt; 0) </a:t>
            </a:r>
            <a:r>
              <a:rPr lang="mr-IN" sz="1400" b="1" dirty="0" err="1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You</a:t>
            </a:r>
            <a:r>
              <a:rPr lang="mr-IN" sz="1400" b="1" dirty="0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entered</a:t>
            </a:r>
            <a:r>
              <a:rPr lang="mr-IN" sz="1400" b="1" dirty="0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 " &lt;&lt; </a:t>
            </a:r>
            <a:r>
              <a:rPr lang="mr-IN" sz="1400" b="1" dirty="0" err="1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mr-IN" sz="1400" b="1" dirty="0" err="1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catch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"*** Error: You entered the negative value " &lt;&lt; 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} while (value != 0);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Done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!"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0;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67" y="3520439"/>
            <a:ext cx="103310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Try-catch</a:t>
            </a:r>
          </a:p>
          <a:p>
            <a:r>
              <a:rPr lang="en-US" dirty="0">
                <a:solidFill>
                  <a:srgbClr val="0033CC"/>
                </a:solidFill>
              </a:rPr>
              <a:t>block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83814" y="3246122"/>
            <a:ext cx="276389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Throw the exception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34659" y="4434829"/>
            <a:ext cx="312617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Catch and handle the exception.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69968" y="3169177"/>
            <a:ext cx="239039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9051"/>
                </a:solidFill>
              </a:rPr>
              <a:t>The rest of the try block </a:t>
            </a:r>
          </a:p>
          <a:p>
            <a:r>
              <a:rPr lang="en-US" dirty="0">
                <a:solidFill>
                  <a:srgbClr val="009051"/>
                </a:solidFill>
              </a:rPr>
              <a:t>is skipped whenever </a:t>
            </a:r>
          </a:p>
          <a:p>
            <a:r>
              <a:rPr lang="en-US" dirty="0">
                <a:solidFill>
                  <a:srgbClr val="009051"/>
                </a:solidFill>
              </a:rPr>
              <a:t>an exception is thrown.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170" y="1325903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exception1.cpp</a:t>
            </a:r>
          </a:p>
        </p:txBody>
      </p:sp>
    </p:spTree>
    <p:extLst>
      <p:ext uri="{BB962C8B-B14F-4D97-AF65-F5344CB8AC3E}">
        <p14:creationId xmlns:p14="http://schemas.microsoft.com/office/powerpoint/2010/main" val="40671523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throw a value of any type.</a:t>
            </a:r>
          </a:p>
          <a:p>
            <a:pPr lvl="4"/>
            <a:endParaRPr lang="en-US" dirty="0"/>
          </a:p>
          <a:p>
            <a:r>
              <a:rPr lang="en-US" dirty="0"/>
              <a:t>You can define your own exception classes.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try-catch block</a:t>
            </a:r>
            <a:r>
              <a:rPr lang="en-US" dirty="0"/>
              <a:t> can throw and catch </a:t>
            </a:r>
            <a:br>
              <a:rPr lang="en-US" dirty="0"/>
            </a:br>
            <a:r>
              <a:rPr lang="en-US" dirty="0"/>
              <a:t>multiple exceptions.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250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  <a:r>
              <a:rPr lang="en-US" i="1" dirty="0"/>
              <a:t> </a:t>
            </a:r>
            <a:r>
              <a:rPr lang="en-US" dirty="0"/>
              <a:t>Example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231665"/>
            <a:ext cx="573907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SomeNumber</a:t>
            </a:r>
            <a:endParaRPr lang="en-US" b="1" dirty="0">
              <a:solidFill>
                <a:srgbClr val="B23C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SomeNumber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n) : value(n) {}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get_value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()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const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{ return value; }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private: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value;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</a:p>
          <a:p>
            <a:endParaRPr lang="mr-IN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 dirty="0" err="1">
                <a:solidFill>
                  <a:srgbClr val="009051"/>
                </a:solidFill>
                <a:latin typeface="Courier" charset="0"/>
              </a:rPr>
              <a:t>NegativeNumber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: public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</a:rPr>
              <a:t>SomeNumber</a:t>
            </a:r>
            <a:endParaRPr lang="en-US" b="1" dirty="0">
              <a:solidFill>
                <a:srgbClr val="B23C00"/>
              </a:solidFill>
              <a:latin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solidFill>
                  <a:srgbClr val="009051"/>
                </a:solidFill>
                <a:latin typeface="Courier" charset="0"/>
                <a:ea typeface="Courier" charset="0"/>
                <a:cs typeface="Courier" charset="0"/>
              </a:rPr>
              <a:t>NegativeNumber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n) :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</a:rPr>
              <a:t>SomeNumber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(n)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{};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</a:p>
          <a:p>
            <a:endParaRPr lang="mr-IN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 dirty="0" err="1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NumberTooBig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: public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</a:rPr>
              <a:t>SomeNumber</a:t>
            </a:r>
            <a:endParaRPr lang="en-US" b="1" dirty="0">
              <a:solidFill>
                <a:srgbClr val="B23C00"/>
              </a:solidFill>
              <a:latin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NumberTooBig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n) :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</a:rPr>
              <a:t>SomeNumber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(n)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{};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75097" y="4069073"/>
            <a:ext cx="177157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Invoke the base</a:t>
            </a:r>
          </a:p>
          <a:p>
            <a:r>
              <a:rPr lang="en-US" dirty="0">
                <a:solidFill>
                  <a:srgbClr val="0033CC"/>
                </a:solidFill>
              </a:rPr>
              <a:t>class constructor.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390" y="1344326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exception2.cpp</a:t>
            </a:r>
          </a:p>
        </p:txBody>
      </p:sp>
    </p:spTree>
    <p:extLst>
      <p:ext uri="{BB962C8B-B14F-4D97-AF65-F5344CB8AC3E}">
        <p14:creationId xmlns:p14="http://schemas.microsoft.com/office/powerpoint/2010/main" val="17002985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  <a:r>
              <a:rPr lang="en-US" i="1" dirty="0"/>
              <a:t> </a:t>
            </a:r>
            <a:r>
              <a:rPr lang="en-US" dirty="0"/>
              <a:t>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3192" y="1340078"/>
            <a:ext cx="8239756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main()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...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try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cin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&gt;&gt;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&lt; 0)   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&gt;= 10) 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 0)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You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entered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&amp; 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Negative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&amp; 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too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big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...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170" y="1170801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exception2.cpp</a:t>
            </a:r>
          </a:p>
        </p:txBody>
      </p:sp>
    </p:spTree>
    <p:extLst>
      <p:ext uri="{BB962C8B-B14F-4D97-AF65-F5344CB8AC3E}">
        <p14:creationId xmlns:p14="http://schemas.microsoft.com/office/powerpoint/2010/main" val="21927027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can throw exceptions.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u="sng" dirty="0"/>
              <a:t>caller</a:t>
            </a:r>
            <a:r>
              <a:rPr lang="en-US" dirty="0"/>
              <a:t> of the function must call the function inside a try-catch block to catch any exceptions thrown by the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828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6604" y="1234464"/>
            <a:ext cx="7810151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read_numbers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() throw(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main()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try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read_numbers</a:t>
            </a:r>
            <a:r>
              <a:rPr lang="mr-IN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();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&amp; v)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Negative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-1;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&amp; v)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too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big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-2;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}</a:t>
            </a:r>
          </a:p>
          <a:p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Done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!"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0;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52676" y="5897853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exception3.cpp</a:t>
            </a:r>
          </a:p>
        </p:txBody>
      </p:sp>
    </p:spTree>
    <p:extLst>
      <p:ext uri="{BB962C8B-B14F-4D97-AF65-F5344CB8AC3E}">
        <p14:creationId xmlns:p14="http://schemas.microsoft.com/office/powerpoint/2010/main" val="28945966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1583" y="1380689"/>
            <a:ext cx="7960834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read_numbers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() 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throw(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value;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&lt;&lt; "Enter positive integers &lt; 10, 0 to quit." &lt;&lt;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do</a:t>
            </a:r>
            <a:endParaRPr lang="mr-IN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? ";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cin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&gt;&gt;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    if (value &lt; 0)   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    if (value &gt;= 10) 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&gt; 0)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You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entered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" &lt;&lt;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} while (value != 0);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52544" y="4983463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exception3.cpp</a:t>
            </a:r>
          </a:p>
        </p:txBody>
      </p:sp>
    </p:spTree>
    <p:extLst>
      <p:ext uri="{BB962C8B-B14F-4D97-AF65-F5344CB8AC3E}">
        <p14:creationId xmlns:p14="http://schemas.microsoft.com/office/powerpoint/2010/main" val="54313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F5BD-A675-DE4B-BC09-BC9A4416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Solutions: Question 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8FD2F-2330-8A4A-A0FD-28DD7776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548634"/>
          </a:xfrm>
        </p:spPr>
        <p:txBody>
          <a:bodyPr/>
          <a:lstStyle/>
          <a:p>
            <a:r>
              <a:rPr lang="en-US" dirty="0"/>
              <a:t>Definition of the overloaded addition operator: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7FD99-15E5-6642-8C6E-07CB1614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D48EE5-29D8-5B42-B8A8-92420B8903E4}"/>
              </a:ext>
            </a:extLst>
          </p:cNvPr>
          <p:cNvSpPr txBox="1"/>
          <p:nvPr/>
        </p:nvSpPr>
        <p:spPr>
          <a:xfrm>
            <a:off x="900161" y="1978874"/>
            <a:ext cx="7343677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Rational Rational::operator +(const Rational&amp; other) const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c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other.b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Rational sum(a*d + b*c, b*d);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sum;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65314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#9: Big Pi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34464"/>
                <a:ext cx="8320994" cy="4937705"/>
              </a:xfrm>
            </p:spPr>
            <p:txBody>
              <a:bodyPr/>
              <a:lstStyle/>
              <a:p>
                <a:r>
                  <a:rPr lang="en-US" dirty="0"/>
                  <a:t>You will compute and print the </a:t>
                </a:r>
                <a:br>
                  <a:rPr lang="en-US" dirty="0"/>
                </a:br>
                <a:r>
                  <a:rPr lang="en-US" dirty="0"/>
                  <a:t>first 1,000 decimal digits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Algorithm: </a:t>
                </a:r>
                <a:r>
                  <a:rPr lang="en-US" u="sng" dirty="0"/>
                  <a:t>Quartic convergence</a:t>
                </a:r>
                <a:r>
                  <a:rPr lang="en-US" dirty="0"/>
                  <a:t> (1985) at </a:t>
                </a:r>
                <a:r>
                  <a:rPr lang="en-US" dirty="0">
                    <a:hlinkClick r:id="rId3"/>
                  </a:rPr>
                  <a:t>https://en.wikipedia.org/wiki/Borwein's_algorithm</a:t>
                </a:r>
                <a:r>
                  <a:rPr lang="en-US" dirty="0"/>
                  <a:t> 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You will use the </a:t>
                </a:r>
                <a:r>
                  <a:rPr lang="en-US" dirty="0">
                    <a:solidFill>
                      <a:srgbClr val="B23C00"/>
                    </a:solidFill>
                  </a:rPr>
                  <a:t>Multiple-Precision Integers and Rationals</a:t>
                </a:r>
                <a:r>
                  <a:rPr lang="en-US" dirty="0"/>
                  <a:t> (</a:t>
                </a:r>
                <a:r>
                  <a:rPr lang="en-US" dirty="0">
                    <a:solidFill>
                      <a:srgbClr val="B23C00"/>
                    </a:solidFill>
                  </a:rPr>
                  <a:t>MPIR</a:t>
                </a:r>
                <a:r>
                  <a:rPr lang="en-US" dirty="0"/>
                  <a:t>) library.</a:t>
                </a:r>
              </a:p>
              <a:p>
                <a:pPr lvl="1"/>
                <a:r>
                  <a:rPr lang="en-US" dirty="0">
                    <a:hlinkClick r:id="rId4"/>
                  </a:rPr>
                  <a:t>http://mpir.org/</a:t>
                </a:r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Distributed as C and assembly language </a:t>
                </a:r>
                <a:r>
                  <a:rPr lang="en-US" u="sng" dirty="0"/>
                  <a:t>source files</a:t>
                </a:r>
                <a:r>
                  <a:rPr lang="en-US" dirty="0"/>
                  <a:t>.</a:t>
                </a:r>
              </a:p>
              <a:p>
                <a:pPr lvl="5"/>
                <a:endParaRPr lang="en-US" dirty="0"/>
              </a:p>
              <a:p>
                <a:r>
                  <a:rPr lang="en-US" dirty="0"/>
                  <a:t>Use the library to create and work with numbers with </a:t>
                </a:r>
                <a:r>
                  <a:rPr lang="en-US" u="sng" dirty="0"/>
                  <a:t>arbitrarily long precision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34464"/>
                <a:ext cx="8320994" cy="4937705"/>
              </a:xfrm>
              <a:blipFill>
                <a:blip r:embed="rId5"/>
                <a:stretch>
                  <a:fillRect l="-610" t="-1285" r="-1220" b="-3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7E693B-DE7B-C440-8F4E-DDBEBDF0007A}"/>
              </a:ext>
            </a:extLst>
          </p:cNvPr>
          <p:cNvSpPr txBox="1"/>
          <p:nvPr/>
        </p:nvSpPr>
        <p:spPr>
          <a:xfrm>
            <a:off x="7211560" y="2240293"/>
            <a:ext cx="104547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33CC"/>
                </a:solidFill>
              </a:rPr>
              <a:t>See footnote 3!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49E421-5216-3240-A6F3-2CE80B6D2A4F}"/>
              </a:ext>
            </a:extLst>
          </p:cNvPr>
          <p:cNvSpPr txBox="1"/>
          <p:nvPr/>
        </p:nvSpPr>
        <p:spPr>
          <a:xfrm>
            <a:off x="6809666" y="511123"/>
            <a:ext cx="200497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There is no Assignment #8</a:t>
            </a:r>
          </a:p>
          <a:p>
            <a:r>
              <a:rPr lang="en-US" sz="1200" dirty="0">
                <a:solidFill>
                  <a:srgbClr val="0033CC"/>
                </a:solidFill>
              </a:rPr>
              <a:t>because it’s now week 9.</a:t>
            </a:r>
          </a:p>
        </p:txBody>
      </p:sp>
    </p:spTree>
    <p:extLst>
      <p:ext uri="{BB962C8B-B14F-4D97-AF65-F5344CB8AC3E}">
        <p14:creationId xmlns:p14="http://schemas.microsoft.com/office/powerpoint/2010/main" val="6529036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#9: Big Pi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5"/>
          </a:xfrm>
        </p:spPr>
        <p:txBody>
          <a:bodyPr/>
          <a:lstStyle/>
          <a:p>
            <a:r>
              <a:rPr lang="en-US" dirty="0"/>
              <a:t>You will learn how to download the source files, and </a:t>
            </a:r>
            <a:r>
              <a:rPr lang="en-US" u="sng" dirty="0"/>
              <a:t>configure, build, test, and install</a:t>
            </a:r>
            <a:r>
              <a:rPr lang="en-US" dirty="0"/>
              <a:t> the MPIR library.</a:t>
            </a:r>
          </a:p>
          <a:p>
            <a:pPr lvl="4"/>
            <a:endParaRPr lang="en-US" dirty="0"/>
          </a:p>
          <a:p>
            <a:r>
              <a:rPr lang="en-US" dirty="0"/>
              <a:t>Useful skills to have, because you will most likely need to use other libraries in the future.</a:t>
            </a:r>
          </a:p>
          <a:p>
            <a:pPr lvl="1"/>
            <a:r>
              <a:rPr lang="en-US" dirty="0"/>
              <a:t>graphics libraries</a:t>
            </a:r>
          </a:p>
          <a:p>
            <a:pPr lvl="1"/>
            <a:r>
              <a:rPr lang="en-US" dirty="0"/>
              <a:t>circuit simulation libraries</a:t>
            </a:r>
          </a:p>
          <a:p>
            <a:pPr lvl="1"/>
            <a:r>
              <a:rPr lang="en-US" dirty="0"/>
              <a:t>numerical computing libraries</a:t>
            </a:r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824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#9: Big Pi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and installing the MPIR library is straightforward on Linux and MacOS X.</a:t>
            </a:r>
          </a:p>
          <a:p>
            <a:pPr lvl="4"/>
            <a:endParaRPr lang="en-US" dirty="0"/>
          </a:p>
          <a:p>
            <a:r>
              <a:rPr lang="en-US" dirty="0"/>
              <a:t>If you are on Windows 10, use the </a:t>
            </a:r>
            <a:br>
              <a:rPr lang="en-US" dirty="0"/>
            </a:br>
            <a:r>
              <a:rPr lang="en-US" u="sng" dirty="0"/>
              <a:t>Linux Subsystem for Windows </a:t>
            </a:r>
            <a:br>
              <a:rPr lang="en-US" dirty="0"/>
            </a:br>
            <a:r>
              <a:rPr lang="en-US" dirty="0"/>
              <a:t>to install the </a:t>
            </a:r>
            <a:r>
              <a:rPr lang="en-US" u="sng" dirty="0"/>
              <a:t>Ubuntu</a:t>
            </a:r>
            <a:r>
              <a:rPr lang="en-US" dirty="0"/>
              <a:t> distribution of Linux:</a:t>
            </a:r>
          </a:p>
          <a:p>
            <a:pPr lvl="1"/>
            <a:r>
              <a:rPr lang="en-US" sz="2000" dirty="0">
                <a:hlinkClick r:id="rId2"/>
              </a:rPr>
              <a:t>https://docs.microsoft.com/en-us/windows/wsl/install-win10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https://www.microsoft.com/en-us/p/ubuntu-1804-lts/9n9tngvndl3q?rtc=1#activetab=pivot:overviewtab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7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FFD60-AE50-AA4F-B37C-4195F0DE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#9: Big Pi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F89F7-6F66-494D-8EB5-8A682B5B4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tutorials: </a:t>
            </a:r>
            <a:r>
              <a:rPr lang="en-US" sz="2400" dirty="0">
                <a:hlinkClick r:id="rId2"/>
              </a:rPr>
              <a:t>http://www.cs.sjsu.edu/~mak/tutorials/index.html</a:t>
            </a:r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“Install Ubuntu on Windows 10 and on VirtualBox”</a:t>
            </a:r>
          </a:p>
          <a:p>
            <a:pPr lvl="1"/>
            <a:r>
              <a:rPr lang="en-US" dirty="0"/>
              <a:t>“Configure Ubuntu for Software Development”</a:t>
            </a:r>
          </a:p>
          <a:p>
            <a:pPr lvl="1"/>
            <a:r>
              <a:rPr lang="en-US" dirty="0"/>
              <a:t>“Install MPIR on Ubuntu and MacOS X”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9218E-CC58-924A-80D7-AC35207F9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771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#9: Big Pi</a:t>
            </a:r>
            <a:r>
              <a:rPr lang="en-US" i="1" dirty="0"/>
              <a:t>, cont’d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3327709"/>
              </a:xfrm>
            </p:spPr>
            <p:txBody>
              <a:bodyPr/>
              <a:lstStyle/>
              <a:p>
                <a:r>
                  <a:rPr lang="en-US" dirty="0"/>
                  <a:t>Please work together to help each other </a:t>
                </a:r>
                <a:br>
                  <a:rPr lang="en-US" dirty="0"/>
                </a:br>
                <a:r>
                  <a:rPr lang="en-US" dirty="0"/>
                  <a:t>to configure, build, test, and install MPIR.</a:t>
                </a:r>
              </a:p>
              <a:p>
                <a:pPr lvl="1"/>
                <a:r>
                  <a:rPr lang="en-US" dirty="0"/>
                  <a:t>Programs must be </a:t>
                </a:r>
                <a:r>
                  <a:rPr lang="en-US" u="sng" dirty="0"/>
                  <a:t>individual work</a:t>
                </a:r>
                <a:r>
                  <a:rPr lang="en-US" dirty="0"/>
                  <a:t>, as usual.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Can you compute </a:t>
                </a:r>
                <a:r>
                  <a:rPr lang="en-US" u="sng" dirty="0"/>
                  <a:t>one million digits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1"/>
                <a:r>
                  <a:rPr lang="en-US" dirty="0"/>
                  <a:t>How many iterations? How much time?</a:t>
                </a:r>
              </a:p>
              <a:p>
                <a:pPr lvl="1"/>
                <a:r>
                  <a:rPr lang="en-US" dirty="0"/>
                  <a:t>You only need to compute 1,000 digits </a:t>
                </a:r>
                <a:br>
                  <a:rPr lang="en-US" dirty="0"/>
                </a:br>
                <a:r>
                  <a:rPr lang="en-US" dirty="0"/>
                  <a:t>for this assignment.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3327709"/>
              </a:xfrm>
              <a:blipFill>
                <a:blip r:embed="rId3"/>
                <a:stretch>
                  <a:fillRect l="-617" t="-2290" b="-5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54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B0C7BE-51E7-F147-9285-D0C40AC42199}"/>
              </a:ext>
            </a:extLst>
          </p:cNvPr>
          <p:cNvGrpSpPr/>
          <p:nvPr/>
        </p:nvGrpSpPr>
        <p:grpSpPr>
          <a:xfrm>
            <a:off x="2292368" y="4808515"/>
            <a:ext cx="4559263" cy="1310314"/>
            <a:chOff x="2292368" y="4938086"/>
            <a:chExt cx="4559263" cy="131031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F8199F0-894A-BC4F-B293-98F4AABA8B94}"/>
                </a:ext>
              </a:extLst>
            </p:cNvPr>
            <p:cNvSpPr/>
            <p:nvPr/>
          </p:nvSpPr>
          <p:spPr bwMode="auto">
            <a:xfrm>
              <a:off x="2292368" y="4938086"/>
              <a:ext cx="4489432" cy="1310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B3DF9D6-204C-DB4F-A3DF-51B8045B39AB}"/>
                </a:ext>
              </a:extLst>
            </p:cNvPr>
            <p:cNvGrpSpPr/>
            <p:nvPr/>
          </p:nvGrpSpPr>
          <p:grpSpPr>
            <a:xfrm>
              <a:off x="2292368" y="4938086"/>
              <a:ext cx="4559263" cy="1310314"/>
              <a:chOff x="1968560" y="4953295"/>
              <a:chExt cx="4559263" cy="1331868"/>
            </a:xfrm>
          </p:grpSpPr>
          <p:graphicFrame>
            <p:nvGraphicFramePr>
              <p:cNvPr id="10" name="Object 9">
                <a:extLst>
                  <a:ext uri="{FF2B5EF4-FFF2-40B4-BE49-F238E27FC236}">
                    <a16:creationId xmlns:a16="http://schemas.microsoft.com/office/drawing/2014/main" id="{08ED3236-95B7-0142-B6B7-71AB2128081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503220" y="5464134"/>
              <a:ext cx="3489943" cy="5008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7" r:id="rId4" imgW="63195200" imgH="9067800" progId="Equation.DSMT4">
                      <p:embed/>
                    </p:oleObj>
                  </mc:Choice>
                  <mc:Fallback>
                    <p:oleObj r:id="rId4" imgW="63195200" imgH="9067800" progId="Equation.DSMT4">
                      <p:embed/>
                      <p:pic>
                        <p:nvPicPr>
                          <p:cNvPr id="10" name="Object 9">
                            <a:extLst>
                              <a:ext uri="{FF2B5EF4-FFF2-40B4-BE49-F238E27FC236}">
                                <a16:creationId xmlns:a16="http://schemas.microsoft.com/office/drawing/2014/main" id="{08ED3236-95B7-0142-B6B7-71AB21280810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03220" y="5464134"/>
                            <a:ext cx="3489943" cy="50087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69B163C4-01C4-EC42-81DA-FCC59A1C58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560" y="5977386"/>
                <a:ext cx="2957861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It required 8 hours and 43 minutes.</a:t>
                </a:r>
                <a:endPara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A356223-440D-194F-B471-787F5206C3FE}"/>
                  </a:ext>
                </a:extLst>
              </p:cNvPr>
              <p:cNvSpPr txBox="1"/>
              <p:nvPr/>
            </p:nvSpPr>
            <p:spPr>
              <a:xfrm>
                <a:off x="1968562" y="4953295"/>
                <a:ext cx="4559261" cy="563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en-US" sz="14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The first 100,200 digits of </a:t>
                </a:r>
                <a:r>
                  <a:rPr lang="en-US" altLang="en-US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altLang="en-US" sz="14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 were computed in 1961 </a:t>
                </a:r>
              </a:p>
              <a:p>
                <a:r>
                  <a:rPr lang="en-US" altLang="en-US" sz="14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on an IBM 7090 computer using the arctangent formula</a:t>
                </a:r>
                <a:endParaRPr lang="en-US" altLang="en-US" sz="600" dirty="0"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5526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Review of Iteration (Looping)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2"/>
            <a:ext cx="8229600" cy="4846267"/>
          </a:xfrm>
        </p:spPr>
        <p:txBody>
          <a:bodyPr/>
          <a:lstStyle/>
          <a:p>
            <a:r>
              <a:rPr lang="en-US" dirty="0"/>
              <a:t>First </a:t>
            </a:r>
            <a:r>
              <a:rPr lang="en-US" u="sng" dirty="0"/>
              <a:t>initialize</a:t>
            </a:r>
            <a:r>
              <a:rPr lang="en-US" dirty="0"/>
              <a:t> the value of the control variable: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The loop body must </a:t>
            </a:r>
            <a:r>
              <a:rPr lang="en-US" u="sng" dirty="0"/>
              <a:t>update</a:t>
            </a:r>
            <a:r>
              <a:rPr lang="en-US" dirty="0"/>
              <a:t> the value </a:t>
            </a:r>
            <a:br>
              <a:rPr lang="en-US" dirty="0"/>
            </a:br>
            <a:r>
              <a:rPr lang="en-US" dirty="0"/>
              <a:t>of the control variable.</a:t>
            </a:r>
          </a:p>
          <a:p>
            <a:r>
              <a:rPr lang="en-US" u="sng" dirty="0"/>
              <a:t>Test</a:t>
            </a:r>
            <a:r>
              <a:rPr lang="en-US" dirty="0"/>
              <a:t> the control variable for the terminal value.</a:t>
            </a:r>
          </a:p>
          <a:p>
            <a:pPr lvl="1"/>
            <a:r>
              <a:rPr lang="en-US" dirty="0"/>
              <a:t>Each update brings the control variable’s value </a:t>
            </a:r>
            <a:r>
              <a:rPr lang="en-US" u="sng" dirty="0"/>
              <a:t>closer to the terminal value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86896" y="2038642"/>
            <a:ext cx="3217547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while 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10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++;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1983" y="1979865"/>
            <a:ext cx="155523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Initialize</a:t>
            </a:r>
            <a:r>
              <a:rPr lang="en-US" sz="1400" dirty="0">
                <a:solidFill>
                  <a:srgbClr val="0033CC"/>
                </a:solidFill>
              </a:rPr>
              <a:t>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control variable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endParaRPr lang="en-US" sz="14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6317" y="2233364"/>
            <a:ext cx="309828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Test</a:t>
            </a:r>
            <a:r>
              <a:rPr lang="en-US" sz="1400" dirty="0">
                <a:solidFill>
                  <a:srgbClr val="0033CC"/>
                </a:solidFill>
              </a:rPr>
              <a:t> the value of the control variable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for the terminal value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87386" y="2986541"/>
            <a:ext cx="101983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Loop body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1854" y="3487425"/>
            <a:ext cx="189507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Update</a:t>
            </a:r>
            <a:r>
              <a:rPr lang="en-US" sz="1400" dirty="0">
                <a:solidFill>
                  <a:srgbClr val="0033CC"/>
                </a:solidFill>
              </a:rPr>
              <a:t> the value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the control variable</a:t>
            </a:r>
          </a:p>
        </p:txBody>
      </p:sp>
    </p:spTree>
    <p:extLst>
      <p:ext uri="{BB962C8B-B14F-4D97-AF65-F5344CB8AC3E}">
        <p14:creationId xmlns:p14="http://schemas.microsoft.com/office/powerpoint/2010/main" val="89211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Review of Iteration (Looping)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51406"/>
            <a:ext cx="8229600" cy="2579520"/>
          </a:xfrm>
        </p:spPr>
        <p:txBody>
          <a:bodyPr/>
          <a:lstStyle/>
          <a:p>
            <a:r>
              <a:rPr lang="en-US" dirty="0"/>
              <a:t>This review of iteration is a way to introduce </a:t>
            </a:r>
            <a:br>
              <a:rPr lang="en-US" dirty="0"/>
            </a:br>
            <a:r>
              <a:rPr lang="en-US" dirty="0"/>
              <a:t>the concept of </a:t>
            </a:r>
            <a:r>
              <a:rPr lang="en-US" dirty="0">
                <a:solidFill>
                  <a:srgbClr val="B23C00"/>
                </a:solidFill>
              </a:rPr>
              <a:t>recursion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117274-34D3-6E43-A91C-8F8D3C98E7D8}"/>
              </a:ext>
            </a:extLst>
          </p:cNvPr>
          <p:cNvSpPr txBox="1"/>
          <p:nvPr/>
        </p:nvSpPr>
        <p:spPr>
          <a:xfrm>
            <a:off x="2786896" y="1384680"/>
            <a:ext cx="3217547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while 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10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++;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922E4B-D9E9-5145-A93C-963A8F766757}"/>
              </a:ext>
            </a:extLst>
          </p:cNvPr>
          <p:cNvSpPr txBox="1"/>
          <p:nvPr/>
        </p:nvSpPr>
        <p:spPr>
          <a:xfrm>
            <a:off x="1151983" y="1325903"/>
            <a:ext cx="155523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Initialize</a:t>
            </a:r>
            <a:r>
              <a:rPr lang="en-US" sz="1400" dirty="0">
                <a:solidFill>
                  <a:srgbClr val="0033CC"/>
                </a:solidFill>
              </a:rPr>
              <a:t>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control variable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endParaRPr lang="en-US" sz="14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2655D-C505-1347-92E9-B6F0A1B02D77}"/>
              </a:ext>
            </a:extLst>
          </p:cNvPr>
          <p:cNvSpPr txBox="1"/>
          <p:nvPr/>
        </p:nvSpPr>
        <p:spPr>
          <a:xfrm>
            <a:off x="4846317" y="1579402"/>
            <a:ext cx="309828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Test</a:t>
            </a:r>
            <a:r>
              <a:rPr lang="en-US" sz="1400" dirty="0">
                <a:solidFill>
                  <a:srgbClr val="0033CC"/>
                </a:solidFill>
              </a:rPr>
              <a:t> the value of the control variable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for the terminal value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0D4E24-9CF9-C244-A553-289F9CEE3A7B}"/>
              </a:ext>
            </a:extLst>
          </p:cNvPr>
          <p:cNvSpPr txBox="1"/>
          <p:nvPr/>
        </p:nvSpPr>
        <p:spPr>
          <a:xfrm>
            <a:off x="1687386" y="2332579"/>
            <a:ext cx="101983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Loop body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E92DDE-D473-C549-A87D-40BA9A0ECD37}"/>
              </a:ext>
            </a:extLst>
          </p:cNvPr>
          <p:cNvSpPr txBox="1"/>
          <p:nvPr/>
        </p:nvSpPr>
        <p:spPr>
          <a:xfrm>
            <a:off x="3291854" y="2833463"/>
            <a:ext cx="189507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Update</a:t>
            </a:r>
            <a:r>
              <a:rPr lang="en-US" sz="1400" dirty="0">
                <a:solidFill>
                  <a:srgbClr val="0033CC"/>
                </a:solidFill>
              </a:rPr>
              <a:t> the value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the control variable</a:t>
            </a:r>
          </a:p>
        </p:txBody>
      </p:sp>
    </p:spTree>
    <p:extLst>
      <p:ext uri="{BB962C8B-B14F-4D97-AF65-F5344CB8AC3E}">
        <p14:creationId xmlns:p14="http://schemas.microsoft.com/office/powerpoint/2010/main" val="32687511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2496"/>
            <a:ext cx="8320994" cy="1528430"/>
          </a:xfrm>
        </p:spPr>
        <p:txBody>
          <a:bodyPr/>
          <a:lstStyle/>
          <a:p>
            <a:r>
              <a:rPr lang="en-US" dirty="0"/>
              <a:t>Recursion requires a whole </a:t>
            </a:r>
            <a:r>
              <a:rPr lang="en-US" u="sng" dirty="0"/>
              <a:t>new way of thinking</a:t>
            </a:r>
            <a:r>
              <a:rPr lang="en-US" dirty="0"/>
              <a:t>.</a:t>
            </a:r>
          </a:p>
          <a:p>
            <a:r>
              <a:rPr lang="en-US" dirty="0"/>
              <a:t>Recursion is a </a:t>
            </a:r>
            <a:r>
              <a:rPr lang="en-US" u="sng" dirty="0"/>
              <a:t>required skill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</a:t>
            </a:r>
            <a:r>
              <a:rPr lang="en-US" i="1" dirty="0"/>
              <a:t>all</a:t>
            </a:r>
            <a:r>
              <a:rPr lang="en-US" dirty="0"/>
              <a:t> programmers.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57</a:t>
            </a:fld>
            <a:endParaRPr lang="en-US" dirty="0"/>
          </a:p>
        </p:txBody>
      </p:sp>
      <p:pic>
        <p:nvPicPr>
          <p:cNvPr id="5" name="Picture 4" descr="tn_IMG_208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2" y="1234465"/>
            <a:ext cx="4267155" cy="32003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89559" y="2971805"/>
            <a:ext cx="3762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 new way to think???</a:t>
            </a:r>
          </a:p>
        </p:txBody>
      </p:sp>
    </p:spTree>
    <p:extLst>
      <p:ext uri="{BB962C8B-B14F-4D97-AF65-F5344CB8AC3E}">
        <p14:creationId xmlns:p14="http://schemas.microsoft.com/office/powerpoint/2010/main" val="19123709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Think Recursively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Does this problem contain a </a:t>
            </a:r>
            <a:br>
              <a:rPr lang="en-US" dirty="0"/>
            </a:br>
            <a:r>
              <a:rPr lang="en-US" u="sng" dirty="0"/>
              <a:t>simpler but similar case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the problem?</a:t>
            </a:r>
          </a:p>
          <a:p>
            <a:pPr lvl="5"/>
            <a:endParaRPr lang="en-US" dirty="0"/>
          </a:p>
          <a:p>
            <a:r>
              <a:rPr lang="en-US" dirty="0"/>
              <a:t>Can I solve the overall problem </a:t>
            </a:r>
            <a:br>
              <a:rPr lang="en-US" dirty="0"/>
            </a:br>
            <a:r>
              <a:rPr lang="en-US" u="sng" dirty="0"/>
              <a:t>if I can solve the simpler case</a:t>
            </a:r>
            <a:r>
              <a:rPr lang="en-US" dirty="0"/>
              <a:t>?</a:t>
            </a:r>
          </a:p>
          <a:p>
            <a:pPr lvl="5"/>
            <a:endParaRPr lang="en-US" dirty="0"/>
          </a:p>
          <a:p>
            <a:r>
              <a:rPr lang="en-US" dirty="0"/>
              <a:t>Is there a </a:t>
            </a:r>
            <a:r>
              <a:rPr lang="en-US" u="sng" dirty="0"/>
              <a:t>simplest case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that has </a:t>
            </a:r>
            <a:br>
              <a:rPr lang="en-US" dirty="0"/>
            </a:br>
            <a:r>
              <a:rPr lang="en-US" dirty="0"/>
              <a:t>an </a:t>
            </a:r>
            <a:r>
              <a:rPr lang="en-US" u="sng" dirty="0"/>
              <a:t>immediate and obvious solution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Ever simpler cases </a:t>
            </a:r>
            <a:r>
              <a:rPr lang="en-US" u="sng" dirty="0"/>
              <a:t>must approach</a:t>
            </a:r>
            <a:r>
              <a:rPr lang="en-US" dirty="0"/>
              <a:t> the simplest case.</a:t>
            </a:r>
          </a:p>
          <a:p>
            <a:pPr lvl="4"/>
            <a:endParaRPr lang="en-US" dirty="0"/>
          </a:p>
          <a:p>
            <a:r>
              <a:rPr lang="en-US" dirty="0"/>
              <a:t>The simplest case is called the </a:t>
            </a:r>
            <a:r>
              <a:rPr lang="en-US" dirty="0">
                <a:solidFill>
                  <a:srgbClr val="B23C00"/>
                </a:solidFill>
              </a:rPr>
              <a:t>base case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 may be more than one base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5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Initial Examples of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start with some examples of simple problems that we’ll solve using recursion.</a:t>
            </a:r>
          </a:p>
          <a:p>
            <a:pPr lvl="4"/>
            <a:endParaRPr lang="en-US" dirty="0"/>
          </a:p>
          <a:p>
            <a:r>
              <a:rPr lang="en-US" dirty="0"/>
              <a:t>Recursion is </a:t>
            </a:r>
            <a:r>
              <a:rPr lang="en-US" u="sng" dirty="0"/>
              <a:t>not</a:t>
            </a:r>
            <a:r>
              <a:rPr lang="en-US" dirty="0"/>
              <a:t> necessarily the best way </a:t>
            </a:r>
            <a:br>
              <a:rPr lang="en-US" dirty="0"/>
            </a:br>
            <a:r>
              <a:rPr lang="en-US" dirty="0"/>
              <a:t>to solve these problems.</a:t>
            </a:r>
          </a:p>
          <a:p>
            <a:pPr lvl="4"/>
            <a:endParaRPr lang="en-US" dirty="0"/>
          </a:p>
          <a:p>
            <a:r>
              <a:rPr lang="en-US" dirty="0"/>
              <a:t>But these simple problems help us to understand </a:t>
            </a:r>
            <a:r>
              <a:rPr lang="en-US" u="sng" dirty="0"/>
              <a:t>how</a:t>
            </a:r>
            <a:r>
              <a:rPr lang="en-US" dirty="0"/>
              <a:t> to use recursion.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3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F5BD-A675-DE4B-BC09-BC9A4416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Solutions: Question 80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8FD2F-2330-8A4A-A0FD-28DD7776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5525"/>
            <a:ext cx="8229600" cy="1441963"/>
          </a:xfrm>
        </p:spPr>
        <p:txBody>
          <a:bodyPr/>
          <a:lstStyle/>
          <a:p>
            <a:r>
              <a:rPr lang="en-US" dirty="0"/>
              <a:t>Definition of the overloaded output operator </a:t>
            </a:r>
            <a:br>
              <a:rPr lang="en-US" dirty="0"/>
            </a:br>
            <a:r>
              <a:rPr lang="en-US" dirty="0"/>
              <a:t>that outputs a rational number in the form (a, b) including the parentheses.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7FD99-15E5-6642-8C6E-07CB1614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D48EE5-29D8-5B42-B8A8-92420B8903E4}"/>
              </a:ext>
            </a:extLst>
          </p:cNvPr>
          <p:cNvSpPr txBox="1"/>
          <p:nvPr/>
        </p:nvSpPr>
        <p:spPr>
          <a:xfrm>
            <a:off x="1147024" y="2837074"/>
            <a:ext cx="6849952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const Rational&amp; 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outs &lt;&lt; "("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"/"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r.b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")";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outs;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44131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Factorials: The Classic Recursion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5! = 5 x </a:t>
            </a:r>
            <a:r>
              <a:rPr lang="en-US" dirty="0">
                <a:solidFill>
                  <a:srgbClr val="B23C00"/>
                </a:solidFill>
              </a:rPr>
              <a:t>4 x 3 x 2 x 1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    = 5 x </a:t>
            </a:r>
            <a:r>
              <a:rPr lang="en-US" dirty="0">
                <a:solidFill>
                  <a:srgbClr val="B23C00"/>
                </a:solidFill>
              </a:rPr>
              <a:t>4!</a:t>
            </a:r>
          </a:p>
          <a:p>
            <a:pPr lvl="4"/>
            <a:endParaRPr lang="en-US" dirty="0"/>
          </a:p>
          <a:p>
            <a:r>
              <a:rPr lang="en-US" dirty="0"/>
              <a:t>Therefore, we can solve 5! if we can solve 4!</a:t>
            </a:r>
          </a:p>
          <a:p>
            <a:pPr lvl="1"/>
            <a:r>
              <a:rPr lang="en-US" dirty="0"/>
              <a:t>4! is a </a:t>
            </a:r>
            <a:r>
              <a:rPr lang="en-US" u="sng" dirty="0"/>
              <a:t>simpler but similar case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the problem.</a:t>
            </a:r>
          </a:p>
          <a:p>
            <a:pPr lvl="5"/>
            <a:endParaRPr lang="en-US" dirty="0"/>
          </a:p>
          <a:p>
            <a:r>
              <a:rPr lang="en-US" dirty="0"/>
              <a:t>We can solve 4! = 4 x </a:t>
            </a:r>
            <a:r>
              <a:rPr lang="en-US" dirty="0">
                <a:solidFill>
                  <a:srgbClr val="B23C00"/>
                </a:solidFill>
              </a:rPr>
              <a:t>3!</a:t>
            </a:r>
            <a:r>
              <a:rPr lang="en-US" dirty="0"/>
              <a:t> if we can solve </a:t>
            </a:r>
            <a:r>
              <a:rPr lang="en-US" dirty="0">
                <a:solidFill>
                  <a:srgbClr val="B23C00"/>
                </a:solidFill>
              </a:rPr>
              <a:t>3!</a:t>
            </a:r>
          </a:p>
          <a:p>
            <a:r>
              <a:rPr lang="en-US" dirty="0"/>
              <a:t>We can solve 3! = 3 x </a:t>
            </a:r>
            <a:r>
              <a:rPr lang="en-US" dirty="0">
                <a:solidFill>
                  <a:srgbClr val="B23C00"/>
                </a:solidFill>
              </a:rPr>
              <a:t>2!</a:t>
            </a:r>
            <a:r>
              <a:rPr lang="en-US" dirty="0"/>
              <a:t> if we can solve </a:t>
            </a:r>
            <a:r>
              <a:rPr lang="en-US" dirty="0">
                <a:solidFill>
                  <a:srgbClr val="B23C00"/>
                </a:solidFill>
              </a:rPr>
              <a:t>2!</a:t>
            </a:r>
          </a:p>
          <a:p>
            <a:r>
              <a:rPr lang="en-US" dirty="0"/>
              <a:t>We can solve 2! = 2 x </a:t>
            </a:r>
            <a:r>
              <a:rPr lang="en-US" dirty="0">
                <a:solidFill>
                  <a:srgbClr val="B23C00"/>
                </a:solidFill>
              </a:rPr>
              <a:t>1!</a:t>
            </a:r>
            <a:r>
              <a:rPr lang="en-US" dirty="0"/>
              <a:t> if we can solve </a:t>
            </a:r>
            <a:r>
              <a:rPr lang="en-US" dirty="0">
                <a:solidFill>
                  <a:srgbClr val="B23C00"/>
                </a:solidFill>
              </a:rPr>
              <a:t>1!</a:t>
            </a:r>
          </a:p>
          <a:p>
            <a:pPr lvl="4"/>
            <a:endParaRPr lang="en-US" dirty="0"/>
          </a:p>
          <a:p>
            <a:r>
              <a:rPr lang="en-US" dirty="0"/>
              <a:t>But by definition, 1!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43C896-B9F8-2C46-B88F-3EEB846840C3}"/>
              </a:ext>
            </a:extLst>
          </p:cNvPr>
          <p:cNvSpPr txBox="1"/>
          <p:nvPr/>
        </p:nvSpPr>
        <p:spPr>
          <a:xfrm>
            <a:off x="4754878" y="5440658"/>
            <a:ext cx="158729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base case.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B3D4A1-C2A7-F548-B172-DD668FF90857}"/>
              </a:ext>
            </a:extLst>
          </p:cNvPr>
          <p:cNvSpPr txBox="1"/>
          <p:nvPr/>
        </p:nvSpPr>
        <p:spPr>
          <a:xfrm>
            <a:off x="7724981" y="4069073"/>
            <a:ext cx="131816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Ever simpler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cases </a:t>
            </a:r>
            <a:r>
              <a:rPr lang="en-US" sz="1200" u="sng" dirty="0">
                <a:solidFill>
                  <a:srgbClr val="0033CC"/>
                </a:solidFill>
              </a:rPr>
              <a:t>approach</a:t>
            </a:r>
          </a:p>
          <a:p>
            <a:r>
              <a:rPr lang="en-US" sz="1200" dirty="0">
                <a:solidFill>
                  <a:srgbClr val="0033CC"/>
                </a:solidFill>
              </a:rPr>
              <a:t>the base case.</a:t>
            </a:r>
          </a:p>
        </p:txBody>
      </p:sp>
    </p:spTree>
    <p:extLst>
      <p:ext uri="{BB962C8B-B14F-4D97-AF65-F5344CB8AC3E}">
        <p14:creationId xmlns:p14="http://schemas.microsoft.com/office/powerpoint/2010/main" val="216253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by definition, 1! = </a:t>
            </a:r>
            <a:r>
              <a:rPr lang="en-US" dirty="0">
                <a:solidFill>
                  <a:srgbClr val="00B050"/>
                </a:solidFill>
              </a:rPr>
              <a:t>1</a:t>
            </a:r>
          </a:p>
          <a:p>
            <a:pPr lvl="1"/>
            <a:r>
              <a:rPr lang="en-US" dirty="0"/>
              <a:t>That’s the simplest case (the base case) </a:t>
            </a:r>
            <a:br>
              <a:rPr lang="en-US" dirty="0"/>
            </a:br>
            <a:r>
              <a:rPr lang="en-US" dirty="0"/>
              <a:t>with an </a:t>
            </a:r>
            <a:r>
              <a:rPr lang="en-US" u="sng" dirty="0"/>
              <a:t>immediate and obvious solution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Therefore, 2! = 2 x </a:t>
            </a:r>
            <a:r>
              <a:rPr lang="en-US" dirty="0">
                <a:solidFill>
                  <a:srgbClr val="B23C00"/>
                </a:solidFill>
              </a:rPr>
              <a:t>1!</a:t>
            </a:r>
            <a:r>
              <a:rPr lang="en-US" dirty="0"/>
              <a:t> = 2 x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2</a:t>
            </a:r>
          </a:p>
          <a:p>
            <a:r>
              <a:rPr lang="en-US" dirty="0"/>
              <a:t>Therefore, 3! = 3 x </a:t>
            </a:r>
            <a:r>
              <a:rPr lang="en-US" dirty="0">
                <a:solidFill>
                  <a:srgbClr val="B23C00"/>
                </a:solidFill>
              </a:rPr>
              <a:t>2!</a:t>
            </a:r>
            <a:r>
              <a:rPr lang="en-US" dirty="0"/>
              <a:t> = 3 x </a:t>
            </a:r>
            <a:r>
              <a:rPr lang="en-US" dirty="0">
                <a:solidFill>
                  <a:srgbClr val="00B050"/>
                </a:solidFill>
              </a:rPr>
              <a:t>2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6</a:t>
            </a:r>
          </a:p>
          <a:p>
            <a:r>
              <a:rPr lang="en-US" dirty="0"/>
              <a:t>Therefore, 4! = 4 x </a:t>
            </a:r>
            <a:r>
              <a:rPr lang="en-US" dirty="0">
                <a:solidFill>
                  <a:srgbClr val="B23C00"/>
                </a:solidFill>
              </a:rPr>
              <a:t>3!</a:t>
            </a:r>
            <a:r>
              <a:rPr lang="en-US" dirty="0"/>
              <a:t> = 4 x </a:t>
            </a:r>
            <a:r>
              <a:rPr lang="en-US" dirty="0">
                <a:solidFill>
                  <a:srgbClr val="00B050"/>
                </a:solidFill>
              </a:rPr>
              <a:t>6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24</a:t>
            </a:r>
          </a:p>
          <a:p>
            <a:r>
              <a:rPr lang="en-US" dirty="0"/>
              <a:t>Therefore, 5! = 5 x </a:t>
            </a:r>
            <a:r>
              <a:rPr lang="en-US" dirty="0">
                <a:solidFill>
                  <a:srgbClr val="B23C00"/>
                </a:solidFill>
              </a:rPr>
              <a:t>4!</a:t>
            </a:r>
            <a:r>
              <a:rPr lang="en-US" dirty="0"/>
              <a:t> = 5 x </a:t>
            </a:r>
            <a:r>
              <a:rPr lang="en-US" dirty="0">
                <a:solidFill>
                  <a:srgbClr val="00B050"/>
                </a:solidFill>
              </a:rPr>
              <a:t>24 </a:t>
            </a:r>
            <a:r>
              <a:rPr lang="en-US" dirty="0"/>
              <a:t>= </a:t>
            </a:r>
            <a:r>
              <a:rPr lang="en-US" dirty="0">
                <a:solidFill>
                  <a:srgbClr val="B23C00"/>
                </a:solidFill>
              </a:rPr>
              <a:t>120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4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062" y="1282169"/>
            <a:ext cx="8229600" cy="3596624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! recursively:</a:t>
            </a:r>
          </a:p>
          <a:p>
            <a:pPr lvl="5"/>
            <a:endParaRPr lang="en-US" dirty="0"/>
          </a:p>
          <a:p>
            <a:r>
              <a:rPr lang="en-US" dirty="0"/>
              <a:t>What’s the base case?</a:t>
            </a:r>
          </a:p>
          <a:p>
            <a:pPr lvl="1"/>
            <a:r>
              <a:rPr lang="en-US" dirty="0"/>
              <a:t>1! = 1</a:t>
            </a:r>
          </a:p>
          <a:p>
            <a:pPr lvl="6"/>
            <a:endParaRPr lang="en-US" dirty="0"/>
          </a:p>
          <a:p>
            <a:r>
              <a:rPr lang="en-US" dirty="0"/>
              <a:t>What’s the simpler but similar case?</a:t>
            </a:r>
          </a:p>
          <a:p>
            <a:pPr lvl="1"/>
            <a:r>
              <a:rPr lang="en-US" dirty="0"/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-1)!</a:t>
            </a:r>
          </a:p>
          <a:p>
            <a:pPr lvl="1"/>
            <a:r>
              <a:rPr lang="en-US" dirty="0"/>
              <a:t>Note that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-1 is </a:t>
            </a:r>
            <a:r>
              <a:rPr lang="en-US" u="sng" dirty="0"/>
              <a:t>closer to the base case</a:t>
            </a:r>
            <a:r>
              <a:rPr lang="en-US" dirty="0"/>
              <a:t> of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2088" y="4786281"/>
            <a:ext cx="5147563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fact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mr-IN" sz="1800" b="1" dirty="0">
                <a:solidFill>
                  <a:srgbClr val="009051"/>
                </a:solidFill>
                <a:latin typeface="Courier New" charset="0"/>
                <a:ea typeface="Courier New" charset="0"/>
                <a:cs typeface="Courier New" charset="0"/>
              </a:rPr>
              <a:t>= 1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mr-IN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fact</a:t>
            </a:r>
            <a:r>
              <a:rPr lang="mr-IN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(n-1)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da-DK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9838" y="4617707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Factorial.cpp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094163"/>
            <a:ext cx="366638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Reaching the </a:t>
            </a:r>
            <a:r>
              <a:rPr lang="en-US" sz="1400" dirty="0">
                <a:solidFill>
                  <a:srgbClr val="009051"/>
                </a:solidFill>
              </a:rPr>
              <a:t>base case </a:t>
            </a:r>
            <a:r>
              <a:rPr lang="en-US" sz="1400" u="sng" dirty="0">
                <a:solidFill>
                  <a:srgbClr val="0033CC"/>
                </a:solidFill>
              </a:rPr>
              <a:t>stops the recursion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and returns an immediate value.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5067D9-AECB-3640-9071-05CE6FA336D3}"/>
              </a:ext>
            </a:extLst>
          </p:cNvPr>
          <p:cNvSpPr txBox="1"/>
          <p:nvPr/>
        </p:nvSpPr>
        <p:spPr>
          <a:xfrm>
            <a:off x="4572000" y="5951918"/>
            <a:ext cx="381707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Otherwise, recursively solve the </a:t>
            </a:r>
            <a:r>
              <a:rPr lang="en-US" sz="1400" dirty="0">
                <a:solidFill>
                  <a:srgbClr val="B23C00"/>
                </a:solidFill>
              </a:rPr>
              <a:t>simpler case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5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5760702" cy="4145258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/>
              <a:t> 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/>
              <a:t> recursively.</a:t>
            </a:r>
          </a:p>
          <a:p>
            <a:pPr lvl="5"/>
            <a:endParaRPr lang="en-US" dirty="0"/>
          </a:p>
          <a:p>
            <a:r>
              <a:rPr lang="en-US" dirty="0"/>
              <a:t>Base cases:</a:t>
            </a:r>
          </a:p>
          <a:p>
            <a:pPr lvl="1"/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/>
              <a:t> equals 0: product = 0</a:t>
            </a:r>
          </a:p>
          <a:p>
            <a:pPr lvl="1"/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/>
              <a:t> equals 1: product =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</a:p>
          <a:p>
            <a:pPr lvl="6"/>
            <a:endParaRPr lang="en-US" dirty="0"/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If we can solve the problem for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i</a:t>
            </a:r>
            <a:r>
              <a:rPr lang="en-US" dirty="0">
                <a:solidFill>
                  <a:srgbClr val="B23C00"/>
                </a:solidFill>
              </a:rPr>
              <a:t>-1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(which is closer to 0 and 1), </a:t>
            </a:r>
            <a:br>
              <a:rPr lang="en-US" dirty="0"/>
            </a:br>
            <a:r>
              <a:rPr lang="en-US" dirty="0"/>
              <a:t>then 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dirty="0"/>
              <a:t>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/>
              <a:t>  is  </a:t>
            </a:r>
            <a:r>
              <a:rPr lang="en-US" i="1" dirty="0">
                <a:latin typeface="Times New Roman"/>
                <a:cs typeface="Times New Roman"/>
              </a:rPr>
              <a:t>j </a:t>
            </a:r>
            <a:r>
              <a:rPr lang="en-US" dirty="0"/>
              <a:t>+ [</a:t>
            </a:r>
            <a:r>
              <a:rPr lang="en-US" dirty="0">
                <a:solidFill>
                  <a:srgbClr val="B23C00"/>
                </a:solidFill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i</a:t>
            </a:r>
            <a:r>
              <a:rPr lang="en-US" dirty="0">
                <a:solidFill>
                  <a:srgbClr val="B23C00"/>
                </a:solidFill>
              </a:rPr>
              <a:t>-1)</a:t>
            </a:r>
            <a:r>
              <a:rPr lang="en-US" dirty="0"/>
              <a:t> 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/>
              <a:t>]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9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Multiplication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600220"/>
            <a:ext cx="7109639" cy="286232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multiply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j)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switch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case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0: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case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1: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    default: return j +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multiply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i-1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, j);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95186" y="1508781"/>
            <a:ext cx="1251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Multiply.cpp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7411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Fibonacci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67844"/>
          </a:xfrm>
        </p:spPr>
        <p:txBody>
          <a:bodyPr/>
          <a:lstStyle/>
          <a:p>
            <a:r>
              <a:rPr lang="en-US" dirty="0"/>
              <a:t>Fibonacci sequence: 1 1 2 3 5 8 13 21 34 55</a:t>
            </a:r>
          </a:p>
          <a:p>
            <a:pPr lvl="1"/>
            <a:r>
              <a:rPr lang="en-US" i="1" dirty="0" err="1">
                <a:latin typeface="Times New Roman"/>
                <a:cs typeface="Times New Roman"/>
              </a:rPr>
              <a:t>f</a:t>
            </a:r>
            <a:r>
              <a:rPr lang="en-US" i="1" baseline="-25000" dirty="0" err="1">
                <a:latin typeface="Times New Roman"/>
                <a:cs typeface="Times New Roman"/>
              </a:rPr>
              <a:t>n</a:t>
            </a:r>
            <a:r>
              <a:rPr lang="en-US" dirty="0"/>
              <a:t> =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/>
              <a:t> +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br>
              <a:rPr lang="en-US" i="1" baseline="-25000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  <a:br>
              <a:rPr lang="en-US" i="1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</a:p>
          <a:p>
            <a:pPr lvl="5"/>
            <a:endParaRPr lang="en-US" i="1" dirty="0">
              <a:latin typeface="Times New Roman"/>
              <a:cs typeface="Times New Roman"/>
            </a:endParaRPr>
          </a:p>
          <a:p>
            <a:r>
              <a:rPr lang="en-US" dirty="0"/>
              <a:t>An iterative </a:t>
            </a:r>
            <a:br>
              <a:rPr lang="en-US" dirty="0"/>
            </a:br>
            <a:r>
              <a:rPr lang="en-US" dirty="0"/>
              <a:t>solution: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74732" y="1965976"/>
            <a:ext cx="4751622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&lt;= 2)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older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= 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= 1;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3;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 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older</a:t>
            </a:r>
            <a:r>
              <a:rPr lang="mr-IN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mr-IN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old</a:t>
            </a:r>
            <a:r>
              <a:rPr lang="mr-IN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older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}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53477" y="1840769"/>
            <a:ext cx="15616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Fibonacci1.cpp</a:t>
            </a:r>
          </a:p>
        </p:txBody>
      </p:sp>
    </p:spTree>
    <p:extLst>
      <p:ext uri="{BB962C8B-B14F-4D97-AF65-F5344CB8AC3E}">
        <p14:creationId xmlns:p14="http://schemas.microsoft.com/office/powerpoint/2010/main" val="68309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Fibonacci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According to the definition:</a:t>
            </a:r>
          </a:p>
          <a:p>
            <a:pPr marL="939800" lvl="2" indent="-469900">
              <a:buSzPct val="70000"/>
            </a:pPr>
            <a:r>
              <a:rPr lang="en-US" i="1" dirty="0" err="1">
                <a:latin typeface="Times New Roman"/>
                <a:cs typeface="Times New Roman"/>
              </a:rPr>
              <a:t>f</a:t>
            </a:r>
            <a:r>
              <a:rPr lang="en-US" i="1" baseline="-25000" dirty="0" err="1">
                <a:latin typeface="Times New Roman"/>
                <a:cs typeface="Times New Roman"/>
              </a:rPr>
              <a:t>n</a:t>
            </a:r>
            <a:r>
              <a:rPr lang="en-US" dirty="0"/>
              <a:t> =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/>
              <a:t> +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br>
              <a:rPr lang="en-US" i="1" baseline="-25000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  <a:br>
              <a:rPr lang="en-US" i="1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</a:p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endParaRPr lang="en-US" sz="2800" i="1" baseline="-25000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3048940"/>
            <a:ext cx="7766870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&lt;= 2)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1;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else        return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(n-2)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(n-1)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0853" y="2915177"/>
            <a:ext cx="15616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Fibonacci2.cpp</a:t>
            </a:r>
          </a:p>
        </p:txBody>
      </p:sp>
    </p:spTree>
    <p:extLst>
      <p:ext uri="{BB962C8B-B14F-4D97-AF65-F5344CB8AC3E}">
        <p14:creationId xmlns:p14="http://schemas.microsoft.com/office/powerpoint/2010/main" val="136767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Fibonacci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Why does the recursive solution </a:t>
            </a:r>
            <a:br>
              <a:rPr lang="en-US" dirty="0"/>
            </a:br>
            <a:r>
              <a:rPr lang="en-US" dirty="0"/>
              <a:t>take a long time when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is large?</a:t>
            </a:r>
          </a:p>
          <a:p>
            <a:r>
              <a:rPr lang="en-US" dirty="0"/>
              <a:t>Let’s trace the recursive calls: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3032849"/>
            <a:ext cx="8869736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Called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("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")"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&lt;= 2)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(n-2) +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(n-1);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Returning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("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") = "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731" y="2880366"/>
            <a:ext cx="15616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Fibonacci3.cpp</a:t>
            </a:r>
          </a:p>
        </p:txBody>
      </p:sp>
    </p:spTree>
    <p:extLst>
      <p:ext uri="{BB962C8B-B14F-4D97-AF65-F5344CB8AC3E}">
        <p14:creationId xmlns:p14="http://schemas.microsoft.com/office/powerpoint/2010/main" val="86433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Fibonacci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68</a:t>
            </a:fld>
            <a:endParaRPr lang="en-US"/>
          </a:p>
        </p:txBody>
      </p:sp>
      <p:pic>
        <p:nvPicPr>
          <p:cNvPr id="5" name="Picture 4" descr="Fig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25903"/>
            <a:ext cx="8686800" cy="466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54878" y="5237630"/>
            <a:ext cx="19159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Recursion is </a:t>
            </a:r>
          </a:p>
          <a:p>
            <a:r>
              <a:rPr lang="en-US" sz="1800" u="sng" dirty="0">
                <a:solidFill>
                  <a:srgbClr val="0033CC"/>
                </a:solidFill>
              </a:rPr>
              <a:t>not</a:t>
            </a:r>
            <a:r>
              <a:rPr lang="en-US" sz="1800" dirty="0">
                <a:solidFill>
                  <a:srgbClr val="0033CC"/>
                </a:solidFill>
              </a:rPr>
              <a:t> always good!</a:t>
            </a:r>
          </a:p>
        </p:txBody>
      </p:sp>
    </p:spTree>
    <p:extLst>
      <p:ext uri="{BB962C8B-B14F-4D97-AF65-F5344CB8AC3E}">
        <p14:creationId xmlns:p14="http://schemas.microsoft.com/office/powerpoint/2010/main" val="284555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vector of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integers, is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 in the list?</a:t>
            </a:r>
          </a:p>
          <a:p>
            <a:pPr lvl="4"/>
            <a:endParaRPr lang="en-US" dirty="0"/>
          </a:p>
          <a:p>
            <a:r>
              <a:rPr lang="en-US" dirty="0"/>
              <a:t>Base case</a:t>
            </a:r>
          </a:p>
          <a:p>
            <a:pPr lvl="1"/>
            <a:r>
              <a:rPr lang="en-US" dirty="0"/>
              <a:t>The </a:t>
            </a:r>
            <a:r>
              <a:rPr lang="en-US" u="sng" dirty="0"/>
              <a:t>vector is empty</a:t>
            </a:r>
            <a:r>
              <a:rPr lang="en-US" dirty="0"/>
              <a:t>: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 is not in the vector.</a:t>
            </a:r>
          </a:p>
          <a:p>
            <a:pPr lvl="5"/>
            <a:endParaRPr lang="en-US" dirty="0"/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Either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 is equal to the first element in the vector,</a:t>
            </a:r>
            <a:br>
              <a:rPr lang="en-US" dirty="0"/>
            </a:br>
            <a:r>
              <a:rPr lang="en-US" dirty="0"/>
              <a:t>or </a:t>
            </a:r>
            <a:r>
              <a:rPr lang="en-US" i="1" dirty="0">
                <a:latin typeface="Times New Roman"/>
                <a:cs typeface="Times New Roman"/>
              </a:rPr>
              <a:t>x </a:t>
            </a:r>
            <a:r>
              <a:rPr lang="en-US" dirty="0"/>
              <a:t>is in the </a:t>
            </a:r>
            <a:r>
              <a:rPr lang="en-US" u="sng" dirty="0"/>
              <a:t>rest of the vector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rest of the vector is one element shorter, </a:t>
            </a:r>
            <a:br>
              <a:rPr lang="en-US" dirty="0"/>
            </a:br>
            <a:r>
              <a:rPr lang="en-US" dirty="0"/>
              <a:t>so it’s </a:t>
            </a:r>
            <a:r>
              <a:rPr lang="en-US" u="sng" dirty="0"/>
              <a:t>closer</a:t>
            </a:r>
            <a:r>
              <a:rPr lang="en-US" dirty="0"/>
              <a:t> to the base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4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579137"/>
          </a:xfrm>
        </p:spPr>
        <p:txBody>
          <a:bodyPr/>
          <a:lstStyle/>
          <a:p>
            <a:r>
              <a:rPr lang="en-US" dirty="0"/>
              <a:t>Overloaded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&gt;&gt;</a:t>
            </a:r>
            <a:r>
              <a:rPr lang="en-US" dirty="0"/>
              <a:t> operator to read coordinates: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00161" y="1965976"/>
            <a:ext cx="7343677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operator &gt;&gt;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ins, Coordinate&amp; coordinate)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Latitude and longitude.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getline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(ins,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',');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coordinate.latitude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stod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getline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(ins,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coordinate.longitude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stod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ins;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7537364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of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9523" y="1549312"/>
            <a:ext cx="8024954" cy="181588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member_of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value, vector&lt;int&gt;&amp; v)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== 0) return false;  // Base case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(v[0] == value) return true;   // Is it the first element?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v.erase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               // Remove the first element.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member_of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(value, v);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// Is it in the rest of the vector?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4182" y="1380035"/>
            <a:ext cx="154401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MemberOf.cpp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E9F1B7-BC0B-E147-8F32-B206BEB6361A}"/>
              </a:ext>
            </a:extLst>
          </p:cNvPr>
          <p:cNvSpPr txBox="1"/>
          <p:nvPr/>
        </p:nvSpPr>
        <p:spPr>
          <a:xfrm>
            <a:off x="2707547" y="3611878"/>
            <a:ext cx="3728906" cy="138499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0 10 20 30 40 50 60 70 80 90 100 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50 is in the vector.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75 is not in the vector.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80 is in the vector.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92 is not in the vector.</a:t>
            </a:r>
          </a:p>
        </p:txBody>
      </p:sp>
    </p:spTree>
    <p:extLst>
      <p:ext uri="{BB962C8B-B14F-4D97-AF65-F5344CB8AC3E}">
        <p14:creationId xmlns:p14="http://schemas.microsoft.com/office/powerpoint/2010/main" val="31397727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Reverse the values of a list of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integers.</a:t>
            </a:r>
          </a:p>
          <a:p>
            <a:pPr lvl="4"/>
            <a:endParaRPr lang="en-US" dirty="0"/>
          </a:p>
          <a:p>
            <a:r>
              <a:rPr lang="en-US" dirty="0"/>
              <a:t>Base case</a:t>
            </a:r>
          </a:p>
          <a:p>
            <a:pPr lvl="1"/>
            <a:r>
              <a:rPr lang="en-US" dirty="0"/>
              <a:t>The list is empty, or it contains only one value: </a:t>
            </a:r>
            <a:br>
              <a:rPr lang="en-US" dirty="0"/>
            </a:br>
            <a:r>
              <a:rPr lang="en-US" dirty="0"/>
              <a:t>Just return the list.</a:t>
            </a:r>
          </a:p>
          <a:p>
            <a:pPr lvl="5"/>
            <a:endParaRPr lang="en-US" dirty="0"/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Remove the </a:t>
            </a:r>
            <a:r>
              <a:rPr lang="en-US" u="sng" dirty="0"/>
              <a:t>first value</a:t>
            </a:r>
            <a:r>
              <a:rPr lang="en-US" dirty="0"/>
              <a:t> of the list. </a:t>
            </a:r>
          </a:p>
          <a:p>
            <a:pPr lvl="1"/>
            <a:r>
              <a:rPr lang="en-US" dirty="0"/>
              <a:t>Reverse the </a:t>
            </a:r>
            <a:r>
              <a:rPr lang="en-US" u="sng" dirty="0"/>
              <a:t>rest of the list</a:t>
            </a:r>
            <a:r>
              <a:rPr lang="en-US" dirty="0"/>
              <a:t>, which is one element shorter.</a:t>
            </a:r>
          </a:p>
          <a:p>
            <a:pPr lvl="1"/>
            <a:r>
              <a:rPr lang="en-US" dirty="0"/>
              <a:t>Append the removed value to the </a:t>
            </a:r>
            <a:r>
              <a:rPr lang="en-US" u="sng" dirty="0"/>
              <a:t>end</a:t>
            </a:r>
            <a:r>
              <a:rPr lang="en-US" dirty="0"/>
              <a:t> of the </a:t>
            </a:r>
            <a:r>
              <a:rPr lang="en-US" u="sng" dirty="0"/>
              <a:t>reversed rest of the list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3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9291" y="1514528"/>
            <a:ext cx="8454559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(vector&lt;int&gt;&amp; v)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&lt;= 1) return;  // Base case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first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v.front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// Remember the first element.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v.erase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     // Remove the first element.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reverse(v);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Reverse the rest of the vector.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(first);     // Append the first element to the end.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731" y="1353105"/>
            <a:ext cx="133562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Reverse.cpp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EC479B-CDF9-014B-9359-173C84F6CC1E}"/>
              </a:ext>
            </a:extLst>
          </p:cNvPr>
          <p:cNvSpPr txBox="1"/>
          <p:nvPr/>
        </p:nvSpPr>
        <p:spPr>
          <a:xfrm>
            <a:off x="2813345" y="4124371"/>
            <a:ext cx="3517310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10 20 30 40 50 60 70 80 90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90 80 70 60 50 40 30 20 10</a:t>
            </a:r>
          </a:p>
        </p:txBody>
      </p:sp>
    </p:spTree>
    <p:extLst>
      <p:ext uri="{BB962C8B-B14F-4D97-AF65-F5344CB8AC3E}">
        <p14:creationId xmlns:p14="http://schemas.microsoft.com/office/powerpoint/2010/main" val="138545938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0"/>
            <a:ext cx="8229510" cy="4835525"/>
          </a:xfrm>
        </p:spPr>
        <p:txBody>
          <a:bodyPr/>
          <a:lstStyle/>
          <a:p>
            <a:r>
              <a:rPr lang="en-US" dirty="0"/>
              <a:t>Given a list of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integers in a list, remove all the duplicate values so that what remains is a list of unique values.</a:t>
            </a:r>
          </a:p>
          <a:p>
            <a:r>
              <a:rPr lang="en-US" dirty="0"/>
              <a:t>Base case</a:t>
            </a:r>
          </a:p>
          <a:p>
            <a:pPr lvl="1"/>
            <a:r>
              <a:rPr lang="en-US" dirty="0"/>
              <a:t>The </a:t>
            </a:r>
            <a:r>
              <a:rPr lang="en-US" u="sng" dirty="0"/>
              <a:t>list is empty</a:t>
            </a:r>
            <a:r>
              <a:rPr lang="en-US" dirty="0"/>
              <a:t>, or it contains </a:t>
            </a:r>
            <a:r>
              <a:rPr lang="en-US" u="sng" dirty="0"/>
              <a:t>only one value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Just return the list (it’s empty or it has a single unique value).</a:t>
            </a:r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Remove the </a:t>
            </a:r>
            <a:r>
              <a:rPr lang="en-US" u="sng" dirty="0"/>
              <a:t>first value</a:t>
            </a:r>
            <a:r>
              <a:rPr lang="en-US" dirty="0"/>
              <a:t>. Make the </a:t>
            </a:r>
            <a:r>
              <a:rPr lang="en-US" u="sng" dirty="0"/>
              <a:t>rest of the list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unique. Then if the value we took out is not in the rest of the list, put it back. Otherwise, leave it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Unique, </a:t>
            </a:r>
            <a:r>
              <a:rPr lang="en-US" i="1" dirty="0"/>
              <a:t>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1583" y="1417342"/>
            <a:ext cx="8024954" cy="338554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(vector&lt;int&gt;&amp; v)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&lt;= 1) return;  // Base case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first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v.front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// Remember the first element.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v.erase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     // Remove the first element.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unique(v);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// Make the rest of the vector unique.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(!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member_of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(first, v))        // If the first element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                                //   is not in the rest of the list,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v.insert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first);  //   put back the first element.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92232" y="1248065"/>
            <a:ext cx="12202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Unique.cpp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F188FF-5530-2848-9117-7E547A5B01E4}"/>
              </a:ext>
            </a:extLst>
          </p:cNvPr>
          <p:cNvSpPr txBox="1"/>
          <p:nvPr/>
        </p:nvSpPr>
        <p:spPr>
          <a:xfrm>
            <a:off x="2845404" y="5074902"/>
            <a:ext cx="3555375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30 10 50 80 50 10 40 10 70 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30 80 50 40 10 70 </a:t>
            </a:r>
          </a:p>
        </p:txBody>
      </p:sp>
    </p:spTree>
    <p:extLst>
      <p:ext uri="{BB962C8B-B14F-4D97-AF65-F5344CB8AC3E}">
        <p14:creationId xmlns:p14="http://schemas.microsoft.com/office/powerpoint/2010/main" val="371848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Recursion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problems are a natural fit for recursion.</a:t>
            </a:r>
          </a:p>
          <a:p>
            <a:pPr lvl="4"/>
            <a:endParaRPr lang="en-US" dirty="0"/>
          </a:p>
          <a:p>
            <a:r>
              <a:rPr lang="en-US" dirty="0"/>
              <a:t>They are much more easily solved </a:t>
            </a:r>
            <a:br>
              <a:rPr lang="en-US" dirty="0"/>
            </a:br>
            <a:r>
              <a:rPr lang="en-US" dirty="0"/>
              <a:t>with recursion than without.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1238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Permutations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Given a word, generate all the permutations of the letters of the word.</a:t>
            </a:r>
          </a:p>
          <a:p>
            <a:pPr lvl="1"/>
            <a:r>
              <a:rPr lang="en-US" dirty="0"/>
              <a:t>Example: “eat”: eat eta </a:t>
            </a:r>
            <a:r>
              <a:rPr lang="en-US" dirty="0" err="1"/>
              <a:t>aet</a:t>
            </a:r>
            <a:r>
              <a:rPr lang="en-US" dirty="0"/>
              <a:t> ate tea </a:t>
            </a:r>
            <a:r>
              <a:rPr lang="en-US" dirty="0" err="1"/>
              <a:t>tae</a:t>
            </a:r>
            <a:endParaRPr lang="en-US" dirty="0"/>
          </a:p>
          <a:p>
            <a:pPr lvl="6"/>
            <a:endParaRPr lang="en-US" dirty="0"/>
          </a:p>
          <a:p>
            <a:r>
              <a:rPr lang="en-US" dirty="0"/>
              <a:t>Base cases</a:t>
            </a:r>
          </a:p>
          <a:p>
            <a:pPr lvl="1"/>
            <a:r>
              <a:rPr lang="en-US" dirty="0"/>
              <a:t>Empty word: No permutations.</a:t>
            </a:r>
          </a:p>
          <a:p>
            <a:pPr lvl="1"/>
            <a:r>
              <a:rPr lang="en-US" dirty="0"/>
              <a:t>Single-letter word: The only permutation is the letter.</a:t>
            </a:r>
          </a:p>
          <a:p>
            <a:pPr lvl="7"/>
            <a:endParaRPr lang="en-US" dirty="0"/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One letter at a time, </a:t>
            </a:r>
            <a:r>
              <a:rPr lang="en-US" u="sng" dirty="0"/>
              <a:t>remove the letter</a:t>
            </a:r>
            <a:r>
              <a:rPr lang="en-US" dirty="0"/>
              <a:t> and generate the permutations of the </a:t>
            </a:r>
            <a:r>
              <a:rPr lang="en-US" u="sng" dirty="0"/>
              <a:t>rest of the word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Prepend the removed letter to each permutation.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3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Permutations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1877" y="1417342"/>
            <a:ext cx="7220246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vector&lt;string&gt;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generate_permutations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word)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vector&lt;string&gt; permutations;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Base case: Return an empty vector.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if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word.length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== 0) return permutations;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Base case: Return a vector with a one-letter word.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if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word.length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== 1)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permutations.push_back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(word);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return permutations;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89B87B-380C-AC49-A6A1-FC7E8CE8551A}"/>
              </a:ext>
            </a:extLst>
          </p:cNvPr>
          <p:cNvSpPr txBox="1"/>
          <p:nvPr/>
        </p:nvSpPr>
        <p:spPr>
          <a:xfrm>
            <a:off x="6217902" y="4709146"/>
            <a:ext cx="178125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Permutations.cpp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4729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Permutations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93987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25571" y="1325903"/>
            <a:ext cx="6692858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...</a:t>
            </a:r>
          </a:p>
          <a:p>
            <a:endParaRPr lang="en-US" sz="12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// Simpler but similar case.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Loop for each letter of the word.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word.length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Remove the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letter to create a shorter word.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char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removed_letter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word[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shorter_word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word;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shorter_word.erase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1);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Generate permutations with the shorter word.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vector&lt;string&gt;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shorter_permutations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generate_permutations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shorter_word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Prepend the removed letter to the permutations.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for (string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shorter_perm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shorter_permutations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permutations.push_back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removed_letter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shorter_perm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permutations;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887D4D-89D1-DD4D-BFAB-B2E2AAF3EB2A}"/>
              </a:ext>
            </a:extLst>
          </p:cNvPr>
          <p:cNvSpPr txBox="1"/>
          <p:nvPr/>
        </p:nvSpPr>
        <p:spPr>
          <a:xfrm>
            <a:off x="6400780" y="1444544"/>
            <a:ext cx="178125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Permutations.cpp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9E6173-14DB-E349-A6CC-6A697C9E01F6}"/>
              </a:ext>
            </a:extLst>
          </p:cNvPr>
          <p:cNvSpPr txBox="1"/>
          <p:nvPr/>
        </p:nvSpPr>
        <p:spPr>
          <a:xfrm>
            <a:off x="6350284" y="5257780"/>
            <a:ext cx="188224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If you’re not convinced</a:t>
            </a:r>
          </a:p>
          <a:p>
            <a:r>
              <a:rPr lang="en-US" sz="1200" dirty="0">
                <a:solidFill>
                  <a:srgbClr val="0033CC"/>
                </a:solidFill>
              </a:rPr>
              <a:t>that this can ever work,</a:t>
            </a:r>
          </a:p>
          <a:p>
            <a:r>
              <a:rPr lang="en-US" sz="1200" dirty="0">
                <a:solidFill>
                  <a:srgbClr val="0033CC"/>
                </a:solidFill>
              </a:rPr>
              <a:t>print out the intermediate</a:t>
            </a:r>
          </a:p>
          <a:p>
            <a:r>
              <a:rPr lang="en-US" sz="1200" dirty="0">
                <a:solidFill>
                  <a:srgbClr val="0033CC"/>
                </a:solidFill>
              </a:rPr>
              <a:t>permutations!</a:t>
            </a:r>
          </a:p>
        </p:txBody>
      </p:sp>
    </p:spTree>
    <p:extLst>
      <p:ext uri="{BB962C8B-B14F-4D97-AF65-F5344CB8AC3E}">
        <p14:creationId xmlns:p14="http://schemas.microsoft.com/office/powerpoint/2010/main" val="38530947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088B-D1BC-D14B-9B56-AA1E54BA67A4}" type="slidenum">
              <a:rPr lang="en-US"/>
              <a:pPr/>
              <a:t>79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94756"/>
            <a:ext cx="8229600" cy="1970087"/>
          </a:xfrm>
        </p:spPr>
        <p:txBody>
          <a:bodyPr/>
          <a:lstStyle/>
          <a:p>
            <a:r>
              <a:rPr lang="en-US" sz="2400" b="1" dirty="0"/>
              <a:t>Goal:</a:t>
            </a:r>
            <a:r>
              <a:rPr lang="en-US" sz="2400" dirty="0"/>
              <a:t> Move the stack of disks from the </a:t>
            </a:r>
            <a:r>
              <a:rPr lang="en-US" sz="2400" u="sng" dirty="0"/>
              <a:t>source pin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to the </a:t>
            </a:r>
            <a:r>
              <a:rPr lang="en-US" sz="2400" u="sng" dirty="0"/>
              <a:t>destination</a:t>
            </a:r>
            <a:r>
              <a:rPr lang="en-US" sz="2400" dirty="0"/>
              <a:t> pin, subject to these rules:</a:t>
            </a:r>
          </a:p>
          <a:p>
            <a:pPr lvl="1"/>
            <a:r>
              <a:rPr lang="en-US" sz="2000" dirty="0"/>
              <a:t>You can move only one disk at a time.</a:t>
            </a:r>
          </a:p>
          <a:p>
            <a:pPr lvl="1"/>
            <a:r>
              <a:rPr lang="en-US" sz="2000" dirty="0"/>
              <a:t>You cannot put a larger disk on top of a smaller disk.</a:t>
            </a:r>
          </a:p>
          <a:p>
            <a:pPr lvl="1"/>
            <a:r>
              <a:rPr lang="en-US" sz="2000" dirty="0"/>
              <a:t>Use the third pin for temporary disk storage.</a:t>
            </a:r>
          </a:p>
        </p:txBody>
      </p:sp>
      <p:pic>
        <p:nvPicPr>
          <p:cNvPr id="393221" name="Picture 5" descr="Tower-of-Hano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234464"/>
            <a:ext cx="5553075" cy="244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64454" y="5821043"/>
            <a:ext cx="474841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Animation: </a:t>
            </a:r>
            <a:r>
              <a:rPr lang="en-US" dirty="0">
                <a:solidFill>
                  <a:srgbClr val="0033CC"/>
                </a:solidFill>
                <a:hlinkClick r:id="rId4"/>
              </a:rPr>
              <a:t>http://towersofhanoi.info/Animate.aspx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049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Overloaded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  <a:r>
              <a:rPr lang="en-US" dirty="0"/>
              <a:t> operators for city data: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37283" y="1950267"/>
            <a:ext cx="6726521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operator &lt;&lt;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outs,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City&amp; city)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outs &lt;&lt; "*"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city.name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 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city.state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outs;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operator &gt;&gt;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ins, City&amp; city)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Name and state.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getline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(ins,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city.name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','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getline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(ins,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city.state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','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Coordinate.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ins &gt;&gt;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city.coordinate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ins;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2108274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4619-DE99-784C-9EC3-6133E677D627}" type="slidenum">
              <a:rPr lang="en-US"/>
              <a:pPr/>
              <a:t>80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6"/>
            <a:ext cx="8229600" cy="4987900"/>
          </a:xfrm>
        </p:spPr>
        <p:txBody>
          <a:bodyPr/>
          <a:lstStyle/>
          <a:p>
            <a:r>
              <a:rPr lang="en-US" dirty="0"/>
              <a:t>Label the pins A, B, and C. Initial roles:</a:t>
            </a:r>
          </a:p>
          <a:p>
            <a:pPr lvl="1"/>
            <a:r>
              <a:rPr lang="en-US" dirty="0"/>
              <a:t>A: source</a:t>
            </a:r>
          </a:p>
          <a:p>
            <a:pPr lvl="1"/>
            <a:r>
              <a:rPr lang="en-US" dirty="0"/>
              <a:t>B: destination</a:t>
            </a:r>
          </a:p>
          <a:p>
            <a:pPr lvl="1"/>
            <a:r>
              <a:rPr lang="en-US" dirty="0"/>
              <a:t>C: temporary</a:t>
            </a:r>
          </a:p>
          <a:p>
            <a:pPr lvl="6"/>
            <a:endParaRPr lang="en-US" dirty="0"/>
          </a:p>
          <a:p>
            <a:r>
              <a:rPr lang="en-US" dirty="0"/>
              <a:t>Base case: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= 1 disk</a:t>
            </a:r>
          </a:p>
          <a:p>
            <a:pPr lvl="1"/>
            <a:r>
              <a:rPr lang="en-US" dirty="0"/>
              <a:t>Move disk from A to B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</a:p>
          <a:p>
            <a:pPr lvl="5"/>
            <a:endParaRPr lang="en-US" dirty="0"/>
          </a:p>
          <a:p>
            <a:r>
              <a:rPr lang="en-US" dirty="0"/>
              <a:t>Simpler but similar case: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-1 disks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1 disk from A to B   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C to B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31927" y="1965976"/>
            <a:ext cx="346344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During recursive calls, the pins</a:t>
            </a:r>
          </a:p>
          <a:p>
            <a:r>
              <a:rPr lang="en-US" sz="1800" dirty="0">
                <a:solidFill>
                  <a:srgbClr val="0033CC"/>
                </a:solidFill>
              </a:rPr>
              <a:t>will each assume different roles.</a:t>
            </a:r>
          </a:p>
        </p:txBody>
      </p:sp>
    </p:spTree>
    <p:extLst>
      <p:ext uri="{BB962C8B-B14F-4D97-AF65-F5344CB8AC3E}">
        <p14:creationId xmlns:p14="http://schemas.microsoft.com/office/powerpoint/2010/main" val="253839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3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0C39-CE52-1B4C-AA12-799E2642A76D}" type="slidenum">
              <a:rPr lang="en-US"/>
              <a:pPr/>
              <a:t>81</a:t>
            </a:fld>
            <a:endParaRPr lang="en-US" dirty="0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209267" y="1526488"/>
            <a:ext cx="8725466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enum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{ A = 'A', B = 'B', C = 'C' };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void solve(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n,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source,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dest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temp);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void move(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from,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to);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n;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"Number of disks? ";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&gt;&gt; n;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"Solve for " &lt;&lt; n &lt;&lt; " disks:"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solve(n, Pin::A, Pin::B, Pin::C);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void move(Pin from, Pin to)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"Move disk from "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static_cast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&lt;char&gt;(from)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        &lt;&lt; " to "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static_cast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&lt;char&gt;(to)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71801" y="1353105"/>
            <a:ext cx="11063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Hanoi.cpp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04353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60AB-A8B8-8246-9C58-98C6B464CD53}" type="slidenum">
              <a:rPr lang="en-US"/>
              <a:pPr/>
              <a:t>82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951038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 (source = A, destination = B)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1 disk from A to B   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C to B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destination)</a:t>
            </a:r>
            <a:endParaRPr lang="en-US" dirty="0"/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559523" y="3337561"/>
            <a:ext cx="8024954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solve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n,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Pin source,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Pin temp)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(n == 1) move(source,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     // Base case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solve(n-1, source, temp,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// Solve source ==&gt; temp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move(source,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             // Move 1 disk source ==&gt;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solve(n-1, temp,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source);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// Solve temp ==&gt;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3806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Overloaded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 operator to compare nodes.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720" y="1965976"/>
            <a:ext cx="8454559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bool Node::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operator &gt;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Node &amp;other)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This node is greater than the other node if and only if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this node's row is greater than the other node's row,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or, if the two rows are equal, this node's column is greater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than the other node's column.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    (row &gt;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other.row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        || ((row ==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other.row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&amp;&amp; (col &gt;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other.col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418723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64571</TotalTime>
  <Words>8671</Words>
  <Application>Microsoft Macintosh PowerPoint</Application>
  <PresentationFormat>On-screen Show (4:3)</PresentationFormat>
  <Paragraphs>1242</Paragraphs>
  <Slides>82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90" baseType="lpstr">
      <vt:lpstr>Arial</vt:lpstr>
      <vt:lpstr>Cambria Math</vt:lpstr>
      <vt:lpstr>Courier</vt:lpstr>
      <vt:lpstr>Courier New</vt:lpstr>
      <vt:lpstr>Times New Roman</vt:lpstr>
      <vt:lpstr>Wingdings</vt:lpstr>
      <vt:lpstr>Quadrant</vt:lpstr>
      <vt:lpstr>Equation.DSMT4</vt:lpstr>
      <vt:lpstr>CMPE 180A Data Structures and Algorithms in C++ October 20 Class Meeting</vt:lpstr>
      <vt:lpstr>Midterm Solutions: Question 76 </vt:lpstr>
      <vt:lpstr>Midterm Solutions: Question 77 </vt:lpstr>
      <vt:lpstr>Midterm Solutions: Question 78 </vt:lpstr>
      <vt:lpstr>Midterm Solutions: Question 79 </vt:lpstr>
      <vt:lpstr>Midterm Solutions: Question 80 </vt:lpstr>
      <vt:lpstr>Assignment #7: Sample Solution</vt:lpstr>
      <vt:lpstr>Assignment #7: Sample Solution, cont’d</vt:lpstr>
      <vt:lpstr>Assignment #7: Sample Solution, cont’d</vt:lpstr>
      <vt:lpstr>Assignment #7: Sample Solution, cont’d</vt:lpstr>
      <vt:lpstr>Assignment #7: Sample Solution, cont’d</vt:lpstr>
      <vt:lpstr>Assignment #7: Sample Solution, cont’d</vt:lpstr>
      <vt:lpstr>Assignment #7: Sample Solution, cont’d</vt:lpstr>
      <vt:lpstr>Assignment #7: Sample Solution, cont’d</vt:lpstr>
      <vt:lpstr>Assignment #7: Sample Solution, cont’d</vt:lpstr>
      <vt:lpstr>Function Definitions in Header Files</vt:lpstr>
      <vt:lpstr>Function Definitions in Header Files, cont’d</vt:lpstr>
      <vt:lpstr>Function Definitions in Header Files, cont’d</vt:lpstr>
      <vt:lpstr>The inline Keyword</vt:lpstr>
      <vt:lpstr>The inline Keyword, cont’d</vt:lpstr>
      <vt:lpstr>The inline Keyword, cont’d</vt:lpstr>
      <vt:lpstr>Object-Oriented Programming</vt:lpstr>
      <vt:lpstr>Inheritance</vt:lpstr>
      <vt:lpstr>Inheritance, cont’d</vt:lpstr>
      <vt:lpstr>Inheritance, cont’d</vt:lpstr>
      <vt:lpstr>Inheritance, cont’d</vt:lpstr>
      <vt:lpstr>Inheritance, cont’d</vt:lpstr>
      <vt:lpstr>Subclasses</vt:lpstr>
      <vt:lpstr>Polymorphism</vt:lpstr>
      <vt:lpstr>Polymorphism, cont’d</vt:lpstr>
      <vt:lpstr>Polymorphism, cont’d</vt:lpstr>
      <vt:lpstr>Virtual Destructors</vt:lpstr>
      <vt:lpstr>The Need for Virtual Destructors</vt:lpstr>
      <vt:lpstr>Calculation Puzzle</vt:lpstr>
      <vt:lpstr>Break</vt:lpstr>
      <vt:lpstr>chrono</vt:lpstr>
      <vt:lpstr>chrono, cont’d</vt:lpstr>
      <vt:lpstr>chrono, cont’d</vt:lpstr>
      <vt:lpstr>The auto Keyword</vt:lpstr>
      <vt:lpstr>The decltype Pseudo-Function</vt:lpstr>
      <vt:lpstr>chrono, cont’d</vt:lpstr>
      <vt:lpstr>Exception Handling</vt:lpstr>
      <vt:lpstr>Exception Handling Example</vt:lpstr>
      <vt:lpstr>Exception Classes</vt:lpstr>
      <vt:lpstr>Exception Classes Example</vt:lpstr>
      <vt:lpstr>Exception Classes Example, cont’d</vt:lpstr>
      <vt:lpstr>Throwing Exceptions in a Function</vt:lpstr>
      <vt:lpstr>Throwing Exceptions in a Function, cont’d</vt:lpstr>
      <vt:lpstr>Throwing Exceptions in a Function, cont’d</vt:lpstr>
      <vt:lpstr>Assignment #9: Big Pi</vt:lpstr>
      <vt:lpstr>Assignment #9: Big Pi, cont’d</vt:lpstr>
      <vt:lpstr>Assignment #9: Big Pi, cont’d</vt:lpstr>
      <vt:lpstr>Assignment #9: Big Pi, cont’d</vt:lpstr>
      <vt:lpstr>Assignment #9: Big Pi, cont’d</vt:lpstr>
      <vt:lpstr>A Review of Iteration (Looping)</vt:lpstr>
      <vt:lpstr>A Review of Iteration (Looping), cont’d</vt:lpstr>
      <vt:lpstr>Recursion</vt:lpstr>
      <vt:lpstr>How to Think Recursively</vt:lpstr>
      <vt:lpstr>Some Initial Examples of Recursion</vt:lpstr>
      <vt:lpstr>Factorials: The Classic Recursion Problem</vt:lpstr>
      <vt:lpstr>Factorials, cont’d</vt:lpstr>
      <vt:lpstr>Factorials, cont’d</vt:lpstr>
      <vt:lpstr>Recursive Multiplication</vt:lpstr>
      <vt:lpstr>Recursive Multiplication, cont’d</vt:lpstr>
      <vt:lpstr>Iterative Fibonacci</vt:lpstr>
      <vt:lpstr>Recursive Fibonacci</vt:lpstr>
      <vt:lpstr>Recursive Fibonacci, cont’d</vt:lpstr>
      <vt:lpstr>Recursive Fibonacci, cont’d</vt:lpstr>
      <vt:lpstr>Member of</vt:lpstr>
      <vt:lpstr>Member of, cont’d</vt:lpstr>
      <vt:lpstr>Reverse</vt:lpstr>
      <vt:lpstr>Reverse, cont’d</vt:lpstr>
      <vt:lpstr>Unique</vt:lpstr>
      <vt:lpstr>Unique, cont’d</vt:lpstr>
      <vt:lpstr>Better Recursion Problems</vt:lpstr>
      <vt:lpstr>Word Permutations</vt:lpstr>
      <vt:lpstr>Word Permutations, cont’d</vt:lpstr>
      <vt:lpstr>Word Permutations, cont’d</vt:lpstr>
      <vt:lpstr>Towers of Hanoi</vt:lpstr>
      <vt:lpstr>Towers of Hanoi, cont’d</vt:lpstr>
      <vt:lpstr>Towers of Hanoi, cont’d</vt:lpstr>
      <vt:lpstr>Towers of Hanoi,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948</cp:revision>
  <cp:lastPrinted>2016-09-16T08:43:07Z</cp:lastPrinted>
  <dcterms:created xsi:type="dcterms:W3CDTF">2008-01-12T03:52:55Z</dcterms:created>
  <dcterms:modified xsi:type="dcterms:W3CDTF">2020-10-20T03:57:23Z</dcterms:modified>
  <cp:category/>
</cp:coreProperties>
</file>