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8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2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CCFF"/>
    <a:srgbClr val="E1F5FF"/>
    <a:srgbClr val="B23C00"/>
    <a:srgbClr val="C6DEFF"/>
    <a:srgbClr val="A12A03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30" autoAdjust="0"/>
    <p:restoredTop sz="97152" autoAdjust="0"/>
  </p:normalViewPr>
  <p:slideViewPr>
    <p:cSldViewPr>
      <p:cViewPr varScale="1">
        <p:scale>
          <a:sx n="205" d="100"/>
          <a:sy n="205" d="100"/>
        </p:scale>
        <p:origin x="504" y="19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October 13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October 13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14113"/>
            <a:ext cx="7917552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length; 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=(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(this == &amp;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length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elements = new T[length];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*this;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T&amp;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[](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assert((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0) &amp;&amp;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length));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5097" y="1323995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419237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91778"/>
            <a:ext cx="7686720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a);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"Done!"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a.get_length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" &lt;&lt; a[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63" y="122250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</p:spTree>
    <p:extLst>
      <p:ext uri="{BB962C8B-B14F-4D97-AF65-F5344CB8AC3E}">
        <p14:creationId xmlns:p14="http://schemas.microsoft.com/office/powerpoint/2010/main" val="1968036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08927" y="1569654"/>
            <a:ext cx="6526146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a1[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] =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a1[4] = -a1[4];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585" y="142572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5" y="5135426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</p:spTree>
    <p:extLst>
      <p:ext uri="{BB962C8B-B14F-4D97-AF65-F5344CB8AC3E}">
        <p14:creationId xmlns:p14="http://schemas.microsoft.com/office/powerpoint/2010/main" val="28691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6914" y="1467692"/>
            <a:ext cx="5147563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test_string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a1(4), a2, a3;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a1[0]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Fee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a1[1]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Fie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Foe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a1[3] = "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a1[2] = "XXX";</a:t>
            </a:r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3510" y="4857405"/>
            <a:ext cx="265329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a1 = Fee Fie XXX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a2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a3 = Fee Fie Foe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Fum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9059" y="128824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SafeArrayTests6.cpp</a:t>
            </a:r>
          </a:p>
        </p:txBody>
      </p:sp>
    </p:spTree>
    <p:extLst>
      <p:ext uri="{BB962C8B-B14F-4D97-AF65-F5344CB8AC3E}">
        <p14:creationId xmlns:p14="http://schemas.microsoft.com/office/powerpoint/2010/main" val="137537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457825"/>
            <a:ext cx="5394901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test_birthday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bd3(1963, 1, 1);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&lt;Birthday&gt;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a1(3), a2, a3;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a1[0] =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a1[1] = bd1;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bd2;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a3 = a2 = a1;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a1[2] = bd3;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"a1 ="; print(a1);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"a2 ="; print(a2);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"a3 ="; print(a3);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0634" y="5373212"/>
            <a:ext cx="3640740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a1 = 0/0/0 9/2/1981 1/1/1963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a2 = 0/0/0 9/2/1981 5/8/1992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a3 = 0/0/0 9/2/1981 5/8/1992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8529" y="1245384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SafeArrayTests7.cpp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2292" y="638847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575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  <a:p>
            <a:pPr lvl="1"/>
            <a:r>
              <a:rPr lang="en-US" dirty="0"/>
              <a:t>Classes</a:t>
            </a:r>
          </a:p>
          <a:p>
            <a:pPr lvl="5"/>
            <a:endParaRPr lang="en-US" dirty="0"/>
          </a:p>
          <a:p>
            <a:r>
              <a:rPr lang="en-US" dirty="0"/>
              <a:t>Inheritance</a:t>
            </a:r>
          </a:p>
          <a:p>
            <a:pPr lvl="1"/>
            <a:r>
              <a:rPr lang="en-US" dirty="0"/>
              <a:t>Subclasses</a:t>
            </a:r>
          </a:p>
          <a:p>
            <a:pPr lvl="5"/>
            <a:endParaRPr lang="en-US" dirty="0"/>
          </a:p>
          <a:p>
            <a:r>
              <a:rPr lang="en-US" dirty="0"/>
              <a:t>Polymorphism</a:t>
            </a:r>
          </a:p>
          <a:p>
            <a:pPr lvl="1"/>
            <a:r>
              <a:rPr lang="en-US" dirty="0"/>
              <a:t>Virtual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4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very powerful and important feature </a:t>
            </a:r>
            <a:br>
              <a:rPr lang="en-US" dirty="0"/>
            </a:br>
            <a:r>
              <a:rPr lang="en-US" dirty="0"/>
              <a:t>of object-oriented programming.</a:t>
            </a:r>
          </a:p>
          <a:p>
            <a:pPr lvl="4"/>
            <a:endParaRPr lang="en-US" dirty="0"/>
          </a:p>
          <a:p>
            <a:r>
              <a:rPr lang="en-US" dirty="0"/>
              <a:t>A new class (the </a:t>
            </a:r>
            <a:r>
              <a:rPr lang="en-US" dirty="0">
                <a:solidFill>
                  <a:srgbClr val="B23C00"/>
                </a:solidFill>
              </a:rPr>
              <a:t>derived class</a:t>
            </a:r>
            <a:r>
              <a:rPr lang="en-US" dirty="0"/>
              <a:t>) is created from another class (the </a:t>
            </a:r>
            <a:r>
              <a:rPr lang="en-US" dirty="0">
                <a:solidFill>
                  <a:srgbClr val="B23C00"/>
                </a:solidFill>
              </a:rPr>
              <a:t>base class</a:t>
            </a:r>
            <a:r>
              <a:rPr lang="en-US" dirty="0"/>
              <a:t>).</a:t>
            </a:r>
          </a:p>
          <a:p>
            <a:pPr lvl="4"/>
            <a:endParaRPr lang="en-US" dirty="0"/>
          </a:p>
          <a:p>
            <a:r>
              <a:rPr lang="en-US" dirty="0"/>
              <a:t>A derived class is also known as a </a:t>
            </a:r>
            <a:r>
              <a:rPr lang="en-US" dirty="0">
                <a:solidFill>
                  <a:srgbClr val="B23C00"/>
                </a:solidFill>
              </a:rPr>
              <a:t>child class</a:t>
            </a:r>
            <a:r>
              <a:rPr lang="en-US" dirty="0"/>
              <a:t>.</a:t>
            </a:r>
          </a:p>
          <a:p>
            <a:r>
              <a:rPr lang="en-US" dirty="0"/>
              <a:t>The base class is the </a:t>
            </a:r>
            <a:r>
              <a:rPr lang="en-US" dirty="0">
                <a:solidFill>
                  <a:srgbClr val="B23C00"/>
                </a:solidFill>
              </a:rPr>
              <a:t>parent class</a:t>
            </a:r>
            <a:r>
              <a:rPr lang="en-US" dirty="0"/>
              <a:t>. </a:t>
            </a:r>
          </a:p>
          <a:p>
            <a:r>
              <a:rPr lang="en-US" dirty="0"/>
              <a:t>A child class is also known as a </a:t>
            </a:r>
            <a:r>
              <a:rPr lang="en-US" dirty="0">
                <a:solidFill>
                  <a:srgbClr val="B23C00"/>
                </a:solidFill>
              </a:rPr>
              <a:t>subclass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9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 child class </a:t>
            </a:r>
            <a:r>
              <a:rPr lang="en-US" dirty="0">
                <a:solidFill>
                  <a:srgbClr val="B23C00"/>
                </a:solidFill>
              </a:rPr>
              <a:t>inherits</a:t>
            </a:r>
            <a:r>
              <a:rPr lang="en-US" dirty="0"/>
              <a:t> member variables and functions from its parent class.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0161" y="2423171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activity()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5133" y="5440658"/>
            <a:ext cx="37937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B23C00"/>
                </a:solidFill>
              </a:rPr>
              <a:t>“is a”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DD8D7-BABB-D340-8872-431DF1616B7E}"/>
              </a:ext>
            </a:extLst>
          </p:cNvPr>
          <p:cNvSpPr txBox="1"/>
          <p:nvPr/>
        </p:nvSpPr>
        <p:spPr>
          <a:xfrm>
            <a:off x="6170895" y="2270816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56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389"/>
            <a:ext cx="8229600" cy="178753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/>
              <a:t> be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s.study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3886" y="1425146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activity()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07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51951"/>
            <a:ext cx="8229600" cy="1878974"/>
          </a:xfrm>
        </p:spPr>
        <p:txBody>
          <a:bodyPr/>
          <a:lstStyle/>
          <a:p>
            <a:r>
              <a:rPr lang="en-US" dirty="0"/>
              <a:t>Subclass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 </a:t>
            </a:r>
            <a:r>
              <a:rPr lang="en-US" u="sng" dirty="0"/>
              <a:t>inherits</a:t>
            </a:r>
            <a:r>
              <a:rPr lang="en-US" dirty="0"/>
              <a:t> the member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activity </a:t>
            </a:r>
            <a:r>
              <a:rPr lang="en-US" dirty="0"/>
              <a:t>from its parent class.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class can also </a:t>
            </a:r>
            <a:r>
              <a:rPr lang="en-US" dirty="0">
                <a:solidFill>
                  <a:srgbClr val="B23C00"/>
                </a:solidFill>
              </a:rPr>
              <a:t>override</a:t>
            </a:r>
            <a:r>
              <a:rPr lang="en-US" dirty="0"/>
              <a:t> the definition </a:t>
            </a:r>
            <a:br>
              <a:rPr lang="en-US" dirty="0"/>
            </a:br>
            <a:r>
              <a:rPr lang="en-US" dirty="0"/>
              <a:t>of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dirty="0"/>
              <a:t> by defining its own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93886" y="1451184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: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8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useful function that </a:t>
            </a:r>
            <a:r>
              <a:rPr lang="en-US" u="sng" dirty="0"/>
              <a:t>exchanges the values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its two parameters: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version only works with integers.</a:t>
            </a:r>
          </a:p>
          <a:p>
            <a:pPr lvl="4"/>
            <a:endParaRPr lang="en-US" dirty="0"/>
          </a:p>
          <a:p>
            <a:r>
              <a:rPr lang="en-US" dirty="0"/>
              <a:t>Can we define a version that works with multiple types?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5789" y="2321793"/>
            <a:ext cx="603242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exchange(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first,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second)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9434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8" y="411163"/>
            <a:ext cx="3931922" cy="655637"/>
          </a:xfrm>
        </p:spPr>
        <p:txBody>
          <a:bodyPr/>
          <a:lstStyle/>
          <a:p>
            <a:r>
              <a:rPr lang="en-US" dirty="0"/>
              <a:t>Subclasses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66" y="426773"/>
            <a:ext cx="4846268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Shhh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 : public 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Grrr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 : public Mammal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"Roar!";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 : public Cat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"Meow!";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Cat&amp; c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13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212073" y="1295400"/>
            <a:ext cx="3840438" cy="4876770"/>
          </a:xfrm>
        </p:spPr>
        <p:txBody>
          <a:bodyPr/>
          <a:lstStyle/>
          <a:p>
            <a:r>
              <a:rPr lang="en-US" sz="2400" dirty="0"/>
              <a:t>Variable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400" dirty="0"/>
              <a:t> is a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en-US" sz="2400" dirty="0"/>
              <a:t>.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000" dirty="0"/>
              <a:t> is also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and an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Each subclass overrides the definition of member function </a:t>
            </a:r>
            <a:r>
              <a:rPr lang="en-US" sz="20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2000" dirty="0"/>
              <a:t>.</a:t>
            </a:r>
          </a:p>
          <a:p>
            <a:pPr lvl="5"/>
            <a:endParaRPr lang="en-US" sz="1100" dirty="0"/>
          </a:p>
          <a:p>
            <a:r>
              <a:rPr lang="en-US" sz="2400" dirty="0"/>
              <a:t>What is the output?</a:t>
            </a:r>
          </a:p>
          <a:p>
            <a:pPr lvl="1"/>
            <a:r>
              <a:rPr lang="en-US" sz="2000" dirty="0"/>
              <a:t>The type of parameter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2000" dirty="0"/>
              <a:t> is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6609" y="4983463"/>
            <a:ext cx="954107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Roar!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9799" y="622028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536F0-BCC1-9A40-9C00-5B9B92A5249A}"/>
              </a:ext>
            </a:extLst>
          </p:cNvPr>
          <p:cNvSpPr txBox="1"/>
          <p:nvPr/>
        </p:nvSpPr>
        <p:spPr>
          <a:xfrm>
            <a:off x="4105748" y="320074"/>
            <a:ext cx="11977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Animal.cpp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5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Polymorphism </a:t>
            </a:r>
            <a:r>
              <a:rPr lang="en-US" dirty="0"/>
              <a:t>is the ability of a variable </a:t>
            </a:r>
            <a:br>
              <a:rPr lang="en-US" dirty="0"/>
            </a:br>
            <a:r>
              <a:rPr lang="en-US" dirty="0"/>
              <a:t>to have </a:t>
            </a:r>
            <a:r>
              <a:rPr lang="en-US" u="sng" dirty="0"/>
              <a:t>different behaviors</a:t>
            </a:r>
            <a:r>
              <a:rPr lang="en-US" dirty="0"/>
              <a:t> at run time.</a:t>
            </a:r>
          </a:p>
          <a:p>
            <a:pPr lvl="4"/>
            <a:endParaRPr lang="en-US" dirty="0"/>
          </a:p>
          <a:p>
            <a:r>
              <a:rPr lang="en-US" dirty="0"/>
              <a:t>How the variable behaves depends </a:t>
            </a:r>
            <a:br>
              <a:rPr lang="en-US" dirty="0"/>
            </a:br>
            <a:r>
              <a:rPr lang="en-US" u="sng" dirty="0"/>
              <a:t>not</a:t>
            </a:r>
            <a:r>
              <a:rPr lang="en-US" dirty="0"/>
              <a:t> on the type of the </a:t>
            </a:r>
            <a:r>
              <a:rPr lang="en-US" u="sng" dirty="0"/>
              <a:t>variable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but on the type of its </a:t>
            </a:r>
            <a:r>
              <a:rPr lang="en-US" u="sng" dirty="0"/>
              <a:t>value</a:t>
            </a:r>
            <a:r>
              <a:rPr lang="en-US" dirty="0"/>
              <a:t> at run time.</a:t>
            </a:r>
          </a:p>
          <a:p>
            <a:pPr lvl="4"/>
            <a:endParaRPr lang="en-US" dirty="0"/>
          </a:p>
          <a:p>
            <a:r>
              <a:rPr lang="en-US" dirty="0"/>
              <a:t>Polymorphism is implemented in C++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virtual functions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85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64" y="320075"/>
            <a:ext cx="2560336" cy="746726"/>
          </a:xfrm>
        </p:spPr>
        <p:txBody>
          <a:bodyPr/>
          <a:lstStyle/>
          <a:p>
            <a:r>
              <a:rPr lang="en-US" sz="2400" dirty="0"/>
              <a:t>Polymorphism</a:t>
            </a:r>
            <a:r>
              <a:rPr lang="en-US" sz="2400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89" y="518212"/>
            <a:ext cx="5949064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 : public 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"Study and study."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Student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"Design and build.";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endParaRPr lang="en-US" sz="13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"Code and test.";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Student&amp; s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268" y="1275709"/>
            <a:ext cx="3291804" cy="4972691"/>
          </a:xfrm>
        </p:spPr>
        <p:txBody>
          <a:bodyPr/>
          <a:lstStyle/>
          <a:p>
            <a:r>
              <a:rPr lang="en-US" sz="2400" dirty="0"/>
              <a:t>What is the output?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Member function </a:t>
            </a:r>
            <a:r>
              <a:rPr lang="en-US" sz="20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2000" dirty="0"/>
              <a:t> is </a:t>
            </a:r>
            <a:r>
              <a:rPr lang="en-US" sz="2000" dirty="0">
                <a:solidFill>
                  <a:srgbClr val="7030A0"/>
                </a:solidFill>
              </a:rPr>
              <a:t>virtual</a:t>
            </a:r>
            <a:r>
              <a:rPr lang="en-US" sz="2000" dirty="0"/>
              <a:t> in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000" dirty="0"/>
              <a:t> and </a:t>
            </a:r>
            <a:r>
              <a:rPr lang="en-US" sz="2000" u="sng" dirty="0"/>
              <a:t>all subclasses</a:t>
            </a:r>
            <a:r>
              <a:rPr lang="en-US" sz="2000" dirty="0"/>
              <a:t>.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The type of </a:t>
            </a:r>
            <a:r>
              <a:rPr lang="en-US" sz="2000" u="sng" dirty="0"/>
              <a:t>parameter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000" dirty="0"/>
              <a:t>.</a:t>
            </a:r>
          </a:p>
          <a:p>
            <a:pPr lvl="5"/>
            <a:endParaRPr lang="en-US" sz="800" dirty="0"/>
          </a:p>
          <a:p>
            <a:pPr lvl="1"/>
            <a:r>
              <a:rPr lang="en-US" sz="2000" dirty="0"/>
              <a:t>The type of the </a:t>
            </a:r>
            <a:r>
              <a:rPr lang="en-US" sz="2000" u="sng" dirty="0"/>
              <a:t>value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5589182"/>
            <a:ext cx="2339102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C0EF9C-C1B6-3643-AF5B-48AC6D200914}"/>
              </a:ext>
            </a:extLst>
          </p:cNvPr>
          <p:cNvSpPr txBox="1"/>
          <p:nvPr/>
        </p:nvSpPr>
        <p:spPr>
          <a:xfrm>
            <a:off x="4948123" y="373312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2" y="1613826"/>
            <a:ext cx="7353295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string activity(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s) {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7672" y="4781291"/>
            <a:ext cx="2528256" cy="9233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Design and build.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Study and study.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1318" y="6248400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8FC05A-2534-2941-B94F-03FFCC082BFD}"/>
              </a:ext>
            </a:extLst>
          </p:cNvPr>
          <p:cNvSpPr txBox="1"/>
          <p:nvPr/>
        </p:nvSpPr>
        <p:spPr>
          <a:xfrm>
            <a:off x="7179595" y="1325903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now on, make destructors </a:t>
            </a:r>
            <a:r>
              <a:rPr lang="en-US" u="sng" dirty="0"/>
              <a:t>virtual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virtual destructor </a:t>
            </a:r>
            <a:r>
              <a:rPr lang="en-US" dirty="0"/>
              <a:t>ensures that the </a:t>
            </a:r>
            <a:br>
              <a:rPr lang="en-US" dirty="0"/>
            </a:br>
            <a:r>
              <a:rPr lang="en-US" u="sng" dirty="0"/>
              <a:t>correct destructor</a:t>
            </a:r>
            <a:r>
              <a:rPr lang="en-US" dirty="0"/>
              <a:t> is called for an object </a:t>
            </a:r>
            <a:br>
              <a:rPr lang="en-US" dirty="0"/>
            </a:br>
            <a:r>
              <a:rPr lang="en-US" dirty="0"/>
              <a:t>when the object is being destroyed.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87453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virtual ~Foo();</a:t>
            </a:r>
          </a:p>
        </p:txBody>
      </p:sp>
    </p:spTree>
    <p:extLst>
      <p:ext uri="{BB962C8B-B14F-4D97-AF65-F5344CB8AC3E}">
        <p14:creationId xmlns:p14="http://schemas.microsoft.com/office/powerpoint/2010/main" val="1834736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AA22-C3FF-E24A-B213-3F45173C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for Virtual 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DC8D5-402F-D14B-965C-0C2580D87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326" y="5074902"/>
            <a:ext cx="3825918" cy="1056023"/>
          </a:xfrm>
        </p:spPr>
        <p:txBody>
          <a:bodyPr/>
          <a:lstStyle/>
          <a:p>
            <a:r>
              <a:rPr lang="en-US" dirty="0"/>
              <a:t>Which destructor(s) is/are called?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0C569-30CD-B641-8EFF-DC78247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22DCC-2087-5C42-AF57-98283FD70305}"/>
              </a:ext>
            </a:extLst>
          </p:cNvPr>
          <p:cNvSpPr txBox="1"/>
          <p:nvPr/>
        </p:nvSpPr>
        <p:spPr>
          <a:xfrm>
            <a:off x="457200" y="1258449"/>
            <a:ext cx="609173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~Employee()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Manager : public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~Manager()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90ADF-5E3A-264B-B359-74E5B3E027AF}"/>
              </a:ext>
            </a:extLst>
          </p:cNvPr>
          <p:cNvSpPr txBox="1"/>
          <p:nvPr/>
        </p:nvSpPr>
        <p:spPr>
          <a:xfrm>
            <a:off x="4195970" y="3942214"/>
            <a:ext cx="4381328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5ECA8-D122-544F-9A3F-819A6C13B74F}"/>
              </a:ext>
            </a:extLst>
          </p:cNvPr>
          <p:cNvSpPr txBox="1"/>
          <p:nvPr/>
        </p:nvSpPr>
        <p:spPr>
          <a:xfrm>
            <a:off x="5584600" y="1454575"/>
            <a:ext cx="1266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Employee.h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AC3654-C100-4445-BDD7-2D92951D3362}"/>
              </a:ext>
            </a:extLst>
          </p:cNvPr>
          <p:cNvSpPr txBox="1"/>
          <p:nvPr/>
        </p:nvSpPr>
        <p:spPr>
          <a:xfrm>
            <a:off x="6881841" y="5792371"/>
            <a:ext cx="189635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DestructorTest.cpp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BCE2C-8719-A64C-A55B-B8431369F019}"/>
              </a:ext>
            </a:extLst>
          </p:cNvPr>
          <p:cNvSpPr txBox="1"/>
          <p:nvPr/>
        </p:nvSpPr>
        <p:spPr>
          <a:xfrm>
            <a:off x="7861334" y="33756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34793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71585"/>
          </a:xfrm>
        </p:spPr>
        <p:txBody>
          <a:bodyPr/>
          <a:lstStyle/>
          <a:p>
            <a:r>
              <a:rPr lang="en-US" dirty="0"/>
              <a:t>This is </a:t>
            </a:r>
            <a:r>
              <a:rPr lang="en-US" u="sng" dirty="0"/>
              <a:t>not</a:t>
            </a:r>
            <a:r>
              <a:rPr lang="en-US" dirty="0"/>
              <a:t> actual code – it’s a </a:t>
            </a:r>
            <a:r>
              <a:rPr lang="en-US" dirty="0">
                <a:solidFill>
                  <a:srgbClr val="C00000"/>
                </a:solidFill>
              </a:rPr>
              <a:t>template</a:t>
            </a:r>
            <a:r>
              <a:rPr lang="en-US" dirty="0"/>
              <a:t> (mold) for the compiler to </a:t>
            </a:r>
            <a:r>
              <a:rPr lang="en-US" u="sng" dirty="0"/>
              <a:t>generate source code</a:t>
            </a:r>
            <a:r>
              <a:rPr lang="en-US" dirty="0"/>
              <a:t> on an </a:t>
            </a:r>
            <a:r>
              <a:rPr lang="en-US" u="sng" dirty="0"/>
              <a:t>as-needed basis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5895" y="1462478"/>
            <a:ext cx="549220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temp = first;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first = second;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second = temp;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first,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second)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first &lt;&lt; " " &lt;&lt; second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1293199"/>
            <a:ext cx="2314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ExchangeTemplate.cpp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35774D-D331-1844-9CFF-20633FA5B3FB}"/>
              </a:ext>
            </a:extLst>
          </p:cNvPr>
          <p:cNvSpPr txBox="1"/>
          <p:nvPr/>
        </p:nvSpPr>
        <p:spPr>
          <a:xfrm>
            <a:off x="4724988" y="2816694"/>
            <a:ext cx="179837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is a </a:t>
            </a:r>
            <a:r>
              <a:rPr lang="en-US" u="sng" dirty="0"/>
              <a:t>placeholder</a:t>
            </a:r>
          </a:p>
          <a:p>
            <a:r>
              <a:rPr lang="en-US" dirty="0"/>
              <a:t>for a </a:t>
            </a:r>
            <a:r>
              <a:rPr lang="en-US" u="sng" dirty="0"/>
              <a:t>datatype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50F97-5904-064A-9F00-E7B465992EC5}"/>
              </a:ext>
            </a:extLst>
          </p:cNvPr>
          <p:cNvSpPr txBox="1"/>
          <p:nvPr/>
        </p:nvSpPr>
        <p:spPr>
          <a:xfrm>
            <a:off x="4206244" y="5782409"/>
            <a:ext cx="273344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Recall: 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vector&lt;int&gt;</a:t>
            </a:r>
          </a:p>
        </p:txBody>
      </p:sp>
    </p:spTree>
    <p:extLst>
      <p:ext uri="{BB962C8B-B14F-4D97-AF65-F5344CB8AC3E}">
        <p14:creationId xmlns:p14="http://schemas.microsoft.com/office/powerpoint/2010/main" val="78465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25814" y="1367624"/>
            <a:ext cx="450475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exchange(T&amp; first, T&amp; second);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print(T first, T second);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8517" y="3438576"/>
            <a:ext cx="312457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5BDAF4-163B-8F40-AF39-FFC6E012A93A}"/>
              </a:ext>
            </a:extLst>
          </p:cNvPr>
          <p:cNvSpPr txBox="1"/>
          <p:nvPr/>
        </p:nvSpPr>
        <p:spPr>
          <a:xfrm>
            <a:off x="4937756" y="5151822"/>
            <a:ext cx="231473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TemplateExchange.cpp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9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600220"/>
            <a:ext cx="45047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pi = 3.14, e = 2.72;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(pi, e);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"alpha", b = "beta";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2423171"/>
            <a:ext cx="329769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0240" y="1444544"/>
            <a:ext cx="231473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TemplateExchange.cpp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6609" y="61384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471A8-1368-3D42-9042-084BB739FB38}"/>
              </a:ext>
            </a:extLst>
          </p:cNvPr>
          <p:cNvSpPr txBox="1"/>
          <p:nvPr/>
        </p:nvSpPr>
        <p:spPr>
          <a:xfrm>
            <a:off x="3200415" y="4243093"/>
            <a:ext cx="32319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Generate </a:t>
            </a:r>
            <a:r>
              <a:rPr lang="en-US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versions of the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exchange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print</a:t>
            </a:r>
            <a:r>
              <a:rPr lang="en-US" dirty="0"/>
              <a:t>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11F4EF-AE47-6643-BCD1-632C4833342C}"/>
              </a:ext>
            </a:extLst>
          </p:cNvPr>
          <p:cNvSpPr txBox="1"/>
          <p:nvPr/>
        </p:nvSpPr>
        <p:spPr>
          <a:xfrm>
            <a:off x="7024811" y="3703317"/>
            <a:ext cx="1418978" cy="2062103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5 7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7 5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3.14 2.72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2.72 3.14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alpha beta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beta alpha</a:t>
            </a:r>
          </a:p>
        </p:txBody>
      </p:sp>
    </p:spTree>
    <p:extLst>
      <p:ext uri="{BB962C8B-B14F-4D97-AF65-F5344CB8AC3E}">
        <p14:creationId xmlns:p14="http://schemas.microsoft.com/office/powerpoint/2010/main" val="1737579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0625" y="1464083"/>
            <a:ext cx="7810151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Pair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Pair(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first()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second()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a;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Pair&lt;T1, T2&gt;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::Pair(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: a(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a_value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), b(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b_value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 {}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T1 Pair&lt;T1, T2&gt;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::first()  const { return a; 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T1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T2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T2 Pair&lt;T1, T2&gt;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::second() const { return b;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78016" y="1294806"/>
            <a:ext cx="70878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491E0-4922-1F43-BE37-8F3ECE546BE8}"/>
              </a:ext>
            </a:extLst>
          </p:cNvPr>
          <p:cNvSpPr txBox="1"/>
          <p:nvPr/>
        </p:nvSpPr>
        <p:spPr>
          <a:xfrm>
            <a:off x="5041565" y="2650127"/>
            <a:ext cx="206659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Keep </a:t>
            </a:r>
            <a:r>
              <a:rPr lang="en-US" u="sng" dirty="0">
                <a:solidFill>
                  <a:srgbClr val="0033CC"/>
                </a:solidFill>
              </a:rPr>
              <a:t>all</a:t>
            </a:r>
            <a:r>
              <a:rPr lang="en-US" dirty="0">
                <a:solidFill>
                  <a:srgbClr val="0033CC"/>
                </a:solidFill>
              </a:rPr>
              <a:t> the code for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 template class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together in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>
                <a:solidFill>
                  <a:srgbClr val="0033CC"/>
                </a:solidFill>
              </a:rPr>
              <a:t> file.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8EDF16-2616-DC48-8634-0C66486B0EBC}"/>
              </a:ext>
            </a:extLst>
          </p:cNvPr>
          <p:cNvSpPr txBox="1"/>
          <p:nvPr/>
        </p:nvSpPr>
        <p:spPr>
          <a:xfrm>
            <a:off x="6074861" y="5101529"/>
            <a:ext cx="187102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class name</a:t>
            </a:r>
          </a:p>
          <a:p>
            <a:r>
              <a:rPr lang="en-US" dirty="0">
                <a:solidFill>
                  <a:srgbClr val="0033CC"/>
                </a:solidFill>
              </a:rPr>
              <a:t>is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Pair&lt;T1, T2&gt;</a:t>
            </a:r>
          </a:p>
        </p:txBody>
      </p:sp>
    </p:spTree>
    <p:extLst>
      <p:ext uri="{BB962C8B-B14F-4D97-AF65-F5344CB8AC3E}">
        <p14:creationId xmlns:p14="http://schemas.microsoft.com/office/powerpoint/2010/main" val="56221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Class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366386"/>
            <a:ext cx="684354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Pair.h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template &lt;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T1,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T2&gt;</a:t>
            </a:r>
          </a:p>
          <a:p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&amp;outs, Pair&lt;T1, T2&gt;&amp; p);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, double&gt;   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p1(2, 3.14);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&lt;double, string&gt;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p2(3.14, "Hello");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Pair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&lt;string, string&gt; 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p3("Bob", "Ron");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p1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p2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cout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 &lt;&lt; p3 &lt;&lt; </a:t>
            </a:r>
            <a:r>
              <a:rPr lang="mr-IN" sz="1400" b="1" dirty="0" err="1">
                <a:latin typeface="Courier New" panose="02070309020205020404" pitchFamily="49" charset="0"/>
                <a:ea typeface="Courier New" charset="0"/>
                <a:cs typeface="Courier New" charset="0"/>
              </a:rPr>
              <a:t>endl</a:t>
            </a:r>
            <a:r>
              <a:rPr lang="mr-IN" sz="1400" b="1" dirty="0">
                <a:latin typeface="Courier New" panose="02070309020205020404" pitchFamily="49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  <a:p>
            <a:endParaRPr lang="ro-RO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template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&lt;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T1,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typename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T2&gt;</a:t>
            </a:r>
          </a:p>
          <a:p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&amp; operator &lt;&lt;(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ostream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&amp;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outs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, Pair&lt;T1, T2&gt;&amp; p)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"first=" &lt;&lt;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", second="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p.second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return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ro-RO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outs</a:t>
            </a:r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ro-RO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18656" y="1210722"/>
            <a:ext cx="141564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PairTests.cpp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77566" y="4434829"/>
            <a:ext cx="2762295" cy="738664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first=2, second=3.14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first=3.14, second=Hello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first=Bob, second=Ron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74216" y="5746148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55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4299" y="1464977"/>
            <a:ext cx="783740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template &lt;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T&gt;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&lt;T&gt;&amp; other);  // copy constructor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&lt;T&gt;&amp;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operator =(const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&lt;T&gt;&amp;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operator [](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int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const;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*elements;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13206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65887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7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9267" y="1508781"/>
            <a:ext cx="8725466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: length(0), elements(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 {}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&lt;T&gt;&amp; 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length(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[length])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other.elements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T&gt;</a:t>
            </a:r>
          </a:p>
          <a:p>
            <a:r>
              <a:rPr lang="en-US" sz="15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SafeArray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delete[] elements;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4690" y="1325903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SafeArray7.h</a:t>
            </a:r>
          </a:p>
        </p:txBody>
      </p:sp>
    </p:spTree>
    <p:extLst>
      <p:ext uri="{BB962C8B-B14F-4D97-AF65-F5344CB8AC3E}">
        <p14:creationId xmlns:p14="http://schemas.microsoft.com/office/powerpoint/2010/main" val="8971547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47827</TotalTime>
  <Words>2868</Words>
  <Application>Microsoft Macintosh PowerPoint</Application>
  <PresentationFormat>On-screen Show (4:3)</PresentationFormat>
  <Paragraphs>505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CMPE 180A Data Structures and Algorithms in C++ October 13 Class Meeting</vt:lpstr>
      <vt:lpstr>Function exchange</vt:lpstr>
      <vt:lpstr>Templates</vt:lpstr>
      <vt:lpstr>Templates, cont’d</vt:lpstr>
      <vt:lpstr>Templates, cont’d</vt:lpstr>
      <vt:lpstr>Template Class Example</vt:lpstr>
      <vt:lpstr>Template Class Example, cont’d</vt:lpstr>
      <vt:lpstr>A “Safe” Array Type: Version 7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A “Safe” Array Type: Version 7, cont’d</vt:lpstr>
      <vt:lpstr>Object-Oriented Programming</vt:lpstr>
      <vt:lpstr>Inheritance</vt:lpstr>
      <vt:lpstr>Inheritance, cont’d</vt:lpstr>
      <vt:lpstr>Inheritance, cont’d</vt:lpstr>
      <vt:lpstr>Inheritance, cont’d</vt:lpstr>
      <vt:lpstr>Subclasses</vt:lpstr>
      <vt:lpstr>Polymorphism</vt:lpstr>
      <vt:lpstr>Polymorphism, cont’d</vt:lpstr>
      <vt:lpstr>Polymorphism, cont’d</vt:lpstr>
      <vt:lpstr>Virtual Destructors</vt:lpstr>
      <vt:lpstr>The Need for Virtual Destructors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869</cp:revision>
  <cp:lastPrinted>2016-09-16T08:43:07Z</cp:lastPrinted>
  <dcterms:created xsi:type="dcterms:W3CDTF">2008-01-12T03:52:55Z</dcterms:created>
  <dcterms:modified xsi:type="dcterms:W3CDTF">2020-10-13T01:15:16Z</dcterms:modified>
  <cp:category/>
</cp:coreProperties>
</file>