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56" r:id="rId2"/>
    <p:sldId id="295" r:id="rId3"/>
    <p:sldId id="257" r:id="rId4"/>
    <p:sldId id="258" r:id="rId5"/>
    <p:sldId id="259" r:id="rId6"/>
    <p:sldId id="260" r:id="rId7"/>
    <p:sldId id="261" r:id="rId8"/>
    <p:sldId id="366" r:id="rId9"/>
    <p:sldId id="367" r:id="rId10"/>
    <p:sldId id="368" r:id="rId11"/>
    <p:sldId id="369" r:id="rId12"/>
    <p:sldId id="370" r:id="rId13"/>
    <p:sldId id="262" r:id="rId14"/>
    <p:sldId id="265" r:id="rId15"/>
    <p:sldId id="264" r:id="rId16"/>
    <p:sldId id="268" r:id="rId17"/>
    <p:sldId id="269" r:id="rId18"/>
    <p:sldId id="266" r:id="rId19"/>
    <p:sldId id="267" r:id="rId20"/>
    <p:sldId id="270" r:id="rId21"/>
    <p:sldId id="271" r:id="rId22"/>
    <p:sldId id="371" r:id="rId23"/>
    <p:sldId id="372" r:id="rId24"/>
    <p:sldId id="273" r:id="rId25"/>
    <p:sldId id="275" r:id="rId26"/>
    <p:sldId id="274" r:id="rId27"/>
    <p:sldId id="276" r:id="rId28"/>
    <p:sldId id="280" r:id="rId29"/>
    <p:sldId id="374" r:id="rId30"/>
    <p:sldId id="375" r:id="rId31"/>
    <p:sldId id="373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3" r:id="rId40"/>
    <p:sldId id="324" r:id="rId41"/>
    <p:sldId id="334" r:id="rId42"/>
    <p:sldId id="376" r:id="rId43"/>
    <p:sldId id="377" r:id="rId44"/>
    <p:sldId id="378" r:id="rId45"/>
    <p:sldId id="379" r:id="rId46"/>
    <p:sldId id="380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E1F5FF"/>
    <a:srgbClr val="66CCFF"/>
    <a:srgbClr val="C6DEFF"/>
    <a:srgbClr val="A12A03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3" autoAdjust="0"/>
    <p:restoredTop sz="97152" autoAdjust="0"/>
  </p:normalViewPr>
  <p:slideViewPr>
    <p:cSldViewPr>
      <p:cViewPr varScale="1">
        <p:scale>
          <a:sx n="240" d="100"/>
          <a:sy n="240" d="100"/>
        </p:scale>
        <p:origin x="208" y="21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October 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psamples.com/common-tasks/rule-of-five.html" TargetMode="External"/><Relationship Id="rId2" Type="http://schemas.openxmlformats.org/officeDocument/2006/relationships/hyperlink" Target="http://www.technical-recipes.com/2011/the-big-three-in-c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CMPE 180A</a:t>
            </a:r>
            <a:br>
              <a:rPr lang="en-US" sz="3200" dirty="0"/>
            </a:br>
            <a:r>
              <a:rPr lang="en-US" dirty="0"/>
              <a:t>Data Structures and Algorithms in C++</a:t>
            </a:r>
            <a:br>
              <a:rPr lang="en-US" sz="3600" dirty="0"/>
            </a:br>
            <a:r>
              <a:rPr lang="en-US" sz="2400" dirty="0"/>
              <a:t>October 6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C6BC-84B0-8849-BBBC-8EDF833A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AED03-3766-D84E-9DA3-2BE6FAF2A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destructor function: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the program finished, both variables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 go </a:t>
            </a:r>
            <a:r>
              <a:rPr lang="en-US" u="sng" dirty="0"/>
              <a:t>out of scope</a:t>
            </a:r>
            <a:r>
              <a:rPr lang="en-US" dirty="0"/>
              <a:t> and therefore </a:t>
            </a:r>
            <a:br>
              <a:rPr lang="en-US" dirty="0"/>
            </a:br>
            <a:r>
              <a:rPr lang="en-US" u="sng" dirty="0"/>
              <a:t>the destructor is called</a:t>
            </a:r>
            <a:r>
              <a:rPr lang="en-US" dirty="0"/>
              <a:t> on each object.</a:t>
            </a:r>
          </a:p>
          <a:p>
            <a:pPr lvl="1"/>
            <a:r>
              <a:rPr lang="en-US" dirty="0"/>
              <a:t>When the destructor is called on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’s object, </a:t>
            </a:r>
            <a:br>
              <a:rPr lang="en-US" dirty="0"/>
            </a:br>
            <a:r>
              <a:rPr lang="en-US" dirty="0"/>
              <a:t>the array is deallocated.</a:t>
            </a:r>
          </a:p>
          <a:p>
            <a:pPr lvl="1"/>
            <a:r>
              <a:rPr lang="en-US" dirty="0"/>
              <a:t>Then when the destructor is called on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’s object, the destructor tries to deallocate an array that was </a:t>
            </a:r>
            <a:r>
              <a:rPr lang="en-US" u="sng" dirty="0"/>
              <a:t>already deallocated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9BFAA-1A4B-E149-9E62-7EF36F17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6146C3-74B0-6444-99BE-7C0255D7D182}"/>
              </a:ext>
            </a:extLst>
          </p:cNvPr>
          <p:cNvSpPr txBox="1"/>
          <p:nvPr/>
        </p:nvSpPr>
        <p:spPr>
          <a:xfrm>
            <a:off x="1579033" y="1783098"/>
            <a:ext cx="5985934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::~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if (elements != 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 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delete[] elements;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25263-607D-2F44-A230-22DE63068306}"/>
              </a:ext>
            </a:extLst>
          </p:cNvPr>
          <p:cNvSpPr txBox="1"/>
          <p:nvPr/>
        </p:nvSpPr>
        <p:spPr>
          <a:xfrm>
            <a:off x="6082411" y="1613821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2731494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FC218-04BD-6848-944D-E8C7CA4CE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E7382-CB5D-9241-958C-79EB518F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12" y="1295400"/>
            <a:ext cx="3657560" cy="4835525"/>
          </a:xfrm>
        </p:spPr>
        <p:txBody>
          <a:bodyPr/>
          <a:lstStyle/>
          <a:p>
            <a:r>
              <a:rPr lang="en-US" dirty="0"/>
              <a:t>The solution: </a:t>
            </a:r>
            <a:br>
              <a:rPr lang="en-US" dirty="0"/>
            </a:br>
            <a:r>
              <a:rPr lang="en-US" dirty="0"/>
              <a:t>We must </a:t>
            </a:r>
            <a:r>
              <a:rPr lang="en-US" u="sng" dirty="0" err="1"/>
              <a:t>oveload</a:t>
            </a:r>
            <a:r>
              <a:rPr lang="en-US" dirty="0"/>
              <a:t> the default assignment operator to do what we want.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Make a copy of the dynamic array data, not just a copy of the pointer to the array.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30F34-05D6-8146-B412-1799C480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A5614-792A-B445-A33F-893E597CCBA9}"/>
              </a:ext>
            </a:extLst>
          </p:cNvPr>
          <p:cNvSpPr txBox="1"/>
          <p:nvPr/>
        </p:nvSpPr>
        <p:spPr>
          <a:xfrm>
            <a:off x="182928" y="1417342"/>
            <a:ext cx="5032147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pitchFamily="2" charset="0"/>
              </a:rPr>
              <a:t>class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</a:rPr>
              <a:t>public: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len</a:t>
            </a:r>
            <a:r>
              <a:rPr lang="en-US" sz="1500" b="1" dirty="0">
                <a:latin typeface="Courier" pitchFamily="2" charset="0"/>
              </a:rPr>
              <a:t>);</a:t>
            </a:r>
          </a:p>
          <a:p>
            <a:r>
              <a:rPr lang="en-US" sz="1500" b="1" dirty="0">
                <a:latin typeface="Courier" pitchFamily="2" charset="0"/>
              </a:rPr>
              <a:t>    ~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void operator =(const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&amp;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rhs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);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get_length</a:t>
            </a:r>
            <a:r>
              <a:rPr lang="en-US" sz="1500" b="1" dirty="0">
                <a:latin typeface="Courier" pitchFamily="2" charset="0"/>
              </a:rPr>
              <a:t>()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at(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i</a:t>
            </a:r>
            <a:r>
              <a:rPr lang="en-US" sz="1500" b="1" dirty="0">
                <a:latin typeface="Courier" pitchFamily="2" charset="0"/>
              </a:rPr>
              <a:t>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</a:p>
          <a:p>
            <a:r>
              <a:rPr lang="en-US" sz="1500" b="1" dirty="0">
                <a:latin typeface="Courier" pitchFamily="2" charset="0"/>
              </a:rPr>
              <a:t>    void set(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i</a:t>
            </a:r>
            <a:r>
              <a:rPr lang="en-US" sz="1500" b="1" dirty="0">
                <a:latin typeface="Courier" pitchFamily="2" charset="0"/>
              </a:rPr>
              <a:t>,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value);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private: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*elements;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length;</a:t>
            </a:r>
          </a:p>
          <a:p>
            <a:r>
              <a:rPr lang="en-US" sz="1500" b="1" dirty="0">
                <a:latin typeface="Courier" pitchFamily="2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59415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D3285-5729-8642-AF31-DDD197C9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2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E3AF0-19DE-CE4E-A4F7-C188352E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76913-C748-F74E-882C-4A01DE984313}"/>
              </a:ext>
            </a:extLst>
          </p:cNvPr>
          <p:cNvSpPr txBox="1"/>
          <p:nvPr/>
        </p:nvSpPr>
        <p:spPr>
          <a:xfrm>
            <a:off x="1517317" y="1593075"/>
            <a:ext cx="6109365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void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::operator =(</a:t>
            </a:r>
            <a:r>
              <a:rPr lang="en-US" b="1" dirty="0" err="1">
                <a:latin typeface="Courier" pitchFamily="2" charset="0"/>
              </a:rPr>
              <a:t>const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&amp; </a:t>
            </a:r>
            <a:r>
              <a:rPr lang="en-US" b="1" dirty="0" err="1">
                <a:latin typeface="Courier" pitchFamily="2" charset="0"/>
              </a:rPr>
              <a:t>rhs</a:t>
            </a:r>
            <a:r>
              <a:rPr lang="en-US" b="1" dirty="0">
                <a:latin typeface="Courier" pitchFamily="2" charset="0"/>
              </a:rPr>
              <a:t>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if (elements != 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 delete[] elements;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length = </a:t>
            </a:r>
            <a:r>
              <a:rPr lang="en-US" b="1" dirty="0" err="1">
                <a:latin typeface="Courier" pitchFamily="2" charset="0"/>
              </a:rPr>
              <a:t>rhs.length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elements = new 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[length];</a:t>
            </a:r>
            <a:br>
              <a:rPr lang="en-US" b="1" dirty="0">
                <a:latin typeface="Courier" pitchFamily="2" charset="0"/>
              </a:rPr>
            </a:b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length;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</a:t>
            </a:r>
          </a:p>
          <a:p>
            <a:r>
              <a:rPr lang="en-US" b="1" dirty="0">
                <a:latin typeface="Courier" pitchFamily="2" charset="0"/>
              </a:rPr>
              <a:t>    {</a:t>
            </a:r>
          </a:p>
          <a:p>
            <a:r>
              <a:rPr lang="en-US" b="1" dirty="0">
                <a:latin typeface="Courier" pitchFamily="2" charset="0"/>
              </a:rPr>
              <a:t>        elements[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 = </a:t>
            </a:r>
            <a:r>
              <a:rPr lang="en-US" b="1" dirty="0" err="1">
                <a:latin typeface="Courier" pitchFamily="2" charset="0"/>
              </a:rPr>
              <a:t>rhs.elements</a:t>
            </a:r>
            <a:r>
              <a:rPr lang="en-US" b="1" dirty="0">
                <a:latin typeface="Courier" pitchFamily="2" charset="0"/>
              </a:rPr>
              <a:t>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];</a:t>
            </a:r>
          </a:p>
          <a:p>
            <a:r>
              <a:rPr lang="en-US" b="1" dirty="0">
                <a:latin typeface="Courier" pitchFamily="2" charset="0"/>
              </a:rPr>
              <a:t>    }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C050FB-5537-4549-B576-87E2C206AE6B}"/>
              </a:ext>
            </a:extLst>
          </p:cNvPr>
          <p:cNvSpPr txBox="1"/>
          <p:nvPr/>
        </p:nvSpPr>
        <p:spPr>
          <a:xfrm>
            <a:off x="2381335" y="4947322"/>
            <a:ext cx="4381328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a1 = 0 10 20 30 -40 50 60 70 80 90</a:t>
            </a:r>
          </a:p>
          <a:p>
            <a:r>
              <a:rPr lang="en-US" b="1" dirty="0">
                <a:latin typeface="Courier" pitchFamily="2" charset="0"/>
              </a:rPr>
              <a:t>a2 = 0 10 20 30 40 50 60 70 80 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6F41E7-F320-F241-ADED-C7CE58888DA3}"/>
              </a:ext>
            </a:extLst>
          </p:cNvPr>
          <p:cNvSpPr txBox="1"/>
          <p:nvPr/>
        </p:nvSpPr>
        <p:spPr>
          <a:xfrm>
            <a:off x="7377623" y="2050270"/>
            <a:ext cx="132440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 delete?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7D9715-7CD6-244B-BE92-9C0584B25A20}"/>
              </a:ext>
            </a:extLst>
          </p:cNvPr>
          <p:cNvSpPr txBox="1"/>
          <p:nvPr/>
        </p:nvSpPr>
        <p:spPr>
          <a:xfrm>
            <a:off x="6181474" y="1313842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SafeArray2.cpp</a:t>
            </a:r>
          </a:p>
        </p:txBody>
      </p:sp>
    </p:spTree>
    <p:extLst>
      <p:ext uri="{BB962C8B-B14F-4D97-AF65-F5344CB8AC3E}">
        <p14:creationId xmlns:p14="http://schemas.microsoft.com/office/powerpoint/2010/main" val="429492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What happens if you try to chain assignments?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32154" y="1891397"/>
            <a:ext cx="307968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a3;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t-IT" sz="1800" b="1" dirty="0">
                <a:latin typeface="Courier New" charset="0"/>
                <a:ea typeface="Courier New" charset="0"/>
                <a:cs typeface="Courier New" charset="0"/>
              </a:rPr>
              <a:t>a3 = a2 = a1;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4683" y="3819467"/>
            <a:ext cx="8494633" cy="1938992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../SafeArrayTests.cpp:20:8: error: no viable overloaded '='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a3 = a2 = a1;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~~ ^ ~~~~~~~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../SafeArray.h:16:10: note: candidate function not viable: 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cannot convert argument of incomplete type 'void' to '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'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void operator =(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    ^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1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error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generated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3973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94" y="2201852"/>
            <a:ext cx="7629012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75097" y="5676534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SafeArray3.cpp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506D1-B787-2540-8162-661F22C15611}"/>
              </a:ext>
            </a:extLst>
          </p:cNvPr>
          <p:cNvSpPr txBox="1"/>
          <p:nvPr/>
        </p:nvSpPr>
        <p:spPr>
          <a:xfrm>
            <a:off x="757494" y="1547599"/>
            <a:ext cx="561564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95B9E-2D8D-9A45-B997-CE62E6169258}"/>
              </a:ext>
            </a:extLst>
          </p:cNvPr>
          <p:cNvSpPr txBox="1"/>
          <p:nvPr/>
        </p:nvSpPr>
        <p:spPr>
          <a:xfrm>
            <a:off x="5120634" y="129577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SafeArray3.h</a:t>
            </a:r>
          </a:p>
        </p:txBody>
      </p:sp>
    </p:spTree>
    <p:extLst>
      <p:ext uri="{BB962C8B-B14F-4D97-AF65-F5344CB8AC3E}">
        <p14:creationId xmlns:p14="http://schemas.microsoft.com/office/powerpoint/2010/main" val="1357986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467658"/>
            <a:ext cx="6939720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a1.set(4, -a1.at(4));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4878" y="4015755"/>
            <a:ext cx="4108817" cy="78483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a1 = 0 10 20 30 -40 50 60 70 80 90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6615" y="129838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SafeArrayTests3.cpp</a:t>
            </a:r>
          </a:p>
        </p:txBody>
      </p:sp>
    </p:spTree>
    <p:extLst>
      <p:ext uri="{BB962C8B-B14F-4D97-AF65-F5344CB8AC3E}">
        <p14:creationId xmlns:p14="http://schemas.microsoft.com/office/powerpoint/2010/main" val="1344489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What happens the program executes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28234" y="1874537"/>
            <a:ext cx="128753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a1 = a1;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7024" y="2460285"/>
            <a:ext cx="684995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3658" y="5532101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SafeArray3.cpp</a:t>
            </a:r>
          </a:p>
        </p:txBody>
      </p:sp>
    </p:spTree>
    <p:extLst>
      <p:ext uri="{BB962C8B-B14F-4D97-AF65-F5344CB8AC3E}">
        <p14:creationId xmlns:p14="http://schemas.microsoft.com/office/powerpoint/2010/main" val="176223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The solution: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965976"/>
            <a:ext cx="6849952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if (this == &amp;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return *this;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31045" y="5257780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SafeArray4.cpp</a:t>
            </a:r>
          </a:p>
        </p:txBody>
      </p:sp>
    </p:spTree>
    <p:extLst>
      <p:ext uri="{BB962C8B-B14F-4D97-AF65-F5344CB8AC3E}">
        <p14:creationId xmlns:p14="http://schemas.microsoft.com/office/powerpoint/2010/main" val="1593289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5381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</a:t>
            </a:r>
            <a:r>
              <a:rPr lang="en-US" dirty="0"/>
              <a:t> member functions </a:t>
            </a:r>
            <a:br>
              <a:rPr lang="en-US" dirty="0"/>
            </a:br>
            <a:r>
              <a:rPr lang="en-US" dirty="0"/>
              <a:t>are awkward to use.</a:t>
            </a:r>
          </a:p>
          <a:p>
            <a:pPr lvl="4"/>
            <a:endParaRPr lang="en-US" dirty="0"/>
          </a:p>
          <a:p>
            <a:r>
              <a:rPr lang="en-US" dirty="0"/>
              <a:t>Why can’t we use subscripts on a smart array as if it were a regular array?</a:t>
            </a:r>
          </a:p>
          <a:p>
            <a:pPr lvl="4"/>
            <a:endParaRPr lang="en-US" dirty="0"/>
          </a:p>
          <a:p>
            <a:r>
              <a:rPr lang="en-US" dirty="0"/>
              <a:t>We can overload the subscript operator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</a:p>
          <a:p>
            <a:pPr lvl="1"/>
            <a:r>
              <a:rPr lang="en-US" dirty="0"/>
              <a:t>We want the subscripts to be usable </a:t>
            </a:r>
            <a:br>
              <a:rPr lang="en-US" dirty="0"/>
            </a:br>
            <a:r>
              <a:rPr lang="en-US" dirty="0"/>
              <a:t>on </a:t>
            </a:r>
            <a:r>
              <a:rPr lang="en-US" u="sng" dirty="0"/>
              <a:t>either side</a:t>
            </a:r>
            <a:r>
              <a:rPr lang="en-US" dirty="0"/>
              <a:t> of an assignment.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5730" y="5345643"/>
            <a:ext cx="225254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t-BR" sz="1800" b="1">
                <a:latin typeface="Courier New" charset="0"/>
                <a:ea typeface="Courier New" charset="0"/>
                <a:cs typeface="Courier New" charset="0"/>
              </a:rPr>
              <a:t>a1[4] = -a1[4];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6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17317" y="1270754"/>
            <a:ext cx="6109365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operator =(const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int&amp; operator [](int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const;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at(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void set(int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int value);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*elements;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uk-UA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219" y="141734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SafeArray5.h</a:t>
            </a:r>
          </a:p>
        </p:txBody>
      </p:sp>
    </p:spTree>
    <p:extLst>
      <p:ext uri="{BB962C8B-B14F-4D97-AF65-F5344CB8AC3E}">
        <p14:creationId xmlns:p14="http://schemas.microsoft.com/office/powerpoint/2010/main" val="130688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 Sample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7C821F-05B0-DC45-9495-8CDFEDFEA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/>
              <a:t>See the sample solution source files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Book.h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Book.cpp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BookApp.cpp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080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22502" y="1417342"/>
            <a:ext cx="5698996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::operator [](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endParaRPr lang="en-US" sz="18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assert((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elements[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82542" y="2697488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SafeArray5.cpp</a:t>
            </a:r>
          </a:p>
        </p:txBody>
      </p:sp>
    </p:spTree>
    <p:extLst>
      <p:ext uri="{BB962C8B-B14F-4D97-AF65-F5344CB8AC3E}">
        <p14:creationId xmlns:p14="http://schemas.microsoft.com/office/powerpoint/2010/main" val="1254205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3193" y="1234464"/>
            <a:ext cx="7686720" cy="4939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++) 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a1[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10*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a1[4] = -a1[4];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5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5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a.get_length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++)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 " &lt;&lt; 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5" y="3288872"/>
            <a:ext cx="4381328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a1 = 0 10 20 30 -40 50 60 70 80 90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17902" y="1369075"/>
            <a:ext cx="20774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SafeArrayTests5.cpp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D6AAE4-5360-924D-8457-4E2A387AAA97}"/>
              </a:ext>
            </a:extLst>
          </p:cNvPr>
          <p:cNvSpPr txBox="1"/>
          <p:nvPr/>
        </p:nvSpPr>
        <p:spPr>
          <a:xfrm>
            <a:off x="3383293" y="4709146"/>
            <a:ext cx="321754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Note that we’ve been passing the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dirty="0">
                <a:solidFill>
                  <a:srgbClr val="0033CC"/>
                </a:solidFill>
              </a:rPr>
              <a:t> object </a:t>
            </a:r>
            <a:r>
              <a:rPr lang="en-US" u="sng" dirty="0">
                <a:solidFill>
                  <a:srgbClr val="0033CC"/>
                </a:solidFill>
              </a:rPr>
              <a:t>by reference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55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5D2D2-4CE8-1347-A6E3-207D20A6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252D9-B0FC-0E4D-8BCD-DCB5ADD3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876A18-ACE6-1D4B-86B5-FB9D20CE91B4}"/>
              </a:ext>
            </a:extLst>
          </p:cNvPr>
          <p:cNvSpPr txBox="1"/>
          <p:nvPr/>
        </p:nvSpPr>
        <p:spPr>
          <a:xfrm>
            <a:off x="1317854" y="1325903"/>
            <a:ext cx="586250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main()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 a1(10);</a:t>
            </a: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10;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 a1[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 = 10*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"a1 ="; print(a1);</a:t>
            </a:r>
          </a:p>
          <a:p>
            <a:r>
              <a:rPr lang="en-US" b="1" dirty="0">
                <a:latin typeface="Courier" pitchFamily="2" charset="0"/>
              </a:rPr>
              <a:t>    return 0;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void print(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 a)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</a:t>
            </a:r>
            <a:r>
              <a:rPr lang="en-US" b="1" dirty="0" err="1">
                <a:latin typeface="Courier" pitchFamily="2" charset="0"/>
              </a:rPr>
              <a:t>a.get_length</a:t>
            </a:r>
            <a:r>
              <a:rPr lang="en-US" b="1" dirty="0">
                <a:latin typeface="Courier" pitchFamily="2" charset="0"/>
              </a:rPr>
              <a:t>();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</a:t>
            </a:r>
          </a:p>
          <a:p>
            <a:r>
              <a:rPr lang="en-US" b="1" dirty="0">
                <a:latin typeface="Courier" pitchFamily="2" charset="0"/>
              </a:rPr>
              <a:t>    {</a:t>
            </a: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 " &lt;&lt; a[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];</a:t>
            </a:r>
          </a:p>
          <a:p>
            <a:r>
              <a:rPr lang="en-US" b="1" dirty="0">
                <a:latin typeface="Courier" pitchFamily="2" charset="0"/>
              </a:rPr>
              <a:t>    }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</a:t>
            </a:r>
            <a:r>
              <a:rPr lang="en-US" b="1" dirty="0" err="1">
                <a:latin typeface="Courier" pitchFamily="2" charset="0"/>
              </a:rPr>
              <a:t>endl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1D32B1-F509-E841-A727-D50F8F26D29A}"/>
              </a:ext>
            </a:extLst>
          </p:cNvPr>
          <p:cNvSpPr txBox="1"/>
          <p:nvPr/>
        </p:nvSpPr>
        <p:spPr>
          <a:xfrm>
            <a:off x="182928" y="5720715"/>
            <a:ext cx="8132354" cy="98488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pitchFamily="2" charset="0"/>
              </a:rPr>
              <a:t>a1 = 0 10 20 30 40 50 60 70 80 90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SafeArray6(87122,0x7fff9e25d340)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: 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error for object 0x7f9b7d402690: pointer being freed was not allocated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set a breakpoint in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malloc_error_break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to debug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288348-7391-1040-A2D1-1EDE5B49094E}"/>
              </a:ext>
            </a:extLst>
          </p:cNvPr>
          <p:cNvSpPr txBox="1"/>
          <p:nvPr/>
        </p:nvSpPr>
        <p:spPr>
          <a:xfrm>
            <a:off x="5346028" y="1478879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SafeArrayTests6.cpp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748FD8-A959-094C-AF4F-CDE2D9E43D2A}"/>
              </a:ext>
            </a:extLst>
          </p:cNvPr>
          <p:cNvSpPr txBox="1"/>
          <p:nvPr/>
        </p:nvSpPr>
        <p:spPr>
          <a:xfrm>
            <a:off x="4389122" y="3296120"/>
            <a:ext cx="32779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Let’s pass the 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dirty="0">
                <a:solidFill>
                  <a:srgbClr val="0033CC"/>
                </a:solidFill>
              </a:rPr>
              <a:t> object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u="sng" dirty="0">
                <a:solidFill>
                  <a:srgbClr val="0033CC"/>
                </a:solidFill>
              </a:rPr>
              <a:t>by value</a:t>
            </a:r>
            <a:r>
              <a:rPr lang="en-US" dirty="0">
                <a:solidFill>
                  <a:srgbClr val="0033CC"/>
                </a:solidFill>
              </a:rPr>
              <a:t> instead of by reference</a:t>
            </a:r>
          </a:p>
        </p:txBody>
      </p:sp>
    </p:spTree>
    <p:extLst>
      <p:ext uri="{BB962C8B-B14F-4D97-AF65-F5344CB8AC3E}">
        <p14:creationId xmlns:p14="http://schemas.microsoft.com/office/powerpoint/2010/main" val="117611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A very unexpected side effect!</a:t>
            </a:r>
          </a:p>
          <a:p>
            <a:pPr lvl="1"/>
            <a:r>
              <a:rPr lang="en-US" dirty="0"/>
              <a:t>It appears that it has to do with freeing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272ECA-5777-8742-97B8-ADC61E3EC849}"/>
              </a:ext>
            </a:extLst>
          </p:cNvPr>
          <p:cNvSpPr txBox="1"/>
          <p:nvPr/>
        </p:nvSpPr>
        <p:spPr>
          <a:xfrm>
            <a:off x="1579033" y="2514610"/>
            <a:ext cx="5985934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::~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"Calling destructor ... ";</a:t>
            </a:r>
          </a:p>
          <a:p>
            <a:r>
              <a:rPr lang="en-US" b="1" dirty="0">
                <a:latin typeface="Courier" pitchFamily="2" charset="0"/>
              </a:rPr>
              <a:t>    if (elements != 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 delete[] elements;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"done!" &lt;&lt; </a:t>
            </a:r>
            <a:r>
              <a:rPr lang="en-US" b="1" dirty="0" err="1">
                <a:latin typeface="Courier" pitchFamily="2" charset="0"/>
              </a:rPr>
              <a:t>endl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ABD80F-B26A-8E4D-87F2-6AB3B0594266}"/>
              </a:ext>
            </a:extLst>
          </p:cNvPr>
          <p:cNvSpPr txBox="1"/>
          <p:nvPr/>
        </p:nvSpPr>
        <p:spPr>
          <a:xfrm>
            <a:off x="6125127" y="2354369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SafeArray6.cpp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66CA5A-334C-2F4B-BA1C-2A7745D84D36}"/>
              </a:ext>
            </a:extLst>
          </p:cNvPr>
          <p:cNvSpPr txBox="1"/>
          <p:nvPr/>
        </p:nvSpPr>
        <p:spPr>
          <a:xfrm>
            <a:off x="505823" y="4325690"/>
            <a:ext cx="8132354" cy="120032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pitchFamily="2" charset="0"/>
              </a:rPr>
              <a:t>a1 = 0 10 20 30 40 50 60 70 80 90</a:t>
            </a:r>
          </a:p>
          <a:p>
            <a:r>
              <a:rPr lang="en-US" sz="1400" b="1" dirty="0">
                <a:latin typeface="Courier" pitchFamily="2" charset="0"/>
              </a:rPr>
              <a:t>Calling destructor ... done!</a:t>
            </a:r>
          </a:p>
          <a:p>
            <a:r>
              <a:rPr lang="en-US" sz="1400" b="1" dirty="0">
                <a:latin typeface="Courier" pitchFamily="2" charset="0"/>
              </a:rPr>
              <a:t>Calling destructor ... 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SafeArray6(87866,0x7fff9e25d340)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: 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error for object 0x7fda05c02690: pointer being freed was not allocated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set a breakpoint in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malloc_error_break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to debug</a:t>
            </a:r>
          </a:p>
        </p:txBody>
      </p:sp>
    </p:spTree>
    <p:extLst>
      <p:ext uri="{BB962C8B-B14F-4D97-AF65-F5344CB8AC3E}">
        <p14:creationId xmlns:p14="http://schemas.microsoft.com/office/powerpoint/2010/main" val="1022825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08A56-59E1-1C44-8C8A-7574D9A96F12}"/>
              </a:ext>
            </a:extLst>
          </p:cNvPr>
          <p:cNvSpPr txBox="1"/>
          <p:nvPr/>
        </p:nvSpPr>
        <p:spPr>
          <a:xfrm>
            <a:off x="1317854" y="1234464"/>
            <a:ext cx="586250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main()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 a1(10);</a:t>
            </a: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10;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 a1[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 = 10*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"a1 ="; print(a1);</a:t>
            </a:r>
          </a:p>
          <a:p>
            <a:r>
              <a:rPr lang="en-US" b="1" dirty="0">
                <a:latin typeface="Courier" pitchFamily="2" charset="0"/>
              </a:rPr>
              <a:t>    return 0;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void print(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 a)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</a:t>
            </a:r>
            <a:r>
              <a:rPr lang="en-US" b="1" dirty="0" err="1">
                <a:latin typeface="Courier" pitchFamily="2" charset="0"/>
              </a:rPr>
              <a:t>a.get_length</a:t>
            </a:r>
            <a:r>
              <a:rPr lang="en-US" b="1" dirty="0">
                <a:latin typeface="Courier" pitchFamily="2" charset="0"/>
              </a:rPr>
              <a:t>();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</a:t>
            </a:r>
          </a:p>
          <a:p>
            <a:r>
              <a:rPr lang="en-US" b="1" dirty="0">
                <a:latin typeface="Courier" pitchFamily="2" charset="0"/>
              </a:rPr>
              <a:t>    {</a:t>
            </a: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" " &lt;&lt; a[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];</a:t>
            </a:r>
          </a:p>
          <a:p>
            <a:r>
              <a:rPr lang="en-US" b="1" dirty="0">
                <a:latin typeface="Courier" pitchFamily="2" charset="0"/>
              </a:rPr>
              <a:t>    }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cout</a:t>
            </a:r>
            <a:r>
              <a:rPr lang="en-US" b="1" dirty="0">
                <a:latin typeface="Courier" pitchFamily="2" charset="0"/>
              </a:rPr>
              <a:t> &lt;&lt; </a:t>
            </a:r>
            <a:r>
              <a:rPr lang="en-US" b="1" dirty="0" err="1">
                <a:latin typeface="Courier" pitchFamily="2" charset="0"/>
              </a:rPr>
              <a:t>endl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3731FA-5ED0-6C4D-AC62-F9494AC438E3}"/>
              </a:ext>
            </a:extLst>
          </p:cNvPr>
          <p:cNvSpPr txBox="1"/>
          <p:nvPr/>
        </p:nvSpPr>
        <p:spPr>
          <a:xfrm>
            <a:off x="5093091" y="1413766"/>
            <a:ext cx="2313518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</a:rPr>
              <a:t>SafeArrayTests6.cpp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B5FA14-69B5-1844-9426-5424D631E6BC}"/>
              </a:ext>
            </a:extLst>
          </p:cNvPr>
          <p:cNvSpPr txBox="1"/>
          <p:nvPr/>
        </p:nvSpPr>
        <p:spPr>
          <a:xfrm>
            <a:off x="182928" y="5611914"/>
            <a:ext cx="8132354" cy="120032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pitchFamily="2" charset="0"/>
              </a:rPr>
              <a:t>a1 = 0 10 20 30 40 50 60 70 80 90</a:t>
            </a:r>
          </a:p>
          <a:p>
            <a:r>
              <a:rPr lang="en-US" sz="1400" b="1" dirty="0">
                <a:latin typeface="Courier" pitchFamily="2" charset="0"/>
              </a:rPr>
              <a:t>Calling destructor ... done!</a:t>
            </a:r>
          </a:p>
          <a:p>
            <a:r>
              <a:rPr lang="en-US" sz="1400" b="1" dirty="0">
                <a:latin typeface="Courier" pitchFamily="2" charset="0"/>
              </a:rPr>
              <a:t>Calling destructor ... 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SafeArray6(87866,0x7fff9e25d340)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: 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error for object 0x7fda05c02690: pointer being freed was not allocated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set a breakpoint in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malloc_error_break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to debug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0E4AAB-E58B-484F-B988-D9702A95A05E}"/>
              </a:ext>
            </a:extLst>
          </p:cNvPr>
          <p:cNvSpPr txBox="1"/>
          <p:nvPr/>
        </p:nvSpPr>
        <p:spPr>
          <a:xfrm>
            <a:off x="4023366" y="5737057"/>
            <a:ext cx="378661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Why is the destructor called twice at the end?</a:t>
            </a:r>
          </a:p>
        </p:txBody>
      </p:sp>
    </p:spTree>
    <p:extLst>
      <p:ext uri="{BB962C8B-B14F-4D97-AF65-F5344CB8AC3E}">
        <p14:creationId xmlns:p14="http://schemas.microsoft.com/office/powerpoint/2010/main" val="1986828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67" y="1312267"/>
            <a:ext cx="8229600" cy="2204789"/>
          </a:xfrm>
        </p:spPr>
        <p:txBody>
          <a:bodyPr/>
          <a:lstStyle/>
          <a:p>
            <a:r>
              <a:rPr lang="en-US" dirty="0"/>
              <a:t>When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 is passed </a:t>
            </a:r>
            <a:r>
              <a:rPr lang="en-US" u="sng" dirty="0"/>
              <a:t>by value </a:t>
            </a:r>
            <a:r>
              <a:rPr lang="en-US" dirty="0"/>
              <a:t>to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en-US" dirty="0"/>
              <a:t> function, a </a:t>
            </a:r>
            <a:r>
              <a:rPr lang="en-US" u="sng" dirty="0"/>
              <a:t>copy</a:t>
            </a:r>
            <a:r>
              <a:rPr lang="en-US" dirty="0"/>
              <a:t> is made.</a:t>
            </a:r>
          </a:p>
          <a:p>
            <a:pPr lvl="1"/>
            <a:r>
              <a:rPr lang="en-US" dirty="0"/>
              <a:t>Like the default assignment operator, the</a:t>
            </a:r>
            <a:br>
              <a:rPr lang="en-US" dirty="0"/>
            </a:br>
            <a:r>
              <a:rPr lang="en-US" u="sng" dirty="0"/>
              <a:t>default copy constructor</a:t>
            </a:r>
            <a:r>
              <a:rPr lang="en-US" dirty="0"/>
              <a:t> makes a </a:t>
            </a:r>
            <a:r>
              <a:rPr lang="en-US" u="sng" dirty="0"/>
              <a:t>bitwise copy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This copy will point to the same dynamic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4480561" y="4792535"/>
            <a:ext cx="2743170" cy="275064"/>
            <a:chOff x="4297683" y="4068327"/>
            <a:chExt cx="2743170" cy="275064"/>
          </a:xfrm>
        </p:grpSpPr>
        <p:sp>
          <p:nvSpPr>
            <p:cNvPr id="17" name="Rectangle 16"/>
            <p:cNvSpPr/>
            <p:nvPr/>
          </p:nvSpPr>
          <p:spPr bwMode="auto">
            <a:xfrm>
              <a:off x="4297683" y="4068329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568216" y="4068330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846317" y="4068329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120634" y="4068330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394951" y="4069072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665484" y="4069073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943585" y="4069072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217902" y="4069073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492219" y="4068327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766536" y="4068328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103147" y="3970330"/>
            <a:ext cx="2369847" cy="912020"/>
            <a:chOff x="1920269" y="3246122"/>
            <a:chExt cx="2369847" cy="912020"/>
          </a:xfrm>
        </p:grpSpPr>
        <p:sp>
          <p:nvSpPr>
            <p:cNvPr id="5" name="Rectangle 4"/>
            <p:cNvSpPr/>
            <p:nvPr/>
          </p:nvSpPr>
          <p:spPr bwMode="auto">
            <a:xfrm>
              <a:off x="1920269" y="3246122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20269" y="3273325"/>
              <a:ext cx="10711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a1</a:t>
              </a:r>
              <a:r>
                <a:rPr lang="en-US" dirty="0"/>
                <a:t> (main)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119772" y="3703318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36860" y="3639081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211211" y="3770205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9" name="Curved Connector 28"/>
            <p:cNvCxnSpPr>
              <a:stCxn id="9" idx="6"/>
            </p:cNvCxnSpPr>
            <p:nvPr/>
          </p:nvCxnSpPr>
          <p:spPr bwMode="auto">
            <a:xfrm>
              <a:off x="3302650" y="3815925"/>
              <a:ext cx="987466" cy="342217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34" name="Group 33"/>
          <p:cNvGrpSpPr/>
          <p:nvPr/>
        </p:nvGrpSpPr>
        <p:grpSpPr>
          <a:xfrm>
            <a:off x="2103147" y="4972164"/>
            <a:ext cx="2377414" cy="1017128"/>
            <a:chOff x="1920269" y="4247956"/>
            <a:chExt cx="2377414" cy="1017128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920269" y="4442133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20269" y="4469336"/>
              <a:ext cx="12121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</a:t>
              </a:r>
              <a:r>
                <a:rPr lang="en-US" dirty="0"/>
                <a:t> (function)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119772" y="4899329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20269" y="4835092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211211" y="4966216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1" name="Curved Connector 30"/>
            <p:cNvCxnSpPr>
              <a:stCxn id="16" idx="6"/>
            </p:cNvCxnSpPr>
            <p:nvPr/>
          </p:nvCxnSpPr>
          <p:spPr bwMode="auto">
            <a:xfrm flipV="1">
              <a:off x="3302650" y="4247956"/>
              <a:ext cx="995033" cy="763980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3264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4846266"/>
          </a:xfrm>
        </p:spPr>
        <p:txBody>
          <a:bodyPr/>
          <a:lstStyle/>
          <a:p>
            <a:r>
              <a:rPr lang="en-US" dirty="0"/>
              <a:t>When the print function completes and returns, its local variables go out of scope.</a:t>
            </a:r>
          </a:p>
          <a:p>
            <a:pPr lvl="6"/>
            <a:endParaRPr lang="en-US" dirty="0"/>
          </a:p>
          <a:p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object’s destructor is called, which deletes the dynamic array.</a:t>
            </a:r>
          </a:p>
          <a:p>
            <a:pPr lvl="1"/>
            <a:r>
              <a:rPr lang="en-US" dirty="0"/>
              <a:t>Now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a1</a:t>
            </a:r>
            <a:r>
              <a:rPr lang="en-US" dirty="0"/>
              <a:t> has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dangling pointer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When the program is ready to </a:t>
            </a:r>
            <a:br>
              <a:rPr lang="en-US" dirty="0"/>
            </a:br>
            <a:r>
              <a:rPr lang="en-US" dirty="0"/>
              <a:t>terminate, it calls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a1</a:t>
            </a:r>
            <a:r>
              <a:rPr lang="en-US" dirty="0"/>
              <a:t>’s destructor.</a:t>
            </a:r>
          </a:p>
          <a:p>
            <a:pPr lvl="1"/>
            <a:r>
              <a:rPr lang="en-US" dirty="0"/>
              <a:t>An error occurs because of</a:t>
            </a:r>
            <a:br>
              <a:rPr lang="en-US" dirty="0"/>
            </a:br>
            <a:r>
              <a:rPr lang="en-US" dirty="0"/>
              <a:t>the attempt to delete memory</a:t>
            </a:r>
            <a:br>
              <a:rPr lang="en-US" dirty="0"/>
            </a:br>
            <a:r>
              <a:rPr lang="en-US" dirty="0"/>
              <a:t>that has already been deleted.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66" name="Group 65"/>
          <p:cNvGrpSpPr/>
          <p:nvPr/>
        </p:nvGrpSpPr>
        <p:grpSpPr>
          <a:xfrm>
            <a:off x="6160995" y="4709146"/>
            <a:ext cx="1565259" cy="822951"/>
            <a:chOff x="1920269" y="4442133"/>
            <a:chExt cx="1565259" cy="822951"/>
          </a:xfrm>
        </p:grpSpPr>
        <p:sp>
          <p:nvSpPr>
            <p:cNvPr id="67" name="Rectangle 66"/>
            <p:cNvSpPr/>
            <p:nvPr/>
          </p:nvSpPr>
          <p:spPr bwMode="auto">
            <a:xfrm>
              <a:off x="1920269" y="4442133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920269" y="4469336"/>
              <a:ext cx="12121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</a:t>
              </a:r>
              <a:r>
                <a:rPr lang="en-US" dirty="0"/>
                <a:t> (function)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3119772" y="4899329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0269" y="4835092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3211211" y="4966216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160995" y="3704502"/>
            <a:ext cx="2369847" cy="912020"/>
            <a:chOff x="1920269" y="3246122"/>
            <a:chExt cx="2369847" cy="912020"/>
          </a:xfrm>
        </p:grpSpPr>
        <p:sp>
          <p:nvSpPr>
            <p:cNvPr id="74" name="Rectangle 73"/>
            <p:cNvSpPr/>
            <p:nvPr/>
          </p:nvSpPr>
          <p:spPr bwMode="auto">
            <a:xfrm>
              <a:off x="1920269" y="3246122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920269" y="3273325"/>
              <a:ext cx="10711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a1</a:t>
              </a:r>
              <a:r>
                <a:rPr lang="en-US" dirty="0"/>
                <a:t> (main)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119772" y="3703318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936860" y="3639081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3211211" y="3770205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79" name="Curved Connector 78"/>
            <p:cNvCxnSpPr/>
            <p:nvPr/>
          </p:nvCxnSpPr>
          <p:spPr bwMode="auto">
            <a:xfrm>
              <a:off x="3302650" y="3815925"/>
              <a:ext cx="987466" cy="342217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78301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914390"/>
          </a:xfrm>
        </p:spPr>
        <p:txBody>
          <a:bodyPr/>
          <a:lstStyle/>
          <a:p>
            <a:r>
              <a:rPr lang="en-US" dirty="0"/>
              <a:t>Therefore, we must </a:t>
            </a:r>
            <a:r>
              <a:rPr lang="en-US" u="sng" dirty="0"/>
              <a:t>overload</a:t>
            </a:r>
            <a:r>
              <a:rPr lang="en-US" dirty="0"/>
              <a:t> the default copy constructor to make a </a:t>
            </a:r>
            <a:r>
              <a:rPr lang="en-US" u="sng" dirty="0"/>
              <a:t>copy</a:t>
            </a:r>
            <a:r>
              <a:rPr lang="en-US" dirty="0"/>
              <a:t> of the array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FBD6A4-1308-6347-BF41-01B5E7BEBCBB}"/>
              </a:ext>
            </a:extLst>
          </p:cNvPr>
          <p:cNvSpPr txBox="1"/>
          <p:nvPr/>
        </p:nvSpPr>
        <p:spPr>
          <a:xfrm>
            <a:off x="1074889" y="2231916"/>
            <a:ext cx="6994222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pitchFamily="2" charset="0"/>
              </a:rPr>
              <a:t>class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</a:rPr>
              <a:t>public: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len</a:t>
            </a:r>
            <a:r>
              <a:rPr lang="en-US" sz="1500" b="1" dirty="0">
                <a:latin typeface="Courier" pitchFamily="2" charset="0"/>
              </a:rPr>
              <a:t>);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   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(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const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&amp; other);  // copy constructor</a:t>
            </a:r>
          </a:p>
          <a:p>
            <a:r>
              <a:rPr lang="en-US" sz="1500" b="1" dirty="0">
                <a:latin typeface="Courier" pitchFamily="2" charset="0"/>
              </a:rPr>
              <a:t>    ~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&amp; operator =(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&amp; </a:t>
            </a:r>
            <a:r>
              <a:rPr lang="en-US" sz="1500" b="1" dirty="0" err="1">
                <a:latin typeface="Courier" pitchFamily="2" charset="0"/>
              </a:rPr>
              <a:t>rhs</a:t>
            </a:r>
            <a:r>
              <a:rPr lang="en-US" sz="1500" b="1" dirty="0">
                <a:latin typeface="Courier" pitchFamily="2" charset="0"/>
              </a:rPr>
              <a:t>);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&amp; operator [](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i</a:t>
            </a:r>
            <a:r>
              <a:rPr lang="en-US" sz="1500" b="1" dirty="0">
                <a:latin typeface="Courier" pitchFamily="2" charset="0"/>
              </a:rPr>
              <a:t>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int </a:t>
            </a:r>
            <a:r>
              <a:rPr lang="en-US" sz="1500" b="1" dirty="0" err="1">
                <a:latin typeface="Courier" pitchFamily="2" charset="0"/>
              </a:rPr>
              <a:t>get_length</a:t>
            </a:r>
            <a:r>
              <a:rPr lang="en-US" sz="1500" b="1" dirty="0">
                <a:latin typeface="Courier" pitchFamily="2" charset="0"/>
              </a:rPr>
              <a:t>() const;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private: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*elements;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length;</a:t>
            </a:r>
          </a:p>
          <a:p>
            <a:r>
              <a:rPr lang="en-US" sz="1500" b="1" dirty="0">
                <a:latin typeface="Courier" pitchFamily="2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E2D82F-2067-E746-8EAD-0733CB0DFBAE}"/>
              </a:ext>
            </a:extLst>
          </p:cNvPr>
          <p:cNvSpPr txBox="1"/>
          <p:nvPr/>
        </p:nvSpPr>
        <p:spPr>
          <a:xfrm>
            <a:off x="6857975" y="233173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SafeArray6.h</a:t>
            </a:r>
          </a:p>
        </p:txBody>
      </p:sp>
    </p:spTree>
    <p:extLst>
      <p:ext uri="{BB962C8B-B14F-4D97-AF65-F5344CB8AC3E}">
        <p14:creationId xmlns:p14="http://schemas.microsoft.com/office/powerpoint/2010/main" val="811870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17180" y="1325903"/>
            <a:ext cx="7109639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other)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: elements(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), length(0)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other.length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sz="2000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sz="2000" b="1" dirty="0" err="1">
                <a:latin typeface="Courier New" charset="0"/>
                <a:ea typeface="Courier New" charset="0"/>
                <a:cs typeface="Courier New" charset="0"/>
              </a:rPr>
              <a:t>other.elements</a:t>
            </a:r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68644" y="4371388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SafeArray6.cpp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3596C6-ABAB-B645-A066-1793BF4A8CD4}"/>
              </a:ext>
            </a:extLst>
          </p:cNvPr>
          <p:cNvSpPr txBox="1"/>
          <p:nvPr/>
        </p:nvSpPr>
        <p:spPr>
          <a:xfrm>
            <a:off x="2443050" y="5163909"/>
            <a:ext cx="4257897" cy="83099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a1 = 0 10 20 30 40 50 60 70 80 90</a:t>
            </a:r>
          </a:p>
          <a:p>
            <a:r>
              <a:rPr lang="en-US" b="1" dirty="0">
                <a:latin typeface="Courier" pitchFamily="2" charset="0"/>
              </a:rPr>
              <a:t>Calling destructor ... done!</a:t>
            </a:r>
          </a:p>
          <a:p>
            <a:r>
              <a:rPr lang="en-US" b="1" dirty="0">
                <a:latin typeface="Courier" pitchFamily="2" charset="0"/>
              </a:rPr>
              <a:t>Calling destructor ... done!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8AEF49-4D2B-D542-A231-F72CA927BDE9}"/>
              </a:ext>
            </a:extLst>
          </p:cNvPr>
          <p:cNvSpPr txBox="1"/>
          <p:nvPr/>
        </p:nvSpPr>
        <p:spPr>
          <a:xfrm>
            <a:off x="6857975" y="5405237"/>
            <a:ext cx="112562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 </a:t>
            </a:r>
            <a:r>
              <a:rPr lang="en-US" sz="1400" b="1" dirty="0">
                <a:solidFill>
                  <a:srgbClr val="0033CC"/>
                </a:solidFill>
                <a:latin typeface="Courier" pitchFamily="2" charset="0"/>
              </a:rPr>
              <a:t>print()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761FAC-4902-8E4F-B682-306022015DBA}"/>
              </a:ext>
            </a:extLst>
          </p:cNvPr>
          <p:cNvSpPr txBox="1"/>
          <p:nvPr/>
        </p:nvSpPr>
        <p:spPr>
          <a:xfrm>
            <a:off x="6857975" y="5827011"/>
            <a:ext cx="101822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 </a:t>
            </a:r>
            <a:r>
              <a:rPr lang="en-US" sz="1400" b="1" dirty="0">
                <a:solidFill>
                  <a:srgbClr val="0033CC"/>
                </a:solidFill>
                <a:latin typeface="Courier" pitchFamily="2" charset="0"/>
              </a:rPr>
              <a:t>main()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0969EF1-66BD-7747-B204-C22618768AC8}"/>
              </a:ext>
            </a:extLst>
          </p:cNvPr>
          <p:cNvCxnSpPr>
            <a:stCxn id="10" idx="1"/>
          </p:cNvCxnSpPr>
          <p:nvPr/>
        </p:nvCxnSpPr>
        <p:spPr bwMode="auto">
          <a:xfrm flipH="1">
            <a:off x="5943585" y="5559126"/>
            <a:ext cx="914390" cy="20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973076-6BAC-674B-B570-3764601A8C92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5943585" y="5826626"/>
            <a:ext cx="914390" cy="154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032883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Collectively called the </a:t>
            </a:r>
            <a:r>
              <a:rPr lang="en-US" dirty="0">
                <a:solidFill>
                  <a:srgbClr val="B23C00"/>
                </a:solidFill>
              </a:rPr>
              <a:t>“big three”</a:t>
            </a:r>
            <a:r>
              <a:rPr lang="en-US" dirty="0"/>
              <a:t> of a class:</a:t>
            </a:r>
          </a:p>
          <a:p>
            <a:pPr lvl="1"/>
            <a:r>
              <a:rPr lang="en-US" dirty="0"/>
              <a:t>overloaded assignment operator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destructor</a:t>
            </a:r>
          </a:p>
          <a:p>
            <a:pPr lvl="5"/>
            <a:endParaRPr lang="en-US" dirty="0"/>
          </a:p>
          <a:p>
            <a:r>
              <a:rPr lang="en-US" dirty="0"/>
              <a:t>Rule of thumb: If you must define a </a:t>
            </a:r>
            <a:r>
              <a:rPr lang="en-US" u="sng" dirty="0"/>
              <a:t>destructor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you must also define a </a:t>
            </a:r>
            <a:r>
              <a:rPr lang="en-US" u="sng" dirty="0"/>
              <a:t>copy constructor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an </a:t>
            </a:r>
            <a:r>
              <a:rPr lang="en-US" u="sng" dirty="0"/>
              <a:t>overloaded assignment operator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Manage </a:t>
            </a:r>
            <a:r>
              <a:rPr lang="en-US" u="sng" dirty="0"/>
              <a:t>dynamic memory</a:t>
            </a:r>
            <a:r>
              <a:rPr lang="en-US" dirty="0"/>
              <a:t> consistently.</a:t>
            </a:r>
          </a:p>
          <a:p>
            <a:pPr lvl="1"/>
            <a:r>
              <a:rPr lang="en-US" dirty="0"/>
              <a:t>Do not rely on the default implementations!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develop a new array type that is “safe”.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will allocate the array </a:t>
            </a:r>
            <a:r>
              <a:rPr lang="en-US" u="sng" dirty="0"/>
              <a:t>dynamically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It will </a:t>
            </a:r>
            <a:r>
              <a:rPr lang="en-US" u="sng" dirty="0"/>
              <a:t>check all subscript values</a:t>
            </a:r>
            <a:r>
              <a:rPr lang="en-US" dirty="0"/>
              <a:t> to ensure that they are in the legal range (0 ≤ index &lt; array length).</a:t>
            </a:r>
          </a:p>
          <a:p>
            <a:pPr lvl="6"/>
            <a:endParaRPr lang="en-US" dirty="0"/>
          </a:p>
          <a:p>
            <a:r>
              <a:rPr lang="en-US" dirty="0"/>
              <a:t>We’ll start with an integer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0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5F8B-E592-6E40-8E3F-51A989FE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AA19-BCD1-F041-BF03-5A7E9B816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if remembering the “big three” weren’t enough, in the most recent versions of C++, </a:t>
            </a:r>
            <a:br>
              <a:rPr lang="en-US" dirty="0"/>
            </a:br>
            <a:r>
              <a:rPr lang="en-US" dirty="0"/>
              <a:t>they’ve become the </a:t>
            </a:r>
            <a:r>
              <a:rPr lang="en-US" dirty="0">
                <a:solidFill>
                  <a:srgbClr val="B23C00"/>
                </a:solidFill>
              </a:rPr>
              <a:t>“big five”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Read all about them yourself:</a:t>
            </a:r>
          </a:p>
          <a:p>
            <a:pPr lvl="1"/>
            <a:r>
              <a:rPr lang="en-US" sz="2000" dirty="0">
                <a:hlinkClick r:id="rId2"/>
              </a:rPr>
              <a:t>http://www.technical-recipes.com/2011/the-big-three-in-c/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http://www.cppsamples.com/common-tasks/rule-of-five.html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1D161-A422-B042-8C98-49CD495E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7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294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Shorthand for Pointer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26268"/>
            <a:ext cx="8229600" cy="1604657"/>
          </a:xfrm>
        </p:spPr>
        <p:txBody>
          <a:bodyPr/>
          <a:lstStyle/>
          <a:p>
            <a:r>
              <a:rPr lang="en-US" dirty="0"/>
              <a:t>The expression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head-&gt;data </a:t>
            </a:r>
            <a:r>
              <a:rPr lang="en-US" dirty="0"/>
              <a:t>is the preferred 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(*head).data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1508" y="1325030"/>
            <a:ext cx="3262432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class Node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Node(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value);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mr-IN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data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20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mr-IN" sz="20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sz="20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sz="20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2073" y="132590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Node *head;</a:t>
            </a:r>
          </a:p>
        </p:txBody>
      </p:sp>
    </p:spTree>
    <p:extLst>
      <p:ext uri="{BB962C8B-B14F-4D97-AF65-F5344CB8AC3E}">
        <p14:creationId xmlns:p14="http://schemas.microsoft.com/office/powerpoint/2010/main" val="16433129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a Sorted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03317"/>
            <a:ext cx="8229600" cy="1828780"/>
          </a:xfrm>
        </p:spPr>
        <p:txBody>
          <a:bodyPr/>
          <a:lstStyle/>
          <a:p>
            <a:r>
              <a:rPr lang="en-US" dirty="0"/>
              <a:t>Search for 20: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Search for 25: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234464"/>
            <a:ext cx="8840882" cy="24006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Node *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SortedLinkedList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::find(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value)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*p =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de-DE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// Search </a:t>
            </a:r>
            <a:r>
              <a:rPr lang="de-DE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the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sorted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list</a:t>
            </a:r>
            <a:r>
              <a:rPr lang="de-DE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.</a:t>
            </a:r>
          </a:p>
          <a:p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while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((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!= 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&amp;&amp; (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value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 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data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)) 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((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!=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) &amp;&amp; 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value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==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data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))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        //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found</a:t>
            </a: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                                    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  //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not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found</a:t>
            </a: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63074" y="4343390"/>
            <a:ext cx="4985140" cy="704310"/>
            <a:chOff x="1872835" y="4434829"/>
            <a:chExt cx="4985140" cy="704310"/>
          </a:xfrm>
        </p:grpSpPr>
        <p:grpSp>
          <p:nvGrpSpPr>
            <p:cNvPr id="6" name="Group 5"/>
            <p:cNvGrpSpPr/>
            <p:nvPr/>
          </p:nvGrpSpPr>
          <p:grpSpPr>
            <a:xfrm>
              <a:off x="2538939" y="4434829"/>
              <a:ext cx="457195" cy="419080"/>
              <a:chOff x="2377464" y="3649993"/>
              <a:chExt cx="457195" cy="419080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2377464" y="3649993"/>
                <a:ext cx="457195" cy="419080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2537481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497446" y="4434829"/>
              <a:ext cx="746725" cy="419080"/>
              <a:chOff x="3245354" y="3649993"/>
              <a:chExt cx="746725" cy="41908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10</a:t>
                </a: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12" name="Straight Arrow Connector 11"/>
            <p:cNvCxnSpPr/>
            <p:nvPr/>
          </p:nvCxnSpPr>
          <p:spPr bwMode="auto">
            <a:xfrm>
              <a:off x="2836115" y="4644369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13" name="Group 12"/>
            <p:cNvGrpSpPr/>
            <p:nvPr/>
          </p:nvGrpSpPr>
          <p:grpSpPr>
            <a:xfrm>
              <a:off x="4832636" y="4444870"/>
              <a:ext cx="746725" cy="419080"/>
              <a:chOff x="3245354" y="3649993"/>
              <a:chExt cx="746725" cy="41908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20</a:t>
                </a: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6111250" y="4444870"/>
              <a:ext cx="746725" cy="419080"/>
              <a:chOff x="3245354" y="3649993"/>
              <a:chExt cx="746725" cy="41908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30</a:t>
                </a: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 bwMode="auto">
            <a:xfrm>
              <a:off x="4170646" y="4654410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5469499" y="4644369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1872835" y="4441160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head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27165" y="4800585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p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486374" y="5477347"/>
            <a:ext cx="4985140" cy="734607"/>
            <a:chOff x="1985677" y="5573631"/>
            <a:chExt cx="4985140" cy="734607"/>
          </a:xfrm>
        </p:grpSpPr>
        <p:grpSp>
          <p:nvGrpSpPr>
            <p:cNvPr id="23" name="Group 22"/>
            <p:cNvGrpSpPr/>
            <p:nvPr/>
          </p:nvGrpSpPr>
          <p:grpSpPr>
            <a:xfrm>
              <a:off x="2651781" y="5573631"/>
              <a:ext cx="457195" cy="419080"/>
              <a:chOff x="2377464" y="3649993"/>
              <a:chExt cx="457195" cy="41908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2377464" y="3649993"/>
                <a:ext cx="457195" cy="419080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2537481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610288" y="5573631"/>
              <a:ext cx="746725" cy="419080"/>
              <a:chOff x="3245354" y="3649993"/>
              <a:chExt cx="746725" cy="419080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10</a:t>
                </a: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29" name="Straight Arrow Connector 28"/>
            <p:cNvCxnSpPr/>
            <p:nvPr/>
          </p:nvCxnSpPr>
          <p:spPr bwMode="auto">
            <a:xfrm>
              <a:off x="2948957" y="5783171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30" name="Group 29"/>
            <p:cNvGrpSpPr/>
            <p:nvPr/>
          </p:nvGrpSpPr>
          <p:grpSpPr>
            <a:xfrm>
              <a:off x="4945478" y="5583672"/>
              <a:ext cx="746725" cy="419080"/>
              <a:chOff x="3245354" y="3649993"/>
              <a:chExt cx="746725" cy="419080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20</a:t>
                </a: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224092" y="5583672"/>
              <a:ext cx="746725" cy="419080"/>
              <a:chOff x="3245354" y="3649993"/>
              <a:chExt cx="746725" cy="419080"/>
            </a:xfrm>
          </p:grpSpPr>
          <p:sp>
            <p:nvSpPr>
              <p:cNvPr id="34" name="Rectangle 33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30</a:t>
                </a: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36" name="Straight Arrow Connector 35"/>
            <p:cNvCxnSpPr/>
            <p:nvPr/>
          </p:nvCxnSpPr>
          <p:spPr bwMode="auto">
            <a:xfrm>
              <a:off x="4283488" y="5793212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5582341" y="5783171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8" name="TextBox 37"/>
            <p:cNvSpPr txBox="1"/>
            <p:nvPr/>
          </p:nvSpPr>
          <p:spPr>
            <a:xfrm>
              <a:off x="1985677" y="557996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head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48214" y="5969684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857975" y="5477347"/>
            <a:ext cx="1366080" cy="400110"/>
          </a:xfrm>
          <a:prstGeom prst="rect">
            <a:avLst/>
          </a:prstGeom>
          <a:solidFill>
            <a:srgbClr val="B23C00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Not found!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57975" y="4417652"/>
            <a:ext cx="982961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Found!</a:t>
            </a:r>
          </a:p>
        </p:txBody>
      </p:sp>
    </p:spTree>
    <p:extLst>
      <p:ext uri="{BB962C8B-B14F-4D97-AF65-F5344CB8AC3E}">
        <p14:creationId xmlns:p14="http://schemas.microsoft.com/office/powerpoint/2010/main" val="37281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 Sorted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539214"/>
          </a:xfrm>
        </p:spPr>
        <p:txBody>
          <a:bodyPr/>
          <a:lstStyle/>
          <a:p>
            <a:r>
              <a:rPr lang="en-US" dirty="0"/>
              <a:t>Insert the </a:t>
            </a:r>
            <a:r>
              <a:rPr lang="en-US" u="sng" dirty="0"/>
              <a:t>first element</a:t>
            </a:r>
            <a:r>
              <a:rPr lang="en-US" dirty="0"/>
              <a:t> into a sorted linked 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819085" y="3741432"/>
            <a:ext cx="457195" cy="419080"/>
            <a:chOff x="2377464" y="3649993"/>
            <a:chExt cx="457195" cy="419080"/>
          </a:xfrm>
        </p:grpSpPr>
        <p:sp>
          <p:nvSpPr>
            <p:cNvPr id="5" name="Rectangle 4"/>
            <p:cNvSpPr/>
            <p:nvPr/>
          </p:nvSpPr>
          <p:spPr bwMode="auto">
            <a:xfrm>
              <a:off x="2377464" y="3649993"/>
              <a:ext cx="457195" cy="4190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537481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45355" y="2014122"/>
            <a:ext cx="265329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if (head ==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head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return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777592" y="3741432"/>
            <a:ext cx="746725" cy="419080"/>
            <a:chOff x="3245354" y="3649993"/>
            <a:chExt cx="746725" cy="419080"/>
          </a:xfrm>
        </p:grpSpPr>
        <p:sp>
          <p:nvSpPr>
            <p:cNvPr id="8" name="Rectangle 7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10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18" name="Straight Arrow Connector 17"/>
          <p:cNvCxnSpPr>
            <a:stCxn id="9" idx="6"/>
            <a:endCxn id="8" idx="1"/>
          </p:cNvCxnSpPr>
          <p:nvPr/>
        </p:nvCxnSpPr>
        <p:spPr bwMode="auto">
          <a:xfrm>
            <a:off x="4116261" y="3950972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3165774" y="3741432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31872" y="4234751"/>
            <a:ext cx="1128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new_node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7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 Sorted Linked List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Insert at the </a:t>
            </a:r>
            <a:r>
              <a:rPr lang="en-US" u="sng" dirty="0"/>
              <a:t>beginning</a:t>
            </a:r>
            <a:r>
              <a:rPr lang="en-US" dirty="0"/>
              <a:t> of </a:t>
            </a:r>
            <a:br>
              <a:rPr lang="en-US" dirty="0"/>
            </a:br>
            <a:r>
              <a:rPr lang="en-US" dirty="0"/>
              <a:t>an </a:t>
            </a:r>
            <a:r>
              <a:rPr lang="en-US" u="sng" dirty="0"/>
              <a:t>existing</a:t>
            </a:r>
            <a:r>
              <a:rPr lang="en-US" dirty="0"/>
              <a:t> sorted linked 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51630" y="2521522"/>
            <a:ext cx="3640740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else if (value &lt; head-&gt;data)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head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return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63090" y="4389214"/>
            <a:ext cx="457195" cy="419080"/>
            <a:chOff x="2377464" y="3649993"/>
            <a:chExt cx="457195" cy="419080"/>
          </a:xfrm>
        </p:grpSpPr>
        <p:sp>
          <p:nvSpPr>
            <p:cNvPr id="7" name="Rectangle 6"/>
            <p:cNvSpPr/>
            <p:nvPr/>
          </p:nvSpPr>
          <p:spPr bwMode="auto">
            <a:xfrm>
              <a:off x="2377464" y="3649993"/>
              <a:ext cx="457195" cy="4190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537481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21597" y="4389214"/>
            <a:ext cx="746725" cy="419080"/>
            <a:chOff x="3245354" y="3649993"/>
            <a:chExt cx="746725" cy="419080"/>
          </a:xfrm>
        </p:grpSpPr>
        <p:sp>
          <p:nvSpPr>
            <p:cNvPr id="10" name="Rectangle 9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10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12" name="Straight Arrow Connector 11"/>
          <p:cNvCxnSpPr>
            <a:endCxn id="12" idx="1"/>
          </p:cNvCxnSpPr>
          <p:nvPr/>
        </p:nvCxnSpPr>
        <p:spPr bwMode="auto">
          <a:xfrm>
            <a:off x="2560266" y="4598754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2528775" y="5559299"/>
            <a:ext cx="1128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new_node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56787" y="4399255"/>
            <a:ext cx="746725" cy="419080"/>
            <a:chOff x="3245354" y="3649993"/>
            <a:chExt cx="746725" cy="41908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20</a:t>
              </a: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35401" y="4399255"/>
            <a:ext cx="746725" cy="419080"/>
            <a:chOff x="3245354" y="3649993"/>
            <a:chExt cx="746725" cy="41908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30</a:t>
              </a: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21" name="Straight Arrow Connector 20"/>
          <p:cNvCxnSpPr>
            <a:endCxn id="21" idx="1"/>
          </p:cNvCxnSpPr>
          <p:nvPr/>
        </p:nvCxnSpPr>
        <p:spPr bwMode="auto">
          <a:xfrm>
            <a:off x="3894797" y="4608795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endCxn id="22" idx="1"/>
          </p:cNvCxnSpPr>
          <p:nvPr/>
        </p:nvCxnSpPr>
        <p:spPr bwMode="auto">
          <a:xfrm>
            <a:off x="5193650" y="4598754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" name="Group 22"/>
          <p:cNvGrpSpPr/>
          <p:nvPr/>
        </p:nvGrpSpPr>
        <p:grpSpPr>
          <a:xfrm>
            <a:off x="2719828" y="5138987"/>
            <a:ext cx="746725" cy="419080"/>
            <a:chOff x="3245354" y="3649993"/>
            <a:chExt cx="746725" cy="41908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596986" y="439554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32" name="Curved Connector 31"/>
          <p:cNvCxnSpPr>
            <a:stCxn id="8" idx="4"/>
            <a:endCxn id="24" idx="1"/>
          </p:cNvCxnSpPr>
          <p:nvPr/>
        </p:nvCxnSpPr>
        <p:spPr bwMode="auto">
          <a:xfrm rot="16200000" flipH="1">
            <a:off x="2263459" y="4892158"/>
            <a:ext cx="684596" cy="228141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Curved Connector 33"/>
          <p:cNvCxnSpPr>
            <a:stCxn id="25" idx="6"/>
          </p:cNvCxnSpPr>
          <p:nvPr/>
        </p:nvCxnSpPr>
        <p:spPr bwMode="auto">
          <a:xfrm flipV="1">
            <a:off x="3393028" y="4808294"/>
            <a:ext cx="364610" cy="540233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90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 Sorted Linked 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Insert into the </a:t>
            </a:r>
            <a:r>
              <a:rPr lang="en-US" u="sng" dirty="0"/>
              <a:t>middle</a:t>
            </a:r>
            <a:r>
              <a:rPr lang="en-US" dirty="0"/>
              <a:t> of a sorted linked 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4180" y="1888145"/>
            <a:ext cx="5615640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 = head;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while ((p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&amp;&amp; (value &gt;= p-&gt;data))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-&gt;next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63090" y="4617707"/>
            <a:ext cx="457195" cy="419080"/>
            <a:chOff x="2377464" y="3649993"/>
            <a:chExt cx="457195" cy="419080"/>
          </a:xfrm>
        </p:grpSpPr>
        <p:sp>
          <p:nvSpPr>
            <p:cNvPr id="7" name="Rectangle 6"/>
            <p:cNvSpPr/>
            <p:nvPr/>
          </p:nvSpPr>
          <p:spPr bwMode="auto">
            <a:xfrm>
              <a:off x="2377464" y="3649993"/>
              <a:ext cx="457195" cy="4190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537481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21597" y="4617707"/>
            <a:ext cx="746725" cy="419080"/>
            <a:chOff x="3245354" y="3649993"/>
            <a:chExt cx="746725" cy="419080"/>
          </a:xfrm>
        </p:grpSpPr>
        <p:sp>
          <p:nvSpPr>
            <p:cNvPr id="10" name="Rectangle 9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10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12" name="Straight Arrow Connector 11"/>
          <p:cNvCxnSpPr>
            <a:endCxn id="16" idx="1"/>
          </p:cNvCxnSpPr>
          <p:nvPr/>
        </p:nvCxnSpPr>
        <p:spPr bwMode="auto">
          <a:xfrm>
            <a:off x="2560266" y="4827247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71945" y="5882483"/>
            <a:ext cx="1128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new_node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556787" y="4627748"/>
            <a:ext cx="746725" cy="419080"/>
            <a:chOff x="3245354" y="3649993"/>
            <a:chExt cx="746725" cy="41908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20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835401" y="4627748"/>
            <a:ext cx="746725" cy="419080"/>
            <a:chOff x="3245354" y="3649993"/>
            <a:chExt cx="746725" cy="41908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30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20" name="Straight Arrow Connector 19"/>
          <p:cNvCxnSpPr>
            <a:endCxn id="25" idx="1"/>
          </p:cNvCxnSpPr>
          <p:nvPr/>
        </p:nvCxnSpPr>
        <p:spPr bwMode="auto">
          <a:xfrm>
            <a:off x="3894797" y="4837288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193650" y="4827247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" name="Group 21"/>
          <p:cNvGrpSpPr/>
          <p:nvPr/>
        </p:nvGrpSpPr>
        <p:grpSpPr>
          <a:xfrm>
            <a:off x="5462998" y="5462171"/>
            <a:ext cx="746725" cy="419080"/>
            <a:chOff x="3245354" y="3649993"/>
            <a:chExt cx="746725" cy="41908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25</a:t>
              </a: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596986" y="462403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51359" y="5036787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prev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88084" y="50219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cxnSp>
        <p:nvCxnSpPr>
          <p:cNvPr id="34" name="Curved Connector 33"/>
          <p:cNvCxnSpPr>
            <a:stCxn id="16" idx="4"/>
            <a:endCxn id="23" idx="1"/>
          </p:cNvCxnSpPr>
          <p:nvPr/>
        </p:nvCxnSpPr>
        <p:spPr bwMode="auto">
          <a:xfrm rot="16200000" flipH="1">
            <a:off x="4927580" y="5136293"/>
            <a:ext cx="769246" cy="301590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Curved Connector 35"/>
          <p:cNvCxnSpPr>
            <a:stCxn id="24" idx="6"/>
          </p:cNvCxnSpPr>
          <p:nvPr/>
        </p:nvCxnSpPr>
        <p:spPr bwMode="auto">
          <a:xfrm flipV="1">
            <a:off x="6136198" y="5045459"/>
            <a:ext cx="235244" cy="626252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3829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from a Sorted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Remove from the </a:t>
            </a:r>
            <a:r>
              <a:rPr lang="en-US" u="sng" dirty="0"/>
              <a:t>head</a:t>
            </a:r>
            <a:r>
              <a:rPr lang="en-US" dirty="0"/>
              <a:t> of a sorted 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51630" y="1874537"/>
            <a:ext cx="364074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if (value == head-&gt;data)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delete head;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head = next;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63090" y="4147551"/>
            <a:ext cx="457195" cy="419080"/>
            <a:chOff x="2377464" y="3649993"/>
            <a:chExt cx="457195" cy="419080"/>
          </a:xfrm>
        </p:grpSpPr>
        <p:sp>
          <p:nvSpPr>
            <p:cNvPr id="7" name="Rectangle 6"/>
            <p:cNvSpPr/>
            <p:nvPr/>
          </p:nvSpPr>
          <p:spPr bwMode="auto">
            <a:xfrm>
              <a:off x="2377464" y="3649993"/>
              <a:ext cx="457195" cy="4190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537481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21597" y="4147551"/>
            <a:ext cx="746725" cy="419080"/>
            <a:chOff x="3245354" y="3649993"/>
            <a:chExt cx="746725" cy="419080"/>
          </a:xfrm>
        </p:grpSpPr>
        <p:sp>
          <p:nvSpPr>
            <p:cNvPr id="10" name="Rectangle 9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10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12" name="Straight Arrow Connector 11"/>
          <p:cNvCxnSpPr>
            <a:endCxn id="16" idx="1"/>
          </p:cNvCxnSpPr>
          <p:nvPr/>
        </p:nvCxnSpPr>
        <p:spPr bwMode="auto">
          <a:xfrm>
            <a:off x="2560266" y="4357091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" name="Group 12"/>
          <p:cNvGrpSpPr/>
          <p:nvPr/>
        </p:nvGrpSpPr>
        <p:grpSpPr>
          <a:xfrm>
            <a:off x="4556787" y="4157592"/>
            <a:ext cx="746725" cy="419080"/>
            <a:chOff x="3245354" y="3649993"/>
            <a:chExt cx="746725" cy="41908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20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35401" y="4157592"/>
            <a:ext cx="746725" cy="419080"/>
            <a:chOff x="3245354" y="3649993"/>
            <a:chExt cx="746725" cy="41908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30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 bwMode="auto">
          <a:xfrm>
            <a:off x="3894797" y="4367132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193650" y="4357091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1596986" y="4153882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63090" y="4800585"/>
            <a:ext cx="457195" cy="419080"/>
            <a:chOff x="2377464" y="3649993"/>
            <a:chExt cx="457195" cy="41908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2377464" y="3649993"/>
              <a:ext cx="457195" cy="4190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2537481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596986" y="4806916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27" name="Curved Connector 26"/>
          <p:cNvCxnSpPr>
            <a:stCxn id="24" idx="6"/>
            <a:endCxn id="14" idx="2"/>
          </p:cNvCxnSpPr>
          <p:nvPr/>
        </p:nvCxnSpPr>
        <p:spPr bwMode="auto">
          <a:xfrm flipV="1">
            <a:off x="2560266" y="4576672"/>
            <a:ext cx="2369884" cy="433453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449750B-362E-8F4D-84CA-E24DFBBE2A7A}"/>
              </a:ext>
            </a:extLst>
          </p:cNvPr>
          <p:cNvCxnSpPr>
            <a:endCxn id="14" idx="1"/>
          </p:cNvCxnSpPr>
          <p:nvPr/>
        </p:nvCxnSpPr>
        <p:spPr bwMode="auto">
          <a:xfrm>
            <a:off x="2560266" y="4357091"/>
            <a:ext cx="1996521" cy="100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8981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from a Sorted Linked List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Remove from the </a:t>
            </a:r>
            <a:r>
              <a:rPr lang="en-US" u="sng" dirty="0"/>
              <a:t>middle</a:t>
            </a:r>
            <a:r>
              <a:rPr lang="en-US" dirty="0"/>
              <a:t> of a sorted 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5895" y="1874537"/>
            <a:ext cx="5492209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while ((p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&amp;&amp; (value &gt; p-&gt;data))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!=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 &amp;&amp;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value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data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63090" y="5140219"/>
            <a:ext cx="457195" cy="419080"/>
            <a:chOff x="2377464" y="3649993"/>
            <a:chExt cx="457195" cy="419080"/>
          </a:xfrm>
        </p:grpSpPr>
        <p:sp>
          <p:nvSpPr>
            <p:cNvPr id="7" name="Rectangle 6"/>
            <p:cNvSpPr/>
            <p:nvPr/>
          </p:nvSpPr>
          <p:spPr bwMode="auto">
            <a:xfrm>
              <a:off x="2377464" y="3649993"/>
              <a:ext cx="457195" cy="4190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537481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21597" y="5140219"/>
            <a:ext cx="746725" cy="419080"/>
            <a:chOff x="3245354" y="3649993"/>
            <a:chExt cx="746725" cy="419080"/>
          </a:xfrm>
        </p:grpSpPr>
        <p:sp>
          <p:nvSpPr>
            <p:cNvPr id="10" name="Rectangle 9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10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12" name="Straight Arrow Connector 11"/>
          <p:cNvCxnSpPr>
            <a:endCxn id="20" idx="1"/>
          </p:cNvCxnSpPr>
          <p:nvPr/>
        </p:nvCxnSpPr>
        <p:spPr bwMode="auto">
          <a:xfrm>
            <a:off x="2560266" y="5349759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" name="Group 27"/>
          <p:cNvGrpSpPr/>
          <p:nvPr/>
        </p:nvGrpSpPr>
        <p:grpSpPr>
          <a:xfrm>
            <a:off x="4556787" y="5150260"/>
            <a:ext cx="746725" cy="419080"/>
            <a:chOff x="4556787" y="5150260"/>
            <a:chExt cx="746725" cy="41908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556787" y="5150260"/>
              <a:ext cx="746725" cy="4190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20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5092828" y="5294623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35401" y="5150260"/>
            <a:ext cx="746725" cy="419080"/>
            <a:chOff x="3245354" y="3649993"/>
            <a:chExt cx="746725" cy="41908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3245354" y="3649993"/>
              <a:ext cx="746725" cy="419080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30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781395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 bwMode="auto">
          <a:xfrm>
            <a:off x="3894797" y="5359800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193650" y="5349759"/>
            <a:ext cx="661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1596986" y="5146550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00415" y="555929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prev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37140" y="554442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263090" y="5806414"/>
            <a:ext cx="457195" cy="419080"/>
            <a:chOff x="2377464" y="3649993"/>
            <a:chExt cx="457195" cy="41908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377464" y="3649993"/>
              <a:ext cx="457195" cy="41908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2537481" y="3794356"/>
              <a:ext cx="137159" cy="13035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596986" y="5812745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1" name="Curved Connector 30"/>
          <p:cNvCxnSpPr>
            <a:stCxn id="26" idx="6"/>
            <a:endCxn id="17" idx="2"/>
          </p:cNvCxnSpPr>
          <p:nvPr/>
        </p:nvCxnSpPr>
        <p:spPr bwMode="auto">
          <a:xfrm flipV="1">
            <a:off x="2560266" y="5569340"/>
            <a:ext cx="3648498" cy="446614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4067957-9C32-944F-9728-F4DB06A7AED8}"/>
              </a:ext>
            </a:extLst>
          </p:cNvPr>
          <p:cNvCxnSpPr>
            <a:stCxn id="11" idx="6"/>
            <a:endCxn id="17" idx="1"/>
          </p:cNvCxnSpPr>
          <p:nvPr/>
        </p:nvCxnSpPr>
        <p:spPr bwMode="auto">
          <a:xfrm>
            <a:off x="3894797" y="5349759"/>
            <a:ext cx="1940604" cy="100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0527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stack</a:t>
            </a:r>
            <a:r>
              <a:rPr lang="en-US" dirty="0"/>
              <a:t> is a data structure where you can </a:t>
            </a:r>
            <a:br>
              <a:rPr lang="en-US" dirty="0"/>
            </a:br>
            <a:r>
              <a:rPr lang="en-US" u="sng" dirty="0"/>
              <a:t>insert</a:t>
            </a:r>
            <a:r>
              <a:rPr lang="en-US" dirty="0"/>
              <a:t> objects and </a:t>
            </a:r>
            <a:r>
              <a:rPr lang="en-US" u="sng" dirty="0"/>
              <a:t>remove</a:t>
            </a:r>
            <a:r>
              <a:rPr lang="en-US" dirty="0"/>
              <a:t> objects.</a:t>
            </a:r>
          </a:p>
          <a:p>
            <a:pPr lvl="5"/>
            <a:endParaRPr lang="en-US" dirty="0"/>
          </a:p>
          <a:p>
            <a:r>
              <a:rPr lang="en-US" dirty="0"/>
              <a:t>The stack maintains the </a:t>
            </a:r>
            <a:r>
              <a:rPr lang="en-US" u="sng" dirty="0"/>
              <a:t>order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the objects are inserted.</a:t>
            </a:r>
          </a:p>
          <a:p>
            <a:pPr lvl="5"/>
            <a:endParaRPr lang="en-US" dirty="0"/>
          </a:p>
          <a:p>
            <a:r>
              <a:rPr lang="en-US" dirty="0"/>
              <a:t>Objects are removed from </a:t>
            </a:r>
            <a:r>
              <a:rPr lang="en-US"/>
              <a:t>the stack </a:t>
            </a:r>
            <a:br>
              <a:rPr lang="en-US" dirty="0"/>
            </a:br>
            <a:r>
              <a:rPr lang="en-US" u="sng" dirty="0"/>
              <a:t>in the reverse order </a:t>
            </a:r>
            <a:r>
              <a:rPr lang="en-US" dirty="0"/>
              <a:t>that they were inserted.</a:t>
            </a:r>
          </a:p>
          <a:p>
            <a:pPr lvl="5"/>
            <a:endParaRPr lang="en-US" dirty="0"/>
          </a:p>
          <a:p>
            <a:r>
              <a:rPr lang="en-US" dirty="0"/>
              <a:t>This is commonly known as </a:t>
            </a:r>
            <a:r>
              <a:rPr lang="en-US" dirty="0">
                <a:solidFill>
                  <a:srgbClr val="B23C00"/>
                </a:solidFill>
              </a:rPr>
              <a:t>last-in first-out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LIFO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2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42250" y="1377190"/>
            <a:ext cx="425949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at(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void set(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value);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*elements;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uk-UA" sz="17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5865" y="126166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SafeArray1.h</a:t>
            </a:r>
          </a:p>
        </p:txBody>
      </p:sp>
    </p:spTree>
    <p:extLst>
      <p:ext uri="{BB962C8B-B14F-4D97-AF65-F5344CB8AC3E}">
        <p14:creationId xmlns:p14="http://schemas.microsoft.com/office/powerpoint/2010/main" val="145460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We can use a linked list to implement a stack.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u="sng" dirty="0"/>
              <a:t>Insert</a:t>
            </a:r>
            <a:r>
              <a:rPr lang="en-US" dirty="0"/>
              <a:t> (push) new objects at the </a:t>
            </a:r>
            <a:r>
              <a:rPr lang="en-US" u="sng" dirty="0"/>
              <a:t>head</a:t>
            </a:r>
            <a:r>
              <a:rPr lang="en-US" dirty="0"/>
              <a:t>.</a:t>
            </a:r>
          </a:p>
          <a:p>
            <a:r>
              <a:rPr lang="en-US" u="sng" dirty="0"/>
              <a:t>Remove</a:t>
            </a:r>
            <a:r>
              <a:rPr lang="en-US" dirty="0"/>
              <a:t> (pop) objects at the </a:t>
            </a:r>
            <a:r>
              <a:rPr lang="en-US" u="sng" dirty="0"/>
              <a:t>head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596986" y="3041816"/>
            <a:ext cx="4985140" cy="429121"/>
            <a:chOff x="1596986" y="4147551"/>
            <a:chExt cx="4985140" cy="429121"/>
          </a:xfrm>
        </p:grpSpPr>
        <p:grpSp>
          <p:nvGrpSpPr>
            <p:cNvPr id="6" name="Group 5"/>
            <p:cNvGrpSpPr/>
            <p:nvPr/>
          </p:nvGrpSpPr>
          <p:grpSpPr>
            <a:xfrm>
              <a:off x="2263090" y="4147551"/>
              <a:ext cx="457195" cy="419080"/>
              <a:chOff x="2377464" y="3649993"/>
              <a:chExt cx="457195" cy="419080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2377464" y="3649993"/>
                <a:ext cx="457195" cy="419080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2537481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221597" y="4147551"/>
              <a:ext cx="746725" cy="419080"/>
              <a:chOff x="3245354" y="3649993"/>
              <a:chExt cx="746725" cy="419080"/>
            </a:xfrm>
          </p:grpSpPr>
          <p:sp>
            <p:nvSpPr>
              <p:cNvPr id="23" name="Rectangle 22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8" name="Straight Arrow Connector 7"/>
            <p:cNvCxnSpPr>
              <a:cxnSpLocks/>
            </p:cNvCxnSpPr>
            <p:nvPr/>
          </p:nvCxnSpPr>
          <p:spPr bwMode="auto">
            <a:xfrm>
              <a:off x="2560266" y="4357091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9" name="Group 8"/>
            <p:cNvGrpSpPr/>
            <p:nvPr/>
          </p:nvGrpSpPr>
          <p:grpSpPr>
            <a:xfrm>
              <a:off x="4556787" y="4157592"/>
              <a:ext cx="746725" cy="419080"/>
              <a:chOff x="3245354" y="3649993"/>
              <a:chExt cx="746725" cy="419080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835401" y="4157592"/>
              <a:ext cx="746725" cy="419080"/>
              <a:chOff x="3245354" y="3649993"/>
              <a:chExt cx="746725" cy="419080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3245354" y="3649993"/>
                <a:ext cx="746725" cy="419080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66CC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3781395" y="3794356"/>
                <a:ext cx="137159" cy="13035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 bwMode="auto">
            <a:xfrm>
              <a:off x="3894797" y="4367132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5193650" y="4357091"/>
              <a:ext cx="661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3" name="TextBox 12"/>
            <p:cNvSpPr txBox="1"/>
            <p:nvPr/>
          </p:nvSpPr>
          <p:spPr>
            <a:xfrm>
              <a:off x="1596986" y="415388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head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166032" y="2084330"/>
            <a:ext cx="1795628" cy="1082165"/>
            <a:chOff x="1166032" y="2084330"/>
            <a:chExt cx="1795628" cy="1082165"/>
          </a:xfrm>
        </p:grpSpPr>
        <p:sp>
          <p:nvSpPr>
            <p:cNvPr id="28" name="TextBox 27"/>
            <p:cNvSpPr txBox="1"/>
            <p:nvPr/>
          </p:nvSpPr>
          <p:spPr>
            <a:xfrm>
              <a:off x="1166032" y="2084330"/>
              <a:ext cx="1257075" cy="584775"/>
            </a:xfrm>
            <a:prstGeom prst="rect">
              <a:avLst/>
            </a:prstGeom>
            <a:noFill/>
            <a:ln>
              <a:solidFill>
                <a:srgbClr val="B23C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B23C00"/>
                  </a:solidFill>
                </a:rPr>
                <a:t>Insert an</a:t>
              </a:r>
            </a:p>
            <a:p>
              <a:pPr algn="ctr"/>
              <a:r>
                <a:rPr lang="en-US" dirty="0">
                  <a:solidFill>
                    <a:srgbClr val="B23C00"/>
                  </a:solidFill>
                </a:rPr>
                <a:t>object here.</a:t>
              </a:r>
            </a:p>
          </p:txBody>
        </p:sp>
        <p:cxnSp>
          <p:nvCxnSpPr>
            <p:cNvPr id="29" name="Curved Connector 28"/>
            <p:cNvCxnSpPr/>
            <p:nvPr/>
          </p:nvCxnSpPr>
          <p:spPr bwMode="auto">
            <a:xfrm>
              <a:off x="2423107" y="2376718"/>
              <a:ext cx="538553" cy="789777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1" name="TextBox 30"/>
          <p:cNvSpPr txBox="1"/>
          <p:nvPr/>
        </p:nvSpPr>
        <p:spPr>
          <a:xfrm>
            <a:off x="3937744" y="2084330"/>
            <a:ext cx="1324402" cy="584775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Remove this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object here.</a:t>
            </a:r>
          </a:p>
        </p:txBody>
      </p:sp>
      <p:cxnSp>
        <p:nvCxnSpPr>
          <p:cNvPr id="35" name="Curved Connector 34"/>
          <p:cNvCxnSpPr>
            <a:stCxn id="31" idx="1"/>
          </p:cNvCxnSpPr>
          <p:nvPr/>
        </p:nvCxnSpPr>
        <p:spPr bwMode="auto">
          <a:xfrm rot="10800000" flipV="1">
            <a:off x="3594960" y="2376718"/>
            <a:ext cx="342785" cy="665098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82691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Combination of multiple-choice, short answer, and short programming (such as a function or a class declaration).</a:t>
            </a:r>
          </a:p>
          <a:p>
            <a:pPr lvl="4"/>
            <a:endParaRPr lang="en-US" dirty="0"/>
          </a:p>
          <a:p>
            <a:r>
              <a:rPr lang="en-US" dirty="0"/>
              <a:t>Covers </a:t>
            </a:r>
          </a:p>
          <a:p>
            <a:pPr lvl="1"/>
            <a:r>
              <a:rPr lang="en-US" dirty="0"/>
              <a:t>all lectures through today</a:t>
            </a:r>
          </a:p>
          <a:p>
            <a:pPr lvl="1"/>
            <a:r>
              <a:rPr lang="en-US" dirty="0" err="1"/>
              <a:t>Savitch</a:t>
            </a:r>
            <a:r>
              <a:rPr lang="en-US" dirty="0"/>
              <a:t> book chapters 1 </a:t>
            </a:r>
            <a:r>
              <a:rPr lang="mr-IN" dirty="0"/>
              <a:t>–</a:t>
            </a:r>
            <a:r>
              <a:rPr lang="en-US" dirty="0"/>
              <a:t> 13</a:t>
            </a:r>
          </a:p>
          <a:p>
            <a:pPr lvl="1"/>
            <a:r>
              <a:rPr lang="en-US" dirty="0"/>
              <a:t>assignments 1 </a:t>
            </a:r>
            <a:r>
              <a:rPr lang="mr-IN" dirty="0"/>
              <a:t>–</a:t>
            </a:r>
            <a:r>
              <a:rPr lang="en-US" dirty="0"/>
              <a:t> 6</a:t>
            </a:r>
          </a:p>
          <a:p>
            <a:pPr lvl="5"/>
            <a:endParaRPr lang="en-US" dirty="0"/>
          </a:p>
          <a:p>
            <a:r>
              <a:rPr lang="en-US" dirty="0"/>
              <a:t>Open book and laptop. </a:t>
            </a:r>
            <a:r>
              <a:rPr lang="en-US"/>
              <a:t>Regular browser.</a:t>
            </a:r>
            <a:endParaRPr lang="en-US" dirty="0"/>
          </a:p>
          <a:p>
            <a:r>
              <a:rPr lang="en-US" dirty="0"/>
              <a:t>75 minutes (first half of class)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195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Practice with linked lists.</a:t>
            </a:r>
          </a:p>
          <a:p>
            <a:pPr lvl="4"/>
            <a:endParaRPr lang="en-US" dirty="0"/>
          </a:p>
          <a:p>
            <a:r>
              <a:rPr lang="en-US" dirty="0"/>
              <a:t>First read an input file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boundary.csv</a:t>
            </a:r>
            <a:r>
              <a:rPr lang="en-US" dirty="0"/>
              <a:t> that contains the </a:t>
            </a:r>
            <a:r>
              <a:rPr lang="en-US" u="sng" dirty="0"/>
              <a:t>geographic coordinates</a:t>
            </a:r>
            <a:r>
              <a:rPr lang="en-US" dirty="0"/>
              <a:t> of a series of points on the </a:t>
            </a:r>
            <a:r>
              <a:rPr lang="en-US" u="sng" dirty="0"/>
              <a:t>border</a:t>
            </a:r>
            <a:r>
              <a:rPr lang="en-US" dirty="0"/>
              <a:t> of the continental U.S.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Sample: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One point per line</a:t>
            </a:r>
          </a:p>
          <a:p>
            <a:pPr lvl="1"/>
            <a:r>
              <a:rPr lang="en-US" dirty="0"/>
              <a:t>Each point is in the form </a:t>
            </a:r>
            <a:br>
              <a:rPr lang="en-US" dirty="0"/>
            </a:b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latitude</a:t>
            </a:r>
            <a:r>
              <a:rPr lang="en-US" dirty="0"/>
              <a:t>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longitude</a:t>
            </a:r>
          </a:p>
          <a:p>
            <a:pPr lvl="1"/>
            <a:r>
              <a:rPr lang="en-US" dirty="0"/>
              <a:t>Random order</a:t>
            </a:r>
            <a:endParaRPr lang="en-US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20634" y="3703317"/>
            <a:ext cx="2776722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42.258373,-80.556416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41.99385,-124.184283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42.023529,-70.649609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41.311172,-72.335129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40.441448,-124.395634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40.280175,-124.282443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40.28276,-73.944546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39.916698,-123.94305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8A2345-270A-AA44-81BF-3DB2D32B69B9}"/>
              </a:ext>
            </a:extLst>
          </p:cNvPr>
          <p:cNvSpPr txBox="1"/>
          <p:nvPr/>
        </p:nvSpPr>
        <p:spPr>
          <a:xfrm>
            <a:off x="5394951" y="1295401"/>
            <a:ext cx="3085011" cy="61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Due Tuesday, </a:t>
            </a:r>
            <a:r>
              <a:rPr lang="en-US" sz="2000" u="sng" dirty="0">
                <a:solidFill>
                  <a:srgbClr val="0033CC"/>
                </a:solidFill>
              </a:rPr>
              <a:t>October 20</a:t>
            </a:r>
            <a:br>
              <a:rPr lang="en-US" sz="2000" u="sng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(Two weeks from today!)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284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05185"/>
          </a:xfrm>
        </p:spPr>
        <p:txBody>
          <a:bodyPr/>
          <a:lstStyle/>
          <a:p>
            <a:r>
              <a:rPr lang="en-US" dirty="0"/>
              <a:t>Read these point one at a time and insert them into a </a:t>
            </a:r>
            <a:r>
              <a:rPr lang="en-US" u="sng" dirty="0"/>
              <a:t>linked list</a:t>
            </a:r>
            <a:r>
              <a:rPr lang="en-US" dirty="0"/>
              <a:t> that is </a:t>
            </a:r>
            <a:r>
              <a:rPr lang="en-US" u="sng" dirty="0"/>
              <a:t>sorted first by latitude</a:t>
            </a:r>
            <a:r>
              <a:rPr lang="en-US" dirty="0"/>
              <a:t> and </a:t>
            </a:r>
            <a:r>
              <a:rPr lang="en-US" u="sng" dirty="0"/>
              <a:t>then by longitude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Use the coordinates to print an </a:t>
            </a:r>
            <a:br>
              <a:rPr lang="en-US" dirty="0"/>
            </a:br>
            <a:r>
              <a:rPr lang="en-US" u="sng" dirty="0"/>
              <a:t>outline of the continental U.S.</a:t>
            </a:r>
          </a:p>
          <a:p>
            <a:pPr lvl="1"/>
            <a:r>
              <a:rPr lang="en-US" dirty="0"/>
              <a:t>You will need to </a:t>
            </a:r>
            <a:r>
              <a:rPr lang="en-US" u="sng" dirty="0"/>
              <a:t>scale</a:t>
            </a:r>
            <a:r>
              <a:rPr lang="en-US" dirty="0"/>
              <a:t> the geo coordinates </a:t>
            </a:r>
            <a:br>
              <a:rPr lang="en-US" dirty="0"/>
            </a:br>
            <a:r>
              <a:rPr lang="en-US" dirty="0"/>
              <a:t>to fit a page (or screen).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795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57" y="1288501"/>
            <a:ext cx="6857925" cy="540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497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Then read another input file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cities.csv</a:t>
            </a:r>
            <a:r>
              <a:rPr lang="en-US" b="1" dirty="0"/>
              <a:t> </a:t>
            </a:r>
            <a:r>
              <a:rPr lang="en-US" dirty="0"/>
              <a:t>where each line contains the name, state, and geo coordinates </a:t>
            </a:r>
            <a:br>
              <a:rPr lang="en-US" dirty="0"/>
            </a:br>
            <a:r>
              <a:rPr lang="en-US" dirty="0"/>
              <a:t>of a U.S. city.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Sample: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Alphabetical </a:t>
            </a:r>
            <a:br>
              <a:rPr lang="en-US" dirty="0"/>
            </a:br>
            <a:r>
              <a:rPr lang="en-US" dirty="0"/>
              <a:t>order.</a:t>
            </a:r>
          </a:p>
          <a:p>
            <a:pPr lvl="2"/>
            <a:endParaRPr lang="en-US" u="sng" dirty="0"/>
          </a:p>
          <a:p>
            <a:r>
              <a:rPr lang="en-US" u="sng" dirty="0"/>
              <a:t>Merge</a:t>
            </a:r>
            <a:r>
              <a:rPr lang="en-US" dirty="0"/>
              <a:t> the city data into the border data </a:t>
            </a:r>
            <a:br>
              <a:rPr lang="en-US" dirty="0"/>
            </a:br>
            <a:r>
              <a:rPr lang="en-US" dirty="0"/>
              <a:t>linked list to print a </a:t>
            </a:r>
            <a:r>
              <a:rPr lang="en-US" u="sng" dirty="0"/>
              <a:t>map of the U.S.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47884" y="2423171"/>
            <a:ext cx="4875053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Henderson,NV,36.0397222,-114.9811111</a:t>
            </a:r>
          </a:p>
          <a:p>
            <a:r>
              <a:rPr lang="en-US" b="1" dirty="0">
                <a:latin typeface="Courier" pitchFamily="2" charset="0"/>
              </a:rPr>
              <a:t>Huntington,WV,38.4191667,-82.4452778</a:t>
            </a:r>
          </a:p>
          <a:p>
            <a:r>
              <a:rPr lang="en-US" b="1" dirty="0">
                <a:latin typeface="Courier" pitchFamily="2" charset="0"/>
              </a:rPr>
              <a:t>Idaho Falls,ID,43.4666667,-112.0333333</a:t>
            </a:r>
          </a:p>
          <a:p>
            <a:r>
              <a:rPr lang="en-US" b="1" dirty="0">
                <a:latin typeface="Courier" pitchFamily="2" charset="0"/>
              </a:rPr>
              <a:t>Indianapolis,IN,39.7683333,-86.1580556</a:t>
            </a:r>
          </a:p>
          <a:p>
            <a:r>
              <a:rPr lang="en-US" b="1" dirty="0">
                <a:latin typeface="Courier" pitchFamily="2" charset="0"/>
              </a:rPr>
              <a:t>Jackson,MS,32.2986111,-90.1847222</a:t>
            </a:r>
          </a:p>
          <a:p>
            <a:r>
              <a:rPr lang="en-US" b="1" dirty="0">
                <a:latin typeface="Courier" pitchFamily="2" charset="0"/>
              </a:rPr>
              <a:t>Jacksonville,FL,30.3319444,-81.6558333</a:t>
            </a:r>
          </a:p>
          <a:p>
            <a:r>
              <a:rPr lang="en-US" b="1" dirty="0">
                <a:latin typeface="Courier" pitchFamily="2" charset="0"/>
              </a:rPr>
              <a:t>Jersey City,NJ,40.7280556,-74.0780556</a:t>
            </a:r>
          </a:p>
          <a:p>
            <a:r>
              <a:rPr lang="en-US" b="1" dirty="0">
                <a:latin typeface="Courier" pitchFamily="2" charset="0"/>
              </a:rPr>
              <a:t>Kansas City,MO,39.0997222,-94.5783333</a:t>
            </a:r>
          </a:p>
          <a:p>
            <a:r>
              <a:rPr lang="en-US" b="1" dirty="0">
                <a:latin typeface="Courier" pitchFamily="2" charset="0"/>
              </a:rPr>
              <a:t>Knoxville,TN,35.9605556,-83.9208333</a:t>
            </a:r>
          </a:p>
        </p:txBody>
      </p:sp>
    </p:spTree>
    <p:extLst>
      <p:ext uri="{BB962C8B-B14F-4D97-AF65-F5344CB8AC3E}">
        <p14:creationId xmlns:p14="http://schemas.microsoft.com/office/powerpoint/2010/main" val="21978076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E742C-7E88-E24B-B0D7-4E8B1300495C}"/>
              </a:ext>
            </a:extLst>
          </p:cNvPr>
          <p:cNvSpPr txBox="1"/>
          <p:nvPr/>
        </p:nvSpPr>
        <p:spPr>
          <a:xfrm>
            <a:off x="1188757" y="1234464"/>
            <a:ext cx="6857925" cy="54784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          ##</a:t>
            </a:r>
          </a:p>
          <a:p>
            <a:r>
              <a:rPr lang="en-US" sz="700" b="1" dirty="0">
                <a:latin typeface="Courier" pitchFamily="2" charset="0"/>
              </a:rPr>
              <a:t>   #     #    #     #    #     #     #    #     #     #    ##</a:t>
            </a:r>
          </a:p>
          <a:p>
            <a:r>
              <a:rPr lang="en-US" sz="700" b="1" dirty="0">
                <a:latin typeface="Courier" pitchFamily="2" charset="0"/>
              </a:rPr>
              <a:t>#  #                                                             #       #</a:t>
            </a:r>
          </a:p>
          <a:p>
            <a:r>
              <a:rPr lang="en-US" sz="700" b="1" dirty="0">
                <a:latin typeface="Courier" pitchFamily="2" charset="0"/>
              </a:rPr>
              <a:t> #                                                     *Grand Forks ND#    #</a:t>
            </a:r>
          </a:p>
          <a:p>
            <a:r>
              <a:rPr lang="en-US" sz="700" b="1" dirty="0">
                <a:latin typeface="Courier" pitchFamily="2" charset="0"/>
              </a:rPr>
              <a:t>     *Seattle WA           *Great Falls MT                                  #                                  #</a:t>
            </a:r>
          </a:p>
          <a:p>
            <a:r>
              <a:rPr lang="en-US" sz="700" b="1" dirty="0">
                <a:latin typeface="Courier" pitchFamily="2" charset="0"/>
              </a:rPr>
              <a:t> #                    *Missoula MT              *Bismarck ND                    #                                 #</a:t>
            </a:r>
          </a:p>
          <a:p>
            <a:r>
              <a:rPr lang="en-US" sz="700" b="1" dirty="0">
                <a:latin typeface="Courier" pitchFamily="2" charset="0"/>
              </a:rPr>
              <a:t> #                                                                                                           #    #</a:t>
            </a:r>
          </a:p>
          <a:p>
            <a:r>
              <a:rPr lang="en-US" sz="700" b="1" dirty="0">
                <a:latin typeface="Courier" pitchFamily="2" charset="0"/>
              </a:rPr>
              <a:t>    *Vancouver WA                *Billings MT                                     #                               #</a:t>
            </a:r>
          </a:p>
          <a:p>
            <a:r>
              <a:rPr lang="en-US" sz="700" b="1" dirty="0">
                <a:latin typeface="Courier" pitchFamily="2" charset="0"/>
              </a:rPr>
              <a:t>  # *Portland OR                                     *Aberdeen SD                   #                       #      #</a:t>
            </a:r>
          </a:p>
          <a:p>
            <a:r>
              <a:rPr lang="en-US" sz="700" b="1" dirty="0">
                <a:latin typeface="Courier" pitchFamily="2" charset="0"/>
              </a:rPr>
              <a:t>  #*Salem OR                                                   *Saint Paul MN                       #  #   #    *Bangor ME</a:t>
            </a:r>
          </a:p>
          <a:p>
            <a:r>
              <a:rPr lang="en-US" sz="700" b="1" dirty="0">
                <a:latin typeface="Courier" pitchFamily="2" charset="0"/>
              </a:rPr>
              <a:t>                                                                          *Green Bay WI           #    *Colchester VT</a:t>
            </a:r>
          </a:p>
          <a:p>
            <a:r>
              <a:rPr lang="en-US" sz="700" b="1" dirty="0">
                <a:latin typeface="Courier" pitchFamily="2" charset="0"/>
              </a:rPr>
              <a:t> # *Eugene OR                              *Rapid City SD        *Rochester MN                               *Portland ME</a:t>
            </a:r>
          </a:p>
          <a:p>
            <a:r>
              <a:rPr lang="en-US" sz="700" b="1" dirty="0">
                <a:latin typeface="Courier" pitchFamily="2" charset="0"/>
              </a:rPr>
              <a:t>                *Nampa ID*Idaho Falls ID                *Sioux Falls SD              #     ## *Rochester NY #</a:t>
            </a:r>
          </a:p>
          <a:p>
            <a:r>
              <a:rPr lang="en-US" sz="700" b="1" dirty="0">
                <a:latin typeface="Courier" pitchFamily="2" charset="0"/>
              </a:rPr>
              <a:t> #                       *Pocatello ID                                 *Madison WI   #      *Buffalo NY*Bennington VT</a:t>
            </a:r>
          </a:p>
          <a:p>
            <a:r>
              <a:rPr lang="en-US" sz="700" b="1" dirty="0">
                <a:latin typeface="Courier" pitchFamily="2" charset="0"/>
              </a:rPr>
              <a:t>    *Ashland OR                                                        *Rockford IL*Warren MI             *Worcester MA</a:t>
            </a:r>
          </a:p>
          <a:p>
            <a:r>
              <a:rPr lang="en-US" sz="700" b="1" dirty="0">
                <a:latin typeface="Courier" pitchFamily="2" charset="0"/>
              </a:rPr>
              <a:t> #                                                                *Cedar Rapids IA*Toledo OH            *Springfield MA</a:t>
            </a:r>
          </a:p>
          <a:p>
            <a:r>
              <a:rPr lang="en-US" sz="700" b="1" dirty="0">
                <a:latin typeface="Courier" pitchFamily="2" charset="0"/>
              </a:rPr>
              <a:t>                                      *Laramie WY         *Omaha NE *Davenport IA    #*Cleveland OH    *Bridgeport CT</a:t>
            </a:r>
          </a:p>
          <a:p>
            <a:r>
              <a:rPr lang="en-US" sz="700" b="1" dirty="0">
                <a:latin typeface="Courier" pitchFamily="2" charset="0"/>
              </a:rPr>
              <a:t> *Eureka CA               *West Valley City UT          *Lincoln NE                                  *Paterson NJ</a:t>
            </a:r>
          </a:p>
          <a:p>
            <a:r>
              <a:rPr lang="en-US" sz="700" b="1" dirty="0">
                <a:latin typeface="Courier" pitchFamily="2" charset="0"/>
              </a:rPr>
              <a:t> #                        *Provo UT                                                       *Pittsburgh PA</a:t>
            </a:r>
          </a:p>
          <a:p>
            <a:r>
              <a:rPr lang="en-US" sz="700" b="1" dirty="0">
                <a:latin typeface="Courier" pitchFamily="2" charset="0"/>
              </a:rPr>
              <a:t>  #                                     *Denver CO                           *Indianapolis IN     *Wilmington DE</a:t>
            </a:r>
          </a:p>
          <a:p>
            <a:r>
              <a:rPr lang="en-US" sz="700" b="1" dirty="0">
                <a:latin typeface="Courier" pitchFamily="2" charset="0"/>
              </a:rPr>
              <a:t>                                                                                      *Parkersburg WV</a:t>
            </a:r>
          </a:p>
          <a:p>
            <a:r>
              <a:rPr lang="en-US" sz="700" b="1" dirty="0">
                <a:latin typeface="Courier" pitchFamily="2" charset="0"/>
              </a:rPr>
              <a:t>  #                                     *Colorado Springs CO*Overland Park KS                  *Silver Spring MD</a:t>
            </a:r>
          </a:p>
          <a:p>
            <a:r>
              <a:rPr lang="en-US" sz="700" b="1" dirty="0">
                <a:latin typeface="Courier" pitchFamily="2" charset="0"/>
              </a:rPr>
              <a:t>    #  *Sacramento CA                                                         *Louisville KY</a:t>
            </a:r>
          </a:p>
          <a:p>
            <a:r>
              <a:rPr lang="en-US" sz="700" b="1" dirty="0">
                <a:latin typeface="Courier" pitchFamily="2" charset="0"/>
              </a:rPr>
              <a:t>    #*San Francisco CA                                 *Wichita KS        *Evansville IN           #</a:t>
            </a:r>
          </a:p>
          <a:p>
            <a:r>
              <a:rPr lang="en-US" sz="700" b="1" dirty="0">
                <a:latin typeface="Courier" pitchFamily="2" charset="0"/>
              </a:rPr>
              <a:t>     #*San Jose CA                                             *Springfield MO                 *Richmond VA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                                                *Norfolk VA</a:t>
            </a:r>
          </a:p>
          <a:p>
            <a:r>
              <a:rPr lang="en-US" sz="700" b="1" dirty="0">
                <a:latin typeface="Courier" pitchFamily="2" charset="0"/>
              </a:rPr>
              <a:t>      #            *Las Vegas NV                          *Tulsa OK         *Nashville TN         #</a:t>
            </a:r>
          </a:p>
          <a:p>
            <a:r>
              <a:rPr lang="en-US" sz="700" b="1" dirty="0">
                <a:latin typeface="Courier" pitchFamily="2" charset="0"/>
              </a:rPr>
              <a:t>       #           *Paradise NV       *Santa Fe NM           *Fayetteville AR     *Knoxville TN</a:t>
            </a:r>
          </a:p>
          <a:p>
            <a:r>
              <a:rPr lang="en-US" sz="700" b="1" dirty="0">
                <a:latin typeface="Courier" pitchFamily="2" charset="0"/>
              </a:rPr>
              <a:t>        #                                              *Oklahoma City OK                *Charlotte NC</a:t>
            </a:r>
          </a:p>
          <a:p>
            <a:r>
              <a:rPr lang="en-US" sz="700" b="1" dirty="0">
                <a:latin typeface="Courier" pitchFamily="2" charset="0"/>
              </a:rPr>
              <a:t>                                    *Albuquerque NM              *Little Rock AR                 #</a:t>
            </a:r>
          </a:p>
          <a:p>
            <a:r>
              <a:rPr lang="en-US" sz="700" b="1" dirty="0">
                <a:latin typeface="Courier" pitchFamily="2" charset="0"/>
              </a:rPr>
              <a:t>         ###</a:t>
            </a:r>
          </a:p>
          <a:p>
            <a:r>
              <a:rPr lang="en-US" sz="700" b="1" dirty="0">
                <a:latin typeface="Courier" pitchFamily="2" charset="0"/>
              </a:rPr>
              <a:t>            #*Los Angeles CA                                                     *Atlanta GA  #</a:t>
            </a:r>
          </a:p>
          <a:p>
            <a:r>
              <a:rPr lang="en-US" sz="700" b="1" dirty="0">
                <a:latin typeface="Courier" pitchFamily="2" charset="0"/>
              </a:rPr>
              <a:t>              #          *Phoenix AZ                                        *Birmingham AL</a:t>
            </a:r>
          </a:p>
          <a:p>
            <a:r>
              <a:rPr lang="en-US" sz="700" b="1" dirty="0">
                <a:latin typeface="Courier" pitchFamily="2" charset="0"/>
              </a:rPr>
              <a:t>               *San Diego CA                            *Dallas TX                        *North Charleston SC</a:t>
            </a:r>
          </a:p>
          <a:p>
            <a:r>
              <a:rPr lang="en-US" sz="700" b="1" dirty="0">
                <a:latin typeface="Courier" pitchFamily="2" charset="0"/>
              </a:rPr>
              <a:t>               #  #  #      *Tucson AZ                        *Shreveport LA *Montgomery AL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##        #  #                                                  *Savannah GA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#  #       #                                *Hattiesburg MS #</a:t>
            </a:r>
          </a:p>
          <a:p>
            <a:r>
              <a:rPr lang="en-US" sz="700" b="1" dirty="0">
                <a:latin typeface="Courier" pitchFamily="2" charset="0"/>
              </a:rPr>
              <a:t>                                      ##                                 *Mobile AL   #</a:t>
            </a:r>
          </a:p>
          <a:p>
            <a:r>
              <a:rPr lang="en-US" sz="700" b="1" dirty="0">
                <a:latin typeface="Courier" pitchFamily="2" charset="0"/>
              </a:rPr>
              <a:t>                                                      *Austin TX   *Baton Rouge LA    *Jacksonville FL</a:t>
            </a:r>
          </a:p>
          <a:p>
            <a:r>
              <a:rPr lang="en-US" sz="700" b="1" dirty="0">
                <a:latin typeface="Courier" pitchFamily="2" charset="0"/>
              </a:rPr>
              <a:t>                                        #    # #              ###    *New Orleans LA   #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#  #   #    *San Antonio TX               ##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#             #           # #            #   #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#      #                               #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#                                  #*Tampa FL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  #  #                                  #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                                    #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    #                               #   #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      #                               # *Miami FL</a:t>
            </a:r>
          </a:p>
          <a:p>
            <a:r>
              <a:rPr lang="en-US" sz="700" b="1" dirty="0">
                <a:latin typeface="Courier" pitchFamily="2" charset="0"/>
              </a:rPr>
              <a:t>                                                                                       # #</a:t>
            </a:r>
          </a:p>
          <a:p>
            <a:endParaRPr lang="en-US" sz="700" b="1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20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508781"/>
            <a:ext cx="7340471" cy="51706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pitchFamily="2" charset="0"/>
              </a:rPr>
              <a:t>#include &lt;</a:t>
            </a:r>
            <a:r>
              <a:rPr lang="en-US" sz="1500" b="1" dirty="0" err="1">
                <a:latin typeface="Courier" pitchFamily="2" charset="0"/>
              </a:rPr>
              <a:t>iostream</a:t>
            </a:r>
            <a:r>
              <a:rPr lang="en-US" sz="1500" b="1" dirty="0">
                <a:latin typeface="Courier" pitchFamily="2" charset="0"/>
              </a:rPr>
              <a:t>&gt;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#include &lt;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cassert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&gt;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#include "SafeArray1.h"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using namespace </a:t>
            </a:r>
            <a:r>
              <a:rPr lang="en-US" sz="1500" b="1" dirty="0" err="1">
                <a:latin typeface="Courier" pitchFamily="2" charset="0"/>
              </a:rPr>
              <a:t>std</a:t>
            </a:r>
            <a:r>
              <a:rPr lang="en-US" sz="1500" b="1" dirty="0">
                <a:latin typeface="Courier" pitchFamily="2" charset="0"/>
              </a:rPr>
              <a:t>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 : elements(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), length(0)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len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 : elements(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), length(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len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   elements = new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[length];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::~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   if (elements !=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 delete[] elements;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get_length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{ return length;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1313331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169080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6189" y="1634062"/>
            <a:ext cx="4751622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::at(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assert((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return elements[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::set(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value)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assert((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 = value;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29" y="1353105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76888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67" y="1155412"/>
            <a:ext cx="8595266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a2 = a1;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a1.set(4, -a1.at(4));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a.get_length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 " &lt;&lt;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a.at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83293" y="3964224"/>
            <a:ext cx="5662127" cy="1384995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pitchFamily="2" charset="0"/>
              </a:rPr>
              <a:t>a1 = 0 10 20 30 -40 50 60 70 80 90</a:t>
            </a:r>
          </a:p>
          <a:p>
            <a:r>
              <a:rPr lang="en-US" sz="1400" b="1" dirty="0">
                <a:latin typeface="Courier" pitchFamily="2" charset="0"/>
              </a:rPr>
              <a:t>a2 = 0 10 20 30 -40 50 60 70 80 90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SafeArray1(77847,0x7fff9e25d340)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: 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error for object 0x7fdabfc02690: pointer being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   freed was not allocated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set a breakpoint in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malloc_error_break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to debug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74826" y="1268627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SafeArrayTests1.cpp</a:t>
            </a:r>
          </a:p>
        </p:txBody>
      </p:sp>
    </p:spTree>
    <p:extLst>
      <p:ext uri="{BB962C8B-B14F-4D97-AF65-F5344CB8AC3E}">
        <p14:creationId xmlns:p14="http://schemas.microsoft.com/office/powerpoint/2010/main" val="1530495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7BD2-319D-DC46-99E3-7FDB88EC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Assignment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83CB-3957-9F41-84E7-12ED1499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2651731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default assignment operator</a:t>
            </a:r>
            <a:r>
              <a:rPr lang="en-US" dirty="0"/>
              <a:t> for objects assigns a </a:t>
            </a:r>
            <a:r>
              <a:rPr lang="en-US" u="sng" dirty="0"/>
              <a:t>bitwise copy</a:t>
            </a:r>
            <a:r>
              <a:rPr lang="en-US" dirty="0"/>
              <a:t> of the source object to the target variable.</a:t>
            </a:r>
          </a:p>
          <a:p>
            <a:pPr lvl="4"/>
            <a:endParaRPr lang="en-US" dirty="0"/>
          </a:p>
          <a:p>
            <a:r>
              <a:rPr lang="en-US" dirty="0"/>
              <a:t>Recall that a </a:t>
            </a:r>
            <a:r>
              <a:rPr lang="en-US" b="1" dirty="0" err="1">
                <a:solidFill>
                  <a:srgbClr val="0033CC"/>
                </a:solidFill>
                <a:latin typeface="Courier" pitchFamily="2" charset="0"/>
              </a:rPr>
              <a:t>SafeArray</a:t>
            </a:r>
            <a:r>
              <a:rPr lang="en-US" dirty="0"/>
              <a:t> object contains a pointer to a dynamic array: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C0AA5-035F-CC4C-B759-A2E65B3F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F99D1-30A4-DE45-8C9B-BA9289AB9F26}"/>
              </a:ext>
            </a:extLst>
          </p:cNvPr>
          <p:cNvSpPr txBox="1"/>
          <p:nvPr/>
        </p:nvSpPr>
        <p:spPr>
          <a:xfrm>
            <a:off x="3368786" y="4081971"/>
            <a:ext cx="2406428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class </a:t>
            </a:r>
            <a:r>
              <a:rPr lang="en-US" b="1" dirty="0" err="1">
                <a:latin typeface="Courier" pitchFamily="2" charset="0"/>
              </a:rPr>
              <a:t>SafeArray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    ...</a:t>
            </a:r>
          </a:p>
          <a:p>
            <a:r>
              <a:rPr lang="en-US" b="1" dirty="0">
                <a:latin typeface="Courier" pitchFamily="2" charset="0"/>
              </a:rPr>
              <a:t>private: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 *elements;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length;</a:t>
            </a:r>
          </a:p>
          <a:p>
            <a:r>
              <a:rPr lang="en-US" b="1" dirty="0">
                <a:latin typeface="Courier" pitchFamily="2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F7CA4A-FFC0-A54E-8358-39E81DBF8DC5}"/>
              </a:ext>
            </a:extLst>
          </p:cNvPr>
          <p:cNvSpPr txBox="1"/>
          <p:nvPr/>
        </p:nvSpPr>
        <p:spPr>
          <a:xfrm>
            <a:off x="4610080" y="382886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SafeArray1.h</a:t>
            </a:r>
          </a:p>
        </p:txBody>
      </p:sp>
    </p:spTree>
    <p:extLst>
      <p:ext uri="{BB962C8B-B14F-4D97-AF65-F5344CB8AC3E}">
        <p14:creationId xmlns:p14="http://schemas.microsoft.com/office/powerpoint/2010/main" val="378957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7BD2-319D-DC46-99E3-7FDB88EC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Assignment Operator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83CB-3957-9F41-84E7-12ED1499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160512"/>
            <a:ext cx="8229600" cy="1005829"/>
          </a:xfrm>
        </p:spPr>
        <p:txBody>
          <a:bodyPr/>
          <a:lstStyle/>
          <a:p>
            <a:r>
              <a:rPr lang="en-US" dirty="0"/>
              <a:t>Therefore, the assignment made </a:t>
            </a:r>
            <a:r>
              <a:rPr lang="en-US" u="sng" dirty="0"/>
              <a:t>both variables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 point to the </a:t>
            </a:r>
            <a:r>
              <a:rPr lang="en-US" u="sng" dirty="0"/>
              <a:t>same</a:t>
            </a:r>
            <a:r>
              <a:rPr lang="en-US" dirty="0"/>
              <a:t> dynamic array!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C0AA5-035F-CC4C-B759-A2E65B3F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012EB-B492-2D48-94F3-7128D4C1D9F4}"/>
              </a:ext>
            </a:extLst>
          </p:cNvPr>
          <p:cNvSpPr txBox="1"/>
          <p:nvPr/>
        </p:nvSpPr>
        <p:spPr>
          <a:xfrm>
            <a:off x="1737391" y="2497722"/>
            <a:ext cx="573907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a2 = a1;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a1.set(4, -a1.at(4));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04F1FD-3A77-1D4D-B378-E11B6903D843}"/>
              </a:ext>
            </a:extLst>
          </p:cNvPr>
          <p:cNvSpPr txBox="1"/>
          <p:nvPr/>
        </p:nvSpPr>
        <p:spPr>
          <a:xfrm>
            <a:off x="688226" y="1325903"/>
            <a:ext cx="7837402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len</a:t>
            </a:r>
            <a:r>
              <a:rPr lang="en-US" b="1" dirty="0">
                <a:latin typeface="Courier" pitchFamily="2" charset="0"/>
              </a:rPr>
              <a:t>) : elements(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), length(</a:t>
            </a:r>
            <a:r>
              <a:rPr lang="en-US" b="1" dirty="0" err="1">
                <a:latin typeface="Courier" pitchFamily="2" charset="0"/>
              </a:rPr>
              <a:t>len</a:t>
            </a:r>
            <a:r>
              <a:rPr lang="en-US" b="1" dirty="0">
                <a:latin typeface="Courier" pitchFamily="2" charset="0"/>
              </a:rPr>
              <a:t>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elements = new 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[length];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149580B-FB5E-494F-B815-1C33B191AAC2}"/>
              </a:ext>
            </a:extLst>
          </p:cNvPr>
          <p:cNvGrpSpPr/>
          <p:nvPr/>
        </p:nvGrpSpPr>
        <p:grpSpPr>
          <a:xfrm>
            <a:off x="1188758" y="5307496"/>
            <a:ext cx="5486339" cy="1321869"/>
            <a:chOff x="1188758" y="5307496"/>
            <a:chExt cx="5486339" cy="132186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9D8F6AD-1527-FC46-9327-3E2A60104A16}"/>
                </a:ext>
              </a:extLst>
            </p:cNvPr>
            <p:cNvSpPr/>
            <p:nvPr/>
          </p:nvSpPr>
          <p:spPr bwMode="auto">
            <a:xfrm>
              <a:off x="3931927" y="5806416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833B843-B25B-5543-84C1-D9B367BE6232}"/>
                </a:ext>
              </a:extLst>
            </p:cNvPr>
            <p:cNvSpPr/>
            <p:nvPr/>
          </p:nvSpPr>
          <p:spPr bwMode="auto">
            <a:xfrm>
              <a:off x="4202460" y="5806417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2D07599-6F79-A44A-B21D-E1FFE5AAC911}"/>
                </a:ext>
              </a:extLst>
            </p:cNvPr>
            <p:cNvSpPr/>
            <p:nvPr/>
          </p:nvSpPr>
          <p:spPr bwMode="auto">
            <a:xfrm>
              <a:off x="4480561" y="5806416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D3C6DDB-B880-1C45-B5D6-000D8E2BC126}"/>
                </a:ext>
              </a:extLst>
            </p:cNvPr>
            <p:cNvSpPr/>
            <p:nvPr/>
          </p:nvSpPr>
          <p:spPr bwMode="auto">
            <a:xfrm>
              <a:off x="4754878" y="5806417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F36FE47-F8A7-FF47-8053-C633FDF4E847}"/>
                </a:ext>
              </a:extLst>
            </p:cNvPr>
            <p:cNvSpPr/>
            <p:nvPr/>
          </p:nvSpPr>
          <p:spPr bwMode="auto">
            <a:xfrm>
              <a:off x="5029195" y="5807159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4EF5C8-8316-C246-93A0-42978DDDB057}"/>
                </a:ext>
              </a:extLst>
            </p:cNvPr>
            <p:cNvSpPr/>
            <p:nvPr/>
          </p:nvSpPr>
          <p:spPr bwMode="auto">
            <a:xfrm>
              <a:off x="5299728" y="5807160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4CFF72D-00B9-8043-AC68-B49715C33B56}"/>
                </a:ext>
              </a:extLst>
            </p:cNvPr>
            <p:cNvSpPr/>
            <p:nvPr/>
          </p:nvSpPr>
          <p:spPr bwMode="auto">
            <a:xfrm>
              <a:off x="5577829" y="5807159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99ECB25-3F13-C943-91CE-89C487439130}"/>
                </a:ext>
              </a:extLst>
            </p:cNvPr>
            <p:cNvSpPr/>
            <p:nvPr/>
          </p:nvSpPr>
          <p:spPr bwMode="auto">
            <a:xfrm>
              <a:off x="5852146" y="5807160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04BF9EF-E0D5-0244-AD85-B7BAB7160932}"/>
                </a:ext>
              </a:extLst>
            </p:cNvPr>
            <p:cNvSpPr/>
            <p:nvPr/>
          </p:nvSpPr>
          <p:spPr bwMode="auto">
            <a:xfrm>
              <a:off x="6126463" y="5806414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F15DAF1-EC4A-284F-893E-093539519BD8}"/>
                </a:ext>
              </a:extLst>
            </p:cNvPr>
            <p:cNvSpPr/>
            <p:nvPr/>
          </p:nvSpPr>
          <p:spPr bwMode="auto">
            <a:xfrm>
              <a:off x="6400780" y="5806415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5605E9-F8B8-CB45-AEDE-C25B8753AEA1}"/>
                </a:ext>
              </a:extLst>
            </p:cNvPr>
            <p:cNvSpPr/>
            <p:nvPr/>
          </p:nvSpPr>
          <p:spPr bwMode="auto">
            <a:xfrm>
              <a:off x="1188761" y="5307496"/>
              <a:ext cx="2190751" cy="498918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AD8BD9E-3714-A449-95C7-C42A8A215632}"/>
                </a:ext>
              </a:extLst>
            </p:cNvPr>
            <p:cNvSpPr/>
            <p:nvPr/>
          </p:nvSpPr>
          <p:spPr bwMode="auto">
            <a:xfrm>
              <a:off x="2806692" y="5440659"/>
              <a:ext cx="370009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F11B8F7-CDA8-C54D-B3E3-F9A27B7C7B32}"/>
                </a:ext>
              </a:extLst>
            </p:cNvPr>
            <p:cNvSpPr txBox="1"/>
            <p:nvPr/>
          </p:nvSpPr>
          <p:spPr>
            <a:xfrm>
              <a:off x="1211138" y="5376422"/>
              <a:ext cx="20804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a1.elements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D36DCE0-21ED-D34D-A9ED-C202A7847B51}"/>
                </a:ext>
              </a:extLst>
            </p:cNvPr>
            <p:cNvSpPr/>
            <p:nvPr/>
          </p:nvSpPr>
          <p:spPr bwMode="auto">
            <a:xfrm>
              <a:off x="2930028" y="5507546"/>
              <a:ext cx="123336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5" name="Curved Connector 24">
              <a:extLst>
                <a:ext uri="{FF2B5EF4-FFF2-40B4-BE49-F238E27FC236}">
                  <a16:creationId xmlns:a16="http://schemas.microsoft.com/office/drawing/2014/main" id="{6CC9AF3D-A7ED-8B40-89E8-F8DD5DD60A82}"/>
                </a:ext>
              </a:extLst>
            </p:cNvPr>
            <p:cNvCxnSpPr>
              <a:cxnSpLocks/>
              <a:stCxn id="24" idx="6"/>
              <a:endCxn id="9" idx="1"/>
            </p:cNvCxnSpPr>
            <p:nvPr/>
          </p:nvCxnSpPr>
          <p:spPr bwMode="auto">
            <a:xfrm>
              <a:off x="3053364" y="5553266"/>
              <a:ext cx="878563" cy="390309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FCDA9A-033D-614B-8BF6-070D8218E2E3}"/>
                </a:ext>
              </a:extLst>
            </p:cNvPr>
            <p:cNvSpPr/>
            <p:nvPr/>
          </p:nvSpPr>
          <p:spPr bwMode="auto">
            <a:xfrm>
              <a:off x="1188758" y="6131069"/>
              <a:ext cx="2167282" cy="498296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1529902-6321-4142-802D-CF26A4C3BAE8}"/>
                </a:ext>
              </a:extLst>
            </p:cNvPr>
            <p:cNvSpPr/>
            <p:nvPr/>
          </p:nvSpPr>
          <p:spPr bwMode="auto">
            <a:xfrm>
              <a:off x="2849609" y="6230729"/>
              <a:ext cx="379824" cy="29897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BD235B2-A2A3-744D-9D13-E9D606D15A29}"/>
                </a:ext>
              </a:extLst>
            </p:cNvPr>
            <p:cNvSpPr txBox="1"/>
            <p:nvPr/>
          </p:nvSpPr>
          <p:spPr>
            <a:xfrm>
              <a:off x="1280195" y="6230728"/>
              <a:ext cx="1554464" cy="368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a2.elements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C92F892-BDD5-C448-A525-3F873CCBB03C}"/>
                </a:ext>
              </a:extLst>
            </p:cNvPr>
            <p:cNvSpPr/>
            <p:nvPr/>
          </p:nvSpPr>
          <p:spPr bwMode="auto">
            <a:xfrm>
              <a:off x="2976217" y="6303629"/>
              <a:ext cx="126608" cy="9965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" name="Curved Connector 31">
              <a:extLst>
                <a:ext uri="{FF2B5EF4-FFF2-40B4-BE49-F238E27FC236}">
                  <a16:creationId xmlns:a16="http://schemas.microsoft.com/office/drawing/2014/main" id="{F779A17D-3358-A448-AD64-7ADD90546FB5}"/>
                </a:ext>
              </a:extLst>
            </p:cNvPr>
            <p:cNvCxnSpPr>
              <a:cxnSpLocks/>
              <a:stCxn id="31" idx="6"/>
              <a:endCxn id="9" idx="1"/>
            </p:cNvCxnSpPr>
            <p:nvPr/>
          </p:nvCxnSpPr>
          <p:spPr bwMode="auto">
            <a:xfrm flipV="1">
              <a:off x="3102825" y="5943575"/>
              <a:ext cx="829102" cy="409884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A1BF029F-63A8-F347-8291-19B4F14CF5D5}"/>
              </a:ext>
            </a:extLst>
          </p:cNvPr>
          <p:cNvSpPr txBox="1"/>
          <p:nvPr/>
        </p:nvSpPr>
        <p:spPr>
          <a:xfrm>
            <a:off x="5299728" y="3620157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SafeArrayTests1.cpp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1D02CE8-35EE-1240-9C2B-9D59918796AB}"/>
              </a:ext>
            </a:extLst>
          </p:cNvPr>
          <p:cNvSpPr txBox="1"/>
          <p:nvPr/>
        </p:nvSpPr>
        <p:spPr>
          <a:xfrm>
            <a:off x="6781800" y="1964290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75786150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46986</TotalTime>
  <Words>5737</Words>
  <Application>Microsoft Macintosh PowerPoint</Application>
  <PresentationFormat>On-screen Show (4:3)</PresentationFormat>
  <Paragraphs>746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Courier</vt:lpstr>
      <vt:lpstr>Courier New</vt:lpstr>
      <vt:lpstr>Times New Roman</vt:lpstr>
      <vt:lpstr>Wingdings</vt:lpstr>
      <vt:lpstr>Quadrant</vt:lpstr>
      <vt:lpstr>CMPE 180A Data Structures and Algorithms in C++ October 6 Class Meeting</vt:lpstr>
      <vt:lpstr>Assignment #6 Sample Solution</vt:lpstr>
      <vt:lpstr>A “Safe” Array Type: Version 1</vt:lpstr>
      <vt:lpstr>A “Safe” Array Type: Version 1, cont’d</vt:lpstr>
      <vt:lpstr>A “Safe” Array Type: Version 1, cont’d</vt:lpstr>
      <vt:lpstr>A “Safe” Array Type: Version 1, cont’d</vt:lpstr>
      <vt:lpstr>A “Safe” Array Type: Version 1, cont’d</vt:lpstr>
      <vt:lpstr>Default Assignment Operator</vt:lpstr>
      <vt:lpstr>Default Assignment Operator, cont’d</vt:lpstr>
      <vt:lpstr>A “Safe” Array Type: Version 1, cont’d</vt:lpstr>
      <vt:lpstr>A “Safe” Array Type: Version 2</vt:lpstr>
      <vt:lpstr>A “Safe” Array Type: Version 2, cont’d</vt:lpstr>
      <vt:lpstr>A “Safe” Array Type: Version 3</vt:lpstr>
      <vt:lpstr>A “Safe” Array Type: Version 3, cont’d</vt:lpstr>
      <vt:lpstr>A “Safe” Array Type: Version 3, cont’d</vt:lpstr>
      <vt:lpstr>A “Safe” Array Type: Version 4</vt:lpstr>
      <vt:lpstr>A “Safe” Array Type: Version 4</vt:lpstr>
      <vt:lpstr>A “Safe” Array Type: Version 5</vt:lpstr>
      <vt:lpstr>A “Safe” Array Type: Version 5, cont’d</vt:lpstr>
      <vt:lpstr>A “Safe” Array Type: Version 5, cont’d</vt:lpstr>
      <vt:lpstr>A “Safe” Array Type: Version 5, cont’d</vt:lpstr>
      <vt:lpstr>A “Safe” Array Type: Version 6</vt:lpstr>
      <vt:lpstr>A “Safe” Array Type: Version 6</vt:lpstr>
      <vt:lpstr>A “Safe” Array Type: Version 6</vt:lpstr>
      <vt:lpstr>A “Safe” Array Type: Version 6, cont’d</vt:lpstr>
      <vt:lpstr>A “Safe” Array Type: Version 6, cont’d</vt:lpstr>
      <vt:lpstr>A “Safe” Array Type: Version 6, cont’d</vt:lpstr>
      <vt:lpstr>A “Safe” Array Type: Version 6, cont’d</vt:lpstr>
      <vt:lpstr>The “Big Three”</vt:lpstr>
      <vt:lpstr>The “Big Three”, cont’d</vt:lpstr>
      <vt:lpstr>Break</vt:lpstr>
      <vt:lpstr>Shorthand for Pointer Expressions</vt:lpstr>
      <vt:lpstr>Searching a Sorted Linked List</vt:lpstr>
      <vt:lpstr>Inserting into a Sorted Linked List</vt:lpstr>
      <vt:lpstr>Inserting into a Sorted Linked List, cont’d</vt:lpstr>
      <vt:lpstr>Inserting into a Sorted Linked List, cont’d</vt:lpstr>
      <vt:lpstr>Removing from a Sorted Linked List</vt:lpstr>
      <vt:lpstr>Removing from a Sorted Linked List, cont’d</vt:lpstr>
      <vt:lpstr>Stack</vt:lpstr>
      <vt:lpstr>Stack, cont’d</vt:lpstr>
      <vt:lpstr>Midterm Next Week</vt:lpstr>
      <vt:lpstr>Assignment #7</vt:lpstr>
      <vt:lpstr>Assignment #7, cont’d</vt:lpstr>
      <vt:lpstr>Assignment #7, cont’d</vt:lpstr>
      <vt:lpstr>Assignment #7, cont’d</vt:lpstr>
      <vt:lpstr>Assignment #7,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873</cp:revision>
  <cp:lastPrinted>2016-09-16T08:43:07Z</cp:lastPrinted>
  <dcterms:created xsi:type="dcterms:W3CDTF">2008-01-12T03:52:55Z</dcterms:created>
  <dcterms:modified xsi:type="dcterms:W3CDTF">2020-10-06T08:56:20Z</dcterms:modified>
  <cp:category/>
</cp:coreProperties>
</file>