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652" r:id="rId2"/>
  </p:sldMasterIdLst>
  <p:notesMasterIdLst>
    <p:notesMasterId r:id="rId57"/>
  </p:notesMasterIdLst>
  <p:handoutMasterIdLst>
    <p:handoutMasterId r:id="rId58"/>
  </p:handoutMasterIdLst>
  <p:sldIdLst>
    <p:sldId id="256" r:id="rId3"/>
    <p:sldId id="460" r:id="rId4"/>
    <p:sldId id="346" r:id="rId5"/>
    <p:sldId id="459" r:id="rId6"/>
    <p:sldId id="462" r:id="rId7"/>
    <p:sldId id="347" r:id="rId8"/>
    <p:sldId id="463" r:id="rId9"/>
    <p:sldId id="456" r:id="rId10"/>
    <p:sldId id="464" r:id="rId11"/>
    <p:sldId id="465" r:id="rId12"/>
    <p:sldId id="324" r:id="rId13"/>
    <p:sldId id="325" r:id="rId14"/>
    <p:sldId id="326" r:id="rId15"/>
    <p:sldId id="328" r:id="rId16"/>
    <p:sldId id="327" r:id="rId17"/>
    <p:sldId id="287" r:id="rId18"/>
    <p:sldId id="329" r:id="rId19"/>
    <p:sldId id="321" r:id="rId20"/>
    <p:sldId id="331" r:id="rId21"/>
    <p:sldId id="333" r:id="rId22"/>
    <p:sldId id="334" r:id="rId23"/>
    <p:sldId id="335" r:id="rId24"/>
    <p:sldId id="467" r:id="rId25"/>
    <p:sldId id="336" r:id="rId26"/>
    <p:sldId id="337" r:id="rId27"/>
    <p:sldId id="330" r:id="rId28"/>
    <p:sldId id="332" r:id="rId29"/>
    <p:sldId id="357" r:id="rId30"/>
    <p:sldId id="359" r:id="rId31"/>
    <p:sldId id="360" r:id="rId32"/>
    <p:sldId id="361" r:id="rId33"/>
    <p:sldId id="358" r:id="rId34"/>
    <p:sldId id="362" r:id="rId35"/>
    <p:sldId id="364" r:id="rId36"/>
    <p:sldId id="363" r:id="rId37"/>
    <p:sldId id="365" r:id="rId38"/>
    <p:sldId id="366" r:id="rId39"/>
    <p:sldId id="367" r:id="rId40"/>
    <p:sldId id="368" r:id="rId41"/>
    <p:sldId id="322" r:id="rId42"/>
    <p:sldId id="338" r:id="rId43"/>
    <p:sldId id="385" r:id="rId44"/>
    <p:sldId id="386" r:id="rId45"/>
    <p:sldId id="387" r:id="rId46"/>
    <p:sldId id="389" r:id="rId47"/>
    <p:sldId id="468" r:id="rId48"/>
    <p:sldId id="341" r:id="rId49"/>
    <p:sldId id="342" r:id="rId50"/>
    <p:sldId id="390" r:id="rId51"/>
    <p:sldId id="380" r:id="rId52"/>
    <p:sldId id="381" r:id="rId53"/>
    <p:sldId id="382" r:id="rId54"/>
    <p:sldId id="383" r:id="rId55"/>
    <p:sldId id="384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5FF"/>
    <a:srgbClr val="A12A03"/>
    <a:srgbClr val="A40000"/>
    <a:srgbClr val="B23C00"/>
    <a:srgbClr val="66CCFF"/>
    <a:srgbClr val="C6DEFF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 autoAdjust="0"/>
    <p:restoredTop sz="96763" autoAdjust="0"/>
  </p:normalViewPr>
  <p:slideViewPr>
    <p:cSldViewPr>
      <p:cViewPr varScale="1">
        <p:scale>
          <a:sx n="217" d="100"/>
          <a:sy n="217" d="100"/>
        </p:scale>
        <p:origin x="184" y="568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4160" y="192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4402-DAC7-CE43-8874-A3C228CA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59E2-DE75-F943-BBFF-CDD34895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D9FD9-272E-0B4B-B072-A4B19A580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8FCE5-A697-D44B-8744-5287597C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19F80-AF35-2D4F-9CDC-2CE6709C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7AE2B-A8A0-C144-A42F-89A41019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0FDC-D667-2842-B329-FF6D7489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7DEA9-BF2B-7443-AA97-452955D8C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3EC1-B1BC-B245-A3C7-F66FA9DF8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B946E-35C6-B84F-9834-444FFD8F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0389A-A18E-5342-87EA-A0707327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5B9F6-5E62-224A-8A79-4F53933A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5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5BBB-F8C7-2A44-8278-C8D07DA6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9215A-6FE5-9E4D-859B-86A68B857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ED8CB-5ACB-EE48-951B-261B1DB7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65978-9064-6F41-980C-A1DD5767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CFA6D-0A2C-B84A-9D7A-8129951B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DDB77-D55D-A347-96F1-C5732BAFE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241EE-3ABD-064E-9A0D-2FCBD0033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47870-43BB-9844-9CB1-91900813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07169-3C10-944F-B800-3DF39ECD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CD5BF-304B-4C41-9364-53993BCD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3790-73BD-2B43-9BFF-3F58BA570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EE6F1-0C7C-9A4C-8A3E-378DD41DF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6072-C19E-BC4F-A77B-6A8A2C6B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44B42-D5B3-4148-9D96-F0EAF6D2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B90C4-BB51-0340-88EE-A751299F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7A3B-931C-BA47-AE45-A177C552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A7F71-8D27-944C-B98C-CB46E5C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DDC9F-E943-964A-BA81-0FDF6974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5C38B-730B-3245-A26D-5F8D3A47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B7A2-8390-B345-8644-9D16C49A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2800-475B-A84D-B34C-98FB4268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1283E-8874-E645-8303-CD9189E03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6AB17-E338-E744-AEED-17AA3C14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4AFFC-DD27-A345-BA01-85D09646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3FBC4-EFDA-084F-A5C4-51E61D4E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2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91A1-C70A-904E-BF7D-A339D34B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964C1-92D2-D442-95BB-2F6B4E2DD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62E17-C214-C446-A7E8-0734DA924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F2067-81C4-C340-B151-A4A62EB2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4FD98-450E-FE41-8552-7281858D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30654-BA79-5549-BE4F-26CC1FC8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FC3C-BDAA-5042-B194-25752821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A5AF5-4233-BE4C-83E3-9B37B6825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2DC31-43B3-DC43-BDC8-F4283D0B1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B70DC-0D46-C449-9ACC-D59E064D0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94E37-DDA2-7F4E-9F0D-FCDDDA98B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4640C-DE0C-0045-9652-14277418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66ECD-B77B-4041-8F7D-C08EEBB4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CD9C82-822B-1F49-9B88-0C064B43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5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582B-557F-7E44-A80D-CDE2CFA6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F492A-7C05-0F4E-9B05-073602C6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8A43A-4AA3-AC46-A8BC-D321BB31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49918-03F8-0B49-877F-0DA9D7C0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1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BCEE4-C32D-4843-A9AF-FE0B691C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A29C9-FFFE-E141-8A76-E8FE2FA8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4D75E-E823-504C-A2EB-F4A9CD84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Fall 2020: September 22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426" y="6263609"/>
            <a:ext cx="3143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180A: </a:t>
            </a:r>
            <a:r>
              <a:rPr lang="en-US" sz="1000" baseline="0" dirty="0"/>
              <a:t>Data Structures and Algorithms in C++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5BAA0-CCA7-CA44-8E63-146AF05F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9C37-D12E-5148-A574-71CF043B5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D5B03-4C1C-474B-A61D-179362F23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82FD-6586-3540-A501-F25713A555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55D80-8F51-AD48-8CD5-12E9EDDDC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7EAAC-9C02-AC4D-BD73-849D54358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ABC0-168D-9749-90B9-22A90F46D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man_numeral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CMPE 180A</a:t>
            </a:r>
            <a:br>
              <a:rPr lang="en-US" sz="3200" dirty="0"/>
            </a:br>
            <a:r>
              <a:rPr lang="en-US" dirty="0"/>
              <a:t>Data Structures and Algorithms in C++</a:t>
            </a:r>
            <a:br>
              <a:rPr lang="en-US" sz="3600" dirty="0"/>
            </a:br>
            <a:r>
              <a:rPr lang="en-US" sz="2400" dirty="0"/>
              <a:t>September 22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8857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structure</a:t>
            </a:r>
            <a:r>
              <a:rPr lang="en-US" dirty="0"/>
              <a:t> represents a </a:t>
            </a:r>
            <a:r>
              <a:rPr lang="en-US" u="sng" dirty="0"/>
              <a:t>collection of values</a:t>
            </a:r>
            <a:r>
              <a:rPr lang="en-US" dirty="0"/>
              <a:t> that can be of </a:t>
            </a:r>
            <a:r>
              <a:rPr lang="en-US" u="sng" dirty="0"/>
              <a:t>different datatypes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We want to treat the collection as a </a:t>
            </a:r>
            <a:r>
              <a:rPr lang="en-US" u="sng" dirty="0"/>
              <a:t>single item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86896" y="3429000"/>
            <a:ext cx="3570208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Employee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id;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string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first_name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string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last_name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double salary;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8196" y="3145423"/>
            <a:ext cx="132760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structure tag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9341" y="4160512"/>
            <a:ext cx="1448781" cy="1097268"/>
            <a:chOff x="6309341" y="4160512"/>
            <a:chExt cx="1448781" cy="1097268"/>
          </a:xfrm>
        </p:grpSpPr>
        <p:sp>
          <p:nvSpPr>
            <p:cNvPr id="7" name="TextBox 6"/>
            <p:cNvSpPr txBox="1"/>
            <p:nvPr/>
          </p:nvSpPr>
          <p:spPr>
            <a:xfrm>
              <a:off x="6717452" y="4539869"/>
              <a:ext cx="104067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members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 bwMode="auto">
            <a:xfrm>
              <a:off x="6309341" y="4160512"/>
              <a:ext cx="365756" cy="1097268"/>
            </a:xfrm>
            <a:prstGeom prst="rightBrac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3017537" y="5257780"/>
            <a:ext cx="182878" cy="417989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are Datatypes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8999"/>
            <a:ext cx="4605920" cy="548635"/>
          </a:xfrm>
        </p:spPr>
        <p:txBody>
          <a:bodyPr/>
          <a:lstStyle/>
          <a:p>
            <a:r>
              <a:rPr lang="en-US" dirty="0"/>
              <a:t>A structure is a datatype: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40" y="1344403"/>
            <a:ext cx="2900153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Employee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id;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string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first_name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string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last_name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double salary;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40" y="4017457"/>
            <a:ext cx="4011034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Employee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mary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, john;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mary.id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12345;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mary.first_name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"Mary";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mary.last_name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= "Poppins";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mary.salary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150000.25;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mary.salary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= 1.10*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mary.salary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93861" y="1872929"/>
            <a:ext cx="2285975" cy="1830388"/>
            <a:chOff x="5669268" y="3701709"/>
            <a:chExt cx="2285975" cy="1830388"/>
          </a:xfrm>
        </p:grpSpPr>
        <p:sp>
          <p:nvSpPr>
            <p:cNvPr id="9" name="Rectangle 8"/>
            <p:cNvSpPr/>
            <p:nvPr/>
          </p:nvSpPr>
          <p:spPr bwMode="auto">
            <a:xfrm>
              <a:off x="6781800" y="4069073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12345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781800" y="4434829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“Mary”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781800" y="4800585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“Poppins”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781800" y="5166341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150000.25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69166" y="4082674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69268" y="4434829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first_name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2092" y="4800585"/>
              <a:ext cx="1130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last_name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1240" y="5166341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salary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44896" y="3701709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mary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06685" y="3988015"/>
            <a:ext cx="2285975" cy="1845687"/>
            <a:chOff x="6294077" y="1308996"/>
            <a:chExt cx="2285975" cy="1845687"/>
          </a:xfrm>
        </p:grpSpPr>
        <p:sp>
          <p:nvSpPr>
            <p:cNvPr id="17" name="Rectangle 16"/>
            <p:cNvSpPr/>
            <p:nvPr/>
          </p:nvSpPr>
          <p:spPr bwMode="auto">
            <a:xfrm>
              <a:off x="7406609" y="1691659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98765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406609" y="2057415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“John”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406609" y="2423171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“Johnson”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406609" y="2788927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75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000.00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93975" y="1705260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94077" y="2057415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first_name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06901" y="2423171"/>
              <a:ext cx="1130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last_name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6049" y="2788927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salary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07835" y="1308996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62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Structure Member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different </a:t>
            </a:r>
            <a:br>
              <a:rPr lang="en-US" dirty="0"/>
            </a:br>
            <a:r>
              <a:rPr lang="en-US" dirty="0"/>
              <a:t>structure types </a:t>
            </a:r>
            <a:br>
              <a:rPr lang="en-US" dirty="0"/>
            </a:br>
            <a:r>
              <a:rPr lang="en-US" dirty="0"/>
              <a:t>can contain</a:t>
            </a:r>
            <a:br>
              <a:rPr lang="en-US" dirty="0"/>
            </a:br>
            <a:r>
              <a:rPr lang="en-US" dirty="0"/>
              <a:t>members with </a:t>
            </a:r>
            <a:br>
              <a:rPr lang="en-US" dirty="0"/>
            </a:br>
            <a:r>
              <a:rPr lang="en-US" dirty="0"/>
              <a:t>the same name.</a:t>
            </a:r>
          </a:p>
          <a:p>
            <a:endParaRPr lang="en-US" dirty="0"/>
          </a:p>
          <a:p>
            <a:r>
              <a:rPr lang="en-US" dirty="0"/>
              <a:t>To access the value of one </a:t>
            </a:r>
            <a:br>
              <a:rPr lang="en-US" dirty="0"/>
            </a:br>
            <a:r>
              <a:rPr lang="en-US" dirty="0"/>
              <a:t>of the structure’s members, </a:t>
            </a:r>
            <a:br>
              <a:rPr lang="en-US" dirty="0"/>
            </a:br>
            <a:r>
              <a:rPr lang="en-US" dirty="0"/>
              <a:t>use a </a:t>
            </a:r>
            <a:r>
              <a:rPr lang="en-US" dirty="0">
                <a:solidFill>
                  <a:srgbClr val="C00000"/>
                </a:solidFill>
              </a:rPr>
              <a:t>member variable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such as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mary.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salary</a:t>
            </a:r>
            <a:endParaRPr lang="en-US" b="1" dirty="0">
              <a:solidFill>
                <a:srgbClr val="C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5" y="1432555"/>
            <a:ext cx="203613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Employee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id;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2381" y="1432556"/>
            <a:ext cx="1912703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Student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id;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5EB8F0-2EAA-C442-BEEB-5D471F7DC92F}"/>
              </a:ext>
            </a:extLst>
          </p:cNvPr>
          <p:cNvGrpSpPr/>
          <p:nvPr/>
        </p:nvGrpSpPr>
        <p:grpSpPr>
          <a:xfrm>
            <a:off x="5577829" y="3886195"/>
            <a:ext cx="2285975" cy="1830388"/>
            <a:chOff x="5669268" y="3701709"/>
            <a:chExt cx="2285975" cy="18303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37DA12-764F-244E-8588-F1049CD07AB7}"/>
                </a:ext>
              </a:extLst>
            </p:cNvPr>
            <p:cNvSpPr/>
            <p:nvPr/>
          </p:nvSpPr>
          <p:spPr bwMode="auto">
            <a:xfrm>
              <a:off x="6781800" y="4069073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12345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E87C9E-9290-7E45-BA4E-881FF0CAFC2D}"/>
                </a:ext>
              </a:extLst>
            </p:cNvPr>
            <p:cNvSpPr/>
            <p:nvPr/>
          </p:nvSpPr>
          <p:spPr bwMode="auto">
            <a:xfrm>
              <a:off x="6781800" y="4434829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“Mary”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4638BB-6FA8-714C-90C1-937E6AD08F23}"/>
                </a:ext>
              </a:extLst>
            </p:cNvPr>
            <p:cNvSpPr/>
            <p:nvPr/>
          </p:nvSpPr>
          <p:spPr bwMode="auto">
            <a:xfrm>
              <a:off x="6781800" y="4800585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“Poppins”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8A9169-7837-204B-AEF3-4BB90DEA2996}"/>
                </a:ext>
              </a:extLst>
            </p:cNvPr>
            <p:cNvSpPr/>
            <p:nvPr/>
          </p:nvSpPr>
          <p:spPr bwMode="auto">
            <a:xfrm>
              <a:off x="6781800" y="5166341"/>
              <a:ext cx="1173443" cy="3657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150000.25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CDDCCA-2183-8E41-A3F6-DC71FA93F40A}"/>
                </a:ext>
              </a:extLst>
            </p:cNvPr>
            <p:cNvSpPr txBox="1"/>
            <p:nvPr/>
          </p:nvSpPr>
          <p:spPr>
            <a:xfrm>
              <a:off x="6469166" y="4082674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22650C-AECF-354D-B949-EA9396E0DA4E}"/>
                </a:ext>
              </a:extLst>
            </p:cNvPr>
            <p:cNvSpPr txBox="1"/>
            <p:nvPr/>
          </p:nvSpPr>
          <p:spPr>
            <a:xfrm>
              <a:off x="5669268" y="4434829"/>
              <a:ext cx="1143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first_name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1FBDF7-6895-084E-9E78-09A945F72A02}"/>
                </a:ext>
              </a:extLst>
            </p:cNvPr>
            <p:cNvSpPr txBox="1"/>
            <p:nvPr/>
          </p:nvSpPr>
          <p:spPr>
            <a:xfrm>
              <a:off x="5682092" y="4800585"/>
              <a:ext cx="1130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last_name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F0A21E-54D5-2345-8B35-7957FF99E758}"/>
                </a:ext>
              </a:extLst>
            </p:cNvPr>
            <p:cNvSpPr txBox="1"/>
            <p:nvPr/>
          </p:nvSpPr>
          <p:spPr>
            <a:xfrm>
              <a:off x="6081240" y="5166341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salary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57F29F-AB72-A043-9677-1768CA4F8181}"/>
                </a:ext>
              </a:extLst>
            </p:cNvPr>
            <p:cNvSpPr txBox="1"/>
            <p:nvPr/>
          </p:nvSpPr>
          <p:spPr>
            <a:xfrm>
              <a:off x="6944896" y="3701709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mary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50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/>
              <a:t>If you have two variables of the same structure type, you can assign one to the other:</a:t>
            </a:r>
          </a:p>
          <a:p>
            <a:endParaRPr lang="en-US" dirty="0"/>
          </a:p>
          <a:p>
            <a:r>
              <a:rPr lang="en-US" dirty="0"/>
              <a:t>This is equivalent to: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6337" y="2316480"/>
            <a:ext cx="203132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john 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mary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3566" y="3429000"/>
            <a:ext cx="541686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john.id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     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mary.id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john.first_name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mary.first_name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john.last_name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mary.last_name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john.salary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    =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mary.salary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5756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Variables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407916"/>
          </a:xfrm>
        </p:spPr>
        <p:txBody>
          <a:bodyPr/>
          <a:lstStyle/>
          <a:p>
            <a:r>
              <a:rPr lang="en-US" dirty="0"/>
              <a:t>Pointer to a structure: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Nested structures: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417342"/>
            <a:ext cx="433965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Employee *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emp_ptr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emp_ptr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= new Employee();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(*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emp_ptr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).id = 192837;</a:t>
            </a:r>
          </a:p>
          <a:p>
            <a:r>
              <a:rPr lang="en-US" sz="2000" b="1" dirty="0" err="1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emp_ptr</a:t>
            </a:r>
            <a:r>
              <a:rPr lang="en-US" sz="2000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-&gt;salary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 95000.00;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40" y="3866528"/>
            <a:ext cx="321754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Employee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id;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string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first_name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string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last_name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double salary;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Birthday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bday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5610" y="3866528"/>
            <a:ext cx="376898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Birthday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int month, date, year;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5610" y="5528521"/>
            <a:ext cx="30796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Employee tom;</a:t>
            </a:r>
          </a:p>
          <a:p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tom.bday.year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= 1992;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00A12-B7B8-2B4D-9E67-AF8BC2738BE7}"/>
              </a:ext>
            </a:extLst>
          </p:cNvPr>
          <p:cNvSpPr txBox="1"/>
          <p:nvPr/>
        </p:nvSpPr>
        <p:spPr>
          <a:xfrm>
            <a:off x="2651781" y="2442803"/>
            <a:ext cx="175881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 arrow syntax</a:t>
            </a:r>
          </a:p>
          <a:p>
            <a:r>
              <a:rPr lang="en-US" dirty="0">
                <a:solidFill>
                  <a:srgbClr val="00B050"/>
                </a:solidFill>
              </a:rPr>
              <a:t>is preferred.</a:t>
            </a:r>
          </a:p>
        </p:txBody>
      </p:sp>
    </p:spTree>
    <p:extLst>
      <p:ext uri="{BB962C8B-B14F-4D97-AF65-F5344CB8AC3E}">
        <p14:creationId xmlns:p14="http://schemas.microsoft.com/office/powerpoint/2010/main" val="1712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Variables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35525"/>
          </a:xfrm>
        </p:spPr>
        <p:txBody>
          <a:bodyPr/>
          <a:lstStyle/>
          <a:p>
            <a:r>
              <a:rPr lang="en-US" dirty="0"/>
              <a:t>An array of employees: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Pass a structure variable to a function:</a:t>
            </a:r>
          </a:p>
          <a:p>
            <a:endParaRPr lang="en-US" dirty="0"/>
          </a:p>
          <a:p>
            <a:pPr lvl="5"/>
            <a:endParaRPr lang="en-US" dirty="0"/>
          </a:p>
          <a:p>
            <a:r>
              <a:rPr lang="en-US" dirty="0"/>
              <a:t>Return a structure value: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8287" y="1874537"/>
            <a:ext cx="464742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Employee team[10];</a:t>
            </a:r>
          </a:p>
          <a:p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team[4].id = 39710;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team[4].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first_name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= "Sally";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1899" y="4136182"/>
            <a:ext cx="634019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void foo(</a:t>
            </a:r>
            <a:r>
              <a:rPr lang="en-US" sz="20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Employee emp1, Employee&amp; emp2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4397" y="5454450"/>
            <a:ext cx="495520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Employee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find_employee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id);</a:t>
            </a:r>
          </a:p>
        </p:txBody>
      </p:sp>
    </p:spTree>
    <p:extLst>
      <p:ext uri="{BB962C8B-B14F-4D97-AF65-F5344CB8AC3E}">
        <p14:creationId xmlns:p14="http://schemas.microsoft.com/office/powerpoint/2010/main" val="31095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Object-oriented progra</a:t>
            </a:r>
            <a:r>
              <a:rPr lang="en-US" dirty="0">
                <a:solidFill>
                  <a:srgbClr val="B23C00"/>
                </a:solidFill>
              </a:rPr>
              <a:t>mming </a:t>
            </a:r>
            <a:r>
              <a:rPr lang="en-US" dirty="0"/>
              <a:t>(OOP) is about</a:t>
            </a:r>
          </a:p>
          <a:p>
            <a:pPr lvl="1"/>
            <a:r>
              <a:rPr lang="en-US" dirty="0"/>
              <a:t>encapsulation</a:t>
            </a:r>
          </a:p>
          <a:p>
            <a:pPr lvl="1"/>
            <a:r>
              <a:rPr lang="en-US" dirty="0"/>
              <a:t>inheritance</a:t>
            </a:r>
          </a:p>
          <a:p>
            <a:pPr lvl="1"/>
            <a:r>
              <a:rPr lang="en-US" dirty="0"/>
              <a:t>polymorphism</a:t>
            </a:r>
          </a:p>
          <a:p>
            <a:pPr lvl="4"/>
            <a:endParaRPr lang="en-US" dirty="0"/>
          </a:p>
          <a:p>
            <a:r>
              <a:rPr lang="en-US" dirty="0"/>
              <a:t>Work with values called </a:t>
            </a:r>
            <a:r>
              <a:rPr lang="en-US" dirty="0">
                <a:solidFill>
                  <a:srgbClr val="C00000"/>
                </a:solidFill>
              </a:rPr>
              <a:t>objects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Objects have </a:t>
            </a:r>
            <a:r>
              <a:rPr lang="en-US" dirty="0">
                <a:solidFill>
                  <a:srgbClr val="C00000"/>
                </a:solidFill>
              </a:rPr>
              <a:t>member variables</a:t>
            </a:r>
            <a:r>
              <a:rPr lang="en-US" dirty="0"/>
              <a:t> (fields)</a:t>
            </a:r>
          </a:p>
          <a:p>
            <a:pPr lvl="1"/>
            <a:r>
              <a:rPr lang="en-US" dirty="0"/>
              <a:t>Objects have </a:t>
            </a:r>
            <a:r>
              <a:rPr lang="en-US" dirty="0">
                <a:solidFill>
                  <a:srgbClr val="C00000"/>
                </a:solidFill>
              </a:rPr>
              <a:t>member functions </a:t>
            </a:r>
            <a:r>
              <a:rPr lang="en-US" dirty="0"/>
              <a:t>(“methods”) </a:t>
            </a:r>
            <a:br>
              <a:rPr lang="en-US" dirty="0"/>
            </a:br>
            <a:r>
              <a:rPr lang="en-US" dirty="0"/>
              <a:t>that operate on the objects.</a:t>
            </a:r>
          </a:p>
          <a:p>
            <a:pPr lvl="1"/>
            <a:r>
              <a:rPr lang="en-US" dirty="0"/>
              <a:t>Example: A string is an object. Strings have a length method, so that if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str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is a string variable, then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str.length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dirty="0"/>
              <a:t>is the length of its string value.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4732" y="1874537"/>
            <a:ext cx="54809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Combine variables and functions into a </a:t>
            </a:r>
            <a:r>
              <a:rPr lang="en-US" sz="1800">
                <a:solidFill>
                  <a:srgbClr val="0033CC"/>
                </a:solidFill>
              </a:rPr>
              <a:t>single class.</a:t>
            </a:r>
          </a:p>
        </p:txBody>
      </p:sp>
    </p:spTree>
    <p:extLst>
      <p:ext uri="{BB962C8B-B14F-4D97-AF65-F5344CB8AC3E}">
        <p14:creationId xmlns:p14="http://schemas.microsoft.com/office/powerpoint/2010/main" val="17090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class</a:t>
            </a:r>
            <a:r>
              <a:rPr lang="en-US" dirty="0"/>
              <a:t> is a datatype whose values are </a:t>
            </a:r>
            <a:r>
              <a:rPr lang="en-US" dirty="0">
                <a:solidFill>
                  <a:srgbClr val="C00000"/>
                </a:solidFill>
              </a:rPr>
              <a:t>objects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Like structure types, you can </a:t>
            </a:r>
            <a:br>
              <a:rPr lang="en-US" dirty="0"/>
            </a:br>
            <a:r>
              <a:rPr lang="en-US" dirty="0"/>
              <a:t>define your own class types.</a:t>
            </a:r>
          </a:p>
          <a:p>
            <a:pPr lvl="5"/>
            <a:endParaRPr lang="en-US" dirty="0"/>
          </a:p>
          <a:p>
            <a:r>
              <a:rPr lang="en-US" dirty="0"/>
              <a:t>A class type definition includes both </a:t>
            </a:r>
            <a:br>
              <a:rPr lang="en-US" dirty="0"/>
            </a:br>
            <a:r>
              <a:rPr lang="en-US" dirty="0"/>
              <a:t>member variables and declarations of </a:t>
            </a:r>
            <a:br>
              <a:rPr lang="en-US" dirty="0"/>
            </a:br>
            <a:r>
              <a:rPr lang="en-US" dirty="0"/>
              <a:t>member functions.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7537" y="4326405"/>
            <a:ext cx="376898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int month, date, year;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void print();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A3C4B-4B2C-CA42-8E5A-A7386F3AAFEF}"/>
              </a:ext>
            </a:extLst>
          </p:cNvPr>
          <p:cNvSpPr txBox="1"/>
          <p:nvPr/>
        </p:nvSpPr>
        <p:spPr>
          <a:xfrm>
            <a:off x="5486390" y="4157128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Birthday1.cpp</a:t>
            </a:r>
          </a:p>
        </p:txBody>
      </p:sp>
    </p:spTree>
    <p:extLst>
      <p:ext uri="{BB962C8B-B14F-4D97-AF65-F5344CB8AC3E}">
        <p14:creationId xmlns:p14="http://schemas.microsoft.com/office/powerpoint/2010/main" val="16841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Member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Define member functions </a:t>
            </a:r>
            <a:r>
              <a:rPr lang="en-US" u="sng" dirty="0"/>
              <a:t>outside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the class definition: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Scope resolution operator</a:t>
            </a:r>
            <a:r>
              <a:rPr lang="en-US" dirty="0"/>
              <a:t>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::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65" y="2331732"/>
            <a:ext cx="7904728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int month, date, year;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void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  <a:p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Birthday::print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cout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&lt;&lt; month &lt;&lt; "/" &lt;&lt; date &lt;&lt; "/" &lt;&lt; year &lt;&lt;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endl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C9D6A-82C4-7D46-AD14-DA87E7D2390D}"/>
              </a:ext>
            </a:extLst>
          </p:cNvPr>
          <p:cNvSpPr txBox="1"/>
          <p:nvPr/>
        </p:nvSpPr>
        <p:spPr>
          <a:xfrm>
            <a:off x="7339980" y="2164063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Birthday1.cpp</a:t>
            </a:r>
          </a:p>
        </p:txBody>
      </p:sp>
    </p:spTree>
    <p:extLst>
      <p:ext uri="{BB962C8B-B14F-4D97-AF65-F5344CB8AC3E}">
        <p14:creationId xmlns:p14="http://schemas.microsoft.com/office/powerpoint/2010/main" val="17224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D25-C108-AA4B-B9FC-9B24476B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#4. Sample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7FEA-C982-CD4D-A110-C1A5632A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</a:t>
            </a:r>
            <a:r>
              <a:rPr lang="en-US" u="sng" dirty="0"/>
              <a:t>dynamically</a:t>
            </a:r>
            <a:r>
              <a:rPr lang="en-US" dirty="0"/>
              <a:t> create this </a:t>
            </a:r>
            <a:r>
              <a:rPr lang="en-US" u="sng" dirty="0"/>
              <a:t>data structure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must create it dynamically because we won’t know until run time how many:</a:t>
            </a:r>
          </a:p>
          <a:p>
            <a:pPr lvl="1"/>
            <a:r>
              <a:rPr lang="en-US" dirty="0"/>
              <a:t>students</a:t>
            </a:r>
          </a:p>
          <a:p>
            <a:pPr lvl="1"/>
            <a:r>
              <a:rPr lang="en-US" dirty="0"/>
              <a:t>scores per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88CCD-817E-7941-B8D5-B5891D6B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0057D-79E6-7845-AE88-815CC28F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8" y="1965976"/>
            <a:ext cx="5029195" cy="20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8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 can define special member functions called </a:t>
            </a:r>
            <a:r>
              <a:rPr lang="en-US" dirty="0">
                <a:solidFill>
                  <a:srgbClr val="B23C00"/>
                </a:solidFill>
              </a:rPr>
              <a:t>constructors</a:t>
            </a:r>
            <a:r>
              <a:rPr lang="en-US" dirty="0"/>
              <a:t> that </a:t>
            </a:r>
            <a:r>
              <a:rPr lang="en-US" u="sng" dirty="0"/>
              <a:t>create objects</a:t>
            </a:r>
            <a:r>
              <a:rPr lang="en-US" dirty="0"/>
              <a:t> and </a:t>
            </a:r>
            <a:r>
              <a:rPr lang="en-US" u="sng" dirty="0"/>
              <a:t>initialize</a:t>
            </a:r>
            <a:r>
              <a:rPr lang="en-US" dirty="0"/>
              <a:t> the values of the member variables.</a:t>
            </a:r>
          </a:p>
          <a:p>
            <a:pPr lvl="4"/>
            <a:endParaRPr lang="en-US" dirty="0"/>
          </a:p>
          <a:p>
            <a:r>
              <a:rPr lang="en-US" dirty="0"/>
              <a:t>A constructor has the </a:t>
            </a:r>
            <a:r>
              <a:rPr lang="en-US" u="sng" dirty="0"/>
              <a:t>same name </a:t>
            </a:r>
            <a:br>
              <a:rPr lang="en-US" dirty="0"/>
            </a:br>
            <a:r>
              <a:rPr lang="en-US" dirty="0"/>
              <a:t>as the class itself.</a:t>
            </a:r>
          </a:p>
          <a:p>
            <a:pPr lvl="1"/>
            <a:r>
              <a:rPr lang="en-US" dirty="0"/>
              <a:t>It has </a:t>
            </a:r>
            <a:r>
              <a:rPr lang="en-US" u="sng" dirty="0"/>
              <a:t>no return type</a:t>
            </a:r>
            <a:r>
              <a:rPr lang="en-US" dirty="0"/>
              <a:t>, not even void.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default constructor </a:t>
            </a:r>
            <a:r>
              <a:rPr lang="en-US" dirty="0"/>
              <a:t>has no parameters.</a:t>
            </a:r>
          </a:p>
          <a:p>
            <a:pPr lvl="4"/>
            <a:endParaRPr lang="en-US" dirty="0"/>
          </a:p>
          <a:p>
            <a:r>
              <a:rPr lang="en-US" dirty="0"/>
              <a:t>A constructor is </a:t>
            </a:r>
            <a:r>
              <a:rPr lang="en-US" u="sng" dirty="0"/>
              <a:t>called automatically </a:t>
            </a:r>
            <a:br>
              <a:rPr lang="en-US" dirty="0"/>
            </a:br>
            <a:r>
              <a:rPr lang="en-US" dirty="0"/>
              <a:t>whenever an object of the class is declared.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005" y="1401633"/>
            <a:ext cx="8577989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// Constructors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Birthday();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Birthday(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y,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m,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d);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Birthday::Birthday()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: year(0), month(0), date(0)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cout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&lt;&lt; "Default constructor called!" &lt;&lt;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endl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Birthday::Birthday(int y, int m, int d)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: year(y), month(m), date(d)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// Empty body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8247" y="122450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3731" y="1250522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Birthday1.cpp</a:t>
            </a:r>
          </a:p>
        </p:txBody>
      </p:sp>
    </p:spTree>
    <p:extLst>
      <p:ext uri="{BB962C8B-B14F-4D97-AF65-F5344CB8AC3E}">
        <p14:creationId xmlns:p14="http://schemas.microsoft.com/office/powerpoint/2010/main" val="1109244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127" y="1325903"/>
            <a:ext cx="818044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main()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Birthday bd1;              // call default constructor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Birthday bd2(2000, 9, 2);  // call constructor</a:t>
            </a:r>
          </a:p>
          <a:p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    bd1.print();</a:t>
            </a:r>
          </a:p>
          <a:p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    bd2.print();</a:t>
            </a:r>
          </a:p>
          <a:p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10" y="3172562"/>
            <a:ext cx="3906839" cy="923330"/>
          </a:xfrm>
          <a:prstGeom prst="rect">
            <a:avLst/>
          </a:prstGeom>
          <a:solidFill>
            <a:srgbClr val="E1F5FF"/>
          </a:solidFill>
          <a:ln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Default constructor called!</a:t>
            </a:r>
          </a:p>
          <a:p>
            <a:r>
              <a:rPr lang="bg-BG" sz="1800" b="1" dirty="0">
                <a:latin typeface="Courier New" charset="0"/>
                <a:ea typeface="Courier New" charset="0"/>
                <a:cs typeface="Courier New" charset="0"/>
              </a:rPr>
              <a:t>0/0/0</a:t>
            </a:r>
          </a:p>
          <a:p>
            <a:r>
              <a:rPr lang="bg-BG" sz="1800" b="1" dirty="0">
                <a:latin typeface="Courier New" charset="0"/>
                <a:ea typeface="Courier New" charset="0"/>
                <a:cs typeface="Courier New" charset="0"/>
              </a:rPr>
              <a:t>9/2/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200</a:t>
            </a:r>
            <a:r>
              <a:rPr lang="bg-BG" sz="1800" b="1" dirty="0">
                <a:latin typeface="Courier New" charset="0"/>
                <a:ea typeface="Courier New" charset="0"/>
                <a:cs typeface="Courier New" charset="0"/>
              </a:rPr>
              <a:t>0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605636"/>
            <a:ext cx="8229600" cy="1525289"/>
          </a:xfrm>
        </p:spPr>
        <p:txBody>
          <a:bodyPr/>
          <a:lstStyle/>
          <a:p>
            <a:r>
              <a:rPr lang="en-US" dirty="0"/>
              <a:t>Do not write:</a:t>
            </a:r>
          </a:p>
          <a:p>
            <a:pPr lvl="1"/>
            <a:r>
              <a:rPr lang="en-US" dirty="0"/>
              <a:t>That is a declaration of a function named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bd1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returns a value of type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Birthday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15" y="4674792"/>
            <a:ext cx="24929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Birthday bd1();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6609" y="1250522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Birthday1.cpp</a:t>
            </a:r>
          </a:p>
        </p:txBody>
      </p:sp>
    </p:spTree>
    <p:extLst>
      <p:ext uri="{BB962C8B-B14F-4D97-AF65-F5344CB8AC3E}">
        <p14:creationId xmlns:p14="http://schemas.microsoft.com/office/powerpoint/2010/main" val="37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omputer, table, sitting&#10;&#10;Description automatically generated">
            <a:extLst>
              <a:ext uri="{FF2B5EF4-FFF2-40B4-BE49-F238E27FC236}">
                <a16:creationId xmlns:a16="http://schemas.microsoft.com/office/drawing/2014/main" id="{F40DC744-402A-8546-9CCA-C020EC5B11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provided </a:t>
            </a:r>
            <a:r>
              <a:rPr lang="en-US" u="sng" dirty="0"/>
              <a:t>no</a:t>
            </a:r>
            <a:r>
              <a:rPr lang="en-US" dirty="0"/>
              <a:t> constructors for a class, </a:t>
            </a:r>
            <a:br>
              <a:rPr lang="en-US" dirty="0"/>
            </a:br>
            <a:r>
              <a:rPr lang="en-US" dirty="0"/>
              <a:t>the C++ compiler will generate a </a:t>
            </a:r>
            <a:br>
              <a:rPr lang="en-US" dirty="0"/>
            </a:br>
            <a:r>
              <a:rPr lang="en-US" u="sng" dirty="0"/>
              <a:t>default constructor</a:t>
            </a:r>
            <a:r>
              <a:rPr lang="en-US" dirty="0"/>
              <a:t> that does nothing </a:t>
            </a:r>
            <a:br>
              <a:rPr lang="en-US" dirty="0"/>
            </a:br>
            <a:r>
              <a:rPr lang="en-US" dirty="0"/>
              <a:t>after constructing and initializing an object.</a:t>
            </a:r>
          </a:p>
          <a:p>
            <a:pPr lvl="4"/>
            <a:endParaRPr lang="en-US" dirty="0"/>
          </a:p>
          <a:p>
            <a:r>
              <a:rPr lang="en-US" dirty="0"/>
              <a:t>However, if you provided </a:t>
            </a:r>
            <a:r>
              <a:rPr lang="en-US" u="sng" dirty="0"/>
              <a:t>at least one </a:t>
            </a:r>
            <a:r>
              <a:rPr lang="en-US" dirty="0"/>
              <a:t>constructor for the class, the compiler </a:t>
            </a:r>
            <a:br>
              <a:rPr lang="en-US" dirty="0"/>
            </a:br>
            <a:r>
              <a:rPr lang="en-US" dirty="0"/>
              <a:t>will </a:t>
            </a:r>
            <a:r>
              <a:rPr lang="en-US" u="sng" dirty="0"/>
              <a:t>not</a:t>
            </a:r>
            <a:r>
              <a:rPr lang="en-US" dirty="0"/>
              <a:t> generate a default constructor.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provided this constructor </a:t>
            </a:r>
            <a:r>
              <a:rPr lang="en-US" u="sng" dirty="0"/>
              <a:t>only</a:t>
            </a:r>
            <a:r>
              <a:rPr lang="en-US" dirty="0"/>
              <a:t>:</a:t>
            </a:r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Then the following object declaration is </a:t>
            </a:r>
            <a:r>
              <a:rPr lang="en-US" u="sng" dirty="0"/>
              <a:t>illegal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1343" y="1840183"/>
            <a:ext cx="480131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Birthday(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y,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m,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d);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93" y="3028890"/>
            <a:ext cx="218521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latin typeface="Courier New" charset="0"/>
                <a:ea typeface="Courier New" charset="0"/>
                <a:cs typeface="Courier New" charset="0"/>
              </a:rPr>
              <a:t>Birthday bd1;</a:t>
            </a:r>
          </a:p>
        </p:txBody>
      </p:sp>
    </p:spTree>
    <p:extLst>
      <p:ext uri="{BB962C8B-B14F-4D97-AF65-F5344CB8AC3E}">
        <p14:creationId xmlns:p14="http://schemas.microsoft.com/office/powerpoint/2010/main" val="12541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and Private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 of a class are either </a:t>
            </a:r>
            <a:r>
              <a:rPr lang="en-US" dirty="0">
                <a:solidFill>
                  <a:srgbClr val="B23C00"/>
                </a:solidFill>
              </a:rPr>
              <a:t>public</a:t>
            </a:r>
            <a:r>
              <a:rPr lang="en-US" dirty="0"/>
              <a:t> or </a:t>
            </a:r>
            <a:r>
              <a:rPr lang="en-US" dirty="0">
                <a:solidFill>
                  <a:srgbClr val="B23C00"/>
                </a:solidFill>
              </a:rPr>
              <a:t>private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Private members of a class can be accessed only by member functions of the same class.</a:t>
            </a:r>
          </a:p>
          <a:p>
            <a:pPr lvl="4"/>
            <a:endParaRPr lang="en-US" dirty="0"/>
          </a:p>
          <a:p>
            <a:r>
              <a:rPr lang="en-US" dirty="0"/>
              <a:t>You can provide public </a:t>
            </a:r>
            <a:r>
              <a:rPr lang="en-US" dirty="0">
                <a:solidFill>
                  <a:srgbClr val="B23C00"/>
                </a:solidFill>
              </a:rPr>
              <a:t>getters </a:t>
            </a:r>
            <a:r>
              <a:rPr lang="en-US" dirty="0"/>
              <a:t>and </a:t>
            </a:r>
            <a:r>
              <a:rPr lang="en-US" dirty="0">
                <a:solidFill>
                  <a:srgbClr val="B23C00"/>
                </a:solidFill>
              </a:rPr>
              <a:t>setters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any private member variables.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accessors</a:t>
            </a:r>
            <a:r>
              <a:rPr lang="en-US" dirty="0"/>
              <a:t> and </a:t>
            </a:r>
            <a:r>
              <a:rPr lang="en-US" dirty="0" err="1">
                <a:solidFill>
                  <a:srgbClr val="B23C00"/>
                </a:solidFill>
              </a:rPr>
              <a:t>mutators</a:t>
            </a:r>
            <a:endParaRPr lang="en-US" dirty="0">
              <a:solidFill>
                <a:srgbClr val="B23C00"/>
              </a:solidFill>
            </a:endParaRPr>
          </a:p>
          <a:p>
            <a:pPr lvl="5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A member function (public or private) </a:t>
            </a:r>
            <a:br>
              <a:rPr lang="en-US" dirty="0"/>
            </a:br>
            <a:r>
              <a:rPr lang="en-US" dirty="0"/>
              <a:t>can be labelled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will </a:t>
            </a:r>
            <a:r>
              <a:rPr lang="en-US" u="sng" dirty="0"/>
              <a:t>not modify</a:t>
            </a:r>
            <a:r>
              <a:rPr lang="en-US" dirty="0"/>
              <a:t> the value of any member variable.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and Private Members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0" y="1417342"/>
            <a:ext cx="3931877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void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set_year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y);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void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set_month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m);</a:t>
            </a:r>
          </a:p>
          <a:p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de-DE" sz="1800" b="1" dirty="0" err="1">
                <a:latin typeface="Courier New" charset="0"/>
                <a:ea typeface="Courier New" charset="0"/>
                <a:cs typeface="Courier New" charset="0"/>
              </a:rPr>
              <a:t>set_date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d);</a:t>
            </a:r>
          </a:p>
          <a:p>
            <a:endParaRPr lang="de-DE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get_year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()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get_month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800" b="1" dirty="0" err="1">
                <a:latin typeface="Courier New" charset="0"/>
                <a:ea typeface="Courier New" charset="0"/>
                <a:cs typeface="Courier New" charset="0"/>
              </a:rPr>
              <a:t>get_date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()  </a:t>
            </a:r>
            <a:r>
              <a:rPr lang="de-DE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e-DE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void print()</a:t>
            </a:r>
            <a:r>
              <a:rPr lang="de-DE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private: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int year, month, date;</a:t>
            </a:r>
          </a:p>
          <a:p>
            <a:r>
              <a:rPr lang="uk-UA" sz="18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3288" y="1248065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Birthday1.cpp</a:t>
            </a:r>
          </a:p>
        </p:txBody>
      </p:sp>
    </p:spTree>
    <p:extLst>
      <p:ext uri="{BB962C8B-B14F-4D97-AF65-F5344CB8AC3E}">
        <p14:creationId xmlns:p14="http://schemas.microsoft.com/office/powerpoint/2010/main" val="1296436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and Private Members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565" y="1506482"/>
            <a:ext cx="7904728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Birthday::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get_year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() 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{ return year; }</a:t>
            </a:r>
          </a:p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Birthday::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get_month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{ return month; }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int Birthday::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get_date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()  const { return date; }</a:t>
            </a:r>
          </a:p>
          <a:p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void Birthday::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set_year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y)  { year = y; }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void Birthday::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set_month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m) { month = m; }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void Birthday::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set_date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(int d)  { date = d; }</a:t>
            </a:r>
          </a:p>
          <a:p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void Birthday::print()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cout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&lt;&lt; month &lt;&lt; "/" &lt;&lt; date &lt;&lt; "/" &lt;&lt; year &lt;&lt;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endl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912" y="1237157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Birthday1.cpp</a:t>
            </a:r>
          </a:p>
        </p:txBody>
      </p:sp>
    </p:spTree>
    <p:extLst>
      <p:ext uri="{BB962C8B-B14F-4D97-AF65-F5344CB8AC3E}">
        <p14:creationId xmlns:p14="http://schemas.microsoft.com/office/powerpoint/2010/main" val="1000319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7" y="1246851"/>
            <a:ext cx="4114755" cy="3828051"/>
          </a:xfrm>
        </p:spPr>
        <p:txBody>
          <a:bodyPr/>
          <a:lstStyle/>
          <a:p>
            <a:r>
              <a:rPr lang="en-US" dirty="0"/>
              <a:t>Write a function that is </a:t>
            </a:r>
            <a:r>
              <a:rPr lang="en-US" u="sng" dirty="0"/>
              <a:t>outside</a:t>
            </a:r>
            <a:r>
              <a:rPr lang="en-US" dirty="0"/>
              <a:t> of the class (i.e., not a member function) that </a:t>
            </a:r>
            <a:r>
              <a:rPr lang="en-US" u="sng" dirty="0"/>
              <a:t>compares two birthdays</a:t>
            </a:r>
            <a:r>
              <a:rPr lang="en-US" dirty="0"/>
              <a:t> for equality.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" y="1246851"/>
            <a:ext cx="3836307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// Constructors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Birthday();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Birthday(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y,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m,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d);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get_year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get_month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get_date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() 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e-D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set_year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y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set_month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m);</a:t>
            </a:r>
          </a:p>
          <a:p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set_date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de-DE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de-DE" sz="1400" b="1" dirty="0">
                <a:latin typeface="Courier New" charset="0"/>
                <a:ea typeface="Courier New" charset="0"/>
                <a:cs typeface="Courier New" charset="0"/>
              </a:rPr>
              <a:t> d);</a:t>
            </a:r>
          </a:p>
          <a:p>
            <a:endParaRPr lang="de-D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void print()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private: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int year, month, date;</a:t>
            </a:r>
          </a:p>
          <a:p>
            <a:r>
              <a:rPr lang="uk-UA" sz="14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2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#4. Sample Solution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After reading the student count in the first input line, we’ll know how many students there are.</a:t>
            </a:r>
          </a:p>
          <a:p>
            <a:pPr lvl="5"/>
            <a:endParaRPr lang="en-US" dirty="0"/>
          </a:p>
          <a:p>
            <a:r>
              <a:rPr lang="en-US" dirty="0"/>
              <a:t>Then can we allocate a </a:t>
            </a:r>
            <a:r>
              <a:rPr lang="en-US" u="sng" dirty="0"/>
              <a:t>dynamic array of strings</a:t>
            </a:r>
            <a:r>
              <a:rPr lang="en-US" dirty="0"/>
              <a:t> for the student names.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pointer to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en-US" dirty="0"/>
              <a:t> named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en-US" dirty="0"/>
              <a:t> (datatype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*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points to the </a:t>
            </a:r>
            <a:r>
              <a:rPr lang="en-US" u="sng" dirty="0"/>
              <a:t>first</a:t>
            </a:r>
            <a:r>
              <a:rPr lang="en-US" dirty="0"/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en-US" dirty="0"/>
              <a:t> element.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We’ll fill in each name when </a:t>
            </a:r>
            <a:br>
              <a:rPr lang="en-US" dirty="0"/>
            </a:br>
            <a:r>
              <a:rPr lang="en-US" dirty="0"/>
              <a:t>we read subsequent input 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5760707" y="3914458"/>
            <a:ext cx="2834609" cy="1709078"/>
            <a:chOff x="5760707" y="4280214"/>
            <a:chExt cx="2834609" cy="1709078"/>
          </a:xfrm>
        </p:grpSpPr>
        <p:sp>
          <p:nvSpPr>
            <p:cNvPr id="29" name="TextBox 28"/>
            <p:cNvSpPr txBox="1"/>
            <p:nvPr/>
          </p:nvSpPr>
          <p:spPr>
            <a:xfrm>
              <a:off x="6682613" y="4973630"/>
              <a:ext cx="1638387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82613" y="5312184"/>
              <a:ext cx="191270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82613" y="5650738"/>
              <a:ext cx="182126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472609" y="4292919"/>
              <a:ext cx="365756" cy="32995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609767" y="4410198"/>
              <a:ext cx="91440" cy="891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7655487" y="4499314"/>
              <a:ext cx="0" cy="4746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>
            <a:xfrm>
              <a:off x="5760707" y="4280214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B23C00"/>
                  </a:solidFill>
                  <a:latin typeface="Courier New" charset="0"/>
                  <a:ea typeface="Courier New" charset="0"/>
                  <a:cs typeface="Courier New" charset="0"/>
                </a:rPr>
                <a:t>string *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  <a:ea typeface="Courier New" charset="0"/>
                  <a:cs typeface="Courier New" charset="0"/>
                </a:rPr>
                <a:t>names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65806" y="4888448"/>
            <a:ext cx="597471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string *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names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= new string[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student_count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];</a:t>
            </a:r>
          </a:p>
        </p:txBody>
      </p:sp>
    </p:spTree>
    <p:extLst>
      <p:ext uri="{BB962C8B-B14F-4D97-AF65-F5344CB8AC3E}">
        <p14:creationId xmlns:p14="http://schemas.microsoft.com/office/powerpoint/2010/main" val="21311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Functions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880366"/>
            <a:ext cx="8412433" cy="3383243"/>
          </a:xfrm>
        </p:spPr>
        <p:txBody>
          <a:bodyPr/>
          <a:lstStyle/>
          <a:p>
            <a:r>
              <a:rPr lang="en-US" dirty="0"/>
              <a:t>Function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equal</a:t>
            </a:r>
            <a:r>
              <a:rPr lang="en-US" dirty="0"/>
              <a:t> must call the </a:t>
            </a:r>
            <a:r>
              <a:rPr lang="en-US" u="sng" dirty="0"/>
              <a:t>public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accessor</a:t>
            </a:r>
            <a:r>
              <a:rPr lang="en-US" dirty="0"/>
              <a:t> (getter) functions because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year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month</a:t>
            </a:r>
            <a:r>
              <a:rPr lang="en-US" dirty="0"/>
              <a:t>, and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day</a:t>
            </a:r>
            <a:r>
              <a:rPr lang="en-US" dirty="0"/>
              <a:t> are </a:t>
            </a:r>
            <a:r>
              <a:rPr lang="en-US" u="sng" dirty="0"/>
              <a:t>private</a:t>
            </a:r>
            <a:r>
              <a:rPr lang="en-US" dirty="0"/>
              <a:t> member variables.</a:t>
            </a:r>
          </a:p>
          <a:p>
            <a:pPr lvl="1"/>
            <a:r>
              <a:rPr lang="en-US" dirty="0"/>
              <a:t>Function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equal</a:t>
            </a:r>
            <a:r>
              <a:rPr lang="en-US" dirty="0"/>
              <a:t> is </a:t>
            </a:r>
            <a:r>
              <a:rPr lang="en-US" u="sng" dirty="0"/>
              <a:t>not</a:t>
            </a:r>
            <a:r>
              <a:rPr lang="en-US" dirty="0"/>
              <a:t> a member function of the class.</a:t>
            </a:r>
          </a:p>
          <a:p>
            <a:pPr lvl="5"/>
            <a:endParaRPr lang="en-US" dirty="0"/>
          </a:p>
          <a:p>
            <a:r>
              <a:rPr lang="en-US" dirty="0"/>
              <a:t>Make function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equal</a:t>
            </a:r>
            <a:r>
              <a:rPr lang="en-US" dirty="0"/>
              <a:t> a </a:t>
            </a:r>
            <a:r>
              <a:rPr lang="en-US" dirty="0">
                <a:solidFill>
                  <a:srgbClr val="C00000"/>
                </a:solidFill>
              </a:rPr>
              <a:t>friend</a:t>
            </a:r>
            <a:r>
              <a:rPr lang="en-US" dirty="0"/>
              <a:t> of class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Birthday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to allow the function to access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private</a:t>
            </a:r>
            <a:r>
              <a:rPr lang="en-US" dirty="0"/>
              <a:t> member variables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5352" y="1234464"/>
            <a:ext cx="660309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bool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equal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bd2)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return    (bd1.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get_year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  == bd2.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get_year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       &amp;&amp; (bd1.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get_month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 == bd2.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get_month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          &amp;&amp; (bd1.</a:t>
            </a:r>
            <a:r>
              <a:rPr lang="de-DE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get_date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()  == bd2.</a:t>
            </a:r>
            <a:r>
              <a:rPr lang="de-DE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get_date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19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 Functions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2828" y="1277980"/>
            <a:ext cx="7058343" cy="4955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// Constructors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Birthday();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Birthday(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y,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m,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d);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get_year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get_month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int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get_date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 const;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set_year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y);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set_month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m);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set_date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(int d);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void print()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friend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bool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equal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Birthday&amp; bd2);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private: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int year, month, date;</a:t>
            </a:r>
          </a:p>
          <a:p>
            <a:r>
              <a:rPr lang="uk-UA" sz="14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63074" y="4892024"/>
            <a:ext cx="6492169" cy="365756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0889" y="2955362"/>
            <a:ext cx="4265911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bool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equal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    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Birthday&amp; bd2)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return    (bd1.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year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== bd2.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year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     &amp;&amp; (bd1.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month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== bd2.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month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       &amp;&amp; (bd1.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date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== bd2.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date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1067" y="5467039"/>
            <a:ext cx="332533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You can have both friend functions</a:t>
            </a:r>
          </a:p>
          <a:p>
            <a:r>
              <a:rPr lang="en-US" dirty="0">
                <a:solidFill>
                  <a:srgbClr val="0033CC"/>
                </a:solidFill>
              </a:rPr>
              <a:t>and accessor functions.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3604" y="1913185"/>
            <a:ext cx="32431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Because it is a </a:t>
            </a:r>
            <a:r>
              <a:rPr lang="en-US" u="sng" dirty="0">
                <a:solidFill>
                  <a:srgbClr val="0033CC"/>
                </a:solidFill>
              </a:rPr>
              <a:t>friend</a:t>
            </a:r>
            <a:r>
              <a:rPr lang="en-US" dirty="0">
                <a:solidFill>
                  <a:srgbClr val="0033CC"/>
                </a:solidFill>
              </a:rPr>
              <a:t> of the class,</a:t>
            </a:r>
          </a:p>
          <a:p>
            <a:r>
              <a:rPr lang="en-US" dirty="0">
                <a:solidFill>
                  <a:srgbClr val="0033CC"/>
                </a:solidFill>
              </a:rPr>
              <a:t>function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equal</a:t>
            </a:r>
            <a:r>
              <a:rPr lang="en-US" dirty="0">
                <a:solidFill>
                  <a:srgbClr val="0033CC"/>
                </a:solidFill>
              </a:rPr>
              <a:t> can now access</a:t>
            </a:r>
          </a:p>
          <a:p>
            <a:r>
              <a:rPr lang="en-US" u="sng" dirty="0">
                <a:solidFill>
                  <a:srgbClr val="0033CC"/>
                </a:solidFill>
              </a:rPr>
              <a:t>private</a:t>
            </a:r>
            <a:r>
              <a:rPr lang="en-US" dirty="0">
                <a:solidFill>
                  <a:srgbClr val="0033CC"/>
                </a:solidFill>
              </a:rPr>
              <a:t> members.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5772" y="1368110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Birthday2.cpp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7BE0A-5722-B24C-923B-3886400BB183}"/>
              </a:ext>
            </a:extLst>
          </p:cNvPr>
          <p:cNvSpPr txBox="1"/>
          <p:nvPr/>
        </p:nvSpPr>
        <p:spPr>
          <a:xfrm>
            <a:off x="6156535" y="4368275"/>
            <a:ext cx="231986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 a member function!</a:t>
            </a:r>
          </a:p>
        </p:txBody>
      </p:sp>
    </p:spTree>
    <p:extLst>
      <p:ext uri="{BB962C8B-B14F-4D97-AF65-F5344CB8AC3E}">
        <p14:creationId xmlns:p14="http://schemas.microsoft.com/office/powerpoint/2010/main" val="450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and Private Members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5427" y="1382286"/>
            <a:ext cx="7273145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bd;               // call default constructor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bd.set_year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(1990);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bd.set_month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bd.get_date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bd.print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bd1;              // call default constructor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bd2(2000, 9, 2);  // call constructor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bd1.print();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bd2.print();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bd3 = bd2;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(equal(bd1, bd2))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"bd1 and bd2 are equal."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(equal(bd2, bd3))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"bd2 and bd3 are equal."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o-RO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  <a:endParaRPr lang="en-US" sz="14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3658" y="1213009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Birthday2.cpp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21A5A-6EF6-1A44-9C17-D1483B571BF7}"/>
              </a:ext>
            </a:extLst>
          </p:cNvPr>
          <p:cNvSpPr txBox="1"/>
          <p:nvPr/>
        </p:nvSpPr>
        <p:spPr>
          <a:xfrm>
            <a:off x="3474732" y="5231604"/>
            <a:ext cx="3084499" cy="1384995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 constructor called!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9/2/1990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 constructor called!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0/0/0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9/2/2000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bd2 and bd3 are equal.</a:t>
            </a:r>
          </a:p>
        </p:txBody>
      </p:sp>
    </p:spTree>
    <p:extLst>
      <p:ext uri="{BB962C8B-B14F-4D97-AF65-F5344CB8AC3E}">
        <p14:creationId xmlns:p14="http://schemas.microsoft.com/office/powerpoint/2010/main" val="16567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Overloading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18588" cy="1493527"/>
          </a:xfrm>
        </p:spPr>
        <p:txBody>
          <a:bodyPr/>
          <a:lstStyle/>
          <a:p>
            <a:r>
              <a:rPr lang="en-US" dirty="0"/>
              <a:t>How many years apart are two birthdays?</a:t>
            </a:r>
          </a:p>
          <a:p>
            <a:r>
              <a:rPr lang="en-US" dirty="0"/>
              <a:t>We can write a friend function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years_apart</a:t>
            </a:r>
            <a:r>
              <a:rPr lang="en-US" dirty="0"/>
              <a:t> that takes two birthdays and subtracts their years: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2829921"/>
            <a:ext cx="8701421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friend bool equal(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bd2);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friend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years_apart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bd2);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uk-UA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67" y="5074902"/>
            <a:ext cx="722024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years_apart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bd2)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return abs(bd1.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year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- bd2.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year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5130" y="2697488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Birthday2.cpp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0774C-7596-B947-ABDC-A9A213F1FA94}"/>
              </a:ext>
            </a:extLst>
          </p:cNvPr>
          <p:cNvSpPr txBox="1"/>
          <p:nvPr/>
        </p:nvSpPr>
        <p:spPr>
          <a:xfrm>
            <a:off x="5029195" y="5692429"/>
            <a:ext cx="231986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 a member function!</a:t>
            </a:r>
          </a:p>
        </p:txBody>
      </p:sp>
    </p:spTree>
    <p:extLst>
      <p:ext uri="{BB962C8B-B14F-4D97-AF65-F5344CB8AC3E}">
        <p14:creationId xmlns:p14="http://schemas.microsoft.com/office/powerpoint/2010/main" val="8172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Overloading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777" y="1384265"/>
            <a:ext cx="7343677" cy="3385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bd1;              // call default constructor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bd2(1990, 9, 2);  // call constructor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bd3(2001, 5, 8);  // call constructor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bd1.print();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bd2.print();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bd3.print();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years_apart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(bd2, bd3) &lt;&lt;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ro-RO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345" y="4526268"/>
            <a:ext cx="3517310" cy="1323439"/>
          </a:xfrm>
          <a:prstGeom prst="rect">
            <a:avLst/>
          </a:prstGeom>
          <a:solidFill>
            <a:srgbClr val="E1F5FF"/>
          </a:solidFill>
          <a:ln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 constructor called!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0/0/0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9/2/1990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5/8/2001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0853" y="1234464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Birthday2.cpp</a:t>
            </a:r>
          </a:p>
        </p:txBody>
      </p:sp>
    </p:spTree>
    <p:extLst>
      <p:ext uri="{BB962C8B-B14F-4D97-AF65-F5344CB8AC3E}">
        <p14:creationId xmlns:p14="http://schemas.microsoft.com/office/powerpoint/2010/main" val="1905784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Overloading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13988"/>
          </a:xfrm>
        </p:spPr>
        <p:txBody>
          <a:bodyPr/>
          <a:lstStyle/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>
                <a:solidFill>
                  <a:srgbClr val="C00000"/>
                </a:solidFill>
              </a:rPr>
              <a:t>Overload </a:t>
            </a:r>
            <a:r>
              <a:rPr lang="en-US" sz="2800" dirty="0"/>
              <a:t>the subtraction operator</a:t>
            </a:r>
            <a:br>
              <a:rPr lang="en-US" sz="2800" dirty="0"/>
            </a:br>
            <a:r>
              <a:rPr lang="en-US" sz="2800" dirty="0"/>
              <a:t>and make </a:t>
            </a:r>
            <a:r>
              <a:rPr lang="en-US" sz="2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operator -</a:t>
            </a:r>
            <a:r>
              <a:rPr lang="en-US" sz="2800" dirty="0"/>
              <a:t> a friend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2423171"/>
            <a:ext cx="870142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friend bool equal(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bd2);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friend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years_apart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bd2);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friend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operator -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bd2);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uk-UA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" y="4912074"/>
            <a:ext cx="709681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operator -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bd1,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Birthday&amp; bd2)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return abs(bd1.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year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- bd2.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year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271" y="2240293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Birthday2.cpp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B867E-5EE8-E049-91D2-99DFA7EB3A95}"/>
              </a:ext>
            </a:extLst>
          </p:cNvPr>
          <p:cNvSpPr txBox="1"/>
          <p:nvPr/>
        </p:nvSpPr>
        <p:spPr>
          <a:xfrm>
            <a:off x="4937756" y="5562600"/>
            <a:ext cx="231986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 a member function!</a:t>
            </a:r>
          </a:p>
        </p:txBody>
      </p:sp>
    </p:spTree>
    <p:extLst>
      <p:ext uri="{BB962C8B-B14F-4D97-AF65-F5344CB8AC3E}">
        <p14:creationId xmlns:p14="http://schemas.microsoft.com/office/powerpoint/2010/main" val="1524191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&lt;&lt;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35930"/>
          </a:xfrm>
        </p:spPr>
        <p:txBody>
          <a:bodyPr/>
          <a:lstStyle/>
          <a:p>
            <a:r>
              <a:rPr lang="en-US" dirty="0"/>
              <a:t>Overload the </a:t>
            </a:r>
            <a:r>
              <a:rPr lang="en-US" u="sng" dirty="0"/>
              <a:t>stream insertion operator</a:t>
            </a:r>
            <a:r>
              <a:rPr lang="en-US" dirty="0"/>
              <a:t> 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</a:p>
          <a:p>
            <a:r>
              <a:rPr lang="en-US" dirty="0"/>
              <a:t>Suppose you want a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Birthday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object to be </a:t>
            </a:r>
            <a:r>
              <a:rPr lang="en-US" u="sng" dirty="0"/>
              <a:t>output</a:t>
            </a:r>
            <a:r>
              <a:rPr lang="en-US" dirty="0"/>
              <a:t> in the U.S. style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month/day/year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2858017"/>
            <a:ext cx="857798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friend 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ostream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operator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&lt;&lt;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ostream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 outs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uk-UA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67" y="4800585"/>
            <a:ext cx="820769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ostream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operator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&lt;&lt;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ostream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 outs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Birthday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outs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&lt;&lt;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bd.month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&lt;&lt; "/" &lt;&lt;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bd.date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&lt;&lt; "/" &lt;&lt;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bd.year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&lt;&lt;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endl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return outs;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8586" y="2688740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Birthday2.cpp</a:t>
            </a:r>
          </a:p>
        </p:txBody>
      </p:sp>
    </p:spTree>
    <p:extLst>
      <p:ext uri="{BB962C8B-B14F-4D97-AF65-F5344CB8AC3E}">
        <p14:creationId xmlns:p14="http://schemas.microsoft.com/office/powerpoint/2010/main" val="793546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&lt;&lt;</a:t>
            </a:r>
            <a:r>
              <a:rPr lang="en-US" i="1" dirty="0">
                <a:ea typeface="Courier New" charset="0"/>
                <a:cs typeface="Courier New" charset="0"/>
              </a:rPr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0160" y="1490007"/>
            <a:ext cx="7343677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bd1;              // call default constructor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bd2(1990, 9, 2);  // call constructor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bd3(2001, 5, 8);  // call constructor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...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bd2 - bd3 &lt;&lt;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bd1 &lt;&lt; ", "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bd2 &lt;&lt; ", "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bd3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o-RO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343" y="4251951"/>
            <a:ext cx="3517310" cy="1815882"/>
          </a:xfrm>
          <a:prstGeom prst="rect">
            <a:avLst/>
          </a:prstGeom>
          <a:solidFill>
            <a:srgbClr val="E1F5FF"/>
          </a:solidFill>
          <a:ln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 constructor called!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0/0/0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9/2/1990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5/8/2001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0/0/0, 9/2/1990, 5/8/2001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0853" y="1339504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Birthday2.cpp</a:t>
            </a:r>
          </a:p>
        </p:txBody>
      </p:sp>
    </p:spTree>
    <p:extLst>
      <p:ext uri="{BB962C8B-B14F-4D97-AF65-F5344CB8AC3E}">
        <p14:creationId xmlns:p14="http://schemas.microsoft.com/office/powerpoint/2010/main" val="12673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&gt;&gt;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/>
              <a:t>You want to </a:t>
            </a:r>
            <a:r>
              <a:rPr lang="en-US" u="sng" dirty="0"/>
              <a:t>input</a:t>
            </a:r>
            <a:r>
              <a:rPr lang="en-US" dirty="0"/>
              <a:t> birthdays in the format</a:t>
            </a:r>
            <a:br>
              <a:rPr lang="en-US" dirty="0"/>
            </a:br>
            <a:endParaRPr lang="en-US" dirty="0"/>
          </a:p>
          <a:p>
            <a:pPr lvl="5"/>
            <a:endParaRPr lang="en-US" dirty="0"/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{1993, 9, 2}</a:t>
            </a:r>
          </a:p>
          <a:p>
            <a:pPr lvl="5"/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Overload the </a:t>
            </a:r>
            <a:r>
              <a:rPr lang="en-US" u="sng" dirty="0"/>
              <a:t>stream extraction operator</a:t>
            </a:r>
            <a:r>
              <a:rPr lang="en-US" dirty="0"/>
              <a:t> 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7537" y="1870067"/>
            <a:ext cx="305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year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month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day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919" y="3866528"/>
            <a:ext cx="845616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friend 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istream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operator 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&gt;&gt;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istream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ins, Birthday</a:t>
            </a:r>
            <a:r>
              <a:rPr lang="en-US" sz="1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bd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...</a:t>
            </a:r>
          </a:p>
          <a:p>
            <a:r>
              <a:rPr lang="uk-UA" sz="18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8048" y="3697251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Birthday2.cpp</a:t>
            </a:r>
          </a:p>
        </p:txBody>
      </p:sp>
    </p:spTree>
    <p:extLst>
      <p:ext uri="{BB962C8B-B14F-4D97-AF65-F5344CB8AC3E}">
        <p14:creationId xmlns:p14="http://schemas.microsoft.com/office/powerpoint/2010/main" val="162238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Overload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&gt;&gt;</a:t>
            </a:r>
            <a:r>
              <a:rPr lang="en-US" i="1" dirty="0">
                <a:ea typeface="Courier New" charset="0"/>
                <a:cs typeface="Courier New" charset="0"/>
              </a:rPr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296242"/>
            <a:ext cx="4031873" cy="5424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istream</a:t>
            </a:r>
            <a:r>
              <a:rPr lang="en-US" sz="105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operator </a:t>
            </a:r>
            <a:r>
              <a:rPr lang="en-US" sz="105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&gt;&gt;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05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istream</a:t>
            </a:r>
            <a:r>
              <a:rPr lang="en-US" sz="105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 ins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, Birthday</a:t>
            </a:r>
            <a:r>
              <a:rPr lang="en-US" sz="105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bd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s-ES_tradnl" sz="105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s-ES_tradnl" sz="105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s-ES_tradnl" sz="1050" b="1" dirty="0">
                <a:latin typeface="Courier New" charset="0"/>
                <a:ea typeface="Courier New" charset="0"/>
                <a:cs typeface="Courier New" charset="0"/>
              </a:rPr>
              <a:t> y, m, d;</a:t>
            </a:r>
          </a:p>
          <a:p>
            <a:r>
              <a:rPr lang="ro-RO" sz="105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ro-RO" sz="1050" b="1" dirty="0" err="1"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ro-RO" sz="105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ro-RO" sz="1050" b="1" dirty="0" err="1">
                <a:latin typeface="Courier New" charset="0"/>
                <a:ea typeface="Courier New" charset="0"/>
                <a:cs typeface="Courier New" charset="0"/>
              </a:rPr>
              <a:t>ch</a:t>
            </a:r>
            <a:r>
              <a:rPr lang="ro-RO" sz="105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ro-RO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ins &gt;&gt; </a:t>
            </a:r>
            <a:r>
              <a:rPr lang="de-DE" sz="1050" b="1" dirty="0" err="1">
                <a:latin typeface="Courier New" charset="0"/>
                <a:ea typeface="Courier New" charset="0"/>
                <a:cs typeface="Courier New" charset="0"/>
              </a:rPr>
              <a:t>ch</a:t>
            </a:r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if (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ch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== '{')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{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ins &gt;&gt; </a:t>
            </a:r>
            <a:r>
              <a:rPr lang="de-DE" sz="1050" b="1" dirty="0" err="1">
                <a:latin typeface="Courier New" charset="0"/>
                <a:ea typeface="Courier New" charset="0"/>
                <a:cs typeface="Courier New" charset="0"/>
              </a:rPr>
              <a:t>y</a:t>
            </a:r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e-DE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ins &gt;&gt; </a:t>
            </a:r>
            <a:r>
              <a:rPr lang="de-DE" sz="1050" b="1" dirty="0" err="1">
                <a:latin typeface="Courier New" charset="0"/>
                <a:ea typeface="Courier New" charset="0"/>
                <a:cs typeface="Courier New" charset="0"/>
              </a:rPr>
              <a:t>ch</a:t>
            </a:r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    if (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ch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== ',')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{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    ins &gt;&gt; m;</a:t>
            </a:r>
          </a:p>
          <a:p>
            <a:endParaRPr lang="de-DE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    ins &gt;&gt; </a:t>
            </a:r>
            <a:r>
              <a:rPr lang="de-DE" sz="1050" b="1" dirty="0" err="1">
                <a:latin typeface="Courier New" charset="0"/>
                <a:ea typeface="Courier New" charset="0"/>
                <a:cs typeface="Courier New" charset="0"/>
              </a:rPr>
              <a:t>ch</a:t>
            </a:r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        if (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ch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== ',')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    {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        ins &gt;&gt; d;</a:t>
            </a:r>
          </a:p>
          <a:p>
            <a:endParaRPr lang="de-DE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        ins &gt;&gt; </a:t>
            </a:r>
            <a:r>
              <a:rPr lang="de-DE" sz="1050" b="1" dirty="0" err="1">
                <a:latin typeface="Courier New" charset="0"/>
                <a:ea typeface="Courier New" charset="0"/>
                <a:cs typeface="Courier New" charset="0"/>
              </a:rPr>
              <a:t>ch</a:t>
            </a:r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            if (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ch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== '}')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        {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               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bd.year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= y;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               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bd.month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= m;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            </a:t>
            </a:r>
            <a:r>
              <a:rPr lang="de-DE" sz="1050" b="1" dirty="0" err="1">
                <a:latin typeface="Courier New" charset="0"/>
                <a:ea typeface="Courier New" charset="0"/>
                <a:cs typeface="Courier New" charset="0"/>
              </a:rPr>
              <a:t>bd.day</a:t>
            </a:r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= d;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        }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    }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    }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de-DE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e-DE" sz="105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05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de-DE" sz="105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 ins;</a:t>
            </a:r>
          </a:p>
          <a:p>
            <a:r>
              <a:rPr lang="de-DE" sz="105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9620" y="1296242"/>
            <a:ext cx="4373313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main()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Birthday bd1;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   Birthday bd2;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ro-RO" sz="1400" b="1" dirty="0" err="1">
                <a:latin typeface="Courier New" charset="0"/>
                <a:ea typeface="Courier New" charset="0"/>
                <a:cs typeface="Courier New" charset="0"/>
              </a:rPr>
              <a:t>cout</a:t>
            </a:r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 &lt;&lt; "</a:t>
            </a:r>
            <a:r>
              <a:rPr lang="ro-RO" sz="1400" b="1" dirty="0" err="1">
                <a:latin typeface="Courier New" charset="0"/>
                <a:ea typeface="Courier New" charset="0"/>
                <a:cs typeface="Courier New" charset="0"/>
              </a:rPr>
              <a:t>Enter</a:t>
            </a:r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ro-RO" sz="1400" b="1" dirty="0" err="1">
                <a:latin typeface="Courier New" charset="0"/>
                <a:ea typeface="Courier New" charset="0"/>
                <a:cs typeface="Courier New" charset="0"/>
              </a:rPr>
              <a:t>two</a:t>
            </a:r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ro-RO" sz="1400" b="1" dirty="0" err="1">
                <a:latin typeface="Courier New" charset="0"/>
                <a:ea typeface="Courier New" charset="0"/>
                <a:cs typeface="Courier New" charset="0"/>
              </a:rPr>
              <a:t>birthdays</a:t>
            </a:r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: ";</a:t>
            </a:r>
          </a:p>
          <a:p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    cin </a:t>
            </a:r>
            <a:r>
              <a:rPr lang="ro-RO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&gt;&gt;</a:t>
            </a:r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 bd1 </a:t>
            </a:r>
            <a:r>
              <a:rPr lang="ro-RO" sz="14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&gt;&gt;</a:t>
            </a:r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 bd2;</a:t>
            </a:r>
          </a:p>
          <a:p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ro-RO" sz="1400" b="1" dirty="0" err="1">
                <a:latin typeface="Courier New" charset="0"/>
                <a:ea typeface="Courier New" charset="0"/>
                <a:cs typeface="Courier New" charset="0"/>
              </a:rPr>
              <a:t>cout</a:t>
            </a:r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 &lt;&lt; bd1 &lt;&lt; ", " &lt;&lt; bd2 &lt;&lt; </a:t>
            </a:r>
            <a:r>
              <a:rPr lang="ro-RO" sz="1400" b="1" dirty="0" err="1">
                <a:latin typeface="Courier New" charset="0"/>
                <a:ea typeface="Courier New" charset="0"/>
                <a:cs typeface="Courier New" charset="0"/>
              </a:rPr>
              <a:t>endl</a:t>
            </a:r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ro-RO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5372" y="3520439"/>
            <a:ext cx="5339923" cy="523220"/>
          </a:xfrm>
          <a:prstGeom prst="rect">
            <a:avLst/>
          </a:prstGeom>
          <a:solidFill>
            <a:srgbClr val="E1F5FF"/>
          </a:solidFill>
          <a:ln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Enter two birthdays: 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{1953, 9, 2}   {1957, 4, 3}</a:t>
            </a:r>
          </a:p>
          <a:p>
            <a:r>
              <a:rPr lang="bg-BG" sz="1400" b="1" dirty="0">
                <a:latin typeface="Courier New" charset="0"/>
                <a:ea typeface="Courier New" charset="0"/>
                <a:cs typeface="Courier New" charset="0"/>
              </a:rPr>
              <a:t>9/2/1953, 4/3/1957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1708" y="5806414"/>
            <a:ext cx="230543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Error checking needed!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6609" y="1419130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Birthday2.cpp</a:t>
            </a:r>
          </a:p>
        </p:txBody>
      </p:sp>
    </p:spTree>
    <p:extLst>
      <p:ext uri="{BB962C8B-B14F-4D97-AF65-F5344CB8AC3E}">
        <p14:creationId xmlns:p14="http://schemas.microsoft.com/office/powerpoint/2010/main" val="8614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#4. Sample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28136"/>
          </a:xfrm>
        </p:spPr>
        <p:txBody>
          <a:bodyPr/>
          <a:lstStyle/>
          <a:p>
            <a:r>
              <a:rPr lang="en-US" dirty="0"/>
              <a:t>At the same time, we can allocate a </a:t>
            </a:r>
            <a:r>
              <a:rPr lang="en-US" u="sng" dirty="0"/>
              <a:t>dynamic array of row pointers</a:t>
            </a:r>
            <a:r>
              <a:rPr lang="en-US" dirty="0"/>
              <a:t>, each of which points to the corresponding student’s row of scores.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row of scores will be a </a:t>
            </a:r>
            <a:r>
              <a:rPr lang="en-US" u="sng" dirty="0"/>
              <a:t>dynamic array</a:t>
            </a:r>
            <a:r>
              <a:rPr lang="en-US" dirty="0"/>
              <a:t> of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row pointer will be an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pointer to the student’s </a:t>
            </a:r>
            <a:r>
              <a:rPr lang="en-US" u="sng" dirty="0"/>
              <a:t>first</a:t>
            </a:r>
            <a:r>
              <a:rPr lang="en-US" dirty="0"/>
              <a:t> score. </a:t>
            </a:r>
          </a:p>
          <a:p>
            <a:pPr lvl="1"/>
            <a:r>
              <a:rPr lang="en-US" dirty="0"/>
              <a:t>A pointer to the dynamic array </a:t>
            </a:r>
            <a:br>
              <a:rPr lang="en-US" dirty="0"/>
            </a:br>
            <a:r>
              <a:rPr lang="en-US" dirty="0"/>
              <a:t>of row pointers named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rows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therefore a </a:t>
            </a:r>
            <a:r>
              <a:rPr lang="en-US" u="sng" dirty="0"/>
              <a:t>pointer to a pointer</a:t>
            </a:r>
            <a:br>
              <a:rPr lang="en-US" dirty="0"/>
            </a:br>
            <a:r>
              <a:rPr lang="en-US" dirty="0"/>
              <a:t>to an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cs typeface="Courier New" panose="02070309020205020404" pitchFamily="49" charset="0"/>
              </a:rPr>
              <a:t> (datatype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**</a:t>
            </a:r>
            <a:r>
              <a:rPr lang="en-US" dirty="0">
                <a:cs typeface="Courier New" panose="02070309020205020404" pitchFamily="49" charset="0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860360" y="5720853"/>
            <a:ext cx="542328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int **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rows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= new </a:t>
            </a:r>
            <a:r>
              <a:rPr lang="en-US" sz="1800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int *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student_count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];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517991-705C-6648-A82E-6AC9127B649F}"/>
              </a:ext>
            </a:extLst>
          </p:cNvPr>
          <p:cNvGrpSpPr/>
          <p:nvPr/>
        </p:nvGrpSpPr>
        <p:grpSpPr>
          <a:xfrm>
            <a:off x="6492219" y="3611878"/>
            <a:ext cx="1828780" cy="1742514"/>
            <a:chOff x="5760707" y="3914458"/>
            <a:chExt cx="1828780" cy="1742514"/>
          </a:xfrm>
        </p:grpSpPr>
        <p:sp>
          <p:nvSpPr>
            <p:cNvPr id="29" name="TextBox 28"/>
            <p:cNvSpPr txBox="1"/>
            <p:nvPr/>
          </p:nvSpPr>
          <p:spPr>
            <a:xfrm>
              <a:off x="7223731" y="4607874"/>
              <a:ext cx="36575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23731" y="4946428"/>
              <a:ext cx="36575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23731" y="5284982"/>
              <a:ext cx="36575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223730" y="3927163"/>
              <a:ext cx="365756" cy="32995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360888" y="4044442"/>
              <a:ext cx="91440" cy="891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7406608" y="4133558"/>
              <a:ext cx="0" cy="4746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1" name="TextBox 50"/>
            <p:cNvSpPr txBox="1"/>
            <p:nvPr/>
          </p:nvSpPr>
          <p:spPr>
            <a:xfrm>
              <a:off x="5760707" y="3914458"/>
              <a:ext cx="14189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B23C00"/>
                  </a:solidFill>
                  <a:latin typeface="Courier New" charset="0"/>
                  <a:ea typeface="Courier New" charset="0"/>
                  <a:cs typeface="Courier New" charset="0"/>
                </a:rPr>
                <a:t>int **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  <a:ea typeface="Courier New" charset="0"/>
                  <a:cs typeface="Courier New" charset="0"/>
                </a:rPr>
                <a:t>rows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B06F50-C66B-E544-AE5E-02E4B6E89B58}"/>
                </a:ext>
              </a:extLst>
            </p:cNvPr>
            <p:cNvSpPr/>
            <p:nvPr/>
          </p:nvSpPr>
          <p:spPr bwMode="auto">
            <a:xfrm>
              <a:off x="7360888" y="4743012"/>
              <a:ext cx="91440" cy="891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4FA68C4-5BD4-0A46-B16D-42D5BD4CD21F}"/>
                </a:ext>
              </a:extLst>
            </p:cNvPr>
            <p:cNvSpPr/>
            <p:nvPr/>
          </p:nvSpPr>
          <p:spPr bwMode="auto">
            <a:xfrm>
              <a:off x="7373245" y="5065544"/>
              <a:ext cx="91440" cy="891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224008-AA75-0342-AF1A-51911AE9AC87}"/>
                </a:ext>
              </a:extLst>
            </p:cNvPr>
            <p:cNvSpPr/>
            <p:nvPr/>
          </p:nvSpPr>
          <p:spPr bwMode="auto">
            <a:xfrm>
              <a:off x="7373245" y="5404098"/>
              <a:ext cx="91440" cy="891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3A4FD5-BD81-5245-AF20-DD868D09B17E}"/>
                </a:ext>
              </a:extLst>
            </p:cNvPr>
            <p:cNvSpPr txBox="1"/>
            <p:nvPr/>
          </p:nvSpPr>
          <p:spPr>
            <a:xfrm>
              <a:off x="6400780" y="4644909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 *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115E71-B3CD-6848-8FE6-231F9F9B3C75}"/>
                </a:ext>
              </a:extLst>
            </p:cNvPr>
            <p:cNvSpPr txBox="1"/>
            <p:nvPr/>
          </p:nvSpPr>
          <p:spPr>
            <a:xfrm>
              <a:off x="6380888" y="4985976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 *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09708A-3F42-B84F-977E-EA106D53DFBF}"/>
                </a:ext>
              </a:extLst>
            </p:cNvPr>
            <p:cNvSpPr txBox="1"/>
            <p:nvPr/>
          </p:nvSpPr>
          <p:spPr>
            <a:xfrm>
              <a:off x="6400780" y="5318418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 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7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datatype</a:t>
            </a:r>
            <a:r>
              <a:rPr lang="en-US" dirty="0"/>
              <a:t> specifies:</a:t>
            </a:r>
          </a:p>
          <a:p>
            <a:pPr lvl="1"/>
            <a:r>
              <a:rPr lang="en-US" dirty="0"/>
              <a:t>what values are allowed</a:t>
            </a:r>
          </a:p>
          <a:p>
            <a:pPr lvl="1"/>
            <a:r>
              <a:rPr lang="en-US" dirty="0"/>
              <a:t>what operations are allowed</a:t>
            </a:r>
          </a:p>
          <a:p>
            <a:pPr lvl="5"/>
            <a:endParaRPr lang="en-US" dirty="0"/>
          </a:p>
          <a:p>
            <a:r>
              <a:rPr lang="en-US" dirty="0"/>
              <a:t>An </a:t>
            </a:r>
            <a:r>
              <a:rPr lang="en-US" dirty="0">
                <a:solidFill>
                  <a:srgbClr val="B23C00"/>
                </a:solidFill>
              </a:rPr>
              <a:t>abstract datatype</a:t>
            </a:r>
            <a:r>
              <a:rPr lang="en-US" dirty="0"/>
              <a:t> (</a:t>
            </a:r>
            <a:r>
              <a:rPr lang="en-US" dirty="0">
                <a:solidFill>
                  <a:srgbClr val="B23C00"/>
                </a:solidFill>
              </a:rPr>
              <a:t>ADT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allows its values and operations to be used</a:t>
            </a:r>
          </a:p>
          <a:p>
            <a:pPr lvl="1"/>
            <a:r>
              <a:rPr lang="en-US" u="sng" dirty="0"/>
              <a:t>hides the implementation</a:t>
            </a:r>
            <a:r>
              <a:rPr lang="en-US" dirty="0"/>
              <a:t> of values and operations</a:t>
            </a:r>
          </a:p>
          <a:p>
            <a:pPr lvl="4"/>
            <a:endParaRPr lang="en-US" dirty="0"/>
          </a:p>
          <a:p>
            <a:r>
              <a:rPr lang="en-US" dirty="0"/>
              <a:t>Example: The predefined type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is an ADT.</a:t>
            </a:r>
          </a:p>
          <a:p>
            <a:pPr lvl="1"/>
            <a:r>
              <a:rPr lang="en-US" dirty="0"/>
              <a:t>You can use integers and the operators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+ - * / %</a:t>
            </a:r>
          </a:p>
          <a:p>
            <a:pPr lvl="1"/>
            <a:r>
              <a:rPr lang="en-US" dirty="0"/>
              <a:t>But you don’t know how they’re implemented.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Datatypes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236697"/>
          </a:xfrm>
        </p:spPr>
        <p:txBody>
          <a:bodyPr/>
          <a:lstStyle/>
          <a:p>
            <a:r>
              <a:rPr lang="en-US" dirty="0"/>
              <a:t>To make your class an ADT, you must separate:</a:t>
            </a:r>
          </a:p>
          <a:p>
            <a:pPr lvl="1"/>
            <a:r>
              <a:rPr lang="en-US" dirty="0"/>
              <a:t>The specification of how a type is </a:t>
            </a:r>
            <a:r>
              <a:rPr lang="en-US" u="sng" dirty="0"/>
              <a:t>used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details of how the type is </a:t>
            </a:r>
            <a:r>
              <a:rPr lang="en-US" u="sng" dirty="0"/>
              <a:t>implemented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To ensure this separation:</a:t>
            </a:r>
          </a:p>
          <a:p>
            <a:pPr lvl="1"/>
            <a:r>
              <a:rPr lang="en-US" dirty="0"/>
              <a:t>Make all member variables </a:t>
            </a:r>
            <a:r>
              <a:rPr lang="en-US" u="sng" dirty="0"/>
              <a:t>private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Make </a:t>
            </a:r>
            <a:r>
              <a:rPr lang="en-US" u="sng" dirty="0"/>
              <a:t>public</a:t>
            </a:r>
            <a:r>
              <a:rPr lang="en-US" dirty="0"/>
              <a:t> all the member functions that a programmer needs to use, and fully specify </a:t>
            </a:r>
            <a:br>
              <a:rPr lang="en-US" dirty="0"/>
            </a:br>
            <a:r>
              <a:rPr lang="en-US" dirty="0"/>
              <a:t>how to use each one.</a:t>
            </a:r>
          </a:p>
          <a:p>
            <a:pPr lvl="1"/>
            <a:r>
              <a:rPr lang="en-US" dirty="0"/>
              <a:t>Make </a:t>
            </a:r>
            <a:r>
              <a:rPr lang="en-US" u="sng" dirty="0"/>
              <a:t>private</a:t>
            </a:r>
            <a:r>
              <a:rPr lang="en-US" dirty="0"/>
              <a:t> all helper member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9383" y="5560642"/>
            <a:ext cx="383662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Is the </a:t>
            </a:r>
            <a:r>
              <a:rPr lang="en-US" sz="2000" b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Birthday</a:t>
            </a:r>
            <a:r>
              <a:rPr lang="en-US" sz="200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class an ADT?</a:t>
            </a:r>
          </a:p>
        </p:txBody>
      </p:sp>
    </p:spTree>
    <p:extLst>
      <p:ext uri="{BB962C8B-B14F-4D97-AF65-F5344CB8AC3E}">
        <p14:creationId xmlns:p14="http://schemas.microsoft.com/office/powerpoint/2010/main" val="9331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dirty="0"/>
              <a:t>Put each </a:t>
            </a:r>
            <a:r>
              <a:rPr lang="en-US" u="sng" dirty="0"/>
              <a:t>class declaration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a separate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header file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By convention, name the file after the class name.</a:t>
            </a:r>
          </a:p>
          <a:p>
            <a:pPr lvl="1"/>
            <a:r>
              <a:rPr lang="en-US" dirty="0"/>
              <a:t>Any other source file that uses the class would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#include </a:t>
            </a:r>
            <a:r>
              <a:rPr lang="en-US" dirty="0"/>
              <a:t>the class header file.</a:t>
            </a:r>
          </a:p>
          <a:p>
            <a:pPr lvl="5"/>
            <a:endParaRPr lang="en-US" dirty="0"/>
          </a:p>
          <a:p>
            <a:r>
              <a:rPr lang="en-US" dirty="0"/>
              <a:t>Put the </a:t>
            </a:r>
            <a:r>
              <a:rPr lang="en-US" u="sng" dirty="0"/>
              <a:t>implementations</a:t>
            </a:r>
            <a:r>
              <a:rPr lang="en-US" dirty="0"/>
              <a:t> of the member functions into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file.</a:t>
            </a:r>
          </a:p>
          <a:p>
            <a:pPr lvl="1"/>
            <a:r>
              <a:rPr lang="en-US" dirty="0"/>
              <a:t>By convention, name the file after the class name.</a:t>
            </a:r>
          </a:p>
          <a:p>
            <a:pPr lvl="6"/>
            <a:endParaRPr lang="en-US" dirty="0"/>
          </a:p>
          <a:p>
            <a:r>
              <a:rPr lang="en-US" dirty="0"/>
              <a:t>A class header file is the </a:t>
            </a:r>
            <a:r>
              <a:rPr lang="en-US" dirty="0">
                <a:solidFill>
                  <a:srgbClr val="B23C00"/>
                </a:solidFill>
              </a:rPr>
              <a:t>interface</a:t>
            </a:r>
            <a:r>
              <a:rPr lang="en-US" dirty="0"/>
              <a:t> that the class presents to users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Compilation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7" y="1234464"/>
            <a:ext cx="5577779" cy="49398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#</a:t>
            </a:r>
            <a:r>
              <a:rPr lang="en-US" sz="1050" b="1" dirty="0" err="1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ifndef</a:t>
            </a:r>
            <a:r>
              <a:rPr lang="en-US" sz="1050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 BIRTHDAY3_H_</a:t>
            </a:r>
          </a:p>
          <a:p>
            <a:r>
              <a:rPr lang="en-US" sz="1050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#define BIRTHDAY3_H_</a:t>
            </a:r>
          </a:p>
          <a:p>
            <a:endParaRPr lang="en-US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using namespace std;</a:t>
            </a:r>
          </a:p>
          <a:p>
            <a:endParaRPr lang="en-US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class Birthday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// Constructors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Birthday();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Birthday(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y,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m,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d);</a:t>
            </a:r>
          </a:p>
          <a:p>
            <a:endParaRPr lang="en-US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get_year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get_month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const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int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get_date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() const;</a:t>
            </a:r>
          </a:p>
          <a:p>
            <a:endParaRPr lang="en-US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void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set_year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y);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void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set_month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m);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void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set_date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(int d);</a:t>
            </a:r>
          </a:p>
          <a:p>
            <a:endParaRPr lang="en-US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void print();</a:t>
            </a:r>
          </a:p>
          <a:p>
            <a:endParaRPr lang="en-US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friend 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ostream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&amp; operator &lt;&lt;(</a:t>
            </a:r>
            <a:r>
              <a:rPr lang="en-US" sz="1050" b="1" dirty="0" err="1">
                <a:latin typeface="Courier New" charset="0"/>
                <a:ea typeface="Courier New" charset="0"/>
                <a:cs typeface="Courier New" charset="0"/>
              </a:rPr>
              <a:t>ostream</a:t>
            </a:r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&amp; outs, const Birthday&amp; bd);</a:t>
            </a:r>
          </a:p>
          <a:p>
            <a:endParaRPr lang="en-US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private:</a:t>
            </a:r>
          </a:p>
          <a:p>
            <a:r>
              <a:rPr lang="en-US" sz="1050" b="1" dirty="0">
                <a:latin typeface="Courier New" charset="0"/>
                <a:ea typeface="Courier New" charset="0"/>
                <a:cs typeface="Courier New" charset="0"/>
              </a:rPr>
              <a:t>    int year, month, date;</a:t>
            </a:r>
          </a:p>
          <a:p>
            <a:r>
              <a:rPr lang="uk-UA" sz="105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  <a:p>
            <a:endParaRPr lang="uk-UA" sz="105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050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#endif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7605" y="1325903"/>
            <a:ext cx="122180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Birthday3.h</a:t>
            </a:r>
          </a:p>
        </p:txBody>
      </p:sp>
    </p:spTree>
    <p:extLst>
      <p:ext uri="{BB962C8B-B14F-4D97-AF65-F5344CB8AC3E}">
        <p14:creationId xmlns:p14="http://schemas.microsoft.com/office/powerpoint/2010/main" val="2091485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Compilation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227177"/>
            <a:ext cx="7810151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"Birthday3.h"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Birthday::Birthday() : year(0), month(0), date(0) {}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Birthday::Birthday(int y, int m, int d) : year(y), month(m), date(d) {}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Birthday::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get_year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 const { return year;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Birthday::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get_month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const { return month;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Birthday::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 const { return date;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Birthday::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set_year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int y)  { year = y;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Birthday::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set_month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int m) { month = m;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Birthday::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int d)  { date = d;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Birthday::print()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month &lt;&lt; "/" &lt;&lt; date &lt;&lt; "/" &lt;&lt; year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operator &lt;&lt;(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outs, const Birthday&amp; bd)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outs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bd.month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"/"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bd.date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"/"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bd.year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outs;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3165" y="1374763"/>
            <a:ext cx="143821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Birthday3.cpp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1BB249-9704-CA42-85AF-494BE4F64468}"/>
              </a:ext>
            </a:extLst>
          </p:cNvPr>
          <p:cNvSpPr txBox="1"/>
          <p:nvPr/>
        </p:nvSpPr>
        <p:spPr>
          <a:xfrm>
            <a:off x="6126463" y="1962782"/>
            <a:ext cx="188545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“Empty” constructors.</a:t>
            </a:r>
          </a:p>
        </p:txBody>
      </p:sp>
    </p:spTree>
    <p:extLst>
      <p:ext uri="{BB962C8B-B14F-4D97-AF65-F5344CB8AC3E}">
        <p14:creationId xmlns:p14="http://schemas.microsoft.com/office/powerpoint/2010/main" val="1592380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Compilation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559" y="1304121"/>
            <a:ext cx="8840882" cy="5401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"Birthday3.h"</a:t>
            </a:r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bd1;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bd2(1981, 9, 2);</a:t>
            </a:r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*pbd1 =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Birthday();            // call default constructor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Birthday *pbd2 =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Birthday(1981, 9, 2);  // call constructor</a:t>
            </a:r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bd1.print();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bd2.print();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bd2;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pbd1-&gt;print();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pbd2-&gt;print();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(*pbd2).print();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*pbd2;</a:t>
            </a:r>
          </a:p>
          <a:p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pbd1;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pbd2;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75" y="1417342"/>
            <a:ext cx="199753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BirthdayTester3.cpp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157FD9-4B4E-A042-8067-E44FC8DD0C0E}"/>
              </a:ext>
            </a:extLst>
          </p:cNvPr>
          <p:cNvSpPr/>
          <p:nvPr/>
        </p:nvSpPr>
        <p:spPr>
          <a:xfrm>
            <a:off x="3108976" y="4434829"/>
            <a:ext cx="1005829" cy="1384995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0/0/0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9/2/1981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9/2/1981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0/0/0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9/2/1981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9/2/1981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9/2/1981</a:t>
            </a: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9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 in front of a computer&#10;&#10;Description automatically generated">
            <a:extLst>
              <a:ext uri="{FF2B5EF4-FFF2-40B4-BE49-F238E27FC236}">
                <a16:creationId xmlns:a16="http://schemas.microsoft.com/office/drawing/2014/main" id="{24AB2894-3E92-A44C-922C-E188E8A0F5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4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1E66-DDF5-D04D-A949-41369AFD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vs. 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F015-2C97-7343-BC92-218C6C5E0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Public</a:t>
            </a:r>
            <a:r>
              <a:rPr lang="en-US" dirty="0"/>
              <a:t> member variables and functions of a class are accessible from </a:t>
            </a:r>
            <a:r>
              <a:rPr lang="en-US" u="sng" dirty="0"/>
              <a:t>outside code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“Outside code” is a non-member function, </a:t>
            </a:r>
            <a:br>
              <a:rPr lang="en-US" dirty="0"/>
            </a:br>
            <a:r>
              <a:rPr lang="en-US" dirty="0"/>
              <a:t>a member function of another class, or the main.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Private</a:t>
            </a:r>
            <a:r>
              <a:rPr lang="en-US" dirty="0"/>
              <a:t> member variables and functions of a class are accessible only from member functions (public or private) of the </a:t>
            </a:r>
            <a:r>
              <a:rPr lang="en-US" u="sng" dirty="0"/>
              <a:t>same class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It’s an error to try to access a private member variable or function of a class from outside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4F5CD-D634-2345-9C11-7E9488EF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8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1636-791E-6A4D-A980-36A76A3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vs. Private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4C99E-E1DD-3D45-98CF-2D98F8FB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public </a:t>
            </a:r>
            <a:r>
              <a:rPr lang="en-US" u="sng" dirty="0"/>
              <a:t>only what is necessary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outside code to use objects of your class.</a:t>
            </a:r>
          </a:p>
          <a:p>
            <a:pPr lvl="4"/>
            <a:endParaRPr lang="en-US" dirty="0"/>
          </a:p>
          <a:p>
            <a:r>
              <a:rPr lang="en-US" dirty="0"/>
              <a:t>Public members constitute the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interface</a:t>
            </a:r>
            <a:r>
              <a:rPr lang="en-US" dirty="0"/>
              <a:t> to the class.</a:t>
            </a:r>
          </a:p>
          <a:p>
            <a:pPr lvl="5"/>
            <a:endParaRPr lang="en-US" dirty="0"/>
          </a:p>
          <a:p>
            <a:r>
              <a:rPr lang="en-US" dirty="0"/>
              <a:t>Private member variables and functions </a:t>
            </a:r>
            <a:br>
              <a:rPr lang="en-US" dirty="0"/>
            </a:br>
            <a:r>
              <a:rPr lang="en-US" dirty="0"/>
              <a:t>are effectively </a:t>
            </a:r>
            <a:r>
              <a:rPr lang="en-US" u="sng" dirty="0"/>
              <a:t>hidden from outside code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7B2AA-3656-5A4D-86ED-BC941F47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4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1636-791E-6A4D-A980-36A76A3D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vs. Private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4C99E-E1DD-3D45-98CF-2D98F8FB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members make your code more </a:t>
            </a:r>
            <a:r>
              <a:rPr lang="en-US" u="sng" dirty="0"/>
              <a:t>flexible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u="sng" dirty="0"/>
              <a:t>Hide the implementation</a:t>
            </a:r>
            <a:r>
              <a:rPr lang="en-US" dirty="0"/>
              <a:t> of your class.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As long as you don’t change the interface to your class (the public members), </a:t>
            </a:r>
            <a:r>
              <a:rPr lang="en-US" u="sng" dirty="0"/>
              <a:t>you can change its implementation</a:t>
            </a:r>
            <a:r>
              <a:rPr lang="en-US" dirty="0"/>
              <a:t> (the private members) without affecting outside code that uses objects of the class.</a:t>
            </a:r>
          </a:p>
          <a:p>
            <a:pPr lvl="5"/>
            <a:endParaRPr lang="en-US" dirty="0"/>
          </a:p>
          <a:p>
            <a:r>
              <a:rPr lang="en-US" dirty="0"/>
              <a:t>Careful class design with public and private members allow you to create </a:t>
            </a:r>
            <a:r>
              <a:rPr lang="en-US" dirty="0">
                <a:solidFill>
                  <a:srgbClr val="B23C00"/>
                </a:solidFill>
              </a:rPr>
              <a:t>abstract datatypes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7B2AA-3656-5A4D-86ED-BC941F47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4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944-DD3D-6D41-A5C7-13FFEB47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#4. Sample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E432-8805-2542-BFB7-87B1B41F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/>
              <a:t>Now we can read the subsequent input lines, one per student.</a:t>
            </a:r>
          </a:p>
          <a:p>
            <a:pPr lvl="1"/>
            <a:r>
              <a:rPr lang="en-US" dirty="0"/>
              <a:t>We’ll use pointer variables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*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name_ptr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**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row_ptr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to iterate down the two arrays.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name_ptr</a:t>
            </a:r>
            <a:r>
              <a:rPr lang="en-US" dirty="0"/>
              <a:t> to set a name into the names array and then move the pointer down to the next name.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C0195-9C6A-CD41-AAD9-9B9FB79B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392F32D-7DCB-6F42-BD94-F61E04A4642A}"/>
              </a:ext>
            </a:extLst>
          </p:cNvPr>
          <p:cNvGrpSpPr/>
          <p:nvPr/>
        </p:nvGrpSpPr>
        <p:grpSpPr>
          <a:xfrm>
            <a:off x="1037591" y="3063244"/>
            <a:ext cx="6826213" cy="1709078"/>
            <a:chOff x="1037591" y="3246122"/>
            <a:chExt cx="6826213" cy="17090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1598FCC-9FA5-D947-8C7D-8F28FD8DC6BB}"/>
                </a:ext>
              </a:extLst>
            </p:cNvPr>
            <p:cNvGrpSpPr/>
            <p:nvPr/>
          </p:nvGrpSpPr>
          <p:grpSpPr>
            <a:xfrm>
              <a:off x="2077707" y="3246122"/>
              <a:ext cx="2834609" cy="1709078"/>
              <a:chOff x="5760707" y="4280214"/>
              <a:chExt cx="2834609" cy="170907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B3F663-28FC-B447-B6A0-0395989EE305}"/>
                  </a:ext>
                </a:extLst>
              </p:cNvPr>
              <p:cNvSpPr txBox="1"/>
              <p:nvPr/>
            </p:nvSpPr>
            <p:spPr>
              <a:xfrm>
                <a:off x="6682613" y="4973630"/>
                <a:ext cx="1638387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232E8F-F315-D648-BE05-0B5A5C7C703A}"/>
                  </a:ext>
                </a:extLst>
              </p:cNvPr>
              <p:cNvSpPr txBox="1"/>
              <p:nvPr/>
            </p:nvSpPr>
            <p:spPr>
              <a:xfrm>
                <a:off x="6682613" y="5312184"/>
                <a:ext cx="191270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A152B6-ADCF-5047-B80E-309910A93B29}"/>
                  </a:ext>
                </a:extLst>
              </p:cNvPr>
              <p:cNvSpPr txBox="1"/>
              <p:nvPr/>
            </p:nvSpPr>
            <p:spPr>
              <a:xfrm>
                <a:off x="6682613" y="5650738"/>
                <a:ext cx="182126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66BD44-8ADF-9C48-82BE-E94380C27031}"/>
                  </a:ext>
                </a:extLst>
              </p:cNvPr>
              <p:cNvSpPr/>
              <p:nvPr/>
            </p:nvSpPr>
            <p:spPr bwMode="auto">
              <a:xfrm>
                <a:off x="7472609" y="4292919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92F027A-24DF-DB45-BE26-9A04FDA664FD}"/>
                  </a:ext>
                </a:extLst>
              </p:cNvPr>
              <p:cNvSpPr/>
              <p:nvPr/>
            </p:nvSpPr>
            <p:spPr bwMode="auto">
              <a:xfrm>
                <a:off x="7609767" y="4410198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A91F622-99E3-6E49-897E-2D07C53D9C9B}"/>
                  </a:ext>
                </a:extLst>
              </p:cNvPr>
              <p:cNvCxnSpPr/>
              <p:nvPr/>
            </p:nvCxnSpPr>
            <p:spPr bwMode="auto">
              <a:xfrm>
                <a:off x="7655487" y="4499314"/>
                <a:ext cx="0" cy="47461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45E5CA-3062-5446-88D3-9BC1A2EB9A71}"/>
                  </a:ext>
                </a:extLst>
              </p:cNvPr>
              <p:cNvSpPr txBox="1"/>
              <p:nvPr/>
            </p:nvSpPr>
            <p:spPr>
              <a:xfrm>
                <a:off x="5760707" y="4280214"/>
                <a:ext cx="17892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33CC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string *names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A6E941-116C-3644-AFE2-615F25EBF66A}"/>
                </a:ext>
              </a:extLst>
            </p:cNvPr>
            <p:cNvGrpSpPr/>
            <p:nvPr/>
          </p:nvGrpSpPr>
          <p:grpSpPr>
            <a:xfrm>
              <a:off x="6035024" y="3246122"/>
              <a:ext cx="1828780" cy="1709078"/>
              <a:chOff x="5760707" y="3914458"/>
              <a:chExt cx="1828780" cy="170907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537A67-41D6-F542-84CD-B81FD398ED2A}"/>
                  </a:ext>
                </a:extLst>
              </p:cNvPr>
              <p:cNvSpPr txBox="1"/>
              <p:nvPr/>
            </p:nvSpPr>
            <p:spPr>
              <a:xfrm>
                <a:off x="7223731" y="4607874"/>
                <a:ext cx="365756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98B3ED-002F-264E-8C66-10D70CCC53EA}"/>
                  </a:ext>
                </a:extLst>
              </p:cNvPr>
              <p:cNvSpPr txBox="1"/>
              <p:nvPr/>
            </p:nvSpPr>
            <p:spPr>
              <a:xfrm>
                <a:off x="7223731" y="4946428"/>
                <a:ext cx="365756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18B3E-56C4-EE4B-A67C-086EAA05FE70}"/>
                  </a:ext>
                </a:extLst>
              </p:cNvPr>
              <p:cNvSpPr txBox="1"/>
              <p:nvPr/>
            </p:nvSpPr>
            <p:spPr>
              <a:xfrm>
                <a:off x="7223731" y="5284982"/>
                <a:ext cx="365756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D30131E-608E-DB48-9703-B9EC17DB937D}"/>
                  </a:ext>
                </a:extLst>
              </p:cNvPr>
              <p:cNvSpPr/>
              <p:nvPr/>
            </p:nvSpPr>
            <p:spPr bwMode="auto">
              <a:xfrm>
                <a:off x="7223730" y="3927163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5E7A7E7-A485-CA4D-8A80-54EF1CE9C851}"/>
                  </a:ext>
                </a:extLst>
              </p:cNvPr>
              <p:cNvSpPr/>
              <p:nvPr/>
            </p:nvSpPr>
            <p:spPr bwMode="auto">
              <a:xfrm>
                <a:off x="7360888" y="4044442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A99C2F7-08D3-AE4E-9101-04BB537D17D3}"/>
                  </a:ext>
                </a:extLst>
              </p:cNvPr>
              <p:cNvCxnSpPr/>
              <p:nvPr/>
            </p:nvCxnSpPr>
            <p:spPr bwMode="auto">
              <a:xfrm>
                <a:off x="7406608" y="4133558"/>
                <a:ext cx="0" cy="47461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B5DBD0-93B1-BA4E-ACFD-2C7F6FE7063B}"/>
                  </a:ext>
                </a:extLst>
              </p:cNvPr>
              <p:cNvSpPr txBox="1"/>
              <p:nvPr/>
            </p:nvSpPr>
            <p:spPr>
              <a:xfrm>
                <a:off x="5760707" y="3914458"/>
                <a:ext cx="14189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33CC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int **rows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F42C1FF-4B04-684D-A309-65CAAEE012C1}"/>
                  </a:ext>
                </a:extLst>
              </p:cNvPr>
              <p:cNvSpPr/>
              <p:nvPr/>
            </p:nvSpPr>
            <p:spPr bwMode="auto">
              <a:xfrm>
                <a:off x="7360888" y="4743012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4EBE038-396C-664A-90B4-DD439826AB7F}"/>
                  </a:ext>
                </a:extLst>
              </p:cNvPr>
              <p:cNvSpPr/>
              <p:nvPr/>
            </p:nvSpPr>
            <p:spPr bwMode="auto">
              <a:xfrm>
                <a:off x="7373245" y="5065544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D061FFA-6842-C14F-98E2-3C3BF2E94A9E}"/>
                  </a:ext>
                </a:extLst>
              </p:cNvPr>
              <p:cNvSpPr/>
              <p:nvPr/>
            </p:nvSpPr>
            <p:spPr bwMode="auto">
              <a:xfrm>
                <a:off x="7373245" y="5404098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8180EE-286C-9443-9CAE-68C59BA17D7F}"/>
                </a:ext>
              </a:extLst>
            </p:cNvPr>
            <p:cNvSpPr txBox="1"/>
            <p:nvPr/>
          </p:nvSpPr>
          <p:spPr>
            <a:xfrm>
              <a:off x="1037591" y="3939538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name_ptr</a:t>
              </a:r>
              <a:endPara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8657031-ACEA-164B-BBCB-32A355640041}"/>
                </a:ext>
              </a:extLst>
            </p:cNvPr>
            <p:cNvSpPr/>
            <p:nvPr/>
          </p:nvSpPr>
          <p:spPr bwMode="auto">
            <a:xfrm>
              <a:off x="2196632" y="3935685"/>
              <a:ext cx="365756" cy="32995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9239C93-3BDA-9640-94C3-27159C43F767}"/>
                </a:ext>
              </a:extLst>
            </p:cNvPr>
            <p:cNvSpPr/>
            <p:nvPr/>
          </p:nvSpPr>
          <p:spPr bwMode="auto">
            <a:xfrm>
              <a:off x="2333790" y="4064257"/>
              <a:ext cx="91440" cy="891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C52D714-C2B3-C04F-B4FF-86121174C077}"/>
                </a:ext>
              </a:extLst>
            </p:cNvPr>
            <p:cNvCxnSpPr>
              <a:stCxn id="29" idx="6"/>
              <a:endCxn id="6" idx="1"/>
            </p:cNvCxnSpPr>
            <p:nvPr/>
          </p:nvCxnSpPr>
          <p:spPr bwMode="auto">
            <a:xfrm>
              <a:off x="2425230" y="4108815"/>
              <a:ext cx="5743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D8CF14-9031-5D4A-9DB0-AAE89A33EB3F}"/>
                </a:ext>
              </a:extLst>
            </p:cNvPr>
            <p:cNvSpPr txBox="1"/>
            <p:nvPr/>
          </p:nvSpPr>
          <p:spPr>
            <a:xfrm>
              <a:off x="5692411" y="3931384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row_ptr</a:t>
              </a:r>
              <a:endPara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233EAE-EA68-4946-BEB6-F1A7A9FCE4C3}"/>
                </a:ext>
              </a:extLst>
            </p:cNvPr>
            <p:cNvSpPr/>
            <p:nvPr/>
          </p:nvSpPr>
          <p:spPr bwMode="auto">
            <a:xfrm>
              <a:off x="6700670" y="3935685"/>
              <a:ext cx="365756" cy="32995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906E09-B283-A14D-BD44-E1403FDBA7F1}"/>
                </a:ext>
              </a:extLst>
            </p:cNvPr>
            <p:cNvSpPr/>
            <p:nvPr/>
          </p:nvSpPr>
          <p:spPr bwMode="auto">
            <a:xfrm>
              <a:off x="6837828" y="4064257"/>
              <a:ext cx="91440" cy="891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B561575-5B3C-B441-8E8D-ADC4DD7B82F9}"/>
                </a:ext>
              </a:extLst>
            </p:cNvPr>
            <p:cNvCxnSpPr>
              <a:stCxn id="34" idx="6"/>
            </p:cNvCxnSpPr>
            <p:nvPr/>
          </p:nvCxnSpPr>
          <p:spPr bwMode="auto">
            <a:xfrm>
              <a:off x="6929268" y="4108815"/>
              <a:ext cx="5743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647270D-0B92-2D47-8A02-7FA818015533}"/>
              </a:ext>
            </a:extLst>
          </p:cNvPr>
          <p:cNvSpPr txBox="1"/>
          <p:nvPr/>
        </p:nvSpPr>
        <p:spPr>
          <a:xfrm>
            <a:off x="2015326" y="5630215"/>
            <a:ext cx="524534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name_ptr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" "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name_ptr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</p:txBody>
      </p:sp>
    </p:spTree>
    <p:extLst>
      <p:ext uri="{BB962C8B-B14F-4D97-AF65-F5344CB8AC3E}">
        <p14:creationId xmlns:p14="http://schemas.microsoft.com/office/powerpoint/2010/main" val="1378749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#5: Roman Numerals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C++ class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RomanNumeral</a:t>
            </a:r>
            <a:r>
              <a:rPr lang="en-US" dirty="0">
                <a:solidFill>
                  <a:srgbClr val="0033CC"/>
                </a:solidFill>
              </a:rPr>
              <a:t>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/>
              <a:t>that implements </a:t>
            </a:r>
            <a:r>
              <a:rPr lang="en-US" u="sng" dirty="0"/>
              <a:t>arithmetic operations</a:t>
            </a:r>
            <a:r>
              <a:rPr lang="en-US" dirty="0"/>
              <a:t> with Roman numerals and </a:t>
            </a:r>
            <a:r>
              <a:rPr lang="en-US" u="sng" dirty="0"/>
              <a:t>reading and writing</a:t>
            </a:r>
            <a:r>
              <a:rPr lang="en-US" dirty="0"/>
              <a:t> Roman numerals.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https://en.wikipedia.org/wiki/Roman_numerals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u="sng" dirty="0"/>
              <a:t>Private</a:t>
            </a:r>
            <a:r>
              <a:rPr lang="en-US" dirty="0"/>
              <a:t> member variables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string roman </a:t>
            </a:r>
            <a:r>
              <a:rPr lang="en-US" dirty="0"/>
              <a:t>and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 decimal </a:t>
            </a:r>
            <a:r>
              <a:rPr lang="en-US" dirty="0"/>
              <a:t>store the Roman numeral string (such as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"MCMLXVIII"</a:t>
            </a:r>
            <a:r>
              <a:rPr lang="en-US" dirty="0"/>
              <a:t>) and its integer value (1968).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#5: Roman Numerals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constructor has an </a:t>
            </a:r>
            <a:r>
              <a:rPr lang="en-US" u="sng" dirty="0"/>
              <a:t>integer parameter</a:t>
            </a:r>
            <a:r>
              <a:rPr lang="en-US" dirty="0"/>
              <a:t>, and another constructor has a </a:t>
            </a:r>
            <a:r>
              <a:rPr lang="en-US" u="sng" dirty="0"/>
              <a:t>string parameter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Construct a Roman numeral object </a:t>
            </a:r>
            <a:br>
              <a:rPr lang="en-US" dirty="0"/>
            </a:br>
            <a:r>
              <a:rPr lang="en-US" dirty="0"/>
              <a:t>by giving either its integer or string value.</a:t>
            </a:r>
            <a:endParaRPr lang="en-US" u="sng" dirty="0"/>
          </a:p>
          <a:p>
            <a:pPr lvl="1"/>
            <a:endParaRPr lang="en-US" u="sng" dirty="0"/>
          </a:p>
          <a:p>
            <a:pPr lvl="3"/>
            <a:endParaRPr lang="en-US" u="sng" dirty="0"/>
          </a:p>
          <a:p>
            <a:r>
              <a:rPr lang="en-US" u="sng" dirty="0"/>
              <a:t>Private</a:t>
            </a:r>
            <a:r>
              <a:rPr lang="en-US" dirty="0"/>
              <a:t> member functions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to_roman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to_decimal</a:t>
            </a:r>
            <a:r>
              <a:rPr lang="en-US" dirty="0"/>
              <a:t> convert between the string and integer values of a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RomanNumeral</a:t>
            </a:r>
            <a:r>
              <a:rPr lang="en-US" dirty="0"/>
              <a:t> object.</a:t>
            </a:r>
          </a:p>
          <a:p>
            <a:r>
              <a:rPr lang="en-US" u="sng" dirty="0"/>
              <a:t>Public</a:t>
            </a:r>
            <a:r>
              <a:rPr lang="en-US" dirty="0"/>
              <a:t> getter functions return the object’s </a:t>
            </a:r>
            <a:br>
              <a:rPr lang="en-US" dirty="0"/>
            </a:br>
            <a:r>
              <a:rPr lang="en-US" dirty="0"/>
              <a:t>string and integer values.</a:t>
            </a:r>
          </a:p>
          <a:p>
            <a:pPr lvl="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96FFE-793C-7C4E-A7ED-22707B258F8E}"/>
              </a:ext>
            </a:extLst>
          </p:cNvPr>
          <p:cNvSpPr txBox="1"/>
          <p:nvPr/>
        </p:nvSpPr>
        <p:spPr>
          <a:xfrm>
            <a:off x="2689914" y="3063244"/>
            <a:ext cx="376417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RomanNumeral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(1968)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RomanNumeral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"MCMLXVIII"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0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#5: Roman Numerals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Overload the </a:t>
            </a:r>
            <a:r>
              <a:rPr lang="en-US" u="sng" dirty="0"/>
              <a:t>arithmetic operators</a:t>
            </a:r>
            <a:r>
              <a:rPr lang="en-US" dirty="0"/>
              <a:t> 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+ - * /</a:t>
            </a:r>
          </a:p>
          <a:p>
            <a:pPr marL="939800" lvl="2" indent="-469900">
              <a:buSzPct val="70000"/>
            </a:pPr>
            <a:r>
              <a:rPr lang="en-US" sz="2400" dirty="0"/>
              <a:t>Roman numerals perform integer division.</a:t>
            </a:r>
          </a:p>
          <a:p>
            <a:pPr marL="2773363" lvl="6" indent="-469900">
              <a:buSzPct val="70000"/>
            </a:pPr>
            <a:endParaRPr lang="en-US" dirty="0"/>
          </a:p>
          <a:p>
            <a:r>
              <a:rPr lang="en-US" dirty="0"/>
              <a:t>Overload the </a:t>
            </a:r>
            <a:r>
              <a:rPr lang="en-US" u="sng" dirty="0"/>
              <a:t>equality operators</a:t>
            </a:r>
            <a:r>
              <a:rPr lang="en-US" dirty="0"/>
              <a:t> 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== !=</a:t>
            </a:r>
          </a:p>
          <a:p>
            <a:pPr lvl="4"/>
            <a:endParaRPr lang="en-US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/>
              <a:t>Overload the I/O </a:t>
            </a:r>
            <a:r>
              <a:rPr lang="en-US" u="sng" dirty="0"/>
              <a:t>stream operators</a:t>
            </a:r>
            <a:r>
              <a:rPr lang="en-US" dirty="0"/>
              <a:t> 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&gt;&gt;</a:t>
            </a:r>
            <a:r>
              <a:rPr lang="en-US" dirty="0"/>
              <a:t>  and 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&lt;&lt;</a:t>
            </a:r>
          </a:p>
          <a:p>
            <a:pPr lvl="1"/>
            <a:r>
              <a:rPr lang="en-US" u="sng" dirty="0"/>
              <a:t>Input</a:t>
            </a:r>
            <a:r>
              <a:rPr lang="en-US" dirty="0"/>
              <a:t> a Roman numeral value as a string, </a:t>
            </a:r>
            <a:br>
              <a:rPr lang="en-US" dirty="0"/>
            </a:br>
            <a:r>
              <a:rPr lang="en-US" dirty="0"/>
              <a:t>such as </a:t>
            </a:r>
            <a:r>
              <a:rPr lang="en-US" sz="28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MCMLXVIII</a:t>
            </a:r>
          </a:p>
          <a:p>
            <a:pPr lvl="1"/>
            <a:r>
              <a:rPr lang="en-US" u="sng" dirty="0"/>
              <a:t>Output</a:t>
            </a:r>
            <a:r>
              <a:rPr lang="en-US" dirty="0"/>
              <a:t> a Roman numeral value in the form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such as </a:t>
            </a:r>
            <a:r>
              <a:rPr lang="en-US" sz="28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[1968:MCMLXVIII]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0342" y="5074902"/>
            <a:ext cx="393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integer 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value</a:t>
            </a:r>
            <a:r>
              <a:rPr lang="en-US" sz="2400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2400" i="1" dirty="0" err="1">
                <a:latin typeface="Times New Roman" charset="0"/>
                <a:ea typeface="Times New Roman" charset="0"/>
                <a:cs typeface="Times New Roman" charset="0"/>
              </a:rPr>
              <a:t>roman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string</a:t>
            </a:r>
            <a:r>
              <a:rPr lang="en-US" sz="24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665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#5: Roman Numerals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test program</a:t>
            </a:r>
            <a:r>
              <a:rPr lang="en-US" dirty="0"/>
              <a:t> inputs and parses a text file containing simple two-operand arithmetic expressions with Roman numerals: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performs the arithmetic and output the results: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5730" y="2697488"/>
            <a:ext cx="22525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MCMLXIII + LIII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MMI - XXXIII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LIII * XXXIII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MMI / XXXIII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5895" y="4761295"/>
            <a:ext cx="5492209" cy="1077218"/>
          </a:xfrm>
          <a:prstGeom prst="rect">
            <a:avLst/>
          </a:prstGeom>
          <a:solidFill>
            <a:srgbClr val="E1F5FF"/>
          </a:solidFill>
          <a:ln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[1963:MCMLXIII] + [53:LIII] = [2016:MMXVI]</a:t>
            </a:r>
          </a:p>
          <a:p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[2001:MMI] - [33:XXXIII] = [1968:MCMLXVIII]</a:t>
            </a:r>
          </a:p>
          <a:p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[53:LIII] * [33:XXXIII] = [1749:MDCCXLIX]</a:t>
            </a:r>
          </a:p>
          <a:p>
            <a:r>
              <a:rPr lang="pt-BR" b="1" dirty="0">
                <a:latin typeface="Courier New" charset="0"/>
                <a:ea typeface="Courier New" charset="0"/>
                <a:cs typeface="Courier New" charset="0"/>
              </a:rPr>
              <a:t>[2001:MMI] / [33:XXXIII] = [60:LX]</a:t>
            </a:r>
          </a:p>
        </p:txBody>
      </p:sp>
    </p:spTree>
    <p:extLst>
      <p:ext uri="{BB962C8B-B14F-4D97-AF65-F5344CB8AC3E}">
        <p14:creationId xmlns:p14="http://schemas.microsoft.com/office/powerpoint/2010/main" val="76751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#5: Roman Numerals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RomanNumeral.h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the class declaration.</a:t>
            </a:r>
          </a:p>
          <a:p>
            <a:pPr lvl="5"/>
            <a:endParaRPr lang="en-US" dirty="0"/>
          </a:p>
          <a:p>
            <a:r>
              <a:rPr lang="en-US" dirty="0"/>
              <a:t>File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RomanNumeral.cpp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contains </a:t>
            </a:r>
            <a:br>
              <a:rPr lang="en-US" dirty="0"/>
            </a:br>
            <a:r>
              <a:rPr lang="en-US" dirty="0"/>
              <a:t>the class implementation.</a:t>
            </a:r>
          </a:p>
          <a:p>
            <a:pPr lvl="5"/>
            <a:endParaRPr lang="en-US" dirty="0"/>
          </a:p>
          <a:p>
            <a:r>
              <a:rPr lang="en-US" dirty="0"/>
              <a:t>File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RomanNumeralTester.cpp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contains </a:t>
            </a:r>
            <a:br>
              <a:rPr lang="en-US" dirty="0"/>
            </a:br>
            <a:r>
              <a:rPr lang="en-US" dirty="0"/>
              <a:t>two functions to test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8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#4. Sample Solution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3077"/>
            <a:ext cx="8229600" cy="1818947"/>
          </a:xfrm>
        </p:spPr>
        <p:txBody>
          <a:bodyPr/>
          <a:lstStyle/>
          <a:p>
            <a:r>
              <a:rPr lang="en-US" dirty="0"/>
              <a:t>Read the score count for the student.</a:t>
            </a:r>
          </a:p>
          <a:p>
            <a:pPr lvl="1"/>
            <a:r>
              <a:rPr lang="en-US" dirty="0"/>
              <a:t>Use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row_ptr</a:t>
            </a:r>
            <a:r>
              <a:rPr lang="en-US" dirty="0"/>
              <a:t> to allocate a dynamic array of integers to be the row of the student’s scores.</a:t>
            </a:r>
          </a:p>
          <a:p>
            <a:pPr lvl="1"/>
            <a:r>
              <a:rPr lang="en-US" dirty="0"/>
              <a:t>Allocate an extra element to store a -1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2683" y="5437082"/>
            <a:ext cx="514756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*</a:t>
            </a:r>
            <a:r>
              <a:rPr lang="en-US" sz="1800" b="1" dirty="0" err="1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row_ptr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= new int[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score_count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+ 1];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27017" y="4892024"/>
            <a:ext cx="365756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64175" y="5015582"/>
            <a:ext cx="91440" cy="9143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86465" y="4892024"/>
            <a:ext cx="428418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43301" y="4892024"/>
            <a:ext cx="428418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114883" y="4892024"/>
            <a:ext cx="428418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155615" y="5061301"/>
            <a:ext cx="53085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2878675" y="4892024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row_ptr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972362" y="4892024"/>
            <a:ext cx="428418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CD9329-1A9C-4C4C-802F-FD17F220EC1F}"/>
              </a:ext>
            </a:extLst>
          </p:cNvPr>
          <p:cNvGrpSpPr/>
          <p:nvPr/>
        </p:nvGrpSpPr>
        <p:grpSpPr>
          <a:xfrm>
            <a:off x="1037591" y="1354166"/>
            <a:ext cx="6826213" cy="1709078"/>
            <a:chOff x="1037591" y="1354166"/>
            <a:chExt cx="6826213" cy="17090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A1B674-C80D-F54D-954E-54AE848EB7E1}"/>
                </a:ext>
              </a:extLst>
            </p:cNvPr>
            <p:cNvGrpSpPr/>
            <p:nvPr/>
          </p:nvGrpSpPr>
          <p:grpSpPr>
            <a:xfrm>
              <a:off x="2999613" y="1354166"/>
              <a:ext cx="1912703" cy="1681876"/>
              <a:chOff x="6682613" y="4280214"/>
              <a:chExt cx="1912703" cy="1681876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DE9072-D488-D843-A5E5-7B8EEAC1F993}"/>
                  </a:ext>
                </a:extLst>
              </p:cNvPr>
              <p:cNvSpPr txBox="1"/>
              <p:nvPr/>
            </p:nvSpPr>
            <p:spPr>
              <a:xfrm>
                <a:off x="6682613" y="4973630"/>
                <a:ext cx="1638387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"John Wayne"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F3CD88-9705-2B41-8D5D-22A4A3898E22}"/>
                  </a:ext>
                </a:extLst>
              </p:cNvPr>
              <p:cNvSpPr txBox="1"/>
              <p:nvPr/>
            </p:nvSpPr>
            <p:spPr>
              <a:xfrm>
                <a:off x="6682613" y="5284982"/>
                <a:ext cx="191270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138249-FAAF-5A41-A3F8-D3C823619F13}"/>
                  </a:ext>
                </a:extLst>
              </p:cNvPr>
              <p:cNvSpPr txBox="1"/>
              <p:nvPr/>
            </p:nvSpPr>
            <p:spPr>
              <a:xfrm>
                <a:off x="6682613" y="5623536"/>
                <a:ext cx="182126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08CCCD2-DCBE-644B-9A81-E6FA23BBC974}"/>
                  </a:ext>
                </a:extLst>
              </p:cNvPr>
              <p:cNvSpPr/>
              <p:nvPr/>
            </p:nvSpPr>
            <p:spPr bwMode="auto">
              <a:xfrm>
                <a:off x="7472609" y="4292919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9FCF054-F88D-CA43-94CE-82A9D826AF93}"/>
                  </a:ext>
                </a:extLst>
              </p:cNvPr>
              <p:cNvSpPr/>
              <p:nvPr/>
            </p:nvSpPr>
            <p:spPr bwMode="auto">
              <a:xfrm>
                <a:off x="7609767" y="4410198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7F7E389-4E6B-CD40-9FB3-34923492A770}"/>
                  </a:ext>
                </a:extLst>
              </p:cNvPr>
              <p:cNvCxnSpPr/>
              <p:nvPr/>
            </p:nvCxnSpPr>
            <p:spPr bwMode="auto">
              <a:xfrm>
                <a:off x="7655487" y="4499314"/>
                <a:ext cx="0" cy="47461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088A979-EE3A-5C4C-B053-B8F02E4EA552}"/>
                  </a:ext>
                </a:extLst>
              </p:cNvPr>
              <p:cNvSpPr txBox="1"/>
              <p:nvPr/>
            </p:nvSpPr>
            <p:spPr>
              <a:xfrm>
                <a:off x="6721665" y="4280214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33CC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names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CD4DA9-ABBB-1E4D-BBA6-D32FCC1F9221}"/>
                </a:ext>
              </a:extLst>
            </p:cNvPr>
            <p:cNvGrpSpPr/>
            <p:nvPr/>
          </p:nvGrpSpPr>
          <p:grpSpPr>
            <a:xfrm>
              <a:off x="6819657" y="1354166"/>
              <a:ext cx="1044147" cy="1709078"/>
              <a:chOff x="6545340" y="3914458"/>
              <a:chExt cx="1044147" cy="170907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981DDC-5C00-CC44-A5AC-8AC64B96D503}"/>
                  </a:ext>
                </a:extLst>
              </p:cNvPr>
              <p:cNvSpPr txBox="1"/>
              <p:nvPr/>
            </p:nvSpPr>
            <p:spPr>
              <a:xfrm>
                <a:off x="7223731" y="4607874"/>
                <a:ext cx="365756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2FD9CF-D8D4-434D-8CBB-CABD9EB76169}"/>
                  </a:ext>
                </a:extLst>
              </p:cNvPr>
              <p:cNvSpPr txBox="1"/>
              <p:nvPr/>
            </p:nvSpPr>
            <p:spPr>
              <a:xfrm>
                <a:off x="7223731" y="4946428"/>
                <a:ext cx="365756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82F82E-B9FB-DC44-A90E-6464BDF7329C}"/>
                  </a:ext>
                </a:extLst>
              </p:cNvPr>
              <p:cNvSpPr txBox="1"/>
              <p:nvPr/>
            </p:nvSpPr>
            <p:spPr>
              <a:xfrm>
                <a:off x="7223731" y="5284982"/>
                <a:ext cx="365756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AF53C00-AE09-D147-9084-841DE61A6748}"/>
                  </a:ext>
                </a:extLst>
              </p:cNvPr>
              <p:cNvSpPr/>
              <p:nvPr/>
            </p:nvSpPr>
            <p:spPr bwMode="auto">
              <a:xfrm>
                <a:off x="7223730" y="3927163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D6856D9-37FB-BF47-B95B-B2664140B153}"/>
                  </a:ext>
                </a:extLst>
              </p:cNvPr>
              <p:cNvSpPr/>
              <p:nvPr/>
            </p:nvSpPr>
            <p:spPr bwMode="auto">
              <a:xfrm>
                <a:off x="7360888" y="4044442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615E2BF-A327-4F41-AB2C-805DC9A4E74A}"/>
                  </a:ext>
                </a:extLst>
              </p:cNvPr>
              <p:cNvCxnSpPr/>
              <p:nvPr/>
            </p:nvCxnSpPr>
            <p:spPr bwMode="auto">
              <a:xfrm>
                <a:off x="7406608" y="4133558"/>
                <a:ext cx="0" cy="47461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49E02CD-B378-094F-B9E3-E2839398105C}"/>
                  </a:ext>
                </a:extLst>
              </p:cNvPr>
              <p:cNvSpPr txBox="1"/>
              <p:nvPr/>
            </p:nvSpPr>
            <p:spPr>
              <a:xfrm>
                <a:off x="6545340" y="3914458"/>
                <a:ext cx="678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33CC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rows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001F713-4786-7F41-B2FB-E2646A606E4A}"/>
                  </a:ext>
                </a:extLst>
              </p:cNvPr>
              <p:cNvSpPr/>
              <p:nvPr/>
            </p:nvSpPr>
            <p:spPr bwMode="auto">
              <a:xfrm>
                <a:off x="7360888" y="4743012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01F4550-7A54-2C4D-BAE7-17BEC19CBA22}"/>
                  </a:ext>
                </a:extLst>
              </p:cNvPr>
              <p:cNvSpPr/>
              <p:nvPr/>
            </p:nvSpPr>
            <p:spPr bwMode="auto">
              <a:xfrm>
                <a:off x="7373245" y="5065544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2D34126-C6E8-0940-8830-D4B2DF8E0167}"/>
                  </a:ext>
                </a:extLst>
              </p:cNvPr>
              <p:cNvSpPr/>
              <p:nvPr/>
            </p:nvSpPr>
            <p:spPr bwMode="auto">
              <a:xfrm>
                <a:off x="7373245" y="5404098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024D88-0D4F-B341-A21D-A3D3571A81F7}"/>
                </a:ext>
              </a:extLst>
            </p:cNvPr>
            <p:cNvSpPr txBox="1"/>
            <p:nvPr/>
          </p:nvSpPr>
          <p:spPr>
            <a:xfrm>
              <a:off x="1037591" y="2358934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name_ptr</a:t>
              </a:r>
              <a:endPara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CA7596-F341-9C40-B188-DC1780457421}"/>
                </a:ext>
              </a:extLst>
            </p:cNvPr>
            <p:cNvSpPr/>
            <p:nvPr/>
          </p:nvSpPr>
          <p:spPr bwMode="auto">
            <a:xfrm>
              <a:off x="2196632" y="2355081"/>
              <a:ext cx="365756" cy="32995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143AAE-8EAB-5449-9126-3BF3C665DE8D}"/>
                </a:ext>
              </a:extLst>
            </p:cNvPr>
            <p:cNvSpPr/>
            <p:nvPr/>
          </p:nvSpPr>
          <p:spPr bwMode="auto">
            <a:xfrm>
              <a:off x="2333790" y="2483653"/>
              <a:ext cx="91440" cy="891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F12E6FE-39BA-8346-A155-305B74B04778}"/>
                </a:ext>
              </a:extLst>
            </p:cNvPr>
            <p:cNvCxnSpPr>
              <a:cxnSpLocks/>
              <a:stCxn id="24" idx="6"/>
            </p:cNvCxnSpPr>
            <p:nvPr/>
          </p:nvCxnSpPr>
          <p:spPr bwMode="auto">
            <a:xfrm>
              <a:off x="2425230" y="2528211"/>
              <a:ext cx="5743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64B513-3AA4-3C4F-A49D-EBB11F4E7485}"/>
                </a:ext>
              </a:extLst>
            </p:cNvPr>
            <p:cNvSpPr txBox="1"/>
            <p:nvPr/>
          </p:nvSpPr>
          <p:spPr>
            <a:xfrm>
              <a:off x="5692411" y="2039428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row_ptr</a:t>
              </a:r>
              <a:endPara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841377-97C7-9B47-AB6A-2469FE01E925}"/>
                </a:ext>
              </a:extLst>
            </p:cNvPr>
            <p:cNvSpPr/>
            <p:nvPr/>
          </p:nvSpPr>
          <p:spPr bwMode="auto">
            <a:xfrm>
              <a:off x="6700670" y="2043729"/>
              <a:ext cx="365756" cy="32995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FEBDF7D-4EE0-C648-B96E-920B5255E514}"/>
                </a:ext>
              </a:extLst>
            </p:cNvPr>
            <p:cNvSpPr/>
            <p:nvPr/>
          </p:nvSpPr>
          <p:spPr bwMode="auto">
            <a:xfrm>
              <a:off x="6837828" y="2172301"/>
              <a:ext cx="91440" cy="891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ADF9DCB-7D6B-764B-B369-EDD457D51D86}"/>
                </a:ext>
              </a:extLst>
            </p:cNvPr>
            <p:cNvCxnSpPr>
              <a:stCxn id="28" idx="6"/>
            </p:cNvCxnSpPr>
            <p:nvPr/>
          </p:nvCxnSpPr>
          <p:spPr bwMode="auto">
            <a:xfrm>
              <a:off x="6929268" y="2216859"/>
              <a:ext cx="57438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683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6B92-FD76-244A-A816-E2FE093C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#4. Sample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D532-ABE2-EF44-B9AF-A1D5FCA9B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Read the student’s scores into the scores row.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</a:t>
            </a:r>
            <a:r>
              <a:rPr 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score_ptr</a:t>
            </a:r>
            <a:r>
              <a:rPr lang="en-US" dirty="0"/>
              <a:t> to enter the scores </a:t>
            </a:r>
            <a:br>
              <a:rPr lang="en-US" dirty="0"/>
            </a:br>
            <a:r>
              <a:rPr lang="en-US" dirty="0"/>
              <a:t>into the row.</a:t>
            </a:r>
          </a:p>
          <a:p>
            <a:r>
              <a:rPr lang="en-US" dirty="0"/>
              <a:t>Move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row_ptr</a:t>
            </a:r>
            <a:r>
              <a:rPr lang="en-US" dirty="0"/>
              <a:t> down to point to the next row.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Continue until all the student data have been read and entered into the dynamic arrays.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52A89-AC75-9341-AFB1-0E7835A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D9BADED-E8D0-9F43-808C-251058BED162}"/>
              </a:ext>
            </a:extLst>
          </p:cNvPr>
          <p:cNvGrpSpPr/>
          <p:nvPr/>
        </p:nvGrpSpPr>
        <p:grpSpPr>
          <a:xfrm>
            <a:off x="312351" y="3154683"/>
            <a:ext cx="8465843" cy="1709078"/>
            <a:chOff x="312351" y="3246122"/>
            <a:chExt cx="8465843" cy="17090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4F8DF27-40FD-F749-9622-00B8EC48EC86}"/>
                </a:ext>
              </a:extLst>
            </p:cNvPr>
            <p:cNvGrpSpPr/>
            <p:nvPr/>
          </p:nvGrpSpPr>
          <p:grpSpPr>
            <a:xfrm>
              <a:off x="312351" y="3246122"/>
              <a:ext cx="8465843" cy="1709078"/>
              <a:chOff x="488957" y="1354166"/>
              <a:chExt cx="8465843" cy="170907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3D54C1C-B67E-F74D-8CE6-884F054917FD}"/>
                  </a:ext>
                </a:extLst>
              </p:cNvPr>
              <p:cNvGrpSpPr/>
              <p:nvPr/>
            </p:nvGrpSpPr>
            <p:grpSpPr>
              <a:xfrm>
                <a:off x="2450979" y="1354166"/>
                <a:ext cx="1912703" cy="1681876"/>
                <a:chOff x="6682613" y="4280214"/>
                <a:chExt cx="1912703" cy="1681876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6BA856-E761-3E40-A662-71C779183E9D}"/>
                    </a:ext>
                  </a:extLst>
                </p:cNvPr>
                <p:cNvSpPr txBox="1"/>
                <p:nvPr/>
              </p:nvSpPr>
              <p:spPr>
                <a:xfrm>
                  <a:off x="6682613" y="4973630"/>
                  <a:ext cx="1638387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"John Wayne"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B07D178-69E4-7A42-A841-0630DA8006DF}"/>
                    </a:ext>
                  </a:extLst>
                </p:cNvPr>
                <p:cNvSpPr txBox="1"/>
                <p:nvPr/>
              </p:nvSpPr>
              <p:spPr>
                <a:xfrm>
                  <a:off x="6682613" y="5284982"/>
                  <a:ext cx="1912703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5A3AC37-6C47-9C4A-837C-AF68A3A90264}"/>
                    </a:ext>
                  </a:extLst>
                </p:cNvPr>
                <p:cNvSpPr txBox="1"/>
                <p:nvPr/>
              </p:nvSpPr>
              <p:spPr>
                <a:xfrm>
                  <a:off x="6682613" y="5623536"/>
                  <a:ext cx="1821263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89BCCDF-CD34-374A-BA30-B1532FE45503}"/>
                    </a:ext>
                  </a:extLst>
                </p:cNvPr>
                <p:cNvSpPr/>
                <p:nvPr/>
              </p:nvSpPr>
              <p:spPr bwMode="auto">
                <a:xfrm>
                  <a:off x="7472609" y="4292919"/>
                  <a:ext cx="365756" cy="32995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5952449-EE64-8844-B43A-343323CB125E}"/>
                    </a:ext>
                  </a:extLst>
                </p:cNvPr>
                <p:cNvSpPr/>
                <p:nvPr/>
              </p:nvSpPr>
              <p:spPr bwMode="auto">
                <a:xfrm>
                  <a:off x="7609767" y="4410198"/>
                  <a:ext cx="91440" cy="8911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E10EDF98-9759-DA46-A25A-2DC3112225FE}"/>
                    </a:ext>
                  </a:extLst>
                </p:cNvPr>
                <p:cNvCxnSpPr/>
                <p:nvPr/>
              </p:nvCxnSpPr>
              <p:spPr bwMode="auto">
                <a:xfrm>
                  <a:off x="7655487" y="4499314"/>
                  <a:ext cx="0" cy="4746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3A478A-F5E4-4D41-A16A-72A3C663F5EF}"/>
                    </a:ext>
                  </a:extLst>
                </p:cNvPr>
                <p:cNvSpPr txBox="1"/>
                <p:nvPr/>
              </p:nvSpPr>
              <p:spPr>
                <a:xfrm>
                  <a:off x="6715393" y="4280214"/>
                  <a:ext cx="80182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33CC"/>
                      </a:solidFill>
                      <a:latin typeface="Courier New" charset="0"/>
                      <a:ea typeface="Courier New" charset="0"/>
                      <a:cs typeface="Courier New" charset="0"/>
                    </a:rPr>
                    <a:t>names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13628CA-27CC-8446-931C-2A254825DEF0}"/>
                  </a:ext>
                </a:extLst>
              </p:cNvPr>
              <p:cNvGrpSpPr/>
              <p:nvPr/>
            </p:nvGrpSpPr>
            <p:grpSpPr>
              <a:xfrm>
                <a:off x="5807556" y="1354166"/>
                <a:ext cx="1027276" cy="1709078"/>
                <a:chOff x="6562211" y="3914458"/>
                <a:chExt cx="1027276" cy="1709078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0AAECF8-28D6-6F4A-802F-678AF1202664}"/>
                    </a:ext>
                  </a:extLst>
                </p:cNvPr>
                <p:cNvSpPr txBox="1"/>
                <p:nvPr/>
              </p:nvSpPr>
              <p:spPr>
                <a:xfrm>
                  <a:off x="7223731" y="4607874"/>
                  <a:ext cx="365756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6A5AA72-1701-BB4A-AC4C-4A1C579B7A94}"/>
                    </a:ext>
                  </a:extLst>
                </p:cNvPr>
                <p:cNvSpPr txBox="1"/>
                <p:nvPr/>
              </p:nvSpPr>
              <p:spPr>
                <a:xfrm>
                  <a:off x="7223731" y="4946428"/>
                  <a:ext cx="365756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90DA640-4DB5-1749-A466-A8C071B26859}"/>
                    </a:ext>
                  </a:extLst>
                </p:cNvPr>
                <p:cNvSpPr txBox="1"/>
                <p:nvPr/>
              </p:nvSpPr>
              <p:spPr>
                <a:xfrm>
                  <a:off x="7223731" y="5284982"/>
                  <a:ext cx="365756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82FCB2F-DAB5-B943-AB79-4BB73377EA95}"/>
                    </a:ext>
                  </a:extLst>
                </p:cNvPr>
                <p:cNvSpPr/>
                <p:nvPr/>
              </p:nvSpPr>
              <p:spPr bwMode="auto">
                <a:xfrm>
                  <a:off x="7223730" y="3927163"/>
                  <a:ext cx="365756" cy="32995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0A716AC-E9AF-1840-BD00-32FC1E9D81AA}"/>
                    </a:ext>
                  </a:extLst>
                </p:cNvPr>
                <p:cNvSpPr/>
                <p:nvPr/>
              </p:nvSpPr>
              <p:spPr bwMode="auto">
                <a:xfrm>
                  <a:off x="7360888" y="4044442"/>
                  <a:ext cx="91440" cy="8911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BF2D1C5C-7172-124C-9405-4245B965C5AA}"/>
                    </a:ext>
                  </a:extLst>
                </p:cNvPr>
                <p:cNvCxnSpPr/>
                <p:nvPr/>
              </p:nvCxnSpPr>
              <p:spPr bwMode="auto">
                <a:xfrm>
                  <a:off x="7406608" y="4133558"/>
                  <a:ext cx="0" cy="4746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C23ADE5-6C35-A948-8C8B-D52B1646F422}"/>
                    </a:ext>
                  </a:extLst>
                </p:cNvPr>
                <p:cNvSpPr txBox="1"/>
                <p:nvPr/>
              </p:nvSpPr>
              <p:spPr>
                <a:xfrm>
                  <a:off x="6562211" y="3914458"/>
                  <a:ext cx="6783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33CC"/>
                      </a:solidFill>
                      <a:latin typeface="Courier New" charset="0"/>
                      <a:ea typeface="Courier New" charset="0"/>
                      <a:cs typeface="Courier New" charset="0"/>
                    </a:rPr>
                    <a:t>rows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F023740-BBC1-CB4A-B46A-7CFC7BBA6AD6}"/>
                    </a:ext>
                  </a:extLst>
                </p:cNvPr>
                <p:cNvSpPr/>
                <p:nvPr/>
              </p:nvSpPr>
              <p:spPr bwMode="auto">
                <a:xfrm>
                  <a:off x="7373245" y="5065544"/>
                  <a:ext cx="91440" cy="8911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382DDEA-F331-064C-8C19-69CE95A5BDF6}"/>
                    </a:ext>
                  </a:extLst>
                </p:cNvPr>
                <p:cNvSpPr/>
                <p:nvPr/>
              </p:nvSpPr>
              <p:spPr bwMode="auto">
                <a:xfrm>
                  <a:off x="7373245" y="5404098"/>
                  <a:ext cx="91440" cy="8911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DF7C1C-499B-A347-94C8-FC990801BFC0}"/>
                  </a:ext>
                </a:extLst>
              </p:cNvPr>
              <p:cNvSpPr txBox="1"/>
              <p:nvPr/>
            </p:nvSpPr>
            <p:spPr>
              <a:xfrm>
                <a:off x="488957" y="2358934"/>
                <a:ext cx="1172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name_ptr</a:t>
                </a:r>
                <a:endPara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2E811A3-A193-1A4B-A746-DCFDE3DECA31}"/>
                  </a:ext>
                </a:extLst>
              </p:cNvPr>
              <p:cNvSpPr/>
              <p:nvPr/>
            </p:nvSpPr>
            <p:spPr bwMode="auto">
              <a:xfrm>
                <a:off x="1647998" y="2355081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62A419E-7319-4847-BBAE-BA3463C0C87C}"/>
                  </a:ext>
                </a:extLst>
              </p:cNvPr>
              <p:cNvSpPr/>
              <p:nvPr/>
            </p:nvSpPr>
            <p:spPr bwMode="auto">
              <a:xfrm>
                <a:off x="1785156" y="2483653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CEA3967-CF3C-A346-A8D0-1D4063D5DBAD}"/>
                  </a:ext>
                </a:extLst>
              </p:cNvPr>
              <p:cNvCxnSpPr>
                <a:cxnSpLocks/>
                <a:stCxn id="26" idx="6"/>
              </p:cNvCxnSpPr>
              <p:nvPr/>
            </p:nvCxnSpPr>
            <p:spPr bwMode="auto">
              <a:xfrm>
                <a:off x="1876596" y="2528211"/>
                <a:ext cx="5743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D5521D-C07D-5241-94BB-9C5520FC1917}"/>
                  </a:ext>
                </a:extLst>
              </p:cNvPr>
              <p:cNvSpPr txBox="1"/>
              <p:nvPr/>
            </p:nvSpPr>
            <p:spPr>
              <a:xfrm>
                <a:off x="4663439" y="2358934"/>
                <a:ext cx="1048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row_ptr</a:t>
                </a:r>
                <a:endParaRPr lang="en-US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62ECD8-F04F-8547-B7D9-5A1C35A03EDB}"/>
                  </a:ext>
                </a:extLst>
              </p:cNvPr>
              <p:cNvSpPr/>
              <p:nvPr/>
            </p:nvSpPr>
            <p:spPr bwMode="auto">
              <a:xfrm>
                <a:off x="5671698" y="2363235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44AB6B-AF66-8744-A830-65C3480BB224}"/>
                  </a:ext>
                </a:extLst>
              </p:cNvPr>
              <p:cNvSpPr/>
              <p:nvPr/>
            </p:nvSpPr>
            <p:spPr bwMode="auto">
              <a:xfrm>
                <a:off x="5808856" y="2491807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F3D2F8B-AD1B-8949-9067-FB805F0D64E3}"/>
                  </a:ext>
                </a:extLst>
              </p:cNvPr>
              <p:cNvCxnSpPr>
                <a:stCxn id="30" idx="6"/>
              </p:cNvCxnSpPr>
              <p:nvPr/>
            </p:nvCxnSpPr>
            <p:spPr bwMode="auto">
              <a:xfrm>
                <a:off x="5900296" y="2536365"/>
                <a:ext cx="5743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4CBF7F3-A50C-3F4E-8C3A-A4A2AC4AF20C}"/>
                  </a:ext>
                </a:extLst>
              </p:cNvPr>
              <p:cNvSpPr/>
              <p:nvPr/>
            </p:nvSpPr>
            <p:spPr bwMode="auto">
              <a:xfrm>
                <a:off x="6618195" y="2164861"/>
                <a:ext cx="91440" cy="9143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804C458-75A6-B144-99B7-17C09E85B9D8}"/>
                  </a:ext>
                </a:extLst>
              </p:cNvPr>
              <p:cNvSpPr/>
              <p:nvPr/>
            </p:nvSpPr>
            <p:spPr bwMode="auto">
              <a:xfrm>
                <a:off x="7240485" y="2041303"/>
                <a:ext cx="428418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12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4AA1E8F-F74B-214E-B510-3E939AB106B1}"/>
                  </a:ext>
                </a:extLst>
              </p:cNvPr>
              <p:cNvSpPr/>
              <p:nvPr/>
            </p:nvSpPr>
            <p:spPr bwMode="auto">
              <a:xfrm>
                <a:off x="8097321" y="2041303"/>
                <a:ext cx="428418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45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D66D51B-1464-D24A-8731-67174B283335}"/>
                  </a:ext>
                </a:extLst>
              </p:cNvPr>
              <p:cNvSpPr/>
              <p:nvPr/>
            </p:nvSpPr>
            <p:spPr bwMode="auto">
              <a:xfrm>
                <a:off x="7668903" y="2041303"/>
                <a:ext cx="428418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71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A6D52D2-9C03-854C-B1B8-CC92CCE3FCEA}"/>
                  </a:ext>
                </a:extLst>
              </p:cNvPr>
              <p:cNvCxnSpPr/>
              <p:nvPr/>
            </p:nvCxnSpPr>
            <p:spPr bwMode="auto">
              <a:xfrm flipV="1">
                <a:off x="6709635" y="2210580"/>
                <a:ext cx="530850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380BE90-3DF6-E141-88D4-104421BA5D4F}"/>
                  </a:ext>
                </a:extLst>
              </p:cNvPr>
              <p:cNvSpPr/>
              <p:nvPr/>
            </p:nvSpPr>
            <p:spPr bwMode="auto">
              <a:xfrm>
                <a:off x="8526382" y="2041303"/>
                <a:ext cx="428418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-1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EA708EF-C7A5-7147-AD88-1A95AE00FB54}"/>
                  </a:ext>
                </a:extLst>
              </p:cNvPr>
              <p:cNvSpPr/>
              <p:nvPr/>
            </p:nvSpPr>
            <p:spPr bwMode="auto">
              <a:xfrm>
                <a:off x="8573643" y="2724690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B46D676-8BE4-FF41-91B5-D8D50FBB480F}"/>
                  </a:ext>
                </a:extLst>
              </p:cNvPr>
              <p:cNvSpPr/>
              <p:nvPr/>
            </p:nvSpPr>
            <p:spPr bwMode="auto">
              <a:xfrm>
                <a:off x="8710143" y="2853262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0E752D2-C94F-B347-A219-AD137DD3AE9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76718" y="4271812"/>
              <a:ext cx="0" cy="4734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C88897-588D-214B-AF08-0863701B811B}"/>
                </a:ext>
              </a:extLst>
            </p:cNvPr>
            <p:cNvSpPr txBox="1"/>
            <p:nvPr/>
          </p:nvSpPr>
          <p:spPr>
            <a:xfrm>
              <a:off x="7145925" y="4616646"/>
              <a:ext cx="1295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score_ptr</a:t>
              </a:r>
              <a:endPara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33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FC70-5397-AC48-944C-C2A8216B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#4. Sample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6D37-2D29-F047-9118-33729D88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/>
              <a:t>s to simplify all the pointer types.</a:t>
            </a:r>
          </a:p>
          <a:p>
            <a:pPr lvl="1"/>
            <a:r>
              <a:rPr lang="en-US" dirty="0"/>
              <a:t>Advantage: Simpler looking code.</a:t>
            </a:r>
          </a:p>
          <a:p>
            <a:pPr lvl="1"/>
            <a:r>
              <a:rPr lang="en-US" dirty="0"/>
              <a:t>Disadvantage: Can hide useful datatype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01FC4-6473-7A49-A41A-04517AF9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BEE94-831D-334A-8B14-2A5470F210CE}"/>
              </a:ext>
            </a:extLst>
          </p:cNvPr>
          <p:cNvSpPr txBox="1"/>
          <p:nvPr/>
        </p:nvSpPr>
        <p:spPr>
          <a:xfrm>
            <a:off x="209267" y="2697488"/>
            <a:ext cx="872546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string   *</a:t>
            </a:r>
            <a:r>
              <a:rPr lang="en-US" sz="15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NamePtr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// -&gt; a student name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string   *</a:t>
            </a:r>
            <a:r>
              <a:rPr lang="en-US" sz="15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NameArray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// -&gt; dynamic array of student names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*</a:t>
            </a:r>
            <a:r>
              <a:rPr lang="en-US" sz="15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ScorePtr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-&gt; a score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*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ScoreRow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-&gt; dynamic array (row) of student scores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ScoreRow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5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RowArray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-&gt; dynamic array of pointers to score rows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ScoreRow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5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RowPtr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  // -&gt; a pointer to a score row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44D8A5-E037-044C-AE3D-5F5D97D934D0}"/>
              </a:ext>
            </a:extLst>
          </p:cNvPr>
          <p:cNvSpPr txBox="1"/>
          <p:nvPr/>
        </p:nvSpPr>
        <p:spPr>
          <a:xfrm>
            <a:off x="7407410" y="3994539"/>
            <a:ext cx="138211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students.cpp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02EA70-66F1-4040-80F2-113EDDBD1FA9}"/>
              </a:ext>
            </a:extLst>
          </p:cNvPr>
          <p:cNvGrpSpPr/>
          <p:nvPr/>
        </p:nvGrpSpPr>
        <p:grpSpPr>
          <a:xfrm>
            <a:off x="327261" y="4343390"/>
            <a:ext cx="8477660" cy="1834501"/>
            <a:chOff x="300534" y="3246122"/>
            <a:chExt cx="8477660" cy="183450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9E94B73-C80C-A94A-8FEF-0D60B22D8538}"/>
                </a:ext>
              </a:extLst>
            </p:cNvPr>
            <p:cNvGrpSpPr/>
            <p:nvPr/>
          </p:nvGrpSpPr>
          <p:grpSpPr>
            <a:xfrm>
              <a:off x="300534" y="3246122"/>
              <a:ext cx="8477660" cy="1709078"/>
              <a:chOff x="477140" y="1354166"/>
              <a:chExt cx="8477660" cy="170907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818826C-F8BF-1549-977A-ED6FAD8052ED}"/>
                  </a:ext>
                </a:extLst>
              </p:cNvPr>
              <p:cNvGrpSpPr/>
              <p:nvPr/>
            </p:nvGrpSpPr>
            <p:grpSpPr>
              <a:xfrm>
                <a:off x="1247197" y="1354166"/>
                <a:ext cx="3116485" cy="1681876"/>
                <a:chOff x="5478831" y="4280214"/>
                <a:chExt cx="3116485" cy="1681876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3B9AB54-5700-864E-B2F1-E9EE96A07477}"/>
                    </a:ext>
                  </a:extLst>
                </p:cNvPr>
                <p:cNvSpPr txBox="1"/>
                <p:nvPr/>
              </p:nvSpPr>
              <p:spPr>
                <a:xfrm>
                  <a:off x="6682613" y="4973630"/>
                  <a:ext cx="1638387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"John Wayne"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393D2240-F5A4-7C47-BE0E-0CA35992161D}"/>
                    </a:ext>
                  </a:extLst>
                </p:cNvPr>
                <p:cNvSpPr txBox="1"/>
                <p:nvPr/>
              </p:nvSpPr>
              <p:spPr>
                <a:xfrm>
                  <a:off x="6682613" y="5284982"/>
                  <a:ext cx="1912703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18AE5B1E-4A05-E348-8373-2764A0A575F5}"/>
                    </a:ext>
                  </a:extLst>
                </p:cNvPr>
                <p:cNvSpPr txBox="1"/>
                <p:nvPr/>
              </p:nvSpPr>
              <p:spPr>
                <a:xfrm>
                  <a:off x="6682613" y="5623536"/>
                  <a:ext cx="1821263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9B7D99B-8596-F148-96B3-C07707714B49}"/>
                    </a:ext>
                  </a:extLst>
                </p:cNvPr>
                <p:cNvSpPr/>
                <p:nvPr/>
              </p:nvSpPr>
              <p:spPr bwMode="auto">
                <a:xfrm>
                  <a:off x="7472609" y="4292919"/>
                  <a:ext cx="365756" cy="32995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1BED508-4CF4-B541-8797-B0DC706E1F0C}"/>
                    </a:ext>
                  </a:extLst>
                </p:cNvPr>
                <p:cNvSpPr/>
                <p:nvPr/>
              </p:nvSpPr>
              <p:spPr bwMode="auto">
                <a:xfrm>
                  <a:off x="7609767" y="4410198"/>
                  <a:ext cx="91440" cy="8911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B67D8A8E-3014-3F4C-B2AE-E2FB99E50742}"/>
                    </a:ext>
                  </a:extLst>
                </p:cNvPr>
                <p:cNvCxnSpPr/>
                <p:nvPr/>
              </p:nvCxnSpPr>
              <p:spPr bwMode="auto">
                <a:xfrm>
                  <a:off x="7655487" y="4499314"/>
                  <a:ext cx="0" cy="4746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F5985C8-E304-5B40-841D-7FF32CC1413C}"/>
                    </a:ext>
                  </a:extLst>
                </p:cNvPr>
                <p:cNvSpPr txBox="1"/>
                <p:nvPr/>
              </p:nvSpPr>
              <p:spPr>
                <a:xfrm>
                  <a:off x="5478831" y="4280214"/>
                  <a:ext cx="20361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0033CC"/>
                      </a:solidFill>
                      <a:latin typeface="Courier New" charset="0"/>
                      <a:ea typeface="Courier New" charset="0"/>
                      <a:cs typeface="Courier New" charset="0"/>
                    </a:rPr>
                    <a:t>NameArray</a:t>
                  </a:r>
                  <a:r>
                    <a:rPr lang="en-US" b="1" dirty="0">
                      <a:solidFill>
                        <a:srgbClr val="0033CC"/>
                      </a:solidFill>
                      <a:latin typeface="Courier New" charset="0"/>
                      <a:ea typeface="Courier New" charset="0"/>
                      <a:cs typeface="Courier New" charset="0"/>
                    </a:rPr>
                    <a:t> names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A3AB32B-C39F-2F4D-B1D7-6D98B8B58AF4}"/>
                  </a:ext>
                </a:extLst>
              </p:cNvPr>
              <p:cNvGrpSpPr/>
              <p:nvPr/>
            </p:nvGrpSpPr>
            <p:grpSpPr>
              <a:xfrm>
                <a:off x="4721879" y="1354166"/>
                <a:ext cx="2112953" cy="1709078"/>
                <a:chOff x="5476534" y="3914458"/>
                <a:chExt cx="2112953" cy="1709078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535D309-EB43-6F42-A8F1-821B789E172C}"/>
                    </a:ext>
                  </a:extLst>
                </p:cNvPr>
                <p:cNvSpPr txBox="1"/>
                <p:nvPr/>
              </p:nvSpPr>
              <p:spPr>
                <a:xfrm>
                  <a:off x="7223731" y="4607874"/>
                  <a:ext cx="365756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5CD40D2-72B7-9340-BE05-5505884D90C9}"/>
                    </a:ext>
                  </a:extLst>
                </p:cNvPr>
                <p:cNvSpPr txBox="1"/>
                <p:nvPr/>
              </p:nvSpPr>
              <p:spPr>
                <a:xfrm>
                  <a:off x="7223731" y="4946428"/>
                  <a:ext cx="365756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4452091-3F2D-EA47-B959-C3A79D0C87E8}"/>
                    </a:ext>
                  </a:extLst>
                </p:cNvPr>
                <p:cNvSpPr txBox="1"/>
                <p:nvPr/>
              </p:nvSpPr>
              <p:spPr>
                <a:xfrm>
                  <a:off x="7223731" y="5284982"/>
                  <a:ext cx="365756" cy="33855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11513DA9-E125-DE41-B824-819B66A178AD}"/>
                    </a:ext>
                  </a:extLst>
                </p:cNvPr>
                <p:cNvSpPr/>
                <p:nvPr/>
              </p:nvSpPr>
              <p:spPr bwMode="auto">
                <a:xfrm>
                  <a:off x="7223730" y="3927163"/>
                  <a:ext cx="365756" cy="32995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9ED79D4-B327-514A-89D7-42530D6DB381}"/>
                    </a:ext>
                  </a:extLst>
                </p:cNvPr>
                <p:cNvSpPr/>
                <p:nvPr/>
              </p:nvSpPr>
              <p:spPr bwMode="auto">
                <a:xfrm>
                  <a:off x="7360888" y="4044442"/>
                  <a:ext cx="91440" cy="8911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5C05AD8-B079-BE4A-8EAB-2C5A841D843D}"/>
                    </a:ext>
                  </a:extLst>
                </p:cNvPr>
                <p:cNvCxnSpPr/>
                <p:nvPr/>
              </p:nvCxnSpPr>
              <p:spPr bwMode="auto">
                <a:xfrm>
                  <a:off x="7406608" y="4133558"/>
                  <a:ext cx="0" cy="47461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73A9D46-33AB-AD47-B78C-85A01475778A}"/>
                    </a:ext>
                  </a:extLst>
                </p:cNvPr>
                <p:cNvSpPr txBox="1"/>
                <p:nvPr/>
              </p:nvSpPr>
              <p:spPr>
                <a:xfrm>
                  <a:off x="5476534" y="3914458"/>
                  <a:ext cx="178927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0033CC"/>
                      </a:solidFill>
                      <a:latin typeface="Courier New" charset="0"/>
                      <a:ea typeface="Courier New" charset="0"/>
                      <a:cs typeface="Courier New" charset="0"/>
                    </a:rPr>
                    <a:t>RowArray</a:t>
                  </a:r>
                  <a:r>
                    <a:rPr lang="en-US" b="1" dirty="0">
                      <a:solidFill>
                        <a:srgbClr val="0033CC"/>
                      </a:solidFill>
                      <a:latin typeface="Courier New" charset="0"/>
                      <a:ea typeface="Courier New" charset="0"/>
                      <a:cs typeface="Courier New" charset="0"/>
                    </a:rPr>
                    <a:t> rows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1056AB40-E5BD-1141-85C7-78E39DB211FF}"/>
                    </a:ext>
                  </a:extLst>
                </p:cNvPr>
                <p:cNvSpPr/>
                <p:nvPr/>
              </p:nvSpPr>
              <p:spPr bwMode="auto">
                <a:xfrm>
                  <a:off x="7373245" y="5065544"/>
                  <a:ext cx="91440" cy="8911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4F1206A-5D69-FA4D-8935-63E5DEFEDABF}"/>
                    </a:ext>
                  </a:extLst>
                </p:cNvPr>
                <p:cNvSpPr/>
                <p:nvPr/>
              </p:nvSpPr>
              <p:spPr bwMode="auto">
                <a:xfrm>
                  <a:off x="7373245" y="5404098"/>
                  <a:ext cx="91440" cy="89116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C41345-0BD6-6741-A887-F378E415DA32}"/>
                  </a:ext>
                </a:extLst>
              </p:cNvPr>
              <p:cNvSpPr txBox="1"/>
              <p:nvPr/>
            </p:nvSpPr>
            <p:spPr>
              <a:xfrm>
                <a:off x="477140" y="2256300"/>
                <a:ext cx="1172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NamePtr</a:t>
                </a:r>
                <a:endPara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name_ptr</a:t>
                </a:r>
                <a:endPara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E3C3FAA-8CC3-784C-8F05-9B5B6218B55F}"/>
                  </a:ext>
                </a:extLst>
              </p:cNvPr>
              <p:cNvSpPr/>
              <p:nvPr/>
            </p:nvSpPr>
            <p:spPr bwMode="auto">
              <a:xfrm>
                <a:off x="1647998" y="2355081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C536B31-87CA-D74A-8771-1020DC42B28E}"/>
                  </a:ext>
                </a:extLst>
              </p:cNvPr>
              <p:cNvSpPr/>
              <p:nvPr/>
            </p:nvSpPr>
            <p:spPr bwMode="auto">
              <a:xfrm>
                <a:off x="1785156" y="2483653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20A3288-8941-A243-BFE7-0D3FE7C9B7D1}"/>
                  </a:ext>
                </a:extLst>
              </p:cNvPr>
              <p:cNvCxnSpPr>
                <a:cxnSpLocks/>
                <a:stCxn id="45" idx="6"/>
              </p:cNvCxnSpPr>
              <p:nvPr/>
            </p:nvCxnSpPr>
            <p:spPr bwMode="auto">
              <a:xfrm>
                <a:off x="1876596" y="2528211"/>
                <a:ext cx="5743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6867B61-7C5F-FB4A-81F5-4F56B8638275}"/>
                  </a:ext>
                </a:extLst>
              </p:cNvPr>
              <p:cNvSpPr txBox="1"/>
              <p:nvPr/>
            </p:nvSpPr>
            <p:spPr>
              <a:xfrm>
                <a:off x="4657558" y="2262548"/>
                <a:ext cx="10486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RowPtr</a:t>
                </a:r>
                <a:endParaRPr lang="en-US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b="1" dirty="0" err="1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row_ptr</a:t>
                </a:r>
                <a:endParaRPr lang="en-US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AF76C8D-AEAE-F542-8A32-6985DC2C153C}"/>
                  </a:ext>
                </a:extLst>
              </p:cNvPr>
              <p:cNvSpPr/>
              <p:nvPr/>
            </p:nvSpPr>
            <p:spPr bwMode="auto">
              <a:xfrm>
                <a:off x="5671698" y="2363235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EFE1B20-F590-B14F-ADD4-FF80C95F721E}"/>
                  </a:ext>
                </a:extLst>
              </p:cNvPr>
              <p:cNvSpPr/>
              <p:nvPr/>
            </p:nvSpPr>
            <p:spPr bwMode="auto">
              <a:xfrm>
                <a:off x="5808856" y="2491807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9B535E9-A1B2-5546-B2ED-68C797EF558D}"/>
                  </a:ext>
                </a:extLst>
              </p:cNvPr>
              <p:cNvCxnSpPr>
                <a:stCxn id="49" idx="6"/>
              </p:cNvCxnSpPr>
              <p:nvPr/>
            </p:nvCxnSpPr>
            <p:spPr bwMode="auto">
              <a:xfrm>
                <a:off x="5900296" y="2536365"/>
                <a:ext cx="5743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A6E3F15-56A3-A14B-9B25-7D37660697AA}"/>
                  </a:ext>
                </a:extLst>
              </p:cNvPr>
              <p:cNvSpPr/>
              <p:nvPr/>
            </p:nvSpPr>
            <p:spPr bwMode="auto">
              <a:xfrm>
                <a:off x="6618195" y="2164861"/>
                <a:ext cx="91440" cy="9143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B426ABB-D1C8-304A-9209-AD03EFF60620}"/>
                  </a:ext>
                </a:extLst>
              </p:cNvPr>
              <p:cNvSpPr/>
              <p:nvPr/>
            </p:nvSpPr>
            <p:spPr bwMode="auto">
              <a:xfrm>
                <a:off x="7240485" y="2041303"/>
                <a:ext cx="428418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12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853617F-06FC-4546-B5E4-CADC77E66360}"/>
                  </a:ext>
                </a:extLst>
              </p:cNvPr>
              <p:cNvSpPr/>
              <p:nvPr/>
            </p:nvSpPr>
            <p:spPr bwMode="auto">
              <a:xfrm>
                <a:off x="8097321" y="2041303"/>
                <a:ext cx="428418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45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FE514EF-D388-F246-B045-27AFC3A1B6DF}"/>
                  </a:ext>
                </a:extLst>
              </p:cNvPr>
              <p:cNvSpPr/>
              <p:nvPr/>
            </p:nvSpPr>
            <p:spPr bwMode="auto">
              <a:xfrm>
                <a:off x="7668903" y="2041303"/>
                <a:ext cx="428418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71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95D6A1E-9664-7846-A532-0787E3FADA26}"/>
                  </a:ext>
                </a:extLst>
              </p:cNvPr>
              <p:cNvCxnSpPr/>
              <p:nvPr/>
            </p:nvCxnSpPr>
            <p:spPr bwMode="auto">
              <a:xfrm flipV="1">
                <a:off x="6709635" y="2210580"/>
                <a:ext cx="530850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4C6989B-5457-2847-86F4-3EC29F1D9353}"/>
                  </a:ext>
                </a:extLst>
              </p:cNvPr>
              <p:cNvSpPr/>
              <p:nvPr/>
            </p:nvSpPr>
            <p:spPr bwMode="auto">
              <a:xfrm>
                <a:off x="8526382" y="2041303"/>
                <a:ext cx="428418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-1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1F15C61-2995-F047-A6E1-A0A1C0921F37}"/>
                  </a:ext>
                </a:extLst>
              </p:cNvPr>
              <p:cNvSpPr/>
              <p:nvPr/>
            </p:nvSpPr>
            <p:spPr bwMode="auto">
              <a:xfrm>
                <a:off x="8573643" y="2724690"/>
                <a:ext cx="365756" cy="32995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C3BD67C-8E13-134C-A248-A124C28E7E5D}"/>
                  </a:ext>
                </a:extLst>
              </p:cNvPr>
              <p:cNvSpPr/>
              <p:nvPr/>
            </p:nvSpPr>
            <p:spPr bwMode="auto">
              <a:xfrm>
                <a:off x="8710143" y="2853262"/>
                <a:ext cx="91440" cy="891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ADED644-C997-0D41-A6CF-0516513CC66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76718" y="4271812"/>
              <a:ext cx="0" cy="4734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829F54-5A0E-1D4E-82B6-1C8A2A5D0740}"/>
                </a:ext>
              </a:extLst>
            </p:cNvPr>
            <p:cNvSpPr txBox="1"/>
            <p:nvPr/>
          </p:nvSpPr>
          <p:spPr>
            <a:xfrm>
              <a:off x="7067395" y="4495848"/>
              <a:ext cx="12955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ScorePtr</a:t>
              </a:r>
              <a:br>
                <a:rPr lang="en-US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b="1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score_ptr</a:t>
              </a:r>
              <a:endPara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071E6D-4065-854F-850E-8E09F756781A}"/>
              </a:ext>
            </a:extLst>
          </p:cNvPr>
          <p:cNvSpPr txBox="1"/>
          <p:nvPr/>
        </p:nvSpPr>
        <p:spPr>
          <a:xfrm>
            <a:off x="7361384" y="47506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ScoreRow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2A01-3C17-0C4A-8927-96F622F3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#4. Sample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61143-F9B9-1A4B-AE50-8F37549E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8B9B7-5201-4B44-87B5-D181246FF208}"/>
              </a:ext>
            </a:extLst>
          </p:cNvPr>
          <p:cNvSpPr txBox="1"/>
          <p:nvPr/>
        </p:nvSpPr>
        <p:spPr>
          <a:xfrm>
            <a:off x="853674" y="1234464"/>
            <a:ext cx="697178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create_dynamic_arrays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input, string&amp; course,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string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&amp;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names, int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 &amp;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rows);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fill_dynamic_arrays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input,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string *names, int **rows);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fill_score_row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input,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int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row_ptr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print_student_scores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string course,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string *names, int **rows);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delete_dynamic_arrays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string *names, int **rows);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81157-C702-B74A-83B8-42762A09AD1D}"/>
              </a:ext>
            </a:extLst>
          </p:cNvPr>
          <p:cNvSpPr txBox="1"/>
          <p:nvPr/>
        </p:nvSpPr>
        <p:spPr>
          <a:xfrm>
            <a:off x="853674" y="3886195"/>
            <a:ext cx="743665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create_dynamic_arrays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input, string&amp; course,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NameArray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names,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RowArray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rows);</a:t>
            </a:r>
          </a:p>
          <a:p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fill_dynamic_arrays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input,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NameArray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names,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RowArray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rows);</a:t>
            </a:r>
          </a:p>
          <a:p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fill_score_row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input,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score_count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RowPtr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row_ptr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print_student_scores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string course,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NameArray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names,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RowArray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rows);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delete_dynamic_arrays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NameArray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names,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RowArray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rows);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BFB6BC7-9453-C846-BCA3-8EAE9E7475C6}"/>
              </a:ext>
            </a:extLst>
          </p:cNvPr>
          <p:cNvSpPr/>
          <p:nvPr/>
        </p:nvSpPr>
        <p:spPr bwMode="auto">
          <a:xfrm>
            <a:off x="4295762" y="3566158"/>
            <a:ext cx="552473" cy="296666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0885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47491</TotalTime>
  <Words>5139</Words>
  <Application>Microsoft Macintosh PowerPoint</Application>
  <PresentationFormat>On-screen Show (4:3)</PresentationFormat>
  <Paragraphs>871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Courier New</vt:lpstr>
      <vt:lpstr>Times New Roman</vt:lpstr>
      <vt:lpstr>Wingdings</vt:lpstr>
      <vt:lpstr>Quadrant</vt:lpstr>
      <vt:lpstr>Custom Design</vt:lpstr>
      <vt:lpstr>CMPE 180A Data Structures and Algorithms in C++ September 22 Class Meeting</vt:lpstr>
      <vt:lpstr>Assignment #4. Sample Solution</vt:lpstr>
      <vt:lpstr>Assignment #4. Sample Solution, cont’d</vt:lpstr>
      <vt:lpstr>Assignment #4. Sample Solution</vt:lpstr>
      <vt:lpstr>Assignment #4. Sample Solution</vt:lpstr>
      <vt:lpstr>Assignment #4. Sample Solution, cont’d</vt:lpstr>
      <vt:lpstr>Assignment #4. Sample Solution, cont’d</vt:lpstr>
      <vt:lpstr>Assignment #4. Sample Solution, cont’d</vt:lpstr>
      <vt:lpstr>Assignment #4. Sample Solution, cont’d</vt:lpstr>
      <vt:lpstr>Structures</vt:lpstr>
      <vt:lpstr>Structures are Datatypes</vt:lpstr>
      <vt:lpstr>Scope of Structure Member Names</vt:lpstr>
      <vt:lpstr>Structure Variables</vt:lpstr>
      <vt:lpstr>Structure Variables, cont’d</vt:lpstr>
      <vt:lpstr>Structure Variables, cont’d</vt:lpstr>
      <vt:lpstr>Break</vt:lpstr>
      <vt:lpstr>Object-Oriented Programming</vt:lpstr>
      <vt:lpstr>Classes</vt:lpstr>
      <vt:lpstr>Defining Member Functions</vt:lpstr>
      <vt:lpstr>Constructors</vt:lpstr>
      <vt:lpstr>Constructors, cont’d</vt:lpstr>
      <vt:lpstr>Constructors, cont’d</vt:lpstr>
      <vt:lpstr>PowerPoint Presentation</vt:lpstr>
      <vt:lpstr>Constructors, cont’d</vt:lpstr>
      <vt:lpstr>Constructors, cont’d</vt:lpstr>
      <vt:lpstr>Public and Private Members</vt:lpstr>
      <vt:lpstr>Public and Private Members, cont’d</vt:lpstr>
      <vt:lpstr>Public and Private Members, cont’d</vt:lpstr>
      <vt:lpstr>Friend Functions</vt:lpstr>
      <vt:lpstr>Friend Functions, cont’d</vt:lpstr>
      <vt:lpstr>Friend Functions, cont’d</vt:lpstr>
      <vt:lpstr>Public and Private Members, cont’d</vt:lpstr>
      <vt:lpstr>Operator Overloading</vt:lpstr>
      <vt:lpstr>Operator Overloading, cont’d</vt:lpstr>
      <vt:lpstr>Operator Overloading, cont’d</vt:lpstr>
      <vt:lpstr>Overload &lt;&lt;</vt:lpstr>
      <vt:lpstr>Overload &lt;&lt;, cont’d</vt:lpstr>
      <vt:lpstr>Overload &gt;&gt;</vt:lpstr>
      <vt:lpstr>Overload &gt;&gt;, cont’d</vt:lpstr>
      <vt:lpstr>Abstract Datatypes</vt:lpstr>
      <vt:lpstr>Abstract Datatypes, cont’d</vt:lpstr>
      <vt:lpstr>Separate Compilation</vt:lpstr>
      <vt:lpstr>Separate Compilation, cont’d</vt:lpstr>
      <vt:lpstr>Separate Compilation, cont’d</vt:lpstr>
      <vt:lpstr>Separate Compilation, cont’d</vt:lpstr>
      <vt:lpstr>PowerPoint Presentation</vt:lpstr>
      <vt:lpstr>Public vs. Private</vt:lpstr>
      <vt:lpstr>Public vs. Private, cont’d</vt:lpstr>
      <vt:lpstr>Public vs. Private, cont’d</vt:lpstr>
      <vt:lpstr>Assignment #5: Roman Numerals</vt:lpstr>
      <vt:lpstr>Assignment #5: Roman Numerals, cont’d</vt:lpstr>
      <vt:lpstr>Assignment #5: Roman Numerals, cont’d</vt:lpstr>
      <vt:lpstr>Assignment #5: Roman Numerals, cont’d</vt:lpstr>
      <vt:lpstr>Assignment #5: Roman Numerals,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793</cp:revision>
  <cp:lastPrinted>2016-09-16T08:43:07Z</cp:lastPrinted>
  <dcterms:created xsi:type="dcterms:W3CDTF">2008-01-12T03:52:55Z</dcterms:created>
  <dcterms:modified xsi:type="dcterms:W3CDTF">2020-09-22T17:34:59Z</dcterms:modified>
  <cp:category/>
</cp:coreProperties>
</file>