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41"/>
  </p:notesMasterIdLst>
  <p:handoutMasterIdLst>
    <p:handoutMasterId r:id="rId42"/>
  </p:handoutMasterIdLst>
  <p:sldIdLst>
    <p:sldId id="256" r:id="rId2"/>
    <p:sldId id="305" r:id="rId3"/>
    <p:sldId id="311" r:id="rId4"/>
    <p:sldId id="312" r:id="rId5"/>
    <p:sldId id="313" r:id="rId6"/>
    <p:sldId id="314" r:id="rId7"/>
    <p:sldId id="277" r:id="rId8"/>
    <p:sldId id="278" r:id="rId9"/>
    <p:sldId id="279" r:id="rId10"/>
    <p:sldId id="280" r:id="rId11"/>
    <p:sldId id="281" r:id="rId12"/>
    <p:sldId id="282" r:id="rId13"/>
    <p:sldId id="286" r:id="rId14"/>
    <p:sldId id="342" r:id="rId15"/>
    <p:sldId id="287" r:id="rId16"/>
    <p:sldId id="283" r:id="rId17"/>
    <p:sldId id="284" r:id="rId18"/>
    <p:sldId id="343" r:id="rId19"/>
    <p:sldId id="285" r:id="rId20"/>
    <p:sldId id="288" r:id="rId21"/>
    <p:sldId id="298" r:id="rId22"/>
    <p:sldId id="289" r:id="rId23"/>
    <p:sldId id="291" r:id="rId24"/>
    <p:sldId id="292" r:id="rId25"/>
    <p:sldId id="290" r:id="rId26"/>
    <p:sldId id="293" r:id="rId27"/>
    <p:sldId id="304" r:id="rId28"/>
    <p:sldId id="315" r:id="rId29"/>
    <p:sldId id="306" r:id="rId30"/>
    <p:sldId id="300" r:id="rId31"/>
    <p:sldId id="301" r:id="rId32"/>
    <p:sldId id="303" r:id="rId33"/>
    <p:sldId id="307" r:id="rId34"/>
    <p:sldId id="308" r:id="rId35"/>
    <p:sldId id="309" r:id="rId36"/>
    <p:sldId id="310" r:id="rId37"/>
    <p:sldId id="299" r:id="rId38"/>
    <p:sldId id="302" r:id="rId39"/>
    <p:sldId id="341" r:id="rId4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B23C00"/>
    <a:srgbClr val="E1F5FF"/>
    <a:srgbClr val="A12A03"/>
    <a:srgbClr val="C6DEFF"/>
    <a:srgbClr val="66CCFF"/>
    <a:srgbClr val="A40000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44" autoAdjust="0"/>
    <p:restoredTop sz="96763" autoAdjust="0"/>
  </p:normalViewPr>
  <p:slideViewPr>
    <p:cSldViewPr>
      <p:cViewPr varScale="1">
        <p:scale>
          <a:sx n="243" d="100"/>
          <a:sy n="243" d="100"/>
        </p:scale>
        <p:origin x="232" y="200"/>
      </p:cViewPr>
      <p:guideLst>
        <p:guide orient="horz" pos="2160"/>
        <p:guide pos="28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9/14/20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809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Fall 2020: September 15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524426" y="6263609"/>
            <a:ext cx="31438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CMPE 180A: </a:t>
            </a:r>
            <a:r>
              <a:rPr lang="en-US" sz="1000" baseline="0" dirty="0"/>
              <a:t>Data Structures and Algorithms in C++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CMPE 180A</a:t>
            </a:r>
            <a:br>
              <a:rPr lang="en-US" sz="3200" dirty="0"/>
            </a:br>
            <a:r>
              <a:rPr lang="en-US" dirty="0"/>
              <a:t>Data Structures and Algorithms in C++</a:t>
            </a:r>
            <a:br>
              <a:rPr lang="en-US" sz="3600" dirty="0"/>
            </a:br>
            <a:r>
              <a:rPr lang="en-US" sz="2400" dirty="0"/>
              <a:t>September 15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Fall 2020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40" y="4434828"/>
            <a:ext cx="1013781" cy="137158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are Addresses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693891"/>
          </a:xfrm>
        </p:spPr>
        <p:txBody>
          <a:bodyPr/>
          <a:lstStyle/>
          <a:p>
            <a:r>
              <a:rPr lang="en-US" dirty="0"/>
              <a:t>To declare that a variable is a pointer, </a:t>
            </a:r>
            <a:br>
              <a:rPr lang="en-US" dirty="0"/>
            </a:br>
            <a:r>
              <a:rPr lang="en-US" dirty="0"/>
              <a:t>use a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* </a:t>
            </a:r>
            <a:r>
              <a:rPr lang="en-US" dirty="0"/>
              <a:t>before the variable name:</a:t>
            </a:r>
          </a:p>
          <a:p>
            <a:endParaRPr lang="en-US" dirty="0"/>
          </a:p>
          <a:p>
            <a:pPr lvl="1"/>
            <a:endParaRPr lang="en-US" b="1" dirty="0">
              <a:solidFill>
                <a:srgbClr val="0033CC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lvl="5"/>
            <a:endParaRPr lang="en-US" b="1" dirty="0">
              <a:solidFill>
                <a:srgbClr val="0033CC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can point to an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dirty="0"/>
              <a:t> value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ptr2</a:t>
            </a:r>
            <a:r>
              <a:rPr lang="en-US" dirty="0"/>
              <a:t> can point to a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double</a:t>
            </a:r>
            <a:r>
              <a:rPr lang="en-US" dirty="0"/>
              <a:t> value</a:t>
            </a:r>
          </a:p>
          <a:p>
            <a:pPr lvl="5"/>
            <a:endParaRPr lang="en-US" dirty="0"/>
          </a:p>
          <a:p>
            <a:r>
              <a:rPr lang="en-US" dirty="0"/>
              <a:t>The statement                           assigns the </a:t>
            </a:r>
            <a:r>
              <a:rPr lang="en-US" u="sng" dirty="0"/>
              <a:t>address</a:t>
            </a:r>
            <a:r>
              <a:rPr lang="en-US" dirty="0"/>
              <a:t> of variable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num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to pointer variable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ptr</a:t>
            </a:r>
            <a:endParaRPr lang="en-US" b="1" dirty="0">
              <a:solidFill>
                <a:srgbClr val="0033CC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lvl="1"/>
            <a:r>
              <a:rPr lang="en-US" dirty="0"/>
              <a:t>Make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dirty="0"/>
              <a:t> point to the value of variable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num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373595" y="2331732"/>
            <a:ext cx="2581156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double *ptr2;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65768" y="4521798"/>
            <a:ext cx="2212465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= &amp;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num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60707" y="4237456"/>
            <a:ext cx="303159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&amp;</a:t>
            </a:r>
            <a:r>
              <a:rPr lang="en-US" sz="1800" dirty="0">
                <a:solidFill>
                  <a:srgbClr val="0033CC"/>
                </a:solidFill>
              </a:rPr>
              <a:t> is the </a:t>
            </a:r>
            <a:r>
              <a:rPr lang="en-US" sz="1800" dirty="0">
                <a:solidFill>
                  <a:srgbClr val="B23C00"/>
                </a:solidFill>
              </a:rPr>
              <a:t>address-of </a:t>
            </a:r>
            <a:r>
              <a:rPr lang="en-US" sz="1800" dirty="0">
                <a:solidFill>
                  <a:srgbClr val="0033CC"/>
                </a:solidFill>
              </a:rPr>
              <a:t>operator</a:t>
            </a:r>
          </a:p>
        </p:txBody>
      </p:sp>
    </p:spTree>
    <p:extLst>
      <p:ext uri="{BB962C8B-B14F-4D97-AF65-F5344CB8AC3E}">
        <p14:creationId xmlns:p14="http://schemas.microsoft.com/office/powerpoint/2010/main" val="593930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Dereferencing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6957"/>
            <a:ext cx="8229600" cy="3493968"/>
          </a:xfrm>
        </p:spPr>
        <p:txBody>
          <a:bodyPr/>
          <a:lstStyle/>
          <a:p>
            <a:r>
              <a:rPr lang="en-US" dirty="0"/>
              <a:t>To get the value that pointer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is pointing to:</a:t>
            </a:r>
          </a:p>
          <a:p>
            <a:endParaRPr lang="en-US" dirty="0"/>
          </a:p>
          <a:p>
            <a:pPr lvl="6"/>
            <a:endParaRPr lang="en-US" dirty="0"/>
          </a:p>
          <a:p>
            <a:r>
              <a:rPr lang="en-US" dirty="0"/>
              <a:t>Now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*</a:t>
            </a:r>
            <a:r>
              <a:rPr lang="en-US" dirty="0"/>
              <a:t> is the </a:t>
            </a:r>
            <a:r>
              <a:rPr lang="en-US" dirty="0">
                <a:solidFill>
                  <a:srgbClr val="B23C00"/>
                </a:solidFill>
              </a:rPr>
              <a:t>dereferencing operator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“Follow the pointer to get the value it’s pointing to.”</a:t>
            </a:r>
          </a:p>
          <a:p>
            <a:pPr lvl="7"/>
            <a:endParaRPr lang="en-US" dirty="0"/>
          </a:p>
          <a:p>
            <a:r>
              <a:rPr lang="en-US" dirty="0"/>
              <a:t>We can use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*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dirty="0"/>
              <a:t>in an expression.</a:t>
            </a:r>
          </a:p>
          <a:p>
            <a:pPr lvl="1"/>
            <a:r>
              <a:rPr lang="en-US" dirty="0"/>
              <a:t>Example: The result of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*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 + 2 </a:t>
            </a:r>
            <a:r>
              <a:rPr lang="en-US" dirty="0"/>
              <a:t>is the value 7.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8684" y="1417342"/>
            <a:ext cx="3134191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num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= 5;</a:t>
            </a:r>
          </a:p>
          <a:p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= &amp;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num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931927" y="1325903"/>
            <a:ext cx="4669579" cy="1142983"/>
            <a:chOff x="2560342" y="4800585"/>
            <a:chExt cx="4669579" cy="1142983"/>
          </a:xfrm>
        </p:grpSpPr>
        <p:sp>
          <p:nvSpPr>
            <p:cNvPr id="7" name="Oval 6"/>
            <p:cNvSpPr/>
            <p:nvPr/>
          </p:nvSpPr>
          <p:spPr bwMode="auto">
            <a:xfrm>
              <a:off x="3749049" y="4960601"/>
              <a:ext cx="182878" cy="18287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577829" y="5440658"/>
              <a:ext cx="914390" cy="50291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5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3383293" y="4800585"/>
              <a:ext cx="914390" cy="50291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560342" y="4841830"/>
              <a:ext cx="7377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err="1">
                  <a:latin typeface="Courier New" charset="0"/>
                  <a:ea typeface="Courier New" charset="0"/>
                  <a:cs typeface="Courier New" charset="0"/>
                </a:rPr>
                <a:t>ptr</a:t>
              </a:r>
              <a:endParaRPr lang="en-US" sz="2400" b="1" dirty="0">
                <a:latin typeface="Courier New" charset="0"/>
                <a:ea typeface="Courier New" charset="0"/>
                <a:cs typeface="Courier New" charset="0"/>
              </a:endParaRPr>
            </a:p>
          </p:txBody>
        </p:sp>
        <p:cxnSp>
          <p:nvCxnSpPr>
            <p:cNvPr id="11" name="Curved Connector 10"/>
            <p:cNvCxnSpPr/>
            <p:nvPr/>
          </p:nvCxnSpPr>
          <p:spPr bwMode="auto">
            <a:xfrm>
              <a:off x="3931927" y="5052040"/>
              <a:ext cx="1645902" cy="640073"/>
            </a:xfrm>
            <a:prstGeom prst="curvedConnector3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2" name="TextBox 11"/>
            <p:cNvSpPr txBox="1"/>
            <p:nvPr/>
          </p:nvSpPr>
          <p:spPr>
            <a:xfrm>
              <a:off x="6492219" y="5463511"/>
              <a:ext cx="7377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err="1">
                  <a:latin typeface="Courier New" charset="0"/>
                  <a:ea typeface="Courier New" charset="0"/>
                  <a:cs typeface="Courier New" charset="0"/>
                </a:rPr>
                <a:t>num</a:t>
              </a:r>
              <a:endParaRPr lang="en-US" sz="2400" b="1" dirty="0">
                <a:latin typeface="Courier New" charset="0"/>
                <a:ea typeface="Courier New" charset="0"/>
                <a:cs typeface="Courier New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021952" y="3154683"/>
            <a:ext cx="922047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*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ptr</a:t>
            </a:r>
            <a:endParaRPr lang="en-US" sz="2400" b="1" dirty="0"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131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Dereferencing Operator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6958"/>
            <a:ext cx="8229600" cy="3493968"/>
          </a:xfrm>
        </p:spPr>
        <p:txBody>
          <a:bodyPr/>
          <a:lstStyle/>
          <a:p>
            <a:r>
              <a:rPr lang="en-US" dirty="0"/>
              <a:t>In the above example, both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*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dirty="0"/>
              <a:t>and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num</a:t>
            </a:r>
            <a:r>
              <a:rPr lang="en-US" dirty="0"/>
              <a:t> refer to the same value 5.</a:t>
            </a:r>
          </a:p>
          <a:p>
            <a:pPr lvl="4"/>
            <a:endParaRPr lang="en-US" dirty="0"/>
          </a:p>
          <a:p>
            <a:r>
              <a:rPr lang="en-US" dirty="0"/>
              <a:t>What happens if we execute the statement?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5"/>
            <a:endParaRPr lang="en-US" dirty="0"/>
          </a:p>
          <a:p>
            <a:pPr lvl="1"/>
            <a:r>
              <a:rPr lang="en-US" dirty="0"/>
              <a:t>Now </a:t>
            </a:r>
            <a:r>
              <a:rPr lang="en-US" u="sng" dirty="0"/>
              <a:t>both</a:t>
            </a:r>
            <a:r>
              <a:rPr lang="en-US" dirty="0"/>
              <a:t>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num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and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*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dirty="0"/>
              <a:t>are 9.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8684" y="1417342"/>
            <a:ext cx="3134191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num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= 5;</a:t>
            </a:r>
          </a:p>
          <a:p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= &amp;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num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931927" y="1325903"/>
            <a:ext cx="4669579" cy="1142983"/>
            <a:chOff x="2560342" y="4800585"/>
            <a:chExt cx="4669579" cy="1142983"/>
          </a:xfrm>
        </p:grpSpPr>
        <p:sp>
          <p:nvSpPr>
            <p:cNvPr id="7" name="Oval 6"/>
            <p:cNvSpPr/>
            <p:nvPr/>
          </p:nvSpPr>
          <p:spPr bwMode="auto">
            <a:xfrm>
              <a:off x="3749049" y="4960601"/>
              <a:ext cx="182878" cy="18287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577829" y="5440658"/>
              <a:ext cx="914390" cy="50291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5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3383293" y="4800585"/>
              <a:ext cx="914390" cy="50291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560342" y="4841830"/>
              <a:ext cx="7377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err="1">
                  <a:latin typeface="Courier New" charset="0"/>
                  <a:ea typeface="Courier New" charset="0"/>
                  <a:cs typeface="Courier New" charset="0"/>
                </a:rPr>
                <a:t>ptr</a:t>
              </a:r>
              <a:endParaRPr lang="en-US" sz="2400" b="1" dirty="0">
                <a:latin typeface="Courier New" charset="0"/>
                <a:ea typeface="Courier New" charset="0"/>
                <a:cs typeface="Courier New" charset="0"/>
              </a:endParaRPr>
            </a:p>
          </p:txBody>
        </p:sp>
        <p:cxnSp>
          <p:nvCxnSpPr>
            <p:cNvPr id="11" name="Curved Connector 10"/>
            <p:cNvCxnSpPr/>
            <p:nvPr/>
          </p:nvCxnSpPr>
          <p:spPr bwMode="auto">
            <a:xfrm>
              <a:off x="3931927" y="5052040"/>
              <a:ext cx="1645902" cy="640073"/>
            </a:xfrm>
            <a:prstGeom prst="curvedConnector3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2" name="TextBox 11"/>
            <p:cNvSpPr txBox="1"/>
            <p:nvPr/>
          </p:nvSpPr>
          <p:spPr>
            <a:xfrm>
              <a:off x="6492219" y="5463511"/>
              <a:ext cx="7377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err="1">
                  <a:latin typeface="Courier New" charset="0"/>
                  <a:ea typeface="Courier New" charset="0"/>
                  <a:cs typeface="Courier New" charset="0"/>
                </a:rPr>
                <a:t>num</a:t>
              </a:r>
              <a:endParaRPr lang="en-US" sz="2400" b="1" dirty="0">
                <a:latin typeface="Courier New" charset="0"/>
                <a:ea typeface="Courier New" charset="0"/>
                <a:cs typeface="Courier New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005879" y="4343390"/>
            <a:ext cx="1843774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*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= 9;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3194225" y="4480553"/>
            <a:ext cx="4669579" cy="1142983"/>
            <a:chOff x="2560342" y="4800585"/>
            <a:chExt cx="4669579" cy="1142983"/>
          </a:xfrm>
        </p:grpSpPr>
        <p:sp>
          <p:nvSpPr>
            <p:cNvPr id="15" name="Oval 14"/>
            <p:cNvSpPr/>
            <p:nvPr/>
          </p:nvSpPr>
          <p:spPr bwMode="auto">
            <a:xfrm>
              <a:off x="3749049" y="4960601"/>
              <a:ext cx="182878" cy="18287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5577829" y="5440658"/>
              <a:ext cx="914390" cy="50291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9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3383293" y="4800585"/>
              <a:ext cx="914390" cy="50291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560342" y="4841830"/>
              <a:ext cx="7377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err="1">
                  <a:latin typeface="Courier New" charset="0"/>
                  <a:ea typeface="Courier New" charset="0"/>
                  <a:cs typeface="Courier New" charset="0"/>
                </a:rPr>
                <a:t>ptr</a:t>
              </a:r>
              <a:endParaRPr lang="en-US" sz="2400" b="1" dirty="0">
                <a:latin typeface="Courier New" charset="0"/>
                <a:ea typeface="Courier New" charset="0"/>
                <a:cs typeface="Courier New" charset="0"/>
              </a:endParaRPr>
            </a:p>
          </p:txBody>
        </p:sp>
        <p:cxnSp>
          <p:nvCxnSpPr>
            <p:cNvPr id="19" name="Curved Connector 18"/>
            <p:cNvCxnSpPr/>
            <p:nvPr/>
          </p:nvCxnSpPr>
          <p:spPr bwMode="auto">
            <a:xfrm>
              <a:off x="3931927" y="5052040"/>
              <a:ext cx="1645902" cy="640073"/>
            </a:xfrm>
            <a:prstGeom prst="curvedConnector3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20" name="TextBox 19"/>
            <p:cNvSpPr txBox="1"/>
            <p:nvPr/>
          </p:nvSpPr>
          <p:spPr>
            <a:xfrm>
              <a:off x="6492219" y="5463511"/>
              <a:ext cx="7377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err="1">
                  <a:latin typeface="Courier New" charset="0"/>
                  <a:ea typeface="Courier New" charset="0"/>
                  <a:cs typeface="Courier New" charset="0"/>
                </a:rPr>
                <a:t>num</a:t>
              </a:r>
              <a:endParaRPr lang="en-US" sz="2400" b="1" dirty="0">
                <a:latin typeface="Courier New" charset="0"/>
                <a:ea typeface="Courier New" charset="0"/>
                <a:cs typeface="Courier New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42532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Pointer Declaration Warning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053819"/>
          </a:xfrm>
        </p:spPr>
        <p:txBody>
          <a:bodyPr/>
          <a:lstStyle/>
          <a:p>
            <a:r>
              <a:rPr lang="en-US" dirty="0"/>
              <a:t>You can declare several pointer variables </a:t>
            </a:r>
            <a:br>
              <a:rPr lang="en-US" dirty="0"/>
            </a:br>
            <a:r>
              <a:rPr lang="en-US" dirty="0"/>
              <a:t>in one line:</a:t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r>
              <a:rPr lang="en-US" dirty="0"/>
              <a:t>How many pointer variables do we have?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Only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ptr1</a:t>
            </a:r>
            <a:r>
              <a:rPr lang="en-US" dirty="0"/>
              <a:t> is a pointer to a double value. </a:t>
            </a:r>
            <a:br>
              <a:rPr lang="en-US" dirty="0"/>
            </a:b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ptr2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ptr3</a:t>
            </a:r>
            <a:r>
              <a:rPr lang="en-US" dirty="0"/>
              <a:t> are simple double variables.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91004" y="2240293"/>
            <a:ext cx="5161991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double *ptr1, *ptr2, </a:t>
            </a:r>
            <a:r>
              <a:rPr lang="en-US" sz="2400" b="1">
                <a:latin typeface="Courier New" charset="0"/>
                <a:ea typeface="Courier New" charset="0"/>
                <a:cs typeface="Courier New" charset="0"/>
              </a:rPr>
              <a:t>*ptr3;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91004" y="3781227"/>
            <a:ext cx="4793300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double* ptr1, ptr2, ptr3;</a:t>
            </a:r>
          </a:p>
        </p:txBody>
      </p:sp>
      <p:pic>
        <p:nvPicPr>
          <p:cNvPr id="1026" name="Picture 2" descr="Free Clipart Of A skull and crossbones | Skull coloring pages, Skull and  crossbones, Skull">
            <a:extLst>
              <a:ext uri="{FF2B5EF4-FFF2-40B4-BE49-F238E27FC236}">
                <a16:creationId xmlns:a16="http://schemas.microsoft.com/office/drawing/2014/main" id="{5754CDD3-1F4C-C648-8F9A-8229284168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1842" y="3684240"/>
            <a:ext cx="682458" cy="655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8927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2477C-3426-B745-ACDE-BCFAC313A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to Nothing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CD406-EA5C-D946-A27D-B1A375EE7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Initialize a pointer variable to point to </a:t>
            </a:r>
            <a:r>
              <a:rPr lang="en-US" u="sng" dirty="0"/>
              <a:t>nothing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/>
              <a:t>Assign a pointer to point to nothing:</a:t>
            </a:r>
          </a:p>
          <a:p>
            <a:endParaRPr lang="en-US" dirty="0"/>
          </a:p>
          <a:p>
            <a:endParaRPr lang="en-US" dirty="0"/>
          </a:p>
          <a:p>
            <a:pPr lvl="3"/>
            <a:endParaRPr lang="en-US" dirty="0"/>
          </a:p>
          <a:p>
            <a:r>
              <a:rPr lang="en-US" dirty="0"/>
              <a:t>It is a </a:t>
            </a:r>
            <a:r>
              <a:rPr lang="en-US" u="sng" dirty="0"/>
              <a:t>serious runtime error</a:t>
            </a:r>
            <a:r>
              <a:rPr lang="en-US" dirty="0"/>
              <a:t> to dereference a pointer whose current value is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Your program will abort (abruptly terminate).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876EE8-1AA2-2344-9E31-2548BDD88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C7BB96-2959-B44F-A0DA-A09465DB84EB}"/>
              </a:ext>
            </a:extLst>
          </p:cNvPr>
          <p:cNvSpPr txBox="1"/>
          <p:nvPr/>
        </p:nvSpPr>
        <p:spPr>
          <a:xfrm>
            <a:off x="3101084" y="1861082"/>
            <a:ext cx="2941831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*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iptr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68F1C3-01E2-8542-B29E-011C3F2DA578}"/>
              </a:ext>
            </a:extLst>
          </p:cNvPr>
          <p:cNvSpPr txBox="1"/>
          <p:nvPr/>
        </p:nvSpPr>
        <p:spPr>
          <a:xfrm>
            <a:off x="3101084" y="2880366"/>
            <a:ext cx="2528256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*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strptr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strptr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pic>
        <p:nvPicPr>
          <p:cNvPr id="7" name="Picture 2" descr="Free Clipart Of A skull and crossbones | Skull coloring pages, Skull and  crossbones, Skull">
            <a:extLst>
              <a:ext uri="{FF2B5EF4-FFF2-40B4-BE49-F238E27FC236}">
                <a16:creationId xmlns:a16="http://schemas.microsoft.com/office/drawing/2014/main" id="{F541E4B9-18D9-6644-987E-60C9B98033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9487" y="4617707"/>
            <a:ext cx="682458" cy="655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57234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1021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new</a:t>
            </a:r>
            <a:r>
              <a:rPr lang="en-US" dirty="0"/>
              <a:t>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3230868"/>
          </a:xfrm>
        </p:spPr>
        <p:txBody>
          <a:bodyPr/>
          <a:lstStyle/>
          <a:p>
            <a:r>
              <a:rPr lang="en-US" dirty="0"/>
              <a:t>So far, all our variables have names and are created automatically when we declare them:</a:t>
            </a:r>
          </a:p>
          <a:p>
            <a:endParaRPr lang="en-US" dirty="0"/>
          </a:p>
          <a:p>
            <a:r>
              <a:rPr lang="en-US" dirty="0"/>
              <a:t>We can also create </a:t>
            </a:r>
            <a:r>
              <a:rPr lang="en-US" dirty="0">
                <a:solidFill>
                  <a:srgbClr val="B23C00"/>
                </a:solidFill>
              </a:rPr>
              <a:t>nameless variables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new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operator returns a pointer </a:t>
            </a:r>
            <a:br>
              <a:rPr lang="en-US" dirty="0"/>
            </a:br>
            <a:r>
              <a:rPr lang="en-US" dirty="0"/>
              <a:t>to the variable it just created.</a:t>
            </a:r>
          </a:p>
          <a:p>
            <a:pPr lvl="1"/>
            <a:r>
              <a:rPr lang="en-US" dirty="0"/>
              <a:t>This is ideal for pointer variables.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383293" y="2327262"/>
            <a:ext cx="1659429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num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00702" y="4579395"/>
            <a:ext cx="4424609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= new 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(42);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286025" y="5105417"/>
            <a:ext cx="3931877" cy="1142983"/>
            <a:chOff x="2560342" y="4800585"/>
            <a:chExt cx="3931877" cy="1142983"/>
          </a:xfrm>
        </p:grpSpPr>
        <p:sp>
          <p:nvSpPr>
            <p:cNvPr id="8" name="Oval 7"/>
            <p:cNvSpPr/>
            <p:nvPr/>
          </p:nvSpPr>
          <p:spPr bwMode="auto">
            <a:xfrm>
              <a:off x="3749049" y="4960601"/>
              <a:ext cx="182878" cy="18287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5577829" y="5440658"/>
              <a:ext cx="914390" cy="50291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42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3383293" y="4800585"/>
              <a:ext cx="914390" cy="50291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560342" y="4841830"/>
              <a:ext cx="7377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err="1">
                  <a:latin typeface="Courier New" charset="0"/>
                  <a:ea typeface="Courier New" charset="0"/>
                  <a:cs typeface="Courier New" charset="0"/>
                </a:rPr>
                <a:t>ptr</a:t>
              </a:r>
              <a:endParaRPr lang="en-US" sz="2400" b="1" dirty="0">
                <a:latin typeface="Courier New" charset="0"/>
                <a:ea typeface="Courier New" charset="0"/>
                <a:cs typeface="Courier New" charset="0"/>
              </a:endParaRPr>
            </a:p>
          </p:txBody>
        </p:sp>
        <p:cxnSp>
          <p:nvCxnSpPr>
            <p:cNvPr id="12" name="Curved Connector 11"/>
            <p:cNvCxnSpPr/>
            <p:nvPr/>
          </p:nvCxnSpPr>
          <p:spPr bwMode="auto">
            <a:xfrm>
              <a:off x="3931927" y="5052040"/>
              <a:ext cx="1645902" cy="640073"/>
            </a:xfrm>
            <a:prstGeom prst="curvedConnector3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14" name="TextBox 13"/>
          <p:cNvSpPr txBox="1"/>
          <p:nvPr/>
        </p:nvSpPr>
        <p:spPr>
          <a:xfrm>
            <a:off x="6358806" y="5802838"/>
            <a:ext cx="223651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33CC"/>
                </a:solidFill>
              </a:rPr>
              <a:t>a </a:t>
            </a:r>
            <a:r>
              <a:rPr lang="en-US" sz="1800">
                <a:solidFill>
                  <a:srgbClr val="0033CC"/>
                </a:solidFill>
              </a:rPr>
              <a:t>nameless variable</a:t>
            </a:r>
          </a:p>
        </p:txBody>
      </p:sp>
    </p:spTree>
    <p:extLst>
      <p:ext uri="{BB962C8B-B14F-4D97-AF65-F5344CB8AC3E}">
        <p14:creationId xmlns:p14="http://schemas.microsoft.com/office/powerpoint/2010/main" val="1446750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delete </a:t>
            </a:r>
            <a:r>
              <a:rPr lang="en-US" dirty="0"/>
              <a:t>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59049"/>
          </a:xfrm>
        </p:spPr>
        <p:txBody>
          <a:bodyPr/>
          <a:lstStyle/>
          <a:p>
            <a:r>
              <a:rPr lang="en-US" dirty="0"/>
              <a:t>If your program </a:t>
            </a:r>
            <a:r>
              <a:rPr lang="en-US" u="sng" dirty="0"/>
              <a:t>creates</a:t>
            </a:r>
            <a:r>
              <a:rPr lang="en-US" dirty="0"/>
              <a:t> nameless variables, then it must </a:t>
            </a:r>
            <a:r>
              <a:rPr lang="en-US" u="sng" dirty="0"/>
              <a:t>remove</a:t>
            </a:r>
            <a:r>
              <a:rPr lang="en-US" dirty="0"/>
              <a:t> them from memory when the program no longer needs them.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Delete from memory the nameless variable </a:t>
            </a:r>
            <a:br>
              <a:rPr lang="en-US" dirty="0"/>
            </a:br>
            <a:r>
              <a:rPr lang="en-US" dirty="0"/>
              <a:t>that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points to:</a:t>
            </a:r>
          </a:p>
          <a:p>
            <a:pPr lvl="1"/>
            <a:endParaRPr lang="en-US" dirty="0"/>
          </a:p>
          <a:p>
            <a:pPr lvl="4"/>
            <a:endParaRPr lang="en-US" dirty="0"/>
          </a:p>
          <a:p>
            <a:pPr lvl="1"/>
            <a:r>
              <a:rPr lang="en-US" dirty="0"/>
              <a:t>This will </a:t>
            </a:r>
            <a:r>
              <a:rPr lang="en-US" u="sng" dirty="0"/>
              <a:t>not</a:t>
            </a:r>
            <a:r>
              <a:rPr lang="en-US" dirty="0"/>
              <a:t> set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dirty="0"/>
              <a:t> to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Attempting to access deleted memory is a serious runtime error that can abort your program.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33281" y="3703317"/>
            <a:ext cx="1877437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delete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</p:txBody>
      </p:sp>
      <p:pic>
        <p:nvPicPr>
          <p:cNvPr id="6" name="Picture 2" descr="Free Clipart Of A skull and crossbones | Skull coloring pages, Skull and  crossbones, Skull">
            <a:extLst>
              <a:ext uri="{FF2B5EF4-FFF2-40B4-BE49-F238E27FC236}">
                <a16:creationId xmlns:a16="http://schemas.microsoft.com/office/drawing/2014/main" id="{A146153D-1ED6-4445-814A-4EE905D446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731" y="5349219"/>
            <a:ext cx="682458" cy="655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12537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Leaks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59049"/>
          </a:xfrm>
        </p:spPr>
        <p:txBody>
          <a:bodyPr/>
          <a:lstStyle/>
          <a:p>
            <a:r>
              <a:rPr lang="en-US" dirty="0"/>
              <a:t>If your program doesn’t get rid of all the nameless variables it created, those variables clutter up memory, and therefore you are said to have a </a:t>
            </a:r>
            <a:r>
              <a:rPr lang="en-US" dirty="0">
                <a:solidFill>
                  <a:srgbClr val="B23C00"/>
                </a:solidFill>
              </a:rPr>
              <a:t>memory leak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170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</a:t>
            </a:r>
            <a:r>
              <a:rPr lang="en-US" u="sng" dirty="0"/>
              <a:t>pass a pointer by value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to a function:</a:t>
            </a:r>
          </a:p>
          <a:p>
            <a:pPr lvl="2"/>
            <a:endParaRPr lang="en-US" dirty="0"/>
          </a:p>
          <a:p>
            <a:pPr lvl="5"/>
            <a:endParaRPr lang="en-US" dirty="0"/>
          </a:p>
          <a:p>
            <a:pPr lvl="1"/>
            <a:r>
              <a:rPr lang="en-US" dirty="0"/>
              <a:t>In the function, we can change the </a:t>
            </a:r>
            <a:br>
              <a:rPr lang="en-US" dirty="0"/>
            </a:br>
            <a:r>
              <a:rPr lang="en-US" u="sng" dirty="0"/>
              <a:t>value of the variable </a:t>
            </a:r>
            <a:r>
              <a:rPr lang="en-US" dirty="0"/>
              <a:t>that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ptr1</a:t>
            </a:r>
            <a:r>
              <a:rPr lang="en-US" dirty="0"/>
              <a:t> points to.</a:t>
            </a:r>
          </a:p>
          <a:p>
            <a:pPr lvl="2"/>
            <a:endParaRPr lang="en-US" dirty="0"/>
          </a:p>
          <a:p>
            <a:r>
              <a:rPr lang="en-US" dirty="0"/>
              <a:t>We can also </a:t>
            </a:r>
            <a:r>
              <a:rPr lang="en-US" u="sng" dirty="0"/>
              <a:t>pass a pointer by reference</a:t>
            </a:r>
            <a:r>
              <a:rPr lang="en-US" dirty="0"/>
              <a:t>:</a:t>
            </a:r>
          </a:p>
          <a:p>
            <a:endParaRPr lang="en-US" dirty="0"/>
          </a:p>
          <a:p>
            <a:pPr lvl="5"/>
            <a:endParaRPr lang="en-US" dirty="0"/>
          </a:p>
          <a:p>
            <a:pPr lvl="1"/>
            <a:r>
              <a:rPr lang="en-US" dirty="0"/>
              <a:t>Now in the function, we can also change </a:t>
            </a:r>
            <a:br>
              <a:rPr lang="en-US" dirty="0"/>
            </a:br>
            <a:r>
              <a:rPr lang="en-US" u="sng" dirty="0"/>
              <a:t>what variable</a:t>
            </a:r>
            <a:r>
              <a:rPr lang="en-US" dirty="0"/>
              <a:t>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ptr1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points to.</a:t>
            </a:r>
          </a:p>
          <a:p>
            <a:pPr lvl="1"/>
            <a:r>
              <a:rPr lang="en-US" dirty="0"/>
              <a:t>Ugly syntax!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45796" y="1852580"/>
            <a:ext cx="6452407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void foo(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*ptr1, double *ptr2);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45796" y="4160512"/>
            <a:ext cx="6821098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void bar(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40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* &amp;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ptr1, double</a:t>
            </a:r>
            <a:r>
              <a:rPr lang="en-US" sz="240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* &amp;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ptr2);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50BD07B-AE58-3241-BC0D-B98B6F58BB86}"/>
              </a:ext>
            </a:extLst>
          </p:cNvPr>
          <p:cNvSpPr txBox="1"/>
          <p:nvPr/>
        </p:nvSpPr>
        <p:spPr>
          <a:xfrm>
            <a:off x="7129964" y="2431720"/>
            <a:ext cx="1556836" cy="7386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The value of 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ptr1</a:t>
            </a:r>
            <a:r>
              <a:rPr lang="en-US" sz="1400" dirty="0">
                <a:solidFill>
                  <a:srgbClr val="0033CC"/>
                </a:solidFill>
              </a:rPr>
              <a:t> itself</a:t>
            </a:r>
          </a:p>
          <a:p>
            <a:r>
              <a:rPr lang="en-US" sz="1400" dirty="0">
                <a:solidFill>
                  <a:srgbClr val="0033CC"/>
                </a:solidFill>
              </a:rPr>
              <a:t>does </a:t>
            </a:r>
            <a:r>
              <a:rPr lang="en-US" sz="1400" u="sng" dirty="0">
                <a:solidFill>
                  <a:srgbClr val="0033CC"/>
                </a:solidFill>
              </a:rPr>
              <a:t>not</a:t>
            </a:r>
            <a:r>
              <a:rPr lang="en-US" sz="1400" dirty="0">
                <a:solidFill>
                  <a:srgbClr val="0033CC"/>
                </a:solidFill>
              </a:rPr>
              <a:t> change.</a:t>
            </a:r>
          </a:p>
        </p:txBody>
      </p:sp>
    </p:spTree>
    <p:extLst>
      <p:ext uri="{BB962C8B-B14F-4D97-AF65-F5344CB8AC3E}">
        <p14:creationId xmlns:p14="http://schemas.microsoft.com/office/powerpoint/2010/main" val="899916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#3: Sample First Solution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82420B7-FBFE-1849-885B-E2C008CFF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r>
              <a:rPr lang="en-US" dirty="0"/>
              <a:t>Put the full names into a vector.</a:t>
            </a:r>
          </a:p>
          <a:p>
            <a:pPr lvl="4"/>
            <a:endParaRPr lang="en-US" dirty="0"/>
          </a:p>
          <a:p>
            <a:r>
              <a:rPr lang="en-US" dirty="0"/>
              <a:t>Loop to read the input file one line at a time.</a:t>
            </a:r>
          </a:p>
          <a:p>
            <a:pPr lvl="4"/>
            <a:endParaRPr lang="en-US" dirty="0"/>
          </a:p>
          <a:p>
            <a:r>
              <a:rPr lang="en-US" dirty="0"/>
              <a:t>For each line, loop through the names vector </a:t>
            </a:r>
            <a:br>
              <a:rPr lang="en-US" dirty="0"/>
            </a:br>
            <a:r>
              <a:rPr lang="en-US" dirty="0"/>
              <a:t>to search for </a:t>
            </a:r>
            <a:r>
              <a:rPr lang="en-US" u="sng" dirty="0"/>
              <a:t>each</a:t>
            </a:r>
            <a:r>
              <a:rPr lang="en-US" dirty="0"/>
              <a:t> name.</a:t>
            </a:r>
          </a:p>
        </p:txBody>
      </p:sp>
    </p:spTree>
    <p:extLst>
      <p:ext uri="{BB962C8B-B14F-4D97-AF65-F5344CB8AC3E}">
        <p14:creationId xmlns:p14="http://schemas.microsoft.com/office/powerpoint/2010/main" val="40230214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typedef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682234"/>
          </a:xfrm>
        </p:spPr>
        <p:txBody>
          <a:bodyPr/>
          <a:lstStyle/>
          <a:p>
            <a:r>
              <a:rPr lang="en-US" dirty="0"/>
              <a:t>Use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typedef</a:t>
            </a:r>
            <a:r>
              <a:rPr lang="en-US" dirty="0" err="1"/>
              <a:t>s</a:t>
            </a:r>
            <a:r>
              <a:rPr lang="en-US" dirty="0"/>
              <a:t> to simplify pointer notation:</a:t>
            </a:r>
          </a:p>
          <a:p>
            <a:endParaRPr lang="en-US" dirty="0"/>
          </a:p>
          <a:p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Now you can use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IntPtr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in place of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 *</a:t>
            </a:r>
            <a:br>
              <a:rPr lang="en-US" dirty="0"/>
            </a:br>
            <a:r>
              <a:rPr lang="en-US" dirty="0"/>
              <a:t>and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DoublePtr</a:t>
            </a:r>
            <a:r>
              <a:rPr lang="en-US" dirty="0"/>
              <a:t> in place of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double 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083177" y="1874537"/>
            <a:ext cx="4977645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typedef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   *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IntPtr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typedef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double *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DoublePtr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5454" y="4156042"/>
            <a:ext cx="7189789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void foo(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IntPtr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ptr1, 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DoublePtr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ptr2);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92759" y="4796115"/>
            <a:ext cx="7558479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void bar(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IntPtr</a:t>
            </a:r>
            <a:r>
              <a:rPr lang="en-US" sz="2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&amp;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ptr1, 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DoublePtr</a:t>
            </a:r>
            <a:r>
              <a:rPr lang="en-US" sz="2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&amp;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ptr2);</a:t>
            </a:r>
          </a:p>
        </p:txBody>
      </p:sp>
    </p:spTree>
    <p:extLst>
      <p:ext uri="{BB962C8B-B14F-4D97-AF65-F5344CB8AC3E}">
        <p14:creationId xmlns:p14="http://schemas.microsoft.com/office/powerpoint/2010/main" val="642293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Pointers </a:t>
            </a:r>
            <a:r>
              <a:rPr lang="en-US"/>
              <a:t>to Pass-by-Reference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2"/>
            <a:ext cx="8229600" cy="4754829"/>
          </a:xfrm>
        </p:spPr>
        <p:txBody>
          <a:bodyPr/>
          <a:lstStyle/>
          <a:p>
            <a:r>
              <a:rPr lang="en-US" dirty="0"/>
              <a:t>C programmers used pointers </a:t>
            </a:r>
            <a:br>
              <a:rPr lang="en-US" dirty="0"/>
            </a:br>
            <a:r>
              <a:rPr lang="en-US" dirty="0"/>
              <a:t>to pass parameters by reference.</a:t>
            </a:r>
          </a:p>
          <a:p>
            <a:pPr lvl="1"/>
            <a:r>
              <a:rPr lang="en-US" dirty="0"/>
              <a:t>Example:</a:t>
            </a:r>
          </a:p>
          <a:p>
            <a:pPr lvl="4"/>
            <a:endParaRPr lang="en-US" dirty="0"/>
          </a:p>
          <a:p>
            <a:r>
              <a:rPr lang="en-US" dirty="0"/>
              <a:t>A call to the function needed the </a:t>
            </a:r>
            <a:r>
              <a:rPr lang="en-US" u="sng" dirty="0"/>
              <a:t>address</a:t>
            </a:r>
            <a:r>
              <a:rPr lang="en-US" dirty="0"/>
              <a:t> of the corresponding argument:</a:t>
            </a:r>
          </a:p>
          <a:p>
            <a:pPr lvl="3"/>
            <a:endParaRPr lang="en-US" dirty="0"/>
          </a:p>
          <a:p>
            <a:pPr lvl="1"/>
            <a:endParaRPr lang="en-US" dirty="0"/>
          </a:p>
          <a:p>
            <a:pPr lvl="3"/>
            <a:endParaRPr lang="en-US" dirty="0"/>
          </a:p>
          <a:p>
            <a:pPr lvl="1"/>
            <a:r>
              <a:rPr lang="en-US" dirty="0"/>
              <a:t>Because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parm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points back to the actual argument, the function can use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*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parm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dirty="0"/>
              <a:t>to change the value of the actual argument (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</a:t>
            </a:r>
            <a:r>
              <a:rPr lang="en-US" dirty="0"/>
              <a:t> in this example).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89094" y="2418701"/>
            <a:ext cx="4608954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function 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baz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parm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74732" y="3977634"/>
            <a:ext cx="2028119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arg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baz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(&amp;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arg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814797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and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3017487"/>
          </a:xfrm>
        </p:spPr>
        <p:txBody>
          <a:bodyPr/>
          <a:lstStyle/>
          <a:p>
            <a:r>
              <a:rPr lang="en-US" dirty="0"/>
              <a:t>An </a:t>
            </a:r>
            <a:r>
              <a:rPr lang="en-US" u="sng" dirty="0"/>
              <a:t>array variable</a:t>
            </a:r>
            <a:r>
              <a:rPr lang="en-US" dirty="0"/>
              <a:t> is actually a </a:t>
            </a:r>
            <a:r>
              <a:rPr lang="en-US" u="sng" dirty="0"/>
              <a:t>pointer variable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array/pointer variable points to the </a:t>
            </a:r>
            <a:br>
              <a:rPr lang="en-US" dirty="0"/>
            </a:br>
            <a:r>
              <a:rPr lang="en-US" u="sng" dirty="0"/>
              <a:t>first element</a:t>
            </a:r>
            <a:r>
              <a:rPr lang="en-US" dirty="0"/>
              <a:t> of the array.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0113" y="1961506"/>
            <a:ext cx="1843774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a[3];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2060683" y="2651773"/>
            <a:ext cx="5022633" cy="502910"/>
            <a:chOff x="2560342" y="2971805"/>
            <a:chExt cx="5022633" cy="502910"/>
          </a:xfrm>
        </p:grpSpPr>
        <p:sp>
          <p:nvSpPr>
            <p:cNvPr id="7" name="Oval 6"/>
            <p:cNvSpPr/>
            <p:nvPr/>
          </p:nvSpPr>
          <p:spPr bwMode="auto">
            <a:xfrm>
              <a:off x="3291854" y="3131821"/>
              <a:ext cx="182878" cy="18287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4843061" y="2971805"/>
              <a:ext cx="914390" cy="50291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926098" y="2971805"/>
              <a:ext cx="914390" cy="50291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560342" y="3013050"/>
              <a:ext cx="3690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Courier New" charset="0"/>
                  <a:ea typeface="Courier New" charset="0"/>
                  <a:cs typeface="Courier New" charset="0"/>
                </a:rPr>
                <a:t>a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5754195" y="2971805"/>
              <a:ext cx="914390" cy="50291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6668585" y="2971805"/>
              <a:ext cx="914390" cy="50291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16" name="Straight Arrow Connector 15"/>
            <p:cNvCxnSpPr>
              <a:stCxn id="7" idx="6"/>
              <a:endCxn id="8" idx="1"/>
            </p:cNvCxnSpPr>
            <p:nvPr/>
          </p:nvCxnSpPr>
          <p:spPr bwMode="auto">
            <a:xfrm>
              <a:off x="3474732" y="3223260"/>
              <a:ext cx="1368329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18" name="TextBox 17"/>
          <p:cNvSpPr txBox="1"/>
          <p:nvPr/>
        </p:nvSpPr>
        <p:spPr>
          <a:xfrm>
            <a:off x="5025939" y="3925688"/>
            <a:ext cx="1843774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a[3];</a:t>
            </a:r>
          </a:p>
          <a:p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*p;</a:t>
            </a:r>
          </a:p>
          <a:p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p = a;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2743220" y="4564392"/>
            <a:ext cx="5022633" cy="1333461"/>
            <a:chOff x="2060683" y="4564392"/>
            <a:chExt cx="5022633" cy="1333461"/>
          </a:xfrm>
        </p:grpSpPr>
        <p:grpSp>
          <p:nvGrpSpPr>
            <p:cNvPr id="19" name="Group 18"/>
            <p:cNvGrpSpPr/>
            <p:nvPr/>
          </p:nvGrpSpPr>
          <p:grpSpPr>
            <a:xfrm>
              <a:off x="2060683" y="4564392"/>
              <a:ext cx="5022633" cy="1333461"/>
              <a:chOff x="2560342" y="2141254"/>
              <a:chExt cx="5022633" cy="1333461"/>
            </a:xfrm>
          </p:grpSpPr>
          <p:sp>
            <p:nvSpPr>
              <p:cNvPr id="20" name="Oval 19"/>
              <p:cNvSpPr/>
              <p:nvPr/>
            </p:nvSpPr>
            <p:spPr bwMode="auto">
              <a:xfrm>
                <a:off x="3291854" y="3131821"/>
                <a:ext cx="182878" cy="182878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 bwMode="auto">
              <a:xfrm>
                <a:off x="4843061" y="2971805"/>
                <a:ext cx="914390" cy="50291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 bwMode="auto">
              <a:xfrm>
                <a:off x="2926098" y="2971805"/>
                <a:ext cx="914390" cy="50291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2560342" y="3013050"/>
                <a:ext cx="36901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latin typeface="Courier New" charset="0"/>
                    <a:ea typeface="Courier New" charset="0"/>
                    <a:cs typeface="Courier New" charset="0"/>
                  </a:rPr>
                  <a:t>a</a:t>
                </a:r>
              </a:p>
            </p:txBody>
          </p:sp>
          <p:sp>
            <p:nvSpPr>
              <p:cNvPr id="24" name="Rectangle 23"/>
              <p:cNvSpPr/>
              <p:nvPr/>
            </p:nvSpPr>
            <p:spPr bwMode="auto">
              <a:xfrm>
                <a:off x="5754195" y="2971805"/>
                <a:ext cx="914390" cy="50291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 bwMode="auto">
              <a:xfrm>
                <a:off x="6668585" y="2971805"/>
                <a:ext cx="914390" cy="50291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cxnSp>
            <p:nvCxnSpPr>
              <p:cNvPr id="26" name="Straight Arrow Connector 25"/>
              <p:cNvCxnSpPr>
                <a:stCxn id="20" idx="6"/>
                <a:endCxn id="21" idx="1"/>
              </p:cNvCxnSpPr>
              <p:nvPr/>
            </p:nvCxnSpPr>
            <p:spPr bwMode="auto">
              <a:xfrm>
                <a:off x="3474732" y="3223260"/>
                <a:ext cx="1368329" cy="0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sp>
            <p:nvSpPr>
              <p:cNvPr id="27" name="Rectangle 26"/>
              <p:cNvSpPr/>
              <p:nvPr/>
            </p:nvSpPr>
            <p:spPr bwMode="auto">
              <a:xfrm>
                <a:off x="2926098" y="2141254"/>
                <a:ext cx="914390" cy="50291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2560342" y="2184168"/>
                <a:ext cx="36901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latin typeface="Courier New" charset="0"/>
                    <a:ea typeface="Courier New" charset="0"/>
                    <a:cs typeface="Courier New" charset="0"/>
                  </a:rPr>
                  <a:t>p</a:t>
                </a:r>
              </a:p>
            </p:txBody>
          </p:sp>
          <p:sp>
            <p:nvSpPr>
              <p:cNvPr id="30" name="Oval 29"/>
              <p:cNvSpPr/>
              <p:nvPr/>
            </p:nvSpPr>
            <p:spPr bwMode="auto">
              <a:xfrm>
                <a:off x="3291854" y="2301270"/>
                <a:ext cx="182878" cy="182878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</p:grpSp>
        <p:cxnSp>
          <p:nvCxnSpPr>
            <p:cNvPr id="32" name="Curved Connector 31"/>
            <p:cNvCxnSpPr>
              <a:stCxn id="30" idx="6"/>
            </p:cNvCxnSpPr>
            <p:nvPr/>
          </p:nvCxnSpPr>
          <p:spPr bwMode="auto">
            <a:xfrm>
              <a:off x="2975073" y="4815847"/>
              <a:ext cx="1368329" cy="620341"/>
            </a:xfrm>
            <a:prstGeom prst="curvedConnector3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BF899854-766C-F44A-AD12-9A70DB120D01}"/>
              </a:ext>
            </a:extLst>
          </p:cNvPr>
          <p:cNvSpPr txBox="1"/>
          <p:nvPr/>
        </p:nvSpPr>
        <p:spPr>
          <a:xfrm>
            <a:off x="7122812" y="4487292"/>
            <a:ext cx="1701107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a[3];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int *p = a;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3D7705-880A-074D-A1EF-653CE16A3737}"/>
              </a:ext>
            </a:extLst>
          </p:cNvPr>
          <p:cNvSpPr txBox="1"/>
          <p:nvPr/>
        </p:nvSpPr>
        <p:spPr>
          <a:xfrm>
            <a:off x="7033582" y="4076787"/>
            <a:ext cx="4716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Or:</a:t>
            </a:r>
          </a:p>
        </p:txBody>
      </p:sp>
    </p:spTree>
    <p:extLst>
      <p:ext uri="{BB962C8B-B14F-4D97-AF65-F5344CB8AC3E}">
        <p14:creationId xmlns:p14="http://schemas.microsoft.com/office/powerpoint/2010/main" val="874338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Arithmetic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64751"/>
            <a:ext cx="8229600" cy="970078"/>
          </a:xfrm>
        </p:spPr>
        <p:txBody>
          <a:bodyPr/>
          <a:lstStyle/>
          <a:p>
            <a:r>
              <a:rPr lang="en-US" dirty="0"/>
              <a:t>The following expressions all access </a:t>
            </a:r>
            <a:br>
              <a:rPr lang="en-US" dirty="0"/>
            </a:br>
            <a:r>
              <a:rPr lang="en-US" dirty="0"/>
              <a:t>the </a:t>
            </a:r>
            <a:r>
              <a:rPr lang="en-US" u="sng" dirty="0"/>
              <a:t>third</a:t>
            </a:r>
            <a:r>
              <a:rPr lang="en-US" dirty="0"/>
              <a:t> array element: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2060683" y="1325903"/>
            <a:ext cx="5022633" cy="1969962"/>
            <a:chOff x="2060683" y="3927891"/>
            <a:chExt cx="5022633" cy="1969962"/>
          </a:xfrm>
        </p:grpSpPr>
        <p:sp>
          <p:nvSpPr>
            <p:cNvPr id="18" name="TextBox 17"/>
            <p:cNvSpPr txBox="1"/>
            <p:nvPr/>
          </p:nvSpPr>
          <p:spPr>
            <a:xfrm>
              <a:off x="4547319" y="3927891"/>
              <a:ext cx="1843774" cy="120032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 err="1">
                  <a:latin typeface="Courier New" charset="0"/>
                  <a:ea typeface="Courier New" charset="0"/>
                  <a:cs typeface="Courier New" charset="0"/>
                </a:rPr>
                <a:t>int</a:t>
              </a:r>
              <a:r>
                <a:rPr lang="en-US" sz="2400" b="1" dirty="0">
                  <a:latin typeface="Courier New" charset="0"/>
                  <a:ea typeface="Courier New" charset="0"/>
                  <a:cs typeface="Courier New" charset="0"/>
                </a:rPr>
                <a:t> a[3];</a:t>
              </a:r>
            </a:p>
            <a:p>
              <a:r>
                <a:rPr lang="en-US" sz="2400" b="1" dirty="0" err="1">
                  <a:latin typeface="Courier New" charset="0"/>
                  <a:ea typeface="Courier New" charset="0"/>
                  <a:cs typeface="Courier New" charset="0"/>
                </a:rPr>
                <a:t>int</a:t>
              </a:r>
              <a:r>
                <a:rPr lang="en-US" sz="2400" b="1" dirty="0">
                  <a:latin typeface="Courier New" charset="0"/>
                  <a:ea typeface="Courier New" charset="0"/>
                  <a:cs typeface="Courier New" charset="0"/>
                </a:rPr>
                <a:t> *p;</a:t>
              </a:r>
            </a:p>
            <a:p>
              <a:r>
                <a:rPr lang="en-US" sz="2400" b="1" dirty="0">
                  <a:latin typeface="Courier New" charset="0"/>
                  <a:ea typeface="Courier New" charset="0"/>
                  <a:cs typeface="Courier New" charset="0"/>
                </a:rPr>
                <a:t>p = a;</a:t>
              </a: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2060683" y="4564392"/>
              <a:ext cx="5022633" cy="1333461"/>
              <a:chOff x="2060683" y="4564392"/>
              <a:chExt cx="5022633" cy="1333461"/>
            </a:xfrm>
          </p:grpSpPr>
          <p:grpSp>
            <p:nvGrpSpPr>
              <p:cNvPr id="20" name="Group 19"/>
              <p:cNvGrpSpPr/>
              <p:nvPr/>
            </p:nvGrpSpPr>
            <p:grpSpPr>
              <a:xfrm>
                <a:off x="2060683" y="4564392"/>
                <a:ext cx="5022633" cy="1333461"/>
                <a:chOff x="2560342" y="2141254"/>
                <a:chExt cx="5022633" cy="1333461"/>
              </a:xfrm>
            </p:grpSpPr>
            <p:sp>
              <p:nvSpPr>
                <p:cNvPr id="22" name="Oval 21"/>
                <p:cNvSpPr/>
                <p:nvPr/>
              </p:nvSpPr>
              <p:spPr bwMode="auto">
                <a:xfrm>
                  <a:off x="3291854" y="3131821"/>
                  <a:ext cx="182878" cy="182878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23" name="Rectangle 22"/>
                <p:cNvSpPr/>
                <p:nvPr/>
              </p:nvSpPr>
              <p:spPr bwMode="auto">
                <a:xfrm>
                  <a:off x="4843061" y="2971805"/>
                  <a:ext cx="914390" cy="502910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24" name="Rectangle 23"/>
                <p:cNvSpPr/>
                <p:nvPr/>
              </p:nvSpPr>
              <p:spPr bwMode="auto">
                <a:xfrm>
                  <a:off x="2926098" y="2971805"/>
                  <a:ext cx="914390" cy="502910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25" name="TextBox 24"/>
                <p:cNvSpPr txBox="1"/>
                <p:nvPr/>
              </p:nvSpPr>
              <p:spPr>
                <a:xfrm>
                  <a:off x="2560342" y="3013050"/>
                  <a:ext cx="369012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dirty="0">
                      <a:latin typeface="Courier New" charset="0"/>
                      <a:ea typeface="Courier New" charset="0"/>
                      <a:cs typeface="Courier New" charset="0"/>
                    </a:rPr>
                    <a:t>a</a:t>
                  </a:r>
                </a:p>
              </p:txBody>
            </p:sp>
            <p:sp>
              <p:nvSpPr>
                <p:cNvPr id="26" name="Rectangle 25"/>
                <p:cNvSpPr/>
                <p:nvPr/>
              </p:nvSpPr>
              <p:spPr bwMode="auto">
                <a:xfrm>
                  <a:off x="5754195" y="2971805"/>
                  <a:ext cx="914390" cy="502910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27" name="Rectangle 26"/>
                <p:cNvSpPr/>
                <p:nvPr/>
              </p:nvSpPr>
              <p:spPr bwMode="auto">
                <a:xfrm>
                  <a:off x="6668585" y="2971805"/>
                  <a:ext cx="914390" cy="502910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endParaRPr>
                </a:p>
              </p:txBody>
            </p:sp>
            <p:cxnSp>
              <p:nvCxnSpPr>
                <p:cNvPr id="28" name="Straight Arrow Connector 27"/>
                <p:cNvCxnSpPr/>
                <p:nvPr/>
              </p:nvCxnSpPr>
              <p:spPr bwMode="auto">
                <a:xfrm>
                  <a:off x="3474732" y="3223260"/>
                  <a:ext cx="1368329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29" name="Rectangle 28"/>
                <p:cNvSpPr/>
                <p:nvPr/>
              </p:nvSpPr>
              <p:spPr bwMode="auto">
                <a:xfrm>
                  <a:off x="2926098" y="2141254"/>
                  <a:ext cx="914390" cy="502910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30" name="TextBox 29"/>
                <p:cNvSpPr txBox="1"/>
                <p:nvPr/>
              </p:nvSpPr>
              <p:spPr>
                <a:xfrm>
                  <a:off x="2560342" y="2184168"/>
                  <a:ext cx="369012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dirty="0">
                      <a:latin typeface="Courier New" charset="0"/>
                      <a:ea typeface="Courier New" charset="0"/>
                      <a:cs typeface="Courier New" charset="0"/>
                    </a:rPr>
                    <a:t>p</a:t>
                  </a:r>
                </a:p>
              </p:txBody>
            </p:sp>
            <p:sp>
              <p:nvSpPr>
                <p:cNvPr id="31" name="Oval 30"/>
                <p:cNvSpPr/>
                <p:nvPr/>
              </p:nvSpPr>
              <p:spPr bwMode="auto">
                <a:xfrm>
                  <a:off x="3291854" y="2301270"/>
                  <a:ext cx="182878" cy="182878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endParaRPr>
                </a:p>
              </p:txBody>
            </p:sp>
          </p:grpSp>
          <p:cxnSp>
            <p:nvCxnSpPr>
              <p:cNvPr id="21" name="Curved Connector 20"/>
              <p:cNvCxnSpPr/>
              <p:nvPr/>
            </p:nvCxnSpPr>
            <p:spPr bwMode="auto">
              <a:xfrm>
                <a:off x="2975073" y="4815847"/>
                <a:ext cx="1368329" cy="620341"/>
              </a:xfrm>
              <a:prstGeom prst="curvedConnector3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32" name="TextBox 31"/>
          <p:cNvSpPr txBox="1"/>
          <p:nvPr/>
        </p:nvSpPr>
        <p:spPr>
          <a:xfrm>
            <a:off x="4937756" y="4070339"/>
            <a:ext cx="1290738" cy="15696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a[2]</a:t>
            </a:r>
          </a:p>
          <a:p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p[2]</a:t>
            </a:r>
          </a:p>
          <a:p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*(p+2)</a:t>
            </a:r>
          </a:p>
          <a:p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*(a+2)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500996" y="5080958"/>
            <a:ext cx="2302233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What is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*p+2</a:t>
            </a:r>
            <a:r>
              <a:rPr lang="en-US" sz="2400" dirty="0"/>
              <a:t> 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F3AA77-3EE8-BA4B-A490-957720329934}"/>
              </a:ext>
            </a:extLst>
          </p:cNvPr>
          <p:cNvSpPr txBox="1"/>
          <p:nvPr/>
        </p:nvSpPr>
        <p:spPr>
          <a:xfrm>
            <a:off x="6391093" y="4924183"/>
            <a:ext cx="1341521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Avoid writing</a:t>
            </a:r>
          </a:p>
          <a:p>
            <a:r>
              <a:rPr lang="en-US" dirty="0">
                <a:solidFill>
                  <a:srgbClr val="C00000"/>
                </a:solidFill>
              </a:rPr>
              <a:t>the last two!</a:t>
            </a:r>
          </a:p>
        </p:txBody>
      </p:sp>
    </p:spTree>
    <p:extLst>
      <p:ext uri="{BB962C8B-B14F-4D97-AF65-F5344CB8AC3E}">
        <p14:creationId xmlns:p14="http://schemas.microsoft.com/office/powerpoint/2010/main" val="1435144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Arithmetic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12373"/>
            <a:ext cx="8229600" cy="2518551"/>
          </a:xfrm>
        </p:spPr>
        <p:txBody>
          <a:bodyPr/>
          <a:lstStyle/>
          <a:p>
            <a:r>
              <a:rPr lang="en-US" dirty="0"/>
              <a:t>Use a pointer to iterate through an array.</a:t>
            </a:r>
          </a:p>
          <a:p>
            <a:pPr lvl="1"/>
            <a:r>
              <a:rPr lang="en-US" dirty="0"/>
              <a:t>In the above example, variable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</a:t>
            </a:r>
            <a:r>
              <a:rPr lang="en-US" dirty="0"/>
              <a:t> initially points to </a:t>
            </a:r>
            <a:br>
              <a:rPr lang="en-US" dirty="0"/>
            </a:br>
            <a:r>
              <a:rPr lang="en-US" dirty="0"/>
              <a:t>the first element of the array.</a:t>
            </a:r>
          </a:p>
          <a:p>
            <a:pPr lvl="1"/>
            <a:r>
              <a:rPr lang="en-US" dirty="0"/>
              <a:t>After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 p++</a:t>
            </a:r>
            <a:r>
              <a:rPr lang="en-US" dirty="0"/>
              <a:t>, variable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</a:t>
            </a:r>
            <a:r>
              <a:rPr lang="en-US" dirty="0"/>
              <a:t> points to the second element.</a:t>
            </a:r>
          </a:p>
          <a:p>
            <a:pPr lvl="1"/>
            <a:r>
              <a:rPr lang="en-US" dirty="0"/>
              <a:t>And after another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 p++</a:t>
            </a:r>
            <a:r>
              <a:rPr lang="en-US" dirty="0"/>
              <a:t>, variable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</a:t>
            </a:r>
            <a:r>
              <a:rPr lang="en-US" dirty="0"/>
              <a:t> points to the third element.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060683" y="1325903"/>
            <a:ext cx="5022633" cy="1969962"/>
            <a:chOff x="2060683" y="3927891"/>
            <a:chExt cx="5022633" cy="1969962"/>
          </a:xfrm>
        </p:grpSpPr>
        <p:sp>
          <p:nvSpPr>
            <p:cNvPr id="6" name="TextBox 5"/>
            <p:cNvSpPr txBox="1"/>
            <p:nvPr/>
          </p:nvSpPr>
          <p:spPr>
            <a:xfrm>
              <a:off x="4547319" y="3927891"/>
              <a:ext cx="1843774" cy="120032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 err="1">
                  <a:latin typeface="Courier New" charset="0"/>
                  <a:ea typeface="Courier New" charset="0"/>
                  <a:cs typeface="Courier New" charset="0"/>
                </a:rPr>
                <a:t>int</a:t>
              </a:r>
              <a:r>
                <a:rPr lang="en-US" sz="2400" b="1" dirty="0">
                  <a:latin typeface="Courier New" charset="0"/>
                  <a:ea typeface="Courier New" charset="0"/>
                  <a:cs typeface="Courier New" charset="0"/>
                </a:rPr>
                <a:t> a[3];</a:t>
              </a:r>
            </a:p>
            <a:p>
              <a:r>
                <a:rPr lang="en-US" sz="2400" b="1" dirty="0" err="1">
                  <a:latin typeface="Courier New" charset="0"/>
                  <a:ea typeface="Courier New" charset="0"/>
                  <a:cs typeface="Courier New" charset="0"/>
                </a:rPr>
                <a:t>int</a:t>
              </a:r>
              <a:r>
                <a:rPr lang="en-US" sz="2400" b="1" dirty="0">
                  <a:latin typeface="Courier New" charset="0"/>
                  <a:ea typeface="Courier New" charset="0"/>
                  <a:cs typeface="Courier New" charset="0"/>
                </a:rPr>
                <a:t> *p;</a:t>
              </a:r>
            </a:p>
            <a:p>
              <a:r>
                <a:rPr lang="en-US" sz="2400" b="1" dirty="0">
                  <a:latin typeface="Courier New" charset="0"/>
                  <a:ea typeface="Courier New" charset="0"/>
                  <a:cs typeface="Courier New" charset="0"/>
                </a:rPr>
                <a:t>p = a;</a:t>
              </a: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2060683" y="4564392"/>
              <a:ext cx="5022633" cy="1333461"/>
              <a:chOff x="2060683" y="4564392"/>
              <a:chExt cx="5022633" cy="1333461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2060683" y="4564392"/>
                <a:ext cx="5022633" cy="1333461"/>
                <a:chOff x="2560342" y="2141254"/>
                <a:chExt cx="5022633" cy="1333461"/>
              </a:xfrm>
            </p:grpSpPr>
            <p:sp>
              <p:nvSpPr>
                <p:cNvPr id="10" name="Oval 9"/>
                <p:cNvSpPr/>
                <p:nvPr/>
              </p:nvSpPr>
              <p:spPr bwMode="auto">
                <a:xfrm>
                  <a:off x="3291854" y="3131821"/>
                  <a:ext cx="182878" cy="182878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1" name="Rectangle 10"/>
                <p:cNvSpPr/>
                <p:nvPr/>
              </p:nvSpPr>
              <p:spPr bwMode="auto">
                <a:xfrm>
                  <a:off x="4843061" y="2971805"/>
                  <a:ext cx="914390" cy="502910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2" name="Rectangle 11"/>
                <p:cNvSpPr/>
                <p:nvPr/>
              </p:nvSpPr>
              <p:spPr bwMode="auto">
                <a:xfrm>
                  <a:off x="2926098" y="2971805"/>
                  <a:ext cx="914390" cy="502910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3" name="TextBox 12"/>
                <p:cNvSpPr txBox="1"/>
                <p:nvPr/>
              </p:nvSpPr>
              <p:spPr>
                <a:xfrm>
                  <a:off x="2560342" y="3013050"/>
                  <a:ext cx="369012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dirty="0">
                      <a:latin typeface="Courier New" charset="0"/>
                      <a:ea typeface="Courier New" charset="0"/>
                      <a:cs typeface="Courier New" charset="0"/>
                    </a:rPr>
                    <a:t>a</a:t>
                  </a:r>
                </a:p>
              </p:txBody>
            </p:sp>
            <p:sp>
              <p:nvSpPr>
                <p:cNvPr id="14" name="Rectangle 13"/>
                <p:cNvSpPr/>
                <p:nvPr/>
              </p:nvSpPr>
              <p:spPr bwMode="auto">
                <a:xfrm>
                  <a:off x="5754195" y="2971805"/>
                  <a:ext cx="914390" cy="502910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5" name="Rectangle 14"/>
                <p:cNvSpPr/>
                <p:nvPr/>
              </p:nvSpPr>
              <p:spPr bwMode="auto">
                <a:xfrm>
                  <a:off x="6668585" y="2971805"/>
                  <a:ext cx="914390" cy="502910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endParaRPr>
                </a:p>
              </p:txBody>
            </p:sp>
            <p:cxnSp>
              <p:nvCxnSpPr>
                <p:cNvPr id="16" name="Straight Arrow Connector 15"/>
                <p:cNvCxnSpPr/>
                <p:nvPr/>
              </p:nvCxnSpPr>
              <p:spPr bwMode="auto">
                <a:xfrm>
                  <a:off x="3474732" y="3223260"/>
                  <a:ext cx="1368329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17" name="Rectangle 16"/>
                <p:cNvSpPr/>
                <p:nvPr/>
              </p:nvSpPr>
              <p:spPr bwMode="auto">
                <a:xfrm>
                  <a:off x="2926098" y="2141254"/>
                  <a:ext cx="914390" cy="502910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2560342" y="2184168"/>
                  <a:ext cx="369012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dirty="0">
                      <a:latin typeface="Courier New" charset="0"/>
                      <a:ea typeface="Courier New" charset="0"/>
                      <a:cs typeface="Courier New" charset="0"/>
                    </a:rPr>
                    <a:t>p</a:t>
                  </a:r>
                </a:p>
              </p:txBody>
            </p:sp>
            <p:sp>
              <p:nvSpPr>
                <p:cNvPr id="19" name="Oval 18"/>
                <p:cNvSpPr/>
                <p:nvPr/>
              </p:nvSpPr>
              <p:spPr bwMode="auto">
                <a:xfrm>
                  <a:off x="3291854" y="2301270"/>
                  <a:ext cx="182878" cy="182878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endParaRPr>
                </a:p>
              </p:txBody>
            </p:sp>
          </p:grpSp>
          <p:cxnSp>
            <p:nvCxnSpPr>
              <p:cNvPr id="9" name="Curved Connector 8"/>
              <p:cNvCxnSpPr/>
              <p:nvPr/>
            </p:nvCxnSpPr>
            <p:spPr bwMode="auto">
              <a:xfrm>
                <a:off x="2975073" y="4815847"/>
                <a:ext cx="1368329" cy="620341"/>
              </a:xfrm>
              <a:prstGeom prst="curvedConnector3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</p:grpSp>
    </p:spTree>
    <p:extLst>
      <p:ext uri="{BB962C8B-B14F-4D97-AF65-F5344CB8AC3E}">
        <p14:creationId xmlns:p14="http://schemas.microsoft.com/office/powerpoint/2010/main" val="10511066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 until now, whenever we declared an array, we explicitly gave its size.</a:t>
            </a:r>
          </a:p>
          <a:p>
            <a:pPr lvl="1"/>
            <a:r>
              <a:rPr lang="en-US" dirty="0"/>
              <a:t>Example:</a:t>
            </a:r>
          </a:p>
          <a:p>
            <a:pPr lvl="4"/>
            <a:endParaRPr lang="en-US" dirty="0"/>
          </a:p>
          <a:p>
            <a:r>
              <a:rPr lang="en-US" dirty="0"/>
              <a:t>But suppose we don’t know until run time </a:t>
            </a:r>
            <a:br>
              <a:rPr lang="en-US" dirty="0"/>
            </a:br>
            <a:r>
              <a:rPr lang="en-US" dirty="0"/>
              <a:t>how many elements we need.</a:t>
            </a:r>
          </a:p>
          <a:p>
            <a:pPr lvl="1"/>
            <a:r>
              <a:rPr lang="en-US" dirty="0"/>
              <a:t>Example: At run time, your program reads in a count of names, and then the names. You want to create an array that can hold exactly that many names.</a:t>
            </a:r>
          </a:p>
          <a:p>
            <a:pPr lvl="5"/>
            <a:endParaRPr lang="en-US" dirty="0"/>
          </a:p>
          <a:p>
            <a:r>
              <a:rPr lang="en-US" dirty="0"/>
              <a:t>You can use a </a:t>
            </a:r>
            <a:r>
              <a:rPr lang="en-US" dirty="0">
                <a:solidFill>
                  <a:srgbClr val="B23C00"/>
                </a:solidFill>
              </a:rPr>
              <a:t>dynamic array </a:t>
            </a:r>
            <a:br>
              <a:rPr lang="en-US" dirty="0"/>
            </a:br>
            <a:r>
              <a:rPr lang="en-US" dirty="0"/>
              <a:t>(instead of a vector).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926098" y="2273012"/>
            <a:ext cx="2028119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a[10];</a:t>
            </a:r>
          </a:p>
        </p:txBody>
      </p:sp>
    </p:spTree>
    <p:extLst>
      <p:ext uri="{BB962C8B-B14F-4D97-AF65-F5344CB8AC3E}">
        <p14:creationId xmlns:p14="http://schemas.microsoft.com/office/powerpoint/2010/main" val="2053947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Arrays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size of the array you want is in variable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en-US" dirty="0"/>
              <a:t> whose value you don’t know until run time, use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new</a:t>
            </a:r>
            <a:r>
              <a:rPr lang="en-US" dirty="0"/>
              <a:t> operator to create an array of size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en-US" dirty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Use a pointer variable to point to the first element of the dynamic array.</a:t>
            </a:r>
          </a:p>
          <a:p>
            <a:endParaRPr lang="en-US" dirty="0"/>
          </a:p>
          <a:p>
            <a:pPr lvl="5"/>
            <a:endParaRPr lang="en-US" dirty="0"/>
          </a:p>
          <a:p>
            <a:r>
              <a:rPr lang="en-US" dirty="0"/>
              <a:t>When you’re done with the array, use the </a:t>
            </a:r>
            <a:r>
              <a:rPr lang="en-US" u="sng" dirty="0"/>
              <a:t>special form</a:t>
            </a:r>
            <a:r>
              <a:rPr lang="en-US" dirty="0"/>
              <a:t> of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delete</a:t>
            </a:r>
            <a:r>
              <a:rPr lang="en-US" dirty="0"/>
              <a:t> operator to remove the array from memory: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714487" y="3886195"/>
            <a:ext cx="5715026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>
                <a:latin typeface="Courier New" charset="0"/>
                <a:ea typeface="Courier New" charset="0"/>
                <a:cs typeface="Courier New" charset="0"/>
              </a:rPr>
              <a:t>string *names = new string[n];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37756" y="5532097"/>
            <a:ext cx="2949846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delete</a:t>
            </a:r>
            <a:r>
              <a:rPr lang="en-US" sz="240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[]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names;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008133" y="6215212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1731835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86583-1EF3-914D-8C01-1830E4C36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Arrays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7A28F3-B055-0640-BBFC-90486D510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CDF564-B7C1-644F-82ED-8D5AC6285357}"/>
              </a:ext>
            </a:extLst>
          </p:cNvPr>
          <p:cNvSpPr txBox="1"/>
          <p:nvPr/>
        </p:nvSpPr>
        <p:spPr>
          <a:xfrm>
            <a:off x="1640749" y="1231642"/>
            <a:ext cx="5492209" cy="45243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&lt;string&gt;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std;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read_names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(string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&amp;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names);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print_names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(string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names, int count);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pet_names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int count =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read_names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pet_names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print_names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pet_names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count);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delete[]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pet_names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033ADD-CA15-7545-851C-884A277B4CEA}"/>
              </a:ext>
            </a:extLst>
          </p:cNvPr>
          <p:cNvSpPr txBox="1"/>
          <p:nvPr/>
        </p:nvSpPr>
        <p:spPr>
          <a:xfrm>
            <a:off x="5801349" y="1325903"/>
            <a:ext cx="197361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DynamicArray1.cpp</a:t>
            </a:r>
          </a:p>
        </p:txBody>
      </p:sp>
    </p:spTree>
    <p:extLst>
      <p:ext uri="{BB962C8B-B14F-4D97-AF65-F5344CB8AC3E}">
        <p14:creationId xmlns:p14="http://schemas.microsoft.com/office/powerpoint/2010/main" val="36316336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15A6A-3B00-6D4D-86DC-9E4B447C4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Arrays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B201CA-64D9-4141-A683-47A7A1E26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D83FA3-2B03-C84B-941E-519FDA650F3A}"/>
              </a:ext>
            </a:extLst>
          </p:cNvPr>
          <p:cNvSpPr txBox="1"/>
          <p:nvPr/>
        </p:nvSpPr>
        <p:spPr>
          <a:xfrm>
            <a:off x="838445" y="1395442"/>
            <a:ext cx="7467109" cy="45243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read_names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(string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&amp;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names)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int count;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"How many? ";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&gt;&gt; count;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names = new string[count]; 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// create the dynamic array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Loop to read the names.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(int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count;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"Name #" &lt;&lt; i+1 &lt;&lt; "? ";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&gt;&gt; names[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count;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804174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52317-497D-A14E-B239-2194CD794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Arrays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745B43-43DD-5143-A866-CC37B03E4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D09B94-EB55-2C4B-9AD3-81F5D0A47377}"/>
              </a:ext>
            </a:extLst>
          </p:cNvPr>
          <p:cNvSpPr txBox="1"/>
          <p:nvPr/>
        </p:nvSpPr>
        <p:spPr>
          <a:xfrm>
            <a:off x="828026" y="1200864"/>
            <a:ext cx="7487947" cy="50475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print_names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(string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names, int count)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*p = names;  // p also points to the names array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Print the names forwards.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"Names printed forwards:"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while (count &gt; 0)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count--;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p++; 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point p at the next array element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p now points beyond the end of the array. Do not dereference!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Print the names backwards.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"Names printed backwards:"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do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p--; 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point p at the previous array element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(p != names);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4B03B04-0913-AD4E-8113-3B800762CA90}"/>
              </a:ext>
            </a:extLst>
          </p:cNvPr>
          <p:cNvSpPr txBox="1"/>
          <p:nvPr/>
        </p:nvSpPr>
        <p:spPr>
          <a:xfrm>
            <a:off x="6949414" y="6307723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1931156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123B6-B450-8248-B38E-E452E7AF9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82" y="411513"/>
            <a:ext cx="8412433" cy="655637"/>
          </a:xfrm>
        </p:spPr>
        <p:txBody>
          <a:bodyPr/>
          <a:lstStyle/>
          <a:p>
            <a:r>
              <a:rPr lang="en-US" dirty="0"/>
              <a:t>Assignment #3: Sample First Solution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FE3F2D-DA96-4846-8CEC-45B915AE8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C5EEA-04F1-D44E-920D-6A414FACCB58}"/>
              </a:ext>
            </a:extLst>
          </p:cNvPr>
          <p:cNvSpPr txBox="1"/>
          <p:nvPr/>
        </p:nvSpPr>
        <p:spPr>
          <a:xfrm>
            <a:off x="1458006" y="1234464"/>
            <a:ext cx="6227987" cy="50783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search_lines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ifstream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input, const vector&lt;string&gt;&amp; names)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line;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int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line_number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Loop over each line of the input file.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while 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getline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(input, line))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// For each line, loop over each name.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for (int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names.size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string name =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names.at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int index;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// Is the entire name in this line? If yes, print it.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index =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line.find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(name);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// Yes: Print it.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if (index &gt;= 0)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line_number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index, name);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}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}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line_number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E89757-6BBA-294E-BB4C-8EEE549F7AA7}"/>
              </a:ext>
            </a:extLst>
          </p:cNvPr>
          <p:cNvSpPr txBox="1"/>
          <p:nvPr/>
        </p:nvSpPr>
        <p:spPr>
          <a:xfrm>
            <a:off x="4663439" y="5826189"/>
            <a:ext cx="326281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WarAndPeace-NoNameSplits.cpp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0585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28CAC-503F-D044-AB6E-61E7F2113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Two-Dimensional Dynamic Array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7401B-8097-9146-9D7B-B94A03F7D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769"/>
          </a:xfrm>
        </p:spPr>
        <p:txBody>
          <a:bodyPr/>
          <a:lstStyle/>
          <a:p>
            <a:r>
              <a:rPr lang="en-US" dirty="0"/>
              <a:t>A two-dimensional dynamic array is a </a:t>
            </a:r>
            <a:br>
              <a:rPr lang="en-US" dirty="0"/>
            </a:br>
            <a:r>
              <a:rPr lang="en-US" dirty="0"/>
              <a:t>dynamically allocated one-dimensional </a:t>
            </a:r>
            <a:br>
              <a:rPr lang="en-US" dirty="0"/>
            </a:br>
            <a:r>
              <a:rPr lang="en-US" u="sng" dirty="0"/>
              <a:t>array of pointers</a:t>
            </a:r>
            <a:r>
              <a:rPr lang="en-US" dirty="0"/>
              <a:t>, each of which points to the </a:t>
            </a:r>
            <a:r>
              <a:rPr lang="en-US" u="sng" dirty="0"/>
              <a:t>first element</a:t>
            </a:r>
            <a:r>
              <a:rPr lang="en-US" dirty="0"/>
              <a:t> of a dynamically allocated </a:t>
            </a:r>
            <a:br>
              <a:rPr lang="en-US" dirty="0"/>
            </a:br>
            <a:r>
              <a:rPr lang="en-US" dirty="0"/>
              <a:t>one-dimensional dynamic array of </a:t>
            </a:r>
            <a:r>
              <a:rPr lang="en-US" u="sng" dirty="0"/>
              <a:t>values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Think of each array of values as a “row” and therefore each element of the array of pointers </a:t>
            </a:r>
            <a:r>
              <a:rPr lang="en-US" u="sng" dirty="0"/>
              <a:t>points to the first element of a row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rows can all have the same length, </a:t>
            </a:r>
            <a:br>
              <a:rPr lang="en-US" dirty="0"/>
            </a:br>
            <a:r>
              <a:rPr lang="en-US" dirty="0"/>
              <a:t>or have different lengths.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CA233A-06BD-2741-8B47-7354C2ED9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1298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86E11-99C3-614A-886B-529E06BB8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Two-Dimensional Dynamic Array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6CC0D-5211-9D46-BF0B-5333D5A65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85330"/>
          </a:xfrm>
        </p:spPr>
        <p:txBody>
          <a:bodyPr/>
          <a:lstStyle/>
          <a:p>
            <a:r>
              <a:rPr lang="en-US" dirty="0"/>
              <a:t>Example: A 3 x 4 dynamic array: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Variable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rows</a:t>
            </a:r>
            <a:r>
              <a:rPr lang="en-US" dirty="0"/>
              <a:t> is a pointer to a </a:t>
            </a:r>
            <a:r>
              <a:rPr lang="en-US" dirty="0">
                <a:solidFill>
                  <a:srgbClr val="0033CC"/>
                </a:solidFill>
              </a:rPr>
              <a:t>one-dimensional array of pointers to integers</a:t>
            </a:r>
            <a:r>
              <a:rPr lang="en-US" dirty="0"/>
              <a:t>, each of which is a pointer to a </a:t>
            </a:r>
            <a:r>
              <a:rPr lang="en-US" dirty="0">
                <a:solidFill>
                  <a:srgbClr val="009051"/>
                </a:solidFill>
              </a:rPr>
              <a:t>one-dimensional array of integer values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87F137-C283-7B4E-B46D-28B8F32E7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31</a:t>
            </a:fld>
            <a:endParaRPr lang="en-US" dirty="0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1DBBFB42-ADF2-E741-88F4-B52367119D79}"/>
              </a:ext>
            </a:extLst>
          </p:cNvPr>
          <p:cNvGrpSpPr/>
          <p:nvPr/>
        </p:nvGrpSpPr>
        <p:grpSpPr>
          <a:xfrm>
            <a:off x="1492954" y="2046687"/>
            <a:ext cx="6645167" cy="1910980"/>
            <a:chOff x="1188757" y="1680931"/>
            <a:chExt cx="6645167" cy="191098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1BF21A8-DB6E-D543-AA3D-5D2943B7E5BA}"/>
                </a:ext>
              </a:extLst>
            </p:cNvPr>
            <p:cNvSpPr/>
            <p:nvPr/>
          </p:nvSpPr>
          <p:spPr bwMode="auto">
            <a:xfrm>
              <a:off x="1920269" y="2499246"/>
              <a:ext cx="548634" cy="274317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60FEE2E-FC4C-8149-AC0C-ADCEB5269173}"/>
                </a:ext>
              </a:extLst>
            </p:cNvPr>
            <p:cNvSpPr/>
            <p:nvPr/>
          </p:nvSpPr>
          <p:spPr bwMode="auto">
            <a:xfrm>
              <a:off x="3642125" y="2497678"/>
              <a:ext cx="548634" cy="274317"/>
            </a:xfrm>
            <a:prstGeom prst="rect">
              <a:avLst/>
            </a:prstGeom>
            <a:solidFill>
              <a:srgbClr val="E1F5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F82F377-D552-E141-8E1F-CF4F7D7F7303}"/>
                </a:ext>
              </a:extLst>
            </p:cNvPr>
            <p:cNvSpPr/>
            <p:nvPr/>
          </p:nvSpPr>
          <p:spPr bwMode="auto">
            <a:xfrm>
              <a:off x="3642125" y="2771995"/>
              <a:ext cx="548634" cy="274317"/>
            </a:xfrm>
            <a:prstGeom prst="rect">
              <a:avLst/>
            </a:prstGeom>
            <a:solidFill>
              <a:srgbClr val="E1F5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99F5431-31BF-BB45-9580-79FE40F8DD4C}"/>
                </a:ext>
              </a:extLst>
            </p:cNvPr>
            <p:cNvSpPr/>
            <p:nvPr/>
          </p:nvSpPr>
          <p:spPr bwMode="auto">
            <a:xfrm>
              <a:off x="3642125" y="3046312"/>
              <a:ext cx="548634" cy="274317"/>
            </a:xfrm>
            <a:prstGeom prst="rect">
              <a:avLst/>
            </a:prstGeom>
            <a:solidFill>
              <a:srgbClr val="E1F5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3FCB3E5-3793-3845-9F47-962A1699C068}"/>
                </a:ext>
              </a:extLst>
            </p:cNvPr>
            <p:cNvSpPr/>
            <p:nvPr/>
          </p:nvSpPr>
          <p:spPr bwMode="auto">
            <a:xfrm>
              <a:off x="5166508" y="2494643"/>
              <a:ext cx="548634" cy="274317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1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81AC3F8-FA0D-B641-BD34-BE85EC67675D}"/>
                </a:ext>
              </a:extLst>
            </p:cNvPr>
            <p:cNvSpPr/>
            <p:nvPr/>
          </p:nvSpPr>
          <p:spPr bwMode="auto">
            <a:xfrm>
              <a:off x="5711990" y="2494631"/>
              <a:ext cx="548634" cy="274317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2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DEB774F-26DA-5B41-A4D8-B879AB2C7A5F}"/>
                </a:ext>
              </a:extLst>
            </p:cNvPr>
            <p:cNvSpPr/>
            <p:nvPr/>
          </p:nvSpPr>
          <p:spPr bwMode="auto">
            <a:xfrm>
              <a:off x="6798215" y="2494631"/>
              <a:ext cx="548634" cy="274317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4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E0AB6BA-5824-EE44-9BE2-89E50D1B1170}"/>
                </a:ext>
              </a:extLst>
            </p:cNvPr>
            <p:cNvSpPr/>
            <p:nvPr/>
          </p:nvSpPr>
          <p:spPr bwMode="auto">
            <a:xfrm>
              <a:off x="6252733" y="2494631"/>
              <a:ext cx="548634" cy="274317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3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0CC2DE3-B747-9147-952C-67C9FAD24D34}"/>
                </a:ext>
              </a:extLst>
            </p:cNvPr>
            <p:cNvSpPr/>
            <p:nvPr/>
          </p:nvSpPr>
          <p:spPr bwMode="auto">
            <a:xfrm>
              <a:off x="5166508" y="2888781"/>
              <a:ext cx="548634" cy="274317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2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73FBB02-902C-8F46-8127-0EA376FAAF3A}"/>
                </a:ext>
              </a:extLst>
            </p:cNvPr>
            <p:cNvSpPr/>
            <p:nvPr/>
          </p:nvSpPr>
          <p:spPr bwMode="auto">
            <a:xfrm>
              <a:off x="5711990" y="2888769"/>
              <a:ext cx="548634" cy="274317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4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81776F9-E1DC-C941-90F4-FD52DBA09471}"/>
                </a:ext>
              </a:extLst>
            </p:cNvPr>
            <p:cNvSpPr/>
            <p:nvPr/>
          </p:nvSpPr>
          <p:spPr bwMode="auto">
            <a:xfrm>
              <a:off x="6798215" y="2888769"/>
              <a:ext cx="548634" cy="274317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8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5EB0264-19A7-8F4E-A277-46F82A7C43F9}"/>
                </a:ext>
              </a:extLst>
            </p:cNvPr>
            <p:cNvSpPr/>
            <p:nvPr/>
          </p:nvSpPr>
          <p:spPr bwMode="auto">
            <a:xfrm>
              <a:off x="6252733" y="2888769"/>
              <a:ext cx="548634" cy="274317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6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A9B741C-14B1-DD46-B441-2704BD70680E}"/>
                </a:ext>
              </a:extLst>
            </p:cNvPr>
            <p:cNvSpPr/>
            <p:nvPr/>
          </p:nvSpPr>
          <p:spPr bwMode="auto">
            <a:xfrm>
              <a:off x="5166508" y="3317594"/>
              <a:ext cx="548634" cy="274317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3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FBF15BD3-6E9E-8841-95FE-0449D05D0DA3}"/>
                </a:ext>
              </a:extLst>
            </p:cNvPr>
            <p:cNvSpPr/>
            <p:nvPr/>
          </p:nvSpPr>
          <p:spPr bwMode="auto">
            <a:xfrm>
              <a:off x="5711990" y="3317582"/>
              <a:ext cx="548634" cy="274317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6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43F969F-CC52-9A41-BCB6-D3DBD6D965C2}"/>
                </a:ext>
              </a:extLst>
            </p:cNvPr>
            <p:cNvSpPr/>
            <p:nvPr/>
          </p:nvSpPr>
          <p:spPr bwMode="auto">
            <a:xfrm>
              <a:off x="6798215" y="3317582"/>
              <a:ext cx="548634" cy="274317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12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1F1E670-5ADF-EA43-8C7F-9005AF250508}"/>
                </a:ext>
              </a:extLst>
            </p:cNvPr>
            <p:cNvSpPr/>
            <p:nvPr/>
          </p:nvSpPr>
          <p:spPr bwMode="auto">
            <a:xfrm>
              <a:off x="6252733" y="3317582"/>
              <a:ext cx="548634" cy="274317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9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7943AE2B-05F7-8B44-B921-00365FD7A3F8}"/>
                </a:ext>
              </a:extLst>
            </p:cNvPr>
            <p:cNvSpPr txBox="1"/>
            <p:nvPr/>
          </p:nvSpPr>
          <p:spPr>
            <a:xfrm>
              <a:off x="1271784" y="2186854"/>
              <a:ext cx="12586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400" b="1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**rows</a:t>
              </a: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521E1E69-310B-8948-8FB4-72F65317673A}"/>
                </a:ext>
              </a:extLst>
            </p:cNvPr>
            <p:cNvSpPr/>
            <p:nvPr/>
          </p:nvSpPr>
          <p:spPr bwMode="auto">
            <a:xfrm>
              <a:off x="2136402" y="2554671"/>
              <a:ext cx="116368" cy="154236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F1B97D6F-63A9-5343-A44D-75513A5419D5}"/>
                </a:ext>
              </a:extLst>
            </p:cNvPr>
            <p:cNvCxnSpPr>
              <a:stCxn id="22" idx="6"/>
              <a:endCxn id="6" idx="1"/>
            </p:cNvCxnSpPr>
            <p:nvPr/>
          </p:nvCxnSpPr>
          <p:spPr bwMode="auto">
            <a:xfrm>
              <a:off x="2252770" y="2631789"/>
              <a:ext cx="1389355" cy="304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628CA0AC-9A8C-2B4E-967D-3E5C72D48F9C}"/>
                </a:ext>
              </a:extLst>
            </p:cNvPr>
            <p:cNvSpPr/>
            <p:nvPr/>
          </p:nvSpPr>
          <p:spPr bwMode="auto">
            <a:xfrm>
              <a:off x="3836067" y="2556195"/>
              <a:ext cx="116368" cy="154236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0FB5B5CC-C8B1-A541-A4DD-49F5154F24F8}"/>
                </a:ext>
              </a:extLst>
            </p:cNvPr>
            <p:cNvSpPr/>
            <p:nvPr/>
          </p:nvSpPr>
          <p:spPr bwMode="auto">
            <a:xfrm>
              <a:off x="3836067" y="2858002"/>
              <a:ext cx="116368" cy="154236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8255A7AD-642D-6644-912F-E1C33F5428CB}"/>
                </a:ext>
              </a:extLst>
            </p:cNvPr>
            <p:cNvSpPr/>
            <p:nvPr/>
          </p:nvSpPr>
          <p:spPr bwMode="auto">
            <a:xfrm>
              <a:off x="3845692" y="3114460"/>
              <a:ext cx="116368" cy="154236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23C4BC4E-9321-1348-9C3E-93BEDD52FB94}"/>
                </a:ext>
              </a:extLst>
            </p:cNvPr>
            <p:cNvCxnSpPr>
              <a:cxnSpLocks/>
              <a:stCxn id="26" idx="2"/>
              <a:endCxn id="9" idx="1"/>
            </p:cNvCxnSpPr>
            <p:nvPr/>
          </p:nvCxnSpPr>
          <p:spPr bwMode="auto">
            <a:xfrm flipV="1">
              <a:off x="3836067" y="2631802"/>
              <a:ext cx="1330441" cy="151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6" name="Curved Connector 35">
              <a:extLst>
                <a:ext uri="{FF2B5EF4-FFF2-40B4-BE49-F238E27FC236}">
                  <a16:creationId xmlns:a16="http://schemas.microsoft.com/office/drawing/2014/main" id="{0B932100-A09F-494D-8F6D-D8E404EF0D2B}"/>
                </a:ext>
              </a:extLst>
            </p:cNvPr>
            <p:cNvCxnSpPr>
              <a:cxnSpLocks/>
              <a:stCxn id="27" idx="6"/>
              <a:endCxn id="13" idx="1"/>
            </p:cNvCxnSpPr>
            <p:nvPr/>
          </p:nvCxnSpPr>
          <p:spPr bwMode="auto">
            <a:xfrm>
              <a:off x="3952435" y="2935120"/>
              <a:ext cx="1214073" cy="90820"/>
            </a:xfrm>
            <a:prstGeom prst="curvedConnector3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8" name="Curved Connector 37">
              <a:extLst>
                <a:ext uri="{FF2B5EF4-FFF2-40B4-BE49-F238E27FC236}">
                  <a16:creationId xmlns:a16="http://schemas.microsoft.com/office/drawing/2014/main" id="{B3C128E9-3D31-F34A-A7EB-DAC396674E79}"/>
                </a:ext>
              </a:extLst>
            </p:cNvPr>
            <p:cNvCxnSpPr>
              <a:cxnSpLocks/>
              <a:stCxn id="28" idx="6"/>
              <a:endCxn id="17" idx="1"/>
            </p:cNvCxnSpPr>
            <p:nvPr/>
          </p:nvCxnSpPr>
          <p:spPr bwMode="auto">
            <a:xfrm>
              <a:off x="3962060" y="3191578"/>
              <a:ext cx="1204448" cy="263175"/>
            </a:xfrm>
            <a:prstGeom prst="curvedConnector3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3A7652B5-4D5D-4340-B946-AF27A3BAA113}"/>
                </a:ext>
              </a:extLst>
            </p:cNvPr>
            <p:cNvSpPr txBox="1"/>
            <p:nvPr/>
          </p:nvSpPr>
          <p:spPr>
            <a:xfrm>
              <a:off x="3566171" y="2186854"/>
              <a:ext cx="72167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*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5A592BCD-189C-514A-AE99-13F5334B49A1}"/>
                </a:ext>
              </a:extLst>
            </p:cNvPr>
            <p:cNvSpPr txBox="1"/>
            <p:nvPr/>
          </p:nvSpPr>
          <p:spPr>
            <a:xfrm>
              <a:off x="5186737" y="2186854"/>
              <a:ext cx="5068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endParaRPr lang="en-US" sz="14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B13287E5-5F82-A144-8BAE-A2E9783C4B5E}"/>
                </a:ext>
              </a:extLst>
            </p:cNvPr>
            <p:cNvSpPr txBox="1"/>
            <p:nvPr/>
          </p:nvSpPr>
          <p:spPr>
            <a:xfrm>
              <a:off x="2896219" y="1680931"/>
              <a:ext cx="21030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Dynamically allocated array</a:t>
              </a:r>
            </a:p>
            <a:p>
              <a:r>
                <a:rPr lang="en-US" sz="1200" dirty="0"/>
                <a:t>of </a:t>
              </a:r>
              <a:r>
                <a:rPr lang="en-US" sz="1200" u="sng" dirty="0">
                  <a:solidFill>
                    <a:srgbClr val="0033CC"/>
                  </a:solidFill>
                </a:rPr>
                <a:t>pointers to integers</a:t>
              </a:r>
              <a:endParaRPr lang="en-US" sz="1200" u="sng" dirty="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1F7AC399-3DD8-E740-B87F-30ED775084C0}"/>
                </a:ext>
              </a:extLst>
            </p:cNvPr>
            <p:cNvSpPr txBox="1"/>
            <p:nvPr/>
          </p:nvSpPr>
          <p:spPr>
            <a:xfrm>
              <a:off x="5062978" y="1687189"/>
              <a:ext cx="277094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Dynamically allocated </a:t>
              </a:r>
              <a:r>
                <a:rPr lang="en-US" sz="1200" u="sng" dirty="0">
                  <a:solidFill>
                    <a:srgbClr val="009051"/>
                  </a:solidFill>
                </a:rPr>
                <a:t>rows of integers</a:t>
              </a:r>
              <a:r>
                <a:rPr lang="en-US" sz="1200" dirty="0"/>
                <a:t> (could be different lengths)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A39A96FB-159C-9E46-ACA5-1C1221A226BA}"/>
                </a:ext>
              </a:extLst>
            </p:cNvPr>
            <p:cNvSpPr txBox="1"/>
            <p:nvPr/>
          </p:nvSpPr>
          <p:spPr>
            <a:xfrm>
              <a:off x="1188757" y="1687189"/>
              <a:ext cx="14814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u="sng" dirty="0">
                  <a:solidFill>
                    <a:srgbClr val="C00000"/>
                  </a:solidFill>
                </a:rPr>
                <a:t>Pointer to a pointer</a:t>
              </a:r>
              <a:br>
                <a:rPr lang="en-US" sz="1200" dirty="0"/>
              </a:br>
              <a:r>
                <a:rPr lang="en-US" sz="1200" dirty="0">
                  <a:solidFill>
                    <a:srgbClr val="0033CC"/>
                  </a:solidFill>
                </a:rPr>
                <a:t>to an integer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97180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831E8-DE53-5F4C-8163-637153866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Two-Dimensional Dynamic Array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4950F9-5096-3F4F-8CAE-78729F147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E27DE0-6267-424A-8E81-F1396CA048A2}"/>
              </a:ext>
            </a:extLst>
          </p:cNvPr>
          <p:cNvSpPr txBox="1"/>
          <p:nvPr/>
        </p:nvSpPr>
        <p:spPr>
          <a:xfrm>
            <a:off x="780931" y="1532764"/>
            <a:ext cx="7590539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iomanip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make_mult_table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row_count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col_count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print_table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**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rows,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row_count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col_count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delete_table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**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rows,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row_count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col_count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**table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make_mult_table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(3, 4);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print_table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(table, 3, 4);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delete_table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(table, 3, 4);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938655-E789-C34B-B547-692FB185DD17}"/>
              </a:ext>
            </a:extLst>
          </p:cNvPr>
          <p:cNvSpPr txBox="1"/>
          <p:nvPr/>
        </p:nvSpPr>
        <p:spPr>
          <a:xfrm>
            <a:off x="6583658" y="1363487"/>
            <a:ext cx="197361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DynamicArray2.cpp</a:t>
            </a:r>
          </a:p>
        </p:txBody>
      </p:sp>
    </p:spTree>
    <p:extLst>
      <p:ext uri="{BB962C8B-B14F-4D97-AF65-F5344CB8AC3E}">
        <p14:creationId xmlns:p14="http://schemas.microsoft.com/office/powerpoint/2010/main" val="16591776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7D896-9AAF-884E-BFD9-48F63333E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Two-Dimensional Dynamic Array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0EDCD7-BE3F-6F48-9CE9-BCC57EE0C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A16524-C4A2-484A-944F-A50139E564CE}"/>
              </a:ext>
            </a:extLst>
          </p:cNvPr>
          <p:cNvSpPr txBox="1"/>
          <p:nvPr/>
        </p:nvSpPr>
        <p:spPr>
          <a:xfrm>
            <a:off x="774325" y="1279413"/>
            <a:ext cx="6950942" cy="48320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make_mult_table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Dynamically allocate an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 of pointers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to integers.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**rows = new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*[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row_count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For each pointer to integer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 = 0; r 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r++)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// ... dynamically allocate a row of integers.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rows[r] = new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col_count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// For each element of a row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for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 = 0; c 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c++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// ... calculate its value.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rows[r][c] = (r+1)*(c+1);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Return the pointer to a pointer to an integer.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rows;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322279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FFE25-341F-E345-890D-8C254CB81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Two-Dimensional Dynamic Array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2BB36C-E2BB-954F-A6FF-65CA4E812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54E407-196B-6F46-9CCE-4EAE010F2D23}"/>
              </a:ext>
            </a:extLst>
          </p:cNvPr>
          <p:cNvSpPr txBox="1"/>
          <p:nvPr/>
        </p:nvSpPr>
        <p:spPr>
          <a:xfrm>
            <a:off x="159574" y="1325903"/>
            <a:ext cx="8824852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print_table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**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rows,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row_count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col_count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For each row of the table 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r = 0; r 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row_count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 r++)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// ... get the pointer to the row of integers.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*row = rows[r];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// For each element of a row 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for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c = 0; c 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col_count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c++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// ... print it.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(3) &lt;&lt;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row[c]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093844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F972B-564F-6F45-B229-EECB4C3E1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Two-Dimensional Dynamic Array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7BD8E0-0742-674D-BF78-6A672386E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1F600F-146B-BF47-A9FF-422BB0446C59}"/>
              </a:ext>
            </a:extLst>
          </p:cNvPr>
          <p:cNvSpPr txBox="1"/>
          <p:nvPr/>
        </p:nvSpPr>
        <p:spPr>
          <a:xfrm>
            <a:off x="97858" y="1417342"/>
            <a:ext cx="8948283" cy="28007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delete_table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**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rows,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row_count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col_count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For each row of the table 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r = 0; r 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row_count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 r++)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// ... delete the row pointed to by the row pointer.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delete[] rows[r];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delete[] rows;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15BFA0-86D1-D047-AB00-4DA5BE68C64F}"/>
              </a:ext>
            </a:extLst>
          </p:cNvPr>
          <p:cNvSpPr txBox="1"/>
          <p:nvPr/>
        </p:nvSpPr>
        <p:spPr>
          <a:xfrm>
            <a:off x="6857975" y="5909846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20116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BA4E0-8FA6-FD43-9441-6E5FBAF01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1DCFC4-0FCF-CD4B-B5D7-4C6B08379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9F6686-CEA3-CB42-B1EB-B04360B811FE}"/>
              </a:ext>
            </a:extLst>
          </p:cNvPr>
          <p:cNvSpPr txBox="1"/>
          <p:nvPr/>
        </p:nvSpPr>
        <p:spPr>
          <a:xfrm>
            <a:off x="398421" y="2018974"/>
            <a:ext cx="8347157" cy="39703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TableRow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TableRow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RowArray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RowArray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make_mult_table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print_table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RowArray</a:t>
            </a:r>
            <a:r>
              <a:rPr lang="en-US" sz="1400" b="1" dirty="0">
                <a:solidFill>
                  <a:srgbClr val="00905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rows,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delete_table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RowArray</a:t>
            </a:r>
            <a:r>
              <a:rPr lang="en-US" sz="1400" b="1" dirty="0">
                <a:solidFill>
                  <a:srgbClr val="00905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rows,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RowArray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table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make_mult_table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(3, 4);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RowArray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make_mult_table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Dynamically allocate an array of pointers to integers.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RowArray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rows = new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TableRow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A4A687E-AA02-A147-B318-C9042F44C6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655637"/>
          </a:xfrm>
        </p:spPr>
        <p:txBody>
          <a:bodyPr/>
          <a:lstStyle/>
          <a:p>
            <a:r>
              <a:rPr lang="en-US" dirty="0"/>
              <a:t>Use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dirty="0"/>
              <a:t>s to make your code clearer.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6EE3CD-B77F-884D-B43B-3E2D9D7AC707}"/>
              </a:ext>
            </a:extLst>
          </p:cNvPr>
          <p:cNvSpPr txBox="1"/>
          <p:nvPr/>
        </p:nvSpPr>
        <p:spPr>
          <a:xfrm>
            <a:off x="6583658" y="1821157"/>
            <a:ext cx="197361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DynamicArray3.cpp</a:t>
            </a:r>
          </a:p>
        </p:txBody>
      </p:sp>
    </p:spTree>
    <p:extLst>
      <p:ext uri="{BB962C8B-B14F-4D97-AF65-F5344CB8AC3E}">
        <p14:creationId xmlns:p14="http://schemas.microsoft.com/office/powerpoint/2010/main" val="8984070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char*</a:t>
            </a:r>
            <a:r>
              <a:rPr lang="en-US" dirty="0"/>
              <a:t> and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char**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Recall that C programs didn’t have C++ style strings, but instead had arrays of characters.</a:t>
            </a:r>
          </a:p>
          <a:p>
            <a:pPr lvl="5"/>
            <a:endParaRPr lang="en-US" dirty="0"/>
          </a:p>
          <a:p>
            <a:r>
              <a:rPr lang="en-US" dirty="0"/>
              <a:t>The declaration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is for a </a:t>
            </a:r>
            <a:r>
              <a:rPr lang="en-US" u="sng" dirty="0"/>
              <a:t>dynamic character array</a:t>
            </a:r>
            <a:r>
              <a:rPr lang="en-US" dirty="0"/>
              <a:t>, a </a:t>
            </a:r>
            <a:r>
              <a:rPr lang="en-US" dirty="0">
                <a:solidFill>
                  <a:srgbClr val="C00000"/>
                </a:solidFill>
              </a:rPr>
              <a:t>C-string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If you have a </a:t>
            </a:r>
            <a:r>
              <a:rPr lang="en-US" u="sng" dirty="0"/>
              <a:t>dynamic array of C-strings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you need a pointer to a pointer of characters: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46445" y="5466072"/>
            <a:ext cx="4051109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urier New" charset="0"/>
                <a:ea typeface="Courier New" charset="0"/>
                <a:cs typeface="Courier New" charset="0"/>
              </a:rPr>
              <a:t>char **</a:t>
            </a:r>
            <a:r>
              <a:rPr lang="en-US" sz="2800" b="1" dirty="0" err="1">
                <a:latin typeface="Courier New" charset="0"/>
                <a:ea typeface="Courier New" charset="0"/>
                <a:cs typeface="Courier New" charset="0"/>
              </a:rPr>
              <a:t>cstr_array</a:t>
            </a:r>
            <a:r>
              <a:rPr lang="en-US" sz="2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98253" y="3088658"/>
            <a:ext cx="2547492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urier New" charset="0"/>
                <a:ea typeface="Courier New" charset="0"/>
                <a:cs typeface="Courier New" charset="0"/>
              </a:rPr>
              <a:t>char *</a:t>
            </a:r>
            <a:r>
              <a:rPr lang="en-US" sz="2800" b="1" dirty="0" err="1">
                <a:latin typeface="Courier New" charset="0"/>
                <a:ea typeface="Courier New" charset="0"/>
                <a:cs typeface="Courier New" charset="0"/>
              </a:rPr>
              <a:t>cstr</a:t>
            </a:r>
            <a:r>
              <a:rPr lang="en-US" sz="2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947582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0539E-13FE-2A4F-A20D-7FEF7B270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Strings and Vectors are Better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1B6FF2-5881-0144-8E33-2893FE359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Instead of C-strings, use </a:t>
            </a:r>
            <a:r>
              <a:rPr lang="en-US" u="sng" dirty="0"/>
              <a:t>C++ strings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Instead of dynamic arrays, use </a:t>
            </a:r>
            <a:r>
              <a:rPr lang="en-US" u="sng" dirty="0"/>
              <a:t>C++ vectors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 vector has a dynamic array hidden inside of it.</a:t>
            </a:r>
          </a:p>
          <a:p>
            <a:pPr lvl="1"/>
            <a:r>
              <a:rPr lang="en-US" dirty="0"/>
              <a:t>The vector manages the dynamic array for you.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250119-5E7C-0048-B27B-87E4A24DA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61953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277C7-06EE-2847-BE86-B7E51FB3E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#4: Student Scores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E894DD-DE0C-8A49-A676-4FC46C08F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/>
              <a:t>Practice creating dynamic arrays.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D8E9D-7C75-DF4C-8993-7456CC242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39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5BDEDE8-323F-5240-8D88-BD2CA63EC286}"/>
              </a:ext>
            </a:extLst>
          </p:cNvPr>
          <p:cNvGrpSpPr/>
          <p:nvPr/>
        </p:nvGrpSpPr>
        <p:grpSpPr>
          <a:xfrm>
            <a:off x="2412058" y="2240293"/>
            <a:ext cx="4319883" cy="1723391"/>
            <a:chOff x="-9928" y="-14232"/>
            <a:chExt cx="4320323" cy="1723466"/>
          </a:xfrm>
        </p:grpSpPr>
        <p:sp>
          <p:nvSpPr>
            <p:cNvPr id="7" name="Text Box 30">
              <a:extLst>
                <a:ext uri="{FF2B5EF4-FFF2-40B4-BE49-F238E27FC236}">
                  <a16:creationId xmlns:a16="http://schemas.microsoft.com/office/drawing/2014/main" id="{69E2A393-7A78-9843-B301-B32A74F5952E}"/>
                </a:ext>
              </a:extLst>
            </p:cNvPr>
            <p:cNvSpPr txBox="1"/>
            <p:nvPr/>
          </p:nvSpPr>
          <p:spPr>
            <a:xfrm>
              <a:off x="-9928" y="693638"/>
              <a:ext cx="1651419" cy="33856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b="1" kern="1200">
                  <a:solidFill>
                    <a:srgbClr val="000000"/>
                  </a:solidFill>
                  <a:effectLst/>
                  <a:latin typeface="Courier New" panose="02070309020205020404" pitchFamily="49" charset="0"/>
                  <a:ea typeface="Courier New" panose="02070309020205020404" pitchFamily="49" charset="0"/>
                  <a:cs typeface="Times New Roman" panose="02020603050405020304" pitchFamily="18" charset="0"/>
                </a:rPr>
                <a:t>"John Wayne"  </a:t>
              </a:r>
              <a:endParaRPr lang="en-US">
                <a:effectLst/>
                <a:latin typeface="Times" pitchFamily="2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8" name="Text Box 31">
              <a:extLst>
                <a:ext uri="{FF2B5EF4-FFF2-40B4-BE49-F238E27FC236}">
                  <a16:creationId xmlns:a16="http://schemas.microsoft.com/office/drawing/2014/main" id="{547FF3D0-5AD9-F043-925F-4A43D5A89AC6}"/>
                </a:ext>
              </a:extLst>
            </p:cNvPr>
            <p:cNvSpPr txBox="1"/>
            <p:nvPr/>
          </p:nvSpPr>
          <p:spPr>
            <a:xfrm>
              <a:off x="-6550" y="1032175"/>
              <a:ext cx="1912898" cy="33856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marL="0" marR="0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b="1" kern="1200" dirty="0">
                  <a:solidFill>
                    <a:srgbClr val="000000"/>
                  </a:solidFill>
                  <a:effectLst/>
                  <a:latin typeface="Courier New" panose="02070309020205020404" pitchFamily="49" charset="0"/>
                  <a:ea typeface="Courier New" panose="02070309020205020404" pitchFamily="49" charset="0"/>
                  <a:cs typeface="Times New Roman" panose="02020603050405020304" pitchFamily="18" charset="0"/>
                </a:rPr>
                <a:t>"Frank Snooze"</a:t>
              </a:r>
              <a:endParaRPr lang="en-US" dirty="0">
                <a:effectLst/>
                <a:latin typeface="Times" pitchFamily="2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9" name="Text Box 32">
              <a:extLst>
                <a:ext uri="{FF2B5EF4-FFF2-40B4-BE49-F238E27FC236}">
                  <a16:creationId xmlns:a16="http://schemas.microsoft.com/office/drawing/2014/main" id="{FB872D01-B48B-DE44-B7D6-A148BCD14AB3}"/>
                </a:ext>
              </a:extLst>
            </p:cNvPr>
            <p:cNvSpPr txBox="1"/>
            <p:nvPr/>
          </p:nvSpPr>
          <p:spPr>
            <a:xfrm>
              <a:off x="-9928" y="1374762"/>
              <a:ext cx="1800677" cy="32317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marL="0" marR="0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500" b="1" kern="1200" dirty="0">
                  <a:solidFill>
                    <a:srgbClr val="000000"/>
                  </a:solidFill>
                  <a:effectLst/>
                  <a:latin typeface="Courier New" panose="02070309020205020404" pitchFamily="49" charset="0"/>
                  <a:ea typeface="Courier New" panose="02070309020205020404" pitchFamily="49" charset="0"/>
                  <a:cs typeface="Times New Roman" panose="02020603050405020304" pitchFamily="18" charset="0"/>
                </a:rPr>
                <a:t>"Mary Poppins"</a:t>
              </a:r>
              <a:endParaRPr lang="en-US" sz="1500" dirty="0">
                <a:effectLst/>
                <a:latin typeface="Times" pitchFamily="2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0E5182E-AD47-2044-AE70-91591C6B3DC0}"/>
                </a:ext>
              </a:extLst>
            </p:cNvPr>
            <p:cNvSpPr/>
            <p:nvPr/>
          </p:nvSpPr>
          <p:spPr bwMode="auto">
            <a:xfrm>
              <a:off x="2253670" y="689969"/>
              <a:ext cx="365756" cy="33855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="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A0E0C9B-08F3-1241-AFE6-1AA1D68C3549}"/>
                </a:ext>
              </a:extLst>
            </p:cNvPr>
            <p:cNvSpPr/>
            <p:nvPr/>
          </p:nvSpPr>
          <p:spPr bwMode="auto">
            <a:xfrm>
              <a:off x="2402851" y="816069"/>
              <a:ext cx="91440" cy="91439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="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E9A2CD2-9221-8748-B5E9-20A1426B28A3}"/>
                </a:ext>
              </a:extLst>
            </p:cNvPr>
            <p:cNvSpPr/>
            <p:nvPr/>
          </p:nvSpPr>
          <p:spPr bwMode="auto">
            <a:xfrm>
              <a:off x="2250292" y="1028522"/>
              <a:ext cx="365756" cy="33855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="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2800E53-04E3-9948-932C-481E4ABD760F}"/>
                </a:ext>
              </a:extLst>
            </p:cNvPr>
            <p:cNvSpPr/>
            <p:nvPr/>
          </p:nvSpPr>
          <p:spPr bwMode="auto">
            <a:xfrm>
              <a:off x="2402851" y="1154623"/>
              <a:ext cx="91440" cy="91439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="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8CCD40B-B9B2-2744-8632-10F1E9E9C560}"/>
                </a:ext>
              </a:extLst>
            </p:cNvPr>
            <p:cNvSpPr/>
            <p:nvPr/>
          </p:nvSpPr>
          <p:spPr bwMode="auto">
            <a:xfrm>
              <a:off x="2250292" y="1367076"/>
              <a:ext cx="365756" cy="33855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="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87135B41-3222-9C40-BE31-4C393EF645D3}"/>
                </a:ext>
              </a:extLst>
            </p:cNvPr>
            <p:cNvSpPr/>
            <p:nvPr/>
          </p:nvSpPr>
          <p:spPr bwMode="auto">
            <a:xfrm>
              <a:off x="2402851" y="1491696"/>
              <a:ext cx="91440" cy="91439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="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A5DF379-64AF-664A-A55B-3973CA34159C}"/>
                </a:ext>
              </a:extLst>
            </p:cNvPr>
            <p:cNvSpPr/>
            <p:nvPr/>
          </p:nvSpPr>
          <p:spPr bwMode="auto">
            <a:xfrm>
              <a:off x="3025141" y="692511"/>
              <a:ext cx="428418" cy="33855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="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S PGothic" panose="020B0600070205080204" pitchFamily="34" charset="-128"/>
                  <a:cs typeface="Times New Roman" panose="02020603050405020304" pitchFamily="18" charset="0"/>
                </a:rPr>
                <a:t>90</a:t>
              </a:r>
              <a:endParaRPr lang="en-US" sz="1000" dirty="0">
                <a:effectLst/>
                <a:latin typeface="Times" pitchFamily="2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6FE44A0-5C31-084F-8ECB-A2E6FE0AD21C}"/>
                </a:ext>
              </a:extLst>
            </p:cNvPr>
            <p:cNvSpPr/>
            <p:nvPr/>
          </p:nvSpPr>
          <p:spPr bwMode="auto">
            <a:xfrm>
              <a:off x="3881977" y="692511"/>
              <a:ext cx="428418" cy="33855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="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S PGothic" panose="020B0600070205080204" pitchFamily="34" charset="-128"/>
                  <a:cs typeface="Times New Roman" panose="02020603050405020304" pitchFamily="18" charset="0"/>
                </a:rPr>
                <a:t>85</a:t>
              </a:r>
              <a:endParaRPr lang="en-US" sz="1000">
                <a:effectLst/>
                <a:latin typeface="Times" pitchFamily="2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210402C-9D87-C24B-B5B2-388BB25A1F7A}"/>
                </a:ext>
              </a:extLst>
            </p:cNvPr>
            <p:cNvSpPr/>
            <p:nvPr/>
          </p:nvSpPr>
          <p:spPr bwMode="auto">
            <a:xfrm>
              <a:off x="3453559" y="692511"/>
              <a:ext cx="428418" cy="33855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="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S PGothic" panose="020B0600070205080204" pitchFamily="34" charset="-128"/>
                  <a:cs typeface="Times New Roman" panose="02020603050405020304" pitchFamily="18" charset="0"/>
                </a:rPr>
                <a:t>100</a:t>
              </a:r>
              <a:endParaRPr lang="en-US" sz="1000">
                <a:effectLst/>
                <a:latin typeface="Times" pitchFamily="2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207675A4-CDA5-9342-8CBC-B27EEA9F0A2F}"/>
                </a:ext>
              </a:extLst>
            </p:cNvPr>
            <p:cNvSpPr/>
            <p:nvPr/>
          </p:nvSpPr>
          <p:spPr bwMode="auto">
            <a:xfrm>
              <a:off x="3042504" y="1370680"/>
              <a:ext cx="428418" cy="33855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="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S PGothic" panose="020B0600070205080204" pitchFamily="34" charset="-128"/>
                  <a:cs typeface="Times New Roman" panose="02020603050405020304" pitchFamily="18" charset="0"/>
                </a:rPr>
                <a:t>100</a:t>
              </a:r>
              <a:endParaRPr lang="en-US" sz="1000">
                <a:effectLst/>
                <a:latin typeface="Times" pitchFamily="2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0613EE9A-6812-F84D-B296-D4A414293225}"/>
                </a:ext>
              </a:extLst>
            </p:cNvPr>
            <p:cNvSpPr/>
            <p:nvPr/>
          </p:nvSpPr>
          <p:spPr bwMode="auto">
            <a:xfrm>
              <a:off x="3468959" y="1368138"/>
              <a:ext cx="428418" cy="33749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="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S PGothic" panose="020B0600070205080204" pitchFamily="34" charset="-128"/>
                  <a:cs typeface="Times New Roman" panose="02020603050405020304" pitchFamily="18" charset="0"/>
                </a:rPr>
                <a:t>99</a:t>
              </a:r>
              <a:endParaRPr lang="en-US" sz="1000">
                <a:effectLst/>
                <a:latin typeface="Times" pitchFamily="2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F9EB0125-F992-364B-B67D-C5818AEE43A7}"/>
                </a:ext>
              </a:extLst>
            </p:cNvPr>
            <p:cNvCxnSpPr/>
            <p:nvPr/>
          </p:nvCxnSpPr>
          <p:spPr bwMode="auto">
            <a:xfrm flipV="1">
              <a:off x="2494291" y="861788"/>
              <a:ext cx="530850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="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094B25A4-45F6-D948-BC0A-0A276AC85E24}"/>
                </a:ext>
              </a:extLst>
            </p:cNvPr>
            <p:cNvCxnSpPr/>
            <p:nvPr/>
          </p:nvCxnSpPr>
          <p:spPr bwMode="auto">
            <a:xfrm>
              <a:off x="2494291" y="1537416"/>
              <a:ext cx="548213" cy="254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="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91AB0449-EE67-BA45-9A19-DF092F5BE53C}"/>
                </a:ext>
              </a:extLst>
            </p:cNvPr>
            <p:cNvSpPr/>
            <p:nvPr/>
          </p:nvSpPr>
          <p:spPr bwMode="auto">
            <a:xfrm>
              <a:off x="789996" y="11800"/>
              <a:ext cx="365756" cy="32995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="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D0036DEE-6B9B-A14E-B4DF-366C904F3850}"/>
                </a:ext>
              </a:extLst>
            </p:cNvPr>
            <p:cNvSpPr/>
            <p:nvPr/>
          </p:nvSpPr>
          <p:spPr bwMode="auto">
            <a:xfrm>
              <a:off x="927154" y="129079"/>
              <a:ext cx="91440" cy="89116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="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B8224E3-B902-AC40-9C02-803DCDF77311}"/>
                </a:ext>
              </a:extLst>
            </p:cNvPr>
            <p:cNvSpPr/>
            <p:nvPr/>
          </p:nvSpPr>
          <p:spPr bwMode="auto">
            <a:xfrm>
              <a:off x="2265693" y="24005"/>
              <a:ext cx="365756" cy="32995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="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9D76FA54-0F28-FA47-9F0E-E308902D8976}"/>
                </a:ext>
              </a:extLst>
            </p:cNvPr>
            <p:cNvSpPr/>
            <p:nvPr/>
          </p:nvSpPr>
          <p:spPr bwMode="auto">
            <a:xfrm>
              <a:off x="2402851" y="141284"/>
              <a:ext cx="91440" cy="89116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="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B5CDAE92-1FF3-444D-BE80-00CCE7E50F17}"/>
                </a:ext>
              </a:extLst>
            </p:cNvPr>
            <p:cNvCxnSpPr/>
            <p:nvPr/>
          </p:nvCxnSpPr>
          <p:spPr bwMode="auto">
            <a:xfrm>
              <a:off x="2448571" y="230400"/>
              <a:ext cx="0" cy="46211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="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966B48BB-BED1-CF42-8A1C-E55DEADCA5EA}"/>
                </a:ext>
              </a:extLst>
            </p:cNvPr>
            <p:cNvCxnSpPr/>
            <p:nvPr/>
          </p:nvCxnSpPr>
          <p:spPr bwMode="auto">
            <a:xfrm>
              <a:off x="972874" y="218195"/>
              <a:ext cx="0" cy="47461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="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29" name="Text Box 52">
              <a:extLst>
                <a:ext uri="{FF2B5EF4-FFF2-40B4-BE49-F238E27FC236}">
                  <a16:creationId xmlns:a16="http://schemas.microsoft.com/office/drawing/2014/main" id="{4241FCB3-CF42-CF4E-ACD0-71775B64475E}"/>
                </a:ext>
              </a:extLst>
            </p:cNvPr>
            <p:cNvSpPr txBox="1"/>
            <p:nvPr/>
          </p:nvSpPr>
          <p:spPr>
            <a:xfrm>
              <a:off x="18497" y="-14232"/>
              <a:ext cx="716915" cy="2927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kern="1200">
                  <a:solidFill>
                    <a:srgbClr val="000000"/>
                  </a:solidFill>
                  <a:effectLst/>
                  <a:latin typeface="Courier New" panose="02070309020205020404" pitchFamily="49" charset="0"/>
                  <a:ea typeface="Courier New" panose="02070309020205020404" pitchFamily="49" charset="0"/>
                  <a:cs typeface="Times New Roman" panose="02020603050405020304" pitchFamily="18" charset="0"/>
                </a:rPr>
                <a:t>names</a:t>
              </a:r>
              <a:endParaRPr lang="en-US" sz="1000">
                <a:effectLst/>
                <a:latin typeface="Times" pitchFamily="2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30" name="Text Box 53">
              <a:extLst>
                <a:ext uri="{FF2B5EF4-FFF2-40B4-BE49-F238E27FC236}">
                  <a16:creationId xmlns:a16="http://schemas.microsoft.com/office/drawing/2014/main" id="{AC2D94C4-3516-1240-AEED-ED714EA963BF}"/>
                </a:ext>
              </a:extLst>
            </p:cNvPr>
            <p:cNvSpPr txBox="1"/>
            <p:nvPr/>
          </p:nvSpPr>
          <p:spPr>
            <a:xfrm>
              <a:off x="1641496" y="-14232"/>
              <a:ext cx="610235" cy="2927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kern="1200">
                  <a:solidFill>
                    <a:srgbClr val="000000"/>
                  </a:solidFill>
                  <a:effectLst/>
                  <a:latin typeface="Courier New" panose="02070309020205020404" pitchFamily="49" charset="0"/>
                  <a:ea typeface="Courier New" panose="02070309020205020404" pitchFamily="49" charset="0"/>
                  <a:cs typeface="Times New Roman" panose="02020603050405020304" pitchFamily="18" charset="0"/>
                </a:rPr>
                <a:t>rows</a:t>
              </a:r>
              <a:endParaRPr lang="en-US" sz="1000">
                <a:effectLst/>
                <a:latin typeface="Times" pitchFamily="2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63622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C85B4-5FA1-C647-8DAE-59C1AD9D4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#3: Sample Final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EBF61-B439-FF42-BA9F-CAFB506CD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937706"/>
          </a:xfrm>
        </p:spPr>
        <p:txBody>
          <a:bodyPr/>
          <a:lstStyle/>
          <a:p>
            <a:r>
              <a:rPr lang="en-US" dirty="0"/>
              <a:t>Now for each input line, when we search for </a:t>
            </a:r>
            <a:r>
              <a:rPr lang="en-US" u="sng" dirty="0"/>
              <a:t>each</a:t>
            </a:r>
            <a:r>
              <a:rPr lang="en-US" dirty="0"/>
              <a:t> name, we must check: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Is the </a:t>
            </a:r>
            <a:r>
              <a:rPr lang="en-US" u="sng" dirty="0"/>
              <a:t>entire name</a:t>
            </a:r>
            <a:r>
              <a:rPr lang="en-US" dirty="0"/>
              <a:t> on the line?</a:t>
            </a:r>
          </a:p>
          <a:p>
            <a:pPr lvl="2"/>
            <a:r>
              <a:rPr lang="en-US" dirty="0"/>
              <a:t>Hooray, we have a match!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Is the </a:t>
            </a:r>
            <a:r>
              <a:rPr lang="en-US" u="sng" dirty="0"/>
              <a:t>first nam</a:t>
            </a:r>
            <a:r>
              <a:rPr lang="en-US" dirty="0"/>
              <a:t>e at the end of the line?</a:t>
            </a:r>
          </a:p>
          <a:p>
            <a:pPr lvl="2"/>
            <a:r>
              <a:rPr lang="en-US" dirty="0"/>
              <a:t>Check that only blanks follow the first name.</a:t>
            </a:r>
          </a:p>
          <a:p>
            <a:pPr lvl="2"/>
            <a:r>
              <a:rPr lang="en-US" dirty="0"/>
              <a:t>Remember the line number and position of the first name.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Is the </a:t>
            </a:r>
            <a:r>
              <a:rPr lang="en-US" u="sng" dirty="0"/>
              <a:t>last name</a:t>
            </a:r>
            <a:r>
              <a:rPr lang="en-US" dirty="0"/>
              <a:t> at the start of the line?</a:t>
            </a:r>
          </a:p>
          <a:p>
            <a:pPr lvl="2"/>
            <a:r>
              <a:rPr lang="en-US" dirty="0"/>
              <a:t>If we had remembered the line number and position </a:t>
            </a:r>
            <a:br>
              <a:rPr lang="en-US" dirty="0"/>
            </a:br>
            <a:r>
              <a:rPr lang="en-US" dirty="0"/>
              <a:t>of the first name at the end of the previous line, </a:t>
            </a:r>
            <a:br>
              <a:rPr lang="en-US" dirty="0"/>
            </a:br>
            <a:r>
              <a:rPr lang="en-US" dirty="0"/>
              <a:t>then we have a match!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36F768-7E3C-4E44-AB8B-07C861668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924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660EA-D03D-8447-8492-D0ABA946A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83" y="399256"/>
            <a:ext cx="8412433" cy="655637"/>
          </a:xfrm>
        </p:spPr>
        <p:txBody>
          <a:bodyPr/>
          <a:lstStyle/>
          <a:p>
            <a:r>
              <a:rPr lang="en-US" dirty="0"/>
              <a:t>Assignment #3: Sample Final Solution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0B916-BF2C-6142-8AAD-FF7E82F22A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Split each full name into its first and last name.</a:t>
            </a:r>
          </a:p>
          <a:p>
            <a:pPr lvl="1"/>
            <a:r>
              <a:rPr lang="en-US" dirty="0"/>
              <a:t>Store the first names in vector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first_names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and the last names in vector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last_names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How can we “remember” that you had matched a first name at the end of the previous line?</a:t>
            </a:r>
          </a:p>
          <a:p>
            <a:pPr lvl="4"/>
            <a:endParaRPr lang="en-US" dirty="0"/>
          </a:p>
          <a:p>
            <a:r>
              <a:rPr lang="en-US" dirty="0"/>
              <a:t>Maintain a vector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prev_line_indexes</a:t>
            </a:r>
            <a:r>
              <a:rPr lang="en-US" dirty="0"/>
              <a:t> where the first element is for the first full name, the second element is for the second full name, etc.</a:t>
            </a:r>
          </a:p>
          <a:p>
            <a:pPr lvl="1"/>
            <a:r>
              <a:rPr lang="en-US" dirty="0"/>
              <a:t>Initialize each element of the vector to -1.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9E37B3-55E3-CA44-9F8A-A0CF3C536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552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660EA-D03D-8447-8492-D0ABA946A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83" y="411513"/>
            <a:ext cx="8412433" cy="655637"/>
          </a:xfrm>
        </p:spPr>
        <p:txBody>
          <a:bodyPr/>
          <a:lstStyle/>
          <a:p>
            <a:r>
              <a:rPr lang="en-US" dirty="0"/>
              <a:t>Assignment #3: Sample Final Solution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0B916-BF2C-6142-8AAD-FF7E82F22A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While searching for a name in an input line: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If we match the first name at the end of the input line, set the corresponding element of vector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prev_line_indexes</a:t>
            </a:r>
            <a:r>
              <a:rPr lang="en-US" dirty="0"/>
              <a:t> to the index of the first name. Otherwise, don’t change the element’s value.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If we match the last name at the beginning of the input line, check if the corresponding entry of vector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prev_line_indexes</a:t>
            </a:r>
            <a:r>
              <a:rPr lang="en-US" dirty="0"/>
              <a:t> is a positive index. If so, we have a match. Reset the vector entry to -1.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9E37B3-55E3-CA44-9F8A-A0CF3C536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675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Pointers are an </a:t>
            </a:r>
            <a:r>
              <a:rPr lang="en-US" u="sng" dirty="0"/>
              <a:t>extremely powerful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feature </a:t>
            </a:r>
            <a:br>
              <a:rPr lang="en-US" dirty="0"/>
            </a:br>
            <a:r>
              <a:rPr lang="en-US" dirty="0"/>
              <a:t>of C and C++ programs.</a:t>
            </a:r>
          </a:p>
          <a:p>
            <a:pPr lvl="1"/>
            <a:r>
              <a:rPr lang="en-US" dirty="0"/>
              <a:t>You would </a:t>
            </a:r>
            <a:r>
              <a:rPr lang="en-US" u="sng" dirty="0"/>
              <a:t>not</a:t>
            </a:r>
            <a:r>
              <a:rPr lang="en-US" dirty="0"/>
              <a:t> be a </a:t>
            </a:r>
            <a:r>
              <a:rPr lang="en-US" u="sng" dirty="0"/>
              <a:t>competent</a:t>
            </a:r>
            <a:r>
              <a:rPr lang="en-US" dirty="0"/>
              <a:t> C or C++ programmer if you did not know how </a:t>
            </a:r>
            <a:br>
              <a:rPr lang="en-US" dirty="0"/>
            </a:br>
            <a:r>
              <a:rPr lang="en-US" dirty="0"/>
              <a:t>to use pointers effectively.</a:t>
            </a:r>
          </a:p>
          <a:p>
            <a:pPr lvl="5"/>
            <a:endParaRPr lang="en-US" dirty="0"/>
          </a:p>
          <a:p>
            <a:r>
              <a:rPr lang="en-US" dirty="0"/>
              <a:t>Pointers can also be </a:t>
            </a:r>
            <a:r>
              <a:rPr lang="en-US" u="sng" dirty="0"/>
              <a:t>extremely dangerous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Many runtime errors and program crashes </a:t>
            </a:r>
            <a:br>
              <a:rPr lang="en-US" dirty="0"/>
            </a:br>
            <a:r>
              <a:rPr lang="en-US" dirty="0"/>
              <a:t>are due to misbehaving pointers.</a:t>
            </a:r>
          </a:p>
          <a:p>
            <a:pPr lvl="1"/>
            <a:r>
              <a:rPr lang="en-US" dirty="0"/>
              <a:t>Pointers are a prime cause of </a:t>
            </a:r>
            <a:r>
              <a:rPr lang="en-US" u="sng" dirty="0"/>
              <a:t>memory errors</a:t>
            </a:r>
            <a:r>
              <a:rPr lang="en-US" dirty="0"/>
              <a:t> that cause programs to crash.</a:t>
            </a:r>
          </a:p>
          <a:p>
            <a:pPr lvl="2"/>
            <a:r>
              <a:rPr lang="en-US" dirty="0">
                <a:solidFill>
                  <a:srgbClr val="B23C00"/>
                </a:solidFill>
              </a:rPr>
              <a:t>Signal 11</a:t>
            </a:r>
            <a:r>
              <a:rPr lang="en-US" dirty="0"/>
              <a:t> (SIGSEV) AKA </a:t>
            </a:r>
            <a:r>
              <a:rPr lang="en-US" dirty="0">
                <a:solidFill>
                  <a:srgbClr val="B23C00"/>
                </a:solidFill>
              </a:rPr>
              <a:t>segmentation fault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70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dirty="0"/>
              <a:t> vs. Pointer to an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399"/>
            <a:ext cx="8229600" cy="3341978"/>
          </a:xfrm>
        </p:spPr>
        <p:txBody>
          <a:bodyPr/>
          <a:lstStyle/>
          <a:p>
            <a:r>
              <a:rPr lang="en-US" dirty="0"/>
              <a:t>A graphical representation of an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variable named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num</a:t>
            </a:r>
            <a:r>
              <a:rPr lang="en-US" dirty="0"/>
              <a:t> and its value: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 graphical representation of a pointer variable named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dirty="0"/>
              <a:t> that points to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dirty="0"/>
              <a:t> value of a variable named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num</a:t>
            </a:r>
            <a:r>
              <a:rPr lang="en-US" dirty="0"/>
              <a:t>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3749049" y="2423171"/>
            <a:ext cx="1645902" cy="516161"/>
            <a:chOff x="4389122" y="2409920"/>
            <a:chExt cx="1645902" cy="516161"/>
          </a:xfrm>
        </p:grpSpPr>
        <p:sp>
          <p:nvSpPr>
            <p:cNvPr id="5" name="Rectangle 4"/>
            <p:cNvSpPr/>
            <p:nvPr/>
          </p:nvSpPr>
          <p:spPr bwMode="auto">
            <a:xfrm>
              <a:off x="4389122" y="2423171"/>
              <a:ext cx="914390" cy="50291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5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297322" y="2409920"/>
              <a:ext cx="7377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err="1">
                  <a:latin typeface="Courier New" charset="0"/>
                  <a:ea typeface="Courier New" charset="0"/>
                  <a:cs typeface="Courier New" charset="0"/>
                </a:rPr>
                <a:t>num</a:t>
              </a:r>
              <a:endParaRPr lang="en-US" sz="2400" b="1" dirty="0">
                <a:latin typeface="Courier New" charset="0"/>
                <a:ea typeface="Courier New" charset="0"/>
                <a:cs typeface="Courier New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2560342" y="4800585"/>
            <a:ext cx="4669579" cy="1142983"/>
            <a:chOff x="2560342" y="4800585"/>
            <a:chExt cx="4669579" cy="1142983"/>
          </a:xfrm>
        </p:grpSpPr>
        <p:sp>
          <p:nvSpPr>
            <p:cNvPr id="11" name="Oval 10"/>
            <p:cNvSpPr/>
            <p:nvPr/>
          </p:nvSpPr>
          <p:spPr bwMode="auto">
            <a:xfrm>
              <a:off x="3749049" y="4960601"/>
              <a:ext cx="182878" cy="18287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577829" y="5440658"/>
              <a:ext cx="914390" cy="50291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5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3383293" y="4800585"/>
              <a:ext cx="914390" cy="50291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560342" y="4841830"/>
              <a:ext cx="7377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err="1">
                  <a:latin typeface="Courier New" charset="0"/>
                  <a:ea typeface="Courier New" charset="0"/>
                  <a:cs typeface="Courier New" charset="0"/>
                </a:rPr>
                <a:t>ptr</a:t>
              </a:r>
              <a:endParaRPr lang="en-US" sz="2400" b="1" dirty="0">
                <a:latin typeface="Courier New" charset="0"/>
                <a:ea typeface="Courier New" charset="0"/>
                <a:cs typeface="Courier New" charset="0"/>
              </a:endParaRPr>
            </a:p>
          </p:txBody>
        </p:sp>
        <p:cxnSp>
          <p:nvCxnSpPr>
            <p:cNvPr id="16" name="Curved Connector 15"/>
            <p:cNvCxnSpPr>
              <a:stCxn id="11" idx="6"/>
              <a:endCxn id="8" idx="1"/>
            </p:cNvCxnSpPr>
            <p:nvPr/>
          </p:nvCxnSpPr>
          <p:spPr bwMode="auto">
            <a:xfrm>
              <a:off x="3931927" y="5052040"/>
              <a:ext cx="1645902" cy="640073"/>
            </a:xfrm>
            <a:prstGeom prst="curvedConnector3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8" name="TextBox 17"/>
            <p:cNvSpPr txBox="1"/>
            <p:nvPr/>
          </p:nvSpPr>
          <p:spPr>
            <a:xfrm>
              <a:off x="6492219" y="5463511"/>
              <a:ext cx="7377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err="1">
                  <a:latin typeface="Courier New" charset="0"/>
                  <a:ea typeface="Courier New" charset="0"/>
                  <a:cs typeface="Courier New" charset="0"/>
                </a:rPr>
                <a:t>num</a:t>
              </a:r>
              <a:endParaRPr lang="en-US" sz="2400" b="1" dirty="0">
                <a:latin typeface="Courier New" charset="0"/>
                <a:ea typeface="Courier New" charset="0"/>
                <a:cs typeface="Courier New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50679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Declaring and Assigning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133600"/>
          </a:xfrm>
        </p:spPr>
        <p:txBody>
          <a:bodyPr/>
          <a:lstStyle/>
          <a:p>
            <a:r>
              <a:rPr lang="en-US" u="sng" dirty="0"/>
              <a:t>After</a:t>
            </a:r>
            <a:r>
              <a:rPr lang="en-US" dirty="0"/>
              <a:t> the following statements are executed: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have this situation: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39661" y="1946701"/>
            <a:ext cx="3134191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num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= 5;</a:t>
            </a:r>
          </a:p>
          <a:p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*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sz="240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&amp;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num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2112221" y="3642346"/>
            <a:ext cx="4669579" cy="1142983"/>
            <a:chOff x="2560342" y="4800585"/>
            <a:chExt cx="4669579" cy="1142983"/>
          </a:xfrm>
        </p:grpSpPr>
        <p:sp>
          <p:nvSpPr>
            <p:cNvPr id="13" name="Oval 12"/>
            <p:cNvSpPr/>
            <p:nvPr/>
          </p:nvSpPr>
          <p:spPr bwMode="auto">
            <a:xfrm>
              <a:off x="3749049" y="4960601"/>
              <a:ext cx="182878" cy="18287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5577829" y="5440658"/>
              <a:ext cx="914390" cy="50291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5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383293" y="4800585"/>
              <a:ext cx="914390" cy="50291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560342" y="4841830"/>
              <a:ext cx="7377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err="1">
                  <a:latin typeface="Courier New" charset="0"/>
                  <a:ea typeface="Courier New" charset="0"/>
                  <a:cs typeface="Courier New" charset="0"/>
                </a:rPr>
                <a:t>ptr</a:t>
              </a:r>
              <a:endParaRPr lang="en-US" sz="2400" b="1" dirty="0">
                <a:latin typeface="Courier New" charset="0"/>
                <a:ea typeface="Courier New" charset="0"/>
                <a:cs typeface="Courier New" charset="0"/>
              </a:endParaRPr>
            </a:p>
          </p:txBody>
        </p:sp>
        <p:cxnSp>
          <p:nvCxnSpPr>
            <p:cNvPr id="17" name="Curved Connector 16"/>
            <p:cNvCxnSpPr>
              <a:endCxn id="18" idx="1"/>
            </p:cNvCxnSpPr>
            <p:nvPr/>
          </p:nvCxnSpPr>
          <p:spPr bwMode="auto">
            <a:xfrm>
              <a:off x="3931927" y="5052040"/>
              <a:ext cx="1645902" cy="640073"/>
            </a:xfrm>
            <a:prstGeom prst="curvedConnector3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8" name="TextBox 17"/>
            <p:cNvSpPr txBox="1"/>
            <p:nvPr/>
          </p:nvSpPr>
          <p:spPr>
            <a:xfrm>
              <a:off x="6492219" y="5463511"/>
              <a:ext cx="7377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err="1">
                  <a:latin typeface="Courier New" charset="0"/>
                  <a:ea typeface="Courier New" charset="0"/>
                  <a:cs typeface="Courier New" charset="0"/>
                </a:rPr>
                <a:t>num</a:t>
              </a:r>
              <a:endParaRPr lang="en-US" sz="2400" b="1" dirty="0">
                <a:latin typeface="Courier New" charset="0"/>
                <a:ea typeface="Courier New" charset="0"/>
                <a:cs typeface="Courier New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87669024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43862</TotalTime>
  <Words>3693</Words>
  <Application>Microsoft Macintosh PowerPoint</Application>
  <PresentationFormat>On-screen Show (4:3)</PresentationFormat>
  <Paragraphs>517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5" baseType="lpstr">
      <vt:lpstr>Arial</vt:lpstr>
      <vt:lpstr>Courier New</vt:lpstr>
      <vt:lpstr>Times</vt:lpstr>
      <vt:lpstr>Times New Roman</vt:lpstr>
      <vt:lpstr>Wingdings</vt:lpstr>
      <vt:lpstr>Quadrant</vt:lpstr>
      <vt:lpstr>CMPE 180A Data Structures and Algorithms in C++ September 15 Class Meeting</vt:lpstr>
      <vt:lpstr>Assignment #3: Sample First Solution</vt:lpstr>
      <vt:lpstr>Assignment #3: Sample First Solution, cont’d</vt:lpstr>
      <vt:lpstr>Assignment #3: Sample Final Solution</vt:lpstr>
      <vt:lpstr>Assignment #3: Sample Final Solution, cont’d</vt:lpstr>
      <vt:lpstr>Assignment #3: Sample Final Solution, cont’d</vt:lpstr>
      <vt:lpstr>Pointers</vt:lpstr>
      <vt:lpstr>An int vs. Pointer to an int</vt:lpstr>
      <vt:lpstr>Declaring and Assigning Pointers</vt:lpstr>
      <vt:lpstr>Pointers are Addresses</vt:lpstr>
      <vt:lpstr>The Dereferencing Operator</vt:lpstr>
      <vt:lpstr>The Dereferencing Operator, cont’d</vt:lpstr>
      <vt:lpstr>A Pointer Declaration Warning</vt:lpstr>
      <vt:lpstr>Point to Nothing</vt:lpstr>
      <vt:lpstr>Break</vt:lpstr>
      <vt:lpstr>The new Operator</vt:lpstr>
      <vt:lpstr>The delete Operator</vt:lpstr>
      <vt:lpstr>Memory Leaks</vt:lpstr>
      <vt:lpstr>Pointer Parameters</vt:lpstr>
      <vt:lpstr>Use typedef</vt:lpstr>
      <vt:lpstr>Using Pointers to Pass-by-Reference</vt:lpstr>
      <vt:lpstr>Pointers and Arrays</vt:lpstr>
      <vt:lpstr>Pointer Arithmetic</vt:lpstr>
      <vt:lpstr>Pointer Arithmetic, cont’d</vt:lpstr>
      <vt:lpstr>Dynamic Arrays</vt:lpstr>
      <vt:lpstr>Dynamic Arrays, cont’d</vt:lpstr>
      <vt:lpstr>Dynamic Arrays, cont’d</vt:lpstr>
      <vt:lpstr>Dynamic Arrays, cont’d</vt:lpstr>
      <vt:lpstr>Dynamic Arrays, cont’d</vt:lpstr>
      <vt:lpstr>Two-Dimensional Dynamic Array</vt:lpstr>
      <vt:lpstr>Two-Dimensional Dynamic Array, cont’d</vt:lpstr>
      <vt:lpstr>Two-Dimensional Dynamic Array, cont’d</vt:lpstr>
      <vt:lpstr>Two-Dimensional Dynamic Array, cont’d</vt:lpstr>
      <vt:lpstr>Two-Dimensional Dynamic Array, cont’d</vt:lpstr>
      <vt:lpstr>Two-Dimensional Dynamic Array, cont’d</vt:lpstr>
      <vt:lpstr>Use typedef, cont’d</vt:lpstr>
      <vt:lpstr>char* and char**</vt:lpstr>
      <vt:lpstr>C++ Strings and Vectors are Better</vt:lpstr>
      <vt:lpstr>Assignment #4: Student Scores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 Mak</cp:lastModifiedBy>
  <cp:revision>659</cp:revision>
  <cp:lastPrinted>2016-09-16T08:43:07Z</cp:lastPrinted>
  <dcterms:created xsi:type="dcterms:W3CDTF">2008-01-12T03:52:55Z</dcterms:created>
  <dcterms:modified xsi:type="dcterms:W3CDTF">2020-09-15T05:58:06Z</dcterms:modified>
  <cp:category/>
</cp:coreProperties>
</file>