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301" r:id="rId4"/>
    <p:sldId id="302" r:id="rId5"/>
    <p:sldId id="360" r:id="rId6"/>
    <p:sldId id="377" r:id="rId7"/>
    <p:sldId id="354" r:id="rId8"/>
    <p:sldId id="384" r:id="rId9"/>
    <p:sldId id="378" r:id="rId10"/>
    <p:sldId id="385" r:id="rId11"/>
    <p:sldId id="379" r:id="rId12"/>
    <p:sldId id="351" r:id="rId13"/>
    <p:sldId id="380" r:id="rId14"/>
    <p:sldId id="359" r:id="rId15"/>
    <p:sldId id="414" r:id="rId16"/>
    <p:sldId id="263" r:id="rId17"/>
    <p:sldId id="264" r:id="rId18"/>
    <p:sldId id="279" r:id="rId19"/>
    <p:sldId id="265" r:id="rId20"/>
    <p:sldId id="304" r:id="rId21"/>
    <p:sldId id="266" r:id="rId22"/>
    <p:sldId id="267" r:id="rId23"/>
    <p:sldId id="268" r:id="rId24"/>
    <p:sldId id="269" r:id="rId25"/>
    <p:sldId id="303" r:id="rId26"/>
    <p:sldId id="271" r:id="rId27"/>
    <p:sldId id="270" r:id="rId28"/>
    <p:sldId id="272" r:id="rId29"/>
    <p:sldId id="273" r:id="rId30"/>
    <p:sldId id="284" r:id="rId31"/>
    <p:sldId id="280" r:id="rId32"/>
    <p:sldId id="275" r:id="rId33"/>
    <p:sldId id="276" r:id="rId34"/>
    <p:sldId id="285" r:id="rId35"/>
    <p:sldId id="286" r:id="rId36"/>
    <p:sldId id="277" r:id="rId37"/>
    <p:sldId id="287" r:id="rId38"/>
    <p:sldId id="288" r:id="rId39"/>
    <p:sldId id="278" r:id="rId40"/>
    <p:sldId id="292" r:id="rId41"/>
    <p:sldId id="293" r:id="rId42"/>
    <p:sldId id="294" r:id="rId43"/>
    <p:sldId id="316" r:id="rId44"/>
    <p:sldId id="317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12A03"/>
    <a:srgbClr val="B23C00"/>
    <a:srgbClr val="E1F5FF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79" autoAdjust="0"/>
    <p:restoredTop sz="98450" autoAdjust="0"/>
  </p:normalViewPr>
  <p:slideViewPr>
    <p:cSldViewPr>
      <p:cViewPr varScale="1">
        <p:scale>
          <a:sx n="229" d="100"/>
          <a:sy n="229" d="100"/>
        </p:scale>
        <p:origin x="216" y="27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7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September 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string/string/" TargetMode="External"/><Relationship Id="rId2" Type="http://schemas.openxmlformats.org/officeDocument/2006/relationships/hyperlink" Target="http://www.cplusplus.com/reference/vector/vecto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September 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76208"/>
            <a:ext cx="8229600" cy="724377"/>
          </a:xfrm>
        </p:spPr>
        <p:txBody>
          <a:bodyPr/>
          <a:lstStyle/>
          <a:p>
            <a:r>
              <a:rPr lang="en-US" dirty="0"/>
              <a:t>Why is this code better?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48287" y="1490008"/>
            <a:ext cx="4647426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exchange(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b)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hu-HU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= a;</a:t>
            </a:r>
          </a:p>
          <a:p>
            <a:r>
              <a:rPr lang="ro-RO" sz="2000" b="1" dirty="0">
                <a:latin typeface="Courier New" charset="0"/>
                <a:ea typeface="Courier New" charset="0"/>
                <a:cs typeface="Courier New" charset="0"/>
              </a:rPr>
              <a:t>    a = b;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b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4739" y="5989292"/>
            <a:ext cx="731290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0B02F1-5D51-E04B-A53A-82815961790F}"/>
              </a:ext>
            </a:extLst>
          </p:cNvPr>
          <p:cNvSpPr txBox="1"/>
          <p:nvPr/>
        </p:nvSpPr>
        <p:spPr>
          <a:xfrm>
            <a:off x="5943585" y="3259723"/>
            <a:ext cx="11865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swaps.cpp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6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Design your function such that the caller does not need to know how you implemented it.</a:t>
            </a:r>
          </a:p>
          <a:p>
            <a:pPr lvl="4"/>
            <a:endParaRPr lang="en-US" dirty="0"/>
          </a:p>
          <a:p>
            <a:r>
              <a:rPr lang="en-US" dirty="0"/>
              <a:t>The function is a “black box”.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4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Abstraction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The function’s name, its formal parameters, </a:t>
            </a:r>
            <a:br>
              <a:rPr lang="en-US" dirty="0"/>
            </a:br>
            <a:r>
              <a:rPr lang="en-US" dirty="0"/>
              <a:t>and your comments should be sufficient </a:t>
            </a:r>
            <a:br>
              <a:rPr lang="en-US" dirty="0"/>
            </a:br>
            <a:r>
              <a:rPr lang="en-US" dirty="0"/>
              <a:t>for the caller.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Preconditions</a:t>
            </a:r>
            <a:r>
              <a:rPr lang="en-US" dirty="0"/>
              <a:t>: What must be true when the function is called.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Postconditions</a:t>
            </a:r>
            <a:r>
              <a:rPr lang="en-US" dirty="0"/>
              <a:t>: What will be true after the function completes its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Debugging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There are various techniques </a:t>
            </a:r>
            <a:br>
              <a:rPr lang="en-US" dirty="0"/>
            </a:br>
            <a:r>
              <a:rPr lang="en-US" dirty="0"/>
              <a:t>to test and debug functions.</a:t>
            </a:r>
          </a:p>
          <a:p>
            <a:pPr lvl="4"/>
            <a:endParaRPr lang="en-US" dirty="0"/>
          </a:p>
          <a:p>
            <a:r>
              <a:rPr lang="en-US" dirty="0"/>
              <a:t>You can add temporary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statements in your functions to print the values of local variables to help you determine what the function is doing.</a:t>
            </a:r>
          </a:p>
          <a:p>
            <a:pPr lvl="4"/>
            <a:endParaRPr lang="en-US" dirty="0"/>
          </a:p>
          <a:p>
            <a:r>
              <a:rPr lang="en-US" dirty="0"/>
              <a:t>With the Eclipse or the NetBeans IDE, </a:t>
            </a:r>
            <a:br>
              <a:rPr lang="en-US" dirty="0"/>
            </a:br>
            <a:r>
              <a:rPr lang="en-US" dirty="0"/>
              <a:t>you can set breakpoints, watch variables,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8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assert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macro during development to check that a function’s preconditions hold.</a:t>
            </a:r>
          </a:p>
          <a:p>
            <a:pPr lvl="1"/>
            <a:r>
              <a:rPr lang="en-US" dirty="0"/>
              <a:t>You must first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r>
              <a:rPr lang="en-US" dirty="0"/>
              <a:t>Later, when you are sure that your program is debugged and you are going into production, you can logically remove all the asserts by defining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NDEBUG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before the include: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2800740"/>
            <a:ext cx="2492990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assert(y != 0);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quotient = x/y;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5440658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#define NDEBUG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016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3249-D0F6-B148-AACC-A486CA6E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assert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3B605-DE2A-3F45-BB11-3FAE1F86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3FD2D5-57CA-124C-BD6F-3CD7959B53FE}"/>
              </a:ext>
            </a:extLst>
          </p:cNvPr>
          <p:cNvSpPr txBox="1"/>
          <p:nvPr/>
        </p:nvSpPr>
        <p:spPr>
          <a:xfrm>
            <a:off x="1188757" y="1204008"/>
            <a:ext cx="5394901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//#define NDEBUG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cassert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Print a positive value.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the value which must be &gt; 0.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(-3);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assert(n &gt; 0);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 = " &lt;&lt; n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10A8B3-099A-BB48-B4AE-20E9015B4E45}"/>
              </a:ext>
            </a:extLst>
          </p:cNvPr>
          <p:cNvSpPr txBox="1"/>
          <p:nvPr/>
        </p:nvSpPr>
        <p:spPr>
          <a:xfrm>
            <a:off x="6944739" y="5989292"/>
            <a:ext cx="731290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B8A961-68C1-4D43-B265-755F6E060D25}"/>
              </a:ext>
            </a:extLst>
          </p:cNvPr>
          <p:cNvSpPr txBox="1"/>
          <p:nvPr/>
        </p:nvSpPr>
        <p:spPr>
          <a:xfrm>
            <a:off x="5649759" y="1325908"/>
            <a:ext cx="11320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assert.cpp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0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I/O (input/output) for a program can be considered a </a:t>
            </a:r>
            <a:r>
              <a:rPr lang="en-US" u="sng" dirty="0"/>
              <a:t>stream of characters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Represented in a program by a </a:t>
            </a:r>
            <a:r>
              <a:rPr lang="en-US" dirty="0">
                <a:solidFill>
                  <a:srgbClr val="B23C00"/>
                </a:solidFill>
              </a:rPr>
              <a:t>stream variable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input stream </a:t>
            </a:r>
            <a:r>
              <a:rPr lang="en-US" u="sng" dirty="0"/>
              <a:t>into</a:t>
            </a:r>
            <a:r>
              <a:rPr lang="en-US" dirty="0"/>
              <a:t> your program can be</a:t>
            </a:r>
          </a:p>
          <a:p>
            <a:pPr lvl="1"/>
            <a:r>
              <a:rPr lang="en-US" dirty="0"/>
              <a:t>characters typed at the keyboard</a:t>
            </a:r>
          </a:p>
          <a:p>
            <a:pPr lvl="1"/>
            <a:r>
              <a:rPr lang="en-US" dirty="0"/>
              <a:t>characters read from a file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output stream </a:t>
            </a:r>
            <a:r>
              <a:rPr lang="en-US" u="sng" dirty="0"/>
              <a:t>from</a:t>
            </a:r>
            <a:r>
              <a:rPr lang="en-US" dirty="0"/>
              <a:t> your program can be</a:t>
            </a:r>
          </a:p>
          <a:p>
            <a:pPr lvl="1"/>
            <a:r>
              <a:rPr lang="en-US" dirty="0"/>
              <a:t>characters displayed on the screen</a:t>
            </a:r>
          </a:p>
          <a:p>
            <a:pPr lvl="1"/>
            <a:r>
              <a:rPr lang="en-US" dirty="0"/>
              <a:t>characters written to a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2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In order for a program to read from a data file, </a:t>
            </a:r>
            <a:br>
              <a:rPr lang="en-US" dirty="0"/>
            </a:br>
            <a:r>
              <a:rPr lang="en-US" dirty="0"/>
              <a:t>it must first </a:t>
            </a:r>
            <a:r>
              <a:rPr lang="en-US" u="sng" dirty="0"/>
              <a:t>connect</a:t>
            </a:r>
            <a:r>
              <a:rPr lang="en-US" dirty="0"/>
              <a:t> a stream variable to the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40792" y="2231736"/>
            <a:ext cx="783740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  // input  file stream variable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ofstream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out_stream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 // output file stream variable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in_stream.open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infile.dat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");   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connect to the input file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out_stream.open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outfile.dat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");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// connect to the output file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Read three integer values from the input file.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value1, value2, value3;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&gt;&gt; value1 &gt;&gt; value2 &gt;&gt; value3;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// Write to the output file.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out_stream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"Value #1 is " &lt;&lt; value1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  &lt;&lt; " and Value #2 is " &lt;&lt; value2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08935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u="sng" dirty="0"/>
              <a:t>Close</a:t>
            </a:r>
            <a:r>
              <a:rPr lang="en-US" dirty="0"/>
              <a:t> a stream when you’re done with reading or writing it.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 stream </a:t>
            </a:r>
            <a:r>
              <a:rPr lang="en-US" u="sng" dirty="0"/>
              <a:t>releases</a:t>
            </a:r>
            <a:r>
              <a:rPr lang="en-US" dirty="0"/>
              <a:t> the associated file for use by another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70013" y="2423171"/>
            <a:ext cx="280397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in_stream.close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out_stream.close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96646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Name vs. File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confuse the name of a program’s stream variable with the name of the file.</a:t>
            </a:r>
          </a:p>
          <a:p>
            <a:pPr lvl="1"/>
            <a:r>
              <a:rPr lang="en-US" dirty="0"/>
              <a:t>The stream variable’s name is </a:t>
            </a:r>
            <a:br>
              <a:rPr lang="en-US" dirty="0"/>
            </a:br>
            <a:r>
              <a:rPr lang="en-US" u="sng" dirty="0"/>
              <a:t>internal</a:t>
            </a:r>
            <a:r>
              <a:rPr lang="en-US" dirty="0"/>
              <a:t> to the program.</a:t>
            </a:r>
          </a:p>
          <a:p>
            <a:pPr lvl="1"/>
            <a:r>
              <a:rPr lang="en-US" dirty="0"/>
              <a:t>The file’s name is </a:t>
            </a:r>
            <a:r>
              <a:rPr lang="en-US" u="sng" dirty="0"/>
              <a:t>external</a:t>
            </a:r>
            <a:r>
              <a:rPr lang="en-US" dirty="0"/>
              <a:t> to the program.</a:t>
            </a:r>
          </a:p>
          <a:p>
            <a:pPr lvl="5"/>
            <a:endParaRPr lang="en-US" dirty="0"/>
          </a:p>
          <a:p>
            <a:r>
              <a:rPr lang="en-US" dirty="0"/>
              <a:t>Calling a stream’s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method connects </a:t>
            </a:r>
            <a:br>
              <a:rPr lang="en-US" dirty="0"/>
            </a:br>
            <a:r>
              <a:rPr lang="en-US" dirty="0"/>
              <a:t>the stream to the file.</a:t>
            </a:r>
          </a:p>
          <a:p>
            <a:pPr lvl="4"/>
            <a:endParaRPr lang="en-US" dirty="0"/>
          </a:p>
          <a:p>
            <a:r>
              <a:rPr lang="en-US" dirty="0"/>
              <a:t>A stream is an </a:t>
            </a:r>
            <a:r>
              <a:rPr lang="en-US" u="sng" dirty="0"/>
              <a:t>object</a:t>
            </a:r>
            <a:r>
              <a:rPr lang="en-US" dirty="0"/>
              <a:t>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close</a:t>
            </a:r>
            <a:r>
              <a:rPr lang="en-US" dirty="0"/>
              <a:t> are functions</a:t>
            </a:r>
            <a:br>
              <a:rPr lang="en-US" dirty="0"/>
            </a:br>
            <a:r>
              <a:rPr lang="en-US" dirty="0"/>
              <a:t>we can call on the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52146" y="5127834"/>
            <a:ext cx="304795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We’ll learn about C++</a:t>
            </a:r>
          </a:p>
          <a:p>
            <a:r>
              <a:rPr lang="en-US" sz="2000" dirty="0">
                <a:solidFill>
                  <a:srgbClr val="0033CC"/>
                </a:solidFill>
              </a:rPr>
              <a:t>classes and objects later.</a:t>
            </a:r>
          </a:p>
        </p:txBody>
      </p:sp>
    </p:spTree>
    <p:extLst>
      <p:ext uri="{BB962C8B-B14F-4D97-AF65-F5344CB8AC3E}">
        <p14:creationId xmlns:p14="http://schemas.microsoft.com/office/powerpoint/2010/main" val="4863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458AE-CA77-7C4F-A6A7-1ED1D0C2A55A}"/>
              </a:ext>
            </a:extLst>
          </p:cNvPr>
          <p:cNvSpPr txBox="1"/>
          <p:nvPr/>
        </p:nvSpPr>
        <p:spPr>
          <a:xfrm>
            <a:off x="1393886" y="1231642"/>
            <a:ext cx="6356227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cassert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A12A0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Door;</a:t>
            </a:r>
            <a:b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A12A0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SIMULATION_COUNT = 100;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Run a simulation.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sequence the sequence number.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win1 number of first choice wins.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win2 number of second choice wins.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simulate(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sequence,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win2);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Hide the car behind a door.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door that the car is hidden behind.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hide_car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128559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E67FD-1100-C34F-A831-2CB38340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33A8-D4B5-8947-A8FE-96A7401CA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Predefined stream variables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cout</a:t>
            </a:r>
            <a:r>
              <a:rPr lang="en-US" dirty="0"/>
              <a:t> represent </a:t>
            </a:r>
            <a:r>
              <a:rPr lang="en-US" dirty="0">
                <a:solidFill>
                  <a:srgbClr val="A12A03"/>
                </a:solidFill>
              </a:rPr>
              <a:t>standard in</a:t>
            </a:r>
            <a:r>
              <a:rPr lang="en-US" dirty="0"/>
              <a:t> (keyboard) and 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standard out</a:t>
            </a:r>
            <a:r>
              <a:rPr lang="en-US" dirty="0"/>
              <a:t> (monitor screen).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You must: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dirty="0"/>
              <a:t>And also: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4"/>
            <a:endParaRPr lang="en-US" dirty="0"/>
          </a:p>
          <a:p>
            <a:r>
              <a:rPr lang="en-US" dirty="0"/>
              <a:t>When you run your program on the command line, you can use </a:t>
            </a:r>
            <a:r>
              <a:rPr lang="en-US" dirty="0">
                <a:solidFill>
                  <a:srgbClr val="A12A03"/>
                </a:solidFill>
              </a:rPr>
              <a:t>I/O redirection</a:t>
            </a:r>
            <a:r>
              <a:rPr lang="en-US" dirty="0"/>
              <a:t> to </a:t>
            </a:r>
            <a:r>
              <a:rPr lang="en-US" dirty="0">
                <a:solidFill>
                  <a:srgbClr val="A12A03"/>
                </a:solidFill>
              </a:rPr>
              <a:t>redirect</a:t>
            </a:r>
            <a:r>
              <a:rPr lang="en-US" dirty="0"/>
              <a:t> standard in and standard out to text files.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3F5DE-F1D1-F041-8479-6316E366E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Formatting a value that is being output includes</a:t>
            </a:r>
          </a:p>
          <a:p>
            <a:pPr lvl="1"/>
            <a:r>
              <a:rPr lang="en-US" dirty="0"/>
              <a:t>determining the </a:t>
            </a:r>
            <a:r>
              <a:rPr lang="en-US" u="sng" dirty="0"/>
              <a:t>width</a:t>
            </a:r>
            <a:r>
              <a:rPr lang="en-US" dirty="0"/>
              <a:t> of the output field</a:t>
            </a:r>
          </a:p>
          <a:p>
            <a:pPr lvl="1"/>
            <a:r>
              <a:rPr lang="en-US" dirty="0"/>
              <a:t>deciding whether to write numbers in </a:t>
            </a:r>
            <a:br>
              <a:rPr lang="en-US" dirty="0"/>
            </a:br>
            <a:r>
              <a:rPr lang="en-US" u="sng" dirty="0"/>
              <a:t>fixed-point</a:t>
            </a:r>
            <a:r>
              <a:rPr lang="en-US" dirty="0"/>
              <a:t> </a:t>
            </a:r>
            <a:r>
              <a:rPr lang="en-US" u="sng" dirty="0"/>
              <a:t>notation</a:t>
            </a:r>
            <a:r>
              <a:rPr lang="en-US" dirty="0"/>
              <a:t> or in </a:t>
            </a:r>
            <a:r>
              <a:rPr lang="en-US" u="sng" dirty="0"/>
              <a:t>scientific notation</a:t>
            </a:r>
          </a:p>
          <a:p>
            <a:pPr lvl="1"/>
            <a:r>
              <a:rPr lang="en-US" dirty="0"/>
              <a:t>setting how many </a:t>
            </a:r>
            <a:r>
              <a:rPr lang="en-US" u="sng" dirty="0"/>
              <a:t>digits after the decimal point</a:t>
            </a:r>
          </a:p>
          <a:p>
            <a:pPr lvl="5"/>
            <a:endParaRPr lang="en-US" dirty="0"/>
          </a:p>
          <a:p>
            <a:r>
              <a:rPr lang="en-US" dirty="0"/>
              <a:t>To format output to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call its member functions: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Use fixed-point notation instead of scientific notation.</a:t>
            </a:r>
          </a:p>
          <a:p>
            <a:pPr lvl="2"/>
            <a:r>
              <a:rPr lang="en-US" dirty="0"/>
              <a:t>Always include the decimal point in the output.</a:t>
            </a:r>
          </a:p>
          <a:p>
            <a:pPr lvl="2"/>
            <a:r>
              <a:rPr lang="en-US" dirty="0"/>
              <a:t>Two digits after the decimal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92092" y="4151572"/>
            <a:ext cx="376898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cout.setf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::fixed);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cout.setf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showpoint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cout.precision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(2);</a:t>
            </a:r>
          </a:p>
        </p:txBody>
      </p:sp>
    </p:spTree>
    <p:extLst>
      <p:ext uri="{BB962C8B-B14F-4D97-AF65-F5344CB8AC3E}">
        <p14:creationId xmlns:p14="http://schemas.microsoft.com/office/powerpoint/2010/main" val="155852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Manipulators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595311" cy="3322307"/>
          </a:xfrm>
        </p:spPr>
        <p:txBody>
          <a:bodyPr/>
          <a:lstStyle/>
          <a:p>
            <a:r>
              <a:rPr lang="en-US" dirty="0"/>
              <a:t>Manipulator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sets the width </a:t>
            </a:r>
            <a:br>
              <a:rPr lang="en-US" dirty="0"/>
            </a:br>
            <a:r>
              <a:rPr lang="en-US" dirty="0"/>
              <a:t>of an output field.</a:t>
            </a:r>
          </a:p>
          <a:p>
            <a:pPr lvl="4"/>
            <a:endParaRPr lang="en-US" dirty="0"/>
          </a:p>
          <a:p>
            <a:r>
              <a:rPr lang="en-US" dirty="0"/>
              <a:t>Manipulator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setprecision</a:t>
            </a:r>
            <a:r>
              <a:rPr lang="en-US" dirty="0"/>
              <a:t> sets the number of places after the decimal point.</a:t>
            </a:r>
          </a:p>
          <a:p>
            <a:pPr lvl="4"/>
            <a:endParaRPr lang="en-US" dirty="0"/>
          </a:p>
          <a:p>
            <a:r>
              <a:rPr lang="en-US" dirty="0"/>
              <a:t>Embed calls to manipulators in output statements.</a:t>
            </a:r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6740" y="4665853"/>
            <a:ext cx="635622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iomanip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"Value 1 = " &lt;&lt; 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(10)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value1 &lt;&lt; end;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"$" &lt;&lt; 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setprecision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(2)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amount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37724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Streams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/>
              <a:t>Pass stream objects to functions </a:t>
            </a:r>
            <a:br>
              <a:rPr lang="en-US" dirty="0"/>
            </a:br>
            <a:r>
              <a:rPr lang="en-US" u="sng" dirty="0"/>
              <a:t>only via call-by-reference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3786" y="2513043"/>
            <a:ext cx="528542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copyFile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ifstream</a:t>
            </a:r>
            <a:r>
              <a:rPr lang="en-US" sz="18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source, 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ofstream</a:t>
            </a:r>
            <a:r>
              <a:rPr lang="en-US" sz="18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destination);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ADCFBB-7BBF-324F-8A86-0D07DCD56F24}"/>
              </a:ext>
            </a:extLst>
          </p:cNvPr>
          <p:cNvSpPr txBox="1"/>
          <p:nvPr/>
        </p:nvSpPr>
        <p:spPr>
          <a:xfrm>
            <a:off x="5212073" y="1872886"/>
            <a:ext cx="70884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16602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the operator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used 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skips blanks.</a:t>
            </a:r>
          </a:p>
          <a:p>
            <a:pPr lvl="4"/>
            <a:endParaRPr lang="en-US" dirty="0"/>
          </a:p>
          <a:p>
            <a:r>
              <a:rPr lang="en-US" dirty="0"/>
              <a:t>To read all characters from an input stream, </a:t>
            </a:r>
            <a:r>
              <a:rPr lang="en-US" u="sng" dirty="0"/>
              <a:t>including blanks</a:t>
            </a:r>
            <a:r>
              <a:rPr lang="en-US" dirty="0"/>
              <a:t>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</a:t>
            </a:r>
            <a:r>
              <a:rPr lang="en-US" dirty="0"/>
              <a:t> method: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put</a:t>
            </a:r>
            <a:r>
              <a:rPr lang="en-US" dirty="0"/>
              <a:t> method to output any character </a:t>
            </a:r>
            <a:br>
              <a:rPr lang="en-US" dirty="0"/>
            </a:br>
            <a:r>
              <a:rPr lang="en-US" dirty="0"/>
              <a:t>to an output stream: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cout.put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63626" y="3544065"/>
            <a:ext cx="2031325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cin.get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84682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22DF-3C91-EF4C-9EEE-0FCDA10E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I/O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42A53-98CA-C044-8711-DEF07B04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Recall that you can use built-in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dirty="0"/>
              <a:t> to read an entire input line, </a:t>
            </a:r>
            <a:br>
              <a:rPr lang="en-US" dirty="0"/>
            </a:br>
            <a:r>
              <a:rPr lang="en-US" dirty="0"/>
              <a:t>including blanks, into a string variable: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692C2-0539-D64D-AE63-C0989CD9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4641F-72EE-1A46-BC4E-EF843300DACB}"/>
              </a:ext>
            </a:extLst>
          </p:cNvPr>
          <p:cNvSpPr txBox="1"/>
          <p:nvPr/>
        </p:nvSpPr>
        <p:spPr>
          <a:xfrm>
            <a:off x="3017728" y="2788927"/>
            <a:ext cx="3108543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text;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20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text);</a:t>
            </a:r>
          </a:p>
        </p:txBody>
      </p:sp>
    </p:spTree>
    <p:extLst>
      <p:ext uri="{BB962C8B-B14F-4D97-AF65-F5344CB8AC3E}">
        <p14:creationId xmlns:p14="http://schemas.microsoft.com/office/powerpoint/2010/main" val="1820641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Character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very useful Boolean functions </a:t>
            </a:r>
            <a:br>
              <a:rPr lang="en-US" dirty="0"/>
            </a:br>
            <a:r>
              <a:rPr lang="en-US" dirty="0"/>
              <a:t>that test a character: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isalpha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isdigit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isspace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toupper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tolower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60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r>
              <a:rPr lang="en-US" dirty="0"/>
              <a:t>Boolean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tests whether or not an input stream has read the entire file.</a:t>
            </a:r>
          </a:p>
          <a:p>
            <a:pPr lvl="1"/>
            <a:r>
              <a:rPr lang="en-US" dirty="0" err="1"/>
              <a:t>eof</a:t>
            </a:r>
            <a:r>
              <a:rPr lang="en-US" dirty="0"/>
              <a:t> = end of file</a:t>
            </a:r>
          </a:p>
          <a:p>
            <a:pPr lvl="1"/>
            <a:r>
              <a:rPr lang="en-US" dirty="0"/>
              <a:t>Example:</a:t>
            </a:r>
          </a:p>
          <a:p>
            <a:pPr lvl="5"/>
            <a:endParaRPr lang="en-US" dirty="0"/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eof</a:t>
            </a:r>
            <a:r>
              <a:rPr lang="en-US" dirty="0"/>
              <a:t> returns true only </a:t>
            </a:r>
            <a:r>
              <a:rPr lang="en-US" u="sng" dirty="0"/>
              <a:t>after</a:t>
            </a:r>
            <a:r>
              <a:rPr lang="en-US" dirty="0"/>
              <a:t> an attempt was made to read past the end of file. </a:t>
            </a:r>
          </a:p>
          <a:p>
            <a:pPr lvl="1"/>
            <a:r>
              <a:rPr lang="en-US" dirty="0"/>
              <a:t>It’s not a warning that you’re about to read </a:t>
            </a:r>
            <a:br>
              <a:rPr lang="en-US" dirty="0"/>
            </a:br>
            <a:r>
              <a:rPr lang="en-US" dirty="0"/>
              <a:t>past the end of file.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5368" y="3154683"/>
            <a:ext cx="34932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in_stream.eof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()) ...</a:t>
            </a:r>
          </a:p>
        </p:txBody>
      </p:sp>
    </p:spTree>
    <p:extLst>
      <p:ext uri="{BB962C8B-B14F-4D97-AF65-F5344CB8AC3E}">
        <p14:creationId xmlns:p14="http://schemas.microsoft.com/office/powerpoint/2010/main" val="1769447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40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1"/>
            <a:ext cx="8412433" cy="4785330"/>
          </a:xfrm>
        </p:spPr>
        <p:txBody>
          <a:bodyPr/>
          <a:lstStyle/>
          <a:p>
            <a:r>
              <a:rPr lang="en-US" dirty="0"/>
              <a:t>An array variable can have </a:t>
            </a:r>
            <a:r>
              <a:rPr lang="en-US" u="sng" dirty="0"/>
              <a:t>multiple values</a:t>
            </a:r>
            <a:r>
              <a:rPr lang="en-US" dirty="0"/>
              <a:t>.</a:t>
            </a:r>
          </a:p>
          <a:p>
            <a:r>
              <a:rPr lang="en-US" dirty="0"/>
              <a:t>All values must be the </a:t>
            </a:r>
            <a:r>
              <a:rPr lang="en-US" u="sng" dirty="0"/>
              <a:t>same data type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Declare an array variable by indicating </a:t>
            </a:r>
            <a:br>
              <a:rPr lang="en-US" dirty="0"/>
            </a:br>
            <a:r>
              <a:rPr lang="en-US" dirty="0"/>
              <a:t>how many elements </a:t>
            </a:r>
            <a:r>
              <a:rPr lang="en-US"/>
              <a:t>(values).</a:t>
            </a:r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A12A03"/>
                </a:solidFill>
              </a:rPr>
              <a:t>subscripts</a:t>
            </a:r>
            <a:r>
              <a:rPr lang="en-US" dirty="0"/>
              <a:t> to access array elements.</a:t>
            </a:r>
          </a:p>
          <a:p>
            <a:r>
              <a:rPr lang="en-US" dirty="0"/>
              <a:t>Subscript values for an array can range from </a:t>
            </a:r>
            <a:br>
              <a:rPr lang="en-US" dirty="0"/>
            </a:br>
            <a:r>
              <a:rPr lang="en-US" dirty="0"/>
              <a:t>0 ...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/>
              <a:t>-1 where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/>
              <a:t> is equal to the number of elements in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3513107"/>
            <a:ext cx="156966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a[6];</a:t>
            </a:r>
          </a:p>
        </p:txBody>
      </p:sp>
    </p:spTree>
    <p:extLst>
      <p:ext uri="{BB962C8B-B14F-4D97-AF65-F5344CB8AC3E}">
        <p14:creationId xmlns:p14="http://schemas.microsoft.com/office/powerpoint/2010/main" val="958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0B079-3B54-444E-80C5-CA31F5F1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BBB3A-5CD3-7044-8A55-D82D8CB2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F461F4-21B9-CD4A-9CEB-62A6CFD3E6B4}"/>
              </a:ext>
            </a:extLst>
          </p:cNvPr>
          <p:cNvSpPr txBox="1"/>
          <p:nvPr/>
        </p:nvSpPr>
        <p:spPr>
          <a:xfrm>
            <a:off x="440099" y="1303109"/>
            <a:ext cx="8263801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player's first door choice, which is either 1, 2, or 3.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make_first_choice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Open a door that is not: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door choice.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door that the car is hidden behind.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door to open.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Return the player's second door choice, which cannot be: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choice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opened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second door choice.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make_second_choice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397815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/>
              <a:t>You can </a:t>
            </a:r>
            <a:r>
              <a:rPr lang="en-US" u="sng" dirty="0"/>
              <a:t>initialize</a:t>
            </a:r>
            <a:r>
              <a:rPr lang="en-US" dirty="0"/>
              <a:t> an array when you declare it:</a:t>
            </a:r>
          </a:p>
          <a:p>
            <a:endParaRPr lang="en-US" dirty="0"/>
          </a:p>
          <a:p>
            <a:pPr lvl="1"/>
            <a:r>
              <a:rPr lang="en-US" dirty="0"/>
              <a:t>If you initialize an array this way, </a:t>
            </a:r>
            <a:br>
              <a:rPr lang="en-US" dirty="0"/>
            </a:br>
            <a:r>
              <a:rPr lang="en-US" dirty="0"/>
              <a:t>you can leave off the array size.</a:t>
            </a:r>
          </a:p>
          <a:p>
            <a:pPr lvl="5"/>
            <a:endParaRPr lang="en-US" dirty="0"/>
          </a:p>
          <a:p>
            <a:r>
              <a:rPr lang="en-US" dirty="0"/>
              <a:t>You can initialize the array </a:t>
            </a:r>
            <a:br>
              <a:rPr lang="en-US" dirty="0"/>
            </a:br>
            <a:r>
              <a:rPr lang="en-US" dirty="0"/>
              <a:t>with assignments:</a:t>
            </a:r>
          </a:p>
          <a:p>
            <a:pPr lvl="2"/>
            <a:endParaRPr lang="en-US" dirty="0"/>
          </a:p>
          <a:p>
            <a:r>
              <a:rPr lang="en-US" dirty="0"/>
              <a:t>Or with a loop: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9651" y="1874537"/>
            <a:ext cx="390683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ages[] = {12, 9, 7, 2};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4951" y="3429000"/>
            <a:ext cx="1976823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ages[4];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ages[0] = 12;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ages[1] = 9;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ages[2] = 7;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ages[3] = 2;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4643" y="5251522"/>
            <a:ext cx="583685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ages[4];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4;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 ages[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 = 0;</a:t>
            </a:r>
          </a:p>
        </p:txBody>
      </p:sp>
    </p:spTree>
    <p:extLst>
      <p:ext uri="{BB962C8B-B14F-4D97-AF65-F5344CB8AC3E}">
        <p14:creationId xmlns:p14="http://schemas.microsoft.com/office/powerpoint/2010/main" val="147877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Function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an entire array to a function, indicate that a parameter is an array with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/>
              <a:t>Also pass the </a:t>
            </a:r>
            <a:r>
              <a:rPr lang="en-US" u="sng" dirty="0"/>
              <a:t>array size</a:t>
            </a:r>
            <a:r>
              <a:rPr lang="en-US" dirty="0"/>
              <a:t> separately.</a:t>
            </a:r>
          </a:p>
          <a:p>
            <a:r>
              <a:rPr lang="en-US" dirty="0"/>
              <a:t>Arrays are implicitly passed </a:t>
            </a:r>
            <a:r>
              <a:rPr lang="en-US" u="sng" dirty="0"/>
              <a:t>by reference</a:t>
            </a:r>
            <a:r>
              <a:rPr lang="en-US" dirty="0"/>
              <a:t>.</a:t>
            </a:r>
          </a:p>
          <a:p>
            <a:r>
              <a:rPr lang="en-US" dirty="0"/>
              <a:t>Make the array parameter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indicate that the function does not change the array.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73935" y="2693912"/>
            <a:ext cx="45961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void sort(double a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size);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15714" y="5635665"/>
            <a:ext cx="611257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double average(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double a[],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size);</a:t>
            </a:r>
          </a:p>
        </p:txBody>
      </p:sp>
    </p:spTree>
    <p:extLst>
      <p:ext uri="{BB962C8B-B14F-4D97-AF65-F5344CB8AC3E}">
        <p14:creationId xmlns:p14="http://schemas.microsoft.com/office/powerpoint/2010/main" val="182532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multidimensional array </a:t>
            </a:r>
            <a:r>
              <a:rPr lang="en-US" dirty="0"/>
              <a:t>is an </a:t>
            </a:r>
            <a:r>
              <a:rPr lang="en-US" u="sng" dirty="0"/>
              <a:t>array of arrays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A two-dimensional array: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Each element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</a:t>
            </a:r>
            <a:r>
              <a:rPr lang="en-US" dirty="0"/>
              <a:t> is itself </a:t>
            </a:r>
            <a:br>
              <a:rPr lang="en-US" dirty="0"/>
            </a:br>
            <a:r>
              <a:rPr lang="en-US" dirty="0"/>
              <a:t>an array of 100 characters.</a:t>
            </a:r>
          </a:p>
          <a:p>
            <a:pPr lvl="5"/>
            <a:endParaRPr lang="en-US" dirty="0"/>
          </a:p>
          <a:p>
            <a:r>
              <a:rPr lang="en-US" dirty="0"/>
              <a:t>Use multiple subscripts to access an element </a:t>
            </a:r>
            <a:br>
              <a:rPr lang="en-US" dirty="0"/>
            </a:br>
            <a:r>
              <a:rPr lang="en-US" dirty="0"/>
              <a:t>of a multidimensional array.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][j] </a:t>
            </a:r>
            <a:br>
              <a:rPr lang="en-US" dirty="0"/>
            </a:br>
            <a:r>
              <a:rPr lang="en-US" dirty="0"/>
              <a:t>to access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baseline="30000" dirty="0" err="1"/>
              <a:t>th</a:t>
            </a:r>
            <a:r>
              <a:rPr lang="en-US" dirty="0"/>
              <a:t> character of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aseline="30000" dirty="0" err="1"/>
              <a:t>th</a:t>
            </a:r>
            <a:r>
              <a:rPr lang="en-US" dirty="0"/>
              <a:t> row.</a:t>
            </a:r>
          </a:p>
          <a:p>
            <a:pPr lvl="1"/>
            <a:r>
              <a:rPr lang="en-US" dirty="0"/>
              <a:t>What is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page[k]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70013" y="2240293"/>
            <a:ext cx="280397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>
                <a:latin typeface="Courier New" charset="0"/>
                <a:ea typeface="Courier New" charset="0"/>
                <a:cs typeface="Courier New" charset="0"/>
              </a:rPr>
              <a:t>char page[30][100];</a:t>
            </a:r>
          </a:p>
        </p:txBody>
      </p:sp>
    </p:spTree>
    <p:extLst>
      <p:ext uri="{BB962C8B-B14F-4D97-AF65-F5344CB8AC3E}">
        <p14:creationId xmlns:p14="http://schemas.microsoft.com/office/powerpoint/2010/main" val="37877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C programs used </a:t>
            </a:r>
            <a:r>
              <a:rPr lang="en-US" u="sng" dirty="0"/>
              <a:t>arrays </a:t>
            </a:r>
            <a:br>
              <a:rPr lang="en-US" u="sng" dirty="0"/>
            </a:br>
            <a:r>
              <a:rPr lang="en-US" u="sng" dirty="0"/>
              <a:t>of characters</a:t>
            </a:r>
            <a:r>
              <a:rPr lang="en-US" dirty="0"/>
              <a:t> to represent strings: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A C string is always terminated by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null character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\0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the array size was one greater than the number of characters in the string.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greeting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character array above has size 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6076" y="2331732"/>
            <a:ext cx="500970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char greeting[] = "Hello, world!";</a:t>
            </a:r>
          </a:p>
        </p:txBody>
      </p:sp>
    </p:spTree>
    <p:extLst>
      <p:ext uri="{BB962C8B-B14F-4D97-AF65-F5344CB8AC3E}">
        <p14:creationId xmlns:p14="http://schemas.microsoft.com/office/powerpoint/2010/main" val="13255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cannot assign a string value to a C string array variable:</a:t>
            </a:r>
          </a:p>
          <a:p>
            <a:pPr lvl="1"/>
            <a:r>
              <a:rPr lang="en-US" dirty="0"/>
              <a:t>Illegal:</a:t>
            </a:r>
          </a:p>
          <a:p>
            <a:pPr lvl="4"/>
            <a:endParaRPr lang="en-US" dirty="0"/>
          </a:p>
          <a:p>
            <a:r>
              <a:rPr lang="en-US" dirty="0"/>
              <a:t>Instead, you use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(“string copy”) function:</a:t>
            </a:r>
          </a:p>
          <a:p>
            <a:pPr lvl="5"/>
            <a:endParaRPr lang="en-US" dirty="0"/>
          </a:p>
          <a:p>
            <a:r>
              <a:rPr lang="en-US" b="1" dirty="0"/>
              <a:t>Warning:</a:t>
            </a:r>
            <a:r>
              <a:rPr lang="en-US" dirty="0"/>
              <a:t> Do not copy past the end </a:t>
            </a:r>
            <a:br>
              <a:rPr lang="en-US" dirty="0"/>
            </a:br>
            <a:r>
              <a:rPr lang="en-US" dirty="0"/>
              <a:t>                 of the destination string!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41760" y="2240293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greeting = "Good-bye!";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7562" y="3429000"/>
            <a:ext cx="43204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strcpy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(greeting, "Good-bye!");</a:t>
            </a:r>
          </a:p>
        </p:txBody>
      </p:sp>
    </p:spTree>
    <p:extLst>
      <p:ext uri="{BB962C8B-B14F-4D97-AF65-F5344CB8AC3E}">
        <p14:creationId xmlns:p14="http://schemas.microsoft.com/office/powerpoint/2010/main" val="274127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compare two C strings, use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strcmp</a:t>
            </a:r>
            <a:r>
              <a:rPr lang="en-US" dirty="0"/>
              <a:t> (“string compare”) function: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It returns: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u="sng" dirty="0"/>
              <a:t>negative value</a:t>
            </a:r>
            <a:r>
              <a:rPr lang="en-US" dirty="0"/>
              <a:t>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str1</a:t>
            </a:r>
            <a:r>
              <a:rPr lang="en-US" dirty="0"/>
              <a:t> comes </a:t>
            </a:r>
            <a:br>
              <a:rPr lang="en-US" dirty="0"/>
            </a:br>
            <a:r>
              <a:rPr lang="en-US" dirty="0"/>
              <a:t>alphabetically </a:t>
            </a:r>
            <a:r>
              <a:rPr lang="en-US" u="sng" dirty="0"/>
              <a:t>before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str2</a:t>
            </a:r>
          </a:p>
          <a:p>
            <a:pPr lvl="5"/>
            <a:endParaRPr lang="en-US" dirty="0">
              <a:cs typeface="Courier New" charset="0"/>
            </a:endParaRPr>
          </a:p>
          <a:p>
            <a:pPr lvl="1"/>
            <a:r>
              <a:rPr lang="en-US" u="sng" dirty="0"/>
              <a:t>zero</a:t>
            </a:r>
            <a:r>
              <a:rPr lang="en-US" dirty="0"/>
              <a:t> if they contain the </a:t>
            </a:r>
            <a:r>
              <a:rPr lang="en-US" u="sng" dirty="0"/>
              <a:t>same</a:t>
            </a:r>
            <a:r>
              <a:rPr lang="en-US" dirty="0"/>
              <a:t> characters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u="sng" dirty="0"/>
              <a:t>positive value</a:t>
            </a:r>
            <a:r>
              <a:rPr lang="en-US" dirty="0"/>
              <a:t>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str1</a:t>
            </a:r>
            <a:r>
              <a:rPr lang="en-US" dirty="0"/>
              <a:t> comes </a:t>
            </a:r>
            <a:br>
              <a:rPr lang="en-US" dirty="0"/>
            </a:br>
            <a:r>
              <a:rPr lang="en-US" dirty="0"/>
              <a:t>alphabetically </a:t>
            </a:r>
            <a:r>
              <a:rPr lang="en-US" u="sng" dirty="0"/>
              <a:t>after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str2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0013" y="2423171"/>
            <a:ext cx="280397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strcmp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(str1, str2);</a:t>
            </a:r>
          </a:p>
        </p:txBody>
      </p:sp>
    </p:spTree>
    <p:extLst>
      <p:ext uri="{BB962C8B-B14F-4D97-AF65-F5344CB8AC3E}">
        <p14:creationId xmlns:p14="http://schemas.microsoft.com/office/powerpoint/2010/main" val="2556823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C++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programs use the standard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initialize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variables </a:t>
            </a:r>
            <a:br>
              <a:rPr lang="en-US" dirty="0"/>
            </a:br>
            <a:r>
              <a:rPr lang="en-US" dirty="0"/>
              <a:t>when you declare them: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assign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variables: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01084" y="1874537"/>
            <a:ext cx="326243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3307" y="3816827"/>
            <a:ext cx="387798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string noun, s1, s2, s3;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string verb("go");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94672" y="5440658"/>
            <a:ext cx="295465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noun = </a:t>
            </a:r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"computer";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26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>
                <a:solidFill>
                  <a:srgbClr val="C00000"/>
                </a:solidFill>
              </a:rPr>
              <a:t>concatenation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String comparisons with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!=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&lt;=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&gt;=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Lexicographic</a:t>
            </a:r>
            <a:r>
              <a:rPr lang="en-US" dirty="0"/>
              <a:t> comparisons as expected.</a:t>
            </a:r>
          </a:p>
          <a:p>
            <a:pPr lvl="4"/>
            <a:endParaRPr lang="en-US" dirty="0"/>
          </a:p>
          <a:p>
            <a:r>
              <a:rPr lang="en-US" dirty="0"/>
              <a:t>Strings </a:t>
            </a:r>
            <a:r>
              <a:rPr lang="en-US" u="sng" dirty="0"/>
              <a:t>automatically grow and shrink</a:t>
            </a:r>
            <a:r>
              <a:rPr lang="en-US" dirty="0"/>
              <a:t> in size.</a:t>
            </a:r>
          </a:p>
          <a:p>
            <a:pPr lvl="1"/>
            <a:r>
              <a:rPr lang="en-US" dirty="0"/>
              <a:t>A string keeps track of its own size.</a:t>
            </a:r>
          </a:p>
          <a:p>
            <a:pPr lvl="5"/>
            <a:endParaRPr lang="en-US" dirty="0"/>
          </a:p>
          <a:p>
            <a:r>
              <a:rPr lang="en-US" dirty="0"/>
              <a:t>Use the member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en-US" dirty="0"/>
              <a:t> to safely access </a:t>
            </a:r>
            <a:br>
              <a:rPr lang="en-US" dirty="0"/>
            </a:br>
            <a:r>
              <a:rPr lang="en-US" dirty="0"/>
              <a:t>a character of a string: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s1.at(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s1[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en-US" dirty="0"/>
              <a:t> is dangerous if you go beyond the length.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4297" y="1874537"/>
            <a:ext cx="335540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s1 = s2 + " and " + s3;</a:t>
            </a:r>
          </a:p>
        </p:txBody>
      </p:sp>
    </p:spTree>
    <p:extLst>
      <p:ext uri="{BB962C8B-B14F-4D97-AF65-F5344CB8AC3E}">
        <p14:creationId xmlns:p14="http://schemas.microsoft.com/office/powerpoint/2010/main" val="7137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754829"/>
          </a:xfrm>
        </p:spPr>
        <p:txBody>
          <a:bodyPr/>
          <a:lstStyle/>
          <a:p>
            <a:r>
              <a:rPr lang="en-US" dirty="0"/>
              <a:t>Many useful member functions 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str.length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str.at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str.substr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(position, length)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str.insert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str2)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str.erase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, length)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str.find_first_of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pos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str.find_first_not_of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(str1, pos)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36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vector is a kind of array whose length can dynamically grow and shrink.</a:t>
            </a:r>
          </a:p>
          <a:p>
            <a:pPr lvl="1"/>
            <a:r>
              <a:rPr lang="en-US" dirty="0"/>
              <a:t>Vectors are part of the C++ 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Standard Template Library </a:t>
            </a:r>
            <a:r>
              <a:rPr lang="en-US" dirty="0"/>
              <a:t>(STL).</a:t>
            </a:r>
          </a:p>
          <a:p>
            <a:pPr lvl="5"/>
            <a:endParaRPr lang="en-US" dirty="0"/>
          </a:p>
          <a:p>
            <a:r>
              <a:rPr lang="en-US" dirty="0"/>
              <a:t>Like an array, a vector has a </a:t>
            </a:r>
            <a:r>
              <a:rPr lang="en-US" dirty="0">
                <a:solidFill>
                  <a:srgbClr val="A12A03"/>
                </a:solidFill>
              </a:rPr>
              <a:t>base type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and all its elements are of that type.</a:t>
            </a:r>
          </a:p>
          <a:p>
            <a:pPr lvl="4"/>
            <a:endParaRPr lang="en-US" dirty="0"/>
          </a:p>
          <a:p>
            <a:r>
              <a:rPr lang="en-US" dirty="0"/>
              <a:t>Different declaration syntax from arrays: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5006" y="5074902"/>
            <a:ext cx="4733988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vector&lt;double&gt; salaries;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vector&lt;bool&gt;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truth_table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(10);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vector&lt;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 ages = {12, 9, 7, 2};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2267" y="1965976"/>
            <a:ext cx="254749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An array </a:t>
            </a:r>
            <a:r>
              <a:rPr lang="en-US" sz="2000">
                <a:solidFill>
                  <a:srgbClr val="0033CC"/>
                </a:solidFill>
              </a:rPr>
              <a:t>on steroids!</a:t>
            </a:r>
          </a:p>
        </p:txBody>
      </p:sp>
    </p:spTree>
    <p:extLst>
      <p:ext uri="{BB962C8B-B14F-4D97-AF65-F5344CB8AC3E}">
        <p14:creationId xmlns:p14="http://schemas.microsoft.com/office/powerpoint/2010/main" val="34543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166A-9060-9043-8E98-DEC1B0B1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53AD8-9F0A-654C-B69E-48E1435F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EB958-E5D3-0E40-80B3-B8990A59C71B}"/>
              </a:ext>
            </a:extLst>
          </p:cNvPr>
          <p:cNvSpPr txBox="1"/>
          <p:nvPr/>
        </p:nvSpPr>
        <p:spPr>
          <a:xfrm>
            <a:off x="670932" y="1308212"/>
            <a:ext cx="7802136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a random door 1, 2, or 3.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Return a random door 1, 2, or 3 that is not: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another door, which can be equal to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random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random_door_not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Choose door 1, 2, or 3 that is not: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door choice.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opened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remaining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choose_remaining_door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796154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 into a vector like an array: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ages[2]</a:t>
            </a:r>
          </a:p>
          <a:p>
            <a:pPr lvl="4"/>
            <a:endParaRPr lang="en-US" dirty="0"/>
          </a:p>
          <a:p>
            <a:r>
              <a:rPr lang="en-US" dirty="0"/>
              <a:t>Use with a</a:t>
            </a:r>
            <a:br>
              <a:rPr lang="en-US" dirty="0"/>
            </a:br>
            <a:r>
              <a:rPr lang="en-US" dirty="0"/>
              <a:t>standard </a:t>
            </a:r>
            <a:br>
              <a:rPr lang="en-US" dirty="0"/>
            </a:br>
            <a:r>
              <a:rPr lang="en-US" dirty="0"/>
              <a:t>for loop:</a:t>
            </a:r>
          </a:p>
          <a:p>
            <a:pPr lvl="4"/>
            <a:endParaRPr lang="en-US" dirty="0"/>
          </a:p>
          <a:p>
            <a:r>
              <a:rPr lang="en-US" dirty="0"/>
              <a:t>Or with a</a:t>
            </a:r>
            <a:br>
              <a:rPr lang="en-US" dirty="0"/>
            </a:br>
            <a:r>
              <a:rPr lang="en-US" dirty="0">
                <a:solidFill>
                  <a:srgbClr val="A12A03"/>
                </a:solidFill>
              </a:rPr>
              <a:t>ranged </a:t>
            </a:r>
            <a:br>
              <a:rPr lang="en-US" dirty="0">
                <a:solidFill>
                  <a:srgbClr val="A12A03"/>
                </a:solidFill>
              </a:rPr>
            </a:br>
            <a:r>
              <a:rPr lang="en-US" dirty="0">
                <a:solidFill>
                  <a:srgbClr val="A12A03"/>
                </a:solidFill>
              </a:rPr>
              <a:t>for loop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2148854"/>
            <a:ext cx="5285421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ages.size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ages[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37" y="3713162"/>
            <a:ext cx="349326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age : ages)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age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67186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Append new values</a:t>
            </a:r>
            <a:r>
              <a:rPr lang="en-US" dirty="0"/>
              <a:t> to the </a:t>
            </a:r>
            <a:r>
              <a:rPr lang="en-US" u="sng" dirty="0"/>
              <a:t>end</a:t>
            </a:r>
            <a:r>
              <a:rPr lang="en-US" dirty="0"/>
              <a:t> of a vector: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Vector assignment: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v1 = v2</a:t>
            </a:r>
            <a:r>
              <a:rPr lang="en-US" dirty="0"/>
              <a:t>;</a:t>
            </a:r>
          </a:p>
          <a:p>
            <a:pPr lvl="1"/>
            <a:r>
              <a:rPr lang="en-US" u="sng" dirty="0"/>
              <a:t>Element-by-element</a:t>
            </a:r>
            <a:r>
              <a:rPr lang="en-US" dirty="0"/>
              <a:t> assignment of values.</a:t>
            </a:r>
          </a:p>
          <a:p>
            <a:pPr lvl="1"/>
            <a:r>
              <a:rPr lang="en-US" dirty="0"/>
              <a:t>The size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dirty="0"/>
              <a:t> can change to match the size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v2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0722" y="1874537"/>
            <a:ext cx="4182555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(100000.0);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(75000.0);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(150000.0);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salaries.push_back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(200000.0);</a:t>
            </a:r>
          </a:p>
        </p:txBody>
      </p:sp>
    </p:spTree>
    <p:extLst>
      <p:ext uri="{BB962C8B-B14F-4D97-AF65-F5344CB8AC3E}">
        <p14:creationId xmlns:p14="http://schemas.microsoft.com/office/powerpoint/2010/main" val="99806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Size</a:t>
            </a:r>
            <a:r>
              <a:rPr lang="en-US" dirty="0"/>
              <a:t> of a vector: The current number of elements that the vector contains: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v.size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solidFill>
                  <a:srgbClr val="C00000"/>
                </a:solidFill>
              </a:rPr>
              <a:t>Capacity</a:t>
            </a:r>
            <a:r>
              <a:rPr lang="en-US" dirty="0"/>
              <a:t> of a vector: The number of elements for which memory is currently allocated: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v.capacity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Change the size:</a:t>
            </a:r>
          </a:p>
          <a:p>
            <a:pPr lvl="1"/>
            <a:r>
              <a:rPr lang="en-US" dirty="0"/>
              <a:t>Explicitly set the capacity:</a:t>
            </a:r>
          </a:p>
          <a:p>
            <a:pPr lvl="1"/>
            <a:r>
              <a:rPr lang="en-US" dirty="0"/>
              <a:t>Bump up the capacity by 10:</a:t>
            </a:r>
          </a:p>
          <a:p>
            <a:pPr marL="1828800" lvl="4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9195" y="4522692"/>
            <a:ext cx="19768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v.reserve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(32)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51" y="4979887"/>
            <a:ext cx="34932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>
              <a:tabLst>
                <a:tab pos="1020763" algn="l"/>
              </a:tabLst>
            </a:pP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v.reserve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 + 10)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0488" y="4069073"/>
            <a:ext cx="183896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v.resize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(24)</a:t>
            </a:r>
          </a:p>
        </p:txBody>
      </p:sp>
    </p:spTree>
    <p:extLst>
      <p:ext uri="{BB962C8B-B14F-4D97-AF65-F5344CB8AC3E}">
        <p14:creationId xmlns:p14="http://schemas.microsoft.com/office/powerpoint/2010/main" val="127859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8491D-94BF-A741-B6DC-BB2FE9AE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#3. War and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CD9B-BF3F-CC49-A67E-23B8843C3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assignment uses strings and vectors.</a:t>
            </a:r>
          </a:p>
          <a:p>
            <a:pPr lvl="4"/>
            <a:endParaRPr lang="en-US" dirty="0"/>
          </a:p>
          <a:p>
            <a:r>
              <a:rPr lang="en-US" dirty="0"/>
              <a:t>Write a program to read the text of the long Russian novel </a:t>
            </a:r>
            <a:r>
              <a:rPr lang="en-US" i="1" dirty="0"/>
              <a:t>War and Peace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Provided as a text document.</a:t>
            </a:r>
          </a:p>
          <a:p>
            <a:r>
              <a:rPr lang="en-US" dirty="0"/>
              <a:t>Search for several names of characters:</a:t>
            </a:r>
          </a:p>
          <a:p>
            <a:pPr lvl="1"/>
            <a:r>
              <a:rPr lang="en-US" dirty="0"/>
              <a:t>Makar </a:t>
            </a:r>
            <a:r>
              <a:rPr lang="en-US" dirty="0" err="1"/>
              <a:t>Alexeevich</a:t>
            </a:r>
            <a:endParaRPr lang="en-US" dirty="0"/>
          </a:p>
          <a:p>
            <a:pPr lvl="1"/>
            <a:r>
              <a:rPr lang="en-US" dirty="0"/>
              <a:t>Joseph </a:t>
            </a:r>
            <a:r>
              <a:rPr lang="en-US" dirty="0" err="1"/>
              <a:t>Bazdeev</a:t>
            </a:r>
            <a:endParaRPr lang="en-US" dirty="0"/>
          </a:p>
          <a:p>
            <a:pPr lvl="1"/>
            <a:r>
              <a:rPr lang="en-US" dirty="0"/>
              <a:t>Boris </a:t>
            </a:r>
            <a:r>
              <a:rPr lang="en-US" dirty="0" err="1"/>
              <a:t>Drubetskoy</a:t>
            </a:r>
            <a:endParaRPr lang="en-US" dirty="0"/>
          </a:p>
          <a:p>
            <a:r>
              <a:rPr lang="en-US" dirty="0"/>
              <a:t>Tricky: A name can be split across two consecutive lines.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75A81-4A1C-8D45-99AF-3294132E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589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A2214-8581-F848-9A4E-30915B4F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#3. War and Peace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CA2C-11AE-534A-926A-53C8DB5CE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to use the online C++ reference:</a:t>
            </a:r>
          </a:p>
          <a:p>
            <a:pPr lvl="1"/>
            <a:r>
              <a:rPr lang="en-US" dirty="0"/>
              <a:t>For vectors: </a:t>
            </a:r>
            <a:r>
              <a:rPr lang="en-US" u="sng" dirty="0">
                <a:hlinkClick r:id="rId2"/>
              </a:rPr>
              <a:t>http://www.cplusplus.com/reference/vector/vector/</a:t>
            </a:r>
            <a:r>
              <a:rPr lang="en-US" u="sng" dirty="0"/>
              <a:t> </a:t>
            </a:r>
          </a:p>
          <a:p>
            <a:pPr lvl="1"/>
            <a:r>
              <a:rPr lang="en-US" dirty="0"/>
              <a:t>For strings: </a:t>
            </a:r>
            <a:r>
              <a:rPr lang="en-US" u="sng" dirty="0">
                <a:hlinkClick r:id="rId3"/>
              </a:rPr>
              <a:t>http://www.cplusplus.com/reference/string/string/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Use vector and string functions.</a:t>
            </a:r>
          </a:p>
          <a:p>
            <a:pPr lvl="1"/>
            <a:r>
              <a:rPr lang="en-US" dirty="0"/>
              <a:t>Do not use arrays or C-strings.</a:t>
            </a:r>
          </a:p>
          <a:p>
            <a:pPr lvl="4"/>
            <a:endParaRPr lang="en-US" dirty="0"/>
          </a:p>
          <a:p>
            <a:r>
              <a:rPr lang="en-US" dirty="0"/>
              <a:t>TIP: Create the first version of your program that does not handle split names.</a:t>
            </a:r>
          </a:p>
          <a:p>
            <a:pPr lvl="1"/>
            <a:r>
              <a:rPr lang="en-US" dirty="0"/>
              <a:t>Add split names in </a:t>
            </a:r>
            <a:r>
              <a:rPr lang="en-US"/>
              <a:t>a second </a:t>
            </a:r>
            <a:r>
              <a:rPr lang="en-US" dirty="0"/>
              <a:t>final version.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E9E8F-1F38-5445-A4B1-3CB8D4AE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3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Function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A function is characterized by both its </a:t>
            </a:r>
            <a:br>
              <a:rPr lang="en-US" dirty="0"/>
            </a:br>
            <a:r>
              <a:rPr lang="en-US" dirty="0"/>
              <a:t>name and its parameters.</a:t>
            </a:r>
          </a:p>
          <a:p>
            <a:pPr lvl="1"/>
            <a:r>
              <a:rPr lang="en-US" dirty="0"/>
              <a:t>A function’s </a:t>
            </a:r>
            <a:r>
              <a:rPr lang="en-US" dirty="0">
                <a:solidFill>
                  <a:srgbClr val="C00000"/>
                </a:solidFill>
              </a:rPr>
              <a:t>signature</a:t>
            </a:r>
            <a:r>
              <a:rPr lang="en-US" dirty="0"/>
              <a:t> includes the number, order, and data types of the formal parameters.</a:t>
            </a:r>
          </a:p>
          <a:p>
            <a:pPr lvl="5"/>
            <a:endParaRPr lang="en-US" dirty="0"/>
          </a:p>
          <a:p>
            <a:r>
              <a:rPr lang="en-US" dirty="0"/>
              <a:t>You can </a:t>
            </a:r>
            <a:r>
              <a:rPr lang="en-US" dirty="0">
                <a:solidFill>
                  <a:srgbClr val="B23C00"/>
                </a:solidFill>
              </a:rPr>
              <a:t>overload</a:t>
            </a:r>
            <a:r>
              <a:rPr lang="en-US" dirty="0"/>
              <a:t> a function name by defining another function with the </a:t>
            </a:r>
            <a:r>
              <a:rPr lang="en-US" u="sng" dirty="0"/>
              <a:t>same name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but with a different signature.</a:t>
            </a:r>
          </a:p>
          <a:p>
            <a:pPr lvl="1"/>
            <a:r>
              <a:rPr lang="en-US" dirty="0"/>
              <a:t>When you call a function with a shared name, </a:t>
            </a:r>
            <a:br>
              <a:rPr lang="en-US" dirty="0"/>
            </a:br>
            <a:r>
              <a:rPr lang="en-US" dirty="0"/>
              <a:t>the arguments of the call determine </a:t>
            </a:r>
            <a:r>
              <a:rPr lang="en-US" u="sng" dirty="0"/>
              <a:t>which function</a:t>
            </a:r>
            <a:r>
              <a:rPr lang="en-US" dirty="0"/>
              <a:t> you mean.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6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Function Names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602453"/>
          </a:xfrm>
        </p:spPr>
        <p:txBody>
          <a:bodyPr/>
          <a:lstStyle/>
          <a:p>
            <a:r>
              <a:rPr lang="en-US" dirty="0"/>
              <a:t>Example declarations: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calls: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 careful with automatic type conversions of arguments when overloading function names.</a:t>
            </a:r>
          </a:p>
          <a:p>
            <a:pPr lvl="1"/>
            <a:r>
              <a:rPr lang="en-US" dirty="0"/>
              <a:t>See the </a:t>
            </a:r>
            <a:r>
              <a:rPr lang="en-US" dirty="0" err="1"/>
              <a:t>Savitch</a:t>
            </a:r>
            <a:r>
              <a:rPr lang="en-US" dirty="0"/>
              <a:t> text and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884410"/>
            <a:ext cx="757130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average(double n1, double n2);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average(double n1, double n2, double n3);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5845" y="3429000"/>
            <a:ext cx="495520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avg2 = average(x, y);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double avg3 = average(x, y, z);</a:t>
            </a:r>
          </a:p>
        </p:txBody>
      </p:sp>
    </p:spTree>
    <p:extLst>
      <p:ext uri="{BB962C8B-B14F-4D97-AF65-F5344CB8AC3E}">
        <p14:creationId xmlns:p14="http://schemas.microsoft.com/office/powerpoint/2010/main" val="119240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By default, arguments to a function are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passed by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C00000"/>
                </a:solidFill>
              </a:rPr>
              <a:t>call by value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u="sng" dirty="0"/>
              <a:t>copy</a:t>
            </a:r>
            <a:r>
              <a:rPr lang="en-US" dirty="0"/>
              <a:t> of the argument’s value </a:t>
            </a:r>
            <a:br>
              <a:rPr lang="en-US" dirty="0"/>
            </a:br>
            <a:r>
              <a:rPr lang="en-US" dirty="0"/>
              <a:t>is passed to the function.</a:t>
            </a:r>
          </a:p>
          <a:p>
            <a:pPr lvl="5"/>
            <a:endParaRPr lang="en-US" dirty="0"/>
          </a:p>
          <a:p>
            <a:r>
              <a:rPr lang="en-US" dirty="0"/>
              <a:t>Any changes that the function makes to the parameters do not affect the calling arguments.</a:t>
            </a:r>
          </a:p>
          <a:p>
            <a:pPr lvl="1"/>
            <a:r>
              <a:rPr lang="en-US" dirty="0"/>
              <a:t>Example: The faulty swap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5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Value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7635"/>
            <a:ext cx="8229600" cy="914390"/>
          </a:xfrm>
        </p:spPr>
        <p:txBody>
          <a:bodyPr/>
          <a:lstStyle/>
          <a:p>
            <a:r>
              <a:rPr lang="en-US" dirty="0"/>
              <a:t>Why doesn’t this function do </a:t>
            </a:r>
            <a:br>
              <a:rPr lang="en-US" dirty="0"/>
            </a:br>
            <a:r>
              <a:rPr lang="en-US" dirty="0"/>
              <a:t>what was intended?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09952" y="1490008"/>
            <a:ext cx="3724096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swap(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a,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b)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hu-HU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hu-HU" sz="2000" b="1" dirty="0">
                <a:latin typeface="Courier New" charset="0"/>
                <a:ea typeface="Courier New" charset="0"/>
                <a:cs typeface="Courier New" charset="0"/>
              </a:rPr>
              <a:t> = a;</a:t>
            </a:r>
          </a:p>
          <a:p>
            <a:r>
              <a:rPr lang="ro-RO" sz="2000" b="1" dirty="0">
                <a:latin typeface="Courier New" charset="0"/>
                <a:ea typeface="Courier New" charset="0"/>
                <a:cs typeface="Courier New" charset="0"/>
              </a:rPr>
              <a:t>    a = b;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    b = </a:t>
            </a:r>
            <a:r>
              <a:rPr lang="de-DE" sz="2000" b="1" dirty="0" err="1">
                <a:latin typeface="Courier New" charset="0"/>
                <a:ea typeface="Courier New" charset="0"/>
                <a:cs typeface="Courier New" charset="0"/>
              </a:rPr>
              <a:t>temp</a:t>
            </a:r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4739" y="5989292"/>
            <a:ext cx="731290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41519D-38A4-C34E-8F4F-F74B7C49FECB}"/>
              </a:ext>
            </a:extLst>
          </p:cNvPr>
          <p:cNvSpPr txBox="1"/>
          <p:nvPr/>
        </p:nvSpPr>
        <p:spPr>
          <a:xfrm>
            <a:off x="5394951" y="3259723"/>
            <a:ext cx="11865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swaps.cpp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4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the function to be able to change the value of the caller’s arguments, you must use </a:t>
            </a:r>
            <a:r>
              <a:rPr lang="en-US" dirty="0">
                <a:solidFill>
                  <a:srgbClr val="B23C00"/>
                </a:solidFill>
              </a:rPr>
              <a:t>pass by reference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C00000"/>
                </a:solidFill>
              </a:rPr>
              <a:t>call by reference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u="sng" dirty="0"/>
              <a:t>address</a:t>
            </a:r>
            <a:r>
              <a:rPr lang="en-US" dirty="0"/>
              <a:t> of the actual argument </a:t>
            </a:r>
            <a:br>
              <a:rPr lang="en-US" dirty="0"/>
            </a:br>
            <a:r>
              <a:rPr lang="en-US" dirty="0"/>
              <a:t>is passed to the function.</a:t>
            </a:r>
          </a:p>
          <a:p>
            <a:pPr lvl="1"/>
            <a:r>
              <a:rPr lang="en-US" dirty="0"/>
              <a:t>Example: The proper exchange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1024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37691</TotalTime>
  <Words>3251</Words>
  <Application>Microsoft Macintosh PowerPoint</Application>
  <PresentationFormat>On-screen Show (4:3)</PresentationFormat>
  <Paragraphs>514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Courier New</vt:lpstr>
      <vt:lpstr>Times New Roman</vt:lpstr>
      <vt:lpstr>Wingdings</vt:lpstr>
      <vt:lpstr>Quadrant</vt:lpstr>
      <vt:lpstr>CMPE 180A Data Structures and Algorithms in C++ September 8 Class Meeting</vt:lpstr>
      <vt:lpstr>Assignment #2: Sample Solution</vt:lpstr>
      <vt:lpstr>Assignment #2: Sample Solution, cont’d</vt:lpstr>
      <vt:lpstr>Assignment #2: Sample Solution, cont’d</vt:lpstr>
      <vt:lpstr>Overloading Function Names</vt:lpstr>
      <vt:lpstr>Overloading Function Names, cont’d</vt:lpstr>
      <vt:lpstr>Pass by Value</vt:lpstr>
      <vt:lpstr>Pass by Value, cont’d</vt:lpstr>
      <vt:lpstr>Pass by Reference</vt:lpstr>
      <vt:lpstr>Pass by Reference, cont’d</vt:lpstr>
      <vt:lpstr>Procedural Abstraction</vt:lpstr>
      <vt:lpstr>Procedural Abstraction, cont’d</vt:lpstr>
      <vt:lpstr>Testing and Debugging Functions</vt:lpstr>
      <vt:lpstr>assert</vt:lpstr>
      <vt:lpstr>assert, cont’d</vt:lpstr>
      <vt:lpstr>Streams</vt:lpstr>
      <vt:lpstr>File I/O</vt:lpstr>
      <vt:lpstr>File I/O, cont’d</vt:lpstr>
      <vt:lpstr>Stream Name vs. File Name</vt:lpstr>
      <vt:lpstr>cin and cout</vt:lpstr>
      <vt:lpstr>Formatting Output</vt:lpstr>
      <vt:lpstr>Output Manipulators</vt:lpstr>
      <vt:lpstr>Passing Streams to Functions</vt:lpstr>
      <vt:lpstr>Character I/O</vt:lpstr>
      <vt:lpstr>Character I/O, cont’d</vt:lpstr>
      <vt:lpstr>Predefined Character Functions</vt:lpstr>
      <vt:lpstr>The eof Function</vt:lpstr>
      <vt:lpstr>Break</vt:lpstr>
      <vt:lpstr>Arrays</vt:lpstr>
      <vt:lpstr>Initialize an Array</vt:lpstr>
      <vt:lpstr>Array Function Parameters</vt:lpstr>
      <vt:lpstr>Multidimensional Arrays</vt:lpstr>
      <vt:lpstr>C Strings</vt:lpstr>
      <vt:lpstr>C Strings, cont’d</vt:lpstr>
      <vt:lpstr>C Strings, cont’d</vt:lpstr>
      <vt:lpstr>The Standard C++ string Class</vt:lpstr>
      <vt:lpstr>The Standard string Class, cont’d</vt:lpstr>
      <vt:lpstr>The Standard string Class, cont’d</vt:lpstr>
      <vt:lpstr>Vectors</vt:lpstr>
      <vt:lpstr>Vectors, cont’d</vt:lpstr>
      <vt:lpstr>Vectors, cont’d</vt:lpstr>
      <vt:lpstr>Vectors, cont’d</vt:lpstr>
      <vt:lpstr>Assignment #3. War and Peace</vt:lpstr>
      <vt:lpstr>Assignment #3. War and Peace,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592</cp:revision>
  <dcterms:created xsi:type="dcterms:W3CDTF">2008-01-12T03:52:55Z</dcterms:created>
  <dcterms:modified xsi:type="dcterms:W3CDTF">2020-09-08T06:36:40Z</dcterms:modified>
  <cp:category/>
</cp:coreProperties>
</file>