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416" r:id="rId3"/>
    <p:sldId id="397" r:id="rId4"/>
    <p:sldId id="418" r:id="rId5"/>
    <p:sldId id="420" r:id="rId6"/>
    <p:sldId id="419" r:id="rId7"/>
    <p:sldId id="421" r:id="rId8"/>
    <p:sldId id="422" r:id="rId9"/>
    <p:sldId id="424" r:id="rId10"/>
    <p:sldId id="425" r:id="rId11"/>
    <p:sldId id="345" r:id="rId12"/>
    <p:sldId id="361" r:id="rId13"/>
    <p:sldId id="362" r:id="rId14"/>
    <p:sldId id="412" r:id="rId15"/>
    <p:sldId id="364" r:id="rId16"/>
    <p:sldId id="346" r:id="rId17"/>
    <p:sldId id="347" r:id="rId18"/>
    <p:sldId id="348" r:id="rId19"/>
    <p:sldId id="349" r:id="rId20"/>
    <p:sldId id="350" r:id="rId21"/>
    <p:sldId id="356" r:id="rId22"/>
    <p:sldId id="365" r:id="rId23"/>
    <p:sldId id="390" r:id="rId24"/>
    <p:sldId id="391" r:id="rId25"/>
    <p:sldId id="368" r:id="rId26"/>
    <p:sldId id="388" r:id="rId27"/>
    <p:sldId id="352" r:id="rId28"/>
    <p:sldId id="366" r:id="rId29"/>
    <p:sldId id="413" r:id="rId30"/>
    <p:sldId id="369" r:id="rId31"/>
    <p:sldId id="370" r:id="rId32"/>
    <p:sldId id="389" r:id="rId33"/>
    <p:sldId id="371" r:id="rId34"/>
    <p:sldId id="372" r:id="rId35"/>
    <p:sldId id="373" r:id="rId36"/>
    <p:sldId id="411" r:id="rId37"/>
    <p:sldId id="353" r:id="rId38"/>
    <p:sldId id="376" r:id="rId39"/>
    <p:sldId id="374" r:id="rId40"/>
    <p:sldId id="360" r:id="rId41"/>
    <p:sldId id="377" r:id="rId42"/>
    <p:sldId id="354" r:id="rId43"/>
    <p:sldId id="384" r:id="rId44"/>
    <p:sldId id="378" r:id="rId45"/>
    <p:sldId id="385" r:id="rId46"/>
    <p:sldId id="379" r:id="rId47"/>
    <p:sldId id="351" r:id="rId48"/>
    <p:sldId id="380" r:id="rId49"/>
    <p:sldId id="359" r:id="rId50"/>
    <p:sldId id="414" r:id="rId51"/>
    <p:sldId id="381" r:id="rId52"/>
    <p:sldId id="415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A12A03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52" autoAdjust="0"/>
    <p:restoredTop sz="98450" autoAdjust="0"/>
  </p:normalViewPr>
  <p:slideViewPr>
    <p:cSldViewPr>
      <p:cViewPr varScale="1">
        <p:scale>
          <a:sx n="231" d="100"/>
          <a:sy n="231" d="100"/>
        </p:scale>
        <p:origin x="256" y="17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4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September 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Java-Number-Cruncher-Programmers-Numerical/dp/0130460419/ref=sr_1_1?dchild=1&amp;keywords=java+number+cruncher&amp;qid=1598936278&amp;s=books&amp;sr=1-1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September 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2FB03-97EA-EB43-B0A0-7228C5F6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5242A-189E-E043-8D88-95288D1B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1A79EC1-1614-AE40-BF80-9A5DAD0D17BF}"/>
                  </a:ext>
                </a:extLst>
              </p:cNvPr>
              <p:cNvSpPr/>
              <p:nvPr/>
            </p:nvSpPr>
            <p:spPr>
              <a:xfrm>
                <a:off x="1554513" y="1234464"/>
                <a:ext cx="3176960" cy="589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 ⋯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1A79EC1-1614-AE40-BF80-9A5DAD0D1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513" y="1234464"/>
                <a:ext cx="3176960" cy="589970"/>
              </a:xfrm>
              <a:prstGeom prst="rect">
                <a:avLst/>
              </a:prstGeom>
              <a:blipFill>
                <a:blip r:embed="rId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76E056-47CF-E246-9926-7103CB1CD2BB}"/>
                  </a:ext>
                </a:extLst>
              </p:cNvPr>
              <p:cNvSpPr/>
              <p:nvPr/>
            </p:nvSpPr>
            <p:spPr>
              <a:xfrm>
                <a:off x="4860984" y="1251969"/>
                <a:ext cx="272850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239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76E056-47CF-E246-9926-7103CB1CD2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984" y="1251969"/>
                <a:ext cx="2728503" cy="554960"/>
              </a:xfrm>
              <a:prstGeom prst="rect">
                <a:avLst/>
              </a:prstGeom>
              <a:blipFill>
                <a:blip r:embed="rId3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819331F-B235-8643-97A1-E2123DB860E6}"/>
              </a:ext>
            </a:extLst>
          </p:cNvPr>
          <p:cNvSpPr txBox="1"/>
          <p:nvPr/>
        </p:nvSpPr>
        <p:spPr>
          <a:xfrm>
            <a:off x="1690442" y="1912311"/>
            <a:ext cx="5763116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arctangent(double x)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arctan = 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bool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numerator = 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x_squared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x*x;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term;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odd = 3;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numerator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*=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x_squared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term = numerator/odd;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arctan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        arctan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odd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!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while ((term &gt; TOLERANCE) &amp;&amp; (odd &lt;= MAX_ITERATIONS));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arctan;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845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includes </a:t>
            </a:r>
            <a:r>
              <a:rPr lang="en-US" dirty="0">
                <a:solidFill>
                  <a:srgbClr val="B23C00"/>
                </a:solidFill>
              </a:rPr>
              <a:t>predefined functions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built-in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Example: Math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sqrt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Predefined functions are stored in libraries.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program will need to include the appropriate </a:t>
            </a:r>
            <a:r>
              <a:rPr lang="en-US" u="sng" dirty="0"/>
              <a:t>library header files</a:t>
            </a:r>
            <a:r>
              <a:rPr lang="en-US" dirty="0"/>
              <a:t> to enable the compiler to recognize the names of the predefined functions.</a:t>
            </a:r>
          </a:p>
          <a:p>
            <a:pPr lvl="1"/>
            <a:r>
              <a:rPr lang="en-US" dirty="0"/>
              <a:t>Example: 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cmath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b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/>
              <a:t>in order to use predefined math functions like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sqrt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8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51781" y="1323935"/>
            <a:ext cx="4301177" cy="400110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Savitch_ch_04.ppt: slides 8 – 12, 72</a:t>
            </a:r>
          </a:p>
        </p:txBody>
      </p:sp>
      <p:pic>
        <p:nvPicPr>
          <p:cNvPr id="7" name="Picture 4" descr="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35" y="1811302"/>
            <a:ext cx="6248370" cy="443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45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dirty="0"/>
              <a:t>To generate (pseudo-) random numbers </a:t>
            </a:r>
            <a:br>
              <a:rPr lang="en-US" dirty="0"/>
            </a:br>
            <a:r>
              <a:rPr lang="en-US" dirty="0"/>
              <a:t>using the predefined functions, first include </a:t>
            </a:r>
            <a:br>
              <a:rPr lang="en-US" dirty="0"/>
            </a:br>
            <a:r>
              <a:rPr lang="en-US" dirty="0"/>
              <a:t>two library header files: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“Seed” the random number generator:</a:t>
            </a:r>
          </a:p>
          <a:p>
            <a:pPr lvl="1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If you don’t seed, you’ll always get the same “random” sequence (which may be useful for debugging).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34659" y="2697488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cstdlib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ctime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8976" y="4203227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srand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time(0)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9387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Each subsequent call                returns a “random” number ≥ 0 and ≤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RAND_MAX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RAND_MAX</a:t>
            </a:r>
            <a:r>
              <a:rPr lang="en-US" dirty="0"/>
              <a:t> is library-dependent but is guaranteed to be at least 32,767.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/>
              <a:t> to scale to a desired number range.</a:t>
            </a:r>
          </a:p>
          <a:p>
            <a:pPr lvl="1"/>
            <a:r>
              <a:rPr lang="en-US" dirty="0"/>
              <a:t>Example: Each execution of the expression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returns a random number </a:t>
            </a:r>
            <a:br>
              <a:rPr lang="en-US" dirty="0"/>
            </a:br>
            <a:r>
              <a:rPr lang="en-US" dirty="0"/>
              <a:t>with the value 1, 2, 3, 4, 5, or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3687" y="1352687"/>
            <a:ext cx="126188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rand();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4246" y="4251951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rand()%6 + 1</a:t>
            </a:r>
          </a:p>
        </p:txBody>
      </p:sp>
    </p:spTree>
    <p:extLst>
      <p:ext uri="{BB962C8B-B14F-4D97-AF65-F5344CB8AC3E}">
        <p14:creationId xmlns:p14="http://schemas.microsoft.com/office/powerpoint/2010/main" val="205238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4"/>
            <a:ext cx="8229600" cy="4754827"/>
          </a:xfrm>
        </p:spPr>
        <p:txBody>
          <a:bodyPr/>
          <a:lstStyle/>
          <a:p>
            <a:r>
              <a:rPr lang="en-US" dirty="0"/>
              <a:t>Suppose integer variables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dirty="0"/>
              <a:t> are initialized to 5 and 2, respectively.</a:t>
            </a:r>
          </a:p>
          <a:p>
            <a:pPr lvl="5"/>
            <a:endParaRPr lang="en-US" dirty="0"/>
          </a:p>
          <a:p>
            <a:r>
              <a:rPr lang="en-US" dirty="0"/>
              <a:t>What is the value of the division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/j</a:t>
            </a:r>
            <a:r>
              <a:rPr lang="en-US" dirty="0"/>
              <a:t> ?</a:t>
            </a:r>
          </a:p>
          <a:p>
            <a:pPr lvl="5"/>
            <a:endParaRPr lang="en-US" dirty="0"/>
          </a:p>
          <a:p>
            <a:r>
              <a:rPr lang="en-US" dirty="0"/>
              <a:t>What if we wanted to have a quotient </a:t>
            </a:r>
            <a:br>
              <a:rPr lang="en-US" dirty="0"/>
            </a:br>
            <a:r>
              <a:rPr lang="en-US" dirty="0"/>
              <a:t>of type double?</a:t>
            </a:r>
          </a:p>
          <a:p>
            <a:pPr lvl="1"/>
            <a:r>
              <a:rPr lang="en-US" dirty="0"/>
              <a:t>We want to keep the fraction.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Casting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926047"/>
          </a:xfrm>
        </p:spPr>
        <p:txBody>
          <a:bodyPr/>
          <a:lstStyle/>
          <a:p>
            <a:r>
              <a:rPr lang="en-US" dirty="0"/>
              <a:t>One way is to convert one of the operands </a:t>
            </a:r>
            <a:br>
              <a:rPr lang="en-US" dirty="0"/>
            </a:br>
            <a:r>
              <a:rPr lang="en-US" dirty="0"/>
              <a:t>(say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dirty="0"/>
              <a:t>) to double. </a:t>
            </a:r>
          </a:p>
          <a:p>
            <a:pPr lvl="1"/>
            <a:r>
              <a:rPr lang="en-US" dirty="0"/>
              <a:t>Then the quotient will be type double.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won’t the following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8757" y="2880365"/>
            <a:ext cx="680186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quotient =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&lt;double&gt;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)/j;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57" y="4400474"/>
            <a:ext cx="680186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quotient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&lt;double&gt;(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/j);</a:t>
            </a:r>
          </a:p>
        </p:txBody>
      </p:sp>
    </p:spTree>
    <p:extLst>
      <p:ext uri="{BB962C8B-B14F-4D97-AF65-F5344CB8AC3E}">
        <p14:creationId xmlns:p14="http://schemas.microsoft.com/office/powerpoint/2010/main" val="211752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Programmer-Defined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709"/>
            <a:ext cx="8229600" cy="4256388"/>
          </a:xfrm>
        </p:spPr>
        <p:txBody>
          <a:bodyPr/>
          <a:lstStyle/>
          <a:p>
            <a:r>
              <a:rPr lang="en-US" dirty="0"/>
              <a:t>In addition to using the predefined functions, you can write your own functions.</a:t>
            </a:r>
          </a:p>
          <a:p>
            <a:pPr lvl="4"/>
            <a:endParaRPr lang="en-US" dirty="0"/>
          </a:p>
          <a:p>
            <a:r>
              <a:rPr lang="en-US" u="sng" dirty="0"/>
              <a:t>Programmer-defined functions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are critical </a:t>
            </a:r>
            <a:br>
              <a:rPr lang="en-US" dirty="0"/>
            </a:br>
            <a:r>
              <a:rPr lang="en-US" dirty="0"/>
              <a:t>for good program design.</a:t>
            </a:r>
          </a:p>
          <a:p>
            <a:pPr lvl="5"/>
            <a:endParaRPr lang="en-US" dirty="0"/>
          </a:p>
          <a:p>
            <a:r>
              <a:rPr lang="en-US" dirty="0"/>
              <a:t>In your C++ program, you can call a programmer-defined function only after the function has been </a:t>
            </a:r>
            <a:r>
              <a:rPr lang="en-US" dirty="0">
                <a:solidFill>
                  <a:srgbClr val="B23C00"/>
                </a:solidFill>
              </a:rPr>
              <a:t>declared</a:t>
            </a:r>
            <a:r>
              <a:rPr lang="en-US" dirty="0"/>
              <a:t> or </a:t>
            </a:r>
            <a:r>
              <a:rPr lang="en-US" dirty="0">
                <a:solidFill>
                  <a:srgbClr val="B23C00"/>
                </a:solidFill>
              </a:rPr>
              <a:t>defined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41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A function </a:t>
            </a:r>
            <a:r>
              <a:rPr lang="en-US" dirty="0">
                <a:solidFill>
                  <a:srgbClr val="A12A03"/>
                </a:solidFill>
              </a:rPr>
              <a:t>declaration</a:t>
            </a:r>
            <a:r>
              <a:rPr lang="en-US" dirty="0"/>
              <a:t> specifies:</a:t>
            </a:r>
          </a:p>
          <a:p>
            <a:pPr lvl="1"/>
            <a:r>
              <a:rPr lang="en-US" dirty="0"/>
              <a:t>The function name.</a:t>
            </a:r>
          </a:p>
          <a:p>
            <a:pPr lvl="1"/>
            <a:r>
              <a:rPr lang="en-US" dirty="0"/>
              <a:t>The number, order, and data types </a:t>
            </a:r>
            <a:br>
              <a:rPr lang="en-US" dirty="0"/>
            </a:br>
            <a:r>
              <a:rPr lang="en-US" dirty="0"/>
              <a:t>of its formal parameters.</a:t>
            </a:r>
          </a:p>
          <a:p>
            <a:pPr lvl="1"/>
            <a:r>
              <a:rPr lang="en-US" dirty="0"/>
              <a:t>The data type of its return value.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4617707"/>
            <a:ext cx="741741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total_cost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unit_cost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count);</a:t>
            </a:r>
          </a:p>
        </p:txBody>
      </p:sp>
    </p:spTree>
    <p:extLst>
      <p:ext uri="{BB962C8B-B14F-4D97-AF65-F5344CB8AC3E}">
        <p14:creationId xmlns:p14="http://schemas.microsoft.com/office/powerpoint/2010/main" val="373131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After you’ve declared a function, </a:t>
            </a:r>
            <a:br>
              <a:rPr lang="en-US" dirty="0"/>
            </a:br>
            <a:r>
              <a:rPr lang="en-US" dirty="0"/>
              <a:t>you must </a:t>
            </a:r>
            <a:r>
              <a:rPr lang="en-US" dirty="0">
                <a:solidFill>
                  <a:srgbClr val="A12A03"/>
                </a:solidFill>
              </a:rPr>
              <a:t>define</a:t>
            </a:r>
            <a:r>
              <a:rPr lang="en-US" dirty="0"/>
              <a:t> it.</a:t>
            </a:r>
          </a:p>
          <a:p>
            <a:pPr lvl="1"/>
            <a:r>
              <a:rPr lang="en-US" dirty="0"/>
              <a:t>Write the code that is executed </a:t>
            </a:r>
            <a:br>
              <a:rPr lang="en-US" dirty="0"/>
            </a:br>
            <a:r>
              <a:rPr lang="en-US" dirty="0"/>
              <a:t>whenever the function is called.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 terminates execution </a:t>
            </a:r>
            <a:br>
              <a:rPr lang="en-US" dirty="0"/>
            </a:br>
            <a:r>
              <a:rPr lang="en-US" dirty="0"/>
              <a:t>of the function and </a:t>
            </a:r>
            <a:r>
              <a:rPr lang="en-US" u="sng" dirty="0"/>
              <a:t>returns a value</a:t>
            </a:r>
            <a:r>
              <a:rPr lang="en-US" dirty="0"/>
              <a:t> to the caller.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4617707"/>
            <a:ext cx="7263527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total_cost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unit_cost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count)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double total = count*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unit_cost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return total;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39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E870-809C-8544-8614-C02F1759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C++ Division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FA64F-E88C-8F43-89AE-E19CC5F76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Some of you may have discovered this while programming the solution to Assignment #1.</a:t>
            </a:r>
          </a:p>
          <a:p>
            <a:pPr lvl="4"/>
            <a:endParaRPr lang="en-US" dirty="0"/>
          </a:p>
          <a:p>
            <a:r>
              <a:rPr lang="en-US" dirty="0"/>
              <a:t>If </a:t>
            </a:r>
            <a:r>
              <a:rPr lang="en-US" u="sng" dirty="0"/>
              <a:t>both operands</a:t>
            </a:r>
            <a:r>
              <a:rPr lang="en-US" dirty="0"/>
              <a:t>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operator are </a:t>
            </a:r>
            <a:r>
              <a:rPr lang="en-US" u="sng" dirty="0"/>
              <a:t>integer</a:t>
            </a:r>
            <a:r>
              <a:rPr lang="en-US" dirty="0"/>
              <a:t> constants or variables, then the result will be integer.</a:t>
            </a:r>
          </a:p>
          <a:p>
            <a:pPr lvl="1"/>
            <a:r>
              <a:rPr lang="en-US" dirty="0"/>
              <a:t>Any fractional amount is truncated (not rounded).</a:t>
            </a:r>
          </a:p>
          <a:p>
            <a:pPr lvl="1"/>
            <a:r>
              <a:rPr lang="en-US" dirty="0"/>
              <a:t>Examples: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7/3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 and 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1/2</a:t>
            </a:r>
            <a:r>
              <a:rPr lang="en-US" dirty="0">
                <a:sym typeface="Wingdings" pitchFamily="2" charset="2"/>
              </a:rPr>
              <a:t> 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0</a:t>
            </a:r>
          </a:p>
          <a:p>
            <a:r>
              <a:rPr lang="en-US" dirty="0">
                <a:sym typeface="Wingdings" pitchFamily="2" charset="2"/>
              </a:rPr>
              <a:t>If </a:t>
            </a:r>
            <a:r>
              <a:rPr lang="en-US" u="sng" dirty="0">
                <a:sym typeface="Wingdings" pitchFamily="2" charset="2"/>
              </a:rPr>
              <a:t>one or both operands</a:t>
            </a:r>
            <a:r>
              <a:rPr lang="en-US" dirty="0">
                <a:sym typeface="Wingdings" pitchFamily="2" charset="2"/>
              </a:rPr>
              <a:t> are </a:t>
            </a:r>
            <a:r>
              <a:rPr lang="en-US" u="sng" dirty="0">
                <a:sym typeface="Wingdings" pitchFamily="2" charset="2"/>
              </a:rPr>
              <a:t>double</a:t>
            </a:r>
            <a:r>
              <a:rPr lang="en-US" dirty="0">
                <a:sym typeface="Wingdings" pitchFamily="2" charset="2"/>
              </a:rPr>
              <a:t> constants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or variables, then the result will be double.</a:t>
            </a:r>
          </a:p>
          <a:p>
            <a:pPr lvl="1"/>
            <a:r>
              <a:rPr lang="en-US" dirty="0">
                <a:sym typeface="Wingdings" pitchFamily="2" charset="2"/>
              </a:rPr>
              <a:t>Examples: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7/3.0</a:t>
            </a:r>
            <a:r>
              <a:rPr lang="en-US" dirty="0">
                <a:sym typeface="Wingdings" pitchFamily="2" charset="2"/>
              </a:rPr>
              <a:t> 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2.333</a:t>
            </a:r>
            <a:r>
              <a:rPr lang="en-US" dirty="0">
                <a:sym typeface="Wingdings" pitchFamily="2" charset="2"/>
              </a:rPr>
              <a:t>...  and 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1.0/2.0</a:t>
            </a:r>
            <a:r>
              <a:rPr lang="en-US" dirty="0">
                <a:sym typeface="Wingdings" pitchFamily="2" charset="2"/>
              </a:rPr>
              <a:t> 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0.5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0B931-5BE3-9F4F-B022-887F96DC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61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/>
              <a:t>Call a function that you wrote just as </a:t>
            </a:r>
            <a:br>
              <a:rPr lang="en-US" dirty="0"/>
            </a:br>
            <a:r>
              <a:rPr lang="en-US" dirty="0"/>
              <a:t>you would call a predefined function.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3200405"/>
            <a:ext cx="6186309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how_many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how_much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spent;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how_many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how_much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29.99;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spent =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total_cost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how_much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how_many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8424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void function </a:t>
            </a:r>
            <a:r>
              <a:rPr lang="en-US" dirty="0"/>
              <a:t>performs some task </a:t>
            </a:r>
            <a:br>
              <a:rPr lang="en-US" dirty="0"/>
            </a:br>
            <a:r>
              <a:rPr lang="en-US" dirty="0"/>
              <a:t>but does not return a value.</a:t>
            </a:r>
          </a:p>
          <a:p>
            <a:pPr lvl="4"/>
            <a:endParaRPr lang="en-US" dirty="0"/>
          </a:p>
          <a:p>
            <a:r>
              <a:rPr lang="en-US" dirty="0"/>
              <a:t>Therefore, its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dirty="0"/>
              <a:t> statement terminates the function execution but does not include a value.</a:t>
            </a:r>
          </a:p>
          <a:p>
            <a:pPr lvl="1"/>
            <a:r>
              <a:rPr lang="en-US" dirty="0"/>
              <a:t>A return statement is not necessary for a void function if the function terminates “naturally” </a:t>
            </a:r>
            <a:br>
              <a:rPr lang="en-US" dirty="0"/>
            </a:br>
            <a:r>
              <a:rPr lang="en-US" dirty="0"/>
              <a:t>after it finishes executing the last statement.</a:t>
            </a:r>
          </a:p>
          <a:p>
            <a:pPr lvl="5"/>
            <a:endParaRPr lang="en-US" dirty="0"/>
          </a:p>
          <a:p>
            <a:r>
              <a:rPr lang="en-US" dirty="0"/>
              <a:t>Example void </a:t>
            </a:r>
            <a:br>
              <a:rPr lang="en-US" dirty="0"/>
            </a:br>
            <a:r>
              <a:rPr lang="en-US" dirty="0"/>
              <a:t>function definition: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244" y="4632393"/>
            <a:ext cx="3724096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print_TF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(bool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if (b)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"T";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else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&lt;&lt; "F";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55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Functions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230868"/>
          </a:xfrm>
        </p:spPr>
        <p:txBody>
          <a:bodyPr/>
          <a:lstStyle/>
          <a:p>
            <a:r>
              <a:rPr lang="en-US" dirty="0"/>
              <a:t>A call to a void function cannot be part of an expression, since the function doesn’t return </a:t>
            </a:r>
            <a:br>
              <a:rPr lang="en-US" dirty="0"/>
            </a:br>
            <a:r>
              <a:rPr lang="en-US" dirty="0"/>
              <a:t>a value.</a:t>
            </a:r>
          </a:p>
          <a:p>
            <a:pPr lvl="4"/>
            <a:endParaRPr lang="en-US" dirty="0"/>
          </a:p>
          <a:p>
            <a:r>
              <a:rPr lang="en-US" dirty="0"/>
              <a:t>Instead, call a void function as a statement </a:t>
            </a:r>
            <a:br>
              <a:rPr lang="en-US" dirty="0"/>
            </a:br>
            <a:r>
              <a:rPr lang="en-US" dirty="0"/>
              <a:t>by itself.</a:t>
            </a:r>
          </a:p>
          <a:p>
            <a:pPr lvl="4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4172326"/>
            <a:ext cx="280076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bool flag = true;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print_TF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(flag);</a:t>
            </a:r>
          </a:p>
        </p:txBody>
      </p:sp>
    </p:spTree>
    <p:extLst>
      <p:ext uri="{BB962C8B-B14F-4D97-AF65-F5344CB8AC3E}">
        <p14:creationId xmlns:p14="http://schemas.microsoft.com/office/powerpoint/2010/main" val="1763603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0FA0-1FC0-4842-879D-98626B08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Convention with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C7C64-4822-EA45-83D6-621E87CA1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</a:t>
            </a:r>
            <a:r>
              <a:rPr lang="en-US" u="sng" dirty="0"/>
              <a:t>declare</a:t>
            </a:r>
            <a:r>
              <a:rPr lang="en-US" dirty="0"/>
              <a:t> all your functions.</a:t>
            </a:r>
          </a:p>
          <a:p>
            <a:r>
              <a:rPr lang="en-US" u="sng" dirty="0"/>
              <a:t>Document</a:t>
            </a:r>
            <a:r>
              <a:rPr lang="en-US" dirty="0"/>
              <a:t> each declaration with a comment that describes:</a:t>
            </a:r>
          </a:p>
          <a:p>
            <a:pPr lvl="1"/>
            <a:r>
              <a:rPr lang="en-US" dirty="0"/>
              <a:t>What the function does.</a:t>
            </a:r>
          </a:p>
          <a:p>
            <a:pPr lvl="1"/>
            <a:r>
              <a:rPr lang="en-US" dirty="0"/>
              <a:t>What is each function parameter.</a:t>
            </a:r>
          </a:p>
          <a:p>
            <a:pPr lvl="1"/>
            <a:r>
              <a:rPr lang="en-US" dirty="0"/>
              <a:t>What is the return value.</a:t>
            </a:r>
          </a:p>
          <a:p>
            <a:r>
              <a:rPr lang="en-US" dirty="0"/>
              <a:t>Code the main function.</a:t>
            </a:r>
          </a:p>
          <a:p>
            <a:r>
              <a:rPr lang="en-US" u="sng" dirty="0"/>
              <a:t>Define</a:t>
            </a:r>
            <a:r>
              <a:rPr lang="en-US" dirty="0"/>
              <a:t> the functions.</a:t>
            </a:r>
          </a:p>
          <a:p>
            <a:pPr lvl="1"/>
            <a:r>
              <a:rPr lang="en-US" dirty="0"/>
              <a:t>Don’t repeat the declaration’s comment.</a:t>
            </a:r>
          </a:p>
          <a:p>
            <a:pPr lvl="1"/>
            <a:r>
              <a:rPr lang="en-US" dirty="0"/>
              <a:t>Only document each function’s </a:t>
            </a:r>
            <a:r>
              <a:rPr lang="en-US" u="sng" dirty="0"/>
              <a:t>internal operations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22B91-2BBF-B24D-B949-2CDED255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08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14EF-F9C4-7041-96EF-769D2B3B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Convention with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B39CD-E920-F043-A43B-6BA67447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EEAA67-1576-9E41-B324-D27F99672A0C}"/>
              </a:ext>
            </a:extLst>
          </p:cNvPr>
          <p:cNvSpPr txBox="1"/>
          <p:nvPr/>
        </p:nvSpPr>
        <p:spPr>
          <a:xfrm>
            <a:off x="365806" y="1227177"/>
            <a:ext cx="458811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Add two integers and return their sum.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n1 the first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n2 the second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their sum.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make_sum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n1,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n2);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Print an integer 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the value to print.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n);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B225F-70A3-BF4C-AF65-9883ED1F7ED7}"/>
              </a:ext>
            </a:extLst>
          </p:cNvPr>
          <p:cNvSpPr txBox="1"/>
          <p:nvPr/>
        </p:nvSpPr>
        <p:spPr>
          <a:xfrm>
            <a:off x="4190079" y="2606049"/>
            <a:ext cx="458811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sum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make_sum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(sum);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make_sum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n1, int n2)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n1 + n2;  // return their sum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 value is " &lt;&lt; n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AA4F99-BB13-4B4B-96AE-EA24519E98AF}"/>
              </a:ext>
            </a:extLst>
          </p:cNvPr>
          <p:cNvSpPr txBox="1"/>
          <p:nvPr/>
        </p:nvSpPr>
        <p:spPr>
          <a:xfrm>
            <a:off x="823001" y="4910012"/>
            <a:ext cx="310213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declarations tell you </a:t>
            </a:r>
            <a:r>
              <a:rPr lang="en-US" u="sng" dirty="0">
                <a:solidFill>
                  <a:srgbClr val="0033CC"/>
                </a:solidFill>
              </a:rPr>
              <a:t>what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 functions will do and provide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 overall structure of the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program without all the details.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670162-AD19-D84D-91CA-8AF15E9C0CE4}"/>
              </a:ext>
            </a:extLst>
          </p:cNvPr>
          <p:cNvSpPr txBox="1"/>
          <p:nvPr/>
        </p:nvSpPr>
        <p:spPr>
          <a:xfrm>
            <a:off x="6400780" y="4983463"/>
            <a:ext cx="200728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Function definitions.</a:t>
            </a:r>
          </a:p>
        </p:txBody>
      </p:sp>
    </p:spTree>
    <p:extLst>
      <p:ext uri="{BB962C8B-B14F-4D97-AF65-F5344CB8AC3E}">
        <p14:creationId xmlns:p14="http://schemas.microsoft.com/office/powerpoint/2010/main" val="1378591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9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Top-down design </a:t>
            </a:r>
            <a:r>
              <a:rPr lang="en-US" dirty="0"/>
              <a:t>is an important </a:t>
            </a:r>
            <a:br>
              <a:rPr lang="en-US" dirty="0"/>
            </a:br>
            <a:r>
              <a:rPr lang="en-US" dirty="0"/>
              <a:t>software engineering principle.</a:t>
            </a:r>
          </a:p>
          <a:p>
            <a:pPr lvl="4"/>
            <a:endParaRPr lang="en-US" dirty="0"/>
          </a:p>
          <a:p>
            <a:r>
              <a:rPr lang="en-US" dirty="0"/>
              <a:t>Start with the topmost subproblem </a:t>
            </a:r>
            <a:br>
              <a:rPr lang="en-US" dirty="0"/>
            </a:br>
            <a:r>
              <a:rPr lang="en-US" dirty="0"/>
              <a:t>of a programming problem.</a:t>
            </a:r>
          </a:p>
          <a:p>
            <a:pPr lvl="1"/>
            <a:r>
              <a:rPr lang="en-US" dirty="0"/>
              <a:t>Write a function for solving the topmost subproblem.</a:t>
            </a:r>
          </a:p>
          <a:p>
            <a:pPr lvl="5"/>
            <a:endParaRPr lang="en-US" dirty="0"/>
          </a:p>
          <a:p>
            <a:r>
              <a:rPr lang="en-US" dirty="0"/>
              <a:t>Break each subproblem into smaller subproblems.</a:t>
            </a:r>
          </a:p>
          <a:p>
            <a:pPr lvl="1"/>
            <a:r>
              <a:rPr lang="en-US" dirty="0"/>
              <a:t>Write a function to solve each subproblem.</a:t>
            </a:r>
          </a:p>
          <a:p>
            <a:pPr lvl="1"/>
            <a:r>
              <a:rPr lang="en-US" dirty="0"/>
              <a:t>This process is called </a:t>
            </a:r>
            <a:r>
              <a:rPr lang="en-US" dirty="0">
                <a:solidFill>
                  <a:srgbClr val="B23C00"/>
                </a:solidFill>
              </a:rPr>
              <a:t>stepwise refinement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 is a </a:t>
            </a:r>
            <a:r>
              <a:rPr lang="en-US" dirty="0">
                <a:solidFill>
                  <a:srgbClr val="B23C00"/>
                </a:solidFill>
              </a:rPr>
              <a:t>hierarchical decomposition </a:t>
            </a:r>
            <a:br>
              <a:rPr lang="en-US" dirty="0"/>
            </a:br>
            <a:r>
              <a:rPr lang="en-US" dirty="0"/>
              <a:t>of the problem.</a:t>
            </a:r>
          </a:p>
          <a:p>
            <a:pPr lvl="6"/>
            <a:endParaRPr lang="en-US" dirty="0"/>
          </a:p>
          <a:p>
            <a:r>
              <a:rPr lang="en-US" dirty="0"/>
              <a:t>AKA </a:t>
            </a:r>
            <a:r>
              <a:rPr lang="en-US" dirty="0">
                <a:solidFill>
                  <a:srgbClr val="C00000"/>
                </a:solidFill>
              </a:rPr>
              <a:t>functional decomposition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46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inputs from the user that are positive integer values less than 1000.</a:t>
            </a:r>
          </a:p>
          <a:p>
            <a:pPr lvl="4"/>
            <a:endParaRPr lang="en-US" dirty="0"/>
          </a:p>
          <a:p>
            <a:r>
              <a:rPr lang="en-US" dirty="0"/>
              <a:t>Translate the value into words.</a:t>
            </a:r>
          </a:p>
          <a:p>
            <a:pPr lvl="4"/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The user enters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482</a:t>
            </a:r>
          </a:p>
          <a:p>
            <a:pPr lvl="1"/>
            <a:r>
              <a:rPr lang="en-US" dirty="0"/>
              <a:t>The program writes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hundred eighty-two</a:t>
            </a:r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Repeat until the user enters a value ≤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8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 Example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topmost problem?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Read numbers entered by the user </a:t>
            </a:r>
            <a:br>
              <a:rPr lang="en-US" dirty="0"/>
            </a:br>
            <a:r>
              <a:rPr lang="en-US" dirty="0"/>
              <a:t>until the user enters a value ≤ 0.</a:t>
            </a:r>
          </a:p>
          <a:p>
            <a:pPr lvl="1"/>
            <a:r>
              <a:rPr lang="en-US" dirty="0"/>
              <a:t>Translate each number to words.</a:t>
            </a:r>
          </a:p>
          <a:p>
            <a:pPr lvl="5"/>
            <a:endParaRPr lang="en-US" dirty="0"/>
          </a:p>
          <a:p>
            <a:r>
              <a:rPr lang="en-US" dirty="0"/>
              <a:t>This is a high-level description of what </a:t>
            </a:r>
            <a:br>
              <a:rPr lang="en-US" dirty="0"/>
            </a:br>
            <a:r>
              <a:rPr lang="en-US" dirty="0"/>
              <a:t>the program is supposed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B9F832-12CD-7A4A-A6F2-8F6B3A138240}"/>
                  </a:ext>
                </a:extLst>
              </p:cNvPr>
              <p:cNvSpPr txBox="1"/>
              <p:nvPr/>
            </p:nvSpPr>
            <p:spPr>
              <a:xfrm>
                <a:off x="2803182" y="1325903"/>
                <a:ext cx="3537635" cy="600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𝜋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/>
                              </m:ctrlPr>
                            </m:radPr>
                            <m:deg/>
                            <m:e>
                              <m:r>
                                <a:rPr lang="en-US" i="1"/>
                                <m:t>190</m:t>
                              </m:r>
                            </m:e>
                          </m:rad>
                        </m:den>
                      </m:f>
                      <m:r>
                        <a:rPr lang="en-US" i="1"/>
                        <m:t>𝑙𝑛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/>
                                  </m:ctrlPr>
                                </m:radPr>
                                <m:deg/>
                                <m:e>
                                  <m:r>
                                    <a:rPr lang="en-US" i="1"/>
                                    <m:t>2</m:t>
                                  </m:r>
                                </m:e>
                              </m:rad>
                              <m:r>
                                <a:rPr lang="en-US" i="1"/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/>
                                  </m:ctrlPr>
                                </m:radPr>
                                <m:deg/>
                                <m:e>
                                  <m:r>
                                    <a:rPr lang="en-US" i="1"/>
                                    <m:t>10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/>
                                  </m:ctrlPr>
                                </m:radPr>
                                <m:deg/>
                                <m:e>
                                  <m:r>
                                    <a:rPr lang="en-US" i="1"/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B9F832-12CD-7A4A-A6F2-8F6B3A138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182" y="1325903"/>
                <a:ext cx="3537635" cy="600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CA0B5A3-1763-B340-8E93-276C74185C7F}"/>
              </a:ext>
            </a:extLst>
          </p:cNvPr>
          <p:cNvSpPr txBox="1"/>
          <p:nvPr/>
        </p:nvSpPr>
        <p:spPr>
          <a:xfrm>
            <a:off x="2224241" y="2148854"/>
            <a:ext cx="4695516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Ramanujan_0()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const1 = 12/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(190);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const2 = 2*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+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const3 = 3 +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pi = const1*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(const2*const3);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Estimate:  " &lt;&lt; pi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A88DA6-BC1A-EC45-9C5E-3E5240FF5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34828"/>
            <a:ext cx="8320994" cy="1371585"/>
          </a:xfrm>
        </p:spPr>
        <p:txBody>
          <a:bodyPr/>
          <a:lstStyle/>
          <a:p>
            <a:r>
              <a:rPr lang="en-US" dirty="0"/>
              <a:t>The built-in square root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/>
              <a:t> and the natural logarithm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dirty="0"/>
              <a:t> functions are from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dirty="0"/>
              <a:t> library: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2E2620-DDCB-6547-9698-7C9BCF811AA1}"/>
              </a:ext>
            </a:extLst>
          </p:cNvPr>
          <p:cNvSpPr txBox="1"/>
          <p:nvPr/>
        </p:nvSpPr>
        <p:spPr>
          <a:xfrm>
            <a:off x="2286025" y="5440658"/>
            <a:ext cx="215956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80417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to read and print the numbers.</a:t>
            </a:r>
          </a:p>
          <a:p>
            <a:pPr lvl="4"/>
            <a:endParaRPr lang="en-US" dirty="0"/>
          </a:p>
          <a:p>
            <a:r>
              <a:rPr lang="en-US" dirty="0"/>
              <a:t>Call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</a:t>
            </a:r>
            <a:r>
              <a:rPr lang="en-US" dirty="0"/>
              <a:t> function, </a:t>
            </a:r>
            <a:br>
              <a:rPr lang="en-US" dirty="0"/>
            </a:br>
            <a:r>
              <a:rPr lang="en-US" dirty="0"/>
              <a:t>but it doesn’t do anything yet.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902A4-C595-4D4A-A150-C7505B0815A5}"/>
              </a:ext>
            </a:extLst>
          </p:cNvPr>
          <p:cNvSpPr txBox="1"/>
          <p:nvPr/>
        </p:nvSpPr>
        <p:spPr>
          <a:xfrm>
            <a:off x="3800795" y="3259723"/>
            <a:ext cx="15424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translator1.cpp</a:t>
            </a:r>
          </a:p>
        </p:txBody>
      </p:sp>
    </p:spTree>
    <p:extLst>
      <p:ext uri="{BB962C8B-B14F-4D97-AF65-F5344CB8AC3E}">
        <p14:creationId xmlns:p14="http://schemas.microsoft.com/office/powerpoint/2010/main" val="606509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translate a number into words?</a:t>
            </a:r>
          </a:p>
          <a:p>
            <a:pPr lvl="1"/>
            <a:r>
              <a:rPr lang="en-US" dirty="0"/>
              <a:t>Break the number into separate digits.</a:t>
            </a:r>
          </a:p>
          <a:p>
            <a:pPr lvl="1"/>
            <a:r>
              <a:rPr lang="en-US" dirty="0"/>
              <a:t>Translate the digits into </a:t>
            </a:r>
            <a:r>
              <a:rPr lang="en-US" u="sng" dirty="0"/>
              <a:t>words</a:t>
            </a:r>
            <a:r>
              <a:rPr lang="en-US" dirty="0"/>
              <a:t> such as </a:t>
            </a:r>
            <a:r>
              <a:rPr lang="en-US" i="1" dirty="0"/>
              <a:t>one</a:t>
            </a:r>
            <a:r>
              <a:rPr lang="en-US" dirty="0"/>
              <a:t>, </a:t>
            </a:r>
            <a:r>
              <a:rPr lang="en-US" i="1" dirty="0"/>
              <a:t>two</a:t>
            </a:r>
            <a:r>
              <a:rPr lang="en-US" dirty="0"/>
              <a:t>, ..., </a:t>
            </a:r>
            <a:r>
              <a:rPr lang="en-US" i="1" dirty="0"/>
              <a:t>ten</a:t>
            </a:r>
            <a:r>
              <a:rPr lang="en-US" dirty="0"/>
              <a:t>, </a:t>
            </a:r>
            <a:r>
              <a:rPr lang="en-US" i="1" dirty="0"/>
              <a:t>eleven</a:t>
            </a:r>
            <a:r>
              <a:rPr lang="en-US" dirty="0"/>
              <a:t>, </a:t>
            </a:r>
            <a:r>
              <a:rPr lang="en-US" i="1" dirty="0"/>
              <a:t>twelve</a:t>
            </a:r>
            <a:r>
              <a:rPr lang="en-US" dirty="0"/>
              <a:t>, ...,  </a:t>
            </a:r>
            <a:r>
              <a:rPr lang="en-US" i="1" dirty="0"/>
              <a:t>twenty</a:t>
            </a:r>
            <a:r>
              <a:rPr lang="en-US" dirty="0"/>
              <a:t>, </a:t>
            </a:r>
            <a:r>
              <a:rPr lang="en-US" i="1" dirty="0"/>
              <a:t>thirty</a:t>
            </a:r>
            <a:r>
              <a:rPr lang="en-US" dirty="0"/>
              <a:t>, etc.</a:t>
            </a:r>
          </a:p>
          <a:p>
            <a:pPr lvl="5"/>
            <a:endParaRPr lang="en-US" dirty="0"/>
          </a:p>
          <a:p>
            <a:r>
              <a:rPr lang="en-US" dirty="0"/>
              <a:t>Refine the translate function to handle</a:t>
            </a:r>
            <a:br>
              <a:rPr lang="en-US" dirty="0"/>
            </a:br>
            <a:r>
              <a:rPr lang="en-US" dirty="0"/>
              <a:t>some simple cases: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translate_ones</a:t>
            </a:r>
            <a:r>
              <a:rPr lang="en-US" dirty="0"/>
              <a:t>: 1 through 9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translate_teens</a:t>
            </a:r>
            <a:r>
              <a:rPr lang="en-US" dirty="0"/>
              <a:t>: 11 through 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804201-493C-8049-ADAB-12B372DE72CA}"/>
              </a:ext>
            </a:extLst>
          </p:cNvPr>
          <p:cNvSpPr txBox="1"/>
          <p:nvPr/>
        </p:nvSpPr>
        <p:spPr>
          <a:xfrm>
            <a:off x="3800795" y="5349219"/>
            <a:ext cx="15424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translator2.cpp</a:t>
            </a:r>
          </a:p>
        </p:txBody>
      </p:sp>
    </p:spTree>
    <p:extLst>
      <p:ext uri="{BB962C8B-B14F-4D97-AF65-F5344CB8AC3E}">
        <p14:creationId xmlns:p14="http://schemas.microsoft.com/office/powerpoint/2010/main" val="701554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3413744"/>
          </a:xfrm>
        </p:spPr>
        <p:txBody>
          <a:bodyPr/>
          <a:lstStyle/>
          <a:p>
            <a:r>
              <a:rPr lang="en-US" dirty="0"/>
              <a:t>The translate function takes a 3-digit number and separates out the hundreds digit.</a:t>
            </a:r>
          </a:p>
          <a:p>
            <a:pPr lvl="4"/>
            <a:endParaRPr lang="en-US" dirty="0"/>
          </a:p>
          <a:p>
            <a:r>
              <a:rPr lang="en-US" dirty="0"/>
              <a:t>Translate the hundreds digit.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translate_hundreds</a:t>
            </a:r>
            <a:endParaRPr lang="en-US" dirty="0">
              <a:cs typeface="Courier New" charset="0"/>
            </a:endParaRPr>
          </a:p>
          <a:p>
            <a:pPr lvl="1"/>
            <a:r>
              <a:rPr lang="en-US" dirty="0"/>
              <a:t>Do this simply by translating the hundreds digits </a:t>
            </a:r>
            <a:br>
              <a:rPr lang="en-US" dirty="0"/>
            </a:br>
            <a:r>
              <a:rPr lang="en-US" dirty="0"/>
              <a:t>as we did a ones digit. Then append the word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hundred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4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3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the last two digits: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can already translate a </a:t>
            </a:r>
            <a:r>
              <a:rPr lang="en-US" u="sng" dirty="0"/>
              <a:t>teens</a:t>
            </a:r>
            <a:r>
              <a:rPr lang="en-US" dirty="0"/>
              <a:t> number.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Otherwise, break apart the two digits </a:t>
            </a:r>
            <a:br>
              <a:rPr lang="en-US" dirty="0"/>
            </a:br>
            <a:r>
              <a:rPr lang="en-US" dirty="0"/>
              <a:t>into a </a:t>
            </a:r>
            <a:r>
              <a:rPr lang="en-US" u="sng" dirty="0"/>
              <a:t>tens</a:t>
            </a:r>
            <a:r>
              <a:rPr lang="en-US" dirty="0"/>
              <a:t> digit and a </a:t>
            </a:r>
            <a:r>
              <a:rPr lang="en-US" u="sng" dirty="0"/>
              <a:t>ones</a:t>
            </a:r>
            <a:r>
              <a:rPr lang="en-US" dirty="0"/>
              <a:t> digit.</a:t>
            </a: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translateTens</a:t>
            </a:r>
            <a:r>
              <a:rPr lang="en-US" dirty="0"/>
              <a:t>: 10, 20, 30, ..., 90</a:t>
            </a:r>
          </a:p>
          <a:p>
            <a:pPr lvl="2"/>
            <a:r>
              <a:rPr lang="en-US" dirty="0"/>
              <a:t>We can already translate a ones digit.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518FC6-64A2-4449-97E8-423B31F793A9}"/>
              </a:ext>
            </a:extLst>
          </p:cNvPr>
          <p:cNvSpPr txBox="1"/>
          <p:nvPr/>
        </p:nvSpPr>
        <p:spPr>
          <a:xfrm>
            <a:off x="3800795" y="4617707"/>
            <a:ext cx="15424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translator3.cpp</a:t>
            </a:r>
          </a:p>
        </p:txBody>
      </p:sp>
    </p:spTree>
    <p:extLst>
      <p:ext uri="{BB962C8B-B14F-4D97-AF65-F5344CB8AC3E}">
        <p14:creationId xmlns:p14="http://schemas.microsoft.com/office/powerpoint/2010/main" val="181775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hyphen between </a:t>
            </a:r>
            <a:r>
              <a:rPr lang="en-US" i="1" dirty="0"/>
              <a:t>twenty</a:t>
            </a:r>
            <a:r>
              <a:rPr lang="en-US" dirty="0"/>
              <a:t>, </a:t>
            </a:r>
            <a:r>
              <a:rPr lang="en-US" i="1" dirty="0"/>
              <a:t>thirty</a:t>
            </a:r>
            <a:r>
              <a:rPr lang="en-US" dirty="0"/>
              <a:t>, etc. </a:t>
            </a:r>
            <a:br>
              <a:rPr lang="en-US" dirty="0"/>
            </a:br>
            <a:r>
              <a:rPr lang="en-US" dirty="0"/>
              <a:t>and a ones word.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twenty-one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7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a 6-digit number into a 3-digit </a:t>
            </a:r>
            <a:r>
              <a:rPr lang="en-US" u="sng" dirty="0"/>
              <a:t>first part</a:t>
            </a:r>
            <a:r>
              <a:rPr lang="en-US" dirty="0"/>
              <a:t> and a 3-digit </a:t>
            </a:r>
            <a:r>
              <a:rPr lang="en-US" u="sng" dirty="0"/>
              <a:t>second part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Translate the first part and </a:t>
            </a:r>
            <a:br>
              <a:rPr lang="en-US" dirty="0"/>
            </a:br>
            <a:r>
              <a:rPr lang="en-US" dirty="0"/>
              <a:t>then append the word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thousand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Translate the second part.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EDB4-5DC8-614C-AB5B-F2ABAB1B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 6?  7?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DC6ED-5C4D-E74F-ADA0-69B3852A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A72CED-AE29-724D-AE0F-3D6EDD6B1067}"/>
              </a:ext>
            </a:extLst>
          </p:cNvPr>
          <p:cNvSpPr txBox="1"/>
          <p:nvPr/>
        </p:nvSpPr>
        <p:spPr>
          <a:xfrm>
            <a:off x="2257905" y="1600220"/>
            <a:ext cx="4628190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Number? 300010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300010 : three hundred  thousand ten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8669B0-7DA2-4942-8C76-68C52CF11C46}"/>
              </a:ext>
            </a:extLst>
          </p:cNvPr>
          <p:cNvGrpSpPr/>
          <p:nvPr/>
        </p:nvGrpSpPr>
        <p:grpSpPr>
          <a:xfrm>
            <a:off x="4507337" y="2066332"/>
            <a:ext cx="1326004" cy="844608"/>
            <a:chOff x="3291854" y="2423171"/>
            <a:chExt cx="1326004" cy="84460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50C4F9-FB5D-4B46-9BC1-97A1AC615A8D}"/>
                </a:ext>
              </a:extLst>
            </p:cNvPr>
            <p:cNvSpPr txBox="1"/>
            <p:nvPr/>
          </p:nvSpPr>
          <p:spPr>
            <a:xfrm>
              <a:off x="3291854" y="2929225"/>
              <a:ext cx="1326004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Extra space!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7116BDD-0C27-0749-9A2D-769AAD6CEEAB}"/>
                </a:ext>
              </a:extLst>
            </p:cNvPr>
            <p:cNvCxnSpPr>
              <a:cxnSpLocks/>
              <a:stCxn id="13" idx="0"/>
            </p:cNvCxnSpPr>
            <p:nvPr/>
          </p:nvCxnSpPr>
          <p:spPr bwMode="auto">
            <a:xfrm flipV="1">
              <a:off x="3954856" y="2423171"/>
              <a:ext cx="0" cy="5060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6039081-D991-CB4B-AE86-1D035E8D2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98331"/>
            <a:ext cx="8229600" cy="2832594"/>
          </a:xfrm>
        </p:spPr>
        <p:txBody>
          <a:bodyPr/>
          <a:lstStyle/>
          <a:p>
            <a:r>
              <a:rPr lang="en-US" dirty="0"/>
              <a:t>Insert commas into numbers?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12,345</a:t>
            </a:r>
          </a:p>
        </p:txBody>
      </p:sp>
    </p:spTree>
    <p:extLst>
      <p:ext uri="{BB962C8B-B14F-4D97-AF65-F5344CB8AC3E}">
        <p14:creationId xmlns:p14="http://schemas.microsoft.com/office/powerpoint/2010/main" val="3124199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325903"/>
            <a:ext cx="8229600" cy="4754828"/>
          </a:xfrm>
        </p:spPr>
        <p:txBody>
          <a:bodyPr/>
          <a:lstStyle/>
          <a:p>
            <a:r>
              <a:rPr lang="en-US" dirty="0"/>
              <a:t>Any variable declared inside a function is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local</a:t>
            </a:r>
            <a:r>
              <a:rPr lang="en-US" dirty="0"/>
              <a:t> to that function.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scope</a:t>
            </a:r>
            <a:r>
              <a:rPr lang="en-US" dirty="0"/>
              <a:t> of the variable is that function.</a:t>
            </a:r>
          </a:p>
          <a:p>
            <a:pPr lvl="1"/>
            <a:r>
              <a:rPr lang="en-US" dirty="0"/>
              <a:t>The variable is not accessible </a:t>
            </a:r>
            <a:br>
              <a:rPr lang="en-US" dirty="0"/>
            </a:br>
            <a:r>
              <a:rPr lang="en-US" dirty="0"/>
              <a:t>from outside the function.</a:t>
            </a:r>
          </a:p>
          <a:p>
            <a:pPr lvl="1"/>
            <a:r>
              <a:rPr lang="en-US" dirty="0"/>
              <a:t>A variable with the same name declared inside another function is a </a:t>
            </a:r>
            <a:r>
              <a:rPr lang="en-US" u="sng" dirty="0"/>
              <a:t>different</a:t>
            </a:r>
            <a:r>
              <a:rPr lang="en-US" dirty="0"/>
              <a:t> variable.</a:t>
            </a:r>
          </a:p>
          <a:p>
            <a:pPr lvl="5"/>
            <a:endParaRPr lang="en-US" dirty="0"/>
          </a:p>
          <a:p>
            <a:r>
              <a:rPr lang="en-US" dirty="0"/>
              <a:t>The same is true for any variable </a:t>
            </a:r>
            <a:br>
              <a:rPr lang="en-US" dirty="0"/>
            </a:br>
            <a:r>
              <a:rPr lang="en-US" dirty="0"/>
              <a:t>declared inside the main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1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dirty="0"/>
              <a:t>You can declare variables inside of a block.</a:t>
            </a:r>
          </a:p>
          <a:p>
            <a:pPr lvl="1"/>
            <a:r>
              <a:rPr lang="en-US" dirty="0"/>
              <a:t>A block of code is delimited by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variables are local to the block.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5BBE-B5D8-BF47-9E67-C14006AFBD13}"/>
              </a:ext>
            </a:extLst>
          </p:cNvPr>
          <p:cNvSpPr txBox="1"/>
          <p:nvPr/>
        </p:nvSpPr>
        <p:spPr>
          <a:xfrm>
            <a:off x="3474732" y="3429001"/>
            <a:ext cx="141897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8944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Constants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constant or a variable is declared </a:t>
            </a:r>
            <a:br>
              <a:rPr lang="en-US" dirty="0"/>
            </a:br>
            <a:r>
              <a:rPr lang="en-US" u="sng" dirty="0"/>
              <a:t>outside of</a:t>
            </a:r>
            <a:r>
              <a:rPr lang="en-US" dirty="0"/>
              <a:t> and </a:t>
            </a:r>
            <a:r>
              <a:rPr lang="en-US" u="sng" dirty="0"/>
              <a:t>before</a:t>
            </a:r>
            <a:r>
              <a:rPr lang="en-US" dirty="0"/>
              <a:t> the main and the </a:t>
            </a:r>
            <a:br>
              <a:rPr lang="en-US" dirty="0"/>
            </a:br>
            <a:r>
              <a:rPr lang="en-US" dirty="0"/>
              <a:t>function definitions, then that constant </a:t>
            </a:r>
            <a:br>
              <a:rPr lang="en-US" dirty="0"/>
            </a:br>
            <a:r>
              <a:rPr lang="en-US" dirty="0"/>
              <a:t>or variable is </a:t>
            </a:r>
            <a:r>
              <a:rPr lang="en-US" u="sng" dirty="0"/>
              <a:t>global</a:t>
            </a:r>
            <a:r>
              <a:rPr lang="en-US" dirty="0"/>
              <a:t> and accessible </a:t>
            </a:r>
            <a:br>
              <a:rPr lang="en-US" dirty="0"/>
            </a:br>
            <a:r>
              <a:rPr lang="en-US" dirty="0"/>
              <a:t>by the main and any function.</a:t>
            </a:r>
          </a:p>
          <a:p>
            <a:r>
              <a:rPr lang="en-US" dirty="0">
                <a:solidFill>
                  <a:srgbClr val="C00000"/>
                </a:solidFill>
              </a:rPr>
              <a:t>Global variables</a:t>
            </a:r>
            <a:r>
              <a:rPr lang="en-US" dirty="0"/>
              <a:t> are </a:t>
            </a:r>
            <a:r>
              <a:rPr lang="en-US" u="sng" dirty="0"/>
              <a:t>not recommended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a function modifies a global variable, </a:t>
            </a:r>
            <a:br>
              <a:rPr lang="en-US" dirty="0"/>
            </a:br>
            <a:r>
              <a:rPr lang="en-US" dirty="0"/>
              <a:t>that can affect other functions.</a:t>
            </a:r>
          </a:p>
          <a:p>
            <a:pPr lvl="1"/>
            <a:r>
              <a:rPr lang="en-US" dirty="0"/>
              <a:t>Such “</a:t>
            </a:r>
            <a:r>
              <a:rPr lang="en-US" dirty="0">
                <a:solidFill>
                  <a:srgbClr val="B23C00"/>
                </a:solidFill>
              </a:rPr>
              <a:t>side effects</a:t>
            </a:r>
            <a:r>
              <a:rPr lang="en-US" dirty="0"/>
              <a:t>” of a function can make a program error-prone and difficult to maintain.</a:t>
            </a:r>
          </a:p>
          <a:p>
            <a:r>
              <a:rPr lang="en-US" dirty="0">
                <a:solidFill>
                  <a:srgbClr val="C00000"/>
                </a:solidFill>
              </a:rPr>
              <a:t>Global constants</a:t>
            </a:r>
            <a:r>
              <a:rPr lang="en-US" dirty="0"/>
              <a:t> are 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3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A16E-CA0E-8C49-BB14-6B4837DD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04E03-7158-5F4B-8C8D-1FF1566B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90EBC3B-5AA1-994B-9BE2-D1BAB27F473D}"/>
                  </a:ext>
                </a:extLst>
              </p:cNvPr>
              <p:cNvSpPr/>
              <p:nvPr/>
            </p:nvSpPr>
            <p:spPr>
              <a:xfrm>
                <a:off x="2660964" y="1234464"/>
                <a:ext cx="3822072" cy="763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882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1123+21460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882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90EBC3B-5AA1-994B-9BE2-D1BAB27F4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64" y="1234464"/>
                <a:ext cx="3822072" cy="763927"/>
              </a:xfrm>
              <a:prstGeom prst="rect">
                <a:avLst/>
              </a:prstGeom>
              <a:blipFill>
                <a:blip r:embed="rId2"/>
                <a:stretch>
                  <a:fillRect t="-103333" b="-15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E51646B-49AC-EE44-BBBA-5E1E88098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6055"/>
            <a:ext cx="8229600" cy="3964870"/>
          </a:xfrm>
        </p:spPr>
        <p:txBody>
          <a:bodyPr/>
          <a:lstStyle/>
          <a:p>
            <a:r>
              <a:rPr lang="en-US" dirty="0"/>
              <a:t>What does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(-1)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factor do?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Whenever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is </a:t>
            </a:r>
            <a:r>
              <a:rPr lang="en-US" u="sng" dirty="0"/>
              <a:t>odd</a:t>
            </a:r>
            <a:r>
              <a:rPr lang="en-US" dirty="0"/>
              <a:t>, the factor equals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Example: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(-1)(-1)(-1) = -1</a:t>
            </a:r>
          </a:p>
          <a:p>
            <a:pPr lvl="4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Whenever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is </a:t>
            </a:r>
            <a:r>
              <a:rPr lang="en-US" u="sng" dirty="0"/>
              <a:t>even</a:t>
            </a:r>
            <a:r>
              <a:rPr lang="en-US" dirty="0"/>
              <a:t>, the factor equals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Example: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(-1)(-1)(-1)(-1) = +1</a:t>
            </a:r>
          </a:p>
          <a:p>
            <a:pPr lvl="4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Therefore, the factor </a:t>
            </a:r>
            <a:r>
              <a:rPr lang="en-US" u="sng" dirty="0"/>
              <a:t>alternates</a:t>
            </a:r>
            <a:r>
              <a:rPr lang="en-US" dirty="0"/>
              <a:t> between </a:t>
            </a:r>
            <a:br>
              <a:rPr lang="en-US" dirty="0"/>
            </a:br>
            <a:r>
              <a:rPr lang="en-US" u="sng" dirty="0"/>
              <a:t>adding and subtracting</a:t>
            </a:r>
            <a:r>
              <a:rPr lang="en-US" dirty="0"/>
              <a:t> the term it multiplies.</a:t>
            </a:r>
          </a:p>
          <a:p>
            <a:pPr lvl="1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90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A function is characterized by both its </a:t>
            </a:r>
            <a:br>
              <a:rPr lang="en-US" dirty="0"/>
            </a:br>
            <a:r>
              <a:rPr lang="en-US" dirty="0"/>
              <a:t>name and its parameters.</a:t>
            </a:r>
          </a:p>
          <a:p>
            <a:pPr lvl="1"/>
            <a:r>
              <a:rPr lang="en-US" dirty="0"/>
              <a:t>A function’s </a:t>
            </a:r>
            <a:r>
              <a:rPr lang="en-US" dirty="0">
                <a:solidFill>
                  <a:srgbClr val="C00000"/>
                </a:solidFill>
              </a:rPr>
              <a:t>signature</a:t>
            </a:r>
            <a:r>
              <a:rPr lang="en-US" dirty="0"/>
              <a:t> includes the number, order, and data types of the formal parameters.</a:t>
            </a:r>
          </a:p>
          <a:p>
            <a:pPr lvl="5"/>
            <a:endParaRPr lang="en-US" dirty="0"/>
          </a:p>
          <a:p>
            <a:r>
              <a:rPr lang="en-US" dirty="0"/>
              <a:t>You can </a:t>
            </a:r>
            <a:r>
              <a:rPr lang="en-US" dirty="0">
                <a:solidFill>
                  <a:srgbClr val="B23C00"/>
                </a:solidFill>
              </a:rPr>
              <a:t>overload</a:t>
            </a:r>
            <a:r>
              <a:rPr lang="en-US" dirty="0"/>
              <a:t> a function name by defining another function with the </a:t>
            </a:r>
            <a:r>
              <a:rPr lang="en-US" u="sng" dirty="0"/>
              <a:t>same name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but with a different signature.</a:t>
            </a:r>
          </a:p>
          <a:p>
            <a:pPr lvl="1"/>
            <a:r>
              <a:rPr lang="en-US" dirty="0"/>
              <a:t>When you call a function with a shared name, </a:t>
            </a:r>
            <a:br>
              <a:rPr lang="en-US" dirty="0"/>
            </a:br>
            <a:r>
              <a:rPr lang="en-US" dirty="0"/>
              <a:t>the arguments of the call determine </a:t>
            </a:r>
            <a:r>
              <a:rPr lang="en-US" u="sng" dirty="0"/>
              <a:t>which function</a:t>
            </a:r>
            <a:r>
              <a:rPr lang="en-US" dirty="0"/>
              <a:t> you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9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 Names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602453"/>
          </a:xfrm>
        </p:spPr>
        <p:txBody>
          <a:bodyPr/>
          <a:lstStyle/>
          <a:p>
            <a:r>
              <a:rPr lang="en-US" dirty="0"/>
              <a:t>Example declarations: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calls: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 careful with automatic type conversions of arguments when overloading function names.</a:t>
            </a:r>
          </a:p>
          <a:p>
            <a:pPr lvl="1"/>
            <a:r>
              <a:rPr lang="en-US" dirty="0"/>
              <a:t>See the </a:t>
            </a:r>
            <a:r>
              <a:rPr lang="en-US" dirty="0" err="1"/>
              <a:t>Savitch</a:t>
            </a:r>
            <a:r>
              <a:rPr lang="en-US" dirty="0"/>
              <a:t> text and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884410"/>
            <a:ext cx="75713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average(double n1, double n2);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average(double n1, double n2, double n3);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5845" y="3429000"/>
            <a:ext cx="49552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avg2 = average(x, y);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double avg3 = average(x, y, z);</a:t>
            </a:r>
          </a:p>
        </p:txBody>
      </p:sp>
    </p:spTree>
    <p:extLst>
      <p:ext uri="{BB962C8B-B14F-4D97-AF65-F5344CB8AC3E}">
        <p14:creationId xmlns:p14="http://schemas.microsoft.com/office/powerpoint/2010/main" val="169824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By default, arguments to a function are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passed by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C00000"/>
                </a:solidFill>
              </a:rPr>
              <a:t>call by value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u="sng" dirty="0"/>
              <a:t>copy</a:t>
            </a:r>
            <a:r>
              <a:rPr lang="en-US" dirty="0"/>
              <a:t> of the argument’s value </a:t>
            </a:r>
            <a:br>
              <a:rPr lang="en-US" dirty="0"/>
            </a:br>
            <a:r>
              <a:rPr lang="en-US" dirty="0"/>
              <a:t>is passed to the function.</a:t>
            </a:r>
          </a:p>
          <a:p>
            <a:pPr lvl="5"/>
            <a:endParaRPr lang="en-US" dirty="0"/>
          </a:p>
          <a:p>
            <a:r>
              <a:rPr lang="en-US" dirty="0"/>
              <a:t>Any changes that the function makes to the parameters do not affect the calling arguments.</a:t>
            </a:r>
          </a:p>
          <a:p>
            <a:pPr lvl="1"/>
            <a:r>
              <a:rPr lang="en-US" dirty="0"/>
              <a:t>Example: The faulty swap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7635"/>
            <a:ext cx="8229600" cy="914390"/>
          </a:xfrm>
        </p:spPr>
        <p:txBody>
          <a:bodyPr/>
          <a:lstStyle/>
          <a:p>
            <a:r>
              <a:rPr lang="en-US" dirty="0"/>
              <a:t>Why doesn’t this function do </a:t>
            </a:r>
            <a:br>
              <a:rPr lang="en-US" dirty="0"/>
            </a:br>
            <a:r>
              <a:rPr lang="en-US" dirty="0"/>
              <a:t>what was intended?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9952" y="1490008"/>
            <a:ext cx="372409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swap(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hu-HU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= a;</a:t>
            </a:r>
          </a:p>
          <a:p>
            <a:r>
              <a:rPr lang="ro-RO" sz="2000" b="1" dirty="0">
                <a:latin typeface="Courier New" charset="0"/>
                <a:ea typeface="Courier New" charset="0"/>
                <a:cs typeface="Courier New" charset="0"/>
              </a:rPr>
              <a:t>    a = b;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b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41519D-38A4-C34E-8F4F-F74B7C49FECB}"/>
              </a:ext>
            </a:extLst>
          </p:cNvPr>
          <p:cNvSpPr txBox="1"/>
          <p:nvPr/>
        </p:nvSpPr>
        <p:spPr>
          <a:xfrm>
            <a:off x="5394951" y="3259723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swaps.cpp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7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the function to be able to change the value of the caller’s arguments, you must use </a:t>
            </a:r>
            <a:r>
              <a:rPr lang="en-US" dirty="0">
                <a:solidFill>
                  <a:srgbClr val="B23C00"/>
                </a:solidFill>
              </a:rPr>
              <a:t>pass by reference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C00000"/>
                </a:solidFill>
              </a:rPr>
              <a:t>call by reference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address</a:t>
            </a:r>
            <a:r>
              <a:rPr lang="en-US" dirty="0"/>
              <a:t> of the actual argument </a:t>
            </a:r>
            <a:br>
              <a:rPr lang="en-US" dirty="0"/>
            </a:br>
            <a:r>
              <a:rPr lang="en-US" dirty="0"/>
              <a:t>is passed to the function.</a:t>
            </a:r>
          </a:p>
          <a:p>
            <a:pPr lvl="1"/>
            <a:r>
              <a:rPr lang="en-US" dirty="0"/>
              <a:t>Example: The proper exchange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82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6208"/>
            <a:ext cx="8229600" cy="724377"/>
          </a:xfrm>
        </p:spPr>
        <p:txBody>
          <a:bodyPr/>
          <a:lstStyle/>
          <a:p>
            <a:r>
              <a:rPr lang="en-US" dirty="0"/>
              <a:t>Why is this code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48287" y="1490008"/>
            <a:ext cx="464742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exchange(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b)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hu-HU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hu-HU" sz="2000" b="1" dirty="0">
                <a:latin typeface="Courier New" charset="0"/>
                <a:ea typeface="Courier New" charset="0"/>
                <a:cs typeface="Courier New" charset="0"/>
              </a:rPr>
              <a:t> = a;</a:t>
            </a:r>
          </a:p>
          <a:p>
            <a:r>
              <a:rPr lang="ro-RO" sz="2000" b="1" dirty="0">
                <a:latin typeface="Courier New" charset="0"/>
                <a:ea typeface="Courier New" charset="0"/>
                <a:cs typeface="Courier New" charset="0"/>
              </a:rPr>
              <a:t>    a = b;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    b = </a:t>
            </a:r>
            <a:r>
              <a:rPr lang="de-DE" sz="2000" b="1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0B02F1-5D51-E04B-A53A-82815961790F}"/>
              </a:ext>
            </a:extLst>
          </p:cNvPr>
          <p:cNvSpPr txBox="1"/>
          <p:nvPr/>
        </p:nvSpPr>
        <p:spPr>
          <a:xfrm>
            <a:off x="5943585" y="3259723"/>
            <a:ext cx="11865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swaps.cpp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Design your function such that the caller does not need to know how you implemented it.</a:t>
            </a:r>
          </a:p>
          <a:p>
            <a:pPr lvl="4"/>
            <a:endParaRPr lang="en-US" dirty="0"/>
          </a:p>
          <a:p>
            <a:r>
              <a:rPr lang="en-US" dirty="0"/>
              <a:t>The function is a “black box”.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34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Abstraction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The function’s name, its formal parameters, </a:t>
            </a:r>
            <a:br>
              <a:rPr lang="en-US" dirty="0"/>
            </a:br>
            <a:r>
              <a:rPr lang="en-US" dirty="0"/>
              <a:t>and your comments should be sufficient </a:t>
            </a:r>
            <a:br>
              <a:rPr lang="en-US" dirty="0"/>
            </a:br>
            <a:r>
              <a:rPr lang="en-US" dirty="0"/>
              <a:t>for the caller.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Preconditions</a:t>
            </a:r>
            <a:r>
              <a:rPr lang="en-US" dirty="0"/>
              <a:t>: What must be true when the function is called.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Postconditions</a:t>
            </a:r>
            <a:r>
              <a:rPr lang="en-US" dirty="0"/>
              <a:t>: What will be true after the function completes its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Debugging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There are various techniques </a:t>
            </a:r>
            <a:br>
              <a:rPr lang="en-US" dirty="0"/>
            </a:br>
            <a:r>
              <a:rPr lang="en-US" dirty="0"/>
              <a:t>to test and debug functions.</a:t>
            </a:r>
          </a:p>
          <a:p>
            <a:pPr lvl="4"/>
            <a:endParaRPr lang="en-US" dirty="0"/>
          </a:p>
          <a:p>
            <a:r>
              <a:rPr lang="en-US" dirty="0"/>
              <a:t>You can add temporary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statements in your functions to print the values of local variables to help you determine what the function is doing.</a:t>
            </a:r>
          </a:p>
          <a:p>
            <a:pPr lvl="4"/>
            <a:endParaRPr lang="en-US" dirty="0"/>
          </a:p>
          <a:p>
            <a:r>
              <a:rPr lang="en-US" dirty="0"/>
              <a:t>With the Eclipse or the NetBeans IDE, </a:t>
            </a:r>
            <a:br>
              <a:rPr lang="en-US" dirty="0"/>
            </a:br>
            <a:r>
              <a:rPr lang="en-US" dirty="0"/>
              <a:t>you can set breakpoints, watch variables,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1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macro during development to check that a function’s preconditions hold.</a:t>
            </a:r>
          </a:p>
          <a:p>
            <a:pPr lvl="1"/>
            <a:r>
              <a:rPr lang="en-US" dirty="0"/>
              <a:t>You must first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r>
              <a:rPr lang="en-US" dirty="0"/>
              <a:t>Later, when you are sure that your program is debugged and you are going into production, you can logically remove all the asserts by defining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NDEBUG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before the include: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2800740"/>
            <a:ext cx="249299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assert(y != 0);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quotient = x/y;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5440658"/>
            <a:ext cx="29546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#define NDEBUG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cassert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02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A16E-CA0E-8C49-BB14-6B4837DD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04E03-7158-5F4B-8C8D-1FF1566B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90EBC3B-5AA1-994B-9BE2-D1BAB27F473D}"/>
                  </a:ext>
                </a:extLst>
              </p:cNvPr>
              <p:cNvSpPr/>
              <p:nvPr/>
            </p:nvSpPr>
            <p:spPr>
              <a:xfrm>
                <a:off x="2660964" y="1143025"/>
                <a:ext cx="3822072" cy="763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882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1123+21460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882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90EBC3B-5AA1-994B-9BE2-D1BAB27F4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64" y="1143025"/>
                <a:ext cx="3822072" cy="763927"/>
              </a:xfrm>
              <a:prstGeom prst="rect">
                <a:avLst/>
              </a:prstGeom>
              <a:blipFill>
                <a:blip r:embed="rId2"/>
                <a:stretch>
                  <a:fillRect t="-103333" b="-15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E51646B-49AC-EE44-BBBA-5E1E88098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4537"/>
            <a:ext cx="8229600" cy="4114755"/>
          </a:xfrm>
        </p:spPr>
        <p:txBody>
          <a:bodyPr/>
          <a:lstStyle/>
          <a:p>
            <a:r>
              <a:rPr lang="en-US" dirty="0"/>
              <a:t>It is inefficient to use the built-in power function for this purpose:</a:t>
            </a:r>
          </a:p>
          <a:p>
            <a:pPr lvl="1"/>
            <a:r>
              <a:rPr lang="en-US" dirty="0"/>
              <a:t>Use a Boolean variable instead that </a:t>
            </a:r>
            <a:br>
              <a:rPr lang="en-US" dirty="0"/>
            </a:br>
            <a:r>
              <a:rPr lang="en-US" dirty="0"/>
              <a:t>alternates between true and false.</a:t>
            </a:r>
          </a:p>
          <a:p>
            <a:pPr lvl="4"/>
            <a:endParaRPr lang="en-US" dirty="0"/>
          </a:p>
          <a:p>
            <a:r>
              <a:rPr lang="en-US" dirty="0"/>
              <a:t>Copying a mathematical formula directly </a:t>
            </a:r>
            <a:br>
              <a:rPr lang="en-US" dirty="0"/>
            </a:br>
            <a:r>
              <a:rPr lang="en-US" dirty="0"/>
              <a:t>can lead to inefficient or erroneous code.</a:t>
            </a:r>
          </a:p>
          <a:p>
            <a:pPr lvl="1"/>
            <a:r>
              <a:rPr lang="en-US" dirty="0"/>
              <a:t>A formula that is not designed for computation can accumulate </a:t>
            </a:r>
            <a:r>
              <a:rPr lang="en-US" u="sng" dirty="0"/>
              <a:t>roundoff errors</a:t>
            </a:r>
            <a:r>
              <a:rPr lang="en-US" dirty="0"/>
              <a:t> when it is used inside of a loop. It can also have </a:t>
            </a:r>
            <a:r>
              <a:rPr lang="en-US" u="sng" dirty="0"/>
              <a:t>overflow errors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C4653A-3163-0047-B313-82DD742CE833}"/>
              </a:ext>
            </a:extLst>
          </p:cNvPr>
          <p:cNvSpPr txBox="1"/>
          <p:nvPr/>
        </p:nvSpPr>
        <p:spPr>
          <a:xfrm>
            <a:off x="3862511" y="2423171"/>
            <a:ext cx="141897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pow(-1, 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238DD-18B3-6E42-AC28-D13A14EB040E}"/>
              </a:ext>
            </a:extLst>
          </p:cNvPr>
          <p:cNvSpPr txBox="1"/>
          <p:nvPr/>
        </p:nvSpPr>
        <p:spPr>
          <a:xfrm>
            <a:off x="182928" y="5989292"/>
            <a:ext cx="8778144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See: </a:t>
            </a:r>
            <a:r>
              <a:rPr lang="en-US" sz="800" dirty="0">
                <a:hlinkClick r:id="rId3"/>
              </a:rPr>
              <a:t>https://www.amazon.com/Java-Number-Cruncher-Programmers-Numerical/dp/0130460419/ref=sr_1_1?dchild=1&amp;keywords=java+number+cruncher&amp;qid=1598936278&amp;s=books&amp;sr=1-1</a:t>
            </a:r>
            <a:r>
              <a:rPr lang="en-US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41337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3249-D0F6-B148-AACC-A486CA6E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3B605-DE2A-3F45-BB11-3FAE1F86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3FD2D5-57CA-124C-BD6F-3CD7959B53FE}"/>
              </a:ext>
            </a:extLst>
          </p:cNvPr>
          <p:cNvSpPr txBox="1"/>
          <p:nvPr/>
        </p:nvSpPr>
        <p:spPr>
          <a:xfrm>
            <a:off x="1188757" y="1204008"/>
            <a:ext cx="5394901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//#define NDEBUG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cassert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Print a positive value.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@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the value which must be &gt; 0.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(-3);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assert(n &gt; 0);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 = " &lt;&lt; n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10A8B3-099A-BB48-B4AE-20E9015B4E45}"/>
              </a:ext>
            </a:extLst>
          </p:cNvPr>
          <p:cNvSpPr txBox="1"/>
          <p:nvPr/>
        </p:nvSpPr>
        <p:spPr>
          <a:xfrm>
            <a:off x="6944739" y="5989292"/>
            <a:ext cx="731290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B8A961-68C1-4D43-B265-755F6E060D25}"/>
              </a:ext>
            </a:extLst>
          </p:cNvPr>
          <p:cNvSpPr txBox="1"/>
          <p:nvPr/>
        </p:nvSpPr>
        <p:spPr>
          <a:xfrm>
            <a:off x="5649759" y="1325908"/>
            <a:ext cx="11320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assert.cpp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Monty Hall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6268"/>
            <a:ext cx="8229600" cy="1630693"/>
          </a:xfrm>
        </p:spPr>
        <p:txBody>
          <a:bodyPr/>
          <a:lstStyle/>
          <a:p>
            <a:r>
              <a:rPr lang="en-US" dirty="0"/>
              <a:t>Behind one door is a new car.</a:t>
            </a:r>
          </a:p>
          <a:p>
            <a:r>
              <a:rPr lang="en-US" dirty="0"/>
              <a:t>Behind the other two doors are goats.</a:t>
            </a:r>
          </a:p>
          <a:p>
            <a:r>
              <a:rPr lang="en-US" dirty="0"/>
              <a:t>Can you pick the right door?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1DBB67-E768-F546-9164-A9CEC593BC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23183" y="1257019"/>
            <a:ext cx="4297633" cy="320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880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#2: Monty Hall Problem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46267"/>
          </a:xfrm>
        </p:spPr>
        <p:txBody>
          <a:bodyPr/>
          <a:lstStyle/>
          <a:p>
            <a:r>
              <a:rPr lang="en-US" dirty="0"/>
              <a:t>Do a </a:t>
            </a:r>
            <a:r>
              <a:rPr lang="en-US" dirty="0">
                <a:solidFill>
                  <a:srgbClr val="B23C00"/>
                </a:solidFill>
              </a:rPr>
              <a:t>hierarchical decomposition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Iteratively add new functionality to code that works.</a:t>
            </a:r>
          </a:p>
          <a:p>
            <a:pPr lvl="1"/>
            <a:r>
              <a:rPr lang="en-US" dirty="0"/>
              <a:t>Choose good function names.</a:t>
            </a:r>
          </a:p>
          <a:p>
            <a:pPr lvl="1"/>
            <a:r>
              <a:rPr lang="en-US" dirty="0"/>
              <a:t>Use parameters wisely.</a:t>
            </a:r>
          </a:p>
          <a:p>
            <a:pPr lvl="4"/>
            <a:endParaRPr lang="en-US" dirty="0"/>
          </a:p>
          <a:p>
            <a:r>
              <a:rPr lang="en-US" dirty="0"/>
              <a:t>You will need to generate random numbers.</a:t>
            </a:r>
          </a:p>
          <a:p>
            <a:pPr lvl="1"/>
            <a:r>
              <a:rPr lang="en-US" dirty="0"/>
              <a:t>Use the same seed value if you always want the same sequence of random numbers for testing.</a:t>
            </a:r>
          </a:p>
          <a:p>
            <a:pPr lvl="4"/>
            <a:endParaRPr lang="en-US" dirty="0"/>
          </a:p>
          <a:p>
            <a:r>
              <a:rPr lang="en-US" dirty="0"/>
              <a:t>Your final program should have </a:t>
            </a:r>
            <a:br>
              <a:rPr lang="en-US" dirty="0"/>
            </a:br>
            <a:r>
              <a:rPr lang="en-US" dirty="0"/>
              <a:t>correct output </a:t>
            </a:r>
            <a:r>
              <a:rPr lang="en-US" u="sng" dirty="0"/>
              <a:t>and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 easy to 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7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6D79A-3E1A-454D-9C5C-1496DB71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B1135-0412-F342-9DE7-66FA8D66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C48367-8419-554A-A496-1C6257F9D8D1}"/>
              </a:ext>
            </a:extLst>
          </p:cNvPr>
          <p:cNvSpPr txBox="1"/>
          <p:nvPr/>
        </p:nvSpPr>
        <p:spPr>
          <a:xfrm>
            <a:off x="2116840" y="2090363"/>
            <a:ext cx="4910319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Ramanujan_2()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Iteration  Estimate"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factor0 = ((double) 1)/882.0;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negate = false;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sum = 0.0;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diff = 0.0;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n = 0;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1C2D91-C387-9C46-8641-8D1FCA2B04BD}"/>
                  </a:ext>
                </a:extLst>
              </p:cNvPr>
              <p:cNvSpPr/>
              <p:nvPr/>
            </p:nvSpPr>
            <p:spPr>
              <a:xfrm>
                <a:off x="2660964" y="1202049"/>
                <a:ext cx="3822072" cy="763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882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1123+21460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882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91C2D91-C387-9C46-8641-8D1FCA2B04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64" y="1202049"/>
                <a:ext cx="3822072" cy="763927"/>
              </a:xfrm>
              <a:prstGeom prst="rect">
                <a:avLst/>
              </a:prstGeom>
              <a:blipFill>
                <a:blip r:embed="rId2"/>
                <a:stretch>
                  <a:fillRect t="-100000" b="-15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11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6D79A-3E1A-454D-9C5C-1496DB71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B1135-0412-F342-9DE7-66FA8D66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C48367-8419-554A-A496-1C6257F9D8D1}"/>
              </a:ext>
            </a:extLst>
          </p:cNvPr>
          <p:cNvSpPr txBox="1"/>
          <p:nvPr/>
        </p:nvSpPr>
        <p:spPr>
          <a:xfrm>
            <a:off x="457200" y="2142979"/>
            <a:ext cx="8239756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double factor1 = factorial(4*n)/pow((pow(4.0, n)*factorial(n)), 4);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double factor2 = (1123 + 21460*n)/pow(882.0, 2*n);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(negate) factor1 = -factor1;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sum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factor1*factor2;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factor0*sum;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(11) &lt;&lt; n+1 &lt;&lt; "  " &lt;&lt; 4.0/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diff = abs(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four_over_pi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 = !negate;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while ((diff &gt; TOLERANCE) &amp;&amp; (n &lt;= MAX_ITERATIONS));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FBDADCB-E8C1-7E43-9DDD-1D23D6BC454F}"/>
                  </a:ext>
                </a:extLst>
              </p:cNvPr>
              <p:cNvSpPr/>
              <p:nvPr/>
            </p:nvSpPr>
            <p:spPr>
              <a:xfrm>
                <a:off x="2660964" y="1234464"/>
                <a:ext cx="3822072" cy="763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882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1123+21460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882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FBDADCB-E8C1-7E43-9DDD-1D23D6BC4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64" y="1234464"/>
                <a:ext cx="3822072" cy="763927"/>
              </a:xfrm>
              <a:prstGeom prst="rect">
                <a:avLst/>
              </a:prstGeom>
              <a:blipFill>
                <a:blip r:embed="rId2"/>
                <a:stretch>
                  <a:fillRect t="-103333" b="-15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28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22E1-0AE1-2248-98F5-9AFDBD61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0571E-9590-CA45-8876-E2F6C2B2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693B84-1959-704A-B6D2-F1E538319B6C}"/>
                  </a:ext>
                </a:extLst>
              </p:cNvPr>
              <p:cNvSpPr/>
              <p:nvPr/>
            </p:nvSpPr>
            <p:spPr>
              <a:xfrm>
                <a:off x="2262617" y="1325903"/>
                <a:ext cx="4618764" cy="7978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=12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13591409+545140134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640320</m:t>
                                          </m:r>
                                        </m:e>
                                        <m:sup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693B84-1959-704A-B6D2-F1E538319B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617" y="1325903"/>
                <a:ext cx="4618764" cy="797847"/>
              </a:xfrm>
              <a:prstGeom prst="rect">
                <a:avLst/>
              </a:prstGeom>
              <a:blipFill>
                <a:blip r:embed="rId2"/>
                <a:stretch>
                  <a:fillRect t="-98413" b="-14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482408C-34D1-F84D-BC3F-EAB40DD1F962}"/>
              </a:ext>
            </a:extLst>
          </p:cNvPr>
          <p:cNvSpPr txBox="1"/>
          <p:nvPr/>
        </p:nvSpPr>
        <p:spPr>
          <a:xfrm>
            <a:off x="3190851" y="2312065"/>
            <a:ext cx="2762295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Chudnovsky()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sum = 0.0;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diff = 0.0;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bool negate = false;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n = 0;</a:t>
            </a:r>
          </a:p>
        </p:txBody>
      </p:sp>
    </p:spTree>
    <p:extLst>
      <p:ext uri="{BB962C8B-B14F-4D97-AF65-F5344CB8AC3E}">
        <p14:creationId xmlns:p14="http://schemas.microsoft.com/office/powerpoint/2010/main" val="218301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92CB-0FA0-4147-9838-8E64581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FC86B-8072-504A-9648-6C4F6BEDA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8C66A-D378-7E42-A935-366F950980B1}"/>
              </a:ext>
            </a:extLst>
          </p:cNvPr>
          <p:cNvSpPr txBox="1"/>
          <p:nvPr/>
        </p:nvSpPr>
        <p:spPr>
          <a:xfrm>
            <a:off x="291020" y="2325857"/>
            <a:ext cx="8561959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double factor1 = factorial(6*n)/(factorial(3*n)*pow(factorial(n), 3));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double factor2 = (13591409 + 545140134*n)/pow(640320, 3*n + 1.5);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(negate) factor1 = -factor1;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sum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factor1*factor2;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12*sum;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(11) &lt;&lt; n+1 &lt;&lt; "  " &lt;&lt; 1.0/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diff = abs(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one_over_pi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negate = !negate;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n++;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while ((diff &gt; TOLERANCE) &amp;&amp; (n &lt;= MAX_ITERATIONS));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FA5E9A8-8651-C943-A8F1-F7F0A3A65A41}"/>
                  </a:ext>
                </a:extLst>
              </p:cNvPr>
              <p:cNvSpPr/>
              <p:nvPr/>
            </p:nvSpPr>
            <p:spPr>
              <a:xfrm>
                <a:off x="2262617" y="1325903"/>
                <a:ext cx="4618764" cy="7978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=12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13591409+545140134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640320</m:t>
                                          </m:r>
                                        </m:e>
                                        <m:sup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FA5E9A8-8651-C943-A8F1-F7F0A3A65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617" y="1325903"/>
                <a:ext cx="4618764" cy="797847"/>
              </a:xfrm>
              <a:prstGeom prst="rect">
                <a:avLst/>
              </a:prstGeom>
              <a:blipFill>
                <a:blip r:embed="rId2"/>
                <a:stretch>
                  <a:fillRect t="-98413" b="-14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78747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38134</TotalTime>
  <Words>3771</Words>
  <Application>Microsoft Macintosh PowerPoint</Application>
  <PresentationFormat>On-screen Show (4:3)</PresentationFormat>
  <Paragraphs>547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Cambria Math</vt:lpstr>
      <vt:lpstr>Courier New</vt:lpstr>
      <vt:lpstr>Times New Roman</vt:lpstr>
      <vt:lpstr>Wingdings</vt:lpstr>
      <vt:lpstr>Quadrant</vt:lpstr>
      <vt:lpstr>CMPE 180A Data Structures and Algorithms in C++ September 1 Class Meeting</vt:lpstr>
      <vt:lpstr>The C++ Division Operator</vt:lpstr>
      <vt:lpstr>Assignment #1: Sample Solution</vt:lpstr>
      <vt:lpstr>Assignment #1: Sample Solution, cont’d</vt:lpstr>
      <vt:lpstr>Assignment #1: Sample Solution, cont’d</vt:lpstr>
      <vt:lpstr>Assignment #1: Sample Solution, cont’d</vt:lpstr>
      <vt:lpstr>Assignment #1: Sample Solution, cont’d</vt:lpstr>
      <vt:lpstr>Assignment #1: Sample Solution, cont’d</vt:lpstr>
      <vt:lpstr>Assignment #1: Sample Solution, cont’d</vt:lpstr>
      <vt:lpstr>Assignment #1: Sample Solution, cont’d</vt:lpstr>
      <vt:lpstr>Predefined Functions</vt:lpstr>
      <vt:lpstr>Predefined Functions, cont’d</vt:lpstr>
      <vt:lpstr>Random Numbers</vt:lpstr>
      <vt:lpstr>Random Numbers, cont’d</vt:lpstr>
      <vt:lpstr>Type Casting</vt:lpstr>
      <vt:lpstr>Type Casting, cont’d</vt:lpstr>
      <vt:lpstr>Programmer-Defined Functions</vt:lpstr>
      <vt:lpstr>Function Declarations</vt:lpstr>
      <vt:lpstr>Function Definitions, cont’d</vt:lpstr>
      <vt:lpstr>Function Calls</vt:lpstr>
      <vt:lpstr>Void Functions</vt:lpstr>
      <vt:lpstr>Void Functions, cont’d</vt:lpstr>
      <vt:lpstr>Coding Convention with Functions</vt:lpstr>
      <vt:lpstr>Coding Convention with Functions, cont’d</vt:lpstr>
      <vt:lpstr> Break</vt:lpstr>
      <vt:lpstr>Top-Down Design</vt:lpstr>
      <vt:lpstr>Top-Down Design, cont’d</vt:lpstr>
      <vt:lpstr>Top-Down Design Example</vt:lpstr>
      <vt:lpstr>Top-Down Design Example, cont’d</vt:lpstr>
      <vt:lpstr>Refinement 1</vt:lpstr>
      <vt:lpstr>Refinement 2</vt:lpstr>
      <vt:lpstr>Refinement 3</vt:lpstr>
      <vt:lpstr>Refinement 3, cont’d</vt:lpstr>
      <vt:lpstr>Refinement 4</vt:lpstr>
      <vt:lpstr>Refinement 5</vt:lpstr>
      <vt:lpstr>Refinement 6?  7?</vt:lpstr>
      <vt:lpstr>Scope and Local Variables</vt:lpstr>
      <vt:lpstr>Block Scope</vt:lpstr>
      <vt:lpstr>Global Constants and Variables</vt:lpstr>
      <vt:lpstr>Overloading Function Names</vt:lpstr>
      <vt:lpstr>Overloading Function Names, cont’d</vt:lpstr>
      <vt:lpstr>Pass by Value</vt:lpstr>
      <vt:lpstr>Pass by Value, cont’d</vt:lpstr>
      <vt:lpstr>Pass by Reference</vt:lpstr>
      <vt:lpstr>Pass by Reference, cont’d</vt:lpstr>
      <vt:lpstr>Procedural Abstraction</vt:lpstr>
      <vt:lpstr>Procedural Abstraction, cont’d</vt:lpstr>
      <vt:lpstr>Testing and Debugging Functions</vt:lpstr>
      <vt:lpstr>assert</vt:lpstr>
      <vt:lpstr>assert, cont’d</vt:lpstr>
      <vt:lpstr>Assignment #2: Monty Hall Problem</vt:lpstr>
      <vt:lpstr>Assignment #2: Monty Hall Problem,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533</cp:revision>
  <dcterms:created xsi:type="dcterms:W3CDTF">2008-01-12T03:52:55Z</dcterms:created>
  <dcterms:modified xsi:type="dcterms:W3CDTF">2020-09-01T07:01:33Z</dcterms:modified>
  <cp:category/>
</cp:coreProperties>
</file>