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68"/>
  </p:notesMasterIdLst>
  <p:handoutMasterIdLst>
    <p:handoutMasterId r:id="rId69"/>
  </p:handoutMasterIdLst>
  <p:sldIdLst>
    <p:sldId id="256" r:id="rId2"/>
    <p:sldId id="344" r:id="rId3"/>
    <p:sldId id="393" r:id="rId4"/>
    <p:sldId id="479" r:id="rId5"/>
    <p:sldId id="550" r:id="rId6"/>
    <p:sldId id="441" r:id="rId7"/>
    <p:sldId id="493" r:id="rId8"/>
    <p:sldId id="501" r:id="rId9"/>
    <p:sldId id="542" r:id="rId10"/>
    <p:sldId id="552" r:id="rId11"/>
    <p:sldId id="555" r:id="rId12"/>
    <p:sldId id="557" r:id="rId13"/>
    <p:sldId id="545" r:id="rId14"/>
    <p:sldId id="546" r:id="rId15"/>
    <p:sldId id="495" r:id="rId16"/>
    <p:sldId id="549" r:id="rId17"/>
    <p:sldId id="496" r:id="rId18"/>
    <p:sldId id="548" r:id="rId19"/>
    <p:sldId id="541" r:id="rId20"/>
    <p:sldId id="498" r:id="rId21"/>
    <p:sldId id="499" r:id="rId22"/>
    <p:sldId id="489" r:id="rId23"/>
    <p:sldId id="559" r:id="rId24"/>
    <p:sldId id="500" r:id="rId25"/>
    <p:sldId id="558" r:id="rId26"/>
    <p:sldId id="503" r:id="rId27"/>
    <p:sldId id="504" r:id="rId28"/>
    <p:sldId id="560" r:id="rId29"/>
    <p:sldId id="505" r:id="rId30"/>
    <p:sldId id="509" r:id="rId31"/>
    <p:sldId id="508" r:id="rId32"/>
    <p:sldId id="510" r:id="rId33"/>
    <p:sldId id="564" r:id="rId34"/>
    <p:sldId id="511" r:id="rId35"/>
    <p:sldId id="460" r:id="rId36"/>
    <p:sldId id="512" r:id="rId37"/>
    <p:sldId id="514" r:id="rId38"/>
    <p:sldId id="563" r:id="rId39"/>
    <p:sldId id="515" r:id="rId40"/>
    <p:sldId id="513" r:id="rId41"/>
    <p:sldId id="516" r:id="rId42"/>
    <p:sldId id="517" r:id="rId43"/>
    <p:sldId id="521" r:id="rId44"/>
    <p:sldId id="518" r:id="rId45"/>
    <p:sldId id="519" r:id="rId46"/>
    <p:sldId id="520" r:id="rId47"/>
    <p:sldId id="522" r:id="rId48"/>
    <p:sldId id="523" r:id="rId49"/>
    <p:sldId id="525" r:id="rId50"/>
    <p:sldId id="526" r:id="rId51"/>
    <p:sldId id="528" r:id="rId52"/>
    <p:sldId id="524" r:id="rId53"/>
    <p:sldId id="529" r:id="rId54"/>
    <p:sldId id="530" r:id="rId55"/>
    <p:sldId id="532" r:id="rId56"/>
    <p:sldId id="533" r:id="rId57"/>
    <p:sldId id="536" r:id="rId58"/>
    <p:sldId id="535" r:id="rId59"/>
    <p:sldId id="531" r:id="rId60"/>
    <p:sldId id="534" r:id="rId61"/>
    <p:sldId id="537" r:id="rId62"/>
    <p:sldId id="561" r:id="rId63"/>
    <p:sldId id="562" r:id="rId64"/>
    <p:sldId id="538" r:id="rId65"/>
    <p:sldId id="539" r:id="rId66"/>
    <p:sldId id="565" r:id="rId6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56C05"/>
    <a:srgbClr val="E1F5FF"/>
    <a:srgbClr val="B23C00"/>
    <a:srgbClr val="008F00"/>
    <a:srgbClr val="009051"/>
    <a:srgbClr val="A12A03"/>
    <a:srgbClr val="C6DEFF"/>
    <a:srgbClr val="66CCFF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14" autoAdjust="0"/>
    <p:restoredTop sz="98450" autoAdjust="0"/>
  </p:normalViewPr>
  <p:slideViewPr>
    <p:cSldViewPr>
      <p:cViewPr varScale="1">
        <p:scale>
          <a:sx n="232" d="100"/>
          <a:sy n="232" d="100"/>
        </p:scale>
        <p:origin x="184" y="34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8/24/20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97318" y="6263609"/>
            <a:ext cx="180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Fall 2020: August 25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4" name="Picture 13" descr="SJSU-logo">
            <a:extLst>
              <a:ext uri="{FF2B5EF4-FFF2-40B4-BE49-F238E27FC236}">
                <a16:creationId xmlns:a16="http://schemas.microsoft.com/office/drawing/2014/main" id="{4830A4C5-590F-294F-A0E1-5C8F93ACD5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p/ubuntu/9nblggh4msv6?activetab=pivot:overviewtab" TargetMode="External"/><Relationship Id="rId2" Type="http://schemas.openxmlformats.org/officeDocument/2006/relationships/hyperlink" Target="https://docs.microsoft.com/en-us/windows/wsl/install-win10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tutorials/ConfigureUbuntu.pdf" TargetMode="External"/><Relationship Id="rId2" Type="http://schemas.openxmlformats.org/officeDocument/2006/relationships/hyperlink" Target="http://www.cs.sjsu.edu/~mak/tutorials/InstallUbuntu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sjsu.edu/~mak/tutorials/InstallEclipse.pdf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Moss/" TargetMode="External"/><Relationship Id="rId2" Type="http://schemas.openxmlformats.org/officeDocument/2006/relationships/hyperlink" Target="http://theory.stanford.edu/~aiken/mos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MPE180A/index.html" TargetMode="External"/><Relationship Id="rId2" Type="http://schemas.openxmlformats.org/officeDocument/2006/relationships/hyperlink" Target="http://www.cs.sjsu.edu/~ma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CMPE180A/index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codecheck.it/files/20082407544wvyblyxihynvq7qdnc6pvfs0" TargetMode="External"/><Relationship Id="rId2" Type="http://schemas.openxmlformats.org/officeDocument/2006/relationships/hyperlink" Target="http://www.cs.sjsu.edu/~mak/CMPE180A/assignments/1/Assignment1.pdf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clipse.org/cd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CMPE 180A</a:t>
            </a:r>
            <a:br>
              <a:rPr lang="en-US" sz="3200" dirty="0"/>
            </a:br>
            <a:r>
              <a:rPr lang="en-US" dirty="0"/>
              <a:t>Data Structures and Algorithms in C++</a:t>
            </a:r>
            <a:br>
              <a:rPr lang="en-US" sz="3600" dirty="0"/>
            </a:br>
            <a:r>
              <a:rPr lang="en-US" sz="2400" dirty="0"/>
              <a:t>August 25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Screen Shot 2015-08-23 at 4.03.00 PM.png">
            <a:extLst>
              <a:ext uri="{FF2B5EF4-FFF2-40B4-BE49-F238E27FC236}">
                <a16:creationId xmlns:a16="http://schemas.microsoft.com/office/drawing/2014/main" id="{6EF4CC31-52B9-BA40-B590-618367B282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on Windows 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Windows platform has proven to be problematic for this class.</a:t>
            </a:r>
          </a:p>
          <a:p>
            <a:pPr lvl="1"/>
            <a:r>
              <a:rPr lang="en-US" dirty="0"/>
              <a:t>Difficult to install the Cygwin environment correctly.</a:t>
            </a:r>
          </a:p>
          <a:p>
            <a:pPr lvl="1"/>
            <a:r>
              <a:rPr lang="en-US" dirty="0"/>
              <a:t>Difficult to install C++ libraries successfully.</a:t>
            </a:r>
          </a:p>
          <a:p>
            <a:pPr lvl="1"/>
            <a:r>
              <a:rPr lang="en-US" dirty="0"/>
              <a:t>Serious compatibility challenges.</a:t>
            </a:r>
          </a:p>
          <a:p>
            <a:pPr lvl="5"/>
            <a:endParaRPr lang="en-US" dirty="0"/>
          </a:p>
          <a:p>
            <a:r>
              <a:rPr lang="en-US" dirty="0"/>
              <a:t>Avoid using Microsoft’s Visual C++ on Windows for this class.</a:t>
            </a:r>
          </a:p>
          <a:p>
            <a:pPr lvl="1"/>
            <a:r>
              <a:rPr lang="en-US" dirty="0"/>
              <a:t>You run the risk of writing programs </a:t>
            </a:r>
            <a:br>
              <a:rPr lang="en-US" dirty="0"/>
            </a:br>
            <a:r>
              <a:rPr lang="en-US" dirty="0"/>
              <a:t>that will not port to other platforms.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29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on Windows 10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3230867"/>
          </a:xfrm>
        </p:spPr>
        <p:txBody>
          <a:bodyPr/>
          <a:lstStyle/>
          <a:p>
            <a:r>
              <a:rPr lang="en-US" dirty="0"/>
              <a:t>Install the Windows Subsystem for Linux (WSL).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https://docs.microsoft.com/en-us/windows/wsl/install-win10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Recommended: Install the Ubuntu distribution.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3"/>
              </a:rPr>
              <a:t>https://www.microsoft.com/en-us/p/ubuntu/9nblggh4msv6?activetab=pivot:overviewtab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67239" y="4709146"/>
            <a:ext cx="4809522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B23C00"/>
                </a:solidFill>
              </a:rPr>
              <a:t>We will not provide support for Windows.</a:t>
            </a:r>
          </a:p>
          <a:p>
            <a:pPr algn="ctr"/>
            <a:endParaRPr lang="en-US" sz="1000" dirty="0">
              <a:solidFill>
                <a:srgbClr val="B23C00"/>
              </a:solidFill>
            </a:endParaRPr>
          </a:p>
          <a:p>
            <a:pPr algn="ctr"/>
            <a:r>
              <a:rPr lang="en-US" sz="2000" dirty="0">
                <a:solidFill>
                  <a:srgbClr val="B23C00"/>
                </a:solidFill>
              </a:rPr>
              <a:t>If you insist on running Windows, </a:t>
            </a:r>
          </a:p>
          <a:p>
            <a:pPr algn="ctr"/>
            <a:r>
              <a:rPr lang="en-US" sz="2000" dirty="0">
                <a:solidFill>
                  <a:srgbClr val="B23C00"/>
                </a:solidFill>
              </a:rPr>
              <a:t>you are on your own!</a:t>
            </a:r>
          </a:p>
        </p:txBody>
      </p:sp>
    </p:spTree>
    <p:extLst>
      <p:ext uri="{BB962C8B-B14F-4D97-AF65-F5344CB8AC3E}">
        <p14:creationId xmlns:p14="http://schemas.microsoft.com/office/powerpoint/2010/main" val="1669896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149B-C06A-334D-BBCE-3416B5F54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Tutorials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554CC-9DF6-5448-BC91-FA75F0F06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“Install Ubuntu on Windows 10 and on VirtualBox”</a:t>
            </a:r>
          </a:p>
          <a:p>
            <a:pPr lvl="1"/>
            <a:r>
              <a:rPr lang="en-US" u="sng" dirty="0">
                <a:hlinkClick r:id="rId2"/>
              </a:rPr>
              <a:t>http://www.cs.sjsu.edu/~mak/tutorials/InstallUbuntu.pdf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pPr lvl="0"/>
            <a:r>
              <a:rPr lang="en-US" dirty="0"/>
              <a:t>“Configure Ubuntu for Software Development”</a:t>
            </a:r>
          </a:p>
          <a:p>
            <a:pPr lvl="1"/>
            <a:r>
              <a:rPr lang="en-US" u="sng" dirty="0">
                <a:hlinkClick r:id="rId3"/>
              </a:rPr>
              <a:t>http://www.cs.sjsu.edu/~mak/tutorials/ConfigureUbuntu.pdf</a:t>
            </a:r>
            <a:endParaRPr lang="en-US" u="sng" dirty="0"/>
          </a:p>
          <a:p>
            <a:pPr lvl="4"/>
            <a:r>
              <a:rPr lang="en-US" dirty="0"/>
              <a:t> </a:t>
            </a:r>
          </a:p>
          <a:p>
            <a:pPr lvl="0"/>
            <a:r>
              <a:rPr lang="en-US" dirty="0"/>
              <a:t>“Install Eclipse for Java and C++ Development”</a:t>
            </a:r>
          </a:p>
          <a:p>
            <a:pPr lvl="1"/>
            <a:r>
              <a:rPr lang="en-US" u="sng" dirty="0">
                <a:hlinkClick r:id="rId4"/>
              </a:rPr>
              <a:t>http://www.cs.sjsu.edu/~mak/tutorials/InstallEclipse.pdf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83B31-3572-B641-8426-1D09BA1D5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55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C++ 2011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499356"/>
          </a:xfrm>
        </p:spPr>
        <p:txBody>
          <a:bodyPr/>
          <a:lstStyle/>
          <a:p>
            <a:r>
              <a:rPr lang="en-US" dirty="0"/>
              <a:t>We will use the </a:t>
            </a:r>
            <a:r>
              <a:rPr lang="en-US" u="sng" dirty="0"/>
              <a:t>2011 standard</a:t>
            </a:r>
            <a:r>
              <a:rPr lang="en-US" dirty="0"/>
              <a:t> version of C++.</a:t>
            </a:r>
          </a:p>
          <a:p>
            <a:pPr lvl="4"/>
            <a:endParaRPr lang="en-US" dirty="0"/>
          </a:p>
          <a:p>
            <a:r>
              <a:rPr lang="en-US" dirty="0"/>
              <a:t>You must set this standard explicitly for your project in Eclipse or your chosen IDE.</a:t>
            </a:r>
          </a:p>
          <a:p>
            <a:pPr lvl="4"/>
            <a:endParaRPr lang="en-US" dirty="0"/>
          </a:p>
          <a:p>
            <a:r>
              <a:rPr lang="en-US" dirty="0"/>
              <a:t>On the command line: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06659" y="3886195"/>
            <a:ext cx="5715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g++ 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foo.cpp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400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--std=</a:t>
            </a:r>
            <a:r>
              <a:rPr lang="en-US" sz="2400" b="1" dirty="0" err="1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c++</a:t>
            </a:r>
            <a:r>
              <a:rPr lang="en-US" sz="2400" b="1" dirty="0">
                <a:solidFill>
                  <a:srgbClr val="A12A03"/>
                </a:solidFill>
                <a:latin typeface="Courier New" charset="0"/>
                <a:ea typeface="Courier New" charset="0"/>
                <a:cs typeface="Courier New" charset="0"/>
              </a:rPr>
              <a:t>11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–o foo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3FEEED-EB07-FB4D-92BB-F80228FAE25A}"/>
              </a:ext>
            </a:extLst>
          </p:cNvPr>
          <p:cNvSpPr txBox="1"/>
          <p:nvPr/>
        </p:nvSpPr>
        <p:spPr>
          <a:xfrm>
            <a:off x="2103147" y="4488818"/>
            <a:ext cx="144930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Two hyphens!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9A8ED2B-9860-4047-8B38-BBCD3BC9BA6F}"/>
              </a:ext>
            </a:extLst>
          </p:cNvPr>
          <p:cNvSpPr/>
          <p:nvPr/>
        </p:nvSpPr>
        <p:spPr bwMode="auto">
          <a:xfrm>
            <a:off x="4206244" y="4073542"/>
            <a:ext cx="91439" cy="86969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1" name="Curved Connector 10">
            <a:extLst>
              <a:ext uri="{FF2B5EF4-FFF2-40B4-BE49-F238E27FC236}">
                <a16:creationId xmlns:a16="http://schemas.microsoft.com/office/drawing/2014/main" id="{26B5A9FC-607B-8341-B668-2ED1F479ECE6}"/>
              </a:ext>
            </a:extLst>
          </p:cNvPr>
          <p:cNvCxnSpPr>
            <a:stCxn id="6" idx="3"/>
            <a:endCxn id="9" idx="4"/>
          </p:cNvCxnSpPr>
          <p:nvPr/>
        </p:nvCxnSpPr>
        <p:spPr bwMode="auto">
          <a:xfrm flipV="1">
            <a:off x="3552455" y="4160511"/>
            <a:ext cx="699509" cy="497584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01818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the C++ 2011 Standard in Eclipse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Right-click on your project in the project list </a:t>
            </a:r>
            <a:br>
              <a:rPr lang="en-US" sz="2600" dirty="0"/>
            </a:br>
            <a:r>
              <a:rPr lang="en-US" sz="2600" dirty="0"/>
              <a:t>at the left side of the window. </a:t>
            </a:r>
          </a:p>
          <a:p>
            <a:r>
              <a:rPr lang="en-US" sz="2600" dirty="0"/>
              <a:t>Select “Properties” from </a:t>
            </a:r>
            <a:br>
              <a:rPr lang="en-US" sz="2600" dirty="0"/>
            </a:br>
            <a:r>
              <a:rPr lang="en-US" sz="2600" dirty="0"/>
              <a:t>the drop-down context menu. </a:t>
            </a:r>
          </a:p>
          <a:p>
            <a:r>
              <a:rPr lang="en-US" sz="2600" dirty="0"/>
              <a:t>In the left side of the properties window, </a:t>
            </a:r>
            <a:br>
              <a:rPr lang="en-US" sz="2600" dirty="0"/>
            </a:br>
            <a:r>
              <a:rPr lang="en-US" sz="2600" dirty="0"/>
              <a:t>select “C/C++ Build” </a:t>
            </a:r>
            <a:r>
              <a:rPr lang="en-US" sz="2600" dirty="0">
                <a:sym typeface="Wingdings" charset="2"/>
              </a:rPr>
              <a:t></a:t>
            </a:r>
            <a:r>
              <a:rPr lang="en-US" sz="2600" dirty="0"/>
              <a:t> “Settings”. </a:t>
            </a:r>
          </a:p>
          <a:p>
            <a:r>
              <a:rPr lang="en-US" sz="2600" dirty="0"/>
              <a:t>In the Settings dialog, </a:t>
            </a:r>
            <a:br>
              <a:rPr lang="en-US" sz="2600" dirty="0"/>
            </a:br>
            <a:r>
              <a:rPr lang="en-US" sz="2600" dirty="0"/>
              <a:t>select “GCC C++ Compiler” </a:t>
            </a:r>
            <a:r>
              <a:rPr lang="en-US" sz="2600" dirty="0">
                <a:sym typeface="Wingdings" charset="2"/>
              </a:rPr>
              <a:t></a:t>
            </a:r>
            <a:r>
              <a:rPr lang="en-US" sz="2600" dirty="0"/>
              <a:t> “Dialect”. </a:t>
            </a:r>
          </a:p>
          <a:p>
            <a:r>
              <a:rPr lang="en-US" sz="2600" dirty="0"/>
              <a:t>For “Language standard” select “ISO C++ 11”. </a:t>
            </a:r>
          </a:p>
          <a:p>
            <a:r>
              <a:rPr lang="en-US" sz="2600" dirty="0"/>
              <a:t>Click the “Apply” button, answer “Yes”, </a:t>
            </a:r>
            <a:br>
              <a:rPr lang="en-US" sz="2600" dirty="0"/>
            </a:br>
            <a:r>
              <a:rPr lang="en-US" sz="2600" dirty="0"/>
              <a:t>and then click the “OK” button.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BB0AD7-9276-884F-A43B-01F7A11AA835}"/>
              </a:ext>
            </a:extLst>
          </p:cNvPr>
          <p:cNvSpPr txBox="1"/>
          <p:nvPr/>
        </p:nvSpPr>
        <p:spPr>
          <a:xfrm>
            <a:off x="6583339" y="1874537"/>
            <a:ext cx="2103461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Remember to do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all these steps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for every C++ project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in Eclipse.</a:t>
            </a:r>
          </a:p>
        </p:txBody>
      </p:sp>
    </p:spTree>
    <p:extLst>
      <p:ext uri="{BB962C8B-B14F-4D97-AF65-F5344CB8AC3E}">
        <p14:creationId xmlns:p14="http://schemas.microsoft.com/office/powerpoint/2010/main" val="282759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get lots of programming practice!</a:t>
            </a:r>
          </a:p>
          <a:p>
            <a:pPr lvl="1"/>
            <a:r>
              <a:rPr lang="en-US" dirty="0"/>
              <a:t>A main programming assignment each week.</a:t>
            </a:r>
          </a:p>
          <a:p>
            <a:pPr lvl="1"/>
            <a:r>
              <a:rPr lang="en-US" dirty="0"/>
              <a:t>Several small </a:t>
            </a:r>
            <a:r>
              <a:rPr lang="en-US" u="sng" dirty="0"/>
              <a:t>practice programs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that emphasize specific skill needed to solve the main assignment.</a:t>
            </a:r>
          </a:p>
          <a:p>
            <a:pPr lvl="5"/>
            <a:endParaRPr lang="en-US" dirty="0"/>
          </a:p>
          <a:p>
            <a:r>
              <a:rPr lang="en-US" dirty="0"/>
              <a:t>We will use the online </a:t>
            </a:r>
            <a:r>
              <a:rPr lang="en-US" dirty="0">
                <a:solidFill>
                  <a:srgbClr val="B23C00"/>
                </a:solidFill>
              </a:rPr>
              <a:t>CodeCheck </a:t>
            </a:r>
            <a:r>
              <a:rPr lang="en-US" dirty="0"/>
              <a:t>system which will automatically check your output against a master.</a:t>
            </a:r>
          </a:p>
          <a:p>
            <a:pPr lvl="1"/>
            <a:r>
              <a:rPr lang="en-US" dirty="0"/>
              <a:t>You will be provided the URL for each assignment.</a:t>
            </a:r>
          </a:p>
          <a:p>
            <a:pPr lvl="1"/>
            <a:r>
              <a:rPr lang="en-US" dirty="0"/>
              <a:t>You can submit as many times as necessary </a:t>
            </a:r>
            <a:br>
              <a:rPr lang="en-US" dirty="0"/>
            </a:br>
            <a:r>
              <a:rPr lang="en-US" dirty="0"/>
              <a:t>to get satisfactory output.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71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Assignments will be due the following week, before the next lecture.</a:t>
            </a:r>
          </a:p>
          <a:p>
            <a:pPr lvl="4"/>
            <a:endParaRPr lang="en-US" dirty="0"/>
          </a:p>
          <a:p>
            <a:r>
              <a:rPr lang="en-US" dirty="0"/>
              <a:t>Solutions will be discussed at the next lecture.</a:t>
            </a:r>
          </a:p>
          <a:p>
            <a:pPr lvl="4"/>
            <a:endParaRPr lang="en-US" dirty="0"/>
          </a:p>
          <a:p>
            <a:r>
              <a:rPr lang="en-US" dirty="0"/>
              <a:t>Assignments </a:t>
            </a:r>
            <a:r>
              <a:rPr lang="en-US" u="sng" dirty="0"/>
              <a:t>will not be accepted</a:t>
            </a:r>
            <a:r>
              <a:rPr lang="en-US" dirty="0"/>
              <a:t> after solutions have been discussed in class.</a:t>
            </a:r>
          </a:p>
          <a:p>
            <a:pPr lvl="1"/>
            <a:r>
              <a:rPr lang="en-US" dirty="0"/>
              <a:t>Late assignments will receive a 0 score.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76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may study together.</a:t>
            </a:r>
          </a:p>
          <a:p>
            <a:r>
              <a:rPr lang="en-US" dirty="0"/>
              <a:t>You may discuss the assignments together.</a:t>
            </a:r>
          </a:p>
          <a:p>
            <a:pPr lvl="4"/>
            <a:endParaRPr lang="en-US" dirty="0"/>
          </a:p>
          <a:p>
            <a:r>
              <a:rPr lang="en-US" dirty="0"/>
              <a:t>But whatever you turn in must be your </a:t>
            </a:r>
            <a:r>
              <a:rPr lang="en-US" u="sng" dirty="0"/>
              <a:t>individual work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06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Copying</a:t>
            </a:r>
            <a:r>
              <a:rPr lang="en-US" dirty="0"/>
              <a:t> another student’s work or </a:t>
            </a:r>
            <a:r>
              <a:rPr lang="en-US" u="sng" dirty="0"/>
              <a:t>sharing</a:t>
            </a:r>
            <a:r>
              <a:rPr lang="en-US" dirty="0"/>
              <a:t> your work is a </a:t>
            </a:r>
            <a:r>
              <a:rPr lang="en-US" u="sng" dirty="0"/>
              <a:t>violation of academic integrity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Violations will result in </a:t>
            </a:r>
            <a:r>
              <a:rPr lang="en-US" u="sng" dirty="0"/>
              <a:t>harsh penalties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by the university.</a:t>
            </a:r>
          </a:p>
          <a:p>
            <a:pPr lvl="1"/>
            <a:r>
              <a:rPr lang="en-US" dirty="0"/>
              <a:t>Academic probation.</a:t>
            </a:r>
          </a:p>
          <a:p>
            <a:pPr lvl="1"/>
            <a:r>
              <a:rPr lang="en-US" dirty="0"/>
              <a:t>Disqualified for TA positions in the university.</a:t>
            </a:r>
          </a:p>
          <a:p>
            <a:pPr lvl="1"/>
            <a:r>
              <a:rPr lang="en-US" dirty="0"/>
              <a:t>Lose internship and OPT sponsorship </a:t>
            </a:r>
            <a:br>
              <a:rPr lang="en-US" dirty="0"/>
            </a:br>
            <a:r>
              <a:rPr lang="en-US" dirty="0"/>
              <a:t>at local companies.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Instructors are obligated to report violations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17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Department policy is for programming assignments to be run through Stanford University’s </a:t>
            </a:r>
            <a:r>
              <a:rPr lang="en-US" dirty="0">
                <a:solidFill>
                  <a:srgbClr val="B23C00"/>
                </a:solidFill>
              </a:rPr>
              <a:t>Moss</a:t>
            </a:r>
            <a:r>
              <a:rPr lang="en-US" dirty="0"/>
              <a:t> application.</a:t>
            </a:r>
          </a:p>
          <a:p>
            <a:pPr lvl="1"/>
            <a:r>
              <a:rPr lang="en-US" u="sng" dirty="0"/>
              <a:t>M</a:t>
            </a:r>
            <a:r>
              <a:rPr lang="en-US" dirty="0"/>
              <a:t>easure </a:t>
            </a:r>
            <a:r>
              <a:rPr lang="en-US" u="sng" dirty="0"/>
              <a:t>o</a:t>
            </a:r>
            <a:r>
              <a:rPr lang="en-US" dirty="0"/>
              <a:t>f </a:t>
            </a:r>
            <a:r>
              <a:rPr lang="en-US" u="sng" dirty="0"/>
              <a:t>s</a:t>
            </a:r>
            <a:r>
              <a:rPr lang="en-US" dirty="0"/>
              <a:t>oftware </a:t>
            </a:r>
            <a:r>
              <a:rPr lang="en-US" u="sng" dirty="0"/>
              <a:t>s</a:t>
            </a:r>
            <a:r>
              <a:rPr lang="en-US" dirty="0"/>
              <a:t>imilarity</a:t>
            </a:r>
          </a:p>
          <a:p>
            <a:pPr lvl="1"/>
            <a:r>
              <a:rPr lang="en-US" dirty="0"/>
              <a:t>Detects programming plagiarism</a:t>
            </a:r>
          </a:p>
          <a:p>
            <a:pPr lvl="1"/>
            <a:r>
              <a:rPr lang="en-US" dirty="0">
                <a:hlinkClick r:id="rId2"/>
              </a:rPr>
              <a:t>http://theory.stanford.edu/~aiken/moss/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/>
              <a:t>Moss is </a:t>
            </a:r>
            <a:r>
              <a:rPr lang="en-US" u="sng" dirty="0"/>
              <a:t>not</a:t>
            </a:r>
            <a:r>
              <a:rPr lang="en-US" dirty="0"/>
              <a:t> fooled by</a:t>
            </a:r>
          </a:p>
          <a:p>
            <a:pPr lvl="1"/>
            <a:r>
              <a:rPr lang="en-US" dirty="0"/>
              <a:t>Renaming variables and functions</a:t>
            </a:r>
          </a:p>
          <a:p>
            <a:pPr lvl="1"/>
            <a:r>
              <a:rPr lang="en-US" dirty="0"/>
              <a:t>Reformatting code</a:t>
            </a:r>
          </a:p>
          <a:p>
            <a:pPr lvl="1"/>
            <a:r>
              <a:rPr lang="en-US" dirty="0"/>
              <a:t>Re-ordering functions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40747" y="5440658"/>
            <a:ext cx="384605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Example Moss output:</a:t>
            </a:r>
          </a:p>
          <a:p>
            <a:r>
              <a:rPr lang="en-US" sz="1800" dirty="0">
                <a:solidFill>
                  <a:srgbClr val="0033CC"/>
                </a:solidFill>
                <a:hlinkClick r:id="rId3"/>
              </a:rPr>
              <a:t>http://www.cs.sjsu.edu/~mak/Moss/</a:t>
            </a:r>
            <a:r>
              <a:rPr lang="en-US" sz="1800" dirty="0">
                <a:solidFill>
                  <a:srgbClr val="0033CC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307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 err="1"/>
              <a:t>TuTh</a:t>
            </a:r>
            <a:r>
              <a:rPr lang="en-US" dirty="0"/>
              <a:t> 4:30 – 5:30 PM online via Zoom</a:t>
            </a:r>
          </a:p>
          <a:p>
            <a:pPr lvl="1"/>
            <a:r>
              <a:rPr lang="en-US" dirty="0"/>
              <a:t>ENG 250 (but working from home)</a:t>
            </a:r>
          </a:p>
          <a:p>
            <a:pPr lvl="5"/>
            <a:endParaRPr lang="en-US" dirty="0"/>
          </a:p>
          <a:p>
            <a:r>
              <a:rPr lang="en-US" dirty="0"/>
              <a:t>Website</a:t>
            </a:r>
          </a:p>
          <a:p>
            <a:pPr lvl="1"/>
            <a:r>
              <a:rPr lang="en-US" dirty="0"/>
              <a:t>Faculty webpage: </a:t>
            </a:r>
            <a:r>
              <a:rPr lang="en-US" dirty="0">
                <a:hlinkClick r:id="rId2"/>
              </a:rPr>
              <a:t>http://www.cs.sjsu.edu/~mak/</a:t>
            </a:r>
            <a:endParaRPr lang="en-US" dirty="0"/>
          </a:p>
          <a:p>
            <a:pPr lvl="1"/>
            <a:r>
              <a:rPr lang="en-US" dirty="0"/>
              <a:t>Class webpage:</a:t>
            </a:r>
            <a:br>
              <a:rPr lang="en-US" dirty="0"/>
            </a:br>
            <a:r>
              <a:rPr lang="en-US" dirty="0">
                <a:hlinkClick r:id="rId3"/>
              </a:rPr>
              <a:t>http://www.cs.sjsu.edu/~mak/CMPE180A/index.html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Syllabus</a:t>
            </a:r>
          </a:p>
          <a:p>
            <a:pPr lvl="1"/>
            <a:r>
              <a:rPr lang="en-US" dirty="0"/>
              <a:t>Assignments</a:t>
            </a:r>
          </a:p>
          <a:p>
            <a:pPr lvl="1"/>
            <a:r>
              <a:rPr lang="en-US" dirty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33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midterm and final examinations will be open book and conducted online.</a:t>
            </a:r>
          </a:p>
          <a:p>
            <a:pPr lvl="4"/>
            <a:endParaRPr lang="en-US" dirty="0"/>
          </a:p>
          <a:p>
            <a:r>
              <a:rPr lang="en-US" dirty="0"/>
              <a:t>Instant messaging, e-mails, texting, tweeting, file sharing, or any other forms of communication with anyone else during the exams violates academic integrity.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3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can be no make-up midterm examination unless there is a documented medical emergency. </a:t>
            </a:r>
          </a:p>
          <a:p>
            <a:pPr lvl="4"/>
            <a:endParaRPr lang="en-US" dirty="0"/>
          </a:p>
          <a:p>
            <a:r>
              <a:rPr lang="en-US" dirty="0"/>
              <a:t>Make-up final examinations are available </a:t>
            </a:r>
            <a:br>
              <a:rPr lang="en-US" dirty="0"/>
            </a:br>
            <a:r>
              <a:rPr lang="en-US" dirty="0"/>
              <a:t>only under conditions dictated by University regulations.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25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1472-C459-A34F-84AF-B644A09DA17F}" type="slidenum">
              <a:rPr lang="en-US"/>
              <a:pPr/>
              <a:t>22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Class Grade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65% assignments</a:t>
            </a:r>
          </a:p>
          <a:p>
            <a:pPr>
              <a:lnSpc>
                <a:spcPct val="90000"/>
              </a:lnSpc>
            </a:pPr>
            <a:r>
              <a:rPr lang="en-US" dirty="0"/>
              <a:t>15% midterm</a:t>
            </a:r>
          </a:p>
          <a:p>
            <a:pPr>
              <a:lnSpc>
                <a:spcPct val="90000"/>
              </a:lnSpc>
            </a:pPr>
            <a:r>
              <a:rPr lang="en-US" dirty="0"/>
              <a:t>20% final exam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class is graded </a:t>
            </a:r>
            <a:r>
              <a:rPr lang="en-US" u="sng" dirty="0"/>
              <a:t>CR/NC</a:t>
            </a:r>
            <a:r>
              <a:rPr lang="en-US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Students who have a weighted score above </a:t>
            </a:r>
            <a:br>
              <a:rPr lang="en-US" dirty="0"/>
            </a:br>
            <a:r>
              <a:rPr lang="en-US" dirty="0"/>
              <a:t>the passing threshold at the end of the semester will receive the CR grade.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We expect least 80% of students will pass.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 some past semesters when I’ve taught this class, the pass rate has been higher than 95% in the past.</a:t>
            </a:r>
          </a:p>
        </p:txBody>
      </p:sp>
    </p:spTree>
    <p:extLst>
      <p:ext uri="{BB962C8B-B14F-4D97-AF65-F5344CB8AC3E}">
        <p14:creationId xmlns:p14="http://schemas.microsoft.com/office/powerpoint/2010/main" val="94985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5037E-8F16-8542-8C2E-29BE6EB59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Roll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5E41B-C1DB-F044-B726-247A9B1E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C3333F-624C-A149-BEA1-C41A8D0F8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33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Pace!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class will move forward at a </a:t>
            </a:r>
            <a:r>
              <a:rPr lang="en-US" u="sng" dirty="0"/>
              <a:t>fast pace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Lectures will consist of:</a:t>
            </a:r>
          </a:p>
          <a:p>
            <a:pPr lvl="1"/>
            <a:r>
              <a:rPr lang="en-US" dirty="0"/>
              <a:t>New PowerPoint slides by the instructor</a:t>
            </a:r>
          </a:p>
          <a:p>
            <a:pPr lvl="1"/>
            <a:r>
              <a:rPr lang="en-US" dirty="0"/>
              <a:t>PowerPoint slides from the textbook publishers</a:t>
            </a:r>
          </a:p>
          <a:p>
            <a:pPr lvl="1"/>
            <a:r>
              <a:rPr lang="en-US" dirty="0"/>
              <a:t>Program examples and live demos</a:t>
            </a:r>
          </a:p>
          <a:p>
            <a:pPr lvl="1"/>
            <a:r>
              <a:rPr lang="en-US" dirty="0"/>
              <a:t>Questions, answers, and discussion</a:t>
            </a:r>
          </a:p>
          <a:p>
            <a:pPr lvl="5"/>
            <a:endParaRPr lang="en-US" dirty="0"/>
          </a:p>
          <a:p>
            <a:r>
              <a:rPr lang="en-US" dirty="0"/>
              <a:t>Lecture materials will be posted to the class webpage: </a:t>
            </a:r>
            <a:r>
              <a:rPr lang="en-US" sz="1800" dirty="0">
                <a:hlinkClick r:id="rId2"/>
              </a:rPr>
              <a:t>http://www.cs.sjsu.edu/~mak/CMPE180A/index.html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95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DD6D3-775B-F14C-A43F-C4329F3DA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FA71E-48CC-6449-9F8B-EAAC40AA9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use the Discussions feature of Canvas.</a:t>
            </a:r>
          </a:p>
          <a:p>
            <a:pPr lvl="1"/>
            <a:r>
              <a:rPr lang="en-US" dirty="0"/>
              <a:t>Ask questions</a:t>
            </a:r>
          </a:p>
          <a:p>
            <a:pPr lvl="1"/>
            <a:r>
              <a:rPr lang="en-US" dirty="0"/>
              <a:t>Answer questions</a:t>
            </a:r>
          </a:p>
          <a:p>
            <a:pPr lvl="1"/>
            <a:r>
              <a:rPr lang="en-US" dirty="0"/>
              <a:t>Chat</a:t>
            </a:r>
          </a:p>
          <a:p>
            <a:pPr lvl="1"/>
            <a:endParaRPr lang="en-US" dirty="0"/>
          </a:p>
          <a:p>
            <a:r>
              <a:rPr lang="en-US" dirty="0"/>
              <a:t>If you have a question, please ask it in the Discussions feature .</a:t>
            </a:r>
          </a:p>
          <a:p>
            <a:pPr lvl="1"/>
            <a:r>
              <a:rPr lang="en-US" dirty="0"/>
              <a:t>Others may have the same question.</a:t>
            </a:r>
          </a:p>
          <a:p>
            <a:pPr lvl="1"/>
            <a:r>
              <a:rPr lang="en-US" dirty="0"/>
              <a:t>I’ll only have to answer the question once.</a:t>
            </a:r>
          </a:p>
          <a:p>
            <a:pPr lvl="1"/>
            <a:r>
              <a:rPr lang="en-US" dirty="0"/>
              <a:t>Other students can provide answers before I do.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B9637E-763F-9946-88EA-5B5EC6429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148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object-oriented programming (OOP) language.</a:t>
            </a:r>
          </a:p>
          <a:p>
            <a:pPr lvl="1"/>
            <a:r>
              <a:rPr lang="en-US" dirty="0"/>
              <a:t>Supports encapsulation, inheritance, polymorphism.</a:t>
            </a:r>
          </a:p>
          <a:p>
            <a:pPr lvl="1"/>
            <a:r>
              <a:rPr lang="en-US" dirty="0"/>
              <a:t>Based on the C language with added OOP features.</a:t>
            </a:r>
          </a:p>
          <a:p>
            <a:pPr lvl="5"/>
            <a:endParaRPr lang="en-US" dirty="0"/>
          </a:p>
          <a:p>
            <a:r>
              <a:rPr lang="en-US" dirty="0"/>
              <a:t>A powerful but complex language!</a:t>
            </a:r>
          </a:p>
          <a:p>
            <a:pPr lvl="1"/>
            <a:r>
              <a:rPr lang="en-US" dirty="0"/>
              <a:t>Lots of features.</a:t>
            </a:r>
          </a:p>
          <a:p>
            <a:pPr lvl="1"/>
            <a:r>
              <a:rPr lang="en-US" dirty="0"/>
              <a:t>Somewhat arcane syntax.</a:t>
            </a:r>
          </a:p>
          <a:p>
            <a:pPr lvl="1"/>
            <a:r>
              <a:rPr lang="en-US" dirty="0"/>
              <a:t>Easy to make programming errors.</a:t>
            </a:r>
          </a:p>
          <a:p>
            <a:pPr lvl="1"/>
            <a:r>
              <a:rPr lang="en-US" dirty="0"/>
              <a:t>Things happen automatically at run time </a:t>
            </a:r>
            <a:br>
              <a:rPr lang="en-US" dirty="0"/>
            </a:br>
            <a:r>
              <a:rPr lang="en-US" dirty="0"/>
              <a:t>that you may not expect.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146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Useful Subset of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only learn a </a:t>
            </a:r>
            <a:r>
              <a:rPr lang="en-US" u="sng" dirty="0"/>
              <a:t>useful subset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C++.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Very few people (</a:t>
            </a:r>
            <a:r>
              <a:rPr lang="en-US" u="sng" dirty="0"/>
              <a:t>not</a:t>
            </a:r>
            <a:r>
              <a:rPr lang="en-US" dirty="0"/>
              <a:t> including your instructor) </a:t>
            </a:r>
            <a:br>
              <a:rPr lang="en-US" dirty="0"/>
            </a:br>
            <a:r>
              <a:rPr lang="en-US" dirty="0"/>
              <a:t>know the entire language.</a:t>
            </a:r>
          </a:p>
          <a:p>
            <a:pPr lvl="4"/>
            <a:endParaRPr lang="en-US" dirty="0"/>
          </a:p>
          <a:p>
            <a:r>
              <a:rPr lang="en-US" dirty="0"/>
              <a:t>Among professional C++ programmers, </a:t>
            </a:r>
            <a:br>
              <a:rPr lang="en-US" dirty="0"/>
            </a:br>
            <a:r>
              <a:rPr lang="en-US" dirty="0"/>
              <a:t>everybody knows a different subset, </a:t>
            </a:r>
            <a:br>
              <a:rPr lang="en-US" dirty="0"/>
            </a:br>
            <a:r>
              <a:rPr lang="en-US" dirty="0"/>
              <a:t>depending on experience, training, </a:t>
            </a:r>
            <a:br>
              <a:rPr lang="en-US" dirty="0"/>
            </a:br>
            <a:r>
              <a:rPr lang="en-US" dirty="0"/>
              <a:t>and application domains.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371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6EE7D-76D0-B94D-AFEF-669B914E6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07F26-B751-1240-B6ED-95A76152E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may have to figure out together </a:t>
            </a:r>
            <a:br>
              <a:rPr lang="en-US" dirty="0"/>
            </a:br>
            <a:r>
              <a:rPr lang="en-US" dirty="0"/>
              <a:t>what happened when …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You’ve accidentally stumbled onto </a:t>
            </a:r>
            <a:br>
              <a:rPr lang="en-US" dirty="0"/>
            </a:br>
            <a:r>
              <a:rPr lang="en-US" dirty="0"/>
              <a:t>an obscure language feature.</a:t>
            </a:r>
          </a:p>
          <a:p>
            <a:pPr lvl="1"/>
            <a:r>
              <a:rPr lang="en-US" dirty="0"/>
              <a:t>Your program runs slower than expected.</a:t>
            </a:r>
          </a:p>
          <a:p>
            <a:pPr lvl="1"/>
            <a:r>
              <a:rPr lang="en-US" dirty="0"/>
              <a:t>Your program mysteriously crashes.</a:t>
            </a:r>
          </a:p>
          <a:p>
            <a:pPr lvl="4"/>
            <a:endParaRPr lang="en-US" dirty="0"/>
          </a:p>
          <a:p>
            <a:r>
              <a:rPr lang="en-US" dirty="0"/>
              <a:t>Your program may appear to run fine on your machine but then crash in CodeCheck.</a:t>
            </a:r>
          </a:p>
          <a:p>
            <a:pPr lvl="1"/>
            <a:r>
              <a:rPr lang="en-US" dirty="0"/>
              <a:t>It’s usually because your program attempted </a:t>
            </a:r>
            <a:br>
              <a:rPr lang="en-US" dirty="0"/>
            </a:br>
            <a:r>
              <a:rPr lang="en-US" dirty="0"/>
              <a:t>to access protected memory via a bad pointer.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7F575E-6991-4447-AF75-2F21D18C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965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First C++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596624"/>
          </a:xfrm>
        </p:spPr>
        <p:txBody>
          <a:bodyPr/>
          <a:lstStyle/>
          <a:p>
            <a:r>
              <a:rPr lang="en-US" dirty="0"/>
              <a:t>The infamous “Hello, world!” program.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Compiled and run on the command line: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98218" y="1874537"/>
            <a:ext cx="5147563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iostream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"Hello, world!"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0;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52146" y="1971972"/>
            <a:ext cx="1526380" cy="338554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helloworld.cpp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4719" y="5053440"/>
            <a:ext cx="8454559" cy="83099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~/programs/HelloWorld: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g++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helloworld.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cpp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--std=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c++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11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-o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~/programs/HelloWorld: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Hello, world!</a:t>
            </a:r>
          </a:p>
        </p:txBody>
      </p:sp>
    </p:spTree>
    <p:extLst>
      <p:ext uri="{BB962C8B-B14F-4D97-AF65-F5344CB8AC3E}">
        <p14:creationId xmlns:p14="http://schemas.microsoft.com/office/powerpoint/2010/main" val="171969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primary goal of this class is to learn a </a:t>
            </a:r>
            <a:r>
              <a:rPr lang="en-US" u="sng" dirty="0"/>
              <a:t>useful subset of C++</a:t>
            </a:r>
            <a:r>
              <a:rPr lang="en-US" dirty="0"/>
              <a:t> programming language and </a:t>
            </a:r>
            <a:r>
              <a:rPr lang="en-US" u="sng" dirty="0"/>
              <a:t>fundamental data structures and algorithms</a:t>
            </a:r>
            <a:r>
              <a:rPr lang="en-US" dirty="0"/>
              <a:t> expressed in C++. </a:t>
            </a:r>
          </a:p>
          <a:p>
            <a:pPr lvl="4"/>
            <a:endParaRPr lang="en-US" dirty="0"/>
          </a:p>
          <a:p>
            <a:pPr lvl="0"/>
            <a:r>
              <a:rPr lang="en-US" dirty="0"/>
              <a:t>You will learn </a:t>
            </a:r>
            <a:r>
              <a:rPr lang="en-US" u="sng" dirty="0"/>
              <a:t>best practices</a:t>
            </a:r>
            <a:r>
              <a:rPr lang="en-US" dirty="0"/>
              <a:t> for developing reliable software.</a:t>
            </a:r>
          </a:p>
          <a:p>
            <a:pPr lvl="5"/>
            <a:endParaRPr lang="en-US" dirty="0"/>
          </a:p>
          <a:p>
            <a:pPr lvl="0"/>
            <a:r>
              <a:rPr lang="en-US" dirty="0"/>
              <a:t>You will acquire </a:t>
            </a:r>
            <a:r>
              <a:rPr lang="en-US" u="sng" dirty="0"/>
              <a:t>software development skills</a:t>
            </a:r>
            <a:r>
              <a:rPr lang="en-US" dirty="0"/>
              <a:t> that are valued by employers.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489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and Program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65975"/>
            <a:ext cx="8229600" cy="4114755"/>
          </a:xfrm>
        </p:spPr>
        <p:txBody>
          <a:bodyPr/>
          <a:lstStyle/>
          <a:p>
            <a:r>
              <a:rPr lang="en-US" dirty="0"/>
              <a:t>Display 1.4</a:t>
            </a:r>
          </a:p>
          <a:p>
            <a:pPr lvl="1"/>
            <a:r>
              <a:rPr lang="en-US" dirty="0"/>
              <a:t>Compiling and Running a C++ Program</a:t>
            </a:r>
          </a:p>
          <a:p>
            <a:pPr lvl="5"/>
            <a:endParaRPr lang="en-US" dirty="0"/>
          </a:p>
          <a:p>
            <a:r>
              <a:rPr lang="en-US" dirty="0"/>
              <a:t>Display 1.5</a:t>
            </a:r>
          </a:p>
          <a:p>
            <a:pPr lvl="1"/>
            <a:r>
              <a:rPr lang="en-US" dirty="0"/>
              <a:t>Preparing a C++ Program for Running</a:t>
            </a:r>
          </a:p>
          <a:p>
            <a:pPr lvl="5"/>
            <a:endParaRPr lang="en-US" dirty="0"/>
          </a:p>
          <a:p>
            <a:r>
              <a:rPr lang="en-US" dirty="0"/>
              <a:t>Display 1.7</a:t>
            </a:r>
          </a:p>
          <a:p>
            <a:pPr lvl="1"/>
            <a:r>
              <a:rPr lang="en-US" dirty="0"/>
              <a:t>Program Design Process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1781" y="1323935"/>
            <a:ext cx="3946914" cy="400110"/>
          </a:xfrm>
          <a:prstGeom prst="rect">
            <a:avLst/>
          </a:prstGeom>
          <a:solidFill>
            <a:srgbClr val="056C05"/>
          </a:solidFill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rgbClr val="FFFF00"/>
                </a:solidFill>
              </a:rPr>
              <a:t>Savitch_ch_01.ppt: slides 57– 60</a:t>
            </a:r>
          </a:p>
        </p:txBody>
      </p:sp>
    </p:spTree>
    <p:extLst>
      <p:ext uri="{BB962C8B-B14F-4D97-AF65-F5344CB8AC3E}">
        <p14:creationId xmlns:p14="http://schemas.microsoft.com/office/powerpoint/2010/main" val="5207427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C++ Program: Pods and Peas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537"/>
            <a:ext cx="8229600" cy="4256388"/>
          </a:xfrm>
        </p:spPr>
        <p:txBody>
          <a:bodyPr/>
          <a:lstStyle/>
          <a:p>
            <a:r>
              <a:rPr lang="en-US" dirty="0"/>
              <a:t>“A Sample C++ Program”</a:t>
            </a:r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Display 1.8</a:t>
            </a:r>
          </a:p>
          <a:p>
            <a:pPr lvl="1"/>
            <a:r>
              <a:rPr lang="en-US" dirty="0"/>
              <a:t>Pods and peas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51781" y="1323935"/>
            <a:ext cx="4017446" cy="400110"/>
          </a:xfrm>
          <a:prstGeom prst="rect">
            <a:avLst/>
          </a:prstGeom>
          <a:solidFill>
            <a:srgbClr val="056C05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Savitch_ch_01.ppt: slides 34 – 44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DD78D0-B9BF-984D-97D5-24F58C547EB9}"/>
              </a:ext>
            </a:extLst>
          </p:cNvPr>
          <p:cNvSpPr txBox="1"/>
          <p:nvPr/>
        </p:nvSpPr>
        <p:spPr>
          <a:xfrm>
            <a:off x="2651781" y="2697488"/>
            <a:ext cx="3320140" cy="400110"/>
          </a:xfrm>
          <a:prstGeom prst="rect">
            <a:avLst/>
          </a:prstGeom>
          <a:solidFill>
            <a:srgbClr val="056C05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Savitch_ch_01.ppt: slide 61</a:t>
            </a:r>
          </a:p>
        </p:txBody>
      </p:sp>
    </p:spTree>
    <p:extLst>
      <p:ext uri="{BB962C8B-B14F-4D97-AF65-F5344CB8AC3E}">
        <p14:creationId xmlns:p14="http://schemas.microsoft.com/office/powerpoint/2010/main" val="2560643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Identifiers and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Identifiers</a:t>
            </a:r>
            <a:r>
              <a:rPr lang="en-US" dirty="0"/>
              <a:t> are </a:t>
            </a:r>
            <a:r>
              <a:rPr lang="en-US" u="sng" dirty="0"/>
              <a:t>names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Variables</a:t>
            </a:r>
            <a:r>
              <a:rPr lang="en-US" dirty="0"/>
              <a:t> represent </a:t>
            </a:r>
            <a:r>
              <a:rPr lang="en-US" u="sng" dirty="0"/>
              <a:t>values that can change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Variables have names (variable identifiers).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Declare</a:t>
            </a:r>
            <a:r>
              <a:rPr lang="en-US" dirty="0"/>
              <a:t> variables before you use them.</a:t>
            </a:r>
          </a:p>
          <a:p>
            <a:pPr lvl="1"/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declaration</a:t>
            </a:r>
            <a:r>
              <a:rPr lang="en-US" dirty="0"/>
              <a:t> tells what is the </a:t>
            </a:r>
            <a:br>
              <a:rPr lang="en-US" dirty="0"/>
            </a:br>
            <a:r>
              <a:rPr lang="en-US" dirty="0"/>
              <a:t>variable’s datatype </a:t>
            </a:r>
            <a:br>
              <a:rPr lang="en-US" dirty="0"/>
            </a:br>
            <a:r>
              <a:rPr lang="en-US" dirty="0"/>
              <a:t>(integer, float, double, </a:t>
            </a:r>
            <a:br>
              <a:rPr lang="en-US" dirty="0"/>
            </a:br>
            <a:r>
              <a:rPr lang="en-US" dirty="0"/>
              <a:t>character, </a:t>
            </a:r>
            <a:r>
              <a:rPr lang="en-US" dirty="0" err="1"/>
              <a:t>boolean</a:t>
            </a:r>
            <a:r>
              <a:rPr lang="en-US" dirty="0"/>
              <a:t>, etc.).</a:t>
            </a:r>
          </a:p>
          <a:p>
            <a:pPr lvl="1"/>
            <a:r>
              <a:rPr lang="en-US" dirty="0"/>
              <a:t>A declaration can also give an </a:t>
            </a:r>
            <a:br>
              <a:rPr lang="en-US" dirty="0"/>
            </a:br>
            <a:r>
              <a:rPr lang="en-US" u="sng" dirty="0"/>
              <a:t>initial value</a:t>
            </a:r>
            <a:r>
              <a:rPr lang="en-US" dirty="0"/>
              <a:t> to the variable.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53C936-2610-264F-9407-9BDA57C45193}"/>
              </a:ext>
            </a:extLst>
          </p:cNvPr>
          <p:cNvSpPr txBox="1"/>
          <p:nvPr/>
        </p:nvSpPr>
        <p:spPr>
          <a:xfrm>
            <a:off x="5852146" y="3703317"/>
            <a:ext cx="1912703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n;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 ratio;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is_prime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name;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9BFC58-D3AB-DD4F-B03A-15B39C3621E4}"/>
              </a:ext>
            </a:extLst>
          </p:cNvPr>
          <p:cNvSpPr txBox="1"/>
          <p:nvPr/>
        </p:nvSpPr>
        <p:spPr>
          <a:xfrm>
            <a:off x="5856524" y="5299928"/>
            <a:ext cx="2900153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length =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 temp = 98.6;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name = "Frank";</a:t>
            </a:r>
          </a:p>
        </p:txBody>
      </p:sp>
    </p:spTree>
    <p:extLst>
      <p:ext uri="{BB962C8B-B14F-4D97-AF65-F5344CB8AC3E}">
        <p14:creationId xmlns:p14="http://schemas.microsoft.com/office/powerpoint/2010/main" val="7360251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Keywords</a:t>
            </a:r>
            <a:r>
              <a:rPr lang="en-US" dirty="0"/>
              <a:t> are reserved by C++ </a:t>
            </a:r>
            <a:br>
              <a:rPr lang="en-US" dirty="0"/>
            </a:br>
            <a:r>
              <a:rPr lang="en-US" dirty="0"/>
              <a:t>and you </a:t>
            </a:r>
            <a:r>
              <a:rPr lang="en-US" u="sng" dirty="0"/>
              <a:t>cannot</a:t>
            </a:r>
            <a:r>
              <a:rPr lang="en-US" dirty="0"/>
              <a:t> use them as identifiers.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Examples: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if for while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9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3748999"/>
          </a:xfrm>
        </p:spPr>
        <p:txBody>
          <a:bodyPr/>
          <a:lstStyle/>
          <a:p>
            <a:r>
              <a:rPr lang="en-US" dirty="0"/>
              <a:t>At run time, be sure to </a:t>
            </a:r>
            <a:r>
              <a:rPr lang="en-US" dirty="0">
                <a:solidFill>
                  <a:srgbClr val="B23C00"/>
                </a:solidFill>
              </a:rPr>
              <a:t>initialize</a:t>
            </a:r>
            <a:r>
              <a:rPr lang="en-US" dirty="0"/>
              <a:t> a variable </a:t>
            </a:r>
            <a:br>
              <a:rPr lang="en-US" dirty="0"/>
            </a:br>
            <a:r>
              <a:rPr lang="en-US" dirty="0"/>
              <a:t>(give it a value) before you use it.</a:t>
            </a:r>
          </a:p>
          <a:p>
            <a:pPr lvl="1"/>
            <a:r>
              <a:rPr lang="en-US" dirty="0"/>
              <a:t>Either initialize the variable when you declare it.</a:t>
            </a:r>
          </a:p>
          <a:p>
            <a:pPr lvl="2"/>
            <a:r>
              <a:rPr lang="en-US" dirty="0"/>
              <a:t>Example: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dirty="0"/>
              <a:t>Or execute an </a:t>
            </a:r>
            <a:r>
              <a:rPr lang="en-US" u="sng" dirty="0"/>
              <a:t>assignment statement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Example: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4"/>
            <a:endParaRPr lang="en-US" dirty="0"/>
          </a:p>
          <a:p>
            <a:r>
              <a:rPr lang="en-US" dirty="0"/>
              <a:t>Do not confuse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=</a:t>
            </a:r>
            <a:r>
              <a:rPr lang="en-US" dirty="0"/>
              <a:t> (assignment) </a:t>
            </a:r>
            <a:br>
              <a:rPr lang="en-US" dirty="0"/>
            </a:br>
            <a:r>
              <a:rPr lang="en-US" dirty="0"/>
              <a:t>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==</a:t>
            </a:r>
            <a:r>
              <a:rPr lang="en-US" dirty="0"/>
              <a:t> (equality comparison).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8421" y="5257780"/>
            <a:ext cx="8347157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lvl="1" indent="-450850"/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10;       // assign the value of 10 to variable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pPr lvl="1" indent="-450850"/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if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== 10)  // test whether or not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is equal to 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0415" y="2697488"/>
            <a:ext cx="172354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5;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00415" y="3486085"/>
            <a:ext cx="126188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10;</a:t>
            </a:r>
          </a:p>
        </p:txBody>
      </p:sp>
    </p:spTree>
    <p:extLst>
      <p:ext uri="{BB962C8B-B14F-4D97-AF65-F5344CB8AC3E}">
        <p14:creationId xmlns:p14="http://schemas.microsoft.com/office/powerpoint/2010/main" val="8527235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47853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432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Stream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Values written by the program at run time.</a:t>
            </a:r>
          </a:p>
          <a:p>
            <a:pPr lvl="4"/>
            <a:endParaRPr lang="en-US" dirty="0"/>
          </a:p>
          <a:p>
            <a:r>
              <a:rPr lang="en-US" dirty="0"/>
              <a:t>Standard output stream: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 lvl="1"/>
            <a:r>
              <a:rPr lang="en-US" dirty="0"/>
              <a:t>Default: the display</a:t>
            </a:r>
          </a:p>
          <a:p>
            <a:pPr lvl="4"/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u="sng" dirty="0"/>
              <a:t>Insert</a:t>
            </a:r>
            <a:r>
              <a:rPr lang="en-US" dirty="0"/>
              <a:t> (write) the string “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equals</a:t>
            </a:r>
            <a:r>
              <a:rPr lang="en-US" dirty="0"/>
              <a:t>” followed by </a:t>
            </a:r>
            <a:br>
              <a:rPr lang="en-US" dirty="0"/>
            </a:br>
            <a:r>
              <a:rPr lang="en-US" dirty="0"/>
              <a:t>the value of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followed by a carriage return 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dirty="0"/>
              <a:t>) to the display.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81182" y="3226264"/>
            <a:ext cx="4733988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&lt;&lt;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"x equals "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&lt;&lt;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x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&lt;&lt;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7567223" y="3118542"/>
            <a:ext cx="958917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insertion</a:t>
            </a:r>
          </a:p>
          <a:p>
            <a:r>
              <a:rPr lang="en-US" dirty="0">
                <a:solidFill>
                  <a:srgbClr val="B23C00"/>
                </a:solidFill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71971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Real Numbers for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3383243"/>
          </a:xfrm>
        </p:spPr>
        <p:txBody>
          <a:bodyPr/>
          <a:lstStyle/>
          <a:p>
            <a:r>
              <a:rPr lang="en-US" dirty="0"/>
              <a:t>Call methods of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to format real numbers.</a:t>
            </a:r>
          </a:p>
          <a:p>
            <a:pPr lvl="4"/>
            <a:endParaRPr lang="en-US" dirty="0"/>
          </a:p>
          <a:p>
            <a:r>
              <a:rPr lang="en-US" alt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cout.setf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alt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ios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::fixed);</a:t>
            </a:r>
          </a:p>
          <a:p>
            <a:pPr lvl="1"/>
            <a:r>
              <a:rPr lang="en-US" dirty="0"/>
              <a:t>Use fixed-point notation (not scientific).</a:t>
            </a:r>
          </a:p>
          <a:p>
            <a:pPr lvl="5"/>
            <a:endParaRPr lang="en-US" dirty="0"/>
          </a:p>
          <a:p>
            <a:r>
              <a:rPr lang="en-US" alt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cout.precision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(2);</a:t>
            </a:r>
          </a:p>
          <a:p>
            <a:pPr lvl="1"/>
            <a:r>
              <a:rPr lang="en-US" dirty="0"/>
              <a:t>How many places after the decimal point (e.g., 2).</a:t>
            </a:r>
          </a:p>
          <a:p>
            <a:pPr lvl="1"/>
            <a:r>
              <a:rPr lang="en-US" dirty="0"/>
              <a:t>You can also write: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0CFCD2-3D62-884C-869F-6998DAAA065E}"/>
              </a:ext>
            </a:extLst>
          </p:cNvPr>
          <p:cNvSpPr txBox="1"/>
          <p:nvPr/>
        </p:nvSpPr>
        <p:spPr>
          <a:xfrm>
            <a:off x="2381336" y="4800585"/>
            <a:ext cx="4381328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fixed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setprecision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(16);</a:t>
            </a:r>
          </a:p>
        </p:txBody>
      </p:sp>
    </p:spTree>
    <p:extLst>
      <p:ext uri="{BB962C8B-B14F-4D97-AF65-F5344CB8AC3E}">
        <p14:creationId xmlns:p14="http://schemas.microsoft.com/office/powerpoint/2010/main" val="18513995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Stream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Data read by the program at run time.</a:t>
            </a:r>
          </a:p>
          <a:p>
            <a:pPr lvl="4"/>
            <a:endParaRPr lang="en-US" dirty="0"/>
          </a:p>
          <a:p>
            <a:r>
              <a:rPr lang="en-US" dirty="0"/>
              <a:t>Standard input stream: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 lvl="1"/>
            <a:r>
              <a:rPr lang="en-US" dirty="0"/>
              <a:t>Default: the keyboard</a:t>
            </a:r>
          </a:p>
          <a:p>
            <a:pPr lvl="4"/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u="sng" dirty="0"/>
              <a:t>Extract</a:t>
            </a:r>
            <a:r>
              <a:rPr lang="en-US" dirty="0"/>
              <a:t> (read) the next two values from the keyboard and assign the values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en-US" dirty="0"/>
              <a:t>, respectively.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1781" y="3211768"/>
            <a:ext cx="233910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&gt;&gt;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x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&gt;&gt;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y;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06954" y="3238924"/>
            <a:ext cx="1896673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extraction operator</a:t>
            </a:r>
          </a:p>
        </p:txBody>
      </p:sp>
    </p:spTree>
    <p:extLst>
      <p:ext uri="{BB962C8B-B14F-4D97-AF65-F5344CB8AC3E}">
        <p14:creationId xmlns:p14="http://schemas.microsoft.com/office/powerpoint/2010/main" val="75833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From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 lvl="1"/>
            <a:r>
              <a:rPr lang="en-US" dirty="0"/>
              <a:t>Read values into multiple variables.</a:t>
            </a:r>
          </a:p>
          <a:p>
            <a:pPr lvl="1"/>
            <a:r>
              <a:rPr lang="en-US" dirty="0"/>
              <a:t>The input values should be separated </a:t>
            </a:r>
            <a:br>
              <a:rPr lang="en-US" dirty="0"/>
            </a:br>
            <a:r>
              <a:rPr lang="en-US" dirty="0"/>
              <a:t>by one or more spaces.</a:t>
            </a:r>
          </a:p>
          <a:p>
            <a:pPr lvl="5"/>
            <a:endParaRPr lang="en-US" dirty="0"/>
          </a:p>
          <a:p>
            <a:r>
              <a:rPr lang="en-US" dirty="0"/>
              <a:t>The values are not read </a:t>
            </a:r>
            <a:br>
              <a:rPr lang="en-US" dirty="0"/>
            </a:br>
            <a:r>
              <a:rPr lang="en-US" dirty="0"/>
              <a:t>until you press the return key.</a:t>
            </a:r>
          </a:p>
          <a:p>
            <a:pPr lvl="1"/>
            <a:r>
              <a:rPr lang="en-US" dirty="0"/>
              <a:t>Therefore, you can backspace </a:t>
            </a:r>
            <a:br>
              <a:rPr lang="en-US" dirty="0"/>
            </a:br>
            <a:r>
              <a:rPr lang="en-US" dirty="0"/>
              <a:t>and make corrections.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325903"/>
            <a:ext cx="4240263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&gt;&gt; v1 &gt;&gt; v2 &gt;&gt; v3;</a:t>
            </a:r>
          </a:p>
        </p:txBody>
      </p:sp>
    </p:spTree>
    <p:extLst>
      <p:ext uri="{BB962C8B-B14F-4D97-AF65-F5344CB8AC3E}">
        <p14:creationId xmlns:p14="http://schemas.microsoft.com/office/powerpoint/2010/main" val="83722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Not</a:t>
            </a:r>
            <a:r>
              <a:rPr lang="en-US" dirty="0"/>
              <a:t> 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knowledge of C++</a:t>
            </a:r>
          </a:p>
          <a:p>
            <a:pPr lvl="1"/>
            <a:r>
              <a:rPr lang="en-US" dirty="0"/>
              <a:t>C++ is a huge, complex language! </a:t>
            </a:r>
          </a:p>
          <a:p>
            <a:pPr lvl="1"/>
            <a:r>
              <a:rPr lang="en-US" dirty="0"/>
              <a:t>The class will hit the important features. </a:t>
            </a:r>
          </a:p>
          <a:p>
            <a:pPr lvl="1"/>
            <a:r>
              <a:rPr lang="en-US" dirty="0"/>
              <a:t>You can learn the rest by yourself from </a:t>
            </a:r>
            <a:br>
              <a:rPr lang="en-US" dirty="0"/>
            </a:br>
            <a:r>
              <a:rPr lang="en-US" dirty="0"/>
              <a:t>online tutorials or the textbooks.</a:t>
            </a:r>
          </a:p>
          <a:p>
            <a:pPr lvl="1"/>
            <a:r>
              <a:rPr lang="en-US" dirty="0"/>
              <a:t>We will briefly touch the new features </a:t>
            </a:r>
            <a:br>
              <a:rPr lang="en-US" dirty="0"/>
            </a:br>
            <a:r>
              <a:rPr lang="en-US" dirty="0"/>
              <a:t>of C++ 11 and 14.</a:t>
            </a:r>
          </a:p>
          <a:p>
            <a:pPr lvl="5"/>
            <a:endParaRPr lang="en-US" dirty="0"/>
          </a:p>
          <a:p>
            <a:r>
              <a:rPr lang="en-US" dirty="0"/>
              <a:t>Advanced data structures and algorithms</a:t>
            </a:r>
          </a:p>
          <a:p>
            <a:r>
              <a:rPr lang="en-US" dirty="0"/>
              <a:t>Advanced algorithm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8077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#include </a:t>
            </a:r>
            <a:r>
              <a:rPr lang="en-US" dirty="0"/>
              <a:t>and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using namespace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iostream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Include the </a:t>
            </a:r>
            <a:r>
              <a:rPr lang="en-US" u="sng" dirty="0"/>
              <a:t>definitions</a:t>
            </a:r>
            <a:r>
              <a:rPr lang="en-US" dirty="0"/>
              <a:t> of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br>
              <a:rPr lang="en-US" dirty="0"/>
            </a:br>
            <a:r>
              <a:rPr lang="en-US" dirty="0"/>
              <a:t>in your program.</a:t>
            </a:r>
          </a:p>
          <a:p>
            <a:pPr lvl="5"/>
            <a:endParaRPr lang="en-US" dirty="0"/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Make the </a:t>
            </a:r>
            <a:r>
              <a:rPr lang="en-US" u="sng" dirty="0"/>
              <a:t>standard namespace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available to the program.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u="sng" dirty="0"/>
              <a:t>names</a:t>
            </a:r>
            <a:r>
              <a:rPr lang="en-US" dirty="0"/>
              <a:t>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dirty="0"/>
              <a:t>  and other important names reside in the standard namespace.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8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Basic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A12A03"/>
                </a:solidFill>
              </a:rPr>
              <a:t>datatype </a:t>
            </a:r>
            <a:r>
              <a:rPr lang="en-US" dirty="0"/>
              <a:t>(also: </a:t>
            </a:r>
            <a:r>
              <a:rPr lang="en-US" dirty="0">
                <a:solidFill>
                  <a:srgbClr val="C00000"/>
                </a:solidFill>
              </a:rPr>
              <a:t>data type</a:t>
            </a:r>
            <a:r>
              <a:rPr lang="en-US" dirty="0"/>
              <a:t>) determines</a:t>
            </a:r>
          </a:p>
          <a:p>
            <a:pPr lvl="1"/>
            <a:r>
              <a:rPr lang="en-US" dirty="0"/>
              <a:t>what kind of data values</a:t>
            </a:r>
          </a:p>
          <a:p>
            <a:pPr lvl="1"/>
            <a:r>
              <a:rPr lang="en-US" dirty="0"/>
              <a:t>what operations are allowed</a:t>
            </a:r>
          </a:p>
          <a:p>
            <a:pPr lvl="4"/>
            <a:endParaRPr lang="en-US" dirty="0"/>
          </a:p>
          <a:p>
            <a:r>
              <a:rPr lang="en-US" dirty="0"/>
              <a:t>Data type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for integer values </a:t>
            </a:r>
            <a:br>
              <a:rPr lang="en-US" dirty="0"/>
            </a:br>
            <a:r>
              <a:rPr lang="en-US" dirty="0"/>
              <a:t>without decimal points.</a:t>
            </a:r>
          </a:p>
          <a:p>
            <a:pPr lvl="1"/>
            <a:r>
              <a:rPr lang="en-US" dirty="0"/>
              <a:t>Examples: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0 2 45 -64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short</a:t>
            </a:r>
            <a:r>
              <a:rPr lang="en-US" dirty="0"/>
              <a:t> for small integer values.</a:t>
            </a:r>
          </a:p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dirty="0"/>
              <a:t> for very large integer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6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Basic Data Types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/>
              <a:t> for real numbers.</a:t>
            </a:r>
          </a:p>
          <a:p>
            <a:pPr lvl="1"/>
            <a:r>
              <a:rPr lang="en-US" dirty="0"/>
              <a:t>Fixed-point notation: 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34.1 23.0034 -1.0 89.9</a:t>
            </a:r>
          </a:p>
          <a:p>
            <a:pPr lvl="1"/>
            <a:r>
              <a:rPr lang="en-US" dirty="0"/>
              <a:t>Scientific notation: 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3.67e17 5.89E-6 -7.23e+12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float</a:t>
            </a:r>
            <a:r>
              <a:rPr lang="en-US" dirty="0"/>
              <a:t> for less precision </a:t>
            </a:r>
            <a:br>
              <a:rPr lang="en-US" dirty="0"/>
            </a:br>
            <a:r>
              <a:rPr lang="en-US" dirty="0"/>
              <a:t>and smaller magnitude.</a:t>
            </a:r>
          </a:p>
          <a:p>
            <a:pPr lvl="4"/>
            <a:endParaRPr lang="en-US" dirty="0"/>
          </a:p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dirty="0"/>
              <a:t> for individual characters.</a:t>
            </a:r>
          </a:p>
          <a:p>
            <a:pPr lvl="1"/>
            <a:r>
              <a:rPr lang="en-US" dirty="0"/>
              <a:t>Examples:  </a:t>
            </a:r>
            <a:r>
              <a:rPr lang="en-US" dirty="0">
                <a:solidFill>
                  <a:srgbClr val="0033CC"/>
                </a:solidFill>
              </a:rPr>
              <a:t>'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en-US" dirty="0">
                <a:solidFill>
                  <a:srgbClr val="0033CC"/>
                </a:solidFill>
              </a:rPr>
              <a:t>'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'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Z</a:t>
            </a:r>
            <a:r>
              <a:rPr lang="en-US" dirty="0">
                <a:solidFill>
                  <a:srgbClr val="0033CC"/>
                </a:solidFill>
              </a:rPr>
              <a:t>'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dirty="0"/>
              <a:t>Use only </a:t>
            </a:r>
            <a:r>
              <a:rPr lang="en-US" u="sng" dirty="0"/>
              <a:t>single quotes</a:t>
            </a:r>
            <a:r>
              <a:rPr lang="en-US" dirty="0"/>
              <a:t> for character constants </a:t>
            </a:r>
            <a:br>
              <a:rPr lang="en-US" dirty="0"/>
            </a:br>
            <a:r>
              <a:rPr lang="en-US" dirty="0"/>
              <a:t>in a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6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Basic Data Types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bool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for the Boolean values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true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false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Boolean value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false</a:t>
            </a:r>
            <a:r>
              <a:rPr lang="en-US" dirty="0"/>
              <a:t> is stored as </a:t>
            </a:r>
            <a:br>
              <a:rPr lang="en-US" dirty="0"/>
            </a:br>
            <a:r>
              <a:rPr lang="en-US" dirty="0"/>
              <a:t>the integer 0.</a:t>
            </a:r>
          </a:p>
          <a:p>
            <a:pPr lvl="5"/>
            <a:endParaRPr lang="en-US" dirty="0"/>
          </a:p>
          <a:p>
            <a:r>
              <a:rPr lang="en-US" dirty="0"/>
              <a:t>The Boolean value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true</a:t>
            </a:r>
            <a:r>
              <a:rPr lang="en-US" dirty="0"/>
              <a:t> is stored as </a:t>
            </a:r>
            <a:br>
              <a:rPr lang="en-US" dirty="0"/>
            </a:br>
            <a:r>
              <a:rPr lang="en-US" dirty="0"/>
              <a:t>the integer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577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dirty="0"/>
              <a:t> Skips Input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1920219"/>
          </a:xfrm>
        </p:spPr>
        <p:txBody>
          <a:bodyPr/>
          <a:lstStyle/>
          <a:p>
            <a:r>
              <a:rPr lang="en-US" dirty="0"/>
              <a:t>The statements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when given the input</a:t>
            </a:r>
            <a:br>
              <a:rPr lang="en-US" dirty="0"/>
            </a:br>
            <a:r>
              <a:rPr lang="en-US" dirty="0"/>
              <a:t>will set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ch1</a:t>
            </a:r>
            <a:r>
              <a:rPr lang="en-US" dirty="0"/>
              <a:t>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'A'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ch2</a:t>
            </a:r>
            <a:r>
              <a:rPr lang="en-US" dirty="0"/>
              <a:t>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'B'</a:t>
            </a:r>
            <a:r>
              <a:rPr lang="en-US" dirty="0"/>
              <a:t>.</a:t>
            </a:r>
          </a:p>
          <a:p>
            <a:pPr lvl="4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7610" y="1325903"/>
            <a:ext cx="295465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char ch1, ch2;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&gt;&gt; ch1 &gt;&gt; ch2;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80561" y="2240293"/>
            <a:ext cx="800219" cy="40011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A  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02789" y="3329515"/>
            <a:ext cx="4538422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2400" dirty="0">
                <a:solidFill>
                  <a:srgbClr val="0033CC"/>
                </a:solidFill>
              </a:rPr>
              <a:t> </a:t>
            </a:r>
            <a:r>
              <a:rPr lang="en-US" sz="2400" dirty="0">
                <a:solidFill>
                  <a:srgbClr val="B23C00"/>
                </a:solidFill>
              </a:rPr>
              <a:t>uses blanks and line feeds </a:t>
            </a:r>
            <a:br>
              <a:rPr lang="en-US" sz="2400" dirty="0">
                <a:solidFill>
                  <a:srgbClr val="B23C00"/>
                </a:solidFill>
              </a:rPr>
            </a:br>
            <a:r>
              <a:rPr lang="en-US" sz="2400" dirty="0">
                <a:solidFill>
                  <a:srgbClr val="B23C00"/>
                </a:solidFill>
              </a:rPr>
              <a:t>to </a:t>
            </a:r>
            <a:r>
              <a:rPr lang="en-US" sz="2400" u="sng" dirty="0">
                <a:solidFill>
                  <a:srgbClr val="B23C00"/>
                </a:solidFill>
              </a:rPr>
              <a:t>separate</a:t>
            </a:r>
            <a:r>
              <a:rPr lang="en-US" sz="2400" dirty="0">
                <a:solidFill>
                  <a:srgbClr val="B23C00"/>
                </a:solidFill>
              </a:rPr>
              <a:t> input data values,</a:t>
            </a:r>
            <a:br>
              <a:rPr lang="en-US" sz="2400" dirty="0">
                <a:solidFill>
                  <a:srgbClr val="B23C00"/>
                </a:solidFill>
              </a:rPr>
            </a:br>
            <a:r>
              <a:rPr lang="en-US" sz="2400" dirty="0">
                <a:solidFill>
                  <a:srgbClr val="B23C00"/>
                </a:solidFill>
              </a:rPr>
              <a:t>but otherwise it </a:t>
            </a:r>
            <a:r>
              <a:rPr lang="en-US" sz="2400" u="sng" dirty="0">
                <a:solidFill>
                  <a:srgbClr val="B23C00"/>
                </a:solidFill>
              </a:rPr>
              <a:t>skips</a:t>
            </a:r>
            <a:r>
              <a:rPr lang="en-US" sz="2400" dirty="0">
                <a:solidFill>
                  <a:srgbClr val="B23C00"/>
                </a:solidFill>
              </a:rPr>
              <a:t> the </a:t>
            </a:r>
            <a:br>
              <a:rPr lang="en-US" sz="2400" dirty="0">
                <a:solidFill>
                  <a:srgbClr val="B23C00"/>
                </a:solidFill>
              </a:rPr>
            </a:br>
            <a:r>
              <a:rPr lang="en-US" sz="2400" dirty="0">
                <a:solidFill>
                  <a:srgbClr val="B23C00"/>
                </a:solidFill>
              </a:rPr>
              <a:t>blanks and line feeds.</a:t>
            </a:r>
          </a:p>
        </p:txBody>
      </p:sp>
    </p:spTree>
    <p:extLst>
      <p:ext uri="{BB962C8B-B14F-4D97-AF65-F5344CB8AC3E}">
        <p14:creationId xmlns:p14="http://schemas.microsoft.com/office/powerpoint/2010/main" val="130832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4"/>
            <a:ext cx="8229600" cy="4206194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#include &lt;string&gt;</a:t>
            </a:r>
          </a:p>
          <a:p>
            <a:pPr lvl="1"/>
            <a:r>
              <a:rPr lang="en-US" dirty="0"/>
              <a:t>Required if your program uses strings.</a:t>
            </a:r>
          </a:p>
          <a:p>
            <a:pPr lvl="5"/>
            <a:endParaRPr lang="en-US" dirty="0"/>
          </a:p>
          <a:p>
            <a:r>
              <a:rPr lang="en-US" dirty="0"/>
              <a:t>Enclose string values with </a:t>
            </a:r>
            <a:r>
              <a:rPr lang="en-US" u="sng" dirty="0"/>
              <a:t>double quotes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your program.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"Hello, world!" </a:t>
            </a:r>
          </a:p>
          <a:p>
            <a:pPr lvl="5"/>
            <a:endParaRPr lang="en-US" dirty="0"/>
          </a:p>
          <a:p>
            <a:r>
              <a:rPr lang="en-US" dirty="0"/>
              <a:t>To input a string from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dirty="0"/>
              <a:t> that includes spaces, all in one line: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83293" y="4617707"/>
            <a:ext cx="3502882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getline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796623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Compatibilities and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3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pi = 3.14;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int</a:t>
            </a:r>
            <a:r>
              <a:rPr lang="en-US" dirty="0">
                <a:sym typeface="Wingdings"/>
              </a:rPr>
              <a:t> is </a:t>
            </a:r>
            <a:r>
              <a:rPr lang="en-US" u="sng" dirty="0">
                <a:sym typeface="Wingdings"/>
              </a:rPr>
              <a:t>i</a:t>
            </a:r>
            <a:r>
              <a:rPr lang="en-US" u="sng" dirty="0"/>
              <a:t>nvalid</a:t>
            </a:r>
            <a:r>
              <a:rPr lang="en-US" dirty="0"/>
              <a:t>. You cannot set </a:t>
            </a:r>
            <a:br>
              <a:rPr lang="en-US" dirty="0"/>
            </a:br>
            <a:r>
              <a:rPr lang="en-US" dirty="0"/>
              <a:t>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/>
              <a:t> value into an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/>
              <a:t> variable .</a:t>
            </a:r>
          </a:p>
          <a:p>
            <a:pPr lvl="6"/>
            <a:endParaRPr lang="en-US" dirty="0"/>
          </a:p>
          <a:p>
            <a:r>
              <a:rPr lang="en-US" dirty="0"/>
              <a:t>Some valid conversions: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int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int</a:t>
            </a:r>
            <a:r>
              <a:rPr lang="en-US" dirty="0">
                <a:sym typeface="Wingdings"/>
              </a:rPr>
              <a:t> 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char</a:t>
            </a:r>
            <a:r>
              <a:rPr lang="en-US" dirty="0"/>
              <a:t> 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bool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int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int</a:t>
            </a:r>
            <a:r>
              <a:rPr lang="en-US" dirty="0">
                <a:sym typeface="Wingdings"/>
              </a:rPr>
              <a:t> 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bool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03519" y="5068644"/>
            <a:ext cx="463460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Any nonzero integer value is stored as true.</a:t>
            </a:r>
          </a:p>
          <a:p>
            <a:r>
              <a:rPr lang="en-US" sz="1800" dirty="0">
                <a:solidFill>
                  <a:srgbClr val="0033CC"/>
                </a:solidFill>
              </a:rPr>
              <a:t>Zero is stored as false.</a:t>
            </a:r>
          </a:p>
        </p:txBody>
      </p:sp>
    </p:spTree>
    <p:extLst>
      <p:ext uri="{BB962C8B-B14F-4D97-AF65-F5344CB8AC3E}">
        <p14:creationId xmlns:p14="http://schemas.microsoft.com/office/powerpoint/2010/main" val="161377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Arithmetic operators: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+ - * / %</a:t>
            </a:r>
          </a:p>
          <a:p>
            <a:pPr lvl="4"/>
            <a:endParaRPr lang="en-US" dirty="0"/>
          </a:p>
          <a:p>
            <a:r>
              <a:rPr lang="en-US" dirty="0"/>
              <a:t>Integer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dirty="0"/>
              <a:t> result if both operands are integer.</a:t>
            </a:r>
          </a:p>
          <a:p>
            <a:pPr lvl="1"/>
            <a:r>
              <a:rPr lang="en-US" dirty="0"/>
              <a:t>Quotient only.</a:t>
            </a:r>
          </a:p>
          <a:p>
            <a:pPr lvl="1"/>
            <a:r>
              <a:rPr lang="en-US" dirty="0"/>
              <a:t>Example: The value of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11/3</a:t>
            </a:r>
            <a:r>
              <a:rPr lang="en-US" dirty="0"/>
              <a:t> is 3.</a:t>
            </a:r>
          </a:p>
          <a:p>
            <a:pPr lvl="5"/>
            <a:endParaRPr lang="en-US" dirty="0"/>
          </a:p>
          <a:p>
            <a:r>
              <a:rPr lang="en-US" dirty="0"/>
              <a:t>Use the modulo operator </a:t>
            </a:r>
            <a:r>
              <a:rPr lang="en-US" sz="32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dirty="0"/>
              <a:t> to get a remainder.</a:t>
            </a:r>
          </a:p>
          <a:p>
            <a:pPr lvl="1"/>
            <a:r>
              <a:rPr lang="en-US" dirty="0"/>
              <a:t>Example: The value of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11%3</a:t>
            </a:r>
            <a:r>
              <a:rPr lang="en-US" dirty="0"/>
              <a:t> is 2.</a:t>
            </a:r>
          </a:p>
          <a:p>
            <a:pPr lvl="5"/>
            <a:endParaRPr lang="en-US" dirty="0"/>
          </a:p>
          <a:p>
            <a:r>
              <a:rPr lang="en-US" dirty="0"/>
              <a:t>Double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dirty="0"/>
              <a:t> result (includes fractional part) </a:t>
            </a:r>
            <a:br>
              <a:rPr lang="en-US" dirty="0"/>
            </a:br>
            <a:r>
              <a:rPr lang="en-US" dirty="0"/>
              <a:t>if either or both operands are double.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5510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Shorthand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3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+= 5 </a:t>
            </a:r>
            <a:r>
              <a:rPr lang="en-US" dirty="0"/>
              <a:t>shorthand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= n + 5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-= 5 </a:t>
            </a:r>
            <a:r>
              <a:rPr lang="en-US" dirty="0"/>
              <a:t>shorthand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= n - 5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*= 5 </a:t>
            </a:r>
            <a:r>
              <a:rPr lang="en-US" dirty="0"/>
              <a:t>shorthand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= n*5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/= 5 </a:t>
            </a:r>
            <a:r>
              <a:rPr lang="en-US" dirty="0"/>
              <a:t>shorthand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= n/5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%= 5 </a:t>
            </a:r>
            <a:r>
              <a:rPr lang="en-US" dirty="0"/>
              <a:t>shorthand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= n%5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098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if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2377414"/>
          </a:xfrm>
        </p:spPr>
        <p:txBody>
          <a:bodyPr/>
          <a:lstStyle/>
          <a:p>
            <a:r>
              <a:rPr lang="en-US" dirty="0"/>
              <a:t>Example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if </a:t>
            </a:r>
            <a:r>
              <a:rPr lang="en-US" dirty="0"/>
              <a:t>statement: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Example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if else </a:t>
            </a:r>
            <a:r>
              <a:rPr lang="en-US" dirty="0"/>
              <a:t>statement: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5879" y="1874537"/>
            <a:ext cx="762901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if (n &lt;= 0)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"Please enter a positive number."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3343" y="3772407"/>
            <a:ext cx="6746655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if (hours &gt; 40)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gross_pay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rate*40 + 1.5*rate*(hours - 40);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hu-HU" sz="1800" b="1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endParaRPr lang="hu-HU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hu-HU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gross_pay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rate*hours;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8143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Tutoring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hope to provide </a:t>
            </a:r>
            <a:r>
              <a:rPr lang="en-US" u="sng" dirty="0"/>
              <a:t>C++ tutoring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during the week by the instructional student assistant (ISAs).</a:t>
            </a:r>
          </a:p>
          <a:p>
            <a:pPr lvl="1"/>
            <a:r>
              <a:rPr lang="en-US" dirty="0"/>
              <a:t>Past students have found this very helpful.</a:t>
            </a:r>
          </a:p>
          <a:p>
            <a:pPr lvl="1"/>
            <a:r>
              <a:rPr lang="en-US" dirty="0"/>
              <a:t>Please take advantage of this service!</a:t>
            </a:r>
          </a:p>
          <a:p>
            <a:pPr lvl="1"/>
            <a:r>
              <a:rPr lang="en-US" dirty="0"/>
              <a:t>But offering it depends on the department’s budget.</a:t>
            </a:r>
          </a:p>
          <a:p>
            <a:pPr lvl="4"/>
            <a:endParaRPr lang="en-US" dirty="0"/>
          </a:p>
          <a:p>
            <a:r>
              <a:rPr lang="en-US" dirty="0"/>
              <a:t>ISA and his schedule to be announced.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4515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while </a:t>
            </a:r>
            <a:r>
              <a:rPr lang="en-US" dirty="0"/>
              <a:t>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3017487"/>
          </a:xfrm>
        </p:spPr>
        <p:txBody>
          <a:bodyPr/>
          <a:lstStyle/>
          <a:p>
            <a:r>
              <a:rPr lang="en-US" dirty="0"/>
              <a:t>Example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while </a:t>
            </a:r>
            <a:r>
              <a:rPr lang="en-US" dirty="0"/>
              <a:t>loop: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 lvl="4"/>
            <a:endParaRPr lang="en-US" dirty="0"/>
          </a:p>
          <a:p>
            <a:endParaRPr lang="en-US" dirty="0"/>
          </a:p>
          <a:p>
            <a:r>
              <a:rPr lang="en-US" dirty="0"/>
              <a:t>Example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do while </a:t>
            </a:r>
            <a:r>
              <a:rPr lang="en-US" dirty="0"/>
              <a:t>loop: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60342" y="1860233"/>
            <a:ext cx="459613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while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&gt; 0)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"Hello ";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- 1;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60342" y="4420525"/>
            <a:ext cx="459613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do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"Hello ";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- 1;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 while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&gt; 0)</a:t>
            </a:r>
          </a:p>
        </p:txBody>
      </p:sp>
    </p:spTree>
    <p:extLst>
      <p:ext uri="{BB962C8B-B14F-4D97-AF65-F5344CB8AC3E}">
        <p14:creationId xmlns:p14="http://schemas.microsoft.com/office/powerpoint/2010/main" val="98901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Named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256388"/>
          </a:xfrm>
        </p:spPr>
        <p:txBody>
          <a:bodyPr/>
          <a:lstStyle/>
          <a:p>
            <a:r>
              <a:rPr lang="en-US" dirty="0"/>
              <a:t>It’s good programming practice </a:t>
            </a:r>
            <a:br>
              <a:rPr lang="en-US" dirty="0"/>
            </a:br>
            <a:r>
              <a:rPr lang="en-US" dirty="0"/>
              <a:t>to give names to constants:</a:t>
            </a:r>
          </a:p>
          <a:p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Easier for humans to read the program.</a:t>
            </a:r>
          </a:p>
          <a:p>
            <a:r>
              <a:rPr lang="en-US" dirty="0"/>
              <a:t>Easier to modify the program.</a:t>
            </a:r>
          </a:p>
          <a:p>
            <a:pPr lvl="5"/>
            <a:endParaRPr lang="en-US" dirty="0"/>
          </a:p>
          <a:p>
            <a:r>
              <a:rPr lang="en-US" dirty="0"/>
              <a:t>Convention: Use ALL_CAPS </a:t>
            </a:r>
            <a:br>
              <a:rPr lang="en-US" dirty="0"/>
            </a:br>
            <a:r>
              <a:rPr lang="en-US" dirty="0"/>
              <a:t>with </a:t>
            </a:r>
            <a:r>
              <a:rPr lang="en-US" u="sng" dirty="0"/>
              <a:t>underscores</a:t>
            </a:r>
            <a:r>
              <a:rPr lang="en-US" dirty="0"/>
              <a:t> if necessary</a:t>
            </a:r>
            <a:br>
              <a:rPr lang="en-US" dirty="0"/>
            </a:br>
            <a:r>
              <a:rPr lang="en-US" dirty="0"/>
              <a:t>for the names of constants.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94586" y="2297378"/>
            <a:ext cx="449353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double PI = 3.1415626;</a:t>
            </a:r>
          </a:p>
        </p:txBody>
      </p:sp>
    </p:spTree>
    <p:extLst>
      <p:ext uri="{BB962C8B-B14F-4D97-AF65-F5344CB8AC3E}">
        <p14:creationId xmlns:p14="http://schemas.microsoft.com/office/powerpoint/2010/main" val="13285752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Relational operators: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== != &lt; &lt;= &gt; &gt;=</a:t>
            </a:r>
          </a:p>
          <a:p>
            <a:r>
              <a:rPr lang="en-US" dirty="0"/>
              <a:t>And: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&amp;&amp;</a:t>
            </a:r>
          </a:p>
          <a:p>
            <a:r>
              <a:rPr lang="en-US" dirty="0"/>
              <a:t>Or: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||</a:t>
            </a:r>
          </a:p>
          <a:p>
            <a:r>
              <a:rPr lang="en-US" dirty="0"/>
              <a:t>Not: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!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>
                <a:solidFill>
                  <a:srgbClr val="B23C00"/>
                </a:solidFill>
              </a:rPr>
              <a:t>Short-circuit</a:t>
            </a:r>
            <a:r>
              <a:rPr lang="en-US" dirty="0"/>
              <a:t> operation: 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 &amp;&amp; q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q</a:t>
            </a:r>
            <a:r>
              <a:rPr lang="en-US" dirty="0"/>
              <a:t> is not evaluated if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dirty="0"/>
              <a:t> is false</a:t>
            </a:r>
          </a:p>
          <a:p>
            <a:pPr lvl="7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Short-circuit</a:t>
            </a:r>
            <a:r>
              <a:rPr lang="en-US" dirty="0"/>
              <a:t> operation: 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 || q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q</a:t>
            </a:r>
            <a:r>
              <a:rPr lang="en-US" dirty="0"/>
              <a:t> is not evaluated if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dirty="0"/>
              <a:t> is 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6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Precedence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51781" y="1323935"/>
            <a:ext cx="3676006" cy="400110"/>
          </a:xfrm>
          <a:prstGeom prst="rect">
            <a:avLst/>
          </a:prstGeom>
          <a:solidFill>
            <a:srgbClr val="056C05"/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Savitch_ch_03.ppt: slides 8-13</a:t>
            </a:r>
          </a:p>
        </p:txBody>
      </p:sp>
      <p:pic>
        <p:nvPicPr>
          <p:cNvPr id="7" name="Picture 4" descr="07">
            <a:extLst>
              <a:ext uri="{FF2B5EF4-FFF2-40B4-BE49-F238E27FC236}">
                <a16:creationId xmlns:a16="http://schemas.microsoft.com/office/drawing/2014/main" id="{67B9EA01-2902-0B48-8C13-0D3DEC5E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65976"/>
            <a:ext cx="781050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5524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1645902"/>
          </a:xfrm>
        </p:spPr>
        <p:txBody>
          <a:bodyPr/>
          <a:lstStyle/>
          <a:p>
            <a:r>
              <a:rPr lang="en-US" altLang="en-US" dirty="0"/>
              <a:t>A data type with values defined by </a:t>
            </a:r>
            <a:br>
              <a:rPr lang="en-US" altLang="en-US" dirty="0"/>
            </a:br>
            <a:r>
              <a:rPr lang="en-US" altLang="en-US" dirty="0"/>
              <a:t>a </a:t>
            </a:r>
            <a:r>
              <a:rPr lang="en-US" altLang="en-US" u="sng" dirty="0"/>
              <a:t>list of constants</a:t>
            </a:r>
            <a:r>
              <a:rPr lang="en-US" altLang="en-US" dirty="0"/>
              <a:t> of type 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</a:p>
          <a:p>
            <a:pPr lvl="4"/>
            <a:endParaRPr lang="en-US" alt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altLang="en-US" dirty="0"/>
              <a:t>Examples: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5830" y="2971805"/>
            <a:ext cx="6647974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en-US" sz="2000" b="1" dirty="0" err="1">
                <a:latin typeface="Courier New" charset="0"/>
                <a:ea typeface="Courier New" charset="0"/>
                <a:cs typeface="Courier New" charset="0"/>
              </a:rPr>
              <a:t>enum</a:t>
            </a: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Direction</a:t>
            </a: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{NORTH, SOUTH, EAST, WEST};</a:t>
            </a:r>
          </a:p>
          <a:p>
            <a:pPr marL="0" lvl="1"/>
            <a:endParaRPr lang="en-US" alt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0" lvl="1"/>
            <a:r>
              <a:rPr lang="en-US" altLang="en-US" sz="2000" b="1" dirty="0" err="1">
                <a:latin typeface="Courier New" charset="0"/>
                <a:ea typeface="Courier New" charset="0"/>
                <a:cs typeface="Courier New" charset="0"/>
              </a:rPr>
              <a:t>enum</a:t>
            </a: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0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MonthLength</a:t>
            </a: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{JAN_LENGTH = 31, </a:t>
            </a:r>
            <a:b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		     FEB_LENGTH = 28,</a:t>
            </a:r>
            <a:b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		     MAR_LENGTH = 31, </a:t>
            </a:r>
            <a:b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 			 …</a:t>
            </a:r>
            <a:b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		     DEC_LENGTH = 31};</a:t>
            </a:r>
          </a:p>
        </p:txBody>
      </p:sp>
    </p:spTree>
    <p:extLst>
      <p:ext uri="{BB962C8B-B14F-4D97-AF65-F5344CB8AC3E}">
        <p14:creationId xmlns:p14="http://schemas.microsoft.com/office/powerpoint/2010/main" val="8430802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if </a:t>
            </a:r>
            <a:r>
              <a:rPr lang="en-US" dirty="0"/>
              <a:t>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2331"/>
            <a:ext cx="8229600" cy="640073"/>
          </a:xfrm>
        </p:spPr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928" y="1770965"/>
            <a:ext cx="8648521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&lt;= 15000)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tax_bill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0;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else if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&gt; 15000) &amp;&amp;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&lt;= 25000))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tax_bill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(0.05*(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- 15000));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else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//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&gt; $25,000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five_percent_tax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0.05*10000;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ten_percent_tax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0.10*(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- 25000);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tax_bill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five_percent_tax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ten_percent_tax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69043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switch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dirty="0"/>
              <a:t>Use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switch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statement instead of nested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dirty="0"/>
              <a:t> statements to compare a </a:t>
            </a:r>
            <a:r>
              <a:rPr lang="en-US" u="sng" dirty="0"/>
              <a:t>single integral value</a:t>
            </a:r>
            <a:r>
              <a:rPr lang="en-US" dirty="0"/>
              <a:t> for equality.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Note the need</a:t>
            </a:r>
            <a:br>
              <a:rPr lang="en-US" dirty="0"/>
            </a:br>
            <a:r>
              <a:rPr lang="en-US" dirty="0"/>
              <a:t>for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break</a:t>
            </a:r>
            <a:br>
              <a:rPr lang="en-US" dirty="0"/>
            </a:br>
            <a:r>
              <a:rPr lang="en-US" dirty="0"/>
              <a:t>statements.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Note the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default</a:t>
            </a:r>
            <a:r>
              <a:rPr lang="en-US" dirty="0"/>
              <a:t> case</a:t>
            </a:r>
            <a:br>
              <a:rPr lang="en-US" dirty="0"/>
            </a:br>
            <a:r>
              <a:rPr lang="en-US" dirty="0"/>
              <a:t>at the bottom.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88271" y="2240293"/>
            <a:ext cx="4998484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digit;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switch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(digit)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1: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"one"; 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break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2: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"two"; 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break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3: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"three";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break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4: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"four";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break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5: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"five";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break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6: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"six"; 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break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7: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"seven";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break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8: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"eight";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break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9: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"nine"; 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break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default: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"";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cs typeface="Courier New" charset="0"/>
              </a:rPr>
              <a:t>break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9864501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Increment and Decrement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++n</a:t>
            </a:r>
          </a:p>
          <a:p>
            <a:pPr lvl="1"/>
            <a:r>
              <a:rPr lang="en-US" dirty="0"/>
              <a:t>Increase the value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 by 1.</a:t>
            </a:r>
          </a:p>
          <a:p>
            <a:pPr lvl="1"/>
            <a:r>
              <a:rPr lang="en-US" dirty="0"/>
              <a:t>Use the increased value.</a:t>
            </a:r>
          </a:p>
          <a:p>
            <a:pPr lvl="4"/>
            <a:endParaRPr lang="en-US" dirty="0"/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n++</a:t>
            </a:r>
          </a:p>
          <a:p>
            <a:pPr lvl="1"/>
            <a:r>
              <a:rPr lang="en-US" dirty="0"/>
              <a:t>Increase the value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 by 1.</a:t>
            </a:r>
          </a:p>
          <a:p>
            <a:pPr lvl="1"/>
            <a:r>
              <a:rPr lang="en-US" dirty="0"/>
              <a:t>Use the value </a:t>
            </a:r>
            <a:r>
              <a:rPr lang="en-US" dirty="0">
                <a:solidFill>
                  <a:srgbClr val="B23C00"/>
                </a:solidFill>
              </a:rPr>
              <a:t>before</a:t>
            </a:r>
            <a:r>
              <a:rPr lang="en-US" dirty="0"/>
              <a:t> the increase.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91653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1163"/>
            <a:ext cx="9144000" cy="655637"/>
          </a:xfrm>
        </p:spPr>
        <p:txBody>
          <a:bodyPr/>
          <a:lstStyle/>
          <a:p>
            <a:r>
              <a:rPr lang="en-US" dirty="0"/>
              <a:t>The Increment and Decrement Operators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--n</a:t>
            </a:r>
          </a:p>
          <a:p>
            <a:pPr lvl="1"/>
            <a:r>
              <a:rPr lang="en-US" dirty="0"/>
              <a:t>Decrease the value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 by 1.</a:t>
            </a:r>
          </a:p>
          <a:p>
            <a:pPr lvl="1"/>
            <a:r>
              <a:rPr lang="en-US" dirty="0"/>
              <a:t>Use the decreased value.</a:t>
            </a:r>
          </a:p>
          <a:p>
            <a:pPr lvl="4"/>
            <a:endParaRPr lang="en-US" dirty="0"/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n--</a:t>
            </a:r>
          </a:p>
          <a:p>
            <a:pPr lvl="1"/>
            <a:r>
              <a:rPr lang="en-US" dirty="0"/>
              <a:t>Decrease the value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 by 1.</a:t>
            </a:r>
          </a:p>
          <a:p>
            <a:pPr lvl="1"/>
            <a:r>
              <a:rPr lang="en-US" dirty="0"/>
              <a:t>Use the value </a:t>
            </a:r>
            <a:r>
              <a:rPr lang="en-US" u="sng" dirty="0"/>
              <a:t>before</a:t>
            </a:r>
            <a:r>
              <a:rPr lang="en-US" dirty="0"/>
              <a:t> the decrease.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999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for </a:t>
            </a:r>
            <a:r>
              <a:rPr lang="en-US" dirty="0"/>
              <a:t>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48633"/>
          </a:xfrm>
        </p:spPr>
        <p:txBody>
          <a:bodyPr/>
          <a:lstStyle/>
          <a:p>
            <a:r>
              <a:rPr lang="en-US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6104" y="1938263"/>
            <a:ext cx="695575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sum = 0;</a:t>
            </a:r>
          </a:p>
          <a:p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en-US" sz="2000" b="1" dirty="0" err="1">
                <a:solidFill>
                  <a:srgbClr val="056C05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solidFill>
                  <a:srgbClr val="056C05"/>
                </a:solidFill>
                <a:latin typeface="Courier New" charset="0"/>
                <a:ea typeface="Courier New" charset="0"/>
                <a:cs typeface="Courier New" charset="0"/>
              </a:rPr>
              <a:t> n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1; n &lt;= 10; n++) 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 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sum = sum + n;   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          </a:t>
            </a:r>
          </a:p>
          <a:p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&lt;&lt; "The sum of the numbers 1 to 10 is "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 &lt;&lt; sum &lt;&lt;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90195" y="2422835"/>
            <a:ext cx="264264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56C05"/>
                </a:solidFill>
              </a:rPr>
              <a:t>Note that variable </a:t>
            </a:r>
            <a:r>
              <a:rPr lang="en-US" sz="1800" b="1" dirty="0">
                <a:solidFill>
                  <a:srgbClr val="056C05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</a:p>
          <a:p>
            <a:r>
              <a:rPr lang="en-US" sz="1800" dirty="0">
                <a:solidFill>
                  <a:srgbClr val="056C05"/>
                </a:solidFill>
              </a:rPr>
              <a:t>is </a:t>
            </a:r>
            <a:r>
              <a:rPr lang="en-US" sz="1800" u="sng" dirty="0">
                <a:solidFill>
                  <a:srgbClr val="056C05"/>
                </a:solidFill>
              </a:rPr>
              <a:t>local</a:t>
            </a:r>
            <a:r>
              <a:rPr lang="en-US" sz="1800" dirty="0">
                <a:solidFill>
                  <a:srgbClr val="056C05"/>
                </a:solidFill>
              </a:rPr>
              <a:t> to the loop body.</a:t>
            </a:r>
          </a:p>
        </p:txBody>
      </p:sp>
    </p:spTree>
    <p:extLst>
      <p:ext uri="{BB962C8B-B14F-4D97-AF65-F5344CB8AC3E}">
        <p14:creationId xmlns:p14="http://schemas.microsoft.com/office/powerpoint/2010/main" val="102173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Textbooks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962380"/>
          </a:xfrm>
        </p:spPr>
        <p:txBody>
          <a:bodyPr/>
          <a:lstStyle/>
          <a:p>
            <a:r>
              <a:rPr lang="en-US" b="1" dirty="0"/>
              <a:t>Problem Solving with C++</a:t>
            </a:r>
            <a:r>
              <a:rPr lang="en-US" dirty="0"/>
              <a:t>, 10</a:t>
            </a:r>
            <a:r>
              <a:rPr lang="en-US" baseline="30000" dirty="0"/>
              <a:t>th</a:t>
            </a:r>
            <a:r>
              <a:rPr lang="en-US" dirty="0"/>
              <a:t> edition </a:t>
            </a:r>
          </a:p>
          <a:p>
            <a:pPr lvl="1"/>
            <a:r>
              <a:rPr lang="en-US" dirty="0"/>
              <a:t>Author: Walter </a:t>
            </a:r>
            <a:r>
              <a:rPr lang="en-US" dirty="0" err="1"/>
              <a:t>Savitch</a:t>
            </a:r>
            <a:endParaRPr lang="en-US" dirty="0"/>
          </a:p>
          <a:p>
            <a:pPr lvl="1"/>
            <a:r>
              <a:rPr lang="en-US" dirty="0"/>
              <a:t>Publisher: Pearson, 2017</a:t>
            </a:r>
          </a:p>
          <a:p>
            <a:pPr lvl="1"/>
            <a:r>
              <a:rPr lang="en-US" dirty="0"/>
              <a:t>ISBN: </a:t>
            </a:r>
            <a:r>
              <a:rPr lang="is-IS" dirty="0"/>
              <a:t>978-0134448282</a:t>
            </a:r>
            <a:endParaRPr lang="en-US" dirty="0"/>
          </a:p>
          <a:p>
            <a:pPr lvl="5"/>
            <a:endParaRPr lang="en-US" dirty="0"/>
          </a:p>
          <a:p>
            <a:r>
              <a:rPr lang="en-US" b="1" dirty="0"/>
              <a:t>Data Structures Using C++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  <a:p>
            <a:pPr lvl="1"/>
            <a:r>
              <a:rPr lang="en-US" dirty="0"/>
              <a:t>Author: D.S. Malik</a:t>
            </a:r>
          </a:p>
          <a:p>
            <a:pPr lvl="1"/>
            <a:r>
              <a:rPr lang="en-US" dirty="0"/>
              <a:t>Publisher: Cengage Learning, 2010</a:t>
            </a:r>
          </a:p>
          <a:p>
            <a:pPr lvl="1"/>
            <a:r>
              <a:rPr lang="en-US" dirty="0"/>
              <a:t>ISBN: 978-0324782011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60974" y="5349219"/>
            <a:ext cx="562205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033CC"/>
                </a:solidFill>
              </a:rPr>
              <a:t>You are responsible for doing the chapter readings </a:t>
            </a:r>
            <a:br>
              <a:rPr lang="en-US" sz="1800" dirty="0">
                <a:solidFill>
                  <a:srgbClr val="0033CC"/>
                </a:solidFill>
              </a:rPr>
            </a:br>
            <a:r>
              <a:rPr lang="en-US" sz="1800" dirty="0">
                <a:solidFill>
                  <a:srgbClr val="0033CC"/>
                </a:solidFill>
              </a:rPr>
              <a:t>before each class, as indicated in the class schedule.</a:t>
            </a:r>
          </a:p>
        </p:txBody>
      </p:sp>
    </p:spTree>
    <p:extLst>
      <p:ext uri="{BB962C8B-B14F-4D97-AF65-F5344CB8AC3E}">
        <p14:creationId xmlns:p14="http://schemas.microsoft.com/office/powerpoint/2010/main" val="3385917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for </a:t>
            </a:r>
            <a:r>
              <a:rPr lang="en-US" dirty="0"/>
              <a:t>Loops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idx="1"/>
          </p:nvPr>
        </p:nvSpPr>
        <p:spPr>
          <a:xfrm>
            <a:off x="457200" y="1295401"/>
            <a:ext cx="8229600" cy="952498"/>
          </a:xfrm>
        </p:spPr>
        <p:txBody>
          <a:bodyPr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en-US" altLang="en-US" dirty="0"/>
              <a:t> loop uses the same components as the 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while</a:t>
            </a:r>
            <a:r>
              <a:rPr lang="en-US" altLang="en-US" dirty="0"/>
              <a:t> loop, but in a more compact form.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737391" y="2992122"/>
            <a:ext cx="2973388" cy="1625600"/>
            <a:chOff x="1737391" y="2992122"/>
            <a:chExt cx="2973388" cy="1625600"/>
          </a:xfrm>
        </p:grpSpPr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1737391" y="4160522"/>
              <a:ext cx="29733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5310F"/>
                </a:buClr>
                <a:buSzPct val="60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buClr>
                  <a:srgbClr val="CC0000"/>
                </a:buClr>
                <a:buSzTx/>
                <a:buFont typeface="Wingdings" charset="2"/>
                <a:buNone/>
              </a:pPr>
              <a:r>
                <a:rPr lang="en-US" altLang="en-US" sz="2400" b="1" dirty="0">
                  <a:solidFill>
                    <a:schemeClr val="tx2"/>
                  </a:solidFill>
                </a:rPr>
                <a:t>Initialization Action</a:t>
              </a:r>
            </a:p>
          </p:txBody>
        </p:sp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3093712" y="2992122"/>
              <a:ext cx="685800" cy="1104900"/>
              <a:chOff x="1296" y="1832"/>
              <a:chExt cx="432" cy="696"/>
            </a:xfrm>
          </p:grpSpPr>
          <p:sp>
            <p:nvSpPr>
              <p:cNvPr id="8" name="Line 3"/>
              <p:cNvSpPr>
                <a:spLocks noChangeShapeType="1"/>
              </p:cNvSpPr>
              <p:nvPr/>
            </p:nvSpPr>
            <p:spPr bwMode="auto">
              <a:xfrm>
                <a:off x="1296" y="1832"/>
                <a:ext cx="432" cy="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4"/>
              <p:cNvSpPr>
                <a:spLocks noChangeShapeType="1"/>
              </p:cNvSpPr>
              <p:nvPr/>
            </p:nvSpPr>
            <p:spPr bwMode="auto">
              <a:xfrm>
                <a:off x="1512" y="1832"/>
                <a:ext cx="0" cy="696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3379131" y="2979422"/>
            <a:ext cx="3113088" cy="2400300"/>
            <a:chOff x="3379131" y="2979422"/>
            <a:chExt cx="3113088" cy="2400300"/>
          </a:xfrm>
        </p:grpSpPr>
        <p:grpSp>
          <p:nvGrpSpPr>
            <p:cNvPr id="10" name="Group 14"/>
            <p:cNvGrpSpPr>
              <a:grpSpLocks/>
            </p:cNvGrpSpPr>
            <p:nvPr/>
          </p:nvGrpSpPr>
          <p:grpSpPr bwMode="auto">
            <a:xfrm>
              <a:off x="4347201" y="2979422"/>
              <a:ext cx="1047750" cy="1847850"/>
              <a:chOff x="1884" y="1832"/>
              <a:chExt cx="660" cy="1164"/>
            </a:xfrm>
          </p:grpSpPr>
          <p:sp>
            <p:nvSpPr>
              <p:cNvPr id="11" name="Line 5"/>
              <p:cNvSpPr>
                <a:spLocks noChangeShapeType="1"/>
              </p:cNvSpPr>
              <p:nvPr/>
            </p:nvSpPr>
            <p:spPr bwMode="auto">
              <a:xfrm>
                <a:off x="1884" y="1832"/>
                <a:ext cx="660" cy="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"/>
              <p:cNvSpPr>
                <a:spLocks noChangeShapeType="1"/>
              </p:cNvSpPr>
              <p:nvPr/>
            </p:nvSpPr>
            <p:spPr bwMode="auto">
              <a:xfrm>
                <a:off x="2208" y="1832"/>
                <a:ext cx="0" cy="1164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3379131" y="4922522"/>
              <a:ext cx="3113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5310F"/>
                </a:buClr>
                <a:buSzPct val="60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buClr>
                  <a:srgbClr val="CC0000"/>
                </a:buClr>
                <a:buSzTx/>
                <a:buFont typeface="Wingdings" charset="2"/>
                <a:buNone/>
              </a:pPr>
              <a:r>
                <a:rPr lang="en-US" altLang="en-US" sz="2400" b="1" dirty="0">
                  <a:solidFill>
                    <a:schemeClr val="tx2"/>
                  </a:solidFill>
                </a:rPr>
                <a:t>Boolean Expression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40000" y="2992122"/>
            <a:ext cx="2249487" cy="1758950"/>
            <a:chOff x="5340000" y="2992122"/>
            <a:chExt cx="2249487" cy="1758950"/>
          </a:xfrm>
        </p:grpSpPr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5923258" y="2992122"/>
              <a:ext cx="660400" cy="1219200"/>
              <a:chOff x="2680" y="1832"/>
              <a:chExt cx="416" cy="768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 flipV="1">
                <a:off x="2680" y="1832"/>
                <a:ext cx="416" cy="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2932" y="1844"/>
                <a:ext cx="0" cy="756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5340000" y="4293872"/>
              <a:ext cx="22494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5310F"/>
                </a:buClr>
                <a:buSzPct val="60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buClr>
                  <a:srgbClr val="CC0000"/>
                </a:buClr>
                <a:buSzTx/>
                <a:buFont typeface="Wingdings" charset="2"/>
                <a:buNone/>
              </a:pPr>
              <a:r>
                <a:rPr lang="en-US" altLang="en-US" sz="2400" b="1" dirty="0">
                  <a:solidFill>
                    <a:schemeClr val="tx2"/>
                  </a:solidFill>
                </a:rPr>
                <a:t>Update Action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011708" y="2423171"/>
            <a:ext cx="47933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en-US" sz="2400" b="1">
                <a:latin typeface="Courier New" charset="0"/>
                <a:ea typeface="Courier New" charset="0"/>
                <a:cs typeface="Courier New" charset="0"/>
              </a:rPr>
              <a:t>for (n = 1; n &lt;= 10; n++)</a:t>
            </a:r>
          </a:p>
        </p:txBody>
      </p:sp>
    </p:spTree>
    <p:extLst>
      <p:ext uri="{BB962C8B-B14F-4D97-AF65-F5344CB8AC3E}">
        <p14:creationId xmlns:p14="http://schemas.microsoft.com/office/powerpoint/2010/main" val="16246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break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3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break</a:t>
            </a:r>
            <a:r>
              <a:rPr lang="en-US" dirty="0"/>
              <a:t> statement to exit a loop </a:t>
            </a:r>
            <a:br>
              <a:rPr lang="en-US" dirty="0"/>
            </a:br>
            <a:r>
              <a:rPr lang="en-US" dirty="0"/>
              <a:t>before “normal” termination.</a:t>
            </a:r>
          </a:p>
          <a:p>
            <a:pPr lvl="5"/>
            <a:endParaRPr lang="en-US" dirty="0"/>
          </a:p>
          <a:p>
            <a:r>
              <a:rPr lang="en-US" dirty="0"/>
              <a:t>Do not overuse! </a:t>
            </a:r>
          </a:p>
          <a:p>
            <a:pPr lvl="1"/>
            <a:r>
              <a:rPr lang="en-US" dirty="0"/>
              <a:t>Well-designed loops should end normally.</a:t>
            </a:r>
          </a:p>
          <a:p>
            <a:pPr lvl="4"/>
            <a:endParaRPr lang="en-US" dirty="0"/>
          </a:p>
          <a:p>
            <a:r>
              <a:rPr lang="en-US" dirty="0"/>
              <a:t>This use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break</a:t>
            </a:r>
            <a:r>
              <a:rPr lang="en-US" dirty="0"/>
              <a:t> in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en-US" dirty="0"/>
              <a:t> statement</a:t>
            </a:r>
            <a:br>
              <a:rPr lang="en-US" dirty="0"/>
            </a:br>
            <a:r>
              <a:rPr lang="en-US" dirty="0"/>
              <a:t>is different from the necessary use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break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switch</a:t>
            </a:r>
            <a:r>
              <a:rPr lang="en-US" dirty="0"/>
              <a:t> statement.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02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46232-666A-394E-88B5-F4B86094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DF719-E78A-9148-8DD3-B3D9C4C08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an “outer loop” that contains an “inner loop”, then for </a:t>
            </a:r>
            <a:r>
              <a:rPr lang="en-US" u="sng" dirty="0"/>
              <a:t>each</a:t>
            </a:r>
            <a:r>
              <a:rPr lang="en-US" dirty="0"/>
              <a:t> iteration (execution) of the outer loop, the inner loop goes through </a:t>
            </a:r>
            <a:br>
              <a:rPr lang="en-US" dirty="0"/>
            </a:br>
            <a:r>
              <a:rPr lang="en-US" u="sng" dirty="0"/>
              <a:t>all</a:t>
            </a:r>
            <a:r>
              <a:rPr lang="en-US" dirty="0"/>
              <a:t> of its iterations.</a:t>
            </a:r>
          </a:p>
          <a:p>
            <a:pPr lvl="4"/>
            <a:endParaRPr lang="en-US" dirty="0"/>
          </a:p>
          <a:p>
            <a:r>
              <a:rPr lang="en-US" dirty="0"/>
              <a:t>This concept extends to more than just one loop inside another.</a:t>
            </a:r>
          </a:p>
          <a:p>
            <a:pPr lvl="1"/>
            <a:r>
              <a:rPr lang="en-US" dirty="0"/>
              <a:t>Loops can nest deeply, although usually </a:t>
            </a:r>
            <a:br>
              <a:rPr lang="en-US" dirty="0"/>
            </a:br>
            <a:r>
              <a:rPr lang="en-US" dirty="0"/>
              <a:t>there are no more than three loops.</a:t>
            </a:r>
          </a:p>
          <a:p>
            <a:pPr lvl="4"/>
            <a:endParaRPr lang="en-US" dirty="0"/>
          </a:p>
          <a:p>
            <a:r>
              <a:rPr lang="en-US" dirty="0"/>
              <a:t>Nested loops are a very common in programs.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55EB7A-373A-FF42-9C5D-13E6CCC8E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826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B4170-62B2-2C4B-AE64-729820410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17C65-144E-1E4D-85BF-A17DFA92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27B0D7-B55B-B74F-99BA-D6228D31512A}"/>
              </a:ext>
            </a:extLst>
          </p:cNvPr>
          <p:cNvSpPr txBox="1"/>
          <p:nvPr/>
        </p:nvSpPr>
        <p:spPr>
          <a:xfrm>
            <a:off x="961877" y="1427263"/>
            <a:ext cx="5368777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std;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&lt;=2;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(int j = 9; j &lt;= 12; </a:t>
            </a:r>
            <a:r>
              <a:rPr lang="en-US" b="1" dirty="0" err="1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b="1" dirty="0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b="1" dirty="0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b="1" dirty="0" err="1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b="1" dirty="0" err="1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b="1" dirty="0" err="1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b="1" dirty="0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&lt;&lt; ", j = " &lt;&lt; j &lt;&lt; </a:t>
            </a:r>
            <a:r>
              <a:rPr lang="en-US" b="1" dirty="0" err="1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056C0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AA8D47-31CC-3641-97EA-9635A0AB8F5E}"/>
              </a:ext>
            </a:extLst>
          </p:cNvPr>
          <p:cNvSpPr txBox="1"/>
          <p:nvPr/>
        </p:nvSpPr>
        <p:spPr>
          <a:xfrm>
            <a:off x="6675097" y="2499308"/>
            <a:ext cx="1789272" cy="2062103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1, j = 9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1, j = 10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1, j = 11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1, j = 12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2, j = 9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2, j = 10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2, j = 11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2, j =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449F55-F458-AC47-B129-65EE0E0EDF3F}"/>
              </a:ext>
            </a:extLst>
          </p:cNvPr>
          <p:cNvSpPr txBox="1"/>
          <p:nvPr/>
        </p:nvSpPr>
        <p:spPr>
          <a:xfrm>
            <a:off x="4928406" y="1325903"/>
            <a:ext cx="157447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nestedloop.cpp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2872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3"/>
          </a:xfrm>
        </p:spPr>
        <p:txBody>
          <a:bodyPr/>
          <a:lstStyle/>
          <a:p>
            <a:r>
              <a:rPr lang="en-US" dirty="0"/>
              <a:t>Choosing the right kind of loop to use</a:t>
            </a:r>
          </a:p>
          <a:p>
            <a:r>
              <a:rPr lang="en-US" dirty="0"/>
              <a:t>Designing loops</a:t>
            </a:r>
          </a:p>
          <a:p>
            <a:r>
              <a:rPr lang="en-US" dirty="0"/>
              <a:t>How to control a loop</a:t>
            </a:r>
          </a:p>
          <a:p>
            <a:r>
              <a:rPr lang="en-US" dirty="0"/>
              <a:t>How to exit from a loop</a:t>
            </a:r>
          </a:p>
          <a:p>
            <a:r>
              <a:rPr lang="en-US" dirty="0">
                <a:solidFill>
                  <a:srgbClr val="B23C00"/>
                </a:solidFill>
              </a:rPr>
              <a:t>Nested loops</a:t>
            </a:r>
          </a:p>
          <a:p>
            <a:r>
              <a:rPr lang="en-US" dirty="0"/>
              <a:t>Debugging loops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401912-DF73-0243-AF17-37CD1A57D09B}"/>
              </a:ext>
            </a:extLst>
          </p:cNvPr>
          <p:cNvSpPr txBox="1"/>
          <p:nvPr/>
        </p:nvSpPr>
        <p:spPr>
          <a:xfrm>
            <a:off x="5852146" y="2697488"/>
            <a:ext cx="2292615" cy="400110"/>
          </a:xfrm>
          <a:prstGeom prst="rect">
            <a:avLst/>
          </a:prstGeom>
          <a:solidFill>
            <a:srgbClr val="056C05"/>
          </a:solidFill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FF00"/>
                </a:solidFill>
              </a:rPr>
              <a:t>Savitch</a:t>
            </a:r>
            <a:r>
              <a:rPr lang="en-US" sz="2000" dirty="0">
                <a:solidFill>
                  <a:srgbClr val="FFFF00"/>
                </a:solidFill>
              </a:rPr>
              <a:t>: Chapter 3</a:t>
            </a:r>
          </a:p>
        </p:txBody>
      </p:sp>
    </p:spTree>
    <p:extLst>
      <p:ext uri="{BB962C8B-B14F-4D97-AF65-F5344CB8AC3E}">
        <p14:creationId xmlns:p14="http://schemas.microsoft.com/office/powerpoint/2010/main" val="146362370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Assignment for Week 1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 #1 will give you practice with </a:t>
            </a:r>
            <a:br>
              <a:rPr lang="en-US" dirty="0"/>
            </a:br>
            <a:r>
              <a:rPr lang="en-US" dirty="0"/>
              <a:t>C++ arithmetic expressions, built-in math functions, and control statements.</a:t>
            </a:r>
          </a:p>
          <a:p>
            <a:pPr lvl="1"/>
            <a:r>
              <a:rPr lang="en-US" dirty="0"/>
              <a:t>Write-up: </a:t>
            </a:r>
            <a:r>
              <a:rPr lang="en-US" dirty="0">
                <a:hlinkClick r:id="rId2"/>
              </a:rPr>
              <a:t>http://www.cs.sjsu.edu/~mak/CMPE180A/assignments/1/Assignment1.pdf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CodeCheck</a:t>
            </a:r>
            <a:br>
              <a:rPr lang="en-US" dirty="0"/>
            </a:br>
            <a:r>
              <a:rPr lang="en-US" dirty="0">
                <a:hlinkClick r:id="rId3"/>
              </a:rPr>
              <a:t>http://codecheck.it/files/20082407544wvyblyxihynvq7qdnc6pvfs0</a:t>
            </a:r>
            <a:endParaRPr lang="en-US" dirty="0"/>
          </a:p>
          <a:p>
            <a:r>
              <a:rPr lang="en-US" dirty="0"/>
              <a:t>Follow carefully the instructions on how to use CodeCheck and how to submit into Canvas.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A061D1-ECAB-BE4C-A1C3-C41D6CDB199A}"/>
              </a:ext>
            </a:extLst>
          </p:cNvPr>
          <p:cNvSpPr txBox="1"/>
          <p:nvPr/>
        </p:nvSpPr>
        <p:spPr>
          <a:xfrm>
            <a:off x="6583658" y="2240293"/>
            <a:ext cx="113043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100 points</a:t>
            </a:r>
          </a:p>
        </p:txBody>
      </p:sp>
    </p:spTree>
    <p:extLst>
      <p:ext uri="{BB962C8B-B14F-4D97-AF65-F5344CB8AC3E}">
        <p14:creationId xmlns:p14="http://schemas.microsoft.com/office/powerpoint/2010/main" val="130682454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B83D0-AD69-974C-A9FF-90AEEF1E8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Problems for Week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D1D4E3-6EAC-AE48-8EB4-103A1067B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the beginning of the semester, each week will also have practice problems.</a:t>
            </a:r>
          </a:p>
          <a:p>
            <a:pPr lvl="1"/>
            <a:r>
              <a:rPr lang="en-US" dirty="0"/>
              <a:t>Short programming problems in CodeCheck </a:t>
            </a:r>
            <a:br>
              <a:rPr lang="en-US" dirty="0"/>
            </a:br>
            <a:r>
              <a:rPr lang="en-US" dirty="0"/>
              <a:t>that emphasize certain C++ features.</a:t>
            </a:r>
          </a:p>
          <a:p>
            <a:pPr lvl="1"/>
            <a:r>
              <a:rPr lang="en-US" dirty="0"/>
              <a:t>You shouldn’t have to spend much time </a:t>
            </a:r>
            <a:br>
              <a:rPr lang="en-US" dirty="0"/>
            </a:br>
            <a:r>
              <a:rPr lang="en-US" dirty="0"/>
              <a:t>on the practice problems!</a:t>
            </a:r>
          </a:p>
          <a:p>
            <a:pPr lvl="4"/>
            <a:endParaRPr lang="en-US" dirty="0"/>
          </a:p>
          <a:p>
            <a:r>
              <a:rPr lang="en-US" dirty="0"/>
              <a:t>Access all the assignments in Canvas.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D5157-EF92-8042-AD4C-463357DCA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00A549-C308-6047-98C3-C8D0962FC54D}"/>
              </a:ext>
            </a:extLst>
          </p:cNvPr>
          <p:cNvSpPr txBox="1"/>
          <p:nvPr/>
        </p:nvSpPr>
        <p:spPr>
          <a:xfrm>
            <a:off x="6583658" y="2697488"/>
            <a:ext cx="140455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5 points each</a:t>
            </a:r>
          </a:p>
        </p:txBody>
      </p:sp>
    </p:spTree>
    <p:extLst>
      <p:ext uri="{BB962C8B-B14F-4D97-AF65-F5344CB8AC3E}">
        <p14:creationId xmlns:p14="http://schemas.microsoft.com/office/powerpoint/2010/main" val="2963391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to Install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an integrated development environment (IDE) for C++ development on the Mac or Linux platform, such as:</a:t>
            </a:r>
          </a:p>
          <a:p>
            <a:pPr lvl="4"/>
            <a:endParaRPr lang="en-US" dirty="0"/>
          </a:p>
          <a:p>
            <a:pPr lvl="1"/>
            <a:r>
              <a:rPr lang="en-US" dirty="0">
                <a:solidFill>
                  <a:srgbClr val="B23C00"/>
                </a:solidFill>
              </a:rPr>
              <a:t>Eclipse CDT </a:t>
            </a:r>
            <a:r>
              <a:rPr lang="en-US" dirty="0"/>
              <a:t>(C/C++ Development Tooling): </a:t>
            </a:r>
            <a:r>
              <a:rPr lang="en-US" u="sng" dirty="0">
                <a:hlinkClick r:id="rId2"/>
              </a:rPr>
              <a:t>https://eclipse.org/cdt/</a:t>
            </a:r>
            <a:endParaRPr lang="en-US" u="sng" dirty="0"/>
          </a:p>
          <a:p>
            <a:pPr lvl="3"/>
            <a:endParaRPr lang="en-US" dirty="0"/>
          </a:p>
          <a:p>
            <a:r>
              <a:rPr lang="en-US" dirty="0"/>
              <a:t>You can choose your favorite 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5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to Install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B1775B-E52F-9542-87DC-3D217E653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30" y="1143942"/>
            <a:ext cx="5394902" cy="539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613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on the Mac and Linux Platforms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GNU C++ is usually pre-installed on the Mac and Linux platforms.</a:t>
            </a:r>
          </a:p>
          <a:p>
            <a:pPr lvl="4"/>
            <a:endParaRPr lang="en-US" dirty="0"/>
          </a:p>
          <a:p>
            <a:r>
              <a:rPr lang="en-US" dirty="0"/>
              <a:t>No further action required! </a:t>
            </a:r>
          </a:p>
          <a:p>
            <a:pPr lvl="4"/>
            <a:endParaRPr lang="en-US" dirty="0"/>
          </a:p>
          <a:p>
            <a:r>
              <a:rPr lang="en-US" dirty="0"/>
              <a:t>Avoid using Apple’s </a:t>
            </a:r>
            <a:r>
              <a:rPr lang="en-US" dirty="0" err="1"/>
              <a:t>Xcode</a:t>
            </a:r>
            <a:r>
              <a:rPr lang="en-US" dirty="0"/>
              <a:t> on the Mac </a:t>
            </a:r>
            <a:br>
              <a:rPr lang="en-US" dirty="0"/>
            </a:br>
            <a:r>
              <a:rPr lang="en-US" dirty="0"/>
              <a:t>for this class.</a:t>
            </a:r>
          </a:p>
          <a:p>
            <a:pPr lvl="1"/>
            <a:r>
              <a:rPr lang="en-US" dirty="0"/>
              <a:t>You run the risk of writing programs </a:t>
            </a:r>
            <a:br>
              <a:rPr lang="en-US" dirty="0"/>
            </a:br>
            <a:r>
              <a:rPr lang="en-US" dirty="0"/>
              <a:t>that will not port to other platforms.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18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34197</TotalTime>
  <Words>4068</Words>
  <Application>Microsoft Macintosh PowerPoint</Application>
  <PresentationFormat>On-screen Show (4:3)</PresentationFormat>
  <Paragraphs>670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1" baseType="lpstr">
      <vt:lpstr>Arial</vt:lpstr>
      <vt:lpstr>Courier New</vt:lpstr>
      <vt:lpstr>Times New Roman</vt:lpstr>
      <vt:lpstr>Wingdings</vt:lpstr>
      <vt:lpstr>Quadrant</vt:lpstr>
      <vt:lpstr>CMPE 180A Data Structures and Algorithms in C++ August 25 Class Meeting</vt:lpstr>
      <vt:lpstr>Basic Info</vt:lpstr>
      <vt:lpstr>Course Objectives</vt:lpstr>
      <vt:lpstr>Not Course Objectives</vt:lpstr>
      <vt:lpstr>C++ Tutoring</vt:lpstr>
      <vt:lpstr>Required Textbooks</vt:lpstr>
      <vt:lpstr>Software to Install</vt:lpstr>
      <vt:lpstr>Software to Install, cont’d</vt:lpstr>
      <vt:lpstr>C++ on the Mac and Linux Platforms</vt:lpstr>
      <vt:lpstr>C++ on Windows 10</vt:lpstr>
      <vt:lpstr>C++ on Windows 10, cont’d</vt:lpstr>
      <vt:lpstr>Useful Tutorials</vt:lpstr>
      <vt:lpstr>C++ 2011 Standard</vt:lpstr>
      <vt:lpstr>Set the C++ 2011 Standard in Eclipse</vt:lpstr>
      <vt:lpstr>Assignments</vt:lpstr>
      <vt:lpstr>Assignments, cont’d</vt:lpstr>
      <vt:lpstr>Individual Work</vt:lpstr>
      <vt:lpstr>Academic Integrity</vt:lpstr>
      <vt:lpstr>Moss</vt:lpstr>
      <vt:lpstr>Exams</vt:lpstr>
      <vt:lpstr>Exams, cont’d</vt:lpstr>
      <vt:lpstr>Final Class Grade</vt:lpstr>
      <vt:lpstr>Take Roll</vt:lpstr>
      <vt:lpstr>Fast Pace!</vt:lpstr>
      <vt:lpstr>Discussion Forum</vt:lpstr>
      <vt:lpstr>What is C++</vt:lpstr>
      <vt:lpstr>A Useful Subset of C++</vt:lpstr>
      <vt:lpstr>What Happened?</vt:lpstr>
      <vt:lpstr>Our First C++ Program</vt:lpstr>
      <vt:lpstr>Algorithms and Program Design</vt:lpstr>
      <vt:lpstr>Sample C++ Program: Pods and Peas</vt:lpstr>
      <vt:lpstr>Identifiers and Variables</vt:lpstr>
      <vt:lpstr>Keywords</vt:lpstr>
      <vt:lpstr>Assignment Statements</vt:lpstr>
      <vt:lpstr>Break</vt:lpstr>
      <vt:lpstr>Output Stream</vt:lpstr>
      <vt:lpstr>Formatting Real Numbers for Output</vt:lpstr>
      <vt:lpstr>Input Stream</vt:lpstr>
      <vt:lpstr>Input From cin</vt:lpstr>
      <vt:lpstr>#include and using namespace</vt:lpstr>
      <vt:lpstr>Some Basic Data Types</vt:lpstr>
      <vt:lpstr>Some Basic Data Types, cont’d</vt:lpstr>
      <vt:lpstr>Some Basic Data Types, cont’d</vt:lpstr>
      <vt:lpstr>cin Skips Input Blanks</vt:lpstr>
      <vt:lpstr>String Type</vt:lpstr>
      <vt:lpstr>Type Compatibilities and Conversions</vt:lpstr>
      <vt:lpstr>Arithmetic</vt:lpstr>
      <vt:lpstr>Operator Shorthand</vt:lpstr>
      <vt:lpstr>The if Statement</vt:lpstr>
      <vt:lpstr>while Loops</vt:lpstr>
      <vt:lpstr>Named Constants</vt:lpstr>
      <vt:lpstr>Boolean Operators</vt:lpstr>
      <vt:lpstr>Precedence Rules</vt:lpstr>
      <vt:lpstr>Enumeration Types</vt:lpstr>
      <vt:lpstr>Nested if Statements</vt:lpstr>
      <vt:lpstr>The switch Statement</vt:lpstr>
      <vt:lpstr>The Increment and Decrement Operators</vt:lpstr>
      <vt:lpstr>The Increment and Decrement Operators, cont’d</vt:lpstr>
      <vt:lpstr>for Loops</vt:lpstr>
      <vt:lpstr>for Loops, cont’d</vt:lpstr>
      <vt:lpstr>The break Statement</vt:lpstr>
      <vt:lpstr>Nested Loops</vt:lpstr>
      <vt:lpstr>Nested Loops, cont’d</vt:lpstr>
      <vt:lpstr>Loop Considerations</vt:lpstr>
      <vt:lpstr>Main Assignment for Week 1</vt:lpstr>
      <vt:lpstr>Practice Problems for Week 1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536</cp:revision>
  <dcterms:created xsi:type="dcterms:W3CDTF">2008-01-12T03:52:55Z</dcterms:created>
  <dcterms:modified xsi:type="dcterms:W3CDTF">2020-08-25T04:19:54Z</dcterms:modified>
  <cp:category/>
</cp:coreProperties>
</file>