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7" r:id="rId3"/>
    <p:sldId id="335" r:id="rId4"/>
    <p:sldId id="336" r:id="rId5"/>
    <p:sldId id="305" r:id="rId6"/>
    <p:sldId id="307" r:id="rId7"/>
    <p:sldId id="308" r:id="rId8"/>
    <p:sldId id="300" r:id="rId9"/>
    <p:sldId id="309" r:id="rId10"/>
    <p:sldId id="310" r:id="rId11"/>
    <p:sldId id="311" r:id="rId12"/>
    <p:sldId id="313" r:id="rId13"/>
    <p:sldId id="328" r:id="rId14"/>
    <p:sldId id="331" r:id="rId15"/>
    <p:sldId id="332" r:id="rId16"/>
    <p:sldId id="333" r:id="rId17"/>
    <p:sldId id="304" r:id="rId18"/>
    <p:sldId id="329" r:id="rId19"/>
    <p:sldId id="330" r:id="rId20"/>
    <p:sldId id="314" r:id="rId21"/>
    <p:sldId id="315" r:id="rId22"/>
    <p:sldId id="337" r:id="rId23"/>
    <p:sldId id="338" r:id="rId24"/>
    <p:sldId id="339" r:id="rId25"/>
    <p:sldId id="341" r:id="rId26"/>
    <p:sldId id="340" r:id="rId27"/>
    <p:sldId id="318" r:id="rId28"/>
    <p:sldId id="319" r:id="rId29"/>
    <p:sldId id="345" r:id="rId30"/>
    <p:sldId id="321" r:id="rId31"/>
    <p:sldId id="344" r:id="rId32"/>
    <p:sldId id="343" r:id="rId33"/>
    <p:sldId id="322" r:id="rId34"/>
    <p:sldId id="323" r:id="rId35"/>
    <p:sldId id="324" r:id="rId36"/>
    <p:sldId id="325" r:id="rId37"/>
    <p:sldId id="326" r:id="rId38"/>
    <p:sldId id="327" r:id="rId39"/>
    <p:sldId id="34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0F2"/>
    <a:srgbClr val="0033CC"/>
    <a:srgbClr val="008000"/>
    <a:srgbClr val="B23C00"/>
    <a:srgbClr val="F2E5D0"/>
    <a:srgbClr val="464646"/>
    <a:srgbClr val="8F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0" autoAdjust="0"/>
    <p:restoredTop sz="97791" autoAdjust="0"/>
  </p:normalViewPr>
  <p:slideViewPr>
    <p:cSldViewPr>
      <p:cViewPr varScale="1">
        <p:scale>
          <a:sx n="151" d="100"/>
          <a:sy n="151" d="100"/>
        </p:scale>
        <p:origin x="20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23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01926" y="6263609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CMPE</a:t>
            </a:r>
            <a:r>
              <a:rPr lang="en-US" sz="1000" baseline="0"/>
              <a:t> 152</a:t>
            </a:r>
            <a:r>
              <a:rPr lang="en-US" sz="1000"/>
              <a:t>: Compiler </a:t>
            </a:r>
            <a:r>
              <a:rPr lang="en-US" sz="1000" baseline="0"/>
              <a:t>Design</a:t>
            </a:r>
            <a:br>
              <a:rPr lang="en-US" sz="1000" baseline="0"/>
            </a:br>
            <a:r>
              <a:rPr lang="en-US" sz="1000" baseline="0"/>
              <a:t>© R. Mak</a:t>
            </a:r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kiers/rrd-antlr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152: Compiler Design</a:t>
            </a:r>
            <a:br>
              <a:rPr lang="en-US" sz="3600" dirty="0"/>
            </a:br>
            <a:r>
              <a:rPr lang="en-US" sz="2400" dirty="0"/>
              <a:t>February 23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4ED2-E7E7-A04E-B372-71F609EB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Diagrams (Eclipse Plugin)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81C0E-C462-1C4A-87FA-6D41CD8D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06C60E-53B4-784C-9ADF-AD66A124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574" y="1294806"/>
            <a:ext cx="2511167" cy="4995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715D0-1821-1F47-A0B4-EDDE0ECE7A69}"/>
              </a:ext>
            </a:extLst>
          </p:cNvPr>
          <p:cNvSpPr txBox="1"/>
          <p:nvPr/>
        </p:nvSpPr>
        <p:spPr>
          <a:xfrm>
            <a:off x="393062" y="1464083"/>
            <a:ext cx="5310331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Expr;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program: statement+ ;  // at least one statement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    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IDENTIFER '=' expr NEWLINE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NEWLINE       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expr: expr ('*'|'/') expr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expr ('+'|'-') expr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INTEGER        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IDENTIFER      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'(' expr ')'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  : [0-9]+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  : '\r'? '\n'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  // skip whitespace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BDA0B-4C0B-4540-8313-261AD4E14397}"/>
              </a:ext>
            </a:extLst>
          </p:cNvPr>
          <p:cNvSpPr txBox="1"/>
          <p:nvPr/>
        </p:nvSpPr>
        <p:spPr>
          <a:xfrm>
            <a:off x="4663439" y="1294806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05E0C-8947-7949-BE95-46B057C54BC6}"/>
              </a:ext>
            </a:extLst>
          </p:cNvPr>
          <p:cNvSpPr txBox="1"/>
          <p:nvPr/>
        </p:nvSpPr>
        <p:spPr>
          <a:xfrm>
            <a:off x="7589487" y="5686069"/>
            <a:ext cx="13237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ANTLR 4 plug-in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for Eclipse.</a:t>
            </a:r>
          </a:p>
        </p:txBody>
      </p:sp>
    </p:spTree>
    <p:extLst>
      <p:ext uri="{BB962C8B-B14F-4D97-AF65-F5344CB8AC3E}">
        <p14:creationId xmlns:p14="http://schemas.microsoft.com/office/powerpoint/2010/main" val="131627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E214-6830-BE4D-86B0-D6ADFB27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 (Eclipse Plugin)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CE1D-B543-5145-950B-F879A45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D9B93A-BC2B-9440-B8A9-2643DC2A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295888"/>
            <a:ext cx="7708900" cy="4711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9A31491-2F4B-1340-B6A8-D4BF71252EF6}"/>
              </a:ext>
            </a:extLst>
          </p:cNvPr>
          <p:cNvGrpSpPr/>
          <p:nvPr/>
        </p:nvGrpSpPr>
        <p:grpSpPr>
          <a:xfrm>
            <a:off x="1280196" y="4069073"/>
            <a:ext cx="1428757" cy="1338828"/>
            <a:chOff x="6709364" y="2528211"/>
            <a:chExt cx="1428757" cy="13388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5EEF5A-792B-1E48-BFE2-C39FC898E4E2}"/>
                </a:ext>
              </a:extLst>
            </p:cNvPr>
            <p:cNvSpPr txBox="1"/>
            <p:nvPr/>
          </p:nvSpPr>
          <p:spPr>
            <a:xfrm>
              <a:off x="6709364" y="2697488"/>
              <a:ext cx="936475" cy="1169551"/>
            </a:xfrm>
            <a:prstGeom prst="rect">
              <a:avLst/>
            </a:prstGeom>
            <a:solidFill>
              <a:srgbClr val="DEF0F2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193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5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6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a+b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*2</a:t>
              </a:r>
            </a:p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(1+2)*3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DA1ED1-71F1-C440-B76F-68E1A8DFD440}"/>
                </a:ext>
              </a:extLst>
            </p:cNvPr>
            <p:cNvSpPr txBox="1"/>
            <p:nvPr/>
          </p:nvSpPr>
          <p:spPr>
            <a:xfrm>
              <a:off x="7233706" y="2528211"/>
              <a:ext cx="904415" cy="338554"/>
            </a:xfrm>
            <a:prstGeom prst="rect">
              <a:avLst/>
            </a:prstGeom>
            <a:solidFill>
              <a:srgbClr val="0033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input.txt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7D9356-6C58-6749-9D5C-3A4CDD3A9DC7}"/>
              </a:ext>
            </a:extLst>
          </p:cNvPr>
          <p:cNvSpPr txBox="1"/>
          <p:nvPr/>
        </p:nvSpPr>
        <p:spPr>
          <a:xfrm>
            <a:off x="3910104" y="5331279"/>
            <a:ext cx="13237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ANTLR 4 plug-in</a:t>
            </a:r>
          </a:p>
          <a:p>
            <a:pPr algn="ctr"/>
            <a:r>
              <a:rPr lang="en-US" sz="1200" dirty="0">
                <a:solidFill>
                  <a:srgbClr val="0033CC"/>
                </a:solidFill>
              </a:rPr>
              <a:t>for Eclipse.</a:t>
            </a:r>
          </a:p>
        </p:txBody>
      </p:sp>
    </p:spTree>
    <p:extLst>
      <p:ext uri="{BB962C8B-B14F-4D97-AF65-F5344CB8AC3E}">
        <p14:creationId xmlns:p14="http://schemas.microsoft.com/office/powerpoint/2010/main" val="4220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9CCE-A1D7-504E-B6C4-0FD23E60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Diagram (Command 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6763C-8A93-B74D-8920-97181EBE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6D1D1B-34C0-084E-B5EB-707779F36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1600220"/>
            <a:ext cx="3474682" cy="5077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C2EA-8403-7042-971B-FE705B887A9F}"/>
              </a:ext>
            </a:extLst>
          </p:cNvPr>
          <p:cNvSpPr txBox="1"/>
          <p:nvPr/>
        </p:nvSpPr>
        <p:spPr>
          <a:xfrm>
            <a:off x="4695161" y="1234464"/>
            <a:ext cx="426591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java -jar rrd-antlr4-0.1.2.jar Expr.g4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076C0-AF9F-8D4F-A005-07117DE8DAA9}"/>
              </a:ext>
            </a:extLst>
          </p:cNvPr>
          <p:cNvSpPr txBox="1"/>
          <p:nvPr/>
        </p:nvSpPr>
        <p:spPr>
          <a:xfrm>
            <a:off x="2896731" y="5834546"/>
            <a:ext cx="25479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https://github.com/bkiers/rrd-antlr4</a:t>
            </a:r>
            <a:r>
              <a:rPr lang="en-US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8645B-6B1C-AA41-82C3-352354394226}"/>
              </a:ext>
            </a:extLst>
          </p:cNvPr>
          <p:cNvSpPr txBox="1"/>
          <p:nvPr/>
        </p:nvSpPr>
        <p:spPr>
          <a:xfrm>
            <a:off x="393063" y="1464083"/>
            <a:ext cx="3996060" cy="425089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Expr;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program: statement+ ;  // at least one statement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        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IDENTIFER '=' expr NEWLINE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NEWLINE           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expr: expr ('*'|'/') expr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expr ('+'|'-') expr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INTEGER            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IDENTIFER          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'(' expr ')' 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  : [0-9]+ 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  : '\r'? '\n'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  // skip whitespace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41C24-820D-DB4F-857C-A671D1E6ED66}"/>
              </a:ext>
            </a:extLst>
          </p:cNvPr>
          <p:cNvSpPr txBox="1"/>
          <p:nvPr/>
        </p:nvSpPr>
        <p:spPr>
          <a:xfrm>
            <a:off x="3290482" y="1279017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</p:spTree>
    <p:extLst>
      <p:ext uri="{BB962C8B-B14F-4D97-AF65-F5344CB8AC3E}">
        <p14:creationId xmlns:p14="http://schemas.microsoft.com/office/powerpoint/2010/main" val="77731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34" y="2057415"/>
            <a:ext cx="4591730" cy="2011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6043" y="6172170"/>
            <a:ext cx="184858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The Definitive ANTLR 4 Reference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Terence Parr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The Pragmatic Programmers, 2012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4" y="4597997"/>
            <a:ext cx="5394951" cy="14358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754193-CC35-B044-8B4C-F2407778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3413746"/>
          </a:xfrm>
        </p:spPr>
        <p:txBody>
          <a:bodyPr/>
          <a:lstStyle/>
          <a:p>
            <a:r>
              <a:rPr lang="en-US" dirty="0"/>
              <a:t>Generate compiler components based on the .g4 </a:t>
            </a:r>
            <a:r>
              <a:rPr lang="en-US" u="sng" dirty="0"/>
              <a:t>grammar file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Use the generated components on a </a:t>
            </a:r>
            <a:r>
              <a:rPr lang="en-US" u="sng" dirty="0"/>
              <a:t>source file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851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Parse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029190" cy="478533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token stream</a:t>
            </a:r>
            <a:r>
              <a:rPr lang="en-US" dirty="0"/>
              <a:t> is the “pipe” </a:t>
            </a:r>
            <a:br>
              <a:rPr lang="en-US" dirty="0"/>
            </a:br>
            <a:r>
              <a:rPr lang="en-US" dirty="0"/>
              <a:t>between the lexer and the parser.</a:t>
            </a:r>
          </a:p>
          <a:p>
            <a:pPr lvl="4"/>
            <a:endParaRPr lang="en-US" dirty="0"/>
          </a:p>
          <a:p>
            <a:r>
              <a:rPr lang="en-US" dirty="0"/>
              <a:t>Each token object records the start and stop character indexes in the </a:t>
            </a:r>
            <a:r>
              <a:rPr lang="en-US" u="sng" dirty="0"/>
              <a:t>character stream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99" y="1325903"/>
            <a:ext cx="3380734" cy="341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43" y="6172170"/>
            <a:ext cx="184858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The Definitive ANTLR 4 Reference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Terence Parr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The Pragmatic Programmers, 2012</a:t>
            </a:r>
          </a:p>
        </p:txBody>
      </p:sp>
    </p:spTree>
    <p:extLst>
      <p:ext uri="{BB962C8B-B14F-4D97-AF65-F5344CB8AC3E}">
        <p14:creationId xmlns:p14="http://schemas.microsoft.com/office/powerpoint/2010/main" val="25694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Parse Trees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54873" cy="4835525"/>
          </a:xfrm>
        </p:spPr>
        <p:txBody>
          <a:bodyPr/>
          <a:lstStyle/>
          <a:p>
            <a:r>
              <a:rPr lang="en-US" dirty="0"/>
              <a:t>ANTLR generates a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RuleNode</a:t>
            </a:r>
            <a:r>
              <a:rPr lang="en-US" dirty="0"/>
              <a:t> subclass for each grammar rule.</a:t>
            </a:r>
          </a:p>
          <a:p>
            <a:pPr lvl="4"/>
            <a:endParaRPr lang="en-US" dirty="0"/>
          </a:p>
          <a:p>
            <a:r>
              <a:rPr lang="en-US" dirty="0"/>
              <a:t>They are called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context objects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because they </a:t>
            </a:r>
            <a:r>
              <a:rPr lang="en-US" u="sng" dirty="0"/>
              <a:t>record everything</a:t>
            </a:r>
            <a:r>
              <a:rPr lang="en-US" dirty="0"/>
              <a:t> about the </a:t>
            </a:r>
            <a:r>
              <a:rPr lang="en-US" dirty="0">
                <a:solidFill>
                  <a:srgbClr val="B23C00"/>
                </a:solidFill>
              </a:rPr>
              <a:t>recognition phase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a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99" y="1325903"/>
            <a:ext cx="3380734" cy="3410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43" y="6172170"/>
            <a:ext cx="184858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The Definitive ANTLR 4 Reference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Terence Parr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The Pragmatic Programmers, 2012</a:t>
            </a:r>
          </a:p>
        </p:txBody>
      </p:sp>
    </p:spTree>
    <p:extLst>
      <p:ext uri="{BB962C8B-B14F-4D97-AF65-F5344CB8AC3E}">
        <p14:creationId xmlns:p14="http://schemas.microsoft.com/office/powerpoint/2010/main" val="290030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ANTLR Parse Trees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37" y="2522579"/>
            <a:ext cx="5342002" cy="26974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6043" y="6172170"/>
            <a:ext cx="184858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The Definitive ANTLR 4 Reference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Terence Parr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The Pragmatic Programmers, 2012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295401"/>
            <a:ext cx="8046677" cy="9448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/>
              <a:t>The ANTLR-generated parser has corresponding parse tree node class names.</a:t>
            </a:r>
          </a:p>
          <a:p>
            <a:pPr lvl="4" eaLnBrk="1" hangingPunct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2808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An ANTLR-generated parser has </a:t>
            </a:r>
            <a:br>
              <a:rPr lang="en-US" dirty="0"/>
            </a:br>
            <a:r>
              <a:rPr lang="en-US" dirty="0"/>
              <a:t>basic syntax error handling and recovery.</a:t>
            </a:r>
          </a:p>
          <a:p>
            <a:pPr lvl="1"/>
            <a:r>
              <a:rPr lang="en-US" dirty="0"/>
              <a:t>You can improve the error handling.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7657" y="2697488"/>
            <a:ext cx="104868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mr-IN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b="1" dirty="0" err="1"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47" y="4140606"/>
            <a:ext cx="8991564" cy="187743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Parse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tree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Lisp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format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):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193) \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5) \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6) \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+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*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2))) 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missing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')'&gt;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\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1) +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2)) )) * (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expr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3)) \</a:t>
            </a:r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line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4:6 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missing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')' 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'\</a:t>
            </a:r>
            <a:r>
              <a:rPr lang="mr-IN" sz="14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5199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Ambiguities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f()</a:t>
            </a:r>
            <a:r>
              <a:rPr lang="en-US" dirty="0"/>
              <a:t> a function call as a standalone </a:t>
            </a:r>
            <a:r>
              <a:rPr lang="en-US" u="sng" dirty="0"/>
              <a:t>statement</a:t>
            </a:r>
            <a:r>
              <a:rPr lang="en-US" dirty="0"/>
              <a:t>, or a function call in an </a:t>
            </a:r>
            <a:r>
              <a:rPr lang="en-US" u="sng" dirty="0"/>
              <a:t>expression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45355" y="2331732"/>
            <a:ext cx="2653290" cy="181588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stat: expr ';'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| ID '(' ')' ';'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expr: ID '(' ')' 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| INT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8" y="4343390"/>
            <a:ext cx="3124443" cy="142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6043" y="6172170"/>
            <a:ext cx="184858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The Definitive ANTLR 4 Reference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Terence Parr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The Pragmatic Programmers, 2012</a:t>
            </a:r>
          </a:p>
        </p:txBody>
      </p:sp>
    </p:spTree>
    <p:extLst>
      <p:ext uri="{BB962C8B-B14F-4D97-AF65-F5344CB8AC3E}">
        <p14:creationId xmlns:p14="http://schemas.microsoft.com/office/powerpoint/2010/main" val="111195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Ambiguities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begin</a:t>
            </a:r>
            <a:r>
              <a:rPr lang="en-US" dirty="0"/>
              <a:t> a reserved word or an identifier?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ANTLR resolves an ambiguity by choosing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first alternative</a:t>
            </a:r>
            <a:r>
              <a:rPr lang="en-US" dirty="0"/>
              <a:t> in the grammar.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0501" y="1965976"/>
            <a:ext cx="2282997" cy="58477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BEGIN :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'begin'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ID    : [a-z]+  ;</a:t>
            </a:r>
          </a:p>
        </p:txBody>
      </p:sp>
    </p:spTree>
    <p:extLst>
      <p:ext uri="{BB962C8B-B14F-4D97-AF65-F5344CB8AC3E}">
        <p14:creationId xmlns:p14="http://schemas.microsoft.com/office/powerpoint/2010/main" val="33813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ANTLR Grammar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40" y="1418998"/>
            <a:ext cx="5125121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Expr;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program: statement+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expr: expr ('*'|'/')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expr ('+'|'-')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INTEGER 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IDENTIFER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'(' expr ')'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  : [0-9]+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  : '\r'? '\n'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100" y="1249721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9364" y="2697488"/>
            <a:ext cx="936475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193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5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 = 6</a:t>
            </a:r>
          </a:p>
          <a:p>
            <a:r>
              <a:rPr lang="mr-IN" sz="1400" b="1" dirty="0" err="1"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*2</a:t>
            </a:r>
          </a:p>
          <a:p>
            <a:r>
              <a:rPr lang="mr-IN" sz="1400" b="1" dirty="0">
                <a:latin typeface="Courier New" charset="0"/>
                <a:ea typeface="Courier New" charset="0"/>
                <a:cs typeface="Courier New" charset="0"/>
              </a:rPr>
              <a:t>(1+2)*3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706" y="2528211"/>
            <a:ext cx="904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input.txt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A461A-2D7A-A342-9B6E-D7A1A6416CF9}"/>
              </a:ext>
            </a:extLst>
          </p:cNvPr>
          <p:cNvSpPr txBox="1"/>
          <p:nvPr/>
        </p:nvSpPr>
        <p:spPr>
          <a:xfrm>
            <a:off x="3667930" y="4883277"/>
            <a:ext cx="1837362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33CC"/>
                </a:solidFill>
              </a:rPr>
              <a:t>One or more lower- or upper-case letters.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DD734-1D55-5146-9305-78394554E2AE}"/>
              </a:ext>
            </a:extLst>
          </p:cNvPr>
          <p:cNvSpPr txBox="1"/>
          <p:nvPr/>
        </p:nvSpPr>
        <p:spPr>
          <a:xfrm>
            <a:off x="3667930" y="5085514"/>
            <a:ext cx="950901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33CC"/>
                </a:solidFill>
              </a:rPr>
              <a:t>One or more digits.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F8CCEF-8A7F-AD41-91D1-2CC18C88028E}"/>
              </a:ext>
            </a:extLst>
          </p:cNvPr>
          <p:cNvSpPr txBox="1"/>
          <p:nvPr/>
        </p:nvSpPr>
        <p:spPr>
          <a:xfrm>
            <a:off x="3668256" y="5284615"/>
            <a:ext cx="3222357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33CC"/>
                </a:solidFill>
              </a:rPr>
              <a:t>The line-feed character optionally preceded by the carriage-return character.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4AF3D-324C-9C43-8CAA-C4955A72C93C}"/>
              </a:ext>
            </a:extLst>
          </p:cNvPr>
          <p:cNvSpPr txBox="1"/>
          <p:nvPr/>
        </p:nvSpPr>
        <p:spPr>
          <a:xfrm>
            <a:off x="3667930" y="1874537"/>
            <a:ext cx="1183337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33CC"/>
                </a:solidFill>
              </a:rPr>
              <a:t>One or more statements.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912789-847D-9F4C-9A4B-C00473E91F42}"/>
              </a:ext>
            </a:extLst>
          </p:cNvPr>
          <p:cNvSpPr txBox="1"/>
          <p:nvPr/>
        </p:nvSpPr>
        <p:spPr>
          <a:xfrm>
            <a:off x="3667930" y="5736655"/>
            <a:ext cx="1301959" cy="20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33CC"/>
                </a:solidFill>
              </a:rPr>
              <a:t>Skip whitespace characters.</a:t>
            </a:r>
          </a:p>
        </p:txBody>
      </p:sp>
    </p:spTree>
    <p:extLst>
      <p:ext uri="{BB962C8B-B14F-4D97-AF65-F5344CB8AC3E}">
        <p14:creationId xmlns:p14="http://schemas.microsoft.com/office/powerpoint/2010/main" val="227872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AE3C-39F3-7342-B0F8-56259A7A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Visitor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5B51-02E2-044F-B4D1-1D34C92F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/>
              <a:t>We want ANTLR to generate the </a:t>
            </a:r>
            <a:br>
              <a:rPr lang="en-US" dirty="0"/>
            </a:br>
            <a:r>
              <a:rPr lang="en-US" u="sng" dirty="0"/>
              <a:t>visitor interface</a:t>
            </a:r>
            <a:r>
              <a:rPr lang="en-US" dirty="0"/>
              <a:t> for our back end.</a:t>
            </a:r>
          </a:p>
          <a:p>
            <a:pPr lvl="1"/>
            <a:r>
              <a:rPr lang="en-US" dirty="0"/>
              <a:t>By default, it generates the </a:t>
            </a:r>
            <a:r>
              <a:rPr lang="en-US" u="sng" dirty="0"/>
              <a:t>listener interface</a:t>
            </a:r>
            <a:br>
              <a:rPr lang="en-US" dirty="0"/>
            </a:br>
            <a:r>
              <a:rPr lang="en-US" dirty="0"/>
              <a:t>which we won’t use in this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1CEE1-1D8F-204B-9FEE-0665177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6C1768F-F440-964B-BE6E-06392BE9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40" y="3043442"/>
            <a:ext cx="6297920" cy="31851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2B549E5-2969-304E-9DC6-BF9012C63B9C}"/>
              </a:ext>
            </a:extLst>
          </p:cNvPr>
          <p:cNvSpPr/>
          <p:nvPr/>
        </p:nvSpPr>
        <p:spPr bwMode="auto">
          <a:xfrm>
            <a:off x="5303512" y="3337562"/>
            <a:ext cx="2103097" cy="7315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AE3C-39F3-7342-B0F8-56259A7A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Visitor Interface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5B51-02E2-044F-B4D1-1D34C92F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dirty="0"/>
              <a:t>Specify “visitor” and “no listener” when you run ANTLR to generate components.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Command line: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1CEE1-1D8F-204B-9FEE-0665177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9621C-19AD-664F-868B-C0DC9260E592}"/>
              </a:ext>
            </a:extLst>
          </p:cNvPr>
          <p:cNvSpPr txBox="1"/>
          <p:nvPr/>
        </p:nvSpPr>
        <p:spPr>
          <a:xfrm>
            <a:off x="457200" y="3758619"/>
            <a:ext cx="823975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antlr4 -no-listener -visitor -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Dlanguage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ExprTestJava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ExprBaseVisitor.cpp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ExprVisitor.cpp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ExprBaseVisitor.h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ExprVisitor.h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3F152-6A95-884C-9EDE-9F44B8DB4C13}"/>
              </a:ext>
            </a:extLst>
          </p:cNvPr>
          <p:cNvSpPr txBox="1"/>
          <p:nvPr/>
        </p:nvSpPr>
        <p:spPr>
          <a:xfrm>
            <a:off x="774324" y="3234636"/>
            <a:ext cx="759534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antlr4='java -jar /Users/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/ANTLR-4.8/antlr-4.8-complete.jar'</a:t>
            </a:r>
          </a:p>
        </p:txBody>
      </p:sp>
    </p:spTree>
    <p:extLst>
      <p:ext uri="{BB962C8B-B14F-4D97-AF65-F5344CB8AC3E}">
        <p14:creationId xmlns:p14="http://schemas.microsoft.com/office/powerpoint/2010/main" val="79083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80D4-0636-5E45-A063-B18FC30A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Visitor Interface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4A8C8-52CC-AF4F-8C91-00FC4256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1E835-71EF-1E4F-A444-C2A30021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53454"/>
          </a:xfrm>
        </p:spPr>
        <p:txBody>
          <a:bodyPr/>
          <a:lstStyle/>
          <a:p>
            <a:pPr lvl="1"/>
            <a:r>
              <a:rPr lang="en-US" dirty="0"/>
              <a:t>Eclipse plug-in: You must first create an External Tool Configuration for your ANTLR grammar file: </a:t>
            </a:r>
          </a:p>
        </p:txBody>
      </p:sp>
      <p:pic>
        <p:nvPicPr>
          <p:cNvPr id="9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BD29C6-FBEB-AC4D-BB23-18D7AC64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31059" y="2131269"/>
            <a:ext cx="4081882" cy="407609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81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7709-3C6D-234A-9B3B-441B4EB4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Visitor Interface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C195-BAF5-3047-9897-4248F384C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548634"/>
          </a:xfrm>
        </p:spPr>
        <p:txBody>
          <a:bodyPr/>
          <a:lstStyle/>
          <a:p>
            <a:pPr lvl="1"/>
            <a:r>
              <a:rPr lang="en-US" dirty="0"/>
              <a:t>Specify: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77779-1349-E344-B62C-E958F22B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E9029-2CB9-CD44-9B91-2CD945A3C2AD}"/>
              </a:ext>
            </a:extLst>
          </p:cNvPr>
          <p:cNvSpPr txBox="1"/>
          <p:nvPr/>
        </p:nvSpPr>
        <p:spPr>
          <a:xfrm>
            <a:off x="2743220" y="1417342"/>
            <a:ext cx="57695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-no-listener -visitor -encoding UTF-8 -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Dlanguage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40111B-5199-5245-8E4B-053481B9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1901565"/>
            <a:ext cx="4472515" cy="4804035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C4DC086B-4744-6342-8A7D-BEA18852DC7B}"/>
              </a:ext>
            </a:extLst>
          </p:cNvPr>
          <p:cNvSpPr/>
          <p:nvPr/>
        </p:nvSpPr>
        <p:spPr bwMode="auto">
          <a:xfrm>
            <a:off x="6126463" y="3445409"/>
            <a:ext cx="548634" cy="182878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42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21A2-F8FA-5945-876F-41E6CBD6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Visitor Interface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433B-3D32-8843-BB09-F67078439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1"/>
          </a:xfrm>
        </p:spPr>
        <p:txBody>
          <a:bodyPr/>
          <a:lstStyle/>
          <a:p>
            <a:pPr lvl="1"/>
            <a:r>
              <a:rPr lang="en-US" dirty="0"/>
              <a:t>Then set the project’s ANTLR properties: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EF34-899C-9B45-86D4-FDDC487A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DAADC1-A1F9-4D44-84AB-1C585708E7D1}"/>
              </a:ext>
            </a:extLst>
          </p:cNvPr>
          <p:cNvGrpSpPr/>
          <p:nvPr/>
        </p:nvGrpSpPr>
        <p:grpSpPr>
          <a:xfrm>
            <a:off x="1188732" y="1852583"/>
            <a:ext cx="6766536" cy="4295834"/>
            <a:chOff x="1188732" y="1852583"/>
            <a:chExt cx="6766536" cy="4295834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90E83DD-2A1C-A44C-BC1E-09AF3322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8732" y="1852583"/>
              <a:ext cx="6766536" cy="4295834"/>
            </a:xfrm>
            <a:prstGeom prst="rect">
              <a:avLst/>
            </a:prstGeom>
          </p:spPr>
        </p:pic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01715CC6-1EDC-FE48-8C85-3B76C3976BCB}"/>
                </a:ext>
              </a:extLst>
            </p:cNvPr>
            <p:cNvSpPr/>
            <p:nvPr/>
          </p:nvSpPr>
          <p:spPr bwMode="auto">
            <a:xfrm>
              <a:off x="3474732" y="4160512"/>
              <a:ext cx="274317" cy="274317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5FD86E50-2C50-1C48-AD12-54A4685BE892}"/>
                </a:ext>
              </a:extLst>
            </p:cNvPr>
            <p:cNvSpPr/>
            <p:nvPr/>
          </p:nvSpPr>
          <p:spPr bwMode="auto">
            <a:xfrm>
              <a:off x="5394951" y="4892024"/>
              <a:ext cx="548634" cy="365756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C63CFFC7-1C19-1B41-8316-FCF419F32186}"/>
                </a:ext>
              </a:extLst>
            </p:cNvPr>
            <p:cNvSpPr/>
            <p:nvPr/>
          </p:nvSpPr>
          <p:spPr bwMode="auto">
            <a:xfrm>
              <a:off x="5860617" y="3393424"/>
              <a:ext cx="548634" cy="365756"/>
            </a:xfrm>
            <a:prstGeom prst="left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768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B5C6-BCE1-3841-9B5B-FF4982F2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B755B-7D25-0F46-8072-799C2E2E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ADCF1-1E81-0240-B454-0E9BD83EB9C7}"/>
              </a:ext>
            </a:extLst>
          </p:cNvPr>
          <p:cNvSpPr txBox="1"/>
          <p:nvPr/>
        </p:nvSpPr>
        <p:spPr>
          <a:xfrm>
            <a:off x="602173" y="1373125"/>
            <a:ext cx="7939653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* This class defines an abstract visitor for a parse tree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* produced by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*/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antlr4::tree::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AbstractParseTreeVisitor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9288E-C3DC-3546-AD13-2432CF072323}"/>
              </a:ext>
            </a:extLst>
          </p:cNvPr>
          <p:cNvSpPr txBox="1"/>
          <p:nvPr/>
        </p:nvSpPr>
        <p:spPr>
          <a:xfrm>
            <a:off x="7034966" y="1202308"/>
            <a:ext cx="1331775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ExprVisitor.h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266B4-1C95-5F4A-903D-5772C6C1794B}"/>
              </a:ext>
            </a:extLst>
          </p:cNvPr>
          <p:cNvSpPr txBox="1"/>
          <p:nvPr/>
        </p:nvSpPr>
        <p:spPr>
          <a:xfrm>
            <a:off x="3108976" y="3842199"/>
            <a:ext cx="2926048" cy="2970044"/>
          </a:xfrm>
          <a:prstGeom prst="rect">
            <a:avLst/>
          </a:prstGeom>
          <a:solidFill>
            <a:srgbClr val="D7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Expr;</a:t>
            </a:r>
          </a:p>
          <a:p>
            <a:endParaRPr lang="en-US" sz="8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statement+ ;  // at least one statement</a:t>
            </a:r>
          </a:p>
          <a:p>
            <a:endParaRPr lang="en-US" sz="8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expr NEWLINE             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IDENTIFER '=' expr NEWLINE     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| NEWLINE                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;</a:t>
            </a:r>
          </a:p>
          <a:p>
            <a:endParaRPr lang="en-US" sz="8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expr ('*'|'/') expr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expr ('+'|'-') expr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INTEGER                 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IDENTIFER               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| '(' expr ')'        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;</a:t>
            </a:r>
          </a:p>
          <a:p>
            <a:endParaRPr lang="en-US" sz="8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IDENTIFER : [a-</a:t>
            </a:r>
            <a:r>
              <a:rPr lang="en-US" sz="8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-Z]+ ; 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   : [0-9]+ ;</a:t>
            </a: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NEWLINE   : '\r'? '\n' ;</a:t>
            </a:r>
          </a:p>
          <a:p>
            <a:endParaRPr lang="en-US" sz="8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50" b="1" dirty="0">
                <a:latin typeface="Courier New" panose="02070309020205020404" pitchFamily="49" charset="0"/>
                <a:cs typeface="Courier New" panose="02070309020205020404" pitchFamily="49" charset="0"/>
              </a:rPr>
              <a:t>WS : [ \t]+ -&gt; skip ;  // skip whitespace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0F39B-C0EB-6C46-B6CA-44CA504F7822}"/>
              </a:ext>
            </a:extLst>
          </p:cNvPr>
          <p:cNvSpPr txBox="1"/>
          <p:nvPr/>
        </p:nvSpPr>
        <p:spPr>
          <a:xfrm>
            <a:off x="5854995" y="2900479"/>
            <a:ext cx="2191687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You can think of each 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en-US" sz="1050" dirty="0">
                <a:solidFill>
                  <a:srgbClr val="0033CC"/>
                </a:solidFill>
              </a:rPr>
              <a:t> </a:t>
            </a:r>
          </a:p>
          <a:p>
            <a:r>
              <a:rPr lang="en-US" sz="1050" dirty="0">
                <a:solidFill>
                  <a:srgbClr val="0033CC"/>
                </a:solidFill>
              </a:rPr>
              <a:t>as a </a:t>
            </a:r>
            <a:r>
              <a:rPr lang="en-US" sz="1050" u="sng" dirty="0">
                <a:solidFill>
                  <a:srgbClr val="0033CC"/>
                </a:solidFill>
              </a:rPr>
              <a:t>pointer to a parse tree node</a:t>
            </a:r>
            <a:r>
              <a:rPr lang="en-US" sz="105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010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2769-2E1C-1440-9A09-CAE16392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Visitor 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ExprBaseVisitor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EA83A-DEA4-474F-8DA2-29BFE6DC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681BE-2B0F-6A48-8013-0780623AA6EC}"/>
              </a:ext>
            </a:extLst>
          </p:cNvPr>
          <p:cNvSpPr txBox="1"/>
          <p:nvPr/>
        </p:nvSpPr>
        <p:spPr>
          <a:xfrm>
            <a:off x="156368" y="1278523"/>
            <a:ext cx="8831264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* This class provides an empty implementation of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which can be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* extended to create a visitor which only needs to handle a subset of the available methods.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*/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ExprBaseVisitor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override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   return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visitChildren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override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   return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visitChildren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override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   return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visitChildren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D2678-13D4-D445-A049-0A8A8698513A}"/>
              </a:ext>
            </a:extLst>
          </p:cNvPr>
          <p:cNvSpPr txBox="1"/>
          <p:nvPr/>
        </p:nvSpPr>
        <p:spPr>
          <a:xfrm>
            <a:off x="7406609" y="1109246"/>
            <a:ext cx="1331775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ExprVisitor.h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2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47D1-C372-5341-9F73-4288296A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Visitor Class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6FF3-8F35-6142-ADF9-75ECECB3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u="sng" dirty="0"/>
              <a:t>default visit implementation</a:t>
            </a:r>
            <a:r>
              <a:rPr lang="en-US" dirty="0"/>
              <a:t> in the base visitor class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ExprBaseVisitor</a:t>
            </a:r>
            <a:r>
              <a:rPr lang="en-US" dirty="0"/>
              <a:t> simply visits </a:t>
            </a:r>
            <a:br>
              <a:rPr lang="en-US" dirty="0"/>
            </a:br>
            <a:r>
              <a:rPr lang="en-US" dirty="0"/>
              <a:t>the parse tree node’s children.</a:t>
            </a:r>
          </a:p>
          <a:p>
            <a:pPr lvl="1"/>
            <a:r>
              <a:rPr lang="en-US" dirty="0"/>
              <a:t>If the node has no children, then nothing happens.</a:t>
            </a:r>
          </a:p>
          <a:p>
            <a:pPr lvl="1"/>
            <a:r>
              <a:rPr lang="en-US" dirty="0"/>
              <a:t>Therefore, all the default methods accomplish </a:t>
            </a:r>
            <a:br>
              <a:rPr lang="en-US" dirty="0"/>
            </a:br>
            <a:r>
              <a:rPr lang="en-US" dirty="0"/>
              <a:t>is to visit each node of the tree and nothing else.</a:t>
            </a:r>
          </a:p>
          <a:p>
            <a:pPr lvl="4"/>
            <a:endParaRPr lang="en-US" dirty="0"/>
          </a:p>
          <a:p>
            <a:r>
              <a:rPr lang="en-US" dirty="0"/>
              <a:t>Therefore, to do real work in the back end, we must create a </a:t>
            </a:r>
            <a:r>
              <a:rPr lang="en-US" u="sng" dirty="0"/>
              <a:t>subclass</a:t>
            </a:r>
            <a:r>
              <a:rPr lang="en-US" dirty="0"/>
              <a:t> of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ExprBaseVisitor</a:t>
            </a:r>
            <a:r>
              <a:rPr lang="en-US" dirty="0"/>
              <a:t> where we </a:t>
            </a:r>
            <a:r>
              <a:rPr lang="en-US" u="sng" dirty="0"/>
              <a:t>override</a:t>
            </a:r>
            <a:r>
              <a:rPr lang="en-US" dirty="0"/>
              <a:t> the default visit methods.</a:t>
            </a:r>
          </a:p>
          <a:p>
            <a:pPr lvl="1"/>
            <a:r>
              <a:rPr lang="en-US" dirty="0"/>
              <a:t>ANTLR has created a </a:t>
            </a:r>
            <a:r>
              <a:rPr lang="en-US" u="sng" dirty="0"/>
              <a:t>framework</a:t>
            </a:r>
            <a:r>
              <a:rPr lang="en-US" dirty="0"/>
              <a:t> for our back end.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BD15F-C0A3-A044-A9E1-8DD7AACC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CC81B-344F-4946-B169-C0CEA54C37FB}"/>
              </a:ext>
            </a:extLst>
          </p:cNvPr>
          <p:cNvSpPr txBox="1"/>
          <p:nvPr/>
        </p:nvSpPr>
        <p:spPr>
          <a:xfrm>
            <a:off x="3657610" y="4140603"/>
            <a:ext cx="4480512" cy="246221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expr NEWLINE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expr ('*'|'/')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| expr ('+'|'-') expr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| INTEGER  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| IDENTIFER   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| '(' expr ')'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35333-A864-C34F-AA46-76FE9A28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Visitor Class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1D20-81D0-6549-BDD1-F74CB9BC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230868"/>
          </a:xfrm>
        </p:spPr>
        <p:txBody>
          <a:bodyPr/>
          <a:lstStyle/>
          <a:p>
            <a:r>
              <a:rPr lang="en-US" dirty="0"/>
              <a:t>ANTLR generated a </a:t>
            </a:r>
            <a:r>
              <a:rPr lang="en-US" u="sng" dirty="0"/>
              <a:t>separate visit method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each production rule: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But that’s too “course” since some rules have </a:t>
            </a:r>
            <a:r>
              <a:rPr lang="en-US" u="sng" dirty="0"/>
              <a:t>multiple options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A958A-8DB9-AD4B-A499-CA6C17EA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0BA3E-A28B-6846-A40D-70A7EAE03B69}"/>
              </a:ext>
            </a:extLst>
          </p:cNvPr>
          <p:cNvSpPr txBox="1"/>
          <p:nvPr/>
        </p:nvSpPr>
        <p:spPr>
          <a:xfrm>
            <a:off x="7075002" y="6433326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</p:spTree>
    <p:extLst>
      <p:ext uri="{BB962C8B-B14F-4D97-AF65-F5344CB8AC3E}">
        <p14:creationId xmlns:p14="http://schemas.microsoft.com/office/powerpoint/2010/main" val="615470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9DBA-76F6-4642-8893-30076353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Labeled Production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9D73-6A5F-4C46-B61F-27770DD8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Add a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 </a:t>
            </a:r>
            <a:r>
              <a:rPr lang="en-US" u="sng" dirty="0"/>
              <a:t>label</a:t>
            </a:r>
            <a:r>
              <a:rPr lang="en-US" dirty="0"/>
              <a:t> to each rule option and</a:t>
            </a:r>
            <a:br>
              <a:rPr lang="en-US" dirty="0"/>
            </a:br>
            <a:r>
              <a:rPr lang="en-US" dirty="0"/>
              <a:t>rerun ANTLR to generate a new parser: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57263-A3D6-7847-9781-D6733B3C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88600-7ACD-2A46-B7CF-0C34FA75E654}"/>
              </a:ext>
            </a:extLst>
          </p:cNvPr>
          <p:cNvSpPr txBox="1"/>
          <p:nvPr/>
        </p:nvSpPr>
        <p:spPr>
          <a:xfrm>
            <a:off x="1902038" y="2514610"/>
            <a:ext cx="5339923" cy="332398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ExprLabeled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statement+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expr NEWLINE        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assign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             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empty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expr ('*'|'/') expr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mulDiv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expr ('+'|'-') expr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addSub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INTEGER      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IDENTIFER    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'(' expr ')' 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parens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2C43F-F5F0-464D-A84E-79BEB006DD75}"/>
              </a:ext>
            </a:extLst>
          </p:cNvPr>
          <p:cNvSpPr txBox="1"/>
          <p:nvPr/>
        </p:nvSpPr>
        <p:spPr>
          <a:xfrm>
            <a:off x="6126463" y="4251951"/>
            <a:ext cx="15568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These are </a:t>
            </a:r>
            <a:r>
              <a:rPr lang="en-US" sz="1400" u="sng" dirty="0">
                <a:solidFill>
                  <a:srgbClr val="C00000"/>
                </a:solidFill>
              </a:rPr>
              <a:t>labels</a:t>
            </a:r>
            <a:r>
              <a:rPr lang="en-US" sz="1400" dirty="0">
                <a:solidFill>
                  <a:srgbClr val="C00000"/>
                </a:solidFill>
              </a:rPr>
              <a:t>,</a:t>
            </a:r>
          </a:p>
          <a:p>
            <a:r>
              <a:rPr lang="en-US" sz="1400" dirty="0">
                <a:solidFill>
                  <a:srgbClr val="C00000"/>
                </a:solidFill>
              </a:rPr>
              <a:t>not comments!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0880E-7BF4-A34E-8273-3AF51E38D345}"/>
              </a:ext>
            </a:extLst>
          </p:cNvPr>
          <p:cNvSpPr txBox="1"/>
          <p:nvPr/>
        </p:nvSpPr>
        <p:spPr>
          <a:xfrm>
            <a:off x="5486390" y="5669320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140617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C++ Main Program for ANTLR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EAD94-2496-F94A-A5AD-F319D938E110}"/>
              </a:ext>
            </a:extLst>
          </p:cNvPr>
          <p:cNvSpPr txBox="1"/>
          <p:nvPr/>
        </p:nvSpPr>
        <p:spPr>
          <a:xfrm>
            <a:off x="1097318" y="1304121"/>
            <a:ext cx="5912189" cy="5401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antlr4;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source;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the input stream.</a:t>
            </a:r>
          </a:p>
          <a:p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source.open</a:t>
            </a:r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</a:p>
          <a:p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ANTLRInputStream</a:t>
            </a:r>
            <a:r>
              <a:rPr lang="en-US" sz="15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input(source);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lexer which scans the input stream</a:t>
            </a:r>
          </a:p>
          <a:p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to create a token stream.</a:t>
            </a:r>
          </a:p>
          <a:p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ExprLexer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lexer(&amp;input);</a:t>
            </a:r>
          </a:p>
          <a:p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CommonTokenStream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tokens(&amp;lexer);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5861283" y="1417342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ExprMain.cpp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9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7CFB-0720-AF41-889B-A026AB8C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ExprLabeledVisitor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FB699-6A8F-C946-9616-5BA62C71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988C8-A093-8A43-8A26-C97361BA0966}"/>
              </a:ext>
            </a:extLst>
          </p:cNvPr>
          <p:cNvSpPr txBox="1"/>
          <p:nvPr/>
        </p:nvSpPr>
        <p:spPr>
          <a:xfrm>
            <a:off x="502942" y="1392605"/>
            <a:ext cx="7576113" cy="3308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Generated from ExprLabeled.g4 by ANTLR 4.8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ExprLabeledParser.h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ExprLabeledVisitor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: public antlr4::tree::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AbstractParseTreeVisitor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visitPrint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visitParens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ParensContext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visitAddSub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visitMulDiv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MulDivContext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*context) = 0;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A54AD-72E9-7D43-9E0A-558C0FC30EA6}"/>
              </a:ext>
            </a:extLst>
          </p:cNvPr>
          <p:cNvSpPr txBox="1"/>
          <p:nvPr/>
        </p:nvSpPr>
        <p:spPr>
          <a:xfrm>
            <a:off x="6277962" y="1223328"/>
            <a:ext cx="2059538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ExprLabeledVisitor.h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F65D7-ACB3-E745-A9DF-29ACD9958A27}"/>
              </a:ext>
            </a:extLst>
          </p:cNvPr>
          <p:cNvSpPr txBox="1"/>
          <p:nvPr/>
        </p:nvSpPr>
        <p:spPr>
          <a:xfrm>
            <a:off x="3017537" y="4508119"/>
            <a:ext cx="4262705" cy="2277547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statement+ ;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expr NEWLINE            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IDENTIFER '=' expr NEWLINE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assign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                 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empty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expr ('*'|'/') expr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mulDiv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expr ('+'|'-') expr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addSub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INTEGER          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IDENTIFER        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id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'(' expr ')'     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parens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;</a:t>
            </a:r>
          </a:p>
        </p:txBody>
      </p:sp>
    </p:spTree>
    <p:extLst>
      <p:ext uri="{BB962C8B-B14F-4D97-AF65-F5344CB8AC3E}">
        <p14:creationId xmlns:p14="http://schemas.microsoft.com/office/powerpoint/2010/main" val="3596047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766B-732B-C742-B934-65EAA26D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ExprLabeledBaseVisitor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28E5-B89E-0847-9CB3-EF3418CF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As before, the </a:t>
            </a:r>
            <a:r>
              <a:rPr lang="en-US" u="sng" dirty="0"/>
              <a:t>default implementation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each method is to visit the node’s children.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6B3EF-4C2B-0544-BFE0-C9F21FB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C263B-59B3-FE4D-8A83-D3FB10FD31AE}"/>
              </a:ext>
            </a:extLst>
          </p:cNvPr>
          <p:cNvSpPr txBox="1"/>
          <p:nvPr/>
        </p:nvSpPr>
        <p:spPr>
          <a:xfrm>
            <a:off x="388803" y="2447314"/>
            <a:ext cx="8366393" cy="3231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ExprLabeledVisitor.h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ExprLabeledBaseVisitor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ExprLabeledVisitor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override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visitChildren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::Any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visitPrint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PrintContext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override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visitChildren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2DD94-0A59-504B-8873-B836BBF6DDF2}"/>
              </a:ext>
            </a:extLst>
          </p:cNvPr>
          <p:cNvSpPr txBox="1"/>
          <p:nvPr/>
        </p:nvSpPr>
        <p:spPr>
          <a:xfrm>
            <a:off x="5852146" y="5509691"/>
            <a:ext cx="2742417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ExprLabeledBaseVisitor.cpp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48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24CC-15AE-5A4F-916B-62F32785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199CF-4FF0-CB46-AC05-973BAABB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DF0AE-8C8F-3B4D-8E27-8FE193E01B2F}"/>
              </a:ext>
            </a:extLst>
          </p:cNvPr>
          <p:cNvSpPr txBox="1"/>
          <p:nvPr/>
        </p:nvSpPr>
        <p:spPr>
          <a:xfrm>
            <a:off x="1188757" y="1257931"/>
            <a:ext cx="6346609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&lt;string&gt;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&lt;map&gt;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ExprLabeledBaseVisitor.h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 </a:t>
            </a:r>
            <a:r>
              <a:rPr lang="en-US" sz="13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::Any Object;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ExprLabeledBaseVisitor</a:t>
            </a:r>
            <a:endParaRPr lang="en-US" sz="13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map&lt;string, Object&gt;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Executor() {}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~Executor() {}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visitPrint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visitMulDiv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MulDivContext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visitAddSub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visitParens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ParensContext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541FB-EC70-3648-8FBE-75DAD723DDB4}"/>
              </a:ext>
            </a:extLst>
          </p:cNvPr>
          <p:cNvSpPr txBox="1"/>
          <p:nvPr/>
        </p:nvSpPr>
        <p:spPr>
          <a:xfrm>
            <a:off x="6579262" y="1353105"/>
            <a:ext cx="1211762" cy="338554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91D99E25-15FA-B244-822A-0663E3AECB71}"/>
              </a:ext>
            </a:extLst>
          </p:cNvPr>
          <p:cNvSpPr/>
          <p:nvPr/>
        </p:nvSpPr>
        <p:spPr bwMode="auto">
          <a:xfrm>
            <a:off x="4235512" y="2856925"/>
            <a:ext cx="548634" cy="274317"/>
          </a:xfrm>
          <a:prstGeom prst="left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89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B749-5795-9B45-863A-62B2DA13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i="1" dirty="0"/>
              <a:t>, cont’d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B2768-45E3-0246-9C3B-DBD55D23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F8206-E533-704F-AAE7-A8B60D0A6DFD}"/>
              </a:ext>
            </a:extLst>
          </p:cNvPr>
          <p:cNvSpPr txBox="1"/>
          <p:nvPr/>
        </p:nvSpPr>
        <p:spPr>
          <a:xfrm>
            <a:off x="447044" y="2787069"/>
            <a:ext cx="823975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value   = visit(</a:t>
            </a:r>
            <a:r>
              <a:rPr lang="en-US" sz="1400" b="1" dirty="0" err="1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-&gt;expr()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  // compute the expression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idName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value;             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store it into the symbol table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value;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A2C28-BD78-FD4C-8421-CA2E95EC6808}"/>
              </a:ext>
            </a:extLst>
          </p:cNvPr>
          <p:cNvSpPr txBox="1"/>
          <p:nvPr/>
        </p:nvSpPr>
        <p:spPr>
          <a:xfrm>
            <a:off x="1902037" y="1436619"/>
            <a:ext cx="5339923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expr NEWLINE                # print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</a:t>
            </a:r>
            <a:r>
              <a:rPr lang="en-US" sz="1400" b="1" dirty="0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NEWLINE #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                     # empty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45064-E9FE-AE46-84B6-60D86FC92593}"/>
              </a:ext>
            </a:extLst>
          </p:cNvPr>
          <p:cNvSpPr txBox="1"/>
          <p:nvPr/>
        </p:nvSpPr>
        <p:spPr>
          <a:xfrm>
            <a:off x="7109237" y="4434829"/>
            <a:ext cx="1394640" cy="338554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403FC-F056-5D45-AED7-98C550AADE94}"/>
              </a:ext>
            </a:extLst>
          </p:cNvPr>
          <p:cNvSpPr txBox="1"/>
          <p:nvPr/>
        </p:nvSpPr>
        <p:spPr>
          <a:xfrm>
            <a:off x="5394951" y="2240293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3010577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B2D3-932B-714F-A86A-AA42C4B1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701E5-9EB5-5C4D-905D-0BC299A3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1D787-1F3D-CA42-B703-66DD0DD684F7}"/>
              </a:ext>
            </a:extLst>
          </p:cNvPr>
          <p:cNvSpPr txBox="1"/>
          <p:nvPr/>
        </p:nvSpPr>
        <p:spPr>
          <a:xfrm>
            <a:off x="1902037" y="1436619"/>
            <a:ext cx="5339923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 :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NEWLINE                #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IDENTIFIER '=' expr NEWLINE # assign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| NEWLINE                     # empty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5D172-4770-B141-9F51-793C882153EE}"/>
              </a:ext>
            </a:extLst>
          </p:cNvPr>
          <p:cNvSpPr txBox="1"/>
          <p:nvPr/>
        </p:nvSpPr>
        <p:spPr>
          <a:xfrm>
            <a:off x="935425" y="2762896"/>
            <a:ext cx="7273145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Object value = visit(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-&gt;expr());  // evaluate the expression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value.as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&lt;int&gt;()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// print the result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Object();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E24A6-21DF-F345-98A4-557AC4542C4B}"/>
              </a:ext>
            </a:extLst>
          </p:cNvPr>
          <p:cNvSpPr txBox="1"/>
          <p:nvPr/>
        </p:nvSpPr>
        <p:spPr>
          <a:xfrm>
            <a:off x="6534138" y="4194057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C5ACA-2138-AA42-805A-5F42D44CD097}"/>
              </a:ext>
            </a:extLst>
          </p:cNvPr>
          <p:cNvSpPr txBox="1"/>
          <p:nvPr/>
        </p:nvSpPr>
        <p:spPr>
          <a:xfrm>
            <a:off x="5486390" y="2240293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3822481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70EF-040F-4149-B8FE-ED8D2AD0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B17A8-8F3F-4A4A-9853-36762B66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76949-F381-334B-AEA9-3DC88B4751FF}"/>
              </a:ext>
            </a:extLst>
          </p:cNvPr>
          <p:cNvSpPr txBox="1"/>
          <p:nvPr/>
        </p:nvSpPr>
        <p:spPr>
          <a:xfrm>
            <a:off x="2331643" y="1325903"/>
            <a:ext cx="4480714" cy="138499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 : expr op=('*'|'/') expr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mulDiv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expr op=('+'|'-') expr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#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#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'(' expr ')'     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02119-661E-5B45-9427-323AB31A95ED}"/>
              </a:ext>
            </a:extLst>
          </p:cNvPr>
          <p:cNvSpPr txBox="1"/>
          <p:nvPr/>
        </p:nvSpPr>
        <p:spPr>
          <a:xfrm>
            <a:off x="1195414" y="2924413"/>
            <a:ext cx="6736139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  // integer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id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symtab.find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(id)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symtab.end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[id];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value from symbol table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return 0;          // dummy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248C0-D3BC-8445-A7C9-858DB8B8005C}"/>
              </a:ext>
            </a:extLst>
          </p:cNvPr>
          <p:cNvSpPr txBox="1"/>
          <p:nvPr/>
        </p:nvSpPr>
        <p:spPr>
          <a:xfrm>
            <a:off x="6309341" y="6079123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4A6A5-6E5A-E641-B720-E609B67A917D}"/>
              </a:ext>
            </a:extLst>
          </p:cNvPr>
          <p:cNvSpPr txBox="1"/>
          <p:nvPr/>
        </p:nvSpPr>
        <p:spPr>
          <a:xfrm>
            <a:off x="5029195" y="2541812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3773421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9DB9-7658-174A-901B-E157368E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BCE57-3A75-4743-A0CB-2A43C79E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69CBD-3C8B-844B-BA65-DD01D64D40A7}"/>
              </a:ext>
            </a:extLst>
          </p:cNvPr>
          <p:cNvSpPr txBox="1"/>
          <p:nvPr/>
        </p:nvSpPr>
        <p:spPr>
          <a:xfrm>
            <a:off x="2331643" y="1325903"/>
            <a:ext cx="4480714" cy="246221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 :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=('*'|'/')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#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mulDiv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expr op=('+'|'-') expr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INTEGER                  # 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IDENTIFIER               # id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'(' expr ')'     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'*'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DIV : '/'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: '+'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: '-'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C14CF-CA6E-A742-A657-03FF83077DBC}"/>
              </a:ext>
            </a:extLst>
          </p:cNvPr>
          <p:cNvSpPr txBox="1"/>
          <p:nvPr/>
        </p:nvSpPr>
        <p:spPr>
          <a:xfrm>
            <a:off x="559523" y="4167235"/>
            <a:ext cx="802495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visitMulDiv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MulDivContext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left  =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-&gt;expr(0)).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as&lt;int&gt;();  // left  child expression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right =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-&gt;expr(1)).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as&lt;int&gt;();  // right child expression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op-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return left*right;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                        return left/right;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178D8-AF8B-CE43-9B9A-41FEDD0F72B4}"/>
              </a:ext>
            </a:extLst>
          </p:cNvPr>
          <p:cNvSpPr txBox="1"/>
          <p:nvPr/>
        </p:nvSpPr>
        <p:spPr>
          <a:xfrm>
            <a:off x="7040853" y="5833616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D23AB-2737-2346-B234-C1F6D7FD35E1}"/>
              </a:ext>
            </a:extLst>
          </p:cNvPr>
          <p:cNvSpPr txBox="1"/>
          <p:nvPr/>
        </p:nvSpPr>
        <p:spPr>
          <a:xfrm>
            <a:off x="5029195" y="3611878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258105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7239-6429-A64E-A5D1-A5361342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A7F3-93D3-984F-855A-1E680D1C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5F487-FD1F-224C-B535-3343F9377B4E}"/>
              </a:ext>
            </a:extLst>
          </p:cNvPr>
          <p:cNvSpPr txBox="1"/>
          <p:nvPr/>
        </p:nvSpPr>
        <p:spPr>
          <a:xfrm>
            <a:off x="2331643" y="1325903"/>
            <a:ext cx="4480714" cy="246221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 : expr op=('*'|'/') expr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mulDiv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=('+'|'-')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#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addSub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INTEGER                  # 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IDENTIFIER               # id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'(' expr ')'     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MUL : '*'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DIV : '/' 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'+'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: '-'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D5D32-95B9-3341-8B6A-1812D135C552}"/>
              </a:ext>
            </a:extLst>
          </p:cNvPr>
          <p:cNvSpPr txBox="1"/>
          <p:nvPr/>
        </p:nvSpPr>
        <p:spPr>
          <a:xfrm>
            <a:off x="457200" y="4063007"/>
            <a:ext cx="813235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visitAddSub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left  = visit(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-&gt;expr(0)).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as&lt;int&gt;();  // left  child expression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right = visit(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-&gt;expr(1)).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as&lt;int&gt;();  // right child expression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400" b="1" dirty="0">
                <a:solidFill>
                  <a:srgbClr val="9452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op-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return left + 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                        return left - right;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9C457-7C64-9F49-979C-B3657520661A}"/>
              </a:ext>
            </a:extLst>
          </p:cNvPr>
          <p:cNvSpPr txBox="1"/>
          <p:nvPr/>
        </p:nvSpPr>
        <p:spPr>
          <a:xfrm>
            <a:off x="6949414" y="5925055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55A41-180C-5643-9D6F-F603C5278EBE}"/>
              </a:ext>
            </a:extLst>
          </p:cNvPr>
          <p:cNvSpPr txBox="1"/>
          <p:nvPr/>
        </p:nvSpPr>
        <p:spPr>
          <a:xfrm>
            <a:off x="4937756" y="3611878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1445345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5C76-5090-244C-A9EE-4BA103C3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824C-0889-0D46-A15F-DFFD3D95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E96CD-B151-9241-BE77-6142D1F574CB}"/>
              </a:ext>
            </a:extLst>
          </p:cNvPr>
          <p:cNvSpPr txBox="1"/>
          <p:nvPr/>
        </p:nvSpPr>
        <p:spPr>
          <a:xfrm>
            <a:off x="2331643" y="1325903"/>
            <a:ext cx="4480714" cy="246221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 : expr op=('*'|'/') expr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mulDiv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expr op=('+'|'-') expr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INTEGER                  # int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IDENTIFIER               # id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| '('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')'             #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parens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MUL : '*'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DIV : '/'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: '+'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 : '-'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8FEF8-6F2A-3344-A59D-80574B45AB16}"/>
              </a:ext>
            </a:extLst>
          </p:cNvPr>
          <p:cNvSpPr txBox="1"/>
          <p:nvPr/>
        </p:nvSpPr>
        <p:spPr>
          <a:xfrm>
            <a:off x="447044" y="4225835"/>
            <a:ext cx="791755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 Executor::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visitParens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ParensContext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-&gt;expr());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return parenthesized expression value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CC824-09B5-9445-AA97-87404B3CC2D7}"/>
              </a:ext>
            </a:extLst>
          </p:cNvPr>
          <p:cNvSpPr txBox="1"/>
          <p:nvPr/>
        </p:nvSpPr>
        <p:spPr>
          <a:xfrm>
            <a:off x="6766536" y="5010665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505E3-F792-184A-BD5C-221DCD297A00}"/>
              </a:ext>
            </a:extLst>
          </p:cNvPr>
          <p:cNvSpPr txBox="1"/>
          <p:nvPr/>
        </p:nvSpPr>
        <p:spPr>
          <a:xfrm>
            <a:off x="5029195" y="3611878"/>
            <a:ext cx="161935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ExprLabeled.g4</a:t>
            </a:r>
          </a:p>
        </p:txBody>
      </p:sp>
    </p:spTree>
    <p:extLst>
      <p:ext uri="{BB962C8B-B14F-4D97-AF65-F5344CB8AC3E}">
        <p14:creationId xmlns:p14="http://schemas.microsoft.com/office/powerpoint/2010/main" val="2864984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F9FE-FC9F-D34D-B5AA-3E721ED6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53FC8-45E6-C942-9F08-FBDA5F49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302BF-396D-3B47-8F96-DE5EF46BCFD8}"/>
              </a:ext>
            </a:extLst>
          </p:cNvPr>
          <p:cNvSpPr txBox="1"/>
          <p:nvPr/>
        </p:nvSpPr>
        <p:spPr>
          <a:xfrm>
            <a:off x="1188757" y="1457825"/>
            <a:ext cx="5019323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"antlr4-runtime.h"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ExprLabeledLexer.h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Executor.h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antlrcpp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antlr4;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Create a parser which parses the token stream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to create a parse tree.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ExprLabeledParser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parser(&amp;tokens);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tree::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ParseTree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*tree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parser.program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Execution.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"Execution:"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 executor;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executor.visit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(tree);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144F2-5029-A943-9931-E1C8DD98389B}"/>
              </a:ext>
            </a:extLst>
          </p:cNvPr>
          <p:cNvSpPr txBox="1"/>
          <p:nvPr/>
        </p:nvSpPr>
        <p:spPr>
          <a:xfrm>
            <a:off x="3878414" y="1288548"/>
            <a:ext cx="216597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ExprLabeledMain.cpp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9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FD65-EFE8-A543-9833-E3441DCA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C++ Main Program for ANTLR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34E04-877C-244C-80DB-74F0CA3B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838BC-FA1B-1043-89DA-78BCC8D68BBC}"/>
              </a:ext>
            </a:extLst>
          </p:cNvPr>
          <p:cNvSpPr txBox="1"/>
          <p:nvPr/>
        </p:nvSpPr>
        <p:spPr>
          <a:xfrm>
            <a:off x="1056278" y="1325903"/>
            <a:ext cx="7031444" cy="4739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 the token stream.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"Tokens:" &lt;&lt;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tokens.fill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for (Token *token :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tokens.getTokens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std::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token-&gt;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std::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 parser which parses the token stream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to create a parse tree.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ExprParser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parser(&amp;tokens);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tree::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ParseTree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*tree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parser.program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 the parse tree in Lisp format.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"Parse tree (Lisp format):" &lt;&lt;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std::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tree-&gt;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toStringTree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(&amp;parser) &lt;&lt;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92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299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8862"/>
            <a:ext cx="8229600" cy="1510065"/>
          </a:xfrm>
        </p:spPr>
        <p:txBody>
          <a:bodyPr/>
          <a:lstStyle/>
          <a:p>
            <a:r>
              <a:rPr lang="en-US" dirty="0"/>
              <a:t>First set up your environment, </a:t>
            </a:r>
            <a:br>
              <a:rPr lang="en-US" dirty="0"/>
            </a:br>
            <a:r>
              <a:rPr lang="en-US" dirty="0"/>
              <a:t>or create equivalent shell scripts.</a:t>
            </a:r>
          </a:p>
          <a:p>
            <a:pPr lvl="1"/>
            <a:r>
              <a:rPr lang="en-US" dirty="0"/>
              <a:t>Use your own file paths, of course.</a:t>
            </a:r>
          </a:p>
          <a:p>
            <a:pPr lvl="1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7FA23-49C2-1748-AE96-AD611312EF24}"/>
              </a:ext>
            </a:extLst>
          </p:cNvPr>
          <p:cNvSpPr txBox="1"/>
          <p:nvPr/>
        </p:nvSpPr>
        <p:spPr>
          <a:xfrm>
            <a:off x="960159" y="2890391"/>
            <a:ext cx="7223681" cy="107721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ANTLR_JAR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="$HOME/ANTLR-4.8/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antlr-4.8-complete.jar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export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CLASSPATH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="$CLASSPATH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:$ANTLR_JAR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="java -jar $ANTLR_JAR"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='java org.antlr.v4.gui.TestRig'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18DAC-E555-9044-B975-6055E05CB4FF}"/>
              </a:ext>
            </a:extLst>
          </p:cNvPr>
          <p:cNvSpPr txBox="1"/>
          <p:nvPr/>
        </p:nvSpPr>
        <p:spPr>
          <a:xfrm>
            <a:off x="2751693" y="4160512"/>
            <a:ext cx="364061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latest version of ANTLR 4 is 4.9.1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B6E64-9B3A-4C47-988C-25104CA40712}"/>
              </a:ext>
            </a:extLst>
          </p:cNvPr>
          <p:cNvSpPr txBox="1"/>
          <p:nvPr/>
        </p:nvSpPr>
        <p:spPr>
          <a:xfrm>
            <a:off x="4206354" y="4691969"/>
            <a:ext cx="731290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02473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5AEC-9729-8C4B-82C4-49349F09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Command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009FF-058B-4E47-9C4C-9ED5020F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E08E5-1E89-8E48-9149-5453663BDB2E}"/>
              </a:ext>
            </a:extLst>
          </p:cNvPr>
          <p:cNvSpPr txBox="1"/>
          <p:nvPr/>
        </p:nvSpPr>
        <p:spPr>
          <a:xfrm>
            <a:off x="457200" y="1508781"/>
            <a:ext cx="823975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antlr4 -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Dlanguage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ExprParser.cpp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-std=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 -I/Users/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/ANTLR-4.8/antlr4-runtime \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-L/Users/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rmak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/ANTLR-4.8/lib -lantlr4-runtime -o Expr Expr*.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535D-087F-5448-8B78-012047F9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Command Line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3FDA6-30F9-A349-9F29-AAE437F4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5D812-8759-0E4B-B384-E6134F54DBC7}"/>
              </a:ext>
            </a:extLst>
          </p:cNvPr>
          <p:cNvSpPr txBox="1"/>
          <p:nvPr/>
        </p:nvSpPr>
        <p:spPr>
          <a:xfrm>
            <a:off x="365806" y="1196400"/>
            <a:ext cx="7915950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./Expr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Tokens: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[@0,0:2='193',&lt;9&gt;,1:0]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[@1,3:3='\n',&lt;10&gt;,1:3]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[@2,4:4='a',&lt;8&gt;,2:0]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[@3,6:6='=',&lt;1&gt;,2:2]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[@4,8:8='5',&lt;9&gt;,2:4]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[@5,9:9='\n',&lt;10&gt;,2:5]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[@6,10:10='b',&lt;8&gt;,3:0]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[@7,12:12='=',&lt;1&gt;,3:2]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[@8,14:14='6',&lt;9&gt;,3:4]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[@9,15:15='\n',&lt;10&gt;,3:5]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[@10,16:16='a',&lt;8&gt;,4:0]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[@11,17:17='+',&lt;4&gt;,4:1]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[@12,18:18='b',&lt;8&gt;,4:2]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[@13,19:19='*',&lt;2&gt;,4:3]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[@14,20:20='2',&lt;9&gt;,4:4]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[@15,21:21='\n',&lt;10&gt;,4:5]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[@16,22:22='(',&lt;6&gt;,5:0]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[@17,23:23='1',&lt;9&gt;,5:1]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[@18,24:24='+',&lt;4&gt;,5:2]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[@19,25:25='2',&lt;9&gt;,5:3]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[@20,26:26=')',&lt;7&gt;,5:4]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[@21,27:27='*',&lt;2&gt;,5:5]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[@22,28:28='3',&lt;9&gt;,5:6]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[@23,29:29='\n',&lt;10&gt;,5:7]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[@24,30:29='&lt;EOF&gt;',&lt;-1&gt;,6:0]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Parse tree (Lisp format):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(program (statement (expr 193) \n) (statement a = (expr 5) \n) (statement b = (expr 6) \n)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a) + (expr (expr b) * (expr 2))) \n)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(statement (expr (expr ( (expr (expr 1) + (expr 2)) )) * (expr 3)) \n))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70A057-F18C-D64D-919C-1803D3714D6A}"/>
              </a:ext>
            </a:extLst>
          </p:cNvPr>
          <p:cNvGrpSpPr/>
          <p:nvPr/>
        </p:nvGrpSpPr>
        <p:grpSpPr>
          <a:xfrm>
            <a:off x="2895024" y="1783098"/>
            <a:ext cx="1428757" cy="1338828"/>
            <a:chOff x="6709364" y="2528211"/>
            <a:chExt cx="1428757" cy="13388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239E56-B40C-C044-9318-25C7D0BAC24C}"/>
                </a:ext>
              </a:extLst>
            </p:cNvPr>
            <p:cNvSpPr txBox="1"/>
            <p:nvPr/>
          </p:nvSpPr>
          <p:spPr>
            <a:xfrm>
              <a:off x="6709364" y="2697488"/>
              <a:ext cx="936475" cy="1169551"/>
            </a:xfrm>
            <a:prstGeom prst="rect">
              <a:avLst/>
            </a:prstGeom>
            <a:solidFill>
              <a:srgbClr val="DEF0F2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193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5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6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a+b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*2</a:t>
              </a:r>
            </a:p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(1+2)*3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809E8E-ADF3-F648-9F24-29265F570B68}"/>
                </a:ext>
              </a:extLst>
            </p:cNvPr>
            <p:cNvSpPr txBox="1"/>
            <p:nvPr/>
          </p:nvSpPr>
          <p:spPr>
            <a:xfrm>
              <a:off x="7233706" y="2528211"/>
              <a:ext cx="904415" cy="338554"/>
            </a:xfrm>
            <a:prstGeom prst="rect">
              <a:avLst/>
            </a:prstGeom>
            <a:solidFill>
              <a:srgbClr val="0033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input.txt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9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Java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dirty="0"/>
              <a:t>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2997" y="6177692"/>
            <a:ext cx="640118" cy="457200"/>
          </a:xfrm>
        </p:spPr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8" y="1325903"/>
            <a:ext cx="896102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antlr4 Expr.g4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ExprParser.cpp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Expr.g4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ExprBaseListener.h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ExprListener.h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ExprParser.h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Expr.interp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ExprBaseListener.java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ExprLexer.java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ExprListener.java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ExprParser.java</a:t>
            </a:r>
            <a:endParaRPr lang="en-US" sz="14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ExprLexer.tokens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ExprMain.cpp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Expr*.java</a:t>
            </a:r>
          </a:p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ANTLR-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ExprTestCpp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Expr program -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input.txt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8D6EA0-4586-8746-A7B9-9384ABE7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80" y="3200372"/>
            <a:ext cx="5486812" cy="32059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19C485-2B02-394B-901A-617710461054}"/>
              </a:ext>
            </a:extLst>
          </p:cNvPr>
          <p:cNvGrpSpPr/>
          <p:nvPr/>
        </p:nvGrpSpPr>
        <p:grpSpPr>
          <a:xfrm>
            <a:off x="365806" y="4069073"/>
            <a:ext cx="1428757" cy="1338828"/>
            <a:chOff x="6709364" y="2528211"/>
            <a:chExt cx="1428757" cy="13388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E8C3F5-1984-CA49-8A47-6F18C485932D}"/>
                </a:ext>
              </a:extLst>
            </p:cNvPr>
            <p:cNvSpPr txBox="1"/>
            <p:nvPr/>
          </p:nvSpPr>
          <p:spPr>
            <a:xfrm>
              <a:off x="6709364" y="2697488"/>
              <a:ext cx="936475" cy="1169551"/>
            </a:xfrm>
            <a:prstGeom prst="rect">
              <a:avLst/>
            </a:prstGeom>
            <a:solidFill>
              <a:srgbClr val="DEF0F2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193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5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 = 6</a:t>
              </a:r>
            </a:p>
            <a:p>
              <a:r>
                <a:rPr lang="mr-IN" sz="1400" b="1" dirty="0" err="1">
                  <a:latin typeface="Courier New" charset="0"/>
                  <a:ea typeface="Courier New" charset="0"/>
                  <a:cs typeface="Courier New" charset="0"/>
                </a:rPr>
                <a:t>a+b</a:t>
              </a:r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*2</a:t>
              </a:r>
            </a:p>
            <a:p>
              <a:r>
                <a:rPr lang="mr-IN" sz="1400" b="1" dirty="0">
                  <a:latin typeface="Courier New" charset="0"/>
                  <a:ea typeface="Courier New" charset="0"/>
                  <a:cs typeface="Courier New" charset="0"/>
                </a:rPr>
                <a:t>(1+2)*3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E25E4-0AE4-9344-AF64-E1EBC847B3DE}"/>
                </a:ext>
              </a:extLst>
            </p:cNvPr>
            <p:cNvSpPr txBox="1"/>
            <p:nvPr/>
          </p:nvSpPr>
          <p:spPr>
            <a:xfrm>
              <a:off x="7233706" y="2528211"/>
              <a:ext cx="904415" cy="338554"/>
            </a:xfrm>
            <a:prstGeom prst="rect">
              <a:avLst/>
            </a:prstGeom>
            <a:solidFill>
              <a:srgbClr val="0033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input.txt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8F5468B-C785-7946-9AF4-6055A0CADD76}"/>
              </a:ext>
            </a:extLst>
          </p:cNvPr>
          <p:cNvSpPr txBox="1"/>
          <p:nvPr/>
        </p:nvSpPr>
        <p:spPr>
          <a:xfrm>
            <a:off x="6492219" y="5010933"/>
            <a:ext cx="243367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grun</a:t>
            </a:r>
            <a:r>
              <a:rPr lang="en-US" sz="1400" dirty="0">
                <a:solidFill>
                  <a:srgbClr val="0033CC"/>
                </a:solidFill>
              </a:rPr>
              <a:t> is a Java program that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provides a main for the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generated lexer and parser.</a:t>
            </a:r>
          </a:p>
        </p:txBody>
      </p:sp>
    </p:spTree>
    <p:extLst>
      <p:ext uri="{BB962C8B-B14F-4D97-AF65-F5344CB8AC3E}">
        <p14:creationId xmlns:p14="http://schemas.microsoft.com/office/powerpoint/2010/main" val="18507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0E6B-3E93-A844-9957-74DFCA43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ANTLR Do for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187CD-BC8B-6C40-9E2E-351C5FE61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</a:t>
            </a:r>
            <a:r>
              <a:rPr lang="en-US" u="sng" dirty="0"/>
              <a:t>lexer</a:t>
            </a:r>
            <a:r>
              <a:rPr lang="en-US" dirty="0"/>
              <a:t> (scanner) based on the </a:t>
            </a:r>
            <a:r>
              <a:rPr lang="en-US" u="sng" dirty="0"/>
              <a:t>token specifications</a:t>
            </a:r>
            <a:r>
              <a:rPr lang="en-US" dirty="0"/>
              <a:t> (regular expressions) in the grammar file.</a:t>
            </a:r>
          </a:p>
          <a:p>
            <a:pPr lvl="4"/>
            <a:endParaRPr lang="en-US" dirty="0"/>
          </a:p>
          <a:p>
            <a:r>
              <a:rPr lang="en-US" dirty="0"/>
              <a:t>Generate a </a:t>
            </a:r>
            <a:r>
              <a:rPr lang="en-US" u="sng" dirty="0"/>
              <a:t>parser</a:t>
            </a:r>
            <a:r>
              <a:rPr lang="en-US" dirty="0"/>
              <a:t> based on the </a:t>
            </a:r>
            <a:r>
              <a:rPr lang="en-US" u="sng" dirty="0"/>
              <a:t>production rules</a:t>
            </a:r>
            <a:r>
              <a:rPr lang="en-US" dirty="0"/>
              <a:t> in the grammar file.</a:t>
            </a:r>
          </a:p>
          <a:p>
            <a:pPr lvl="4"/>
            <a:endParaRPr lang="en-US" dirty="0"/>
          </a:p>
          <a:p>
            <a:r>
              <a:rPr lang="en-US" dirty="0"/>
              <a:t>Generate </a:t>
            </a:r>
            <a:r>
              <a:rPr lang="en-US" u="sng" dirty="0"/>
              <a:t>visit interfaces</a:t>
            </a:r>
            <a:r>
              <a:rPr lang="en-US" dirty="0"/>
              <a:t> and default </a:t>
            </a:r>
            <a:r>
              <a:rPr lang="en-US" u="sng" dirty="0"/>
              <a:t>visit methods</a:t>
            </a:r>
            <a:r>
              <a:rPr lang="en-US" dirty="0"/>
              <a:t> for the back end.</a:t>
            </a:r>
          </a:p>
          <a:p>
            <a:pPr lvl="4"/>
            <a:endParaRPr lang="en-US" dirty="0"/>
          </a:p>
          <a:p>
            <a:r>
              <a:rPr lang="en-US" dirty="0"/>
              <a:t>Create graphical </a:t>
            </a:r>
            <a:r>
              <a:rPr lang="en-US" u="sng" dirty="0"/>
              <a:t>syntax diagrams</a:t>
            </a:r>
            <a:r>
              <a:rPr lang="en-US" dirty="0"/>
              <a:t> and </a:t>
            </a:r>
            <a:r>
              <a:rPr lang="en-US" u="sng" dirty="0"/>
              <a:t>parse trees</a:t>
            </a:r>
            <a:r>
              <a:rPr lang="en-US" dirty="0"/>
              <a:t> from the grammar and source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B4171-4454-A04F-9374-F3DDCFC9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BB461-3024-B348-920E-5066BE058E4E}"/>
              </a:ext>
            </a:extLst>
          </p:cNvPr>
          <p:cNvSpPr txBox="1"/>
          <p:nvPr/>
        </p:nvSpPr>
        <p:spPr>
          <a:xfrm>
            <a:off x="3291854" y="2240293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1BF71-F238-914B-9175-71E1544E2CD0}"/>
              </a:ext>
            </a:extLst>
          </p:cNvPr>
          <p:cNvSpPr txBox="1"/>
          <p:nvPr/>
        </p:nvSpPr>
        <p:spPr>
          <a:xfrm>
            <a:off x="6509679" y="3400395"/>
            <a:ext cx="1256947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ExprParser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E0380-CE81-CB48-AD41-1D85972F88E2}"/>
              </a:ext>
            </a:extLst>
          </p:cNvPr>
          <p:cNvSpPr txBox="1"/>
          <p:nvPr/>
        </p:nvSpPr>
        <p:spPr>
          <a:xfrm>
            <a:off x="5212073" y="4543598"/>
            <a:ext cx="1217962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ExprVisitor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E3B1-930C-A745-B515-165F5D599888}"/>
              </a:ext>
            </a:extLst>
          </p:cNvPr>
          <p:cNvSpPr txBox="1"/>
          <p:nvPr/>
        </p:nvSpPr>
        <p:spPr>
          <a:xfrm>
            <a:off x="6492219" y="4543598"/>
            <a:ext cx="1684435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ExprBaseVisitor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DE648-715E-2C4F-A3EF-75F1BCB1947D}"/>
              </a:ext>
            </a:extLst>
          </p:cNvPr>
          <p:cNvSpPr txBox="1"/>
          <p:nvPr/>
        </p:nvSpPr>
        <p:spPr>
          <a:xfrm>
            <a:off x="4701837" y="2235529"/>
            <a:ext cx="1119217" cy="33855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ExprLexer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3E925C9-A7EC-454C-9DED-7A5F3C45F859}"/>
              </a:ext>
            </a:extLst>
          </p:cNvPr>
          <p:cNvSpPr/>
          <p:nvPr/>
        </p:nvSpPr>
        <p:spPr bwMode="auto">
          <a:xfrm>
            <a:off x="4297683" y="2291482"/>
            <a:ext cx="274317" cy="247115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9EC99-CDDC-B64A-A23A-E1C377B5C940}"/>
              </a:ext>
            </a:extLst>
          </p:cNvPr>
          <p:cNvSpPr txBox="1"/>
          <p:nvPr/>
        </p:nvSpPr>
        <p:spPr>
          <a:xfrm>
            <a:off x="5109230" y="3400395"/>
            <a:ext cx="8802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Expr.g4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AC2B36F-4D23-3F49-B82E-B7B7F5F5CFE7}"/>
              </a:ext>
            </a:extLst>
          </p:cNvPr>
          <p:cNvSpPr/>
          <p:nvPr/>
        </p:nvSpPr>
        <p:spPr bwMode="auto">
          <a:xfrm>
            <a:off x="6115059" y="3451584"/>
            <a:ext cx="274317" cy="247115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36695</TotalTime>
  <Words>4569</Words>
  <Application>Microsoft Macintosh PowerPoint</Application>
  <PresentationFormat>On-screen Show (4:3)</PresentationFormat>
  <Paragraphs>669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Courier New</vt:lpstr>
      <vt:lpstr>Times New Roman</vt:lpstr>
      <vt:lpstr>Wingdings</vt:lpstr>
      <vt:lpstr>Quadrant</vt:lpstr>
      <vt:lpstr>CMPE 152: Compiler Design February 23 Class Meeting</vt:lpstr>
      <vt:lpstr>Example ANTLR Grammar File</vt:lpstr>
      <vt:lpstr>A C++ Main Program for ANTLR</vt:lpstr>
      <vt:lpstr>A C++ Main Program for ANTLR, cont’d</vt:lpstr>
      <vt:lpstr>Environment Setup</vt:lpstr>
      <vt:lpstr>On the Command Line</vt:lpstr>
      <vt:lpstr>On the Command Line, cont’d</vt:lpstr>
      <vt:lpstr>The Java grun Tool</vt:lpstr>
      <vt:lpstr>What Does ANTLR Do for Us?</vt:lpstr>
      <vt:lpstr>Syntax Diagrams (Eclipse Plugin)</vt:lpstr>
      <vt:lpstr>Parse Tree (Eclipse Plugin)</vt:lpstr>
      <vt:lpstr>Syntax Diagram (Command Line)</vt:lpstr>
      <vt:lpstr>ANTLR Workflow</vt:lpstr>
      <vt:lpstr>ANTLR Parse Trees</vt:lpstr>
      <vt:lpstr>ANTLR Parse Trees, cont’d</vt:lpstr>
      <vt:lpstr>ANTLR Parse Trees, cont’d</vt:lpstr>
      <vt:lpstr>Syntax Error Handling</vt:lpstr>
      <vt:lpstr>Resolving Ambiguities</vt:lpstr>
      <vt:lpstr>Resolving Ambiguities, cont’d</vt:lpstr>
      <vt:lpstr>The Visitor Interface</vt:lpstr>
      <vt:lpstr>The Visitor Interface, cont’d</vt:lpstr>
      <vt:lpstr>The Visitor Interface, cont’d</vt:lpstr>
      <vt:lpstr>The Visitor Interface, cont’d</vt:lpstr>
      <vt:lpstr>The Visitor Interface, cont’d</vt:lpstr>
      <vt:lpstr>Interface ExprVisitor</vt:lpstr>
      <vt:lpstr>The Base Visitor Class ExprBaseVisitor</vt:lpstr>
      <vt:lpstr>The Base Visitor Class, cont’d</vt:lpstr>
      <vt:lpstr>The Base Visitor Class, cont’d</vt:lpstr>
      <vt:lpstr>Labeled Production Rules</vt:lpstr>
      <vt:lpstr>Interface ExprLabeledVisitor</vt:lpstr>
      <vt:lpstr>Base Class ExprLabeledBaseVisitor</vt:lpstr>
      <vt:lpstr>Class Executor</vt:lpstr>
      <vt:lpstr>Class Executor, cont’d</vt:lpstr>
      <vt:lpstr>Class Executor, cont’d</vt:lpstr>
      <vt:lpstr>Class Executor, cont’d</vt:lpstr>
      <vt:lpstr>Class Executor, cont’d</vt:lpstr>
      <vt:lpstr>Class Executor, cont’d</vt:lpstr>
      <vt:lpstr>Class Executor, cont’d</vt:lpstr>
      <vt:lpstr>The Main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397</cp:revision>
  <dcterms:created xsi:type="dcterms:W3CDTF">2008-01-12T03:52:55Z</dcterms:created>
  <dcterms:modified xsi:type="dcterms:W3CDTF">2021-02-23T20:30:41Z</dcterms:modified>
</cp:coreProperties>
</file>