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9" r:id="rId1"/>
  </p:sldMasterIdLst>
  <p:notesMasterIdLst>
    <p:notesMasterId r:id="rId32"/>
  </p:notesMasterIdLst>
  <p:handoutMasterIdLst>
    <p:handoutMasterId r:id="rId33"/>
  </p:handoutMasterIdLst>
  <p:sldIdLst>
    <p:sldId id="256" r:id="rId2"/>
    <p:sldId id="394" r:id="rId3"/>
    <p:sldId id="389" r:id="rId4"/>
    <p:sldId id="393" r:id="rId5"/>
    <p:sldId id="395" r:id="rId6"/>
    <p:sldId id="359" r:id="rId7"/>
    <p:sldId id="360" r:id="rId8"/>
    <p:sldId id="401" r:id="rId9"/>
    <p:sldId id="323" r:id="rId10"/>
    <p:sldId id="362" r:id="rId11"/>
    <p:sldId id="351" r:id="rId12"/>
    <p:sldId id="364" r:id="rId13"/>
    <p:sldId id="392" r:id="rId14"/>
    <p:sldId id="272" r:id="rId15"/>
    <p:sldId id="400" r:id="rId16"/>
    <p:sldId id="368" r:id="rId17"/>
    <p:sldId id="369" r:id="rId18"/>
    <p:sldId id="370" r:id="rId19"/>
    <p:sldId id="286" r:id="rId20"/>
    <p:sldId id="288" r:id="rId21"/>
    <p:sldId id="289" r:id="rId22"/>
    <p:sldId id="325" r:id="rId23"/>
    <p:sldId id="318" r:id="rId24"/>
    <p:sldId id="305" r:id="rId25"/>
    <p:sldId id="327" r:id="rId26"/>
    <p:sldId id="403" r:id="rId27"/>
    <p:sldId id="398" r:id="rId28"/>
    <p:sldId id="399" r:id="rId29"/>
    <p:sldId id="404" r:id="rId30"/>
    <p:sldId id="373" r:id="rId31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6pPr>
    <a:lvl7pPr marL="27432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7pPr>
    <a:lvl8pPr marL="32004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8pPr>
    <a:lvl9pPr marL="36576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CC"/>
    <a:srgbClr val="B23C00"/>
    <a:srgbClr val="F2E5D0"/>
    <a:srgbClr val="DEF0F2"/>
    <a:srgbClr val="464646"/>
    <a:srgbClr val="8F0000"/>
    <a:srgbClr val="CC99FF"/>
    <a:srgbClr val="99FF66"/>
    <a:srgbClr val="6699FF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807" autoAdjust="0"/>
    <p:restoredTop sz="96327" autoAdjust="0"/>
  </p:normalViewPr>
  <p:slideViewPr>
    <p:cSldViewPr>
      <p:cViewPr>
        <p:scale>
          <a:sx n="230" d="100"/>
          <a:sy n="230" d="100"/>
        </p:scale>
        <p:origin x="208" y="3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gridSpacing cx="91439" cy="91439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1BEC4D-AF1D-B244-858F-FC7BB69AC3F2}" type="datetimeFigureOut">
              <a:rPr lang="en-US" smtClean="0"/>
              <a:t>1/27/21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17C8AE-DEBD-E641-93E8-ED065F7FB8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170497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="" xmlns:a14="http://schemas.microsoft.com/office/drawing/2010/main" val="1"/>
            </a:ext>
          </a:extLst>
        </p:spPr>
      </p:sp>
      <p:sp>
        <p:nvSpPr>
          <p:cNvPr id="327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27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F5E68D8E-92B9-6647-9C13-3186C5B5146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035277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5E68D8E-92B9-6647-9C13-3186C5B51462}" type="slidenum">
              <a:rPr lang="en-US" smtClean="0"/>
              <a:pPr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49077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381000" y="990600"/>
            <a:ext cx="76200" cy="51054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lang="en-US" sz="2400">
              <a:latin typeface="Times New Roman" charset="0"/>
            </a:endParaRP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762000" y="1371600"/>
            <a:ext cx="7696200" cy="2057400"/>
          </a:xfrm>
        </p:spPr>
        <p:txBody>
          <a:bodyPr/>
          <a:lstStyle>
            <a:lvl1pPr>
              <a:defRPr sz="4000"/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3072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762000" y="3765550"/>
            <a:ext cx="7696200" cy="2057400"/>
          </a:xfrm>
        </p:spPr>
        <p:txBody>
          <a:bodyPr/>
          <a:lstStyle>
            <a:lvl1pPr marL="0" indent="0">
              <a:buFont typeface="Wingdings" charset="0"/>
              <a:buNone/>
              <a:defRPr sz="2400"/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  <p:sp>
        <p:nvSpPr>
          <p:cNvPr id="30725" name="Rectangle 5"/>
          <p:cNvSpPr>
            <a:spLocks noGrp="1" noChangeArrowheads="1"/>
          </p:cNvSpPr>
          <p:nvPr>
            <p:ph type="dt" sz="half" idx="2"/>
          </p:nvPr>
        </p:nvSpPr>
        <p:spPr>
          <a:xfrm>
            <a:off x="457200" y="6248400"/>
            <a:ext cx="2133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0727" name="Rectangle 7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 sz="1000" b="1"/>
            </a:lvl1pPr>
          </a:lstStyle>
          <a:p>
            <a:fld id="{91E6F249-8D10-7240-A07E-F66CEC252905}" type="slidenum">
              <a:rPr lang="en-US"/>
              <a:pPr/>
              <a:t>‹#›</a:t>
            </a:fld>
            <a:endParaRPr lang="en-US"/>
          </a:p>
        </p:txBody>
      </p:sp>
      <p:grpSp>
        <p:nvGrpSpPr>
          <p:cNvPr id="30728" name="Group 8"/>
          <p:cNvGrpSpPr>
            <a:grpSpLocks/>
          </p:cNvGrpSpPr>
          <p:nvPr/>
        </p:nvGrpSpPr>
        <p:grpSpPr bwMode="auto">
          <a:xfrm>
            <a:off x="381000" y="304800"/>
            <a:ext cx="8391525" cy="5791200"/>
            <a:chOff x="240" y="192"/>
            <a:chExt cx="5286" cy="3648"/>
          </a:xfrm>
        </p:grpSpPr>
        <p:sp>
          <p:nvSpPr>
            <p:cNvPr id="30729" name="Rectangle 9"/>
            <p:cNvSpPr>
              <a:spLocks noChangeArrowheads="1"/>
            </p:cNvSpPr>
            <p:nvPr/>
          </p:nvSpPr>
          <p:spPr bwMode="auto">
            <a:xfrm flipV="1">
              <a:off x="5236" y="192"/>
              <a:ext cx="288" cy="2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0" name="Rectangle 10"/>
            <p:cNvSpPr>
              <a:spLocks noChangeArrowheads="1"/>
            </p:cNvSpPr>
            <p:nvPr/>
          </p:nvSpPr>
          <p:spPr bwMode="auto">
            <a:xfrm flipV="1">
              <a:off x="240" y="192"/>
              <a:ext cx="5004" cy="288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1" name="Rectangle 11"/>
            <p:cNvSpPr>
              <a:spLocks noChangeArrowheads="1"/>
            </p:cNvSpPr>
            <p:nvPr/>
          </p:nvSpPr>
          <p:spPr bwMode="auto">
            <a:xfrm flipV="1">
              <a:off x="240" y="480"/>
              <a:ext cx="500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2" name="Rectangle 12"/>
            <p:cNvSpPr>
              <a:spLocks noChangeArrowheads="1"/>
            </p:cNvSpPr>
            <p:nvPr/>
          </p:nvSpPr>
          <p:spPr bwMode="auto">
            <a:xfrm flipV="1">
              <a:off x="5242" y="480"/>
              <a:ext cx="282" cy="14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3" name="Line 13"/>
            <p:cNvSpPr>
              <a:spLocks noChangeShapeType="1"/>
            </p:cNvSpPr>
            <p:nvPr/>
          </p:nvSpPr>
          <p:spPr bwMode="auto">
            <a:xfrm flipH="1">
              <a:off x="480" y="2256"/>
              <a:ext cx="484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734" name="Rectangle 14"/>
            <p:cNvSpPr>
              <a:spLocks noChangeArrowheads="1"/>
            </p:cNvSpPr>
            <p:nvPr/>
          </p:nvSpPr>
          <p:spPr bwMode="auto">
            <a:xfrm>
              <a:off x="240" y="192"/>
              <a:ext cx="5286" cy="364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</p:grp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96963" y="6248400"/>
            <a:ext cx="21034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82963" y="6248400"/>
            <a:ext cx="26368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8FDA5FC-E46B-9C44-BC74-948B74CFAE7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06750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411163"/>
            <a:ext cx="2057400" cy="5719762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11163"/>
            <a:ext cx="6019800" cy="571976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96963" y="6248400"/>
            <a:ext cx="21034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82963" y="6248400"/>
            <a:ext cx="26368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21E3472-7C7E-B14E-BFC5-D45A5C34A3D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28907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ED62B2D-F854-104A-9535-9A504E5923E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4045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96963" y="6248400"/>
            <a:ext cx="21034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82963" y="6248400"/>
            <a:ext cx="26368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D3FEEA-E4EA-8B48-84AC-27AA886F7D9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39084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95400"/>
            <a:ext cx="4038600" cy="4835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95400"/>
            <a:ext cx="4038600" cy="4835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096963" y="6248400"/>
            <a:ext cx="21034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382963" y="6248400"/>
            <a:ext cx="26368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0F6CE3A-7281-7642-9900-6E16427813B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88620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1096963" y="6248400"/>
            <a:ext cx="21034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382963" y="6248400"/>
            <a:ext cx="26368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E4CDA5C-119F-CC4B-9649-ABA59C0C102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16357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1096963" y="6248400"/>
            <a:ext cx="21034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382963" y="6248400"/>
            <a:ext cx="26368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750CE1F-3703-B242-8AD0-B0AC82B28EE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92021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1096963" y="6248400"/>
            <a:ext cx="21034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382963" y="6248400"/>
            <a:ext cx="26368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41431D7-A35E-FE4C-978D-A4C1DB31A32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35848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096963" y="6248400"/>
            <a:ext cx="21034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382963" y="6248400"/>
            <a:ext cx="26368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2074743-FE56-7945-B44C-593C2BC7280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66861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096963" y="6248400"/>
            <a:ext cx="21034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382963" y="6248400"/>
            <a:ext cx="26368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A885C50-577F-4141-9922-FD2248DB00C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85520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11163"/>
            <a:ext cx="8229600" cy="655637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95400"/>
            <a:ext cx="8229600" cy="4835525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97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046682" y="6248400"/>
            <a:ext cx="640118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FF516B7F-12E3-114E-9B55-66756E9F7A1D}" type="slidenum">
              <a:rPr lang="en-US"/>
              <a:pPr/>
              <a:t>‹#›</a:t>
            </a:fld>
            <a:endParaRPr lang="en-US"/>
          </a:p>
        </p:txBody>
      </p:sp>
      <p:grpSp>
        <p:nvGrpSpPr>
          <p:cNvPr id="29703" name="Group 7"/>
          <p:cNvGrpSpPr>
            <a:grpSpLocks/>
          </p:cNvGrpSpPr>
          <p:nvPr/>
        </p:nvGrpSpPr>
        <p:grpSpPr bwMode="auto">
          <a:xfrm>
            <a:off x="228600" y="0"/>
            <a:ext cx="8686800" cy="1143000"/>
            <a:chOff x="176" y="96"/>
            <a:chExt cx="5472" cy="1008"/>
          </a:xfrm>
        </p:grpSpPr>
        <p:sp>
          <p:nvSpPr>
            <p:cNvPr id="29704" name="Line 8"/>
            <p:cNvSpPr>
              <a:spLocks noChangeShapeType="1"/>
            </p:cNvSpPr>
            <p:nvPr/>
          </p:nvSpPr>
          <p:spPr bwMode="auto">
            <a:xfrm flipH="1">
              <a:off x="288" y="1104"/>
              <a:ext cx="523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705" name="Rectangle 9"/>
            <p:cNvSpPr>
              <a:spLocks noChangeArrowheads="1"/>
            </p:cNvSpPr>
            <p:nvPr/>
          </p:nvSpPr>
          <p:spPr bwMode="auto">
            <a:xfrm>
              <a:off x="5504" y="96"/>
              <a:ext cx="14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6" name="Rectangle 10"/>
            <p:cNvSpPr>
              <a:spLocks noChangeArrowheads="1"/>
            </p:cNvSpPr>
            <p:nvPr/>
          </p:nvSpPr>
          <p:spPr bwMode="auto">
            <a:xfrm>
              <a:off x="176" y="96"/>
              <a:ext cx="5326" cy="14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7" name="Rectangle 11"/>
            <p:cNvSpPr>
              <a:spLocks noChangeArrowheads="1"/>
            </p:cNvSpPr>
            <p:nvPr/>
          </p:nvSpPr>
          <p:spPr bwMode="auto">
            <a:xfrm>
              <a:off x="176" y="240"/>
              <a:ext cx="5326" cy="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8" name="Rectangle 12"/>
            <p:cNvSpPr>
              <a:spLocks noChangeArrowheads="1"/>
            </p:cNvSpPr>
            <p:nvPr/>
          </p:nvSpPr>
          <p:spPr bwMode="auto">
            <a:xfrm>
              <a:off x="5504" y="241"/>
              <a:ext cx="144" cy="86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</p:grpSp>
      <p:pic>
        <p:nvPicPr>
          <p:cNvPr id="29709" name="Picture 13" descr="SJSU-logo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6713" y="6172200"/>
            <a:ext cx="639762" cy="60642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TextBox 13"/>
          <p:cNvSpPr txBox="1"/>
          <p:nvPr userDrawn="1"/>
        </p:nvSpPr>
        <p:spPr>
          <a:xfrm>
            <a:off x="1097318" y="6263609"/>
            <a:ext cx="180049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Computer</a:t>
            </a:r>
            <a:r>
              <a:rPr lang="en-US" sz="1000" baseline="0" dirty="0"/>
              <a:t> Engineering Dept.</a:t>
            </a:r>
          </a:p>
          <a:p>
            <a:r>
              <a:rPr lang="en-US" sz="1000" baseline="0" dirty="0"/>
              <a:t>Spring 2021: January 28</a:t>
            </a:r>
            <a:endParaRPr lang="en-US" sz="1000" dirty="0"/>
          </a:p>
        </p:txBody>
      </p:sp>
      <p:sp>
        <p:nvSpPr>
          <p:cNvPr id="15" name="TextBox 14"/>
          <p:cNvSpPr txBox="1"/>
          <p:nvPr userDrawn="1"/>
        </p:nvSpPr>
        <p:spPr>
          <a:xfrm>
            <a:off x="3801926" y="6263609"/>
            <a:ext cx="181812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/>
              <a:t>CMPE</a:t>
            </a:r>
            <a:r>
              <a:rPr lang="en-US" sz="1000" baseline="0"/>
              <a:t> 152</a:t>
            </a:r>
            <a:r>
              <a:rPr lang="en-US" sz="1000"/>
              <a:t>: Compiler </a:t>
            </a:r>
            <a:r>
              <a:rPr lang="en-US" sz="1000" baseline="0"/>
              <a:t>Design</a:t>
            </a:r>
            <a:br>
              <a:rPr lang="en-US" sz="1000" baseline="0"/>
            </a:br>
            <a:r>
              <a:rPr lang="en-US" sz="1000" baseline="0"/>
              <a:t>© R. Mak</a:t>
            </a:r>
            <a:endParaRPr lang="en-US" sz="10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2pPr>
      <a:lvl3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3pPr>
      <a:lvl4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4pPr>
      <a:lvl5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9pPr>
    </p:titleStyle>
    <p:bodyStyle>
      <a:lvl1pPr marL="469900" indent="-469900" algn="l" rtl="0" fontAlgn="base">
        <a:spcBef>
          <a:spcPct val="20000"/>
        </a:spcBef>
        <a:spcAft>
          <a:spcPct val="0"/>
        </a:spcAft>
        <a:buClr>
          <a:schemeClr val="bg2"/>
        </a:buClr>
        <a:buSzPct val="70000"/>
        <a:buFont typeface="Wingdings" charset="0"/>
        <a:buChar char="o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charset="0"/>
        <a:buChar char="n"/>
        <a:defRPr sz="2400">
          <a:solidFill>
            <a:schemeClr val="tx1"/>
          </a:solidFill>
          <a:latin typeface="+mn-lt"/>
          <a:ea typeface="+mn-ea"/>
        </a:defRPr>
      </a:lvl2pPr>
      <a:lvl3pPr marL="1377950" indent="-468313" algn="l" rtl="0" fontAlgn="base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charset="0"/>
        <a:buChar char="o"/>
        <a:defRPr sz="2000">
          <a:solidFill>
            <a:schemeClr val="tx1"/>
          </a:solidFill>
          <a:latin typeface="+mn-lt"/>
          <a:ea typeface="+mn-ea"/>
        </a:defRPr>
      </a:lvl3pPr>
      <a:lvl4pPr marL="1827213" indent="-4381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charset="0"/>
        <a:buChar char="n"/>
        <a:defRPr sz="1600">
          <a:solidFill>
            <a:schemeClr val="tx1"/>
          </a:solidFill>
          <a:latin typeface="+mn-lt"/>
          <a:ea typeface="+mn-ea"/>
        </a:defRPr>
      </a:lvl4pPr>
      <a:lvl5pPr marL="22971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5pPr>
      <a:lvl6pPr marL="27543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6pPr>
      <a:lvl7pPr marL="32115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7pPr>
      <a:lvl8pPr marL="36687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8pPr>
      <a:lvl9pPr marL="41259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www.cs.sjsu.edu/~mak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s.sjsu.edu/~mak/CMPE152/index.html" TargetMode="External"/><Relationship Id="rId2" Type="http://schemas.openxmlformats.org/officeDocument/2006/relationships/hyperlink" Target="http://www.cs.sjsu.edu/~mak/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aoyue.com/tutorials/pascal/" TargetMode="External"/><Relationship Id="rId2" Type="http://schemas.openxmlformats.org/officeDocument/2006/relationships/hyperlink" Target="http://www.tutorialspoint.com/pascal/" TargetMode="Externa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jdoodle.com/execute-pascal-online" TargetMode="External"/><Relationship Id="rId3" Type="http://schemas.openxmlformats.org/officeDocument/2006/relationships/hyperlink" Target="http://www.cs.sjsu.edu/~mak/CMPE152/assignments/1/EmployeeListing.pas" TargetMode="External"/><Relationship Id="rId7" Type="http://schemas.openxmlformats.org/officeDocument/2006/relationships/hyperlink" Target="https://www.tutorialspoint.com/compile_pascal_online.php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rextester.com/l/pascal_online_compiler" TargetMode="External"/><Relationship Id="rId5" Type="http://schemas.openxmlformats.org/officeDocument/2006/relationships/hyperlink" Target="http://www.cs.sjsu.edu/~mak/CMPE152/assignments/1/output.txt" TargetMode="External"/><Relationship Id="rId4" Type="http://schemas.openxmlformats.org/officeDocument/2006/relationships/hyperlink" Target="http://www.cs.sjsu.edu/~mak/CMPE152assignments/1/employees.txt" TargetMode="Externa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ntlr.org/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s.sjsu.edu/~mak/CMPE152/sources/index.html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3200" dirty="0"/>
              <a:t>CMPE 152: Compiler Design</a:t>
            </a:r>
            <a:br>
              <a:rPr lang="en-US" sz="3600" dirty="0"/>
            </a:br>
            <a:r>
              <a:rPr lang="en-US" sz="2400" dirty="0"/>
              <a:t>January 28 Class Meeting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algn="ctr">
              <a:lnSpc>
                <a:spcPct val="90000"/>
              </a:lnSpc>
            </a:pPr>
            <a:r>
              <a:rPr lang="en-US" dirty="0"/>
              <a:t>Department of Computer Engineering</a:t>
            </a:r>
            <a:br>
              <a:rPr lang="en-US" dirty="0"/>
            </a:br>
            <a:r>
              <a:rPr lang="en-US" dirty="0"/>
              <a:t>San Jose State University</a:t>
            </a:r>
            <a:br>
              <a:rPr lang="en-US" dirty="0"/>
            </a:br>
            <a:br>
              <a:rPr lang="en-US" sz="1200" dirty="0"/>
            </a:br>
            <a:r>
              <a:rPr lang="en-US" dirty="0"/>
              <a:t>Spring 2021</a:t>
            </a:r>
            <a:br>
              <a:rPr lang="en-US" dirty="0"/>
            </a:br>
            <a:r>
              <a:rPr lang="en-US" dirty="0"/>
              <a:t>Instructor: Ron Mak</a:t>
            </a:r>
          </a:p>
          <a:p>
            <a:pPr algn="ctr">
              <a:lnSpc>
                <a:spcPct val="90000"/>
              </a:lnSpc>
            </a:pPr>
            <a:r>
              <a:rPr lang="en-US" dirty="0">
                <a:hlinkClick r:id="rId2"/>
              </a:rPr>
              <a:t>www.cs.sjsu.edu/~mak</a:t>
            </a:r>
            <a:endParaRPr lang="en-US" dirty="0"/>
          </a:p>
        </p:txBody>
      </p:sp>
      <p:pic>
        <p:nvPicPr>
          <p:cNvPr id="2053" name="Picture 5" descr="sjsu_logo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32638" y="4591050"/>
            <a:ext cx="1096962" cy="103187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1E6F249-8D10-7240-A07E-F66CEC252905}" type="slidenum">
              <a:rPr lang="en-US" smtClean="0"/>
              <a:pPr/>
              <a:t>1</a:t>
            </a:fld>
            <a:endParaRPr lang="en-US"/>
          </a:p>
        </p:txBody>
      </p:sp>
      <p:pic>
        <p:nvPicPr>
          <p:cNvPr id="7" name="Picture 6" descr="Screen Shot 2015-08-23 at 4.03.00 PM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40" y="4434828"/>
            <a:ext cx="1013781" cy="1371586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2FF9D-4AD1-E847-9BE7-B46EB8CAFD8F}" type="slidenum">
              <a:rPr lang="en-US"/>
              <a:pPr/>
              <a:t>10</a:t>
            </a:fld>
            <a:endParaRPr lang="en-US"/>
          </a:p>
        </p:txBody>
      </p:sp>
      <p:sp>
        <p:nvSpPr>
          <p:cNvPr id="860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Project Teams</a:t>
            </a:r>
          </a:p>
        </p:txBody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320994" cy="4835525"/>
          </a:xfrm>
        </p:spPr>
        <p:txBody>
          <a:bodyPr/>
          <a:lstStyle/>
          <a:p>
            <a:r>
              <a:rPr lang="en-US" dirty="0"/>
              <a:t>Projects will be done by small project teams.</a:t>
            </a:r>
          </a:p>
          <a:p>
            <a:pPr lvl="1"/>
            <a:r>
              <a:rPr lang="en-US" dirty="0"/>
              <a:t>Team assignments will help to complete the projects.</a:t>
            </a:r>
          </a:p>
          <a:p>
            <a:pPr lvl="5"/>
            <a:endParaRPr lang="en-US" dirty="0"/>
          </a:p>
          <a:p>
            <a:r>
              <a:rPr lang="en-US" dirty="0"/>
              <a:t>Form your own teams of 4 members each.</a:t>
            </a:r>
          </a:p>
          <a:p>
            <a:pPr lvl="4"/>
            <a:endParaRPr lang="en-US" dirty="0"/>
          </a:p>
          <a:p>
            <a:r>
              <a:rPr lang="en-US" dirty="0"/>
              <a:t>Choose your team members wisely!</a:t>
            </a:r>
          </a:p>
          <a:p>
            <a:pPr lvl="1"/>
            <a:r>
              <a:rPr lang="en-US" dirty="0"/>
              <a:t>Be sure you’ll be able to meet and communicate </a:t>
            </a:r>
            <a:br>
              <a:rPr lang="en-US" dirty="0"/>
            </a:br>
            <a:r>
              <a:rPr lang="en-US" dirty="0"/>
              <a:t>with each other and work together well.</a:t>
            </a:r>
          </a:p>
          <a:p>
            <a:pPr lvl="1"/>
            <a:r>
              <a:rPr lang="en-US" dirty="0"/>
              <a:t>No moving from team to team.</a:t>
            </a:r>
          </a:p>
          <a:p>
            <a:pPr lvl="4"/>
            <a:endParaRPr lang="en-US" dirty="0"/>
          </a:p>
          <a:p>
            <a:r>
              <a:rPr lang="en-US" dirty="0">
                <a:solidFill>
                  <a:srgbClr val="B23C00"/>
                </a:solidFill>
              </a:rPr>
              <a:t>Each team member will receive the same score </a:t>
            </a:r>
            <a:r>
              <a:rPr lang="en-US" dirty="0"/>
              <a:t>on each team assignment and team project.</a:t>
            </a:r>
          </a:p>
        </p:txBody>
      </p:sp>
    </p:spTree>
    <p:extLst>
      <p:ext uri="{BB962C8B-B14F-4D97-AF65-F5344CB8AC3E}">
        <p14:creationId xmlns:p14="http://schemas.microsoft.com/office/powerpoint/2010/main" val="18278295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Project Teams</a:t>
            </a:r>
            <a:r>
              <a:rPr lang="en-US" i="1"/>
              <a:t>, cont’d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Submit your team information into Canvas (under “Assignments/Miscellaneous”)</a:t>
            </a:r>
            <a:br>
              <a:rPr lang="en-US" dirty="0"/>
            </a:br>
            <a:r>
              <a:rPr lang="en-US" dirty="0"/>
              <a:t>by </a:t>
            </a:r>
            <a:r>
              <a:rPr lang="en-US" dirty="0">
                <a:solidFill>
                  <a:srgbClr val="B23C00"/>
                </a:solidFill>
              </a:rPr>
              <a:t>Wednesday, February 3</a:t>
            </a:r>
            <a:r>
              <a:rPr lang="en-US" dirty="0"/>
              <a:t>:</a:t>
            </a:r>
          </a:p>
          <a:p>
            <a:pPr lvl="4"/>
            <a:endParaRPr lang="en-US" dirty="0"/>
          </a:p>
          <a:p>
            <a:pPr lvl="1"/>
            <a:r>
              <a:rPr lang="en-US" dirty="0"/>
              <a:t>Your team name</a:t>
            </a:r>
          </a:p>
          <a:p>
            <a:pPr lvl="1"/>
            <a:r>
              <a:rPr lang="en-US" dirty="0"/>
              <a:t>A list of team members and email addresses</a:t>
            </a:r>
            <a:endParaRPr lang="en-US" b="1" dirty="0">
              <a:latin typeface="Courier New"/>
              <a:cs typeface="Courier New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261D1A6-6E3A-034E-9D03-8138A255D79D}"/>
              </a:ext>
            </a:extLst>
          </p:cNvPr>
          <p:cNvSpPr txBox="1"/>
          <p:nvPr/>
        </p:nvSpPr>
        <p:spPr>
          <a:xfrm>
            <a:off x="2932769" y="4069073"/>
            <a:ext cx="3278462" cy="5847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dirty="0">
                <a:solidFill>
                  <a:srgbClr val="0033CC"/>
                </a:solidFill>
              </a:rPr>
              <a:t>Only one student per team</a:t>
            </a:r>
          </a:p>
          <a:p>
            <a:pPr algn="ctr"/>
            <a:r>
              <a:rPr lang="en-US" dirty="0">
                <a:solidFill>
                  <a:srgbClr val="0033CC"/>
                </a:solidFill>
              </a:rPr>
              <a:t>needs to submit team information.</a:t>
            </a:r>
          </a:p>
        </p:txBody>
      </p:sp>
    </p:spTree>
    <p:extLst>
      <p:ext uri="{BB962C8B-B14F-4D97-AF65-F5344CB8AC3E}">
        <p14:creationId xmlns:p14="http://schemas.microsoft.com/office/powerpoint/2010/main" val="11568285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742CD-3E8A-7144-B073-22D37694D12E}" type="slidenum">
              <a:rPr lang="en-US"/>
              <a:pPr/>
              <a:t>12</a:t>
            </a:fld>
            <a:endParaRPr lang="en-US"/>
          </a:p>
        </p:txBody>
      </p:sp>
      <p:sp>
        <p:nvSpPr>
          <p:cNvPr id="1003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Individual Responsibilities</a:t>
            </a:r>
          </a:p>
        </p:txBody>
      </p:sp>
      <p:sp>
        <p:nvSpPr>
          <p:cNvPr id="100355" name="Text Box 3"/>
          <p:cNvSpPr txBox="1">
            <a:spLocks noChangeArrowheads="1"/>
          </p:cNvSpPr>
          <p:nvPr/>
        </p:nvSpPr>
        <p:spPr bwMode="auto">
          <a:xfrm>
            <a:off x="822325" y="2151063"/>
            <a:ext cx="7589838" cy="15906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114300" indent="1588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1" algn="ctr"/>
            <a:r>
              <a:rPr lang="en-US" sz="2400">
                <a:solidFill>
                  <a:schemeClr val="folHlink"/>
                </a:solidFill>
              </a:rPr>
              <a:t>You are personally responsible for participating </a:t>
            </a:r>
            <a:br>
              <a:rPr lang="en-US" sz="2400">
                <a:solidFill>
                  <a:schemeClr val="folHlink"/>
                </a:solidFill>
              </a:rPr>
            </a:br>
            <a:r>
              <a:rPr lang="en-US" sz="2400">
                <a:solidFill>
                  <a:schemeClr val="folHlink"/>
                </a:solidFill>
              </a:rPr>
              <a:t>and contributing to your team</a:t>
            </a:r>
            <a:r>
              <a:rPr lang="en-US" sz="2400">
                <a:solidFill>
                  <a:schemeClr val="folHlink"/>
                </a:solidFill>
                <a:latin typeface="Arial"/>
              </a:rPr>
              <a:t>’</a:t>
            </a:r>
            <a:r>
              <a:rPr lang="en-US" sz="2400">
                <a:solidFill>
                  <a:schemeClr val="folHlink"/>
                </a:solidFill>
              </a:rPr>
              <a:t>s work, and for </a:t>
            </a:r>
            <a:br>
              <a:rPr lang="en-US" sz="2400">
                <a:solidFill>
                  <a:schemeClr val="folHlink"/>
                </a:solidFill>
              </a:rPr>
            </a:br>
            <a:r>
              <a:rPr lang="en-US" sz="2400">
                <a:solidFill>
                  <a:schemeClr val="folHlink"/>
                </a:solidFill>
              </a:rPr>
              <a:t>understanding each part of the work for every </a:t>
            </a:r>
            <a:br>
              <a:rPr lang="en-US" sz="2400">
                <a:solidFill>
                  <a:schemeClr val="folHlink"/>
                </a:solidFill>
              </a:rPr>
            </a:br>
            <a:r>
              <a:rPr lang="en-US" sz="2400">
                <a:solidFill>
                  <a:schemeClr val="folHlink"/>
                </a:solidFill>
              </a:rPr>
              <a:t>assignment whether or not you worked on that part.</a:t>
            </a:r>
          </a:p>
        </p:txBody>
      </p:sp>
    </p:spTree>
    <p:extLst>
      <p:ext uri="{BB962C8B-B14F-4D97-AF65-F5344CB8AC3E}">
        <p14:creationId xmlns:p14="http://schemas.microsoft.com/office/powerpoint/2010/main" val="204614813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E3680-C591-9948-9B2D-ABC4362CDBAA}" type="slidenum">
              <a:rPr lang="en-US"/>
              <a:pPr/>
              <a:t>13</a:t>
            </a:fld>
            <a:endParaRPr lang="en-US"/>
          </a:p>
        </p:txBody>
      </p:sp>
      <p:sp>
        <p:nvSpPr>
          <p:cNvPr id="1013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Postmortem Assessment Report</a:t>
            </a:r>
          </a:p>
        </p:txBody>
      </p:sp>
      <p:sp>
        <p:nvSpPr>
          <p:cNvPr id="1013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At the end of the semester, each student will </a:t>
            </a:r>
            <a:r>
              <a:rPr lang="en-US" u="sng" dirty="0"/>
              <a:t>individually</a:t>
            </a:r>
            <a:r>
              <a:rPr lang="en-US" dirty="0"/>
              <a:t> turn in a short (one page) report:</a:t>
            </a:r>
          </a:p>
          <a:p>
            <a:pPr lvl="4"/>
            <a:endParaRPr lang="en-US" dirty="0"/>
          </a:p>
          <a:p>
            <a:pPr lvl="1"/>
            <a:r>
              <a:rPr lang="en-US" dirty="0"/>
              <a:t>A brief description of </a:t>
            </a:r>
            <a:r>
              <a:rPr lang="en-US" u="sng" dirty="0"/>
              <a:t>what you learned</a:t>
            </a:r>
            <a:r>
              <a:rPr lang="en-US" dirty="0">
                <a:solidFill>
                  <a:srgbClr val="B23C00"/>
                </a:solidFill>
              </a:rPr>
              <a:t> </a:t>
            </a:r>
            <a:r>
              <a:rPr lang="en-US" dirty="0"/>
              <a:t>in the course.</a:t>
            </a:r>
          </a:p>
          <a:p>
            <a:pPr lvl="4"/>
            <a:endParaRPr lang="en-US" dirty="0"/>
          </a:p>
          <a:p>
            <a:pPr lvl="1"/>
            <a:r>
              <a:rPr lang="en-US" dirty="0"/>
              <a:t>An assessment of your </a:t>
            </a:r>
            <a:r>
              <a:rPr lang="en-US" u="sng" dirty="0"/>
              <a:t>personal accomplishments </a:t>
            </a:r>
            <a:br>
              <a:rPr lang="en-US" dirty="0"/>
            </a:br>
            <a:r>
              <a:rPr lang="en-US" dirty="0"/>
              <a:t>for your project team. </a:t>
            </a:r>
          </a:p>
          <a:p>
            <a:pPr lvl="4"/>
            <a:endParaRPr lang="en-US" dirty="0"/>
          </a:p>
          <a:p>
            <a:pPr lvl="1"/>
            <a:r>
              <a:rPr lang="en-US" dirty="0"/>
              <a:t>An assessment of the contributions of each of </a:t>
            </a:r>
            <a:br>
              <a:rPr lang="en-US" dirty="0"/>
            </a:br>
            <a:r>
              <a:rPr lang="en-US" dirty="0"/>
              <a:t>your </a:t>
            </a:r>
            <a:r>
              <a:rPr lang="en-US" u="sng" dirty="0"/>
              <a:t>project team members</a:t>
            </a:r>
            <a:r>
              <a:rPr lang="en-US" dirty="0"/>
              <a:t>. </a:t>
            </a:r>
          </a:p>
          <a:p>
            <a:pPr lvl="5"/>
            <a:endParaRPr lang="en-US" dirty="0"/>
          </a:p>
          <a:p>
            <a:r>
              <a:rPr lang="en-US" dirty="0"/>
              <a:t>This report will be seen only by the instructor.</a:t>
            </a:r>
          </a:p>
        </p:txBody>
      </p:sp>
    </p:spTree>
    <p:extLst>
      <p:ext uri="{BB962C8B-B14F-4D97-AF65-F5344CB8AC3E}">
        <p14:creationId xmlns:p14="http://schemas.microsoft.com/office/powerpoint/2010/main" val="144201020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81472-C459-A34F-84AF-B644A09DA17F}" type="slidenum">
              <a:rPr lang="en-US"/>
              <a:pPr/>
              <a:t>14</a:t>
            </a:fld>
            <a:endParaRPr lang="en-US"/>
          </a:p>
        </p:txBody>
      </p:sp>
      <p:sp>
        <p:nvSpPr>
          <p:cNvPr id="1024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Your Individual Overall Class Grade</a:t>
            </a:r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4785331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dirty="0"/>
              <a:t>30% assignments*</a:t>
            </a:r>
          </a:p>
          <a:p>
            <a:pPr>
              <a:lnSpc>
                <a:spcPct val="80000"/>
              </a:lnSpc>
            </a:pPr>
            <a:r>
              <a:rPr lang="en-US" dirty="0"/>
              <a:t>35% project*</a:t>
            </a:r>
          </a:p>
          <a:p>
            <a:pPr>
              <a:lnSpc>
                <a:spcPct val="80000"/>
              </a:lnSpc>
            </a:pPr>
            <a:r>
              <a:rPr lang="en-US" dirty="0"/>
              <a:t>15% midterm**</a:t>
            </a:r>
          </a:p>
          <a:p>
            <a:pPr>
              <a:lnSpc>
                <a:spcPct val="80000"/>
              </a:lnSpc>
            </a:pPr>
            <a:r>
              <a:rPr lang="en-US" dirty="0"/>
              <a:t>20% final**</a:t>
            </a:r>
          </a:p>
          <a:p>
            <a:pPr lvl="2">
              <a:lnSpc>
                <a:spcPct val="80000"/>
              </a:lnSpc>
            </a:pPr>
            <a:r>
              <a:rPr lang="en-US" sz="1400" dirty="0"/>
              <a:t>*   team score</a:t>
            </a:r>
          </a:p>
          <a:p>
            <a:pPr lvl="2"/>
            <a:r>
              <a:rPr lang="en-US" sz="1400" dirty="0"/>
              <a:t>** individual score</a:t>
            </a:r>
          </a:p>
          <a:p>
            <a:r>
              <a:rPr lang="en-US" sz="2200" dirty="0"/>
              <a:t>During the semester, keep track of your progress in Canvas. </a:t>
            </a:r>
          </a:p>
          <a:p>
            <a:r>
              <a:rPr lang="en-US" sz="2200" dirty="0"/>
              <a:t>At the end of the semester, students with the median score will get the B- grade. </a:t>
            </a:r>
          </a:p>
          <a:p>
            <a:r>
              <a:rPr lang="en-US" sz="2200" dirty="0"/>
              <a:t>Higher and lower grades will then be assigned based on</a:t>
            </a:r>
            <a:br>
              <a:rPr lang="en-US" sz="2200" dirty="0"/>
            </a:br>
            <a:r>
              <a:rPr lang="en-US" sz="2200" dirty="0"/>
              <a:t>how the scores cluster above and below the median.</a:t>
            </a:r>
          </a:p>
          <a:p>
            <a:r>
              <a:rPr lang="en-US" sz="2200" dirty="0"/>
              <a:t>Therefore, your final class grade will be based primarily on your performance relative to the other students in the class.</a:t>
            </a:r>
            <a:endParaRPr lang="en-US" dirty="0"/>
          </a:p>
          <a:p>
            <a:pPr marL="0" marR="0" lvl="4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050" dirty="0"/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4259965" y="1417342"/>
            <a:ext cx="4452566" cy="1631216"/>
          </a:xfrm>
          <a:prstGeom prst="rect">
            <a:avLst/>
          </a:prstGeom>
          <a:solidFill>
            <a:srgbClr val="FFFFCC"/>
          </a:solidFill>
          <a:ln w="9525">
            <a:solidFill>
              <a:srgbClr val="0033CC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000" dirty="0">
                <a:solidFill>
                  <a:srgbClr val="0033CC"/>
                </a:solidFill>
              </a:rPr>
              <a:t>Your final class grade will be adjusted</a:t>
            </a:r>
            <a:br>
              <a:rPr lang="en-US" sz="2000" dirty="0">
                <a:solidFill>
                  <a:srgbClr val="0033CC"/>
                </a:solidFill>
              </a:rPr>
            </a:br>
            <a:r>
              <a:rPr lang="en-US" sz="2000" dirty="0">
                <a:solidFill>
                  <a:srgbClr val="0033CC"/>
                </a:solidFill>
              </a:rPr>
              <a:t>up or down depending on your </a:t>
            </a:r>
          </a:p>
          <a:p>
            <a:pPr algn="ctr"/>
            <a:r>
              <a:rPr lang="en-US" sz="2000" u="sng" dirty="0">
                <a:solidFill>
                  <a:srgbClr val="0033CC"/>
                </a:solidFill>
              </a:rPr>
              <a:t>level and quality of participation</a:t>
            </a:r>
            <a:r>
              <a:rPr lang="en-US" sz="2000" dirty="0">
                <a:solidFill>
                  <a:srgbClr val="0033CC"/>
                </a:solidFill>
              </a:rPr>
              <a:t>,</a:t>
            </a:r>
          </a:p>
          <a:p>
            <a:pPr algn="ctr"/>
            <a:r>
              <a:rPr lang="en-US" sz="2000" dirty="0">
                <a:solidFill>
                  <a:srgbClr val="0033CC"/>
                </a:solidFill>
              </a:rPr>
              <a:t>as reported by your </a:t>
            </a:r>
          </a:p>
          <a:p>
            <a:pPr algn="ctr"/>
            <a:r>
              <a:rPr lang="en-US" sz="2000" dirty="0">
                <a:solidFill>
                  <a:srgbClr val="0033CC"/>
                </a:solidFill>
              </a:rPr>
              <a:t>teammates</a:t>
            </a:r>
            <a:r>
              <a:rPr lang="en-US" sz="2000" dirty="0">
                <a:solidFill>
                  <a:srgbClr val="0033CC"/>
                </a:solidFill>
                <a:latin typeface="Arial"/>
              </a:rPr>
              <a:t>’ </a:t>
            </a:r>
            <a:r>
              <a:rPr lang="en-US" sz="2000" dirty="0">
                <a:solidFill>
                  <a:srgbClr val="0033CC"/>
                </a:solidFill>
              </a:rPr>
              <a:t>postmortem reports.</a:t>
            </a:r>
          </a:p>
        </p:txBody>
      </p:sp>
    </p:spTree>
    <p:extLst>
      <p:ext uri="{BB962C8B-B14F-4D97-AF65-F5344CB8AC3E}">
        <p14:creationId xmlns:p14="http://schemas.microsoft.com/office/powerpoint/2010/main" val="17787206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24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024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0240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0240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8202AC-03A8-B44C-8227-86D66E29E9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Please Submit to Canvas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881E4C-7293-AA41-8FEA-CA1DEE9A71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3688063"/>
          </a:xfrm>
        </p:spPr>
        <p:txBody>
          <a:bodyPr/>
          <a:lstStyle/>
          <a:p>
            <a:r>
              <a:rPr lang="en-US" dirty="0"/>
              <a:t>A signed copy of the Honesty Pledge.</a:t>
            </a:r>
          </a:p>
          <a:p>
            <a:pPr lvl="4"/>
            <a:endParaRPr lang="en-US" dirty="0"/>
          </a:p>
          <a:p>
            <a:r>
              <a:rPr lang="en-US" dirty="0"/>
              <a:t>A copy of your transcript with the </a:t>
            </a:r>
            <a:br>
              <a:rPr lang="en-US" dirty="0"/>
            </a:br>
            <a:r>
              <a:rPr lang="en-US" u="sng" dirty="0"/>
              <a:t>prerequisite courses highlighted</a:t>
            </a:r>
            <a:r>
              <a:rPr lang="en-US" dirty="0"/>
              <a:t>:</a:t>
            </a:r>
          </a:p>
          <a:p>
            <a:pPr lvl="1"/>
            <a:r>
              <a:rPr lang="en-US" dirty="0"/>
              <a:t>CMPE 102 and CMPE 126 (both C- or better)</a:t>
            </a:r>
          </a:p>
          <a:p>
            <a:pPr lvl="1"/>
            <a:r>
              <a:rPr lang="en-US" dirty="0"/>
              <a:t>Computer Engineering or Software Engineering majors only.</a:t>
            </a:r>
          </a:p>
          <a:p>
            <a:pPr lvl="4"/>
            <a:endParaRPr lang="en-US" dirty="0"/>
          </a:p>
          <a:p>
            <a:r>
              <a:rPr lang="en-US" dirty="0"/>
              <a:t>See “Assignments/Miscellaneous”.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3335F69-EE01-B142-A820-97090A9B96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75094-CFE5-6845-BA77-358456EEE977}" type="slidenum">
              <a:rPr lang="en-US" altLang="x-none" smtClean="0"/>
              <a:pPr/>
              <a:t>15</a:t>
            </a:fld>
            <a:endParaRPr lang="en-US" altLang="x-none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3021D54-44C9-CC47-AEE1-C6203093A437}"/>
              </a:ext>
            </a:extLst>
          </p:cNvPr>
          <p:cNvSpPr txBox="1"/>
          <p:nvPr/>
        </p:nvSpPr>
        <p:spPr>
          <a:xfrm>
            <a:off x="2808536" y="4909572"/>
            <a:ext cx="3526928" cy="133882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1400" dirty="0">
                <a:solidFill>
                  <a:srgbClr val="0033CC"/>
                </a:solidFill>
              </a:rPr>
              <a:t>These are required by the</a:t>
            </a:r>
          </a:p>
          <a:p>
            <a:pPr algn="ctr"/>
            <a:r>
              <a:rPr lang="en-US" sz="1400" dirty="0">
                <a:solidFill>
                  <a:srgbClr val="0033CC"/>
                </a:solidFill>
              </a:rPr>
              <a:t>Computer Engineering Department.</a:t>
            </a:r>
          </a:p>
          <a:p>
            <a:pPr algn="ctr"/>
            <a:r>
              <a:rPr lang="en-US" sz="900" dirty="0">
                <a:solidFill>
                  <a:srgbClr val="0033CC"/>
                </a:solidFill>
              </a:rPr>
              <a:t>  </a:t>
            </a:r>
          </a:p>
          <a:p>
            <a:pPr algn="ctr"/>
            <a:r>
              <a:rPr lang="en-US" sz="1400" dirty="0">
                <a:solidFill>
                  <a:srgbClr val="0033CC"/>
                </a:solidFill>
              </a:rPr>
              <a:t>I’m obligated to drop any student</a:t>
            </a:r>
          </a:p>
          <a:p>
            <a:pPr algn="ctr"/>
            <a:r>
              <a:rPr lang="en-US" sz="1400" dirty="0">
                <a:solidFill>
                  <a:srgbClr val="0033CC"/>
                </a:solidFill>
              </a:rPr>
              <a:t>who cannot show the prerequisite courses</a:t>
            </a:r>
          </a:p>
          <a:p>
            <a:pPr algn="ctr"/>
            <a:r>
              <a:rPr lang="en-US" sz="1400" dirty="0">
                <a:solidFill>
                  <a:srgbClr val="0033CC"/>
                </a:solidFill>
              </a:rPr>
              <a:t>on his or her transcript.</a:t>
            </a:r>
          </a:p>
        </p:txBody>
      </p:sp>
    </p:spTree>
    <p:extLst>
      <p:ext uri="{BB962C8B-B14F-4D97-AF65-F5344CB8AC3E}">
        <p14:creationId xmlns:p14="http://schemas.microsoft.com/office/powerpoint/2010/main" val="399013907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499A0-D1FC-CC4E-B849-453D5F28D553}" type="slidenum">
              <a:rPr lang="en-US"/>
              <a:pPr/>
              <a:t>16</a:t>
            </a:fld>
            <a:endParaRPr lang="en-US"/>
          </a:p>
        </p:txBody>
      </p:sp>
      <p:sp>
        <p:nvSpPr>
          <p:cNvPr id="98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8308" name="Text Box 4"/>
          <p:cNvSpPr txBox="1">
            <a:spLocks noChangeArrowheads="1"/>
          </p:cNvSpPr>
          <p:nvPr/>
        </p:nvSpPr>
        <p:spPr bwMode="auto">
          <a:xfrm>
            <a:off x="3505200" y="2413000"/>
            <a:ext cx="2073275" cy="650875"/>
          </a:xfrm>
          <a:prstGeom prst="rect">
            <a:avLst/>
          </a:prstGeom>
          <a:noFill/>
          <a:ln w="9525">
            <a:solidFill>
              <a:schemeClr val="folHlink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3600">
                <a:solidFill>
                  <a:schemeClr val="folHlink"/>
                </a:solidFill>
              </a:rPr>
              <a:t>Take roll!</a:t>
            </a:r>
          </a:p>
        </p:txBody>
      </p:sp>
    </p:spTree>
    <p:extLst>
      <p:ext uri="{BB962C8B-B14F-4D97-AF65-F5344CB8AC3E}">
        <p14:creationId xmlns:p14="http://schemas.microsoft.com/office/powerpoint/2010/main" val="119437905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Compiler Magic?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538592" y="1310706"/>
            <a:ext cx="5245347" cy="163121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B23C00"/>
                </a:solidFill>
              </a:rPr>
              <a:t>C++ source program:</a:t>
            </a:r>
          </a:p>
          <a:p>
            <a:endParaRPr lang="en-US" dirty="0"/>
          </a:p>
          <a:p>
            <a:r>
              <a:rPr lang="en-US" b="1" dirty="0">
                <a:latin typeface="Courier New"/>
                <a:cs typeface="Courier New"/>
              </a:rPr>
              <a:t>int main()</a:t>
            </a:r>
          </a:p>
          <a:p>
            <a:r>
              <a:rPr lang="en-US" b="1" dirty="0">
                <a:latin typeface="Courier New"/>
                <a:cs typeface="Courier New"/>
              </a:rPr>
              <a:t>{</a:t>
            </a:r>
          </a:p>
          <a:p>
            <a:r>
              <a:rPr lang="en-US" b="1" dirty="0">
                <a:latin typeface="Courier New"/>
                <a:cs typeface="Courier New"/>
              </a:rPr>
              <a:t>    </a:t>
            </a:r>
            <a:r>
              <a:rPr lang="en-US" b="1" dirty="0" err="1">
                <a:latin typeface="Courier New"/>
                <a:cs typeface="Courier New"/>
              </a:rPr>
              <a:t>cout</a:t>
            </a:r>
            <a:r>
              <a:rPr lang="en-US" b="1" dirty="0">
                <a:latin typeface="Courier New"/>
                <a:cs typeface="Courier New"/>
              </a:rPr>
              <a:t> &lt;&lt; "Hello, C++ world!" &lt;&lt; </a:t>
            </a:r>
            <a:r>
              <a:rPr lang="en-US" b="1" dirty="0" err="1">
                <a:latin typeface="Courier New"/>
                <a:cs typeface="Courier New"/>
              </a:rPr>
              <a:t>endl</a:t>
            </a:r>
            <a:r>
              <a:rPr lang="en-US" b="1" dirty="0">
                <a:latin typeface="Courier New"/>
                <a:cs typeface="Courier New"/>
              </a:rPr>
              <a:t>;</a:t>
            </a:r>
          </a:p>
          <a:p>
            <a:r>
              <a:rPr lang="en-US" b="1" dirty="0">
                <a:latin typeface="Courier New"/>
                <a:cs typeface="Courier New"/>
              </a:rPr>
              <a:t>}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48467" y="3794756"/>
            <a:ext cx="6218069" cy="2369880"/>
          </a:xfrm>
          <a:prstGeom prst="rect">
            <a:avLst/>
          </a:prstGeom>
          <a:solidFill>
            <a:srgbClr val="DEF0F2"/>
          </a:solidFill>
          <a:ln>
            <a:solidFill>
              <a:srgbClr val="3366FF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B23C00"/>
                </a:solidFill>
              </a:rPr>
              <a:t>Java source program :</a:t>
            </a:r>
          </a:p>
          <a:p>
            <a:endParaRPr lang="en-US" dirty="0"/>
          </a:p>
          <a:p>
            <a:r>
              <a:rPr lang="en-US" b="1" dirty="0">
                <a:latin typeface="Courier New"/>
                <a:cs typeface="Courier New"/>
              </a:rPr>
              <a:t>public class Hello</a:t>
            </a:r>
          </a:p>
          <a:p>
            <a:r>
              <a:rPr lang="en-US" b="1" dirty="0">
                <a:latin typeface="Courier New"/>
                <a:cs typeface="Courier New"/>
              </a:rPr>
              <a:t>{</a:t>
            </a:r>
          </a:p>
          <a:p>
            <a:r>
              <a:rPr lang="en-US" b="1" dirty="0">
                <a:latin typeface="Courier New"/>
                <a:cs typeface="Courier New"/>
              </a:rPr>
              <a:t>    public static void main(String </a:t>
            </a:r>
            <a:r>
              <a:rPr lang="en-US" b="1" dirty="0" err="1">
                <a:latin typeface="Courier New"/>
                <a:cs typeface="Courier New"/>
              </a:rPr>
              <a:t>args</a:t>
            </a:r>
            <a:r>
              <a:rPr lang="en-US" b="1" dirty="0">
                <a:latin typeface="Courier New"/>
                <a:cs typeface="Courier New"/>
              </a:rPr>
              <a:t>[])</a:t>
            </a:r>
          </a:p>
          <a:p>
            <a:r>
              <a:rPr lang="en-US" b="1" dirty="0">
                <a:latin typeface="Courier New"/>
                <a:cs typeface="Courier New"/>
              </a:rPr>
              <a:t>    {</a:t>
            </a:r>
          </a:p>
          <a:p>
            <a:r>
              <a:rPr lang="en-US" b="1" dirty="0">
                <a:latin typeface="Courier New"/>
                <a:cs typeface="Courier New"/>
              </a:rPr>
              <a:t>        </a:t>
            </a:r>
            <a:r>
              <a:rPr lang="en-US" b="1" dirty="0" err="1">
                <a:latin typeface="Courier New"/>
                <a:cs typeface="Courier New"/>
              </a:rPr>
              <a:t>System.out.println</a:t>
            </a:r>
            <a:r>
              <a:rPr lang="en-US" b="1" dirty="0">
                <a:latin typeface="Courier New"/>
                <a:cs typeface="Courier New"/>
              </a:rPr>
              <a:t>("Hello, Java world!");</a:t>
            </a:r>
          </a:p>
          <a:p>
            <a:r>
              <a:rPr lang="en-US" b="1" dirty="0">
                <a:latin typeface="Courier New"/>
                <a:cs typeface="Courier New"/>
              </a:rPr>
              <a:t>    }</a:t>
            </a:r>
          </a:p>
          <a:p>
            <a:r>
              <a:rPr lang="en-US" dirty="0"/>
              <a:t>}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931927" y="2788927"/>
            <a:ext cx="4617370" cy="1877437"/>
          </a:xfrm>
          <a:prstGeom prst="rect">
            <a:avLst/>
          </a:prstGeom>
          <a:solidFill>
            <a:srgbClr val="F2E5D0"/>
          </a:solidFill>
          <a:ln>
            <a:solidFill>
              <a:srgbClr val="FF6600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B23C00"/>
                </a:solidFill>
              </a:rPr>
              <a:t>Pascal source program :</a:t>
            </a:r>
          </a:p>
          <a:p>
            <a:endParaRPr lang="en-US" dirty="0"/>
          </a:p>
          <a:p>
            <a:r>
              <a:rPr lang="en-US" b="1" dirty="0">
                <a:latin typeface="Courier New"/>
                <a:cs typeface="Courier New"/>
              </a:rPr>
              <a:t>PROGRAM hello;</a:t>
            </a:r>
          </a:p>
          <a:p>
            <a:endParaRPr lang="en-US" b="1" dirty="0">
              <a:latin typeface="Courier New"/>
              <a:cs typeface="Courier New"/>
            </a:endParaRPr>
          </a:p>
          <a:p>
            <a:r>
              <a:rPr lang="en-US" b="1" dirty="0">
                <a:latin typeface="Courier New"/>
                <a:cs typeface="Courier New"/>
              </a:rPr>
              <a:t>BEGIN</a:t>
            </a:r>
          </a:p>
          <a:p>
            <a:r>
              <a:rPr lang="en-US" b="1" dirty="0">
                <a:latin typeface="Courier New"/>
                <a:cs typeface="Courier New"/>
              </a:rPr>
              <a:t>    </a:t>
            </a:r>
            <a:r>
              <a:rPr lang="en-US" b="1" dirty="0" err="1">
                <a:latin typeface="Courier New"/>
                <a:cs typeface="Courier New"/>
              </a:rPr>
              <a:t>writeln</a:t>
            </a:r>
            <a:r>
              <a:rPr lang="en-US" b="1" dirty="0">
                <a:latin typeface="Courier New"/>
                <a:cs typeface="Courier New"/>
              </a:rPr>
              <a:t>('Hello, Pascal world!');</a:t>
            </a:r>
          </a:p>
          <a:p>
            <a:r>
              <a:rPr lang="en-US" b="1" dirty="0">
                <a:latin typeface="Courier New"/>
                <a:cs typeface="Courier New"/>
              </a:rPr>
              <a:t>END.</a:t>
            </a:r>
          </a:p>
        </p:txBody>
      </p:sp>
    </p:spTree>
    <p:extLst>
      <p:ext uri="{BB962C8B-B14F-4D97-AF65-F5344CB8AC3E}">
        <p14:creationId xmlns:p14="http://schemas.microsoft.com/office/powerpoint/2010/main" val="139917929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3F94F-D134-3749-83D1-760AAE41EAB8}" type="slidenum">
              <a:rPr lang="en-US"/>
              <a:pPr/>
              <a:t>18</a:t>
            </a:fld>
            <a:endParaRPr lang="en-US"/>
          </a:p>
        </p:txBody>
      </p:sp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Overview of the Compilation Process</a:t>
            </a:r>
          </a:p>
        </p:txBody>
      </p:sp>
      <p:sp>
        <p:nvSpPr>
          <p:cNvPr id="59400" name="AutoShape 8"/>
          <p:cNvSpPr>
            <a:spLocks noChangeArrowheads="1"/>
          </p:cNvSpPr>
          <p:nvPr/>
        </p:nvSpPr>
        <p:spPr bwMode="auto">
          <a:xfrm>
            <a:off x="2843213" y="1572261"/>
            <a:ext cx="730250" cy="274637"/>
          </a:xfrm>
          <a:prstGeom prst="foldedCorner">
            <a:avLst>
              <a:gd name="adj" fmla="val 12500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200" err="1"/>
              <a:t>hello.pas</a:t>
            </a:r>
            <a:endParaRPr lang="en-US" sz="1200"/>
          </a:p>
        </p:txBody>
      </p:sp>
      <p:grpSp>
        <p:nvGrpSpPr>
          <p:cNvPr id="5" name="Group 4"/>
          <p:cNvGrpSpPr/>
          <p:nvPr/>
        </p:nvGrpSpPr>
        <p:grpSpPr>
          <a:xfrm>
            <a:off x="2111375" y="1846918"/>
            <a:ext cx="2193925" cy="640078"/>
            <a:chOff x="2111375" y="1846918"/>
            <a:chExt cx="2193925" cy="640078"/>
          </a:xfrm>
        </p:grpSpPr>
        <p:sp>
          <p:nvSpPr>
            <p:cNvPr id="59396" name="Rectangle 4"/>
            <p:cNvSpPr>
              <a:spLocks noChangeArrowheads="1"/>
            </p:cNvSpPr>
            <p:nvPr/>
          </p:nvSpPr>
          <p:spPr bwMode="auto">
            <a:xfrm>
              <a:off x="2111375" y="2029796"/>
              <a:ext cx="2193925" cy="457200"/>
            </a:xfrm>
            <a:prstGeom prst="rect">
              <a:avLst/>
            </a:prstGeom>
            <a:solidFill>
              <a:srgbClr val="D7F6F5"/>
            </a:solidFill>
            <a:ln w="9525">
              <a:solidFill>
                <a:srgbClr val="0033CC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/>
                <a:t>Pascal compiler</a:t>
              </a:r>
            </a:p>
            <a:p>
              <a:pPr algn="ctr"/>
              <a:r>
                <a:rPr lang="en-US" sz="1200"/>
                <a:t>(you will write this in C++)</a:t>
              </a:r>
            </a:p>
          </p:txBody>
        </p:sp>
        <p:sp>
          <p:nvSpPr>
            <p:cNvPr id="59404" name="AutoShape 12"/>
            <p:cNvSpPr>
              <a:spLocks noChangeArrowheads="1"/>
            </p:cNvSpPr>
            <p:nvPr/>
          </p:nvSpPr>
          <p:spPr bwMode="auto">
            <a:xfrm>
              <a:off x="3116263" y="1846918"/>
              <a:ext cx="184150" cy="182563"/>
            </a:xfrm>
            <a:prstGeom prst="downArrow">
              <a:avLst>
                <a:gd name="adj1" fmla="val 50000"/>
                <a:gd name="adj2" fmla="val 25000"/>
              </a:avLst>
            </a:prstGeom>
            <a:solidFill>
              <a:srgbClr val="0033CC"/>
            </a:solidFill>
            <a:ln w="9525">
              <a:solidFill>
                <a:srgbClr val="000099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6" name="Group 5"/>
          <p:cNvGrpSpPr/>
          <p:nvPr/>
        </p:nvGrpSpPr>
        <p:grpSpPr>
          <a:xfrm>
            <a:off x="2843213" y="2486991"/>
            <a:ext cx="730250" cy="457516"/>
            <a:chOff x="2843213" y="2486991"/>
            <a:chExt cx="730250" cy="457516"/>
          </a:xfrm>
        </p:grpSpPr>
        <p:sp>
          <p:nvSpPr>
            <p:cNvPr id="59401" name="AutoShape 9"/>
            <p:cNvSpPr>
              <a:spLocks noChangeArrowheads="1"/>
            </p:cNvSpPr>
            <p:nvPr/>
          </p:nvSpPr>
          <p:spPr bwMode="auto">
            <a:xfrm>
              <a:off x="2843213" y="2669869"/>
              <a:ext cx="730250" cy="274638"/>
            </a:xfrm>
            <a:prstGeom prst="foldedCorner">
              <a:avLst>
                <a:gd name="adj" fmla="val 12500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200" err="1"/>
                <a:t>hello.j</a:t>
              </a:r>
              <a:endParaRPr lang="en-US" sz="1200"/>
            </a:p>
          </p:txBody>
        </p:sp>
        <p:sp>
          <p:nvSpPr>
            <p:cNvPr id="59408" name="AutoShape 16"/>
            <p:cNvSpPr>
              <a:spLocks noChangeArrowheads="1"/>
            </p:cNvSpPr>
            <p:nvPr/>
          </p:nvSpPr>
          <p:spPr bwMode="auto">
            <a:xfrm>
              <a:off x="3116263" y="2486991"/>
              <a:ext cx="184150" cy="182563"/>
            </a:xfrm>
            <a:prstGeom prst="downArrow">
              <a:avLst>
                <a:gd name="adj1" fmla="val 50000"/>
                <a:gd name="adj2" fmla="val 25000"/>
              </a:avLst>
            </a:prstGeom>
            <a:solidFill>
              <a:srgbClr val="0033CC"/>
            </a:solidFill>
            <a:ln w="9525">
              <a:solidFill>
                <a:srgbClr val="000099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7" name="Group 6"/>
          <p:cNvGrpSpPr/>
          <p:nvPr/>
        </p:nvGrpSpPr>
        <p:grpSpPr>
          <a:xfrm>
            <a:off x="2111375" y="2944186"/>
            <a:ext cx="2193925" cy="640078"/>
            <a:chOff x="2111375" y="2944186"/>
            <a:chExt cx="2193925" cy="640078"/>
          </a:xfrm>
        </p:grpSpPr>
        <p:sp>
          <p:nvSpPr>
            <p:cNvPr id="59398" name="Rectangle 6"/>
            <p:cNvSpPr>
              <a:spLocks noChangeArrowheads="1"/>
            </p:cNvSpPr>
            <p:nvPr/>
          </p:nvSpPr>
          <p:spPr bwMode="auto">
            <a:xfrm>
              <a:off x="2111375" y="3127064"/>
              <a:ext cx="2193925" cy="457200"/>
            </a:xfrm>
            <a:prstGeom prst="rect">
              <a:avLst/>
            </a:prstGeom>
            <a:solidFill>
              <a:srgbClr val="DDDDDD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/>
                <a:t>Jasmin assembler</a:t>
              </a:r>
            </a:p>
            <a:p>
              <a:pPr algn="ctr"/>
              <a:r>
                <a:rPr lang="en-US" sz="1200"/>
                <a:t>(provided for you)</a:t>
              </a:r>
            </a:p>
          </p:txBody>
        </p:sp>
        <p:sp>
          <p:nvSpPr>
            <p:cNvPr id="59409" name="AutoShape 17"/>
            <p:cNvSpPr>
              <a:spLocks noChangeArrowheads="1"/>
            </p:cNvSpPr>
            <p:nvPr/>
          </p:nvSpPr>
          <p:spPr bwMode="auto">
            <a:xfrm>
              <a:off x="3116263" y="2944186"/>
              <a:ext cx="184150" cy="182562"/>
            </a:xfrm>
            <a:prstGeom prst="downArrow">
              <a:avLst>
                <a:gd name="adj1" fmla="val 50000"/>
                <a:gd name="adj2" fmla="val 25000"/>
              </a:avLst>
            </a:prstGeom>
            <a:solidFill>
              <a:srgbClr val="0033CC"/>
            </a:solidFill>
            <a:ln w="9525">
              <a:solidFill>
                <a:srgbClr val="000099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2835277" y="3584259"/>
            <a:ext cx="814388" cy="457516"/>
            <a:chOff x="2835277" y="3584259"/>
            <a:chExt cx="814388" cy="457516"/>
          </a:xfrm>
        </p:grpSpPr>
        <p:sp>
          <p:nvSpPr>
            <p:cNvPr id="59402" name="AutoShape 10"/>
            <p:cNvSpPr>
              <a:spLocks noChangeArrowheads="1"/>
            </p:cNvSpPr>
            <p:nvPr/>
          </p:nvSpPr>
          <p:spPr bwMode="auto">
            <a:xfrm>
              <a:off x="2835277" y="3767137"/>
              <a:ext cx="814388" cy="274638"/>
            </a:xfrm>
            <a:prstGeom prst="foldedCorner">
              <a:avLst>
                <a:gd name="adj" fmla="val 12500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200" err="1"/>
                <a:t>hello.class</a:t>
              </a:r>
              <a:endParaRPr lang="en-US" sz="1200"/>
            </a:p>
          </p:txBody>
        </p:sp>
        <p:sp>
          <p:nvSpPr>
            <p:cNvPr id="59410" name="AutoShape 18"/>
            <p:cNvSpPr>
              <a:spLocks noChangeArrowheads="1"/>
            </p:cNvSpPr>
            <p:nvPr/>
          </p:nvSpPr>
          <p:spPr bwMode="auto">
            <a:xfrm>
              <a:off x="3116265" y="3584259"/>
              <a:ext cx="184150" cy="182563"/>
            </a:xfrm>
            <a:prstGeom prst="downArrow">
              <a:avLst>
                <a:gd name="adj1" fmla="val 50000"/>
                <a:gd name="adj2" fmla="val 25000"/>
              </a:avLst>
            </a:prstGeom>
            <a:solidFill>
              <a:srgbClr val="0033CC"/>
            </a:solidFill>
            <a:ln w="9525">
              <a:solidFill>
                <a:srgbClr val="000099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2111375" y="4041454"/>
            <a:ext cx="2193925" cy="640078"/>
            <a:chOff x="2111375" y="4041454"/>
            <a:chExt cx="2193925" cy="640078"/>
          </a:xfrm>
        </p:grpSpPr>
        <p:sp>
          <p:nvSpPr>
            <p:cNvPr id="59399" name="Rectangle 7"/>
            <p:cNvSpPr>
              <a:spLocks noChangeArrowheads="1"/>
            </p:cNvSpPr>
            <p:nvPr/>
          </p:nvSpPr>
          <p:spPr bwMode="auto">
            <a:xfrm>
              <a:off x="2111375" y="4224332"/>
              <a:ext cx="2193925" cy="457200"/>
            </a:xfrm>
            <a:prstGeom prst="rect">
              <a:avLst/>
            </a:prstGeom>
            <a:solidFill>
              <a:srgbClr val="DDDDDD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/>
                <a:t>Java linker &amp; loader</a:t>
              </a:r>
            </a:p>
            <a:p>
              <a:pPr algn="ctr"/>
              <a:r>
                <a:rPr lang="en-US" sz="1200"/>
                <a:t>(provided for you)</a:t>
              </a:r>
            </a:p>
          </p:txBody>
        </p:sp>
        <p:sp>
          <p:nvSpPr>
            <p:cNvPr id="59411" name="AutoShape 19"/>
            <p:cNvSpPr>
              <a:spLocks noChangeArrowheads="1"/>
            </p:cNvSpPr>
            <p:nvPr/>
          </p:nvSpPr>
          <p:spPr bwMode="auto">
            <a:xfrm>
              <a:off x="3116263" y="4041454"/>
              <a:ext cx="184150" cy="182562"/>
            </a:xfrm>
            <a:prstGeom prst="downArrow">
              <a:avLst>
                <a:gd name="adj1" fmla="val 50000"/>
                <a:gd name="adj2" fmla="val 25000"/>
              </a:avLst>
            </a:prstGeom>
            <a:solidFill>
              <a:srgbClr val="0033CC"/>
            </a:solidFill>
            <a:ln w="9525">
              <a:solidFill>
                <a:srgbClr val="000099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2111375" y="4681526"/>
            <a:ext cx="2193925" cy="1188713"/>
            <a:chOff x="2111375" y="4681526"/>
            <a:chExt cx="2193925" cy="1188713"/>
          </a:xfrm>
        </p:grpSpPr>
        <p:sp>
          <p:nvSpPr>
            <p:cNvPr id="59403" name="Rectangle 11"/>
            <p:cNvSpPr>
              <a:spLocks noChangeArrowheads="1"/>
            </p:cNvSpPr>
            <p:nvPr/>
          </p:nvSpPr>
          <p:spPr bwMode="auto">
            <a:xfrm>
              <a:off x="2111375" y="5413039"/>
              <a:ext cx="2193925" cy="457200"/>
            </a:xfrm>
            <a:prstGeom prst="rect">
              <a:avLst/>
            </a:prstGeom>
            <a:solidFill>
              <a:srgbClr val="DDDDDD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/>
                <a:t>Java Virtual Machine</a:t>
              </a:r>
            </a:p>
            <a:p>
              <a:pPr algn="ctr"/>
              <a:r>
                <a:rPr lang="en-US" sz="1200"/>
                <a:t>(provided for you)</a:t>
              </a:r>
            </a:p>
          </p:txBody>
        </p:sp>
        <p:sp>
          <p:nvSpPr>
            <p:cNvPr id="59412" name="AutoShape 20"/>
            <p:cNvSpPr>
              <a:spLocks noChangeArrowheads="1"/>
            </p:cNvSpPr>
            <p:nvPr/>
          </p:nvSpPr>
          <p:spPr bwMode="auto">
            <a:xfrm>
              <a:off x="3116263" y="4681526"/>
              <a:ext cx="184150" cy="721787"/>
            </a:xfrm>
            <a:prstGeom prst="downArrow">
              <a:avLst>
                <a:gd name="adj1" fmla="val 50000"/>
                <a:gd name="adj2" fmla="val 25000"/>
              </a:avLst>
            </a:prstGeom>
            <a:solidFill>
              <a:srgbClr val="0033CC"/>
            </a:solidFill>
            <a:ln w="9525">
              <a:solidFill>
                <a:srgbClr val="000099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59414" name="Text Box 22"/>
          <p:cNvSpPr txBox="1">
            <a:spLocks noChangeArrowheads="1"/>
          </p:cNvSpPr>
          <p:nvPr/>
        </p:nvSpPr>
        <p:spPr bwMode="auto">
          <a:xfrm>
            <a:off x="914440" y="3185043"/>
            <a:ext cx="1188998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3175">
                <a:solidFill>
                  <a:schemeClr val="bg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/>
            <a:r>
              <a:rPr lang="en-US" sz="1400" i="1">
                <a:solidFill>
                  <a:srgbClr val="B23C00"/>
                </a:solidFill>
              </a:rPr>
              <a:t>Translation:</a:t>
            </a:r>
          </a:p>
        </p:txBody>
      </p:sp>
      <p:sp>
        <p:nvSpPr>
          <p:cNvPr id="59418" name="Text Box 26"/>
          <p:cNvSpPr txBox="1">
            <a:spLocks noChangeArrowheads="1"/>
          </p:cNvSpPr>
          <p:nvPr/>
        </p:nvSpPr>
        <p:spPr bwMode="auto">
          <a:xfrm>
            <a:off x="1005879" y="5471018"/>
            <a:ext cx="1097559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3175">
                <a:solidFill>
                  <a:schemeClr val="bg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/>
            <a:r>
              <a:rPr lang="en-US" sz="1400" i="1">
                <a:solidFill>
                  <a:srgbClr val="B23C00"/>
                </a:solidFill>
              </a:rPr>
              <a:t>Execution:</a:t>
            </a:r>
          </a:p>
        </p:txBody>
      </p:sp>
      <p:sp>
        <p:nvSpPr>
          <p:cNvPr id="59422" name="AutoShape 30"/>
          <p:cNvSpPr>
            <a:spLocks noChangeArrowheads="1"/>
          </p:cNvSpPr>
          <p:nvPr/>
        </p:nvSpPr>
        <p:spPr bwMode="auto">
          <a:xfrm>
            <a:off x="5578475" y="1572261"/>
            <a:ext cx="730250" cy="274637"/>
          </a:xfrm>
          <a:prstGeom prst="foldedCorner">
            <a:avLst>
              <a:gd name="adj" fmla="val 12500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200" err="1"/>
              <a:t>hello.cpp</a:t>
            </a:r>
            <a:endParaRPr lang="en-US" sz="1200"/>
          </a:p>
        </p:txBody>
      </p:sp>
      <p:grpSp>
        <p:nvGrpSpPr>
          <p:cNvPr id="11" name="Group 10"/>
          <p:cNvGrpSpPr/>
          <p:nvPr/>
        </p:nvGrpSpPr>
        <p:grpSpPr>
          <a:xfrm>
            <a:off x="4846638" y="1846918"/>
            <a:ext cx="2193925" cy="640078"/>
            <a:chOff x="4846638" y="1846918"/>
            <a:chExt cx="2193925" cy="640078"/>
          </a:xfrm>
        </p:grpSpPr>
        <p:sp>
          <p:nvSpPr>
            <p:cNvPr id="59420" name="Rectangle 28"/>
            <p:cNvSpPr>
              <a:spLocks noChangeArrowheads="1"/>
            </p:cNvSpPr>
            <p:nvPr/>
          </p:nvSpPr>
          <p:spPr bwMode="auto">
            <a:xfrm>
              <a:off x="4846638" y="2029796"/>
              <a:ext cx="2193925" cy="457200"/>
            </a:xfrm>
            <a:prstGeom prst="rect">
              <a:avLst/>
            </a:prstGeom>
            <a:solidFill>
              <a:srgbClr val="DDDDDD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/>
                <a:t>C++ compiler</a:t>
              </a:r>
              <a:endParaRPr lang="en-US" sz="1200"/>
            </a:p>
          </p:txBody>
        </p:sp>
        <p:sp>
          <p:nvSpPr>
            <p:cNvPr id="59426" name="AutoShape 34"/>
            <p:cNvSpPr>
              <a:spLocks noChangeArrowheads="1"/>
            </p:cNvSpPr>
            <p:nvPr/>
          </p:nvSpPr>
          <p:spPr bwMode="auto">
            <a:xfrm>
              <a:off x="5851526" y="1846918"/>
              <a:ext cx="184150" cy="182563"/>
            </a:xfrm>
            <a:prstGeom prst="downArrow">
              <a:avLst>
                <a:gd name="adj1" fmla="val 50000"/>
                <a:gd name="adj2" fmla="val 25000"/>
              </a:avLst>
            </a:prstGeom>
            <a:solidFill>
              <a:srgbClr val="0033CC"/>
            </a:solidFill>
            <a:ln w="9525">
              <a:solidFill>
                <a:srgbClr val="000099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4846638" y="4041454"/>
            <a:ext cx="2193925" cy="640078"/>
            <a:chOff x="4846638" y="4041454"/>
            <a:chExt cx="2193925" cy="640078"/>
          </a:xfrm>
        </p:grpSpPr>
        <p:sp>
          <p:nvSpPr>
            <p:cNvPr id="59421" name="Rectangle 29"/>
            <p:cNvSpPr>
              <a:spLocks noChangeArrowheads="1"/>
            </p:cNvSpPr>
            <p:nvPr/>
          </p:nvSpPr>
          <p:spPr bwMode="auto">
            <a:xfrm>
              <a:off x="4846638" y="4224332"/>
              <a:ext cx="2193925" cy="457200"/>
            </a:xfrm>
            <a:prstGeom prst="rect">
              <a:avLst/>
            </a:prstGeom>
            <a:solidFill>
              <a:srgbClr val="DDDDDD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/>
                <a:t>C++ linker &amp; loader</a:t>
              </a:r>
            </a:p>
          </p:txBody>
        </p:sp>
        <p:sp>
          <p:nvSpPr>
            <p:cNvPr id="59430" name="AutoShape 38"/>
            <p:cNvSpPr>
              <a:spLocks noChangeArrowheads="1"/>
            </p:cNvSpPr>
            <p:nvPr/>
          </p:nvSpPr>
          <p:spPr bwMode="auto">
            <a:xfrm>
              <a:off x="5851526" y="4041454"/>
              <a:ext cx="184150" cy="182562"/>
            </a:xfrm>
            <a:prstGeom prst="downArrow">
              <a:avLst>
                <a:gd name="adj1" fmla="val 50000"/>
                <a:gd name="adj2" fmla="val 25000"/>
              </a:avLst>
            </a:prstGeom>
            <a:solidFill>
              <a:srgbClr val="0033CC"/>
            </a:solidFill>
            <a:ln w="9525">
              <a:solidFill>
                <a:srgbClr val="000099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7" name="Group 16"/>
          <p:cNvGrpSpPr/>
          <p:nvPr/>
        </p:nvGrpSpPr>
        <p:grpSpPr>
          <a:xfrm>
            <a:off x="4846638" y="5212189"/>
            <a:ext cx="2193925" cy="658050"/>
            <a:chOff x="4846638" y="5212189"/>
            <a:chExt cx="2193925" cy="658050"/>
          </a:xfrm>
        </p:grpSpPr>
        <p:sp>
          <p:nvSpPr>
            <p:cNvPr id="59425" name="Rectangle 33"/>
            <p:cNvSpPr>
              <a:spLocks noChangeArrowheads="1"/>
            </p:cNvSpPr>
            <p:nvPr/>
          </p:nvSpPr>
          <p:spPr bwMode="auto">
            <a:xfrm>
              <a:off x="4846638" y="5413039"/>
              <a:ext cx="2193925" cy="457200"/>
            </a:xfrm>
            <a:prstGeom prst="rect">
              <a:avLst/>
            </a:prstGeom>
            <a:solidFill>
              <a:srgbClr val="DDDDDD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/>
                <a:t>Directly on your laptop</a:t>
              </a:r>
              <a:br>
                <a:rPr lang="en-US"/>
              </a:br>
              <a:r>
                <a:rPr lang="en-US"/>
                <a:t>or workstation.</a:t>
              </a:r>
            </a:p>
          </p:txBody>
        </p:sp>
        <p:sp>
          <p:nvSpPr>
            <p:cNvPr id="59431" name="AutoShape 39"/>
            <p:cNvSpPr>
              <a:spLocks noChangeArrowheads="1"/>
            </p:cNvSpPr>
            <p:nvPr/>
          </p:nvSpPr>
          <p:spPr bwMode="auto">
            <a:xfrm>
              <a:off x="5851526" y="5212189"/>
              <a:ext cx="184150" cy="182562"/>
            </a:xfrm>
            <a:prstGeom prst="downArrow">
              <a:avLst>
                <a:gd name="adj1" fmla="val 50000"/>
                <a:gd name="adj2" fmla="val 25000"/>
              </a:avLst>
            </a:prstGeom>
            <a:solidFill>
              <a:srgbClr val="0033CC"/>
            </a:solidFill>
            <a:ln w="9525">
              <a:solidFill>
                <a:srgbClr val="000099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59444" name="Text Box 52"/>
          <p:cNvSpPr txBox="1">
            <a:spLocks noChangeArrowheads="1"/>
          </p:cNvSpPr>
          <p:nvPr/>
        </p:nvSpPr>
        <p:spPr bwMode="auto">
          <a:xfrm>
            <a:off x="7040853" y="2121235"/>
            <a:ext cx="1672253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200" b="1">
                <a:latin typeface="Courier New" charset="0"/>
              </a:rPr>
              <a:t>g++ -c </a:t>
            </a:r>
            <a:r>
              <a:rPr lang="en-US" sz="1200" b="1" err="1">
                <a:latin typeface="Courier New" charset="0"/>
              </a:rPr>
              <a:t>hello.cpp</a:t>
            </a:r>
            <a:endParaRPr lang="en-US" sz="1200" b="1">
              <a:latin typeface="Courier New" charset="0"/>
            </a:endParaRPr>
          </a:p>
        </p:txBody>
      </p:sp>
      <p:sp>
        <p:nvSpPr>
          <p:cNvPr id="59445" name="Text Box 53"/>
          <p:cNvSpPr txBox="1">
            <a:spLocks noChangeArrowheads="1"/>
          </p:cNvSpPr>
          <p:nvPr/>
        </p:nvSpPr>
        <p:spPr bwMode="auto">
          <a:xfrm>
            <a:off x="7040853" y="4340708"/>
            <a:ext cx="2044149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200" b="1">
                <a:latin typeface="Courier New" charset="0"/>
              </a:rPr>
              <a:t>g++ -o hello </a:t>
            </a:r>
            <a:r>
              <a:rPr lang="en-US" sz="1200" b="1" err="1">
                <a:latin typeface="Courier New" charset="0"/>
              </a:rPr>
              <a:t>hello.o</a:t>
            </a:r>
            <a:endParaRPr lang="en-US" sz="1200" b="1">
              <a:latin typeface="Courier New" charset="0"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354353" y="1325903"/>
            <a:ext cx="2114551" cy="709027"/>
            <a:chOff x="354353" y="1325903"/>
            <a:chExt cx="2114551" cy="709027"/>
          </a:xfrm>
        </p:grpSpPr>
        <p:sp>
          <p:nvSpPr>
            <p:cNvPr id="59436" name="Text Box 44"/>
            <p:cNvSpPr txBox="1">
              <a:spLocks noChangeArrowheads="1"/>
            </p:cNvSpPr>
            <p:nvPr/>
          </p:nvSpPr>
          <p:spPr bwMode="auto">
            <a:xfrm>
              <a:off x="354353" y="1325903"/>
              <a:ext cx="2057400" cy="338137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12700">
              <a:solidFill>
                <a:schemeClr val="bg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 b="1">
                  <a:solidFill>
                    <a:srgbClr val="B23C00"/>
                  </a:solidFill>
                </a:rPr>
                <a:t>What</a:t>
              </a:r>
              <a:r>
                <a:rPr lang="en-US" b="1">
                  <a:solidFill>
                    <a:srgbClr val="B23C00"/>
                  </a:solidFill>
                  <a:latin typeface="Arial"/>
                </a:rPr>
                <a:t>’</a:t>
              </a:r>
              <a:r>
                <a:rPr lang="en-US" b="1">
                  <a:solidFill>
                    <a:srgbClr val="B23C00"/>
                  </a:solidFill>
                </a:rPr>
                <a:t>s in this box?</a:t>
              </a:r>
              <a:endParaRPr lang="en-US" b="1">
                <a:solidFill>
                  <a:srgbClr val="B23C00"/>
                </a:solidFill>
                <a:cs typeface="Arial" charset="0"/>
              </a:endParaRPr>
            </a:p>
          </p:txBody>
        </p:sp>
        <p:sp>
          <p:nvSpPr>
            <p:cNvPr id="59446" name="Line 54"/>
            <p:cNvSpPr>
              <a:spLocks noChangeShapeType="1"/>
            </p:cNvSpPr>
            <p:nvPr/>
          </p:nvSpPr>
          <p:spPr bwMode="auto">
            <a:xfrm>
              <a:off x="2184741" y="1660280"/>
              <a:ext cx="284163" cy="374650"/>
            </a:xfrm>
            <a:prstGeom prst="line">
              <a:avLst/>
            </a:prstGeom>
            <a:solidFill>
              <a:schemeClr val="accent1">
                <a:lumMod val="20000"/>
                <a:lumOff val="80000"/>
              </a:schemeClr>
            </a:solidFill>
            <a:ln w="12700">
              <a:solidFill>
                <a:schemeClr val="bg2"/>
              </a:solidFill>
              <a:round/>
              <a:headEnd/>
              <a:tailEnd type="triangl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" name="Group 2"/>
          <p:cNvGrpSpPr/>
          <p:nvPr/>
        </p:nvGrpSpPr>
        <p:grpSpPr>
          <a:xfrm>
            <a:off x="365125" y="2578430"/>
            <a:ext cx="2446338" cy="469900"/>
            <a:chOff x="365125" y="2578430"/>
            <a:chExt cx="2446338" cy="469900"/>
          </a:xfrm>
        </p:grpSpPr>
        <p:sp>
          <p:nvSpPr>
            <p:cNvPr id="59458" name="Text Box 66"/>
            <p:cNvSpPr txBox="1">
              <a:spLocks noChangeArrowheads="1"/>
            </p:cNvSpPr>
            <p:nvPr/>
          </p:nvSpPr>
          <p:spPr bwMode="auto">
            <a:xfrm>
              <a:off x="365125" y="2578430"/>
              <a:ext cx="1503363" cy="4699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12700">
              <a:solidFill>
                <a:srgbClr val="0033CC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r"/>
              <a:r>
                <a:rPr lang="en-US" sz="1200">
                  <a:solidFill>
                    <a:srgbClr val="0033CC"/>
                  </a:solidFill>
                </a:rPr>
                <a:t>assembly language</a:t>
              </a:r>
            </a:p>
            <a:p>
              <a:pPr algn="r"/>
              <a:r>
                <a:rPr lang="en-US" sz="1200">
                  <a:solidFill>
                    <a:srgbClr val="0033CC"/>
                  </a:solidFill>
                </a:rPr>
                <a:t>object program</a:t>
              </a:r>
            </a:p>
          </p:txBody>
        </p:sp>
        <p:sp>
          <p:nvSpPr>
            <p:cNvPr id="59459" name="Line 67"/>
            <p:cNvSpPr>
              <a:spLocks noChangeShapeType="1"/>
            </p:cNvSpPr>
            <p:nvPr/>
          </p:nvSpPr>
          <p:spPr bwMode="auto">
            <a:xfrm>
              <a:off x="1868488" y="2791288"/>
              <a:ext cx="942975" cy="0"/>
            </a:xfrm>
            <a:prstGeom prst="line">
              <a:avLst/>
            </a:prstGeom>
            <a:noFill/>
            <a:ln w="9525">
              <a:solidFill>
                <a:srgbClr val="0033CC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7" name="Text Box 22"/>
          <p:cNvSpPr txBox="1">
            <a:spLocks noChangeArrowheads="1"/>
          </p:cNvSpPr>
          <p:nvPr/>
        </p:nvSpPr>
        <p:spPr bwMode="auto">
          <a:xfrm>
            <a:off x="914440" y="2029796"/>
            <a:ext cx="1188998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3175">
                <a:solidFill>
                  <a:schemeClr val="bg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/>
            <a:r>
              <a:rPr lang="en-US" sz="1400" i="1">
                <a:solidFill>
                  <a:srgbClr val="B23C00"/>
                </a:solidFill>
              </a:rPr>
              <a:t>Translation: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657225" y="3684692"/>
            <a:ext cx="2154238" cy="461963"/>
            <a:chOff x="657225" y="3684692"/>
            <a:chExt cx="2154238" cy="461963"/>
          </a:xfrm>
        </p:grpSpPr>
        <p:sp>
          <p:nvSpPr>
            <p:cNvPr id="50" name="Text Box 66"/>
            <p:cNvSpPr txBox="1">
              <a:spLocks noChangeArrowheads="1"/>
            </p:cNvSpPr>
            <p:nvPr/>
          </p:nvSpPr>
          <p:spPr bwMode="auto">
            <a:xfrm>
              <a:off x="657225" y="3684692"/>
              <a:ext cx="1211263" cy="461963"/>
            </a:xfrm>
            <a:prstGeom prst="rect">
              <a:avLst/>
            </a:prstGeom>
            <a:solidFill>
              <a:srgbClr val="FFFFC2"/>
            </a:solidFill>
            <a:ln w="12700">
              <a:solidFill>
                <a:srgbClr val="0033CC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r"/>
              <a:r>
                <a:rPr lang="en-US" sz="1200">
                  <a:solidFill>
                    <a:srgbClr val="0033CC"/>
                  </a:solidFill>
                </a:rPr>
                <a:t>binary</a:t>
              </a:r>
            </a:p>
            <a:p>
              <a:pPr algn="r"/>
              <a:r>
                <a:rPr lang="en-US" sz="1200">
                  <a:solidFill>
                    <a:srgbClr val="0033CC"/>
                  </a:solidFill>
                </a:rPr>
                <a:t>object program</a:t>
              </a:r>
            </a:p>
          </p:txBody>
        </p:sp>
        <p:sp>
          <p:nvSpPr>
            <p:cNvPr id="51" name="Line 67"/>
            <p:cNvSpPr>
              <a:spLocks noChangeShapeType="1"/>
            </p:cNvSpPr>
            <p:nvPr/>
          </p:nvSpPr>
          <p:spPr bwMode="auto">
            <a:xfrm>
              <a:off x="1868488" y="3906837"/>
              <a:ext cx="942975" cy="0"/>
            </a:xfrm>
            <a:prstGeom prst="line">
              <a:avLst/>
            </a:prstGeom>
            <a:noFill/>
            <a:ln w="9525">
              <a:solidFill>
                <a:srgbClr val="0033CC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5486390" y="2486991"/>
            <a:ext cx="822325" cy="1564529"/>
            <a:chOff x="5486390" y="2486991"/>
            <a:chExt cx="822325" cy="1564529"/>
          </a:xfrm>
        </p:grpSpPr>
        <p:sp>
          <p:nvSpPr>
            <p:cNvPr id="59429" name="AutoShape 37"/>
            <p:cNvSpPr>
              <a:spLocks noChangeArrowheads="1"/>
            </p:cNvSpPr>
            <p:nvPr/>
          </p:nvSpPr>
          <p:spPr bwMode="auto">
            <a:xfrm>
              <a:off x="5851525" y="2486991"/>
              <a:ext cx="184150" cy="1289891"/>
            </a:xfrm>
            <a:prstGeom prst="downArrow">
              <a:avLst>
                <a:gd name="adj1" fmla="val 50000"/>
                <a:gd name="adj2" fmla="val 223491"/>
              </a:avLst>
            </a:prstGeom>
            <a:solidFill>
              <a:srgbClr val="0033CC"/>
            </a:solidFill>
            <a:ln w="9525">
              <a:solidFill>
                <a:srgbClr val="000099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" name="AutoShape 32"/>
            <p:cNvSpPr>
              <a:spLocks noChangeArrowheads="1"/>
            </p:cNvSpPr>
            <p:nvPr/>
          </p:nvSpPr>
          <p:spPr bwMode="auto">
            <a:xfrm>
              <a:off x="5486390" y="3776882"/>
              <a:ext cx="822325" cy="274638"/>
            </a:xfrm>
            <a:prstGeom prst="foldedCorner">
              <a:avLst>
                <a:gd name="adj" fmla="val 12500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200" err="1"/>
                <a:t>hello.o</a:t>
              </a:r>
              <a:endParaRPr lang="en-US" sz="1200"/>
            </a:p>
          </p:txBody>
        </p:sp>
      </p:grpSp>
      <p:grpSp>
        <p:nvGrpSpPr>
          <p:cNvPr id="16" name="Group 15"/>
          <p:cNvGrpSpPr/>
          <p:nvPr/>
        </p:nvGrpSpPr>
        <p:grpSpPr>
          <a:xfrm>
            <a:off x="5578475" y="4708959"/>
            <a:ext cx="822325" cy="481622"/>
            <a:chOff x="5578475" y="4708959"/>
            <a:chExt cx="822325" cy="481622"/>
          </a:xfrm>
        </p:grpSpPr>
        <p:sp>
          <p:nvSpPr>
            <p:cNvPr id="59424" name="AutoShape 32"/>
            <p:cNvSpPr>
              <a:spLocks noChangeArrowheads="1"/>
            </p:cNvSpPr>
            <p:nvPr/>
          </p:nvSpPr>
          <p:spPr bwMode="auto">
            <a:xfrm>
              <a:off x="5578475" y="4915943"/>
              <a:ext cx="822325" cy="274638"/>
            </a:xfrm>
            <a:prstGeom prst="foldedCorner">
              <a:avLst>
                <a:gd name="adj" fmla="val 12500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200"/>
                <a:t>hello</a:t>
              </a:r>
            </a:p>
          </p:txBody>
        </p:sp>
        <p:sp>
          <p:nvSpPr>
            <p:cNvPr id="53" name="AutoShape 39"/>
            <p:cNvSpPr>
              <a:spLocks noChangeArrowheads="1"/>
            </p:cNvSpPr>
            <p:nvPr/>
          </p:nvSpPr>
          <p:spPr bwMode="auto">
            <a:xfrm>
              <a:off x="5851525" y="4708959"/>
              <a:ext cx="184150" cy="182562"/>
            </a:xfrm>
            <a:prstGeom prst="downArrow">
              <a:avLst>
                <a:gd name="adj1" fmla="val 50000"/>
                <a:gd name="adj2" fmla="val 25000"/>
              </a:avLst>
            </a:prstGeom>
            <a:solidFill>
              <a:srgbClr val="0033CC"/>
            </a:solidFill>
            <a:ln w="9525">
              <a:solidFill>
                <a:srgbClr val="000099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54" name="Text Box 53"/>
          <p:cNvSpPr txBox="1">
            <a:spLocks noChangeArrowheads="1"/>
          </p:cNvSpPr>
          <p:nvPr/>
        </p:nvSpPr>
        <p:spPr bwMode="auto">
          <a:xfrm>
            <a:off x="7075007" y="5501796"/>
            <a:ext cx="83548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200" b="1">
                <a:latin typeface="Courier New" charset="0"/>
              </a:rPr>
              <a:t>./hello</a:t>
            </a:r>
          </a:p>
        </p:txBody>
      </p:sp>
    </p:spTree>
    <p:extLst>
      <p:ext uri="{BB962C8B-B14F-4D97-AF65-F5344CB8AC3E}">
        <p14:creationId xmlns:p14="http://schemas.microsoft.com/office/powerpoint/2010/main" val="10605100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94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500"/>
                            </p:stCondLst>
                            <p:childTnLst>
                              <p:par>
                                <p:cTn id="5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594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594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000"/>
                            </p:stCondLst>
                            <p:childTnLst>
                              <p:par>
                                <p:cTn id="6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594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594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594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594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594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500"/>
                            </p:stCondLst>
                            <p:childTnLst>
                              <p:par>
                                <p:cTn id="101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594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594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>
                            <p:stCondLst>
                              <p:cond delay="1000"/>
                            </p:stCondLst>
                            <p:childTnLst>
                              <p:par>
                                <p:cTn id="106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400" grpId="0" animBg="1"/>
      <p:bldP spid="59414" grpId="0"/>
      <p:bldP spid="59418" grpId="0"/>
      <p:bldP spid="59422" grpId="0" animBg="1"/>
      <p:bldP spid="59444" grpId="0"/>
      <p:bldP spid="59445" grpId="0"/>
      <p:bldP spid="47" grpId="0"/>
      <p:bldP spid="54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C0B72-43EF-4249-8014-9784A36EA154}" type="slidenum">
              <a:rPr lang="en-US"/>
              <a:pPr/>
              <a:t>19</a:t>
            </a:fld>
            <a:endParaRPr lang="en-US"/>
          </a:p>
        </p:txBody>
      </p:sp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What is a Compiler?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25903"/>
            <a:ext cx="8229600" cy="4754827"/>
          </a:xfrm>
        </p:spPr>
        <p:txBody>
          <a:bodyPr/>
          <a:lstStyle/>
          <a:p>
            <a:r>
              <a:rPr lang="en-US" dirty="0"/>
              <a:t>A software utility that is extremely important </a:t>
            </a:r>
            <a:br>
              <a:rPr lang="en-US" dirty="0"/>
            </a:br>
            <a:r>
              <a:rPr lang="en-US" dirty="0"/>
              <a:t>for developing applications …</a:t>
            </a:r>
          </a:p>
          <a:p>
            <a:pPr lvl="4"/>
            <a:endParaRPr lang="en-US" dirty="0"/>
          </a:p>
          <a:p>
            <a:r>
              <a:rPr lang="en-US" dirty="0"/>
              <a:t>… usually overlooked and taken for granted ...</a:t>
            </a:r>
          </a:p>
          <a:p>
            <a:pPr lvl="5"/>
            <a:endParaRPr lang="en-US" dirty="0"/>
          </a:p>
          <a:p>
            <a:r>
              <a:rPr lang="en-US" i="1" dirty="0"/>
              <a:t>UNLESS</a:t>
            </a:r>
            <a:r>
              <a:rPr lang="en-US" dirty="0"/>
              <a:t> you can</a:t>
            </a:r>
            <a:r>
              <a:rPr lang="en-US" dirty="0">
                <a:latin typeface="Arial"/>
              </a:rPr>
              <a:t>’</a:t>
            </a:r>
            <a:r>
              <a:rPr lang="en-US" dirty="0"/>
              <a:t>t get your program </a:t>
            </a:r>
            <a:br>
              <a:rPr lang="en-US" dirty="0"/>
            </a:br>
            <a:r>
              <a:rPr lang="en-US" dirty="0"/>
              <a:t>to compile!</a:t>
            </a:r>
          </a:p>
        </p:txBody>
      </p:sp>
    </p:spTree>
    <p:extLst>
      <p:ext uri="{BB962C8B-B14F-4D97-AF65-F5344CB8AC3E}">
        <p14:creationId xmlns:p14="http://schemas.microsoft.com/office/powerpoint/2010/main" val="35675525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Basic Info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25903"/>
            <a:ext cx="8229600" cy="4835525"/>
          </a:xfrm>
        </p:spPr>
        <p:txBody>
          <a:bodyPr/>
          <a:lstStyle/>
          <a:p>
            <a:r>
              <a:rPr lang="en-US" dirty="0"/>
              <a:t>Office hours</a:t>
            </a:r>
          </a:p>
          <a:p>
            <a:pPr lvl="1"/>
            <a:r>
              <a:rPr lang="en-US" dirty="0" err="1"/>
              <a:t>TuTh</a:t>
            </a:r>
            <a:r>
              <a:rPr lang="en-US" dirty="0"/>
              <a:t> 4:30 – 5:30 PM via Zoom</a:t>
            </a:r>
          </a:p>
          <a:p>
            <a:pPr lvl="1"/>
            <a:r>
              <a:rPr lang="en-US" dirty="0"/>
              <a:t>ENG 250 (but working from home)</a:t>
            </a:r>
          </a:p>
          <a:p>
            <a:pPr lvl="5"/>
            <a:endParaRPr lang="en-US" dirty="0"/>
          </a:p>
          <a:p>
            <a:r>
              <a:rPr lang="en-US" dirty="0"/>
              <a:t>Website</a:t>
            </a:r>
          </a:p>
          <a:p>
            <a:pPr lvl="1"/>
            <a:r>
              <a:rPr lang="en-US" dirty="0"/>
              <a:t>Faculty webpage: </a:t>
            </a:r>
            <a:r>
              <a:rPr lang="en-US" dirty="0">
                <a:hlinkClick r:id="rId2"/>
              </a:rPr>
              <a:t>http://www.cs.sjsu.edu/~mak/</a:t>
            </a:r>
            <a:endParaRPr lang="en-US" dirty="0"/>
          </a:p>
          <a:p>
            <a:pPr lvl="1"/>
            <a:r>
              <a:rPr lang="en-US" dirty="0"/>
              <a:t>Class webpage: </a:t>
            </a:r>
            <a:br>
              <a:rPr lang="en-US" dirty="0"/>
            </a:br>
            <a:r>
              <a:rPr lang="en-US" dirty="0">
                <a:hlinkClick r:id="rId3"/>
              </a:rPr>
              <a:t>http://www.cs.sjsu.edu/~mak/CMPE152/index.html</a:t>
            </a:r>
            <a:r>
              <a:rPr lang="en-US" dirty="0"/>
              <a:t> </a:t>
            </a:r>
          </a:p>
          <a:p>
            <a:pPr lvl="1"/>
            <a:r>
              <a:rPr lang="en-US" dirty="0"/>
              <a:t>Syllabus</a:t>
            </a:r>
          </a:p>
          <a:p>
            <a:pPr lvl="1"/>
            <a:r>
              <a:rPr lang="en-US" dirty="0"/>
              <a:t>Assignments</a:t>
            </a:r>
          </a:p>
          <a:p>
            <a:pPr lvl="1"/>
            <a:r>
              <a:rPr lang="en-US" dirty="0"/>
              <a:t>Lecture notes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229364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2705F-2A02-704A-94C5-461D0BC8C444}" type="slidenum">
              <a:rPr lang="en-US"/>
              <a:pPr/>
              <a:t>20</a:t>
            </a:fld>
            <a:endParaRPr lang="en-US"/>
          </a:p>
        </p:txBody>
      </p:sp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 Compiler is a Translator</a:t>
            </a: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34464"/>
            <a:ext cx="8229600" cy="4896461"/>
          </a:xfrm>
        </p:spPr>
        <p:txBody>
          <a:bodyPr/>
          <a:lstStyle/>
          <a:p>
            <a:r>
              <a:rPr lang="en-US" sz="3200" dirty="0"/>
              <a:t>A compiler </a:t>
            </a:r>
            <a:r>
              <a:rPr lang="en-US" sz="3200" dirty="0">
                <a:solidFill>
                  <a:srgbClr val="B23C00"/>
                </a:solidFill>
              </a:rPr>
              <a:t>translates </a:t>
            </a:r>
            <a:r>
              <a:rPr lang="en-US" sz="3200" dirty="0"/>
              <a:t>a program </a:t>
            </a:r>
            <a:br>
              <a:rPr lang="en-US" sz="3200" dirty="0"/>
            </a:br>
            <a:r>
              <a:rPr lang="en-US" sz="3200" dirty="0"/>
              <a:t>that you</a:t>
            </a:r>
            <a:r>
              <a:rPr lang="en-US" sz="3200" dirty="0">
                <a:latin typeface="Arial"/>
              </a:rPr>
              <a:t>’</a:t>
            </a:r>
            <a:r>
              <a:rPr lang="en-US" sz="3200" dirty="0"/>
              <a:t>ve written</a:t>
            </a:r>
          </a:p>
          <a:p>
            <a:pPr lvl="4"/>
            <a:endParaRPr lang="en-US" sz="1400" dirty="0"/>
          </a:p>
          <a:p>
            <a:r>
              <a:rPr lang="en-US" sz="3200" dirty="0"/>
              <a:t>... in a </a:t>
            </a:r>
            <a:r>
              <a:rPr lang="en-US" sz="3200" dirty="0">
                <a:solidFill>
                  <a:srgbClr val="B23C00"/>
                </a:solidFill>
              </a:rPr>
              <a:t>high-level language</a:t>
            </a:r>
            <a:r>
              <a:rPr lang="en-US" dirty="0">
                <a:solidFill>
                  <a:srgbClr val="B23C00"/>
                </a:solidFill>
              </a:rPr>
              <a:t> </a:t>
            </a:r>
          </a:p>
          <a:p>
            <a:pPr lvl="1"/>
            <a:r>
              <a:rPr lang="en-US" dirty="0"/>
              <a:t>C, C++, Java, Pascal, etc.</a:t>
            </a:r>
          </a:p>
          <a:p>
            <a:pPr lvl="4"/>
            <a:endParaRPr lang="en-US" sz="1050" dirty="0"/>
          </a:p>
          <a:p>
            <a:r>
              <a:rPr lang="en-US" sz="3200" dirty="0"/>
              <a:t>... into a </a:t>
            </a:r>
            <a:r>
              <a:rPr lang="en-US" sz="3200" dirty="0">
                <a:solidFill>
                  <a:srgbClr val="B23C00"/>
                </a:solidFill>
              </a:rPr>
              <a:t>low-level language</a:t>
            </a:r>
          </a:p>
          <a:p>
            <a:pPr lvl="1"/>
            <a:r>
              <a:rPr lang="en-US" dirty="0"/>
              <a:t>assembly language or machine language</a:t>
            </a:r>
          </a:p>
          <a:p>
            <a:pPr lvl="4"/>
            <a:endParaRPr lang="en-US" sz="1050" dirty="0"/>
          </a:p>
          <a:p>
            <a:r>
              <a:rPr lang="en-US" sz="3200" dirty="0"/>
              <a:t>... that a computer can understand </a:t>
            </a:r>
            <a:br>
              <a:rPr lang="en-US" sz="3200" dirty="0"/>
            </a:br>
            <a:r>
              <a:rPr lang="en-US" sz="3200" dirty="0"/>
              <a:t>and eventually execute.</a:t>
            </a:r>
          </a:p>
        </p:txBody>
      </p:sp>
    </p:spTree>
    <p:extLst>
      <p:ext uri="{BB962C8B-B14F-4D97-AF65-F5344CB8AC3E}">
        <p14:creationId xmlns:p14="http://schemas.microsoft.com/office/powerpoint/2010/main" val="29326531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0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04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04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604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04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19" grpId="0" uiExpand="1" build="p" bldLvl="2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C40A7-0D10-5840-BDD6-078CE836F731}" type="slidenum">
              <a:rPr lang="en-US"/>
              <a:pPr/>
              <a:t>21</a:t>
            </a:fld>
            <a:endParaRPr lang="en-US"/>
          </a:p>
        </p:txBody>
      </p:sp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More Definitions</a:t>
            </a:r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solidFill>
                  <a:srgbClr val="B23C00"/>
                </a:solidFill>
              </a:rPr>
              <a:t>source program</a:t>
            </a:r>
            <a:r>
              <a:rPr lang="en-US" dirty="0"/>
              <a:t>: the program (application) </a:t>
            </a:r>
            <a:br>
              <a:rPr lang="en-US" dirty="0"/>
            </a:br>
            <a:r>
              <a:rPr lang="en-US" dirty="0"/>
              <a:t>that you write in a high-level language </a:t>
            </a:r>
            <a:br>
              <a:rPr lang="en-US" dirty="0"/>
            </a:br>
            <a:r>
              <a:rPr lang="en-US" dirty="0"/>
              <a:t>which the compiler will translate</a:t>
            </a:r>
          </a:p>
          <a:p>
            <a:pPr lvl="1"/>
            <a:r>
              <a:rPr lang="en-US" dirty="0"/>
              <a:t>Usually stored in a </a:t>
            </a:r>
            <a:r>
              <a:rPr lang="en-US" dirty="0">
                <a:solidFill>
                  <a:srgbClr val="B23C00"/>
                </a:solidFill>
              </a:rPr>
              <a:t>source file </a:t>
            </a:r>
            <a:r>
              <a:rPr lang="en-US" dirty="0"/>
              <a:t>(text).</a:t>
            </a:r>
          </a:p>
          <a:p>
            <a:pPr lvl="1"/>
            <a:endParaRPr lang="en-US" sz="2250" dirty="0">
              <a:solidFill>
                <a:srgbClr val="0000CC"/>
              </a:solidFill>
            </a:endParaRPr>
          </a:p>
          <a:p>
            <a:r>
              <a:rPr lang="en-US" dirty="0">
                <a:solidFill>
                  <a:srgbClr val="B23C00"/>
                </a:solidFill>
              </a:rPr>
              <a:t>source language</a:t>
            </a:r>
            <a:r>
              <a:rPr lang="en-US" dirty="0"/>
              <a:t>: the high-level language in which you write your source program</a:t>
            </a:r>
          </a:p>
          <a:p>
            <a:pPr lvl="1"/>
            <a:r>
              <a:rPr lang="en-US" dirty="0"/>
              <a:t>Examples: Pascal, Java, C++, Python</a:t>
            </a:r>
          </a:p>
        </p:txBody>
      </p:sp>
    </p:spTree>
    <p:extLst>
      <p:ext uri="{BB962C8B-B14F-4D97-AF65-F5344CB8AC3E}">
        <p14:creationId xmlns:p14="http://schemas.microsoft.com/office/powerpoint/2010/main" val="261426998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C40A7-0D10-5840-BDD6-078CE836F731}" type="slidenum">
              <a:rPr lang="en-US"/>
              <a:pPr/>
              <a:t>22</a:t>
            </a:fld>
            <a:endParaRPr lang="en-US"/>
          </a:p>
        </p:txBody>
      </p:sp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More Definitions</a:t>
            </a:r>
            <a:r>
              <a:rPr lang="en-US" i="1"/>
              <a:t>, cont’d</a:t>
            </a:r>
            <a:endParaRPr lang="en-US" i="1" dirty="0"/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solidFill>
                  <a:srgbClr val="B23C00"/>
                </a:solidFill>
              </a:rPr>
              <a:t>object language</a:t>
            </a:r>
            <a:r>
              <a:rPr lang="en-US" dirty="0"/>
              <a:t>: the language (often low-level) into which the source program is translated</a:t>
            </a:r>
          </a:p>
          <a:p>
            <a:pPr lvl="6"/>
            <a:endParaRPr lang="en-US" dirty="0"/>
          </a:p>
          <a:p>
            <a:pPr lvl="1"/>
            <a:r>
              <a:rPr lang="en-US" dirty="0"/>
              <a:t>AKA </a:t>
            </a:r>
            <a:r>
              <a:rPr lang="en-US" dirty="0">
                <a:solidFill>
                  <a:srgbClr val="B23C00"/>
                </a:solidFill>
              </a:rPr>
              <a:t>target language</a:t>
            </a:r>
          </a:p>
          <a:p>
            <a:pPr lvl="1"/>
            <a:r>
              <a:rPr lang="en-US" dirty="0"/>
              <a:t>Do not confuse </a:t>
            </a:r>
            <a:r>
              <a:rPr lang="en-US" i="1" dirty="0">
                <a:solidFill>
                  <a:srgbClr val="0033CC"/>
                </a:solidFill>
              </a:rPr>
              <a:t>object language</a:t>
            </a:r>
            <a:r>
              <a:rPr lang="en-US" dirty="0">
                <a:solidFill>
                  <a:srgbClr val="B23C00"/>
                </a:solidFill>
              </a:rPr>
              <a:t> </a:t>
            </a:r>
            <a:r>
              <a:rPr lang="en-US" dirty="0"/>
              <a:t>with </a:t>
            </a:r>
            <a:br>
              <a:rPr lang="en-US" dirty="0"/>
            </a:br>
            <a:r>
              <a:rPr lang="en-US" i="1" dirty="0">
                <a:solidFill>
                  <a:srgbClr val="0033CC"/>
                </a:solidFill>
              </a:rPr>
              <a:t>object-oriented language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Example: Jasmin assembly language</a:t>
            </a:r>
          </a:p>
          <a:p>
            <a:pPr lvl="1"/>
            <a:r>
              <a:rPr lang="en-US" dirty="0"/>
              <a:t>Example: Machine code for an Intel or ARM chip</a:t>
            </a:r>
          </a:p>
          <a:p>
            <a:pPr lvl="4"/>
            <a:endParaRPr lang="en-US" b="1" dirty="0">
              <a:solidFill>
                <a:srgbClr val="B23C00"/>
              </a:solidFill>
            </a:endParaRPr>
          </a:p>
          <a:p>
            <a:r>
              <a:rPr lang="en-US" dirty="0">
                <a:solidFill>
                  <a:srgbClr val="B23C00"/>
                </a:solidFill>
              </a:rPr>
              <a:t>object program</a:t>
            </a:r>
            <a:r>
              <a:rPr lang="en-US" dirty="0">
                <a:solidFill>
                  <a:srgbClr val="0000CC"/>
                </a:solidFill>
              </a:rPr>
              <a:t>: </a:t>
            </a:r>
            <a:r>
              <a:rPr lang="en-US" dirty="0"/>
              <a:t>your program after it has been translated into the object language</a:t>
            </a:r>
            <a:endParaRPr lang="en-US" sz="20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637636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906B9-05BF-3948-B2F6-507F631CEC84}" type="slidenum">
              <a:rPr lang="en-US"/>
              <a:pPr/>
              <a:t>23</a:t>
            </a:fld>
            <a:endParaRPr lang="en-US"/>
          </a:p>
        </p:txBody>
      </p:sp>
      <p:sp>
        <p:nvSpPr>
          <p:cNvPr id="993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More Definitions</a:t>
            </a:r>
            <a:r>
              <a:rPr lang="en-US" i="1"/>
              <a:t>, cont’d</a:t>
            </a:r>
            <a:endParaRPr lang="en-US" dirty="0"/>
          </a:p>
        </p:txBody>
      </p:sp>
      <p:sp>
        <p:nvSpPr>
          <p:cNvPr id="993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>
                <a:solidFill>
                  <a:srgbClr val="B23C00"/>
                </a:solidFill>
              </a:rPr>
              <a:t>target machine</a:t>
            </a:r>
            <a:r>
              <a:rPr lang="en-US" dirty="0"/>
              <a:t>: the computer that will eventually execute the object program</a:t>
            </a:r>
          </a:p>
          <a:p>
            <a:pPr lvl="7">
              <a:lnSpc>
                <a:spcPct val="90000"/>
              </a:lnSpc>
            </a:pPr>
            <a:endParaRPr lang="en-US" dirty="0"/>
          </a:p>
          <a:p>
            <a:pPr lvl="1">
              <a:lnSpc>
                <a:spcPct val="90000"/>
              </a:lnSpc>
            </a:pPr>
            <a:r>
              <a:rPr lang="en-US" dirty="0"/>
              <a:t>Example: Your laptop’s hardware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Example: The Java Virtual Machine (JVM)</a:t>
            </a:r>
          </a:p>
          <a:p>
            <a:pPr lvl="2">
              <a:lnSpc>
                <a:spcPct val="90000"/>
              </a:lnSpc>
            </a:pPr>
            <a:r>
              <a:rPr lang="en-US" dirty="0"/>
              <a:t>The JVM runs on your workstation or laptop </a:t>
            </a:r>
            <a:br>
              <a:rPr lang="en-US" dirty="0"/>
            </a:br>
            <a:r>
              <a:rPr lang="en-US" dirty="0"/>
              <a:t>(any computer that supports Java)</a:t>
            </a:r>
          </a:p>
          <a:p>
            <a:pPr lvl="1">
              <a:lnSpc>
                <a:spcPct val="90000"/>
              </a:lnSpc>
            </a:pPr>
            <a:endParaRPr lang="en-US" sz="2250" dirty="0">
              <a:solidFill>
                <a:srgbClr val="0000CC"/>
              </a:solidFill>
            </a:endParaRPr>
          </a:p>
          <a:p>
            <a:pPr>
              <a:lnSpc>
                <a:spcPct val="90000"/>
              </a:lnSpc>
            </a:pPr>
            <a:r>
              <a:rPr lang="en-US" dirty="0">
                <a:solidFill>
                  <a:srgbClr val="B23C00"/>
                </a:solidFill>
              </a:rPr>
              <a:t>implementation language</a:t>
            </a:r>
            <a:r>
              <a:rPr lang="en-US" dirty="0"/>
              <a:t>: the language that </a:t>
            </a:r>
            <a:br>
              <a:rPr lang="en-US" dirty="0"/>
            </a:br>
            <a:r>
              <a:rPr lang="en-US" dirty="0"/>
              <a:t>the compiler itself is written in</a:t>
            </a:r>
          </a:p>
          <a:p>
            <a:pPr lvl="4">
              <a:lnSpc>
                <a:spcPct val="90000"/>
              </a:lnSpc>
            </a:pPr>
            <a:endParaRPr lang="en-US" dirty="0"/>
          </a:p>
          <a:p>
            <a:pPr lvl="1">
              <a:lnSpc>
                <a:spcPct val="90000"/>
              </a:lnSpc>
            </a:pPr>
            <a:r>
              <a:rPr lang="en-US" dirty="0"/>
              <a:t>Example: Java, C++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220001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83098A-842C-B040-8461-82E12EFB5ED5}" type="slidenum">
              <a:rPr lang="en-US"/>
              <a:pPr/>
              <a:t>24</a:t>
            </a:fld>
            <a:endParaRPr lang="en-US"/>
          </a:p>
        </p:txBody>
      </p:sp>
      <p:sp>
        <p:nvSpPr>
          <p:cNvPr id="839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Else Can Compilers Do?</a:t>
            </a:r>
          </a:p>
        </p:txBody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4968875"/>
          </a:xfrm>
        </p:spPr>
        <p:txBody>
          <a:bodyPr/>
          <a:lstStyle/>
          <a:p>
            <a:r>
              <a:rPr lang="en-US" dirty="0"/>
              <a:t>Compilers allow you to program in a </a:t>
            </a:r>
            <a:br>
              <a:rPr lang="en-US" dirty="0"/>
            </a:br>
            <a:r>
              <a:rPr lang="en-US" u="sng" dirty="0"/>
              <a:t>high-level language</a:t>
            </a:r>
            <a:r>
              <a:rPr lang="en-US" dirty="0">
                <a:solidFill>
                  <a:srgbClr val="B23C00"/>
                </a:solidFill>
              </a:rPr>
              <a:t> </a:t>
            </a:r>
            <a:r>
              <a:rPr lang="en-US" dirty="0"/>
              <a:t>and think about your algorithms, not about machine architecture.</a:t>
            </a:r>
          </a:p>
          <a:p>
            <a:pPr lvl="4"/>
            <a:endParaRPr lang="en-US" sz="1050" dirty="0"/>
          </a:p>
          <a:p>
            <a:r>
              <a:rPr lang="en-US" dirty="0"/>
              <a:t>Compilers provide </a:t>
            </a:r>
            <a:r>
              <a:rPr lang="en-US" u="sng" dirty="0"/>
              <a:t>language portability</a:t>
            </a:r>
            <a:r>
              <a:rPr lang="en-US" dirty="0"/>
              <a:t>.</a:t>
            </a:r>
          </a:p>
          <a:p>
            <a:pPr lvl="6"/>
            <a:endParaRPr lang="en-US" dirty="0"/>
          </a:p>
          <a:p>
            <a:pPr lvl="1"/>
            <a:r>
              <a:rPr lang="en-US" dirty="0"/>
              <a:t>You can run your C++ and Java programs on different machines because their compilers enforce </a:t>
            </a:r>
            <a:r>
              <a:rPr lang="en-US" u="sng" dirty="0"/>
              <a:t>language standards</a:t>
            </a:r>
            <a:r>
              <a:rPr lang="en-US" dirty="0"/>
              <a:t>.</a:t>
            </a:r>
            <a:endParaRPr lang="en-US" sz="1050" dirty="0"/>
          </a:p>
        </p:txBody>
      </p:sp>
    </p:spTree>
    <p:extLst>
      <p:ext uri="{BB962C8B-B14F-4D97-AF65-F5344CB8AC3E}">
        <p14:creationId xmlns:p14="http://schemas.microsoft.com/office/powerpoint/2010/main" val="165908263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83098A-842C-B040-8461-82E12EFB5ED5}" type="slidenum">
              <a:rPr lang="en-US"/>
              <a:pPr/>
              <a:t>25</a:t>
            </a:fld>
            <a:endParaRPr lang="en-US"/>
          </a:p>
        </p:txBody>
      </p:sp>
      <p:sp>
        <p:nvSpPr>
          <p:cNvPr id="839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Else Can Compilers Do</a:t>
            </a:r>
            <a:r>
              <a:rPr lang="en-US"/>
              <a:t>? </a:t>
            </a:r>
            <a:r>
              <a:rPr lang="en-US" i="1"/>
              <a:t>cont’d</a:t>
            </a:r>
            <a:endParaRPr lang="en-US" i="1" dirty="0"/>
          </a:p>
        </p:txBody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4968875"/>
          </a:xfrm>
        </p:spPr>
        <p:txBody>
          <a:bodyPr/>
          <a:lstStyle/>
          <a:p>
            <a:r>
              <a:rPr lang="en-US" dirty="0"/>
              <a:t>Compilers can </a:t>
            </a:r>
            <a:r>
              <a:rPr lang="en-US" u="sng" dirty="0"/>
              <a:t>optimize and improve </a:t>
            </a:r>
            <a:br>
              <a:rPr lang="en-US" dirty="0"/>
            </a:br>
            <a:r>
              <a:rPr lang="en-US" dirty="0"/>
              <a:t>the execution of your programs.</a:t>
            </a:r>
          </a:p>
          <a:p>
            <a:pPr lvl="5"/>
            <a:endParaRPr lang="en-US" dirty="0"/>
          </a:p>
          <a:p>
            <a:pPr lvl="1"/>
            <a:r>
              <a:rPr lang="en-US" dirty="0"/>
              <a:t>Optimize the object code for </a:t>
            </a:r>
            <a:r>
              <a:rPr lang="en-US" u="sng" dirty="0"/>
              <a:t>speed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Optimize the object code for </a:t>
            </a:r>
            <a:r>
              <a:rPr lang="en-US" u="sng" dirty="0"/>
              <a:t>size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Optimize the object code for </a:t>
            </a:r>
            <a:r>
              <a:rPr lang="en-US" u="sng" dirty="0"/>
              <a:t>power consumption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85199659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36FF6D-BB6F-D347-97F7-85AC02BB08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It’s all about Translation!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DA7005-AF96-F345-9878-B2681D530D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When we speak of compilers, we usually mean a translation from a high-level source language (such as Pascal) to a low-level object language (such as Jasmin or machine code).</a:t>
            </a:r>
          </a:p>
          <a:p>
            <a:pPr lvl="4"/>
            <a:endParaRPr lang="en-US" dirty="0"/>
          </a:p>
          <a:p>
            <a:r>
              <a:rPr lang="en-US" dirty="0"/>
              <a:t>There are other forms of language translation, which we will also do this semester.</a:t>
            </a:r>
          </a:p>
          <a:p>
            <a:pPr lvl="1"/>
            <a:r>
              <a:rPr lang="en-US" dirty="0">
                <a:solidFill>
                  <a:srgbClr val="B23C00"/>
                </a:solidFill>
              </a:rPr>
              <a:t>Conversion</a:t>
            </a:r>
            <a:r>
              <a:rPr lang="en-US" dirty="0"/>
              <a:t>: Convert from one high-level language to another (such as Pascal to C++).</a:t>
            </a:r>
          </a:p>
          <a:p>
            <a:pPr lvl="1"/>
            <a:r>
              <a:rPr lang="en-US" dirty="0">
                <a:solidFill>
                  <a:srgbClr val="B23C00"/>
                </a:solidFill>
              </a:rPr>
              <a:t>Interpretation</a:t>
            </a:r>
            <a:r>
              <a:rPr lang="en-US" dirty="0"/>
              <a:t>: Convert from a high-level language to actions (i.e., directly execute the source program)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183E672-DCEE-8840-9C7D-DFC1B61042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26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8561CFB-2F4F-2644-9C40-AF424C1A114D}"/>
              </a:ext>
            </a:extLst>
          </p:cNvPr>
          <p:cNvSpPr txBox="1"/>
          <p:nvPr/>
        </p:nvSpPr>
        <p:spPr>
          <a:xfrm>
            <a:off x="4206355" y="5909846"/>
            <a:ext cx="731290" cy="338554"/>
          </a:xfrm>
          <a:prstGeom prst="rect">
            <a:avLst/>
          </a:prstGeom>
          <a:noFill/>
          <a:ln>
            <a:solidFill>
              <a:srgbClr val="B23C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B23C00"/>
                </a:solidFill>
              </a:rPr>
              <a:t>Demo</a:t>
            </a:r>
          </a:p>
        </p:txBody>
      </p:sp>
    </p:spTree>
    <p:extLst>
      <p:ext uri="{BB962C8B-B14F-4D97-AF65-F5344CB8AC3E}">
        <p14:creationId xmlns:p14="http://schemas.microsoft.com/office/powerpoint/2010/main" val="116080291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71BB57-43B7-A14C-BD48-E5A48F236E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Learn Pascal!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87CBA0-6C99-A74B-8192-01E2725E16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To prepare for next week’s lab assignment, read one of the Pascal tutorials.</a:t>
            </a:r>
          </a:p>
          <a:p>
            <a:pPr lvl="1"/>
            <a:r>
              <a:rPr lang="en-US" i="1" dirty="0"/>
              <a:t>Pascal Tutorial</a:t>
            </a:r>
            <a:br>
              <a:rPr lang="en-US" dirty="0"/>
            </a:br>
            <a:r>
              <a:rPr lang="en-US" dirty="0">
                <a:hlinkClick r:id="rId2"/>
              </a:rPr>
              <a:t>http://www.tutorialspoint.com/pascal/</a:t>
            </a:r>
            <a:r>
              <a:rPr lang="en-US" dirty="0"/>
              <a:t>  </a:t>
            </a:r>
          </a:p>
          <a:p>
            <a:pPr lvl="1"/>
            <a:r>
              <a:rPr lang="en-US" i="1" dirty="0"/>
              <a:t>Learn Pascal</a:t>
            </a:r>
            <a:br>
              <a:rPr lang="en-US" dirty="0"/>
            </a:br>
            <a:r>
              <a:rPr lang="en-US" dirty="0">
                <a:hlinkClick r:id="rId3"/>
              </a:rPr>
              <a:t>http://www.taoyue.com/tutorials/pascal/</a:t>
            </a:r>
            <a:r>
              <a:rPr lang="en-US" dirty="0"/>
              <a:t> </a:t>
            </a:r>
          </a:p>
          <a:p>
            <a:pPr lvl="4"/>
            <a:endParaRPr lang="en-US" dirty="0"/>
          </a:p>
          <a:p>
            <a:r>
              <a:rPr lang="en-US" dirty="0"/>
              <a:t>It was the teaching language of the 1980s.</a:t>
            </a:r>
          </a:p>
          <a:p>
            <a:pPr lvl="1"/>
            <a:r>
              <a:rPr lang="en-US" u="sng" dirty="0"/>
              <a:t>Much</a:t>
            </a:r>
            <a:r>
              <a:rPr lang="en-US" dirty="0"/>
              <a:t> easier to learn than C++.</a:t>
            </a:r>
          </a:p>
          <a:p>
            <a:pPr lvl="4"/>
            <a:endParaRPr lang="en-US" dirty="0"/>
          </a:p>
          <a:p>
            <a:r>
              <a:rPr lang="en-US" dirty="0"/>
              <a:t>It’s an easy language to compile.</a:t>
            </a:r>
          </a:p>
          <a:p>
            <a:pPr lvl="1"/>
            <a:r>
              <a:rPr lang="en-US" dirty="0"/>
              <a:t>It will be our sample source language.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A4C29A5-3564-BE47-A528-1A3760B327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160558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Sample Pascal Program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4367" y="1295400"/>
            <a:ext cx="8686801" cy="4835525"/>
          </a:xfrm>
        </p:spPr>
        <p:txBody>
          <a:bodyPr/>
          <a:lstStyle/>
          <a:p>
            <a:r>
              <a:rPr lang="en-US" dirty="0"/>
              <a:t>Program: </a:t>
            </a:r>
            <a:r>
              <a:rPr lang="en-US" sz="1800" dirty="0">
                <a:hlinkClick r:id="rId3"/>
              </a:rPr>
              <a:t>http://www.cs.sjsu.edu/~mak/CMPE152/assignments/1/EmployeeListing.pas</a:t>
            </a:r>
            <a:r>
              <a:rPr lang="en-US" sz="1800" dirty="0"/>
              <a:t> </a:t>
            </a:r>
            <a:br>
              <a:rPr lang="en-US" dirty="0"/>
            </a:br>
            <a:r>
              <a:rPr lang="en-US" dirty="0"/>
              <a:t>Input file:</a:t>
            </a:r>
            <a:br>
              <a:rPr lang="en-US" dirty="0"/>
            </a:br>
            <a:r>
              <a:rPr lang="en-US" sz="1800" dirty="0">
                <a:hlinkClick r:id="rId4"/>
              </a:rPr>
              <a:t>http://www.cs.sjsu.edu/~mak/CMPE152assignments/1/employees.txt</a:t>
            </a:r>
            <a:r>
              <a:rPr lang="en-US" sz="1800" dirty="0"/>
              <a:t> </a:t>
            </a:r>
            <a:br>
              <a:rPr lang="en-US" dirty="0"/>
            </a:br>
            <a:r>
              <a:rPr lang="en-US" dirty="0"/>
              <a:t>Output:</a:t>
            </a:r>
            <a:br>
              <a:rPr lang="en-US" dirty="0"/>
            </a:br>
            <a:r>
              <a:rPr lang="en-US" sz="1800" dirty="0">
                <a:hlinkClick r:id="rId5"/>
              </a:rPr>
              <a:t>http://www.cs.sjsu.edu/~mak/CMPE152/assignments/1/output.txt</a:t>
            </a:r>
            <a:endParaRPr lang="en-US" sz="1800" dirty="0"/>
          </a:p>
          <a:p>
            <a:endParaRPr lang="en-US" dirty="0"/>
          </a:p>
          <a:p>
            <a:r>
              <a:rPr lang="en-US" dirty="0"/>
              <a:t>Online Pascal development sites:</a:t>
            </a:r>
          </a:p>
          <a:p>
            <a:pPr lvl="1"/>
            <a:r>
              <a:rPr lang="en-US" sz="1800" dirty="0">
                <a:hlinkClick r:id="rId6"/>
              </a:rPr>
              <a:t>http://rextester.com/l/pascal_online_compiler</a:t>
            </a:r>
            <a:r>
              <a:rPr lang="en-US" sz="1800" dirty="0"/>
              <a:t> </a:t>
            </a:r>
          </a:p>
          <a:p>
            <a:pPr lvl="1"/>
            <a:r>
              <a:rPr lang="en-US" sz="1800" dirty="0">
                <a:hlinkClick r:id="rId7"/>
              </a:rPr>
              <a:t>https://www.tutorialspoint.com/compile_pascal_online.php</a:t>
            </a:r>
            <a:r>
              <a:rPr lang="en-US" sz="1800" dirty="0"/>
              <a:t> </a:t>
            </a:r>
          </a:p>
          <a:p>
            <a:pPr lvl="1"/>
            <a:r>
              <a:rPr lang="en-US" sz="1800" dirty="0">
                <a:hlinkClick r:id="rId8"/>
              </a:rPr>
              <a:t>https://www.jdoodle.com/execute-pascal-online</a:t>
            </a:r>
            <a:r>
              <a:rPr lang="en-US" sz="1800" dirty="0"/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28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F0490A0-EA80-A94B-BC1B-E62CB8709F1F}"/>
              </a:ext>
            </a:extLst>
          </p:cNvPr>
          <p:cNvSpPr txBox="1"/>
          <p:nvPr/>
        </p:nvSpPr>
        <p:spPr>
          <a:xfrm>
            <a:off x="6126463" y="5257780"/>
            <a:ext cx="979755" cy="27699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0033CC"/>
                </a:solidFill>
              </a:rPr>
              <a:t>My favorite!</a:t>
            </a:r>
          </a:p>
        </p:txBody>
      </p:sp>
    </p:spTree>
    <p:extLst>
      <p:ext uri="{BB962C8B-B14F-4D97-AF65-F5344CB8AC3E}">
        <p14:creationId xmlns:p14="http://schemas.microsoft.com/office/powerpoint/2010/main" val="213919173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01D7E6-1DF1-C14E-8431-46D2F95ABA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Assignment #1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8E0C06-931E-6142-9DDC-E80C91BCBC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Pascal crash course!</a:t>
            </a:r>
          </a:p>
          <a:p>
            <a:r>
              <a:rPr lang="en-US" dirty="0"/>
              <a:t>Write three Pascal programs.</a:t>
            </a:r>
          </a:p>
          <a:p>
            <a:pPr lvl="4"/>
            <a:endParaRPr lang="en-US" dirty="0"/>
          </a:p>
          <a:p>
            <a:r>
              <a:rPr lang="en-US" u="sng" dirty="0"/>
              <a:t>Individual</a:t>
            </a:r>
            <a:r>
              <a:rPr lang="en-US" dirty="0"/>
              <a:t> assignment </a:t>
            </a:r>
          </a:p>
          <a:p>
            <a:pPr lvl="1"/>
            <a:r>
              <a:rPr lang="en-US" dirty="0"/>
              <a:t>Due Thursday, Feb. 4 at 2:30 PM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07D9CA9-CF54-1A4C-88B3-7DAF9885F9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87805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425A16-7666-B84C-84F9-3AC8F6387F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Goals of the Course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0827F8-BF9A-504F-B8B3-F8E56384FE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Concentrate on </a:t>
            </a:r>
            <a:r>
              <a:rPr lang="en-US" u="sng" dirty="0"/>
              <a:t>practical aspects</a:t>
            </a:r>
            <a:r>
              <a:rPr lang="en-US" dirty="0"/>
              <a:t> of compiler construction, programming language design, and engineering a </a:t>
            </a:r>
            <a:r>
              <a:rPr lang="en-US" u="sng" dirty="0"/>
              <a:t>large, complex</a:t>
            </a:r>
            <a:r>
              <a:rPr lang="en-US" dirty="0"/>
              <a:t> software application.</a:t>
            </a:r>
          </a:p>
          <a:p>
            <a:pPr lvl="1"/>
            <a:r>
              <a:rPr lang="en-US" dirty="0"/>
              <a:t>Not much theory or advanced stuff.</a:t>
            </a:r>
          </a:p>
          <a:p>
            <a:pPr lvl="4"/>
            <a:endParaRPr lang="en-US" dirty="0"/>
          </a:p>
          <a:p>
            <a:pPr lvl="0"/>
            <a:r>
              <a:rPr lang="en-US" dirty="0"/>
              <a:t>Compiler construction and language design.</a:t>
            </a:r>
          </a:p>
          <a:p>
            <a:pPr lvl="1"/>
            <a:r>
              <a:rPr lang="en-US" dirty="0"/>
              <a:t>Design and build a </a:t>
            </a:r>
            <a:r>
              <a:rPr lang="en-US" u="sng" dirty="0"/>
              <a:t>working compiler</a:t>
            </a:r>
            <a:r>
              <a:rPr lang="en-US" dirty="0"/>
              <a:t> for a programming language that you invented. </a:t>
            </a:r>
          </a:p>
          <a:p>
            <a:pPr lvl="1"/>
            <a:r>
              <a:rPr lang="en-US" dirty="0"/>
              <a:t>Write </a:t>
            </a:r>
            <a:r>
              <a:rPr lang="en-US" u="sng" dirty="0"/>
              <a:t>sample program</a:t>
            </a:r>
            <a:r>
              <a:rPr lang="en-US" dirty="0"/>
              <a:t>s in your language.</a:t>
            </a:r>
          </a:p>
          <a:p>
            <a:pPr lvl="1"/>
            <a:r>
              <a:rPr lang="en-US" u="sng" dirty="0"/>
              <a:t>Compile and run</a:t>
            </a:r>
            <a:r>
              <a:rPr lang="en-US" dirty="0"/>
              <a:t> your programs.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3D80335-3F25-204F-9FEF-C910D19637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83551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Reminder: By Wednesday, February 3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Form teams.</a:t>
            </a:r>
          </a:p>
          <a:p>
            <a:pPr lvl="4"/>
            <a:endParaRPr lang="en-US" dirty="0"/>
          </a:p>
          <a:p>
            <a:r>
              <a:rPr lang="en-US" dirty="0"/>
              <a:t>Submit your team information into Canvas.</a:t>
            </a:r>
          </a:p>
          <a:p>
            <a:pPr lvl="1"/>
            <a:r>
              <a:rPr lang="en-US" dirty="0"/>
              <a:t>team name</a:t>
            </a:r>
          </a:p>
          <a:p>
            <a:pPr lvl="1"/>
            <a:r>
              <a:rPr lang="en-US" dirty="0"/>
              <a:t>team members and email addresses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38782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425A16-7666-B84C-84F9-3AC8F6387F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Goals of the Course</a:t>
            </a:r>
            <a:r>
              <a:rPr lang="en-US" i="1" dirty="0"/>
              <a:t>, cont’d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0827F8-BF9A-504F-B8B3-F8E56384FE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3230867"/>
          </a:xfrm>
        </p:spPr>
        <p:txBody>
          <a:bodyPr/>
          <a:lstStyle/>
          <a:p>
            <a:pPr lvl="0"/>
            <a:r>
              <a:rPr lang="en-US" dirty="0"/>
              <a:t>Software engineering</a:t>
            </a:r>
            <a:endParaRPr lang="en-US" u="sng" dirty="0"/>
          </a:p>
          <a:p>
            <a:pPr lvl="4"/>
            <a:endParaRPr lang="en-US" u="sng" dirty="0"/>
          </a:p>
          <a:p>
            <a:pPr lvl="1"/>
            <a:r>
              <a:rPr lang="en-US" dirty="0"/>
              <a:t>Employ the </a:t>
            </a:r>
            <a:r>
              <a:rPr lang="en-US" u="sng" dirty="0"/>
              <a:t>best practices</a:t>
            </a:r>
            <a:r>
              <a:rPr lang="en-US" dirty="0">
                <a:solidFill>
                  <a:srgbClr val="B23C00"/>
                </a:solidFill>
              </a:rPr>
              <a:t> </a:t>
            </a:r>
            <a:r>
              <a:rPr lang="en-US" dirty="0"/>
              <a:t>of object-oriented design and team-based software engineering. </a:t>
            </a:r>
          </a:p>
          <a:p>
            <a:pPr lvl="1"/>
            <a:r>
              <a:rPr lang="en-US" dirty="0"/>
              <a:t>A compiler is a large, complex program! </a:t>
            </a:r>
          </a:p>
          <a:p>
            <a:pPr lvl="1"/>
            <a:r>
              <a:rPr lang="en-US" dirty="0"/>
              <a:t>Managing the development of such a program requires learning </a:t>
            </a:r>
            <a:r>
              <a:rPr lang="en-US" u="sng" dirty="0"/>
              <a:t>critical job skills</a:t>
            </a:r>
            <a:r>
              <a:rPr lang="en-US" dirty="0"/>
              <a:t> that are highly desired by employers.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3D80335-3F25-204F-9FEF-C910D19637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94F47EC-ADE1-A94C-A3ED-48E97335A656}"/>
              </a:ext>
            </a:extLst>
          </p:cNvPr>
          <p:cNvSpPr txBox="1"/>
          <p:nvPr/>
        </p:nvSpPr>
        <p:spPr>
          <a:xfrm>
            <a:off x="961075" y="4792539"/>
            <a:ext cx="7221849" cy="83099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33CC"/>
                </a:solidFill>
              </a:rPr>
              <a:t>This is a challenging course that will demand much </a:t>
            </a:r>
            <a:br>
              <a:rPr lang="en-US" sz="2400" dirty="0">
                <a:solidFill>
                  <a:srgbClr val="0033CC"/>
                </a:solidFill>
              </a:rPr>
            </a:br>
            <a:r>
              <a:rPr lang="en-US" sz="2400" dirty="0">
                <a:solidFill>
                  <a:srgbClr val="0033CC"/>
                </a:solidFill>
              </a:rPr>
              <a:t>of your time and effort throughout the semester.</a:t>
            </a:r>
          </a:p>
        </p:txBody>
      </p:sp>
    </p:spTree>
    <p:extLst>
      <p:ext uri="{BB962C8B-B14F-4D97-AF65-F5344CB8AC3E}">
        <p14:creationId xmlns:p14="http://schemas.microsoft.com/office/powerpoint/2010/main" val="8693735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1FC3AC-5456-5145-AA1E-8088D5AB92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Course Learning Objectives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671BEC-5190-DA44-B3CD-DBBF1ED2D7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Use and control the structure and operation </a:t>
            </a:r>
            <a:br>
              <a:rPr lang="en-US" dirty="0"/>
            </a:br>
            <a:r>
              <a:rPr lang="en-US" dirty="0"/>
              <a:t>of compilers.</a:t>
            </a:r>
          </a:p>
          <a:p>
            <a:pPr lvl="4"/>
            <a:endParaRPr lang="en-US" dirty="0"/>
          </a:p>
          <a:p>
            <a:r>
              <a:rPr lang="en-US" dirty="0"/>
              <a:t>Evaluate the relation of a high-level language </a:t>
            </a:r>
            <a:br>
              <a:rPr lang="en-US" dirty="0"/>
            </a:br>
            <a:r>
              <a:rPr lang="en-US" dirty="0"/>
              <a:t>to its assembler and machine-level underpinnings.</a:t>
            </a:r>
          </a:p>
          <a:p>
            <a:pPr lvl="4"/>
            <a:endParaRPr lang="en-US" dirty="0"/>
          </a:p>
          <a:p>
            <a:r>
              <a:rPr lang="en-US" dirty="0"/>
              <a:t>Apply the principles of finite state machines, recursive descent, production rules, parsing, and language semantics.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5F9E9D4-DF89-2544-BEA0-D21F237FDC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95451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73F97-7AA3-5A40-B491-1F3C226059B4}" type="slidenum">
              <a:rPr lang="en-US"/>
              <a:pPr/>
              <a:t>6</a:t>
            </a:fld>
            <a:endParaRPr lang="en-US"/>
          </a:p>
        </p:txBody>
      </p:sp>
      <p:sp>
        <p:nvSpPr>
          <p:cNvPr id="849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Course Timeline </a:t>
            </a:r>
          </a:p>
        </p:txBody>
      </p:sp>
      <p:sp>
        <p:nvSpPr>
          <p:cNvPr id="849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34464"/>
            <a:ext cx="8229600" cy="4896461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I’ve modified the course from the way </a:t>
            </a:r>
            <a:br>
              <a:rPr lang="en-US" dirty="0"/>
            </a:br>
            <a:r>
              <a:rPr lang="en-US" dirty="0"/>
              <a:t>I’ve taught it in previous years.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Less talk. More activities.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Better suited (I hope!) for online instruction.</a:t>
            </a:r>
          </a:p>
          <a:p>
            <a:pPr lvl="4"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b="1" dirty="0"/>
              <a:t>First half of the semester:</a:t>
            </a:r>
            <a:endParaRPr lang="en-US" dirty="0">
              <a:solidFill>
                <a:srgbClr val="B23C00"/>
              </a:solidFill>
            </a:endParaRPr>
          </a:p>
          <a:p>
            <a:pPr lvl="1">
              <a:lnSpc>
                <a:spcPct val="90000"/>
              </a:lnSpc>
            </a:pPr>
            <a:r>
              <a:rPr lang="en-US" dirty="0"/>
              <a:t>Learn how parsers, scanners, interpreters, and language converters work.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Our </a:t>
            </a:r>
            <a:r>
              <a:rPr lang="en-US" dirty="0">
                <a:solidFill>
                  <a:srgbClr val="B23C00"/>
                </a:solidFill>
              </a:rPr>
              <a:t>source language</a:t>
            </a:r>
            <a:r>
              <a:rPr lang="en-US" dirty="0"/>
              <a:t> (the language of the sample test programs) will be Pascal.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Our </a:t>
            </a:r>
            <a:r>
              <a:rPr lang="en-US" dirty="0">
                <a:solidFill>
                  <a:srgbClr val="B23C00"/>
                </a:solidFill>
              </a:rPr>
              <a:t>implementation language</a:t>
            </a:r>
            <a:r>
              <a:rPr lang="en-US" dirty="0"/>
              <a:t> (the language that we’ll use to write our interpreter) will be C++.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Use of the </a:t>
            </a:r>
            <a:r>
              <a:rPr lang="en-US" dirty="0">
                <a:solidFill>
                  <a:srgbClr val="B23C00"/>
                </a:solidFill>
              </a:rPr>
              <a:t>ANTLR 4</a:t>
            </a:r>
            <a:r>
              <a:rPr lang="en-US" dirty="0"/>
              <a:t> compiler writing tools.</a:t>
            </a:r>
          </a:p>
        </p:txBody>
      </p:sp>
    </p:spTree>
    <p:extLst>
      <p:ext uri="{BB962C8B-B14F-4D97-AF65-F5344CB8AC3E}">
        <p14:creationId xmlns:p14="http://schemas.microsoft.com/office/powerpoint/2010/main" val="19203588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49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49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849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849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849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73F97-7AA3-5A40-B491-1F3C226059B4}" type="slidenum">
              <a:rPr lang="en-US"/>
              <a:pPr/>
              <a:t>7</a:t>
            </a:fld>
            <a:endParaRPr lang="en-US"/>
          </a:p>
        </p:txBody>
      </p:sp>
      <p:sp>
        <p:nvSpPr>
          <p:cNvPr id="849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Course Timeline</a:t>
            </a:r>
            <a:r>
              <a:rPr lang="en-US" i="1" dirty="0"/>
              <a:t>, cont’d </a:t>
            </a:r>
          </a:p>
        </p:txBody>
      </p:sp>
      <p:sp>
        <p:nvSpPr>
          <p:cNvPr id="84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i="1" dirty="0"/>
              <a:t>Midterm</a:t>
            </a:r>
            <a:endParaRPr lang="en-US" b="1" i="1" dirty="0"/>
          </a:p>
          <a:p>
            <a:pPr lvl="4">
              <a:lnSpc>
                <a:spcPct val="90000"/>
              </a:lnSpc>
            </a:pPr>
            <a:endParaRPr lang="en-US" b="1" dirty="0"/>
          </a:p>
          <a:p>
            <a:pPr>
              <a:lnSpc>
                <a:spcPct val="90000"/>
              </a:lnSpc>
            </a:pPr>
            <a:r>
              <a:rPr lang="en-US" b="1" dirty="0"/>
              <a:t>Second half of the semester:</a:t>
            </a:r>
            <a:endParaRPr lang="en-US" dirty="0">
              <a:solidFill>
                <a:srgbClr val="B23C00"/>
              </a:solidFill>
            </a:endParaRPr>
          </a:p>
          <a:p>
            <a:pPr lvl="5">
              <a:lnSpc>
                <a:spcPct val="90000"/>
              </a:lnSpc>
            </a:pPr>
            <a:endParaRPr lang="en-US" dirty="0">
              <a:solidFill>
                <a:srgbClr val="B23C00"/>
              </a:solidFill>
            </a:endParaRPr>
          </a:p>
          <a:p>
            <a:pPr lvl="1">
              <a:lnSpc>
                <a:spcPct val="90000"/>
              </a:lnSpc>
            </a:pPr>
            <a:r>
              <a:rPr lang="en-US" dirty="0"/>
              <a:t>Compilers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Java Virtual Machine (JVM) architecture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Jasmin assembly language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Assembly object code generation</a:t>
            </a:r>
          </a:p>
          <a:p>
            <a:pPr lvl="4">
              <a:lnSpc>
                <a:spcPct val="90000"/>
              </a:lnSpc>
            </a:pPr>
            <a:endParaRPr lang="en-US" sz="1050" dirty="0"/>
          </a:p>
          <a:p>
            <a:pPr>
              <a:lnSpc>
                <a:spcPct val="90000"/>
              </a:lnSpc>
            </a:pPr>
            <a:r>
              <a:rPr lang="en-US" i="1" dirty="0"/>
              <a:t>Final</a:t>
            </a:r>
          </a:p>
        </p:txBody>
      </p:sp>
    </p:spTree>
    <p:extLst>
      <p:ext uri="{BB962C8B-B14F-4D97-AF65-F5344CB8AC3E}">
        <p14:creationId xmlns:p14="http://schemas.microsoft.com/office/powerpoint/2010/main" val="9395116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472C12-88CF-B246-B352-4ADB699B57FE}" type="slidenum">
              <a:rPr lang="en-US"/>
              <a:pPr/>
              <a:t>8</a:t>
            </a:fld>
            <a:endParaRPr lang="en-US"/>
          </a:p>
        </p:txBody>
      </p:sp>
      <p:sp>
        <p:nvSpPr>
          <p:cNvPr id="931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Required Textbook</a:t>
            </a:r>
            <a:endParaRPr lang="en-US" i="1" dirty="0"/>
          </a:p>
        </p:txBody>
      </p:sp>
      <p:sp>
        <p:nvSpPr>
          <p:cNvPr id="931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65806" y="1295400"/>
            <a:ext cx="8503557" cy="2407917"/>
          </a:xfrm>
        </p:spPr>
        <p:txBody>
          <a:bodyPr/>
          <a:lstStyle/>
          <a:p>
            <a:pPr lvl="4">
              <a:lnSpc>
                <a:spcPct val="90000"/>
              </a:lnSpc>
            </a:pPr>
            <a:endParaRPr lang="en-US" sz="1050" dirty="0"/>
          </a:p>
          <a:p>
            <a:pPr>
              <a:lnSpc>
                <a:spcPct val="90000"/>
              </a:lnSpc>
            </a:pPr>
            <a:r>
              <a:rPr lang="en-US" i="1" dirty="0"/>
              <a:t>The Definitive ANTLR 4 Reference</a:t>
            </a:r>
            <a:endParaRPr lang="en-US" dirty="0"/>
          </a:p>
          <a:p>
            <a:pPr lvl="1">
              <a:lnSpc>
                <a:spcPct val="90000"/>
              </a:lnSpc>
            </a:pPr>
            <a:r>
              <a:rPr lang="en-US" dirty="0"/>
              <a:t>Author: Terence Parr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Publisher: Pragmatic Bookshelf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ISBN: 978-1934356999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URL: </a:t>
            </a:r>
            <a:r>
              <a:rPr lang="en-US" sz="2000" u="sng" dirty="0">
                <a:hlinkClick r:id="rId2"/>
              </a:rPr>
              <a:t>http://www.antlr.org</a:t>
            </a:r>
            <a:r>
              <a:rPr lang="en-US" sz="2000" dirty="0"/>
              <a:t> </a:t>
            </a:r>
            <a:endParaRPr lang="en-US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AD86FB8-CC99-D64F-ACDB-DEA19E5E2702}"/>
              </a:ext>
            </a:extLst>
          </p:cNvPr>
          <p:cNvSpPr txBox="1"/>
          <p:nvPr/>
        </p:nvSpPr>
        <p:spPr>
          <a:xfrm>
            <a:off x="1976476" y="3931917"/>
            <a:ext cx="5282215" cy="83099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dirty="0">
                <a:solidFill>
                  <a:srgbClr val="0033CC"/>
                </a:solidFill>
              </a:rPr>
              <a:t>Well-written, inexpensive.</a:t>
            </a:r>
            <a:br>
              <a:rPr lang="en-US" dirty="0">
                <a:solidFill>
                  <a:srgbClr val="0033CC"/>
                </a:solidFill>
              </a:rPr>
            </a:br>
            <a:r>
              <a:rPr lang="en-US" dirty="0">
                <a:solidFill>
                  <a:srgbClr val="0033CC"/>
                </a:solidFill>
              </a:rPr>
              <a:t>Contains </a:t>
            </a:r>
            <a:r>
              <a:rPr lang="en-US" u="sng" dirty="0">
                <a:solidFill>
                  <a:srgbClr val="0033CC"/>
                </a:solidFill>
              </a:rPr>
              <a:t>necessary information</a:t>
            </a:r>
            <a:r>
              <a:rPr lang="en-US" dirty="0">
                <a:solidFill>
                  <a:srgbClr val="0033CC"/>
                </a:solidFill>
              </a:rPr>
              <a:t> to succeed in this class.</a:t>
            </a:r>
          </a:p>
          <a:p>
            <a:pPr algn="ctr"/>
            <a:r>
              <a:rPr lang="en-US" dirty="0">
                <a:solidFill>
                  <a:srgbClr val="0033CC"/>
                </a:solidFill>
              </a:rPr>
              <a:t>Online material is helpful but not sufficient.</a:t>
            </a:r>
          </a:p>
        </p:txBody>
      </p:sp>
    </p:spTree>
    <p:extLst>
      <p:ext uri="{BB962C8B-B14F-4D97-AF65-F5344CB8AC3E}">
        <p14:creationId xmlns:p14="http://schemas.microsoft.com/office/powerpoint/2010/main" val="11556949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472C12-88CF-B246-B352-4ADB699B57FE}" type="slidenum">
              <a:rPr lang="en-US"/>
              <a:pPr/>
              <a:t>9</a:t>
            </a:fld>
            <a:endParaRPr lang="en-US"/>
          </a:p>
        </p:txBody>
      </p:sp>
      <p:sp>
        <p:nvSpPr>
          <p:cNvPr id="931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Recommended Textbook</a:t>
            </a:r>
            <a:endParaRPr lang="en-US" i="1" dirty="0"/>
          </a:p>
        </p:txBody>
      </p:sp>
      <p:sp>
        <p:nvSpPr>
          <p:cNvPr id="931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65806" y="1295401"/>
            <a:ext cx="8503557" cy="2499356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i="1" dirty="0"/>
              <a:t>Writing Compilers and Interpreters, </a:t>
            </a:r>
            <a:r>
              <a:rPr lang="en-US" dirty="0"/>
              <a:t>3</a:t>
            </a:r>
            <a:r>
              <a:rPr lang="en-US" baseline="30000" dirty="0"/>
              <a:t>rd</a:t>
            </a:r>
            <a:r>
              <a:rPr lang="en-US" dirty="0"/>
              <a:t> edition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Author: Ronald Mak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Publisher: Wiley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ISBN: 978-0-470-17707-5 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Source code (Java and C++) : </a:t>
            </a:r>
            <a:r>
              <a:rPr lang="en-US" sz="2000" dirty="0">
                <a:hlinkClick r:id="rId2"/>
              </a:rPr>
              <a:t>http://www.cs.sjsu.edu/~mak/CMPE152/sources/index.html</a:t>
            </a:r>
            <a:r>
              <a:rPr lang="en-US" sz="1600" dirty="0"/>
              <a:t> </a:t>
            </a:r>
            <a:endParaRPr lang="en-US" dirty="0"/>
          </a:p>
          <a:p>
            <a:pPr lvl="4">
              <a:lnSpc>
                <a:spcPct val="90000"/>
              </a:lnSpc>
            </a:pPr>
            <a:endParaRPr lang="en-US" sz="1050" dirty="0"/>
          </a:p>
          <a:p>
            <a:pPr>
              <a:lnSpc>
                <a:spcPct val="90000"/>
              </a:lnSpc>
            </a:pPr>
            <a:endParaRPr lang="en-US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F18E8AC-7424-EE40-BEF8-55681B56C2FA}"/>
              </a:ext>
            </a:extLst>
          </p:cNvPr>
          <p:cNvSpPr txBox="1"/>
          <p:nvPr/>
        </p:nvSpPr>
        <p:spPr>
          <a:xfrm>
            <a:off x="1587978" y="4001229"/>
            <a:ext cx="5968044" cy="107721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dirty="0">
                <a:solidFill>
                  <a:srgbClr val="0033CC"/>
                </a:solidFill>
              </a:rPr>
              <a:t>My </a:t>
            </a:r>
            <a:r>
              <a:rPr lang="en-US" i="1" dirty="0">
                <a:solidFill>
                  <a:srgbClr val="0033CC"/>
                </a:solidFill>
              </a:rPr>
              <a:t>opus magnum </a:t>
            </a:r>
            <a:r>
              <a:rPr lang="en-US" dirty="0">
                <a:solidFill>
                  <a:srgbClr val="0033CC"/>
                </a:solidFill>
              </a:rPr>
              <a:t>which I used to require for this class.</a:t>
            </a:r>
          </a:p>
          <a:p>
            <a:pPr algn="ctr"/>
            <a:r>
              <a:rPr lang="en-US" dirty="0">
                <a:solidFill>
                  <a:srgbClr val="0033CC"/>
                </a:solidFill>
              </a:rPr>
              <a:t>It does not use ANTLR 4. All the code was hand-written in Java.</a:t>
            </a:r>
          </a:p>
          <a:p>
            <a:pPr algn="ctr"/>
            <a:r>
              <a:rPr lang="en-US" dirty="0">
                <a:solidFill>
                  <a:srgbClr val="0033CC"/>
                </a:solidFill>
              </a:rPr>
              <a:t>It contains useful information about the Java Virtual Machine </a:t>
            </a:r>
            <a:br>
              <a:rPr lang="en-US" dirty="0">
                <a:solidFill>
                  <a:srgbClr val="0033CC"/>
                </a:solidFill>
              </a:rPr>
            </a:br>
            <a:r>
              <a:rPr lang="en-US" dirty="0">
                <a:solidFill>
                  <a:srgbClr val="0033CC"/>
                </a:solidFill>
              </a:rPr>
              <a:t>and code generation for a source language like Pascal.</a:t>
            </a:r>
          </a:p>
        </p:txBody>
      </p:sp>
    </p:spTree>
    <p:extLst>
      <p:ext uri="{BB962C8B-B14F-4D97-AF65-F5344CB8AC3E}">
        <p14:creationId xmlns:p14="http://schemas.microsoft.com/office/powerpoint/2010/main" val="1869463261"/>
      </p:ext>
    </p:extLst>
  </p:cSld>
  <p:clrMapOvr>
    <a:masterClrMapping/>
  </p:clrMapOvr>
</p:sld>
</file>

<file path=ppt/theme/theme1.xml><?xml version="1.0" encoding="utf-8"?>
<a:theme xmlns:a="http://schemas.openxmlformats.org/drawingml/2006/main" name="Quadrant">
  <a:themeElements>
    <a:clrScheme name="Quadrant 2">
      <a:dk1>
        <a:srgbClr val="000000"/>
      </a:dk1>
      <a:lt1>
        <a:srgbClr val="FFFFFF"/>
      </a:lt1>
      <a:dk2>
        <a:srgbClr val="420000"/>
      </a:dk2>
      <a:lt2>
        <a:srgbClr val="660000"/>
      </a:lt2>
      <a:accent1>
        <a:srgbClr val="CCCC00"/>
      </a:accent1>
      <a:accent2>
        <a:srgbClr val="999966"/>
      </a:accent2>
      <a:accent3>
        <a:srgbClr val="FFFFFF"/>
      </a:accent3>
      <a:accent4>
        <a:srgbClr val="000000"/>
      </a:accent4>
      <a:accent5>
        <a:srgbClr val="E2E2AA"/>
      </a:accent5>
      <a:accent6>
        <a:srgbClr val="8A8A5C"/>
      </a:accent6>
      <a:hlink>
        <a:srgbClr val="996633"/>
      </a:hlink>
      <a:folHlink>
        <a:srgbClr val="993300"/>
      </a:folHlink>
    </a:clrScheme>
    <a:fontScheme name="Quadrant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</a:defRPr>
        </a:defPPr>
      </a:lstStyle>
    </a:lnDef>
  </a:objectDefaults>
  <a:extraClrSchemeLst>
    <a:extraClrScheme>
      <a:clrScheme name="Quadrant 1">
        <a:dk1>
          <a:srgbClr val="5C5674"/>
        </a:dk1>
        <a:lt1>
          <a:srgbClr val="FFFFFF"/>
        </a:lt1>
        <a:dk2>
          <a:srgbClr val="85986A"/>
        </a:dk2>
        <a:lt2>
          <a:srgbClr val="FFFFFF"/>
        </a:lt2>
        <a:accent1>
          <a:srgbClr val="666633"/>
        </a:accent1>
        <a:accent2>
          <a:srgbClr val="ADC5B8"/>
        </a:accent2>
        <a:accent3>
          <a:srgbClr val="C2CAB9"/>
        </a:accent3>
        <a:accent4>
          <a:srgbClr val="DADADA"/>
        </a:accent4>
        <a:accent5>
          <a:srgbClr val="B8B8AD"/>
        </a:accent5>
        <a:accent6>
          <a:srgbClr val="9CB2A6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2">
        <a:dk1>
          <a:srgbClr val="000000"/>
        </a:dk1>
        <a:lt1>
          <a:srgbClr val="FFFFFF"/>
        </a:lt1>
        <a:dk2>
          <a:srgbClr val="420000"/>
        </a:dk2>
        <a:lt2>
          <a:srgbClr val="660000"/>
        </a:lt2>
        <a:accent1>
          <a:srgbClr val="CCCC00"/>
        </a:accent1>
        <a:accent2>
          <a:srgbClr val="999966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8A8A5C"/>
        </a:accent6>
        <a:hlink>
          <a:srgbClr val="996633"/>
        </a:hlink>
        <a:folHlink>
          <a:srgbClr val="99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3">
        <a:dk1>
          <a:srgbClr val="618052"/>
        </a:dk1>
        <a:lt1>
          <a:srgbClr val="FFFFE3"/>
        </a:lt1>
        <a:dk2>
          <a:srgbClr val="162E36"/>
        </a:dk2>
        <a:lt2>
          <a:srgbClr val="FFFFFF"/>
        </a:lt2>
        <a:accent1>
          <a:srgbClr val="336699"/>
        </a:accent1>
        <a:accent2>
          <a:srgbClr val="69888B"/>
        </a:accent2>
        <a:accent3>
          <a:srgbClr val="ABADAE"/>
        </a:accent3>
        <a:accent4>
          <a:srgbClr val="DADAC2"/>
        </a:accent4>
        <a:accent5>
          <a:srgbClr val="ADB8CA"/>
        </a:accent5>
        <a:accent6>
          <a:srgbClr val="5E7B7D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4">
        <a:dk1>
          <a:srgbClr val="000000"/>
        </a:dk1>
        <a:lt1>
          <a:srgbClr val="FFFFFF"/>
        </a:lt1>
        <a:dk2>
          <a:srgbClr val="000000"/>
        </a:dk2>
        <a:lt2>
          <a:srgbClr val="CC0000"/>
        </a:lt2>
        <a:accent1>
          <a:srgbClr val="FFCC00"/>
        </a:accent1>
        <a:accent2>
          <a:srgbClr val="3366CC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2D5CB9"/>
        </a:accent6>
        <a:hlink>
          <a:srgbClr val="666699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5">
        <a:dk1>
          <a:srgbClr val="666699"/>
        </a:dk1>
        <a:lt1>
          <a:srgbClr val="FFFFFF"/>
        </a:lt1>
        <a:dk2>
          <a:srgbClr val="000033"/>
        </a:dk2>
        <a:lt2>
          <a:srgbClr val="FFFFFF"/>
        </a:lt2>
        <a:accent1>
          <a:srgbClr val="9966FF"/>
        </a:accent1>
        <a:accent2>
          <a:srgbClr val="CCCCFF"/>
        </a:accent2>
        <a:accent3>
          <a:srgbClr val="AAAAAD"/>
        </a:accent3>
        <a:accent4>
          <a:srgbClr val="DADADA"/>
        </a:accent4>
        <a:accent5>
          <a:srgbClr val="CAB8FF"/>
        </a:accent5>
        <a:accent6>
          <a:srgbClr val="B9B9E7"/>
        </a:accent6>
        <a:hlink>
          <a:srgbClr val="CCCC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6">
        <a:dk1>
          <a:srgbClr val="000000"/>
        </a:dk1>
        <a:lt1>
          <a:srgbClr val="FFFFFF"/>
        </a:lt1>
        <a:dk2>
          <a:srgbClr val="000000"/>
        </a:dk2>
        <a:lt2>
          <a:srgbClr val="669966"/>
        </a:lt2>
        <a:accent1>
          <a:srgbClr val="CCCC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8A8AB9"/>
        </a:accent6>
        <a:hlink>
          <a:srgbClr val="000066"/>
        </a:hlink>
        <a:folHlink>
          <a:srgbClr val="3333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7">
        <a:dk1>
          <a:srgbClr val="0099CC"/>
        </a:dk1>
        <a:lt1>
          <a:srgbClr val="FFFFFF"/>
        </a:lt1>
        <a:dk2>
          <a:srgbClr val="000099"/>
        </a:dk2>
        <a:lt2>
          <a:srgbClr val="FFFFFF"/>
        </a:lt2>
        <a:accent1>
          <a:srgbClr val="0099CC"/>
        </a:accent1>
        <a:accent2>
          <a:srgbClr val="6600FF"/>
        </a:accent2>
        <a:accent3>
          <a:srgbClr val="AAAACA"/>
        </a:accent3>
        <a:accent4>
          <a:srgbClr val="DADADA"/>
        </a:accent4>
        <a:accent5>
          <a:srgbClr val="AACAE2"/>
        </a:accent5>
        <a:accent6>
          <a:srgbClr val="5C00E7"/>
        </a:accent6>
        <a:hlink>
          <a:srgbClr val="FFCC00"/>
        </a:hlink>
        <a:folHlink>
          <a:srgbClr val="00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8">
        <a:dk1>
          <a:srgbClr val="000033"/>
        </a:dk1>
        <a:lt1>
          <a:srgbClr val="FFFFFF"/>
        </a:lt1>
        <a:dk2>
          <a:srgbClr val="003366"/>
        </a:dk2>
        <a:lt2>
          <a:srgbClr val="275C6D"/>
        </a:lt2>
        <a:accent1>
          <a:srgbClr val="A7D2DF"/>
        </a:accent1>
        <a:accent2>
          <a:srgbClr val="108DA6"/>
        </a:accent2>
        <a:accent3>
          <a:srgbClr val="FFFFFF"/>
        </a:accent3>
        <a:accent4>
          <a:srgbClr val="00002A"/>
        </a:accent4>
        <a:accent5>
          <a:srgbClr val="D0E5EC"/>
        </a:accent5>
        <a:accent6>
          <a:srgbClr val="0D7F96"/>
        </a:accent6>
        <a:hlink>
          <a:srgbClr val="666699"/>
        </a:hlink>
        <a:folHlink>
          <a:srgbClr val="99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9">
        <a:dk1>
          <a:srgbClr val="CC3300"/>
        </a:dk1>
        <a:lt1>
          <a:srgbClr val="FFFFFF"/>
        </a:lt1>
        <a:dk2>
          <a:srgbClr val="000000"/>
        </a:dk2>
        <a:lt2>
          <a:srgbClr val="FFFFCC"/>
        </a:lt2>
        <a:accent1>
          <a:srgbClr val="FF9900"/>
        </a:accent1>
        <a:accent2>
          <a:srgbClr val="993300"/>
        </a:accent2>
        <a:accent3>
          <a:srgbClr val="AAAAAA"/>
        </a:accent3>
        <a:accent4>
          <a:srgbClr val="DADADA"/>
        </a:accent4>
        <a:accent5>
          <a:srgbClr val="FFCAAA"/>
        </a:accent5>
        <a:accent6>
          <a:srgbClr val="8A2D00"/>
        </a:accent6>
        <a:hlink>
          <a:srgbClr val="CEC5A2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Quadrant</Template>
  <TotalTime>21074</TotalTime>
  <Words>1892</Words>
  <Application>Microsoft Macintosh PowerPoint</Application>
  <PresentationFormat>On-screen Show (4:3)</PresentationFormat>
  <Paragraphs>307</Paragraphs>
  <Slides>30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5" baseType="lpstr">
      <vt:lpstr>Arial</vt:lpstr>
      <vt:lpstr>Courier New</vt:lpstr>
      <vt:lpstr>Times New Roman</vt:lpstr>
      <vt:lpstr>Wingdings</vt:lpstr>
      <vt:lpstr>Quadrant</vt:lpstr>
      <vt:lpstr>CMPE 152: Compiler Design January 28 Class Meeting</vt:lpstr>
      <vt:lpstr>Basic Info</vt:lpstr>
      <vt:lpstr>Goals of the Course</vt:lpstr>
      <vt:lpstr>Goals of the Course, cont’d</vt:lpstr>
      <vt:lpstr>Course Learning Objectives</vt:lpstr>
      <vt:lpstr>Course Timeline </vt:lpstr>
      <vt:lpstr>Course Timeline, cont’d </vt:lpstr>
      <vt:lpstr>Required Textbook</vt:lpstr>
      <vt:lpstr>Recommended Textbook</vt:lpstr>
      <vt:lpstr>Project Teams</vt:lpstr>
      <vt:lpstr>Project Teams, cont’d</vt:lpstr>
      <vt:lpstr>Individual Responsibilities</vt:lpstr>
      <vt:lpstr>Postmortem Assessment Report</vt:lpstr>
      <vt:lpstr>Your Individual Overall Class Grade</vt:lpstr>
      <vt:lpstr>Please Submit to Canvas</vt:lpstr>
      <vt:lpstr>PowerPoint Presentation</vt:lpstr>
      <vt:lpstr>Compiler Magic?</vt:lpstr>
      <vt:lpstr>Overview of the Compilation Process</vt:lpstr>
      <vt:lpstr>What is a Compiler?</vt:lpstr>
      <vt:lpstr>A Compiler is a Translator</vt:lpstr>
      <vt:lpstr>More Definitions</vt:lpstr>
      <vt:lpstr>More Definitions, cont’d</vt:lpstr>
      <vt:lpstr>More Definitions, cont’d</vt:lpstr>
      <vt:lpstr>What Else Can Compilers Do?</vt:lpstr>
      <vt:lpstr>What Else Can Compilers Do? cont’d</vt:lpstr>
      <vt:lpstr>It’s all about Translation!</vt:lpstr>
      <vt:lpstr>Learn Pascal!</vt:lpstr>
      <vt:lpstr>Sample Pascal Program</vt:lpstr>
      <vt:lpstr>Assignment #1</vt:lpstr>
      <vt:lpstr>Reminder: By Wednesday, February 3</vt:lpstr>
    </vt:vector>
  </TitlesOfParts>
  <Company>Apropos Logic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 153: Concepts of Compiler Design</dc:title>
  <dc:creator>Ronald Mak</dc:creator>
  <cp:lastModifiedBy>Ron Mak</cp:lastModifiedBy>
  <cp:revision>273</cp:revision>
  <dcterms:created xsi:type="dcterms:W3CDTF">2008-01-12T03:52:55Z</dcterms:created>
  <dcterms:modified xsi:type="dcterms:W3CDTF">2021-01-28T01:51:28Z</dcterms:modified>
</cp:coreProperties>
</file>