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59"/>
  </p:notesMasterIdLst>
  <p:handoutMasterIdLst>
    <p:handoutMasterId r:id="rId60"/>
  </p:handoutMasterIdLst>
  <p:sldIdLst>
    <p:sldId id="256" r:id="rId2"/>
    <p:sldId id="283" r:id="rId3"/>
    <p:sldId id="287" r:id="rId4"/>
    <p:sldId id="288" r:id="rId5"/>
    <p:sldId id="291" r:id="rId6"/>
    <p:sldId id="295" r:id="rId7"/>
    <p:sldId id="297" r:id="rId8"/>
    <p:sldId id="298" r:id="rId9"/>
    <p:sldId id="305" r:id="rId10"/>
    <p:sldId id="306" r:id="rId11"/>
    <p:sldId id="311" r:id="rId12"/>
    <p:sldId id="312" r:id="rId13"/>
    <p:sldId id="313" r:id="rId14"/>
    <p:sldId id="315" r:id="rId15"/>
    <p:sldId id="316" r:id="rId16"/>
    <p:sldId id="374" r:id="rId17"/>
    <p:sldId id="383" r:id="rId18"/>
    <p:sldId id="376" r:id="rId19"/>
    <p:sldId id="377" r:id="rId20"/>
    <p:sldId id="382" r:id="rId21"/>
    <p:sldId id="378" r:id="rId22"/>
    <p:sldId id="379" r:id="rId23"/>
    <p:sldId id="380" r:id="rId24"/>
    <p:sldId id="381" r:id="rId25"/>
    <p:sldId id="319" r:id="rId26"/>
    <p:sldId id="384" r:id="rId27"/>
    <p:sldId id="285" r:id="rId28"/>
    <p:sldId id="284" r:id="rId29"/>
    <p:sldId id="286" r:id="rId30"/>
    <p:sldId id="289" r:id="rId31"/>
    <p:sldId id="385" r:id="rId32"/>
    <p:sldId id="386" r:id="rId33"/>
    <p:sldId id="290" r:id="rId34"/>
    <p:sldId id="387" r:id="rId35"/>
    <p:sldId id="292" r:id="rId36"/>
    <p:sldId id="293" r:id="rId37"/>
    <p:sldId id="294" r:id="rId38"/>
    <p:sldId id="388" r:id="rId39"/>
    <p:sldId id="296" r:id="rId40"/>
    <p:sldId id="389" r:id="rId41"/>
    <p:sldId id="390" r:id="rId42"/>
    <p:sldId id="299" r:id="rId43"/>
    <p:sldId id="300" r:id="rId44"/>
    <p:sldId id="301" r:id="rId45"/>
    <p:sldId id="302" r:id="rId46"/>
    <p:sldId id="303" r:id="rId47"/>
    <p:sldId id="304" r:id="rId48"/>
    <p:sldId id="391" r:id="rId49"/>
    <p:sldId id="392" r:id="rId50"/>
    <p:sldId id="307" r:id="rId51"/>
    <p:sldId id="308" r:id="rId52"/>
    <p:sldId id="309" r:id="rId53"/>
    <p:sldId id="310" r:id="rId54"/>
    <p:sldId id="393" r:id="rId55"/>
    <p:sldId id="394" r:id="rId56"/>
    <p:sldId id="395" r:id="rId57"/>
    <p:sldId id="396" r:id="rId5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432FF"/>
    <a:srgbClr val="08813D"/>
    <a:srgbClr val="C9F1FD"/>
    <a:srgbClr val="C5F9B8"/>
    <a:srgbClr val="029846"/>
    <a:srgbClr val="FF9300"/>
    <a:srgbClr val="E1A90D"/>
    <a:srgbClr val="FF40FF"/>
    <a:srgbClr val="9307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458" autoAdjust="0"/>
    <p:restoredTop sz="97216" autoAdjust="0"/>
  </p:normalViewPr>
  <p:slideViewPr>
    <p:cSldViewPr>
      <p:cViewPr varScale="1">
        <p:scale>
          <a:sx n="144" d="100"/>
          <a:sy n="144" d="100"/>
        </p:scale>
        <p:origin x="200" y="4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51E4A-BF22-7547-A3CF-514369C79BB7}" type="datetimeFigureOut">
              <a:rPr lang="en-US" smtClean="0"/>
              <a:t>5/13/21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AC9F7-100A-9447-81AD-7DF9FC15F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67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13DE455-F6F3-4F4E-A0EB-B787F7D12FDB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DE455-F6F3-4F4E-A0EB-B787F7D12FDB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16579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x-none" altLang="x-none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x-none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/>
            </a:lvl1pPr>
          </a:lstStyle>
          <a:p>
            <a:pPr lvl="0"/>
            <a:r>
              <a:rPr lang="en-US" altLang="x-none" noProof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8229600" cy="4835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87A21-E039-AC42-9909-E4579A660C35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88540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1163"/>
            <a:ext cx="20574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163"/>
            <a:ext cx="6019800" cy="57197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3E6A8-C093-C84F-8482-5134BB1D8BDB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11818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75094-CFE5-6845-BA77-358456EEE97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4944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B9DC1-1358-BC4B-B641-2C2A42F06E1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294280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74841-672B-DD4F-873B-241AE5DFC02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2332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FEF31-D98D-E64D-AE69-8E9E2BB968DD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953916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5950A-5284-F14A-8929-A5FDD999DDD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507644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C63D3-51DD-C944-8AEA-B749D334FBF6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819896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6BFE0-1B2C-0E4B-8A9D-BEB6E74EC3D9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74798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182913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40488" y="5257780"/>
            <a:ext cx="301781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F3A25-4381-F748-9D2C-5621C5E9A25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0131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5242" y="6248400"/>
            <a:ext cx="73155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9A191E7-2071-B34D-84F0-74D03C8C3C56}" type="slidenum">
              <a:rPr lang="en-US" altLang="x-none"/>
              <a:pPr/>
              <a:t>‹#›</a:t>
            </a:fld>
            <a:endParaRPr lang="en-US" altLang="x-none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097318" y="6263609"/>
            <a:ext cx="1809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Computer</a:t>
            </a:r>
            <a:r>
              <a:rPr lang="en-US" sz="1000" baseline="0" dirty="0"/>
              <a:t> Engineering Dept.</a:t>
            </a:r>
          </a:p>
          <a:p>
            <a:r>
              <a:rPr lang="en-US" sz="1000" baseline="0" dirty="0"/>
              <a:t>Spring 2021: May 14</a:t>
            </a:r>
            <a:endParaRPr lang="en-US" sz="1000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3721708" y="6263609"/>
            <a:ext cx="1992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x-none" sz="1000" dirty="0"/>
              <a:t>CMPE 142: Operating Systems </a:t>
            </a:r>
          </a:p>
          <a:p>
            <a:pPr algn="ctr"/>
            <a:r>
              <a:rPr lang="en-US" altLang="x-none" sz="1000" dirty="0"/>
              <a:t>© R. </a:t>
            </a:r>
            <a:r>
              <a:rPr lang="en-US" altLang="x-none" sz="1000" dirty="0" err="1"/>
              <a:t>Mak</a:t>
            </a:r>
            <a:endParaRPr lang="en-US" altLang="x-none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2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2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o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sjsu.edu/~ma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x-none" sz="3200" dirty="0"/>
              <a:t>CMPE 142</a:t>
            </a:r>
            <a:br>
              <a:rPr lang="en-US" altLang="x-none" sz="3200" dirty="0"/>
            </a:br>
            <a:r>
              <a:rPr lang="en-US" altLang="x-none" sz="3200" dirty="0"/>
              <a:t>Operating Systems</a:t>
            </a:r>
            <a:br>
              <a:rPr lang="en-US" altLang="x-none" sz="3600" dirty="0"/>
            </a:br>
            <a:r>
              <a:rPr lang="en-US" altLang="x-none" sz="2400" dirty="0"/>
              <a:t>May 14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altLang="x-none" dirty="0"/>
              <a:t>Department of Computer Engineering</a:t>
            </a:r>
            <a:br>
              <a:rPr lang="en-US" altLang="x-none" dirty="0"/>
            </a:br>
            <a:r>
              <a:rPr lang="en-US" altLang="x-none" dirty="0"/>
              <a:t>San Jose State University</a:t>
            </a:r>
            <a:br>
              <a:rPr lang="en-US" altLang="x-none" dirty="0"/>
            </a:br>
            <a:br>
              <a:rPr lang="en-US" altLang="x-none" sz="1000" dirty="0"/>
            </a:br>
            <a:r>
              <a:rPr lang="en-US" altLang="x-none" dirty="0"/>
              <a:t>Spring 2021</a:t>
            </a:r>
            <a:br>
              <a:rPr lang="en-US" altLang="x-none" dirty="0"/>
            </a:br>
            <a:r>
              <a:rPr lang="en-US" altLang="x-none" dirty="0"/>
              <a:t>Instructor: Ron Mak</a:t>
            </a:r>
          </a:p>
          <a:p>
            <a:pPr algn="ctr"/>
            <a:r>
              <a:rPr lang="en-US" altLang="x-none" dirty="0">
                <a:hlinkClick r:id="rId3"/>
              </a:rPr>
              <a:t>www.cs.sjsu.edu/~mak</a:t>
            </a:r>
            <a:endParaRPr lang="en-US" altLang="x-none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creen Shot 2015-08-23 at 4.03.0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40" y="4434828"/>
            <a:ext cx="1013781" cy="137158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5A7A4AD9-282A-1D42-BDC8-5281B49D17AB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E27B-64EA-9048-8289-FD3F6BE3C1E0}" type="slidenum">
              <a:rPr lang="en-US"/>
              <a:pPr/>
              <a:t>10</a:t>
            </a:fld>
            <a:endParaRPr lang="en-US"/>
          </a:p>
        </p:txBody>
      </p:sp>
      <p:sp>
        <p:nvSpPr>
          <p:cNvPr id="119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Linux Executable Files</a:t>
            </a:r>
          </a:p>
        </p:txBody>
      </p:sp>
      <p:sp>
        <p:nvSpPr>
          <p:cNvPr id="119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2041525"/>
          </a:xfrm>
        </p:spPr>
        <p:txBody>
          <a:bodyPr/>
          <a:lstStyle/>
          <a:p>
            <a:r>
              <a:rPr lang="en-US" dirty="0"/>
              <a:t>Old format: </a:t>
            </a:r>
            <a:r>
              <a:rPr lang="en-US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a.out</a:t>
            </a:r>
            <a:endParaRPr lang="en-US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New format: </a:t>
            </a:r>
            <a:r>
              <a:rPr lang="en-US" dirty="0">
                <a:solidFill>
                  <a:srgbClr val="B23300"/>
                </a:solidFill>
              </a:rPr>
              <a:t>ELF</a:t>
            </a:r>
          </a:p>
          <a:p>
            <a:pPr lvl="1"/>
            <a:r>
              <a:rPr lang="en-US" dirty="0"/>
              <a:t>Memory </a:t>
            </a:r>
            <a:br>
              <a:rPr lang="en-US" dirty="0"/>
            </a:br>
            <a:r>
              <a:rPr lang="en-US" dirty="0"/>
              <a:t>layout:</a:t>
            </a:r>
          </a:p>
        </p:txBody>
      </p:sp>
      <p:pic>
        <p:nvPicPr>
          <p:cNvPr id="11950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2332038"/>
            <a:ext cx="5670550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738391-F2FB-594A-9BFD-8C29BDDDC638}"/>
              </a:ext>
            </a:extLst>
          </p:cNvPr>
          <p:cNvSpPr txBox="1"/>
          <p:nvPr/>
        </p:nvSpPr>
        <p:spPr>
          <a:xfrm>
            <a:off x="2924175" y="6237278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3262334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F9D8-1FB0-3E41-AF33-3B266FE4EE98}" type="slidenum">
              <a:rPr lang="en-US"/>
              <a:pPr/>
              <a:t>11</a:t>
            </a:fld>
            <a:endParaRPr lang="en-US"/>
          </a:p>
        </p:txBody>
      </p:sp>
      <p:sp>
        <p:nvSpPr>
          <p:cNvPr id="119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Linux I/O</a:t>
            </a:r>
          </a:p>
        </p:txBody>
      </p:sp>
      <p:sp>
        <p:nvSpPr>
          <p:cNvPr id="119808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79438"/>
          </a:xfrm>
        </p:spPr>
        <p:txBody>
          <a:bodyPr/>
          <a:lstStyle/>
          <a:p>
            <a:r>
              <a:rPr lang="en-US" dirty="0"/>
              <a:t>Device-driver overall structure.</a:t>
            </a:r>
          </a:p>
        </p:txBody>
      </p:sp>
      <p:grpSp>
        <p:nvGrpSpPr>
          <p:cNvPr id="1198088" name="Group 8"/>
          <p:cNvGrpSpPr>
            <a:grpSpLocks/>
          </p:cNvGrpSpPr>
          <p:nvPr/>
        </p:nvGrpSpPr>
        <p:grpSpPr bwMode="auto">
          <a:xfrm>
            <a:off x="457200" y="1782763"/>
            <a:ext cx="8229600" cy="2854325"/>
            <a:chOff x="288" y="1226"/>
            <a:chExt cx="5184" cy="1798"/>
          </a:xfrm>
        </p:grpSpPr>
        <p:pic>
          <p:nvPicPr>
            <p:cNvPr id="1198084" name="Picture 103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226"/>
              <a:ext cx="5184" cy="1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8087" name="Rectangle 7"/>
            <p:cNvSpPr>
              <a:spLocks noChangeArrowheads="1"/>
            </p:cNvSpPr>
            <p:nvPr/>
          </p:nvSpPr>
          <p:spPr bwMode="auto">
            <a:xfrm>
              <a:off x="2534" y="1238"/>
              <a:ext cx="1095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86982" y="4709146"/>
            <a:ext cx="1439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Block devices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13882" y="4709146"/>
            <a:ext cx="18382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Character devices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49414" y="4709146"/>
            <a:ext cx="1689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Network devices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D3C1D5-E4C8-914E-ADEA-4EF72B2B6B85}"/>
              </a:ext>
            </a:extLst>
          </p:cNvPr>
          <p:cNvSpPr txBox="1"/>
          <p:nvPr/>
        </p:nvSpPr>
        <p:spPr>
          <a:xfrm>
            <a:off x="5852146" y="5714975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2274801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B8744-8972-6048-A4ED-DDAC8E2E3B71}" type="slidenum">
              <a:rPr lang="en-US"/>
              <a:pPr/>
              <a:t>12</a:t>
            </a:fld>
            <a:endParaRPr lang="en-US"/>
          </a:p>
        </p:txBody>
      </p:sp>
      <p:sp>
        <p:nvSpPr>
          <p:cNvPr id="119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I/O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119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Block devices</a:t>
            </a:r>
          </a:p>
          <a:p>
            <a:pPr lvl="1"/>
            <a:r>
              <a:rPr lang="en-US" dirty="0"/>
              <a:t>Traditionally used C-SCAN disk scheduling </a:t>
            </a:r>
            <a:br>
              <a:rPr lang="en-US" dirty="0"/>
            </a:br>
            <a:r>
              <a:rPr lang="en-US" dirty="0"/>
              <a:t>across all processes.</a:t>
            </a:r>
          </a:p>
          <a:p>
            <a:pPr lvl="1"/>
            <a:r>
              <a:rPr lang="en-US" dirty="0"/>
              <a:t>New algorithm: </a:t>
            </a:r>
            <a:r>
              <a:rPr lang="en-US" dirty="0">
                <a:solidFill>
                  <a:srgbClr val="B23300"/>
                </a:solidFill>
              </a:rPr>
              <a:t>Completely Fair Queuing </a:t>
            </a:r>
            <a:r>
              <a:rPr lang="en-US" dirty="0"/>
              <a:t>(CFQ)</a:t>
            </a:r>
          </a:p>
          <a:p>
            <a:pPr lvl="2"/>
            <a:r>
              <a:rPr lang="en-US" dirty="0"/>
              <a:t>One request list per process.</a:t>
            </a:r>
          </a:p>
          <a:p>
            <a:pPr lvl="2"/>
            <a:r>
              <a:rPr lang="en-US" dirty="0"/>
              <a:t>Each lists maintained according to C-SCAN.</a:t>
            </a:r>
          </a:p>
          <a:p>
            <a:pPr lvl="2"/>
            <a:r>
              <a:rPr lang="en-US" dirty="0"/>
              <a:t>Lists are serviced round-robin.</a:t>
            </a:r>
          </a:p>
          <a:p>
            <a:pPr lvl="4"/>
            <a:endParaRPr lang="en-US" dirty="0"/>
          </a:p>
          <a:p>
            <a:r>
              <a:rPr lang="en-US" dirty="0"/>
              <a:t>Character devices</a:t>
            </a:r>
          </a:p>
          <a:p>
            <a:pPr lvl="1"/>
            <a:r>
              <a:rPr lang="en-US" dirty="0">
                <a:solidFill>
                  <a:srgbClr val="B23300"/>
                </a:solidFill>
              </a:rPr>
              <a:t>Line discipline </a:t>
            </a:r>
            <a:r>
              <a:rPr lang="en-US" dirty="0"/>
              <a:t>interprets terminal device data.</a:t>
            </a:r>
          </a:p>
          <a:p>
            <a:pPr lvl="4"/>
            <a:endParaRPr lang="en-US" dirty="0"/>
          </a:p>
          <a:p>
            <a:r>
              <a:rPr lang="en-US" dirty="0"/>
              <a:t>Network devices</a:t>
            </a:r>
          </a:p>
        </p:txBody>
      </p:sp>
    </p:spTree>
    <p:extLst>
      <p:ext uri="{BB962C8B-B14F-4D97-AF65-F5344CB8AC3E}">
        <p14:creationId xmlns:p14="http://schemas.microsoft.com/office/powerpoint/2010/main" val="158268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9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99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99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99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9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99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99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910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60B4-3C65-4F43-B8AA-DEF26FE7E8F8}" type="slidenum">
              <a:rPr lang="en-US"/>
              <a:pPr/>
              <a:t>13</a:t>
            </a:fld>
            <a:endParaRPr lang="en-US"/>
          </a:p>
        </p:txBody>
      </p:sp>
      <p:sp>
        <p:nvSpPr>
          <p:cNvPr id="118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Linux Networking</a:t>
            </a:r>
          </a:p>
        </p:txBody>
      </p:sp>
      <p:sp>
        <p:nvSpPr>
          <p:cNvPr id="118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Supports standard Internet protocols</a:t>
            </a:r>
            <a:endParaRPr lang="en-US" dirty="0">
              <a:solidFill>
                <a:srgbClr val="B23300"/>
              </a:solidFill>
            </a:endParaRPr>
          </a:p>
          <a:p>
            <a:pPr lvl="1"/>
            <a:r>
              <a:rPr lang="en-US" dirty="0"/>
              <a:t>UNIX-to-UNIX.</a:t>
            </a:r>
          </a:p>
          <a:p>
            <a:pPr lvl="1"/>
            <a:r>
              <a:rPr lang="en-US" dirty="0"/>
              <a:t>Non-UNIX operating systems.</a:t>
            </a:r>
          </a:p>
          <a:p>
            <a:pPr lvl="4"/>
            <a:endParaRPr lang="en-US" dirty="0"/>
          </a:p>
          <a:p>
            <a:r>
              <a:rPr lang="en-US" dirty="0"/>
              <a:t>Three networking layers:</a:t>
            </a:r>
          </a:p>
          <a:p>
            <a:pPr lvl="1"/>
            <a:r>
              <a:rPr lang="en-US" dirty="0"/>
              <a:t>Socket interface</a:t>
            </a:r>
          </a:p>
          <a:p>
            <a:pPr lvl="1"/>
            <a:r>
              <a:rPr lang="en-US" dirty="0"/>
              <a:t>Protocol drivers</a:t>
            </a:r>
          </a:p>
          <a:p>
            <a:pPr lvl="1"/>
            <a:r>
              <a:rPr lang="en-US" dirty="0"/>
              <a:t>Network-device drivers</a:t>
            </a:r>
          </a:p>
          <a:p>
            <a:pPr lvl="4"/>
            <a:endParaRPr lang="en-US" dirty="0"/>
          </a:p>
          <a:p>
            <a:r>
              <a:rPr lang="en-US" dirty="0"/>
              <a:t>User applications perform all networking requests through the socket interface.</a:t>
            </a:r>
          </a:p>
        </p:txBody>
      </p:sp>
    </p:spTree>
    <p:extLst>
      <p:ext uri="{BB962C8B-B14F-4D97-AF65-F5344CB8AC3E}">
        <p14:creationId xmlns:p14="http://schemas.microsoft.com/office/powerpoint/2010/main" val="367832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7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87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87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87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87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4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D775-BDBE-E64A-8635-820D57A44924}" type="slidenum">
              <a:rPr lang="en-US"/>
              <a:pPr/>
              <a:t>14</a:t>
            </a:fld>
            <a:endParaRPr lang="en-US"/>
          </a:p>
        </p:txBody>
      </p:sp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TCP/IP Protocol Suite</a:t>
            </a: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u="sng" dirty="0"/>
              <a:t>IP protocol</a:t>
            </a:r>
            <a:r>
              <a:rPr lang="en-US" dirty="0">
                <a:solidFill>
                  <a:srgbClr val="B23300"/>
                </a:solidFill>
              </a:rPr>
              <a:t> </a:t>
            </a:r>
            <a:r>
              <a:rPr lang="en-US" dirty="0"/>
              <a:t>implements routing between hosts.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UDP, TCP, and ICMP protocols implemented </a:t>
            </a:r>
            <a:br>
              <a:rPr lang="en-US" dirty="0"/>
            </a:br>
            <a:r>
              <a:rPr lang="en-US" dirty="0"/>
              <a:t>on top of the routing protocol.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UDP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Arbitrary individual datagrams between hosts.</a:t>
            </a:r>
          </a:p>
          <a:p>
            <a:pPr>
              <a:lnSpc>
                <a:spcPct val="90000"/>
              </a:lnSpc>
            </a:pPr>
            <a:r>
              <a:rPr lang="en-US" dirty="0"/>
              <a:t>TCP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Reliable connections between hosts.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Guaranteed delivery of packets in order.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Automatic retransmissions of lost packets.</a:t>
            </a:r>
          </a:p>
          <a:p>
            <a:pPr>
              <a:lnSpc>
                <a:spcPct val="90000"/>
              </a:lnSpc>
            </a:pPr>
            <a:r>
              <a:rPr lang="en-US" dirty="0"/>
              <a:t>ICMP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Carry error and status messages between hosts.</a:t>
            </a:r>
          </a:p>
        </p:txBody>
      </p:sp>
    </p:spTree>
    <p:extLst>
      <p:ext uri="{BB962C8B-B14F-4D97-AF65-F5344CB8AC3E}">
        <p14:creationId xmlns:p14="http://schemas.microsoft.com/office/powerpoint/2010/main" val="366650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1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91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91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91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1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91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91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91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193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21CE-6749-4545-8301-0DB72A41E06A}" type="slidenum">
              <a:rPr lang="en-US"/>
              <a:pPr/>
              <a:t>15</a:t>
            </a:fld>
            <a:endParaRPr lang="en-US"/>
          </a:p>
        </p:txBody>
      </p:sp>
      <p:sp>
        <p:nvSpPr>
          <p:cNvPr id="119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NFS Mounting</a:t>
            </a:r>
          </a:p>
        </p:txBody>
      </p:sp>
      <p:pic>
        <p:nvPicPr>
          <p:cNvPr id="1193988" name="Picture 4" descr="10-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719" y="1237314"/>
            <a:ext cx="6786561" cy="48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53354A0-6E8A-3445-8BD7-EDBD1D326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311" y="6188075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1097591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F7186-A967-6141-AA9A-B3D54F7C7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Windows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73CC5-814A-F04D-8456-239C8A05B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Extensible and portable operating system.</a:t>
            </a:r>
          </a:p>
          <a:p>
            <a:r>
              <a:rPr lang="en-US" dirty="0"/>
              <a:t>Kernel objects provide basic services.</a:t>
            </a:r>
          </a:p>
          <a:p>
            <a:pPr lvl="1"/>
            <a:r>
              <a:rPr lang="en-US" dirty="0"/>
              <a:t>Virtual memory, caching, preemptive scheduling.</a:t>
            </a:r>
          </a:p>
          <a:p>
            <a:r>
              <a:rPr lang="en-US" dirty="0"/>
              <a:t>Elaborate security mechanisms to protect user data and to guarantee program integrity.</a:t>
            </a:r>
          </a:p>
          <a:p>
            <a:r>
              <a:rPr lang="en-US" dirty="0"/>
              <a:t>Internationalization features.</a:t>
            </a:r>
          </a:p>
          <a:p>
            <a:r>
              <a:rPr lang="en-US" dirty="0"/>
              <a:t>Sophisticated scheduling and memory management features.</a:t>
            </a:r>
          </a:p>
          <a:p>
            <a:r>
              <a:rPr lang="en-US" dirty="0"/>
              <a:t>Feature-rich and expansive API programming environment for developers.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6F1639-A6E1-194F-A8F2-F4BCA36F0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448328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vs. Unix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Unix</a:t>
            </a:r>
          </a:p>
          <a:p>
            <a:pPr lvl="1"/>
            <a:r>
              <a:rPr lang="en-US" dirty="0"/>
              <a:t>Simple OS functions</a:t>
            </a:r>
          </a:p>
          <a:p>
            <a:pPr lvl="1"/>
            <a:r>
              <a:rPr lang="en-US" dirty="0"/>
              <a:t>Few parameters</a:t>
            </a:r>
          </a:p>
          <a:p>
            <a:pPr lvl="1"/>
            <a:r>
              <a:rPr lang="en-US" dirty="0"/>
              <a:t>Few examples of multiple ways to do something.</a:t>
            </a:r>
          </a:p>
          <a:p>
            <a:pPr lvl="1"/>
            <a:r>
              <a:rPr lang="en-US" dirty="0">
                <a:solidFill>
                  <a:srgbClr val="B23300"/>
                </a:solidFill>
              </a:rPr>
              <a:t>Kernel panic </a:t>
            </a:r>
            <a:r>
              <a:rPr lang="en-US" dirty="0"/>
              <a:t>for a fatal error.</a:t>
            </a:r>
          </a:p>
          <a:p>
            <a:pPr lvl="6"/>
            <a:endParaRPr lang="en-US" dirty="0"/>
          </a:p>
          <a:p>
            <a:r>
              <a:rPr lang="en-US" dirty="0"/>
              <a:t>Windows</a:t>
            </a:r>
          </a:p>
          <a:p>
            <a:pPr lvl="1"/>
            <a:r>
              <a:rPr lang="en-US" dirty="0"/>
              <a:t>Comprehensive APIs with many parameters.</a:t>
            </a:r>
          </a:p>
          <a:p>
            <a:pPr lvl="1"/>
            <a:r>
              <a:rPr lang="en-US" dirty="0"/>
              <a:t>Several ways to do the same thing.</a:t>
            </a:r>
          </a:p>
          <a:p>
            <a:pPr lvl="1"/>
            <a:r>
              <a:rPr lang="en-US" dirty="0"/>
              <a:t>Mixed low-level and high-level functions.</a:t>
            </a:r>
          </a:p>
          <a:p>
            <a:pPr lvl="1"/>
            <a:r>
              <a:rPr lang="en-US" dirty="0">
                <a:solidFill>
                  <a:srgbClr val="0033CC"/>
                </a:solidFill>
              </a:rPr>
              <a:t>Blue Screen of Death </a:t>
            </a:r>
            <a:r>
              <a:rPr lang="en-US" dirty="0"/>
              <a:t>for a fatal error.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8C3D-1D40-5842-8926-8321D93EF02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8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B20BD-C1BC-E048-B866-F2B730789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10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8A52F2-31B0-C041-8BA2-E67D5DDCA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18</a:t>
            </a:fld>
            <a:endParaRPr lang="en-US" altLang="x-none"/>
          </a:p>
        </p:txBody>
      </p:sp>
      <p:pic>
        <p:nvPicPr>
          <p:cNvPr id="6" name="Picture 5" descr="A picture containing table&#10;&#10;Description automatically generated">
            <a:extLst>
              <a:ext uri="{FF2B5EF4-FFF2-40B4-BE49-F238E27FC236}">
                <a16:creationId xmlns:a16="http://schemas.microsoft.com/office/drawing/2014/main" id="{AFADFCFE-A732-5445-9437-6A1FD5E37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454" y="1369842"/>
            <a:ext cx="6675091" cy="47108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D9A0F5-A48D-7843-BB6B-37E30E2A3234}"/>
              </a:ext>
            </a:extLst>
          </p:cNvPr>
          <p:cNvSpPr txBox="1"/>
          <p:nvPr/>
        </p:nvSpPr>
        <p:spPr>
          <a:xfrm>
            <a:off x="3215089" y="6237278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3649771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4EBF3-0452-F24E-AD86-DE9561B67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10 Dispatcher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88CEC-81EC-D645-93F1-BE32EFA57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Dispatcher objects </a:t>
            </a:r>
            <a:r>
              <a:rPr lang="en-US" dirty="0"/>
              <a:t>control dispatching and synchronization in the system:</a:t>
            </a:r>
          </a:p>
          <a:p>
            <a:pPr lvl="1"/>
            <a:r>
              <a:rPr lang="en-US" b="1" dirty="0"/>
              <a:t>event</a:t>
            </a:r>
            <a:r>
              <a:rPr lang="en-US" dirty="0"/>
              <a:t>: records an event occurrence and synchronizes the event with some action</a:t>
            </a:r>
          </a:p>
          <a:p>
            <a:pPr lvl="1"/>
            <a:r>
              <a:rPr lang="en-US" b="1" dirty="0"/>
              <a:t>mutex</a:t>
            </a:r>
            <a:r>
              <a:rPr lang="en-US" dirty="0"/>
              <a:t>: enforces mutual exclusion</a:t>
            </a:r>
          </a:p>
          <a:p>
            <a:pPr lvl="1"/>
            <a:r>
              <a:rPr lang="en-US" b="1" dirty="0"/>
              <a:t>semaphore</a:t>
            </a:r>
            <a:r>
              <a:rPr lang="en-US" dirty="0"/>
              <a:t>: synchronizes threads</a:t>
            </a:r>
          </a:p>
          <a:p>
            <a:pPr lvl="1"/>
            <a:r>
              <a:rPr lang="en-US" b="1" dirty="0"/>
              <a:t>thread</a:t>
            </a:r>
            <a:r>
              <a:rPr lang="en-US" dirty="0"/>
              <a:t>: scheduled by the kernel dispatcher</a:t>
            </a:r>
          </a:p>
          <a:p>
            <a:pPr lvl="1"/>
            <a:r>
              <a:rPr lang="en-US" b="1" dirty="0"/>
              <a:t>timer</a:t>
            </a:r>
            <a:r>
              <a:rPr lang="en-US" dirty="0"/>
              <a:t>: keeps track of time and signals timeouts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7ECB35-8B92-A84B-AD70-6154F75E1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4393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DB7F-C256-9F44-877A-180B09A88D3E}" type="slidenum">
              <a:rPr lang="en-US"/>
              <a:pPr/>
              <a:t>2</a:t>
            </a:fld>
            <a:endParaRPr lang="en-US"/>
          </a:p>
        </p:txBody>
      </p:sp>
      <p:sp>
        <p:nvSpPr>
          <p:cNvPr id="116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Study: The Linux Operating System</a:t>
            </a:r>
          </a:p>
        </p:txBody>
      </p:sp>
      <p:sp>
        <p:nvSpPr>
          <p:cNvPr id="116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Linux as a case study of operating systems should be like a semester review.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We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ve pretty much been looking at Linux all along.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Designed by programmers for programmers, </a:t>
            </a:r>
            <a:br>
              <a:rPr lang="en-US" dirty="0"/>
            </a:br>
            <a:r>
              <a:rPr lang="en-US" dirty="0"/>
              <a:t>to be: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Simple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Elegant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Consistent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Powerful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Flexible</a:t>
            </a:r>
          </a:p>
        </p:txBody>
      </p:sp>
    </p:spTree>
    <p:extLst>
      <p:ext uri="{BB962C8B-B14F-4D97-AF65-F5344CB8AC3E}">
        <p14:creationId xmlns:p14="http://schemas.microsoft.com/office/powerpoint/2010/main" val="271876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3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63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63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63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63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63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3267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Processes and Threads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8C3D-1D40-5842-8926-8321D93EF02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 descr="11-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441" y="1234464"/>
            <a:ext cx="5529680" cy="53949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B944F77-2263-E844-935A-3CEAFC9DC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67" y="5532097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2852923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68B8D-4F92-8848-A7A7-EAD0DA6AD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 Request Levels (IRQLs)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2EE1C-0C7D-B345-8D2A-3B26C7357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21</a:t>
            </a:fld>
            <a:endParaRPr lang="en-US" altLang="x-none"/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586A577-7487-7A4E-9261-99D836A5A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61" y="1325903"/>
            <a:ext cx="8503877" cy="39074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A9B7C3-CAD8-BD41-9BCF-3488CCB9192E}"/>
              </a:ext>
            </a:extLst>
          </p:cNvPr>
          <p:cNvSpPr txBox="1"/>
          <p:nvPr/>
        </p:nvSpPr>
        <p:spPr>
          <a:xfrm>
            <a:off x="3306528" y="6237278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3011708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42FD-14CA-634A-AE76-38810B47B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Exceptions and Interrupts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FD9C2-DAF3-574F-B71E-8D25487C2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kernel dispatcher provides trap handling for exceptions and interrupts generated by hardware or software.</a:t>
            </a:r>
          </a:p>
          <a:p>
            <a:pPr lvl="1"/>
            <a:r>
              <a:rPr lang="en-US" dirty="0"/>
              <a:t>Integer or floating-point overflow</a:t>
            </a:r>
          </a:p>
          <a:p>
            <a:pPr lvl="1"/>
            <a:r>
              <a:rPr lang="en-US" dirty="0"/>
              <a:t>Integer or floating-point divide by zero</a:t>
            </a:r>
          </a:p>
          <a:p>
            <a:pPr lvl="1"/>
            <a:r>
              <a:rPr lang="en-US" dirty="0"/>
              <a:t>Illegal instruction</a:t>
            </a:r>
          </a:p>
          <a:p>
            <a:pPr lvl="1"/>
            <a:r>
              <a:rPr lang="en-US" dirty="0"/>
              <a:t>Data misalignment</a:t>
            </a:r>
          </a:p>
          <a:p>
            <a:pPr lvl="1"/>
            <a:r>
              <a:rPr lang="en-US" dirty="0"/>
              <a:t>Privileged instruction</a:t>
            </a:r>
          </a:p>
          <a:p>
            <a:pPr lvl="1"/>
            <a:r>
              <a:rPr lang="en-US" dirty="0"/>
              <a:t>Access violation</a:t>
            </a:r>
          </a:p>
          <a:p>
            <a:pPr lvl="1"/>
            <a:r>
              <a:rPr lang="en-US" dirty="0"/>
              <a:t>Paging file quota exceeded</a:t>
            </a:r>
          </a:p>
          <a:p>
            <a:pPr lvl="1"/>
            <a:r>
              <a:rPr lang="en-US" dirty="0"/>
              <a:t>Debugger breakpoint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D222C-B7DB-D345-8912-0CF7C1DFF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66294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A7B68-44EA-7148-97D8-EB1649585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D1A83-A1C5-AD43-AEDC-08A963835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/>
              <a:t>The page table layout can be expanded to manage ever larger physical memory sizes.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A55B0B-A011-D849-9F36-9E08E4A6D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23</a:t>
            </a:fld>
            <a:endParaRPr lang="en-US" altLang="x-none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B88E833A-69AB-F348-BCBE-823DBCC31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27" y="2423171"/>
            <a:ext cx="5852146" cy="35140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FEB214-677D-164D-9575-897549727B67}"/>
              </a:ext>
            </a:extLst>
          </p:cNvPr>
          <p:cNvSpPr txBox="1"/>
          <p:nvPr/>
        </p:nvSpPr>
        <p:spPr>
          <a:xfrm>
            <a:off x="3306528" y="6237278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3271668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6E342-76CD-6448-B8B7-93ABD6501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Manager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EA618-B2CD-CA4B-9836-C1404571E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316478"/>
          </a:xfrm>
        </p:spPr>
        <p:txBody>
          <a:bodyPr/>
          <a:lstStyle/>
          <a:p>
            <a:r>
              <a:rPr lang="en-US" dirty="0"/>
              <a:t>A centralized caching facility that works operates at the logical/virtual file level.</a:t>
            </a:r>
          </a:p>
          <a:p>
            <a:r>
              <a:rPr lang="en-US" dirty="0"/>
              <a:t>Works closely with the memory manager to provide cache services for all components under the control of the I/O manager.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C3BBD-23E1-C34E-993A-39E187D35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24</a:t>
            </a:fld>
            <a:endParaRPr lang="en-US" altLang="x-none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4CD4A8B6-9659-A047-A04A-416ECE337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747" y="3641602"/>
            <a:ext cx="3732505" cy="24009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12B373-F670-574B-8034-88E29C9BDC92}"/>
              </a:ext>
            </a:extLst>
          </p:cNvPr>
          <p:cNvSpPr txBox="1"/>
          <p:nvPr/>
        </p:nvSpPr>
        <p:spPr>
          <a:xfrm>
            <a:off x="3306528" y="6263609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3062237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BE09C-EE57-AF4C-9E6D-53DA899E4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EFCCC-68DA-4042-90C7-8300A1C29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D54DF-60DD-2E48-8FBE-107C06B1B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88222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Designed by Google to run on mobile devices.</a:t>
            </a:r>
          </a:p>
          <a:p>
            <a:pPr lvl="1"/>
            <a:r>
              <a:rPr lang="en-US" dirty="0"/>
              <a:t>NASA uses Android for its “</a:t>
            </a:r>
            <a:r>
              <a:rPr lang="en-US" dirty="0" err="1"/>
              <a:t>cubesats</a:t>
            </a:r>
            <a:r>
              <a:rPr lang="en-US" dirty="0"/>
              <a:t>”.</a:t>
            </a:r>
          </a:p>
          <a:p>
            <a:pPr lvl="4"/>
            <a:endParaRPr lang="en-US" dirty="0"/>
          </a:p>
          <a:p>
            <a:r>
              <a:rPr lang="en-US" dirty="0"/>
              <a:t>Based on the Linux kernel and facilities.</a:t>
            </a:r>
          </a:p>
          <a:p>
            <a:pPr lvl="1"/>
            <a:r>
              <a:rPr lang="en-US" dirty="0"/>
              <a:t>Much written in Java.</a:t>
            </a:r>
          </a:p>
          <a:p>
            <a:pPr lvl="4"/>
            <a:endParaRPr lang="en-US" dirty="0"/>
          </a:p>
          <a:p>
            <a:r>
              <a:rPr lang="en-US" dirty="0"/>
              <a:t>Combines open-source code with</a:t>
            </a:r>
            <a:br>
              <a:rPr lang="en-US" dirty="0"/>
            </a:br>
            <a:r>
              <a:rPr lang="en-US" dirty="0"/>
              <a:t>closed-source third-party applications.</a:t>
            </a:r>
          </a:p>
          <a:p>
            <a:pPr lvl="1"/>
            <a:r>
              <a:rPr lang="en-US" dirty="0"/>
              <a:t>Supports a wide variety of </a:t>
            </a:r>
            <a:br>
              <a:rPr lang="en-US" dirty="0"/>
            </a:br>
            <a:r>
              <a:rPr lang="en-US" dirty="0"/>
              <a:t>proprietary cloud services.</a:t>
            </a:r>
          </a:p>
          <a:p>
            <a:pPr lvl="1"/>
            <a:r>
              <a:rPr lang="en-US" dirty="0"/>
              <a:t>Google Play online store for Android apps.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8C3D-1D40-5842-8926-8321D93EF02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9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Design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Open-source platform for mobile devices</a:t>
            </a:r>
          </a:p>
          <a:p>
            <a:r>
              <a:rPr lang="en-US" dirty="0">
                <a:latin typeface="Arial"/>
                <a:cs typeface="Arial"/>
              </a:rPr>
              <a:t>Support 3</a:t>
            </a:r>
            <a:r>
              <a:rPr lang="en-US" baseline="30000" dirty="0">
                <a:latin typeface="Arial"/>
                <a:cs typeface="Arial"/>
              </a:rPr>
              <a:t>rd</a:t>
            </a:r>
            <a:r>
              <a:rPr lang="en-US" dirty="0">
                <a:latin typeface="Arial"/>
                <a:cs typeface="Arial"/>
              </a:rPr>
              <a:t> party apps with robust, stable API</a:t>
            </a:r>
          </a:p>
          <a:p>
            <a:r>
              <a:rPr lang="en-US" dirty="0">
                <a:latin typeface="Arial"/>
                <a:cs typeface="Arial"/>
              </a:rPr>
              <a:t>3</a:t>
            </a:r>
            <a:r>
              <a:rPr lang="en-US" baseline="30000" dirty="0">
                <a:latin typeface="Arial"/>
                <a:cs typeface="Arial"/>
              </a:rPr>
              <a:t>rd</a:t>
            </a:r>
            <a:r>
              <a:rPr lang="en-US" dirty="0">
                <a:latin typeface="Arial"/>
                <a:cs typeface="Arial"/>
              </a:rPr>
              <a:t> party apps compete on level playing field</a:t>
            </a:r>
          </a:p>
          <a:p>
            <a:r>
              <a:rPr lang="en-US" dirty="0">
                <a:latin typeface="Arial"/>
                <a:cs typeface="Arial"/>
              </a:rPr>
              <a:t>Users need not deeply trust 3</a:t>
            </a:r>
            <a:r>
              <a:rPr lang="en-US" baseline="30000" dirty="0">
                <a:latin typeface="Arial"/>
                <a:cs typeface="Arial"/>
              </a:rPr>
              <a:t>rd</a:t>
            </a:r>
            <a:r>
              <a:rPr lang="en-US" dirty="0">
                <a:latin typeface="Arial"/>
                <a:cs typeface="Arial"/>
              </a:rPr>
              <a:t> party apps</a:t>
            </a:r>
          </a:p>
          <a:p>
            <a:r>
              <a:rPr lang="en-US" dirty="0">
                <a:latin typeface="Arial"/>
                <a:cs typeface="Arial"/>
              </a:rPr>
              <a:t>Support mobile user interaction</a:t>
            </a:r>
          </a:p>
          <a:p>
            <a:r>
              <a:rPr lang="en-US" dirty="0">
                <a:latin typeface="Arial"/>
                <a:cs typeface="Arial"/>
              </a:rPr>
              <a:t>Manage app processes for users</a:t>
            </a:r>
          </a:p>
          <a:p>
            <a:r>
              <a:rPr lang="en-US" dirty="0">
                <a:latin typeface="Arial"/>
                <a:cs typeface="Arial"/>
              </a:rPr>
              <a:t>Encourage apps to interoperate, collaborate</a:t>
            </a:r>
          </a:p>
          <a:p>
            <a:r>
              <a:rPr lang="en-US" dirty="0">
                <a:latin typeface="Arial"/>
                <a:cs typeface="Arial"/>
              </a:rPr>
              <a:t>Full general-purpose 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8C3D-1D40-5842-8926-8321D93EF02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1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8C3D-1D40-5842-8926-8321D93EF02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1341438"/>
            <a:ext cx="6788150" cy="419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5588C5F-B901-444B-8C1E-1BB88D149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024" y="6172170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39771203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Architecture</a:t>
            </a:r>
            <a:r>
              <a:rPr lang="en-US" i="1" dirty="0"/>
              <a:t>, cont'd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u="sng" dirty="0" err="1"/>
              <a:t>init</a:t>
            </a:r>
            <a:r>
              <a:rPr lang="en-US" dirty="0">
                <a:solidFill>
                  <a:srgbClr val="B23300"/>
                </a:solidFill>
              </a:rPr>
              <a:t> </a:t>
            </a:r>
            <a:r>
              <a:rPr lang="en-US" dirty="0"/>
              <a:t>process starts Android daemons.</a:t>
            </a:r>
          </a:p>
          <a:p>
            <a:pPr lvl="1"/>
            <a:r>
              <a:rPr lang="en-US" dirty="0"/>
              <a:t>Focused on low-level functions such as </a:t>
            </a:r>
            <a:br>
              <a:rPr lang="en-US" dirty="0"/>
            </a:br>
            <a:r>
              <a:rPr lang="en-US" dirty="0"/>
              <a:t>managing file systems and hardware access.</a:t>
            </a:r>
          </a:p>
          <a:p>
            <a:pPr lvl="4"/>
            <a:endParaRPr lang="en-US" dirty="0"/>
          </a:p>
          <a:p>
            <a:r>
              <a:rPr lang="en-US" dirty="0"/>
              <a:t>Additional layer of processes that run</a:t>
            </a:r>
            <a:br>
              <a:rPr lang="en-US" dirty="0"/>
            </a:br>
            <a:r>
              <a:rPr lang="en-US" dirty="0"/>
              <a:t>Dalvik</a:t>
            </a:r>
            <a:r>
              <a:rPr lang="fr-FR" dirty="0"/>
              <a:t>’</a:t>
            </a:r>
            <a:r>
              <a:rPr lang="en-US" dirty="0"/>
              <a:t>s Java language environment.</a:t>
            </a:r>
          </a:p>
          <a:p>
            <a:pPr lvl="1"/>
            <a:r>
              <a:rPr lang="en-US" dirty="0" err="1">
                <a:solidFill>
                  <a:srgbClr val="B23300"/>
                </a:solidFill>
              </a:rPr>
              <a:t>Dalvik</a:t>
            </a:r>
            <a:r>
              <a:rPr lang="en-US" dirty="0">
                <a:solidFill>
                  <a:srgbClr val="B23300"/>
                </a:solidFill>
              </a:rPr>
              <a:t> </a:t>
            </a:r>
            <a:r>
              <a:rPr lang="en-US" dirty="0"/>
              <a:t>is a managed runtime environment.</a:t>
            </a:r>
          </a:p>
          <a:p>
            <a:pPr lvl="1"/>
            <a:r>
              <a:rPr lang="en-US" dirty="0"/>
              <a:t>Brought up by the </a:t>
            </a:r>
            <a:r>
              <a:rPr lang="en-US" dirty="0">
                <a:solidFill>
                  <a:srgbClr val="B23300"/>
                </a:solidFill>
              </a:rPr>
              <a:t>zygote</a:t>
            </a:r>
            <a:r>
              <a:rPr lang="en-US" dirty="0"/>
              <a:t> native daemon.</a:t>
            </a:r>
          </a:p>
          <a:p>
            <a:pPr lvl="1"/>
            <a:r>
              <a:rPr lang="en-US" dirty="0"/>
              <a:t>JVM </a:t>
            </a:r>
            <a:r>
              <a:rPr lang="en-US" dirty="0" err="1"/>
              <a:t>bytecode</a:t>
            </a:r>
            <a:r>
              <a:rPr lang="en-US" dirty="0"/>
              <a:t> is translated to </a:t>
            </a:r>
            <a:r>
              <a:rPr lang="en-US" dirty="0" err="1"/>
              <a:t>Dalvik</a:t>
            </a:r>
            <a:r>
              <a:rPr lang="en-US" dirty="0"/>
              <a:t> </a:t>
            </a:r>
            <a:r>
              <a:rPr lang="en-US" dirty="0" err="1"/>
              <a:t>bytecode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8C3D-1D40-5842-8926-8321D93EF02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5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4BF6-8F39-A44D-A69F-AB0E0D30DECC}" type="slidenum">
              <a:rPr lang="en-US"/>
              <a:pPr/>
              <a:t>3</a:t>
            </a:fld>
            <a:endParaRPr lang="en-US"/>
          </a:p>
        </p:txBody>
      </p:sp>
      <p:sp>
        <p:nvSpPr>
          <p:cNvPr id="117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Booting Linux</a:t>
            </a:r>
          </a:p>
        </p:txBody>
      </p:sp>
      <p:sp>
        <p:nvSpPr>
          <p:cNvPr id="117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B23300"/>
                </a:solidFill>
              </a:rPr>
              <a:t>Master Boot Record </a:t>
            </a:r>
            <a:r>
              <a:rPr lang="en-US" dirty="0"/>
              <a:t>(MBR) in the first sector of the boot disk contains the boot program.</a:t>
            </a:r>
          </a:p>
          <a:p>
            <a:pPr lvl="4"/>
            <a:endParaRPr lang="en-US" dirty="0"/>
          </a:p>
          <a:p>
            <a:r>
              <a:rPr lang="en-US" dirty="0">
                <a:solidFill>
                  <a:srgbClr val="B23300"/>
                </a:solidFill>
              </a:rPr>
              <a:t>GRUB </a:t>
            </a:r>
            <a:r>
              <a:rPr lang="en-US" dirty="0"/>
              <a:t>(Grand Unified </a:t>
            </a:r>
            <a:r>
              <a:rPr lang="en-US" dirty="0" err="1"/>
              <a:t>Bootloader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can be configured to boot </a:t>
            </a:r>
            <a:br>
              <a:rPr lang="en-US" dirty="0"/>
            </a:br>
            <a:r>
              <a:rPr lang="en-US" dirty="0"/>
              <a:t>a selected OS from a list of choices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solidFill>
                  <a:srgbClr val="B23300"/>
                </a:solidFill>
              </a:rPr>
              <a:t>dual booting </a:t>
            </a:r>
            <a:r>
              <a:rPr lang="en-US" dirty="0"/>
              <a:t>or</a:t>
            </a:r>
            <a:r>
              <a:rPr lang="en-US" dirty="0">
                <a:solidFill>
                  <a:schemeClr val="folHlink"/>
                </a:solidFill>
              </a:rPr>
              <a:t> </a:t>
            </a:r>
            <a:r>
              <a:rPr lang="en-US" dirty="0">
                <a:solidFill>
                  <a:srgbClr val="B23300"/>
                </a:solidFill>
              </a:rPr>
              <a:t>multi-booting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86940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8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8627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Dalvik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8C3D-1D40-5842-8926-8321D93EF020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1619250"/>
            <a:ext cx="56769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118EA47-49BB-0E40-9C6A-819BF24EE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024" y="6172170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1105376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Application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9DD21-A5FD-B544-B6E2-868B4610F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8097"/>
            <a:ext cx="8229600" cy="1362828"/>
          </a:xfrm>
        </p:spPr>
        <p:txBody>
          <a:bodyPr/>
          <a:lstStyle/>
          <a:p>
            <a:r>
              <a:rPr lang="en-US" dirty="0"/>
              <a:t>Typical design for Android framework APIs </a:t>
            </a:r>
            <a:br>
              <a:rPr lang="en-US" dirty="0"/>
            </a:br>
            <a:r>
              <a:rPr lang="en-US" dirty="0"/>
              <a:t>that interact with system services, such as </a:t>
            </a:r>
            <a:br>
              <a:rPr lang="en-US" dirty="0"/>
            </a:br>
            <a:r>
              <a:rPr lang="en-US" dirty="0"/>
              <a:t>the </a:t>
            </a:r>
            <a:r>
              <a:rPr lang="en-US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PackageManager</a:t>
            </a:r>
            <a:r>
              <a:rPr lang="en-US" dirty="0"/>
              <a:t> class.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8C3D-1D40-5842-8926-8321D93EF020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083" y="1193219"/>
            <a:ext cx="4593834" cy="349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42E1AE8-E43A-E44F-8B7A-CC64EB41B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024" y="6172170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13219668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Package Manager Example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95400"/>
            <a:ext cx="8412433" cy="4835525"/>
          </a:xfrm>
        </p:spPr>
        <p:txBody>
          <a:bodyPr/>
          <a:lstStyle/>
          <a:p>
            <a:r>
              <a:rPr lang="en-US" dirty="0"/>
              <a:t>The package manager provides a </a:t>
            </a:r>
            <a:r>
              <a:rPr lang="en-US" u="sng" dirty="0"/>
              <a:t>framework API </a:t>
            </a:r>
            <a:r>
              <a:rPr lang="en-US" dirty="0"/>
              <a:t>for apps to call in their local process.</a:t>
            </a:r>
          </a:p>
          <a:p>
            <a:pPr lvl="1"/>
            <a:r>
              <a:rPr lang="en-US" dirty="0"/>
              <a:t>The 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PackageManager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/>
              <a:t>class connects to the corresponding service in the system server.</a:t>
            </a:r>
          </a:p>
          <a:p>
            <a:pPr lvl="1"/>
            <a:r>
              <a:rPr lang="en-US" dirty="0"/>
              <a:t>The 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PackageManager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/>
              <a:t>makes calls on the service.</a:t>
            </a:r>
          </a:p>
          <a:p>
            <a:pPr lvl="4"/>
            <a:endParaRPr lang="en-US" dirty="0"/>
          </a:p>
          <a:p>
            <a:r>
              <a:rPr lang="en-US" dirty="0"/>
              <a:t>Calls are implemented as </a:t>
            </a:r>
            <a:br>
              <a:rPr lang="en-US" dirty="0"/>
            </a:br>
            <a:r>
              <a:rPr lang="en-US" dirty="0"/>
              <a:t>interprocess communication.</a:t>
            </a:r>
          </a:p>
          <a:p>
            <a:pPr lvl="1"/>
            <a:r>
              <a:rPr lang="en-US" dirty="0"/>
              <a:t>Android </a:t>
            </a:r>
            <a:r>
              <a:rPr lang="en-US" dirty="0">
                <a:solidFill>
                  <a:srgbClr val="B23300"/>
                </a:solidFill>
              </a:rPr>
              <a:t>Binder IPC </a:t>
            </a:r>
            <a:r>
              <a:rPr lang="en-US" dirty="0"/>
              <a:t>mechanism.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8C3D-1D40-5842-8926-8321D93EF02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2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Binder IPC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3383288" cy="4835525"/>
          </a:xfrm>
        </p:spPr>
        <p:txBody>
          <a:bodyPr/>
          <a:lstStyle/>
          <a:p>
            <a:r>
              <a:rPr lang="en-US" dirty="0"/>
              <a:t>Relies on remote procedure calls (RPC).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8C3D-1D40-5842-8926-8321D93EF020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49" y="1208143"/>
            <a:ext cx="4330380" cy="504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BB04AC7-CE41-5E47-B209-93C9BBF2A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562600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17262520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Launching a New Application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8C3D-1D40-5842-8926-8321D93EF020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351574"/>
            <a:ext cx="6292850" cy="427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C6E6C5F-EDF9-E443-A13D-0DD35FE3A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024" y="6172170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19497218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Lifecycle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8C3D-1D40-5842-8926-8321D93EF020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1325903"/>
            <a:ext cx="65341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27883" y="4202161"/>
            <a:ext cx="377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Process importance categories.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22387" y="4947321"/>
            <a:ext cx="538801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432FF"/>
                </a:solidFill>
              </a:rPr>
              <a:t>oom_adj</a:t>
            </a:r>
            <a:r>
              <a:rPr lang="en-US" dirty="0">
                <a:solidFill>
                  <a:srgbClr val="0432FF"/>
                </a:solidFill>
              </a:rPr>
              <a:t>: a strict ordering to determine which processes 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dirty="0">
                <a:solidFill>
                  <a:srgbClr val="0432FF"/>
                </a:solidFill>
              </a:rPr>
              <a:t>to kill first in an out-of-memory situation.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9AFE47-7DAD-6648-8716-1ABAACA27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024" y="6172170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35943544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DA4F-FC2D-6B4C-AAC9-BFD5EDF3D19F}" type="slidenum">
              <a:rPr lang="en-US"/>
              <a:pPr/>
              <a:t>36</a:t>
            </a:fld>
            <a:endParaRPr lang="en-US"/>
          </a:p>
        </p:txBody>
      </p:sp>
      <p:sp>
        <p:nvSpPr>
          <p:cNvPr id="124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Postmortem Reports</a:t>
            </a:r>
          </a:p>
        </p:txBody>
      </p:sp>
      <p:sp>
        <p:nvSpPr>
          <p:cNvPr id="124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Due Monday, May 17 at 11:59 PM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few paragraphs into Canvas.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Individual and private.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What did you learn in this class?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What were your contributions </a:t>
            </a:r>
            <a:br>
              <a:rPr lang="en-US" dirty="0"/>
            </a:br>
            <a:r>
              <a:rPr lang="en-US" dirty="0"/>
              <a:t>to your project team?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How well did each of your teammates do?</a:t>
            </a:r>
          </a:p>
        </p:txBody>
      </p:sp>
    </p:spTree>
    <p:extLst>
      <p:ext uri="{BB962C8B-B14F-4D97-AF65-F5344CB8AC3E}">
        <p14:creationId xmlns:p14="http://schemas.microsoft.com/office/powerpoint/2010/main" val="36554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8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48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48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825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C93CA-2DBD-8B4D-92BF-586E9425CC1E}" type="slidenum">
              <a:rPr lang="en-US"/>
              <a:pPr/>
              <a:t>37</a:t>
            </a:fld>
            <a:endParaRPr lang="en-US"/>
          </a:p>
        </p:txBody>
      </p:sp>
      <p:sp>
        <p:nvSpPr>
          <p:cNvPr id="124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Exam</a:t>
            </a:r>
          </a:p>
        </p:txBody>
      </p:sp>
      <p:sp>
        <p:nvSpPr>
          <p:cNvPr id="1249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4464"/>
            <a:ext cx="8229600" cy="4896461"/>
          </a:xfrm>
        </p:spPr>
        <p:txBody>
          <a:bodyPr/>
          <a:lstStyle/>
          <a:p>
            <a:r>
              <a:rPr lang="en-US" dirty="0"/>
              <a:t>Thursday, May 20 at 9:45 AM – noon</a:t>
            </a:r>
          </a:p>
          <a:p>
            <a:pPr lvl="4"/>
            <a:endParaRPr lang="en-US" dirty="0"/>
          </a:p>
          <a:p>
            <a:r>
              <a:rPr lang="en-US" dirty="0"/>
              <a:t>A Canvas “quiz”.</a:t>
            </a:r>
          </a:p>
          <a:p>
            <a:pPr lvl="1"/>
            <a:r>
              <a:rPr lang="en-US" dirty="0"/>
              <a:t>Covers the entire semester.</a:t>
            </a:r>
          </a:p>
          <a:p>
            <a:pPr lvl="1"/>
            <a:r>
              <a:rPr lang="en-US" dirty="0"/>
              <a:t>More emphasis on the second half.</a:t>
            </a:r>
          </a:p>
          <a:p>
            <a:pPr lvl="1"/>
            <a:r>
              <a:rPr lang="en-US" dirty="0"/>
              <a:t>Multiple-choice + short-answer questions.</a:t>
            </a:r>
          </a:p>
          <a:p>
            <a:pPr lvl="1"/>
            <a:r>
              <a:rPr lang="en-US" dirty="0"/>
              <a:t>Open book, notes, and internet.</a:t>
            </a:r>
          </a:p>
          <a:p>
            <a:pPr lvl="1"/>
            <a:r>
              <a:rPr lang="en-US" dirty="0"/>
              <a:t>No communication with anyone else.</a:t>
            </a:r>
          </a:p>
          <a:p>
            <a:pPr lvl="1"/>
            <a:r>
              <a:rPr lang="en-US" dirty="0"/>
              <a:t>Turn on your video cameras for proctoring.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1958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9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49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49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49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49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49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49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11F9-5748-9B4B-81AC-45666C78C9D1}" type="slidenum">
              <a:rPr lang="en-US"/>
              <a:pPr/>
              <a:t>38</a:t>
            </a:fld>
            <a:endParaRPr lang="en-US"/>
          </a:p>
        </p:txBody>
      </p:sp>
      <p:sp>
        <p:nvSpPr>
          <p:cNvPr id="125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Storage</a:t>
            </a:r>
          </a:p>
        </p:txBody>
      </p:sp>
      <p:sp>
        <p:nvSpPr>
          <p:cNvPr id="125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Industry standard I/O bus</a:t>
            </a:r>
          </a:p>
          <a:p>
            <a:r>
              <a:rPr lang="en-US" dirty="0"/>
              <a:t>Host-attached storage</a:t>
            </a:r>
          </a:p>
          <a:p>
            <a:pPr lvl="4"/>
            <a:endParaRPr lang="en-US" dirty="0"/>
          </a:p>
          <a:p>
            <a:r>
              <a:rPr lang="en-US" dirty="0"/>
              <a:t>Network-attached storage (NAS)</a:t>
            </a:r>
          </a:p>
          <a:p>
            <a:r>
              <a:rPr lang="en-US" dirty="0"/>
              <a:t>Storage-area network (SAN)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1952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EDAE-17F1-7D49-8B13-8FA22F635334}" type="slidenum">
              <a:rPr lang="en-US"/>
              <a:pPr/>
              <a:t>39</a:t>
            </a:fld>
            <a:endParaRPr lang="en-US"/>
          </a:p>
        </p:txBody>
      </p:sp>
      <p:sp>
        <p:nvSpPr>
          <p:cNvPr id="128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Storage</a:t>
            </a:r>
            <a:r>
              <a:rPr lang="en-US" i="1" dirty="0"/>
              <a:t>, cont'd</a:t>
            </a:r>
          </a:p>
        </p:txBody>
      </p:sp>
      <p:sp>
        <p:nvSpPr>
          <p:cNvPr id="128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Disk scheduling algorithms</a:t>
            </a:r>
          </a:p>
          <a:p>
            <a:pPr lvl="1"/>
            <a:r>
              <a:rPr lang="en-US" dirty="0"/>
              <a:t>FCFS: first-come first-served</a:t>
            </a:r>
          </a:p>
          <a:p>
            <a:pPr lvl="1"/>
            <a:r>
              <a:rPr lang="en-US" dirty="0"/>
              <a:t>SSTF: shortest seek time first</a:t>
            </a:r>
          </a:p>
          <a:p>
            <a:pPr lvl="1"/>
            <a:r>
              <a:rPr lang="en-US" dirty="0"/>
              <a:t>SCAN: elevator scheduling</a:t>
            </a:r>
          </a:p>
          <a:p>
            <a:pPr lvl="1"/>
            <a:r>
              <a:rPr lang="en-US" dirty="0"/>
              <a:t>C-SCAN: circular scan</a:t>
            </a:r>
          </a:p>
          <a:p>
            <a:pPr lvl="1"/>
            <a:r>
              <a:rPr lang="en-US" dirty="0"/>
              <a:t>LOOK and C-LOOK</a:t>
            </a:r>
          </a:p>
          <a:p>
            <a:pPr lvl="4"/>
            <a:endParaRPr lang="en-US" dirty="0"/>
          </a:p>
          <a:p>
            <a:r>
              <a:rPr lang="en-US" dirty="0"/>
              <a:t>Hierarchical storage management (HSM)</a:t>
            </a:r>
          </a:p>
          <a:p>
            <a:pPr lvl="4"/>
            <a:endParaRPr lang="en-US" dirty="0"/>
          </a:p>
          <a:p>
            <a:r>
              <a:rPr lang="en-US" dirty="0"/>
              <a:t>RAID</a:t>
            </a:r>
          </a:p>
        </p:txBody>
      </p:sp>
    </p:spTree>
    <p:extLst>
      <p:ext uri="{BB962C8B-B14F-4D97-AF65-F5344CB8AC3E}">
        <p14:creationId xmlns:p14="http://schemas.microsoft.com/office/powerpoint/2010/main" val="232294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0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80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0A18-316C-2D43-8C39-25D7244D2EEA}" type="slidenum">
              <a:rPr lang="en-US"/>
              <a:pPr/>
              <a:t>4</a:t>
            </a:fld>
            <a:endParaRPr lang="en-US"/>
          </a:p>
        </p:txBody>
      </p:sp>
      <p:sp>
        <p:nvSpPr>
          <p:cNvPr id="116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Layers in a Linux System</a:t>
            </a:r>
          </a:p>
        </p:txBody>
      </p:sp>
      <p:pic>
        <p:nvPicPr>
          <p:cNvPr id="1166340" name="Picture 4" descr="10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520825"/>
            <a:ext cx="7391400" cy="373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C882352-1F17-404B-B765-90FF3A075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311" y="6188075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531162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D16B-5FC0-2B4F-911D-03B4744A8716}" type="slidenum">
              <a:rPr lang="en-US"/>
              <a:pPr/>
              <a:t>40</a:t>
            </a:fld>
            <a:endParaRPr lang="en-US"/>
          </a:p>
        </p:txBody>
      </p:sp>
      <p:sp>
        <p:nvSpPr>
          <p:cNvPr id="1259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Systems</a:t>
            </a:r>
          </a:p>
        </p:txBody>
      </p:sp>
      <p:sp>
        <p:nvSpPr>
          <p:cNvPr id="125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File types</a:t>
            </a:r>
          </a:p>
          <a:p>
            <a:r>
              <a:rPr lang="en-US" dirty="0"/>
              <a:t>File attributes</a:t>
            </a:r>
          </a:p>
          <a:p>
            <a:r>
              <a:rPr lang="en-US" dirty="0"/>
              <a:t>File operations</a:t>
            </a:r>
          </a:p>
          <a:p>
            <a:r>
              <a:rPr lang="en-US" dirty="0"/>
              <a:t>File tables</a:t>
            </a:r>
          </a:p>
          <a:p>
            <a:r>
              <a:rPr lang="en-US" dirty="0"/>
              <a:t>File locking</a:t>
            </a:r>
          </a:p>
          <a:p>
            <a:pPr lvl="4"/>
            <a:endParaRPr lang="en-US" dirty="0"/>
          </a:p>
          <a:p>
            <a:r>
              <a:rPr lang="en-US" dirty="0"/>
              <a:t>File structure</a:t>
            </a:r>
          </a:p>
          <a:p>
            <a:pPr lvl="1"/>
            <a:r>
              <a:rPr lang="en-US" dirty="0"/>
              <a:t>Sequential access</a:t>
            </a:r>
          </a:p>
          <a:p>
            <a:pPr lvl="1"/>
            <a:r>
              <a:rPr lang="en-US" dirty="0"/>
              <a:t>Direct (random) access</a:t>
            </a:r>
          </a:p>
        </p:txBody>
      </p:sp>
    </p:spTree>
    <p:extLst>
      <p:ext uri="{BB962C8B-B14F-4D97-AF65-F5344CB8AC3E}">
        <p14:creationId xmlns:p14="http://schemas.microsoft.com/office/powerpoint/2010/main" val="138853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9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59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59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4158A-40D2-A545-B4A2-D9A06F13987A}" type="slidenum">
              <a:rPr lang="en-US"/>
              <a:pPr/>
              <a:t>41</a:t>
            </a:fld>
            <a:endParaRPr lang="en-US"/>
          </a:p>
        </p:txBody>
      </p:sp>
      <p:sp>
        <p:nvSpPr>
          <p:cNvPr id="126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Systems</a:t>
            </a:r>
            <a:r>
              <a:rPr lang="en-US" i="1" dirty="0"/>
              <a:t>, cont'd</a:t>
            </a:r>
          </a:p>
        </p:txBody>
      </p:sp>
      <p:sp>
        <p:nvSpPr>
          <p:cNvPr id="126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Disk structure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Partitions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Directories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Operations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Single- and two-level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Tree-structured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Acyclic graphs</a:t>
            </a:r>
          </a:p>
        </p:txBody>
      </p:sp>
    </p:spTree>
    <p:extLst>
      <p:ext uri="{BB962C8B-B14F-4D97-AF65-F5344CB8AC3E}">
        <p14:creationId xmlns:p14="http://schemas.microsoft.com/office/powerpoint/2010/main" val="23672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0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0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60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60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60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054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D8E1-2C66-B543-822A-843C15F94EA4}" type="slidenum">
              <a:rPr lang="en-US"/>
              <a:pPr/>
              <a:t>42</a:t>
            </a:fld>
            <a:endParaRPr lang="en-US"/>
          </a:p>
        </p:txBody>
      </p:sp>
      <p:sp>
        <p:nvSpPr>
          <p:cNvPr id="128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Systems</a:t>
            </a:r>
            <a:r>
              <a:rPr lang="en-US" i="1" dirty="0"/>
              <a:t>, cont'd</a:t>
            </a:r>
          </a:p>
        </p:txBody>
      </p:sp>
      <p:sp>
        <p:nvSpPr>
          <p:cNvPr id="128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File path names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Mounting a file system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File protection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Unix</a:t>
            </a:r>
          </a:p>
        </p:txBody>
      </p:sp>
    </p:spTree>
    <p:extLst>
      <p:ext uri="{BB962C8B-B14F-4D97-AF65-F5344CB8AC3E}">
        <p14:creationId xmlns:p14="http://schemas.microsoft.com/office/powerpoint/2010/main" val="2440544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8E69-5BC4-B44B-9BCB-47E06AD96894}" type="slidenum">
              <a:rPr lang="en-US"/>
              <a:pPr/>
              <a:t>43</a:t>
            </a:fld>
            <a:endParaRPr lang="en-US"/>
          </a:p>
        </p:txBody>
      </p:sp>
      <p:sp>
        <p:nvSpPr>
          <p:cNvPr id="1261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Systems</a:t>
            </a:r>
            <a:r>
              <a:rPr lang="en-US" i="1" dirty="0"/>
              <a:t>, cont'd</a:t>
            </a:r>
          </a:p>
        </p:txBody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968875"/>
          </a:xfrm>
        </p:spPr>
        <p:txBody>
          <a:bodyPr/>
          <a:lstStyle/>
          <a:p>
            <a:r>
              <a:rPr lang="en-US"/>
              <a:t>Implementation</a:t>
            </a:r>
          </a:p>
          <a:p>
            <a:pPr lvl="1"/>
            <a:r>
              <a:rPr lang="en-US"/>
              <a:t>Layered architecture</a:t>
            </a:r>
          </a:p>
          <a:p>
            <a:pPr lvl="4"/>
            <a:endParaRPr lang="en-US"/>
          </a:p>
          <a:p>
            <a:r>
              <a:rPr lang="en-US"/>
              <a:t>Master boot record</a:t>
            </a:r>
          </a:p>
          <a:p>
            <a:pPr lvl="1"/>
            <a:r>
              <a:rPr lang="en-US"/>
              <a:t>Superblock</a:t>
            </a:r>
          </a:p>
          <a:p>
            <a:pPr lvl="1"/>
            <a:r>
              <a:rPr lang="en-US"/>
              <a:t>File-control blocks (inodes)</a:t>
            </a:r>
          </a:p>
          <a:p>
            <a:pPr lvl="4"/>
            <a:endParaRPr lang="en-US"/>
          </a:p>
          <a:p>
            <a:r>
              <a:rPr lang="en-US"/>
              <a:t>File allocation algorithms</a:t>
            </a:r>
          </a:p>
          <a:p>
            <a:pPr lvl="1"/>
            <a:r>
              <a:rPr lang="en-US"/>
              <a:t>Contiguous</a:t>
            </a:r>
          </a:p>
          <a:p>
            <a:pPr lvl="1"/>
            <a:r>
              <a:rPr lang="en-US"/>
              <a:t>Linked</a:t>
            </a:r>
          </a:p>
          <a:p>
            <a:pPr lvl="1"/>
            <a:r>
              <a:rPr lang="en-US"/>
              <a:t>File allocation table (FAT)</a:t>
            </a:r>
          </a:p>
          <a:p>
            <a:pPr lvl="1"/>
            <a:r>
              <a:rPr lang="en-US"/>
              <a:t>Indexed</a:t>
            </a:r>
          </a:p>
        </p:txBody>
      </p:sp>
    </p:spTree>
    <p:extLst>
      <p:ext uri="{BB962C8B-B14F-4D97-AF65-F5344CB8AC3E}">
        <p14:creationId xmlns:p14="http://schemas.microsoft.com/office/powerpoint/2010/main" val="327673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1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1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61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61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615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1571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A038-AA14-B247-A4D8-4AC17A9545AB}" type="slidenum">
              <a:rPr lang="en-US"/>
              <a:pPr/>
              <a:t>44</a:t>
            </a:fld>
            <a:endParaRPr lang="en-US"/>
          </a:p>
        </p:txBody>
      </p:sp>
      <p:sp>
        <p:nvSpPr>
          <p:cNvPr id="126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Systems</a:t>
            </a:r>
            <a:r>
              <a:rPr lang="en-US" i="1" dirty="0"/>
              <a:t>, cont'd</a:t>
            </a:r>
          </a:p>
        </p:txBody>
      </p:sp>
      <p:sp>
        <p:nvSpPr>
          <p:cNvPr id="126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UNIX directories</a:t>
            </a:r>
          </a:p>
          <a:p>
            <a:pPr lvl="4"/>
            <a:endParaRPr lang="en-US" dirty="0"/>
          </a:p>
          <a:p>
            <a:r>
              <a:rPr lang="en-US" dirty="0"/>
              <a:t>Disk block size</a:t>
            </a:r>
          </a:p>
          <a:p>
            <a:r>
              <a:rPr lang="en-US" dirty="0"/>
              <a:t>Free space management</a:t>
            </a:r>
          </a:p>
          <a:p>
            <a:pPr lvl="4"/>
            <a:endParaRPr lang="en-US" dirty="0"/>
          </a:p>
          <a:p>
            <a:r>
              <a:rPr lang="en-US" dirty="0"/>
              <a:t>Reliability</a:t>
            </a:r>
          </a:p>
          <a:p>
            <a:r>
              <a:rPr lang="en-US" dirty="0"/>
              <a:t>Consistency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39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2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2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259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C169-0432-F742-AF1D-9D232D33EA67}" type="slidenum">
              <a:rPr lang="en-US"/>
              <a:pPr/>
              <a:t>45</a:t>
            </a:fld>
            <a:endParaRPr lang="en-US"/>
          </a:p>
        </p:txBody>
      </p:sp>
      <p:sp>
        <p:nvSpPr>
          <p:cNvPr id="126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Systems</a:t>
            </a:r>
            <a:r>
              <a:rPr lang="en-US" i="1" dirty="0"/>
              <a:t>, cont'd</a:t>
            </a:r>
          </a:p>
        </p:txBody>
      </p:sp>
      <p:sp>
        <p:nvSpPr>
          <p:cNvPr id="126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Performance</a:t>
            </a:r>
          </a:p>
          <a:p>
            <a:pPr lvl="1"/>
            <a:r>
              <a:rPr lang="en-US" dirty="0"/>
              <a:t>Caching</a:t>
            </a:r>
          </a:p>
          <a:p>
            <a:pPr lvl="1"/>
            <a:r>
              <a:rPr lang="en-US" dirty="0"/>
              <a:t>Read ahead</a:t>
            </a:r>
          </a:p>
          <a:p>
            <a:pPr lvl="1"/>
            <a:r>
              <a:rPr lang="en-US" dirty="0"/>
              <a:t>Disk arm motion</a:t>
            </a:r>
          </a:p>
          <a:p>
            <a:pPr lvl="4"/>
            <a:endParaRPr lang="en-US" dirty="0"/>
          </a:p>
          <a:p>
            <a:r>
              <a:rPr lang="en-US" dirty="0"/>
              <a:t>Log-structured</a:t>
            </a:r>
          </a:p>
          <a:p>
            <a:pPr lvl="4"/>
            <a:endParaRPr lang="en-US" dirty="0"/>
          </a:p>
          <a:p>
            <a:r>
              <a:rPr lang="en-US" dirty="0"/>
              <a:t>Virtual </a:t>
            </a:r>
          </a:p>
          <a:p>
            <a:pPr lvl="4"/>
            <a:endParaRPr lang="en-US" dirty="0"/>
          </a:p>
          <a:p>
            <a:r>
              <a:rPr lang="en-US" dirty="0"/>
              <a:t>Networked file system (NFS)</a:t>
            </a:r>
          </a:p>
          <a:p>
            <a:pPr lvl="1"/>
            <a:r>
              <a:rPr lang="en-US" dirty="0"/>
              <a:t>NFS mounting</a:t>
            </a:r>
          </a:p>
        </p:txBody>
      </p:sp>
    </p:spTree>
    <p:extLst>
      <p:ext uri="{BB962C8B-B14F-4D97-AF65-F5344CB8AC3E}">
        <p14:creationId xmlns:p14="http://schemas.microsoft.com/office/powerpoint/2010/main" val="78411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3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3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63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63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3619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59B8-0DDD-1E45-AF94-FDFC35BFC55D}" type="slidenum">
              <a:rPr lang="en-US"/>
              <a:pPr/>
              <a:t>46</a:t>
            </a:fld>
            <a:endParaRPr lang="en-US"/>
          </a:p>
        </p:txBody>
      </p:sp>
      <p:sp>
        <p:nvSpPr>
          <p:cNvPr id="125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I/O</a:t>
            </a:r>
          </a:p>
        </p:txBody>
      </p:sp>
      <p:sp>
        <p:nvSpPr>
          <p:cNvPr id="125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Device controllers</a:t>
            </a:r>
          </a:p>
          <a:p>
            <a:pPr lvl="4"/>
            <a:endParaRPr lang="en-US"/>
          </a:p>
          <a:p>
            <a:r>
              <a:rPr lang="en-US"/>
              <a:t>Polling</a:t>
            </a:r>
          </a:p>
          <a:p>
            <a:pPr lvl="4"/>
            <a:endParaRPr lang="en-US"/>
          </a:p>
          <a:p>
            <a:r>
              <a:rPr lang="en-US"/>
              <a:t>I/O interrupts</a:t>
            </a:r>
          </a:p>
          <a:p>
            <a:pPr lvl="1"/>
            <a:r>
              <a:rPr lang="en-US"/>
              <a:t>Priority levels</a:t>
            </a:r>
          </a:p>
          <a:p>
            <a:pPr lvl="1"/>
            <a:r>
              <a:rPr lang="en-US"/>
              <a:t>Application-level interrupt handlers</a:t>
            </a:r>
          </a:p>
          <a:p>
            <a:pPr lvl="4"/>
            <a:endParaRPr lang="en-US"/>
          </a:p>
          <a:p>
            <a:r>
              <a:rPr lang="en-US"/>
              <a:t>Sockets</a:t>
            </a:r>
          </a:p>
          <a:p>
            <a:pPr lvl="1"/>
            <a:r>
              <a:rPr lang="en-US" b="1">
                <a:solidFill>
                  <a:srgbClr val="0033CC"/>
                </a:solidFill>
                <a:latin typeface="Courier New" charset="0"/>
              </a:rPr>
              <a:t>select()</a:t>
            </a:r>
          </a:p>
          <a:p>
            <a:pPr lvl="4"/>
            <a:endParaRPr lang="en-US" b="1">
              <a:solidFill>
                <a:srgbClr val="0033CC"/>
              </a:solidFill>
              <a:latin typeface="Courier New" charset="0"/>
            </a:endParaRPr>
          </a:p>
          <a:p>
            <a:r>
              <a:rPr lang="en-US"/>
              <a:t>Clocks and timers</a:t>
            </a:r>
          </a:p>
        </p:txBody>
      </p:sp>
    </p:spTree>
    <p:extLst>
      <p:ext uri="{BB962C8B-B14F-4D97-AF65-F5344CB8AC3E}">
        <p14:creationId xmlns:p14="http://schemas.microsoft.com/office/powerpoint/2010/main" val="284796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1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51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513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1331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1E48-FC21-224F-AEB2-223CC7F9E2E7}" type="slidenum">
              <a:rPr lang="en-US"/>
              <a:pPr/>
              <a:t>47</a:t>
            </a:fld>
            <a:endParaRPr lang="en-US"/>
          </a:p>
        </p:txBody>
      </p:sp>
      <p:sp>
        <p:nvSpPr>
          <p:cNvPr id="127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Virtualization</a:t>
            </a:r>
          </a:p>
        </p:txBody>
      </p:sp>
      <p:sp>
        <p:nvSpPr>
          <p:cNvPr id="127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Virtual machine manager</a:t>
            </a:r>
          </a:p>
          <a:p>
            <a:pPr lvl="1"/>
            <a:r>
              <a:rPr lang="en-US" dirty="0"/>
              <a:t>Types</a:t>
            </a:r>
          </a:p>
          <a:p>
            <a:pPr lvl="1"/>
            <a:r>
              <a:rPr lang="en-US" dirty="0"/>
              <a:t>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8408507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F00B-E19A-CC4C-9B61-E9563B9ECDCA}" type="slidenum">
              <a:rPr lang="en-US"/>
              <a:pPr/>
              <a:t>48</a:t>
            </a:fld>
            <a:endParaRPr lang="en-US"/>
          </a:p>
        </p:txBody>
      </p:sp>
      <p:sp>
        <p:nvSpPr>
          <p:cNvPr id="126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Distributed Systems</a:t>
            </a:r>
          </a:p>
        </p:txBody>
      </p:sp>
      <p:sp>
        <p:nvSpPr>
          <p:cNvPr id="126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Advantages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Network operating systems</a:t>
            </a:r>
          </a:p>
          <a:p>
            <a:pPr>
              <a:lnSpc>
                <a:spcPct val="90000"/>
              </a:lnSpc>
            </a:pPr>
            <a:r>
              <a:rPr lang="en-US" dirty="0"/>
              <a:t>Distributed operating systems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Network structure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LAN and WAN</a:t>
            </a:r>
          </a:p>
          <a:p>
            <a:pPr lvl="4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80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7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7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67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67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771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A3AF-F98A-8B4C-B867-0766CD634092}" type="slidenum">
              <a:rPr lang="en-US"/>
              <a:pPr/>
              <a:t>49</a:t>
            </a:fld>
            <a:endParaRPr lang="en-US"/>
          </a:p>
        </p:txBody>
      </p:sp>
      <p:sp>
        <p:nvSpPr>
          <p:cNvPr id="128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Systems</a:t>
            </a:r>
            <a:r>
              <a:rPr lang="en-US" i="1" dirty="0"/>
              <a:t>, cont'd</a:t>
            </a:r>
          </a:p>
        </p:txBody>
      </p:sp>
      <p:sp>
        <p:nvSpPr>
          <p:cNvPr id="128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Communication structure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Naming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Domain name service (DNS)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Routing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Fixed, virtual, dynamic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Contention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CSMA/CD</a:t>
            </a:r>
          </a:p>
        </p:txBody>
      </p:sp>
    </p:spTree>
    <p:extLst>
      <p:ext uri="{BB962C8B-B14F-4D97-AF65-F5344CB8AC3E}">
        <p14:creationId xmlns:p14="http://schemas.microsoft.com/office/powerpoint/2010/main" val="159719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8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205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A67CF-AE66-114A-A0F9-31194C87A06E}" type="slidenum">
              <a:rPr lang="en-US"/>
              <a:pPr/>
              <a:t>5</a:t>
            </a:fld>
            <a:endParaRPr lang="en-US"/>
          </a:p>
        </p:txBody>
      </p:sp>
      <p:sp>
        <p:nvSpPr>
          <p:cNvPr id="116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of the Linux Kernel</a:t>
            </a:r>
            <a:endParaRPr lang="en-US" i="1"/>
          </a:p>
        </p:txBody>
      </p:sp>
      <p:pic>
        <p:nvPicPr>
          <p:cNvPr id="1168388" name="Picture 4" descr="10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1276350"/>
            <a:ext cx="6550025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68389" name="Rectangle 5"/>
          <p:cNvSpPr>
            <a:spLocks noChangeArrowheads="1"/>
          </p:cNvSpPr>
          <p:nvPr/>
        </p:nvSpPr>
        <p:spPr bwMode="auto">
          <a:xfrm>
            <a:off x="6035675" y="5989638"/>
            <a:ext cx="2120900" cy="581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Modern Operating Systems, 3</a:t>
            </a:r>
            <a:r>
              <a:rPr lang="en-US" sz="800" b="1" baseline="30000">
                <a:solidFill>
                  <a:srgbClr val="969696"/>
                </a:solidFill>
              </a:rPr>
              <a:t>rd</a:t>
            </a:r>
            <a:r>
              <a:rPr lang="en-US" sz="800" b="1">
                <a:solidFill>
                  <a:srgbClr val="969696"/>
                </a:solidFill>
              </a:rPr>
              <a:t> ed.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Andrew Tanenbaum</a:t>
            </a:r>
          </a:p>
          <a:p>
            <a:r>
              <a:rPr lang="en-US" sz="800">
                <a:solidFill>
                  <a:srgbClr val="969696"/>
                </a:solidFill>
              </a:rPr>
              <a:t>(c) 2008 Prentice-Hall, Inc.. 0-13-600663-9</a:t>
            </a:r>
          </a:p>
          <a:p>
            <a:r>
              <a:rPr lang="en-US" sz="800">
                <a:solidFill>
                  <a:srgbClr val="969696"/>
                </a:solidFill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4683426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93A3-AD5B-7B42-A615-670DD01633A9}" type="slidenum">
              <a:rPr lang="en-US"/>
              <a:pPr/>
              <a:t>50</a:t>
            </a:fld>
            <a:endParaRPr lang="en-US"/>
          </a:p>
        </p:txBody>
      </p:sp>
      <p:sp>
        <p:nvSpPr>
          <p:cNvPr id="1268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Systems</a:t>
            </a:r>
            <a:r>
              <a:rPr lang="en-US" i="1" dirty="0"/>
              <a:t>, cont'd</a:t>
            </a:r>
          </a:p>
        </p:txBody>
      </p:sp>
      <p:sp>
        <p:nvSpPr>
          <p:cNvPr id="126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Connection strategies</a:t>
            </a:r>
          </a:p>
          <a:p>
            <a:pPr lvl="1">
              <a:lnSpc>
                <a:spcPct val="90000"/>
              </a:lnSpc>
            </a:pPr>
            <a:r>
              <a:rPr lang="en-US"/>
              <a:t>Circuit, message, packet switching</a:t>
            </a:r>
          </a:p>
          <a:p>
            <a:pPr lvl="4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Communications protocols</a:t>
            </a:r>
          </a:p>
          <a:p>
            <a:pPr lvl="1">
              <a:lnSpc>
                <a:spcPct val="90000"/>
              </a:lnSpc>
            </a:pPr>
            <a:r>
              <a:rPr lang="en-US"/>
              <a:t>ISO 7-layer model</a:t>
            </a:r>
          </a:p>
          <a:p>
            <a:pPr lvl="1">
              <a:lnSpc>
                <a:spcPct val="90000"/>
              </a:lnSpc>
            </a:pPr>
            <a:r>
              <a:rPr lang="en-US"/>
              <a:t>TCP/IP protocol layers</a:t>
            </a:r>
          </a:p>
          <a:p>
            <a:pPr lvl="4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Ethernet</a:t>
            </a:r>
          </a:p>
          <a:p>
            <a:pPr lvl="4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Failure detection</a:t>
            </a:r>
          </a:p>
          <a:p>
            <a:pPr lvl="1">
              <a:lnSpc>
                <a:spcPct val="90000"/>
              </a:lnSpc>
            </a:pPr>
            <a:r>
              <a:rPr lang="en-US"/>
              <a:t>Reconfiguration</a:t>
            </a:r>
          </a:p>
          <a:p>
            <a:pPr lvl="4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Network design issues</a:t>
            </a:r>
          </a:p>
        </p:txBody>
      </p:sp>
    </p:spTree>
    <p:extLst>
      <p:ext uri="{BB962C8B-B14F-4D97-AF65-F5344CB8AC3E}">
        <p14:creationId xmlns:p14="http://schemas.microsoft.com/office/powerpoint/2010/main" val="192740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8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8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68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687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8739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0158-D4FD-DF4B-93DC-A12CDA8C44D5}" type="slidenum">
              <a:rPr lang="en-US"/>
              <a:pPr/>
              <a:t>51</a:t>
            </a:fld>
            <a:endParaRPr lang="en-US"/>
          </a:p>
        </p:txBody>
      </p:sp>
      <p:sp>
        <p:nvSpPr>
          <p:cNvPr id="126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Systems</a:t>
            </a:r>
            <a:r>
              <a:rPr lang="en-US" i="1" dirty="0"/>
              <a:t>, cont'd</a:t>
            </a:r>
          </a:p>
        </p:txBody>
      </p:sp>
      <p:sp>
        <p:nvSpPr>
          <p:cNvPr id="126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Distributed file system</a:t>
            </a:r>
          </a:p>
          <a:p>
            <a:pPr lvl="1"/>
            <a:r>
              <a:rPr lang="en-US" dirty="0"/>
              <a:t>Structure</a:t>
            </a:r>
          </a:p>
          <a:p>
            <a:pPr lvl="1"/>
            <a:r>
              <a:rPr lang="en-US" dirty="0"/>
              <a:t>Naming and transparency</a:t>
            </a:r>
          </a:p>
          <a:p>
            <a:pPr lvl="1"/>
            <a:r>
              <a:rPr lang="en-US" dirty="0"/>
              <a:t>Naming schemes</a:t>
            </a:r>
          </a:p>
          <a:p>
            <a:pPr lvl="4"/>
            <a:endParaRPr lang="en-US" dirty="0"/>
          </a:p>
          <a:p>
            <a:r>
              <a:rPr lang="en-US" dirty="0"/>
              <a:t>Remote file access</a:t>
            </a:r>
          </a:p>
          <a:p>
            <a:pPr lvl="4"/>
            <a:endParaRPr lang="en-US" dirty="0"/>
          </a:p>
          <a:p>
            <a:r>
              <a:rPr lang="en-US" dirty="0"/>
              <a:t>Caching</a:t>
            </a:r>
          </a:p>
          <a:p>
            <a:pPr lvl="1"/>
            <a:r>
              <a:rPr lang="en-US" dirty="0"/>
              <a:t>Location</a:t>
            </a:r>
          </a:p>
          <a:p>
            <a:pPr lvl="1"/>
            <a:r>
              <a:rPr lang="en-US" dirty="0"/>
              <a:t>Update policy</a:t>
            </a:r>
          </a:p>
          <a:p>
            <a:pPr lvl="1"/>
            <a:r>
              <a:rPr lang="en-US" dirty="0"/>
              <a:t>Consistency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37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9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9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69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69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6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6390F-E3A6-6C46-9459-B80DD19654BD}" type="slidenum">
              <a:rPr lang="en-US"/>
              <a:pPr/>
              <a:t>52</a:t>
            </a:fld>
            <a:endParaRPr lang="en-US"/>
          </a:p>
        </p:txBody>
      </p:sp>
      <p:sp>
        <p:nvSpPr>
          <p:cNvPr id="1264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Protection</a:t>
            </a:r>
          </a:p>
        </p:txBody>
      </p:sp>
      <p:sp>
        <p:nvSpPr>
          <p:cNvPr id="126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Principle of least privilege</a:t>
            </a:r>
          </a:p>
          <a:p>
            <a:pPr lvl="4"/>
            <a:endParaRPr lang="en-US" dirty="0"/>
          </a:p>
          <a:p>
            <a:r>
              <a:rPr lang="en-US" dirty="0"/>
              <a:t>Granularity</a:t>
            </a:r>
          </a:p>
          <a:p>
            <a:pPr lvl="4"/>
            <a:endParaRPr lang="en-US" dirty="0"/>
          </a:p>
          <a:p>
            <a:r>
              <a:rPr lang="en-US" dirty="0"/>
              <a:t>Domains</a:t>
            </a:r>
          </a:p>
          <a:p>
            <a:pPr lvl="1"/>
            <a:r>
              <a:rPr lang="en-US" dirty="0"/>
              <a:t>UNIX domains</a:t>
            </a:r>
          </a:p>
          <a:p>
            <a:pPr lvl="1"/>
            <a:r>
              <a:rPr lang="en-US" dirty="0"/>
              <a:t>Domain switching</a:t>
            </a:r>
          </a:p>
        </p:txBody>
      </p:sp>
    </p:spTree>
    <p:extLst>
      <p:ext uri="{BB962C8B-B14F-4D97-AF65-F5344CB8AC3E}">
        <p14:creationId xmlns:p14="http://schemas.microsoft.com/office/powerpoint/2010/main" val="409433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4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4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64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464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B093-68D7-014D-87A4-3EBBBB573B66}" type="slidenum">
              <a:rPr lang="en-US"/>
              <a:pPr/>
              <a:t>53</a:t>
            </a:fld>
            <a:endParaRPr lang="en-US"/>
          </a:p>
        </p:txBody>
      </p:sp>
      <p:sp>
        <p:nvSpPr>
          <p:cNvPr id="128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Protection</a:t>
            </a:r>
            <a:r>
              <a:rPr lang="en-US" i="1" dirty="0"/>
              <a:t>, cont'd</a:t>
            </a:r>
          </a:p>
        </p:txBody>
      </p:sp>
      <p:sp>
        <p:nvSpPr>
          <p:cNvPr id="128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Access matrix</a:t>
            </a:r>
          </a:p>
          <a:p>
            <a:r>
              <a:rPr lang="en-US" dirty="0"/>
              <a:t>Access control list</a:t>
            </a:r>
          </a:p>
          <a:p>
            <a:r>
              <a:rPr lang="en-US" dirty="0"/>
              <a:t>Role-based access control</a:t>
            </a:r>
          </a:p>
          <a:p>
            <a:pPr lvl="4"/>
            <a:endParaRPr lang="en-US" dirty="0"/>
          </a:p>
          <a:p>
            <a:r>
              <a:rPr lang="en-US" dirty="0"/>
              <a:t>Covert channels</a:t>
            </a:r>
          </a:p>
          <a:p>
            <a:r>
              <a:rPr lang="en-US" dirty="0"/>
              <a:t>Program-level protection</a:t>
            </a:r>
          </a:p>
        </p:txBody>
      </p:sp>
    </p:spTree>
    <p:extLst>
      <p:ext uri="{BB962C8B-B14F-4D97-AF65-F5344CB8AC3E}">
        <p14:creationId xmlns:p14="http://schemas.microsoft.com/office/powerpoint/2010/main" val="271253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8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3075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9896-6C36-3C46-8B0B-723DAAB8785E}" type="slidenum">
              <a:rPr lang="en-US"/>
              <a:pPr/>
              <a:t>54</a:t>
            </a:fld>
            <a:endParaRPr lang="en-US"/>
          </a:p>
        </p:txBody>
      </p:sp>
      <p:sp>
        <p:nvSpPr>
          <p:cNvPr id="126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Security</a:t>
            </a:r>
          </a:p>
        </p:txBody>
      </p:sp>
      <p:sp>
        <p:nvSpPr>
          <p:cNvPr id="126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Violations</a:t>
            </a:r>
          </a:p>
          <a:p>
            <a:pPr lvl="4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Methods</a:t>
            </a:r>
          </a:p>
          <a:p>
            <a:pPr lvl="1">
              <a:lnSpc>
                <a:spcPct val="90000"/>
              </a:lnSpc>
            </a:pPr>
            <a:r>
              <a:rPr lang="en-US"/>
              <a:t>Man in the middle</a:t>
            </a:r>
          </a:p>
          <a:p>
            <a:pPr lvl="1">
              <a:lnSpc>
                <a:spcPct val="90000"/>
              </a:lnSpc>
            </a:pPr>
            <a:r>
              <a:rPr lang="en-US"/>
              <a:t>Trojan horse</a:t>
            </a:r>
          </a:p>
          <a:p>
            <a:pPr lvl="1">
              <a:lnSpc>
                <a:spcPct val="90000"/>
              </a:lnSpc>
            </a:pPr>
            <a:r>
              <a:rPr lang="en-US"/>
              <a:t>Trap door</a:t>
            </a:r>
          </a:p>
          <a:p>
            <a:pPr lvl="1">
              <a:lnSpc>
                <a:spcPct val="90000"/>
              </a:lnSpc>
            </a:pPr>
            <a:r>
              <a:rPr lang="en-US"/>
              <a:t>Logic bomb</a:t>
            </a:r>
          </a:p>
          <a:p>
            <a:pPr lvl="1">
              <a:lnSpc>
                <a:spcPct val="90000"/>
              </a:lnSpc>
            </a:pPr>
            <a:r>
              <a:rPr lang="en-US"/>
              <a:t>Stack and buffer overflow</a:t>
            </a:r>
          </a:p>
        </p:txBody>
      </p:sp>
    </p:spTree>
    <p:extLst>
      <p:ext uri="{BB962C8B-B14F-4D97-AF65-F5344CB8AC3E}">
        <p14:creationId xmlns:p14="http://schemas.microsoft.com/office/powerpoint/2010/main" val="11378631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FA277-CDC4-D14E-8D46-DC9039777B59}" type="slidenum">
              <a:rPr lang="en-US"/>
              <a:pPr/>
              <a:t>55</a:t>
            </a:fld>
            <a:endParaRPr lang="en-US"/>
          </a:p>
        </p:txBody>
      </p:sp>
      <p:sp>
        <p:nvSpPr>
          <p:cNvPr id="1266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</a:t>
            </a:r>
            <a:r>
              <a:rPr lang="en-US" i="1" dirty="0"/>
              <a:t>, cont'd</a:t>
            </a:r>
          </a:p>
        </p:txBody>
      </p:sp>
      <p:sp>
        <p:nvSpPr>
          <p:cNvPr id="126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Levels</a:t>
            </a:r>
          </a:p>
          <a:p>
            <a:r>
              <a:rPr lang="en-US" dirty="0"/>
              <a:t>Viruses</a:t>
            </a:r>
          </a:p>
          <a:p>
            <a:r>
              <a:rPr lang="en-US" dirty="0"/>
              <a:t>Ransomware</a:t>
            </a:r>
          </a:p>
          <a:p>
            <a:r>
              <a:rPr lang="en-US" dirty="0"/>
              <a:t>Port scanning</a:t>
            </a:r>
          </a:p>
          <a:p>
            <a:r>
              <a:rPr lang="en-US" dirty="0"/>
              <a:t>Denial of service</a:t>
            </a:r>
          </a:p>
          <a:p>
            <a:pPr lvl="4"/>
            <a:endParaRPr lang="en-US" dirty="0"/>
          </a:p>
          <a:p>
            <a:r>
              <a:rPr lang="en-US" dirty="0"/>
              <a:t>User authentication</a:t>
            </a:r>
          </a:p>
          <a:p>
            <a:r>
              <a:rPr lang="en-US" dirty="0"/>
              <a:t>Firewalls</a:t>
            </a:r>
          </a:p>
          <a:p>
            <a:r>
              <a:rPr lang="en-US" dirty="0"/>
              <a:t>Public key cryptography</a:t>
            </a:r>
          </a:p>
        </p:txBody>
      </p:sp>
    </p:spTree>
    <p:extLst>
      <p:ext uri="{BB962C8B-B14F-4D97-AF65-F5344CB8AC3E}">
        <p14:creationId xmlns:p14="http://schemas.microsoft.com/office/powerpoint/2010/main" val="8437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6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6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66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6691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BC31-51B4-794A-9A46-23936E18D500}" type="slidenum">
              <a:rPr lang="en-US"/>
              <a:pPr/>
              <a:t>56</a:t>
            </a:fld>
            <a:endParaRPr lang="en-US"/>
          </a:p>
        </p:txBody>
      </p:sp>
      <p:sp>
        <p:nvSpPr>
          <p:cNvPr id="1271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Studies</a:t>
            </a:r>
          </a:p>
        </p:txBody>
      </p:sp>
      <p:sp>
        <p:nvSpPr>
          <p:cNvPr id="127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Linux</a:t>
            </a:r>
          </a:p>
          <a:p>
            <a:r>
              <a:rPr lang="en-US" dirty="0"/>
              <a:t>Windows 10</a:t>
            </a:r>
          </a:p>
          <a:p>
            <a:r>
              <a:rPr lang="en-US" dirty="0"/>
              <a:t>Android</a:t>
            </a:r>
          </a:p>
        </p:txBody>
      </p:sp>
    </p:spTree>
    <p:extLst>
      <p:ext uri="{BB962C8B-B14F-4D97-AF65-F5344CB8AC3E}">
        <p14:creationId xmlns:p14="http://schemas.microsoft.com/office/powerpoint/2010/main" val="36676755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4DD3-9BD1-CE4D-8FC8-0130FE757DA7}" type="slidenum">
              <a:rPr lang="en-US"/>
              <a:pPr/>
              <a:t>57</a:t>
            </a:fld>
            <a:endParaRPr lang="en-US"/>
          </a:p>
        </p:txBody>
      </p:sp>
      <p:sp>
        <p:nvSpPr>
          <p:cNvPr id="128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IBM Manual, 1925</a:t>
            </a:r>
          </a:p>
        </p:txBody>
      </p:sp>
      <p:sp>
        <p:nvSpPr>
          <p:cNvPr id="1286147" name="Text Box 3"/>
          <p:cNvSpPr txBox="1">
            <a:spLocks noChangeArrowheads="1"/>
          </p:cNvSpPr>
          <p:nvPr/>
        </p:nvSpPr>
        <p:spPr bwMode="auto">
          <a:xfrm>
            <a:off x="377426" y="1691659"/>
            <a:ext cx="8315097" cy="3170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33CC"/>
                </a:solidFill>
              </a:rPr>
              <a:t>All parts should go together without forcing. </a:t>
            </a:r>
          </a:p>
          <a:p>
            <a:pPr algn="ctr"/>
            <a:r>
              <a:rPr lang="en-US" sz="2800" b="1" dirty="0">
                <a:solidFill>
                  <a:srgbClr val="0033CC"/>
                </a:solidFill>
              </a:rPr>
              <a:t>You must remember that the parts you are </a:t>
            </a:r>
            <a:br>
              <a:rPr lang="en-US" sz="2800" b="1" dirty="0">
                <a:solidFill>
                  <a:srgbClr val="0033CC"/>
                </a:solidFill>
              </a:rPr>
            </a:br>
            <a:r>
              <a:rPr lang="en-US" sz="2800" b="1" dirty="0">
                <a:solidFill>
                  <a:srgbClr val="0033CC"/>
                </a:solidFill>
              </a:rPr>
              <a:t>reassembling were disassembled by you. </a:t>
            </a:r>
          </a:p>
          <a:p>
            <a:pPr algn="ctr"/>
            <a:r>
              <a:rPr lang="en-US" b="1" dirty="0">
                <a:solidFill>
                  <a:srgbClr val="0033CC"/>
                </a:solidFill>
              </a:rPr>
              <a:t> </a:t>
            </a:r>
          </a:p>
          <a:p>
            <a:pPr algn="ctr"/>
            <a:r>
              <a:rPr lang="en-US" sz="2800" b="1" dirty="0">
                <a:solidFill>
                  <a:srgbClr val="0033CC"/>
                </a:solidFill>
              </a:rPr>
              <a:t>Therefore, if you can</a:t>
            </a:r>
            <a:r>
              <a:rPr lang="en-US" sz="2800" b="1" dirty="0">
                <a:solidFill>
                  <a:srgbClr val="0033CC"/>
                </a:solidFill>
                <a:latin typeface="Arial"/>
              </a:rPr>
              <a:t>’</a:t>
            </a:r>
            <a:r>
              <a:rPr lang="en-US" sz="2800" b="1" dirty="0">
                <a:solidFill>
                  <a:srgbClr val="0033CC"/>
                </a:solidFill>
              </a:rPr>
              <a:t>t get them together again, </a:t>
            </a:r>
          </a:p>
          <a:p>
            <a:pPr algn="ctr"/>
            <a:r>
              <a:rPr lang="en-US" sz="2800" b="1" dirty="0">
                <a:solidFill>
                  <a:srgbClr val="0033CC"/>
                </a:solidFill>
              </a:rPr>
              <a:t>there must be a reason. </a:t>
            </a:r>
          </a:p>
          <a:p>
            <a:pPr algn="ctr"/>
            <a:r>
              <a:rPr lang="en-US" b="1" dirty="0">
                <a:solidFill>
                  <a:srgbClr val="0033CC"/>
                </a:solidFill>
              </a:rPr>
              <a:t> </a:t>
            </a:r>
          </a:p>
          <a:p>
            <a:pPr algn="ctr"/>
            <a:r>
              <a:rPr lang="en-US" sz="2800" b="1" dirty="0">
                <a:solidFill>
                  <a:srgbClr val="0033CC"/>
                </a:solidFill>
              </a:rPr>
              <a:t>By all means, do not use a hammer. </a:t>
            </a:r>
          </a:p>
        </p:txBody>
      </p:sp>
    </p:spTree>
    <p:extLst>
      <p:ext uri="{BB962C8B-B14F-4D97-AF65-F5344CB8AC3E}">
        <p14:creationId xmlns:p14="http://schemas.microsoft.com/office/powerpoint/2010/main" val="242379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8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8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8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4AB1-2BEF-2442-BC81-C6B5C802C3C7}" type="slidenum">
              <a:rPr lang="en-US"/>
              <a:pPr/>
              <a:t>6</a:t>
            </a:fld>
            <a:endParaRPr lang="en-US"/>
          </a:p>
        </p:txBody>
      </p:sp>
      <p:sp>
        <p:nvSpPr>
          <p:cNvPr id="117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Linux Processes and Threads</a:t>
            </a:r>
          </a:p>
        </p:txBody>
      </p:sp>
      <p:sp>
        <p:nvSpPr>
          <p:cNvPr id="117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Linux </a:t>
            </a:r>
            <a:r>
              <a:rPr lang="en-US" dirty="0">
                <a:solidFill>
                  <a:srgbClr val="B23300"/>
                </a:solidFill>
              </a:rPr>
              <a:t>tasks </a:t>
            </a:r>
            <a:r>
              <a:rPr lang="en-US" dirty="0"/>
              <a:t>represent processes and threads.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Same internal </a:t>
            </a:r>
            <a:r>
              <a:rPr lang="en-US" dirty="0">
                <a:solidFill>
                  <a:srgbClr val="B23300"/>
                </a:solidFill>
              </a:rPr>
              <a:t>process descriptor</a:t>
            </a:r>
            <a:r>
              <a:rPr lang="en-US" dirty="0"/>
              <a:t>: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Scheduling parameters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Memory image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Signals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Machine registers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System call state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File descriptor table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Accounting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Kernel stack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Miscellaneous</a:t>
            </a:r>
          </a:p>
        </p:txBody>
      </p:sp>
    </p:spTree>
    <p:extLst>
      <p:ext uri="{BB962C8B-B14F-4D97-AF65-F5344CB8AC3E}">
        <p14:creationId xmlns:p14="http://schemas.microsoft.com/office/powerpoint/2010/main" val="3096557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A3432-1B2F-884A-B63B-9E22DFA8A4D7}" type="slidenum">
              <a:rPr lang="en-US"/>
              <a:pPr/>
              <a:t>7</a:t>
            </a:fld>
            <a:endParaRPr lang="en-US"/>
          </a:p>
        </p:txBody>
      </p:sp>
      <p:sp>
        <p:nvSpPr>
          <p:cNvPr id="1174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Linux Scheduler</a:t>
            </a:r>
          </a:p>
        </p:txBody>
      </p:sp>
      <p:sp>
        <p:nvSpPr>
          <p:cNvPr id="1174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1"/>
            <a:ext cx="8229600" cy="487677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Real-time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Priority-based and preemptive.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Priority ranges 0-99.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FCFS and round-robin, as required by POSIX.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Timesharing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Pre-emptive </a:t>
            </a:r>
            <a:r>
              <a:rPr lang="en-US" dirty="0">
                <a:solidFill>
                  <a:srgbClr val="B23300"/>
                </a:solidFill>
              </a:rPr>
              <a:t>Completely Fair Schedule</a:t>
            </a:r>
            <a:r>
              <a:rPr lang="en-US" dirty="0">
                <a:solidFill>
                  <a:schemeClr val="folHlink"/>
                </a:solidFill>
              </a:rPr>
              <a:t>r</a:t>
            </a:r>
            <a:r>
              <a:rPr lang="en-US" dirty="0"/>
              <a:t> (CFS).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CFS always schedules the task which has </a:t>
            </a:r>
            <a:br>
              <a:rPr lang="en-US" dirty="0"/>
            </a:br>
            <a:r>
              <a:rPr lang="en-US" dirty="0"/>
              <a:t>the least amount of time left on the CPU.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nice</a:t>
            </a:r>
            <a:r>
              <a:rPr lang="en-US" dirty="0"/>
              <a:t> command and system call</a:t>
            </a:r>
            <a:br>
              <a:rPr lang="en-US" dirty="0"/>
            </a:br>
            <a:r>
              <a:rPr lang="en-US" dirty="0"/>
              <a:t>can adjust a process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priority up or down.</a:t>
            </a:r>
          </a:p>
        </p:txBody>
      </p:sp>
    </p:spTree>
    <p:extLst>
      <p:ext uri="{BB962C8B-B14F-4D97-AF65-F5344CB8AC3E}">
        <p14:creationId xmlns:p14="http://schemas.microsoft.com/office/powerpoint/2010/main" val="124131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4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74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74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74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453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8994-309D-0F4A-9235-13717809CBA4}" type="slidenum">
              <a:rPr lang="en-US"/>
              <a:pPr/>
              <a:t>8</a:t>
            </a:fld>
            <a:endParaRPr lang="en-US"/>
          </a:p>
        </p:txBody>
      </p:sp>
      <p:sp>
        <p:nvSpPr>
          <p:cNvPr id="1175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Linux Scheduler</a:t>
            </a:r>
            <a:r>
              <a:rPr lang="en-US" i="1"/>
              <a:t>, cont</a:t>
            </a:r>
            <a:r>
              <a:rPr lang="ja-JP" altLang="en-US" i="1">
                <a:latin typeface="Arial"/>
              </a:rPr>
              <a:t>’</a:t>
            </a:r>
            <a:r>
              <a:rPr lang="en-US" i="1"/>
              <a:t>d</a:t>
            </a:r>
          </a:p>
        </p:txBody>
      </p:sp>
      <p:sp>
        <p:nvSpPr>
          <p:cNvPr id="1175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>
                <a:solidFill>
                  <a:srgbClr val="B23300"/>
                </a:solidFill>
              </a:rPr>
              <a:t>runqueue</a:t>
            </a:r>
            <a:r>
              <a:rPr lang="en-US" dirty="0">
                <a:solidFill>
                  <a:srgbClr val="B23300"/>
                </a:solidFill>
              </a:rPr>
              <a:t> </a:t>
            </a:r>
            <a:r>
              <a:rPr lang="en-US" dirty="0"/>
              <a:t>is associated with each CPU.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Two arrays, </a:t>
            </a:r>
            <a:br>
              <a:rPr lang="en-US" dirty="0"/>
            </a:br>
            <a:r>
              <a:rPr lang="en-US" u="sng" dirty="0"/>
              <a:t>active</a:t>
            </a:r>
            <a:r>
              <a:rPr lang="en-US" dirty="0">
                <a:solidFill>
                  <a:srgbClr val="B23300"/>
                </a:solidFill>
              </a:rPr>
              <a:t> </a:t>
            </a:r>
            <a:r>
              <a:rPr lang="en-US" dirty="0"/>
              <a:t>and </a:t>
            </a:r>
            <a:r>
              <a:rPr lang="en-US" u="sng" dirty="0"/>
              <a:t>expired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Each contains </a:t>
            </a:r>
            <a:br>
              <a:rPr lang="en-US" dirty="0"/>
            </a:br>
            <a:r>
              <a:rPr lang="en-US" dirty="0"/>
              <a:t>140 list heads, </a:t>
            </a:r>
            <a:br>
              <a:rPr lang="en-US" dirty="0"/>
            </a:br>
            <a:r>
              <a:rPr lang="en-US" dirty="0"/>
              <a:t>one per priority level.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Each list head points </a:t>
            </a:r>
            <a:br>
              <a:rPr lang="en-US" dirty="0"/>
            </a:br>
            <a:r>
              <a:rPr lang="en-US" dirty="0"/>
              <a:t>to a list of processes </a:t>
            </a:r>
            <a:br>
              <a:rPr lang="en-US" dirty="0"/>
            </a:br>
            <a:r>
              <a:rPr lang="en-US" dirty="0"/>
              <a:t>at that priority level.</a:t>
            </a:r>
          </a:p>
        </p:txBody>
      </p:sp>
      <p:pic>
        <p:nvPicPr>
          <p:cNvPr id="1175556" name="Picture 4" descr="10-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1965325"/>
            <a:ext cx="4443412" cy="380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681C80-E4A2-CB41-AAAC-1B6AC308C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311" y="6188075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319585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5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75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75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555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A96F-FFEB-0445-ACF9-D6DE2FCDDC80}" type="slidenum">
              <a:rPr lang="en-US"/>
              <a:pPr/>
              <a:t>9</a:t>
            </a:fld>
            <a:endParaRPr lang="en-US"/>
          </a:p>
        </p:txBody>
      </p:sp>
      <p:sp>
        <p:nvSpPr>
          <p:cNvPr id="118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Linux ext3 File System</a:t>
            </a:r>
          </a:p>
        </p:txBody>
      </p:sp>
      <p:sp>
        <p:nvSpPr>
          <p:cNvPr id="1184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785331"/>
          </a:xfrm>
        </p:spPr>
        <p:txBody>
          <a:bodyPr/>
          <a:lstStyle/>
          <a:p>
            <a:r>
              <a:rPr lang="en-US" dirty="0"/>
              <a:t>Default block size is a function of </a:t>
            </a:r>
            <a:br>
              <a:rPr lang="en-US" dirty="0"/>
            </a:br>
            <a:r>
              <a:rPr lang="en-US" dirty="0"/>
              <a:t>the total size of the file system.</a:t>
            </a:r>
          </a:p>
          <a:p>
            <a:pPr lvl="1"/>
            <a:r>
              <a:rPr lang="en-US" dirty="0"/>
              <a:t>Block sizes of 1, 2, 4, and 8 KB supported.</a:t>
            </a:r>
          </a:p>
          <a:p>
            <a:pPr lvl="4"/>
            <a:endParaRPr lang="en-US" sz="1000" dirty="0"/>
          </a:p>
          <a:p>
            <a:r>
              <a:rPr lang="en-US" dirty="0"/>
              <a:t>To maintain high performance, </a:t>
            </a:r>
            <a:br>
              <a:rPr lang="en-US" dirty="0"/>
            </a:br>
            <a:r>
              <a:rPr lang="en-US" dirty="0"/>
              <a:t>cluster</a:t>
            </a:r>
            <a:r>
              <a:rPr lang="en-US" dirty="0">
                <a:solidFill>
                  <a:srgbClr val="B23300"/>
                </a:solidFill>
              </a:rPr>
              <a:t> </a:t>
            </a:r>
            <a:r>
              <a:rPr lang="en-US" dirty="0"/>
              <a:t>physically adjacent I/O requests.</a:t>
            </a:r>
          </a:p>
          <a:p>
            <a:pPr lvl="4"/>
            <a:endParaRPr lang="en-US" dirty="0"/>
          </a:p>
          <a:p>
            <a:r>
              <a:rPr lang="en-US" dirty="0"/>
              <a:t>Journaling file system</a:t>
            </a:r>
          </a:p>
          <a:p>
            <a:pPr lvl="1"/>
            <a:r>
              <a:rPr lang="en-US" dirty="0"/>
              <a:t>Transactions are logged to a journal.</a:t>
            </a:r>
          </a:p>
          <a:p>
            <a:pPr lvl="1"/>
            <a:r>
              <a:rPr lang="en-US" dirty="0"/>
              <a:t>Journal entries are replayed to the actual file system.</a:t>
            </a:r>
          </a:p>
          <a:p>
            <a:pPr lvl="1"/>
            <a:r>
              <a:rPr lang="en-US" dirty="0"/>
              <a:t>Journaling may improve file system performance.</a:t>
            </a:r>
          </a:p>
        </p:txBody>
      </p:sp>
    </p:spTree>
    <p:extLst>
      <p:ext uri="{BB962C8B-B14F-4D97-AF65-F5344CB8AC3E}">
        <p14:creationId xmlns:p14="http://schemas.microsoft.com/office/powerpoint/2010/main" val="68527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4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84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84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84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4771" grpId="0" build="p"/>
    </p:bld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65777</TotalTime>
  <Words>2027</Words>
  <Application>Microsoft Macintosh PowerPoint</Application>
  <PresentationFormat>On-screen Show (4:3)</PresentationFormat>
  <Paragraphs>509</Paragraphs>
  <Slides>57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Courier New</vt:lpstr>
      <vt:lpstr>Times New Roman</vt:lpstr>
      <vt:lpstr>Wingdings</vt:lpstr>
      <vt:lpstr>Quadrant</vt:lpstr>
      <vt:lpstr>CMPE 142 Operating Systems May 14 Class Meeting</vt:lpstr>
      <vt:lpstr>Case Study: The Linux Operating System</vt:lpstr>
      <vt:lpstr>Booting Linux</vt:lpstr>
      <vt:lpstr>The Layers in a Linux System</vt:lpstr>
      <vt:lpstr>Structure of the Linux Kernel</vt:lpstr>
      <vt:lpstr>Linux Processes and Threads</vt:lpstr>
      <vt:lpstr>Linux Scheduler</vt:lpstr>
      <vt:lpstr>Linux Scheduler, cont’d</vt:lpstr>
      <vt:lpstr>Linux ext3 File System</vt:lpstr>
      <vt:lpstr>Linux Executable Files</vt:lpstr>
      <vt:lpstr>Linux I/O</vt:lpstr>
      <vt:lpstr>Linux I/O, cont’d</vt:lpstr>
      <vt:lpstr>Linux Networking</vt:lpstr>
      <vt:lpstr>TCP/IP Protocol Suite</vt:lpstr>
      <vt:lpstr>NFS Mounting</vt:lpstr>
      <vt:lpstr>Microsoft Windows 10</vt:lpstr>
      <vt:lpstr>Windows vs. Unix</vt:lpstr>
      <vt:lpstr>Windows 10 Architecture</vt:lpstr>
      <vt:lpstr>Windows 10 Dispatcher Objects</vt:lpstr>
      <vt:lpstr>Processes and Threads, cont’d</vt:lpstr>
      <vt:lpstr>Interrupt Request Levels (IRQLs)</vt:lpstr>
      <vt:lpstr>Exceptions and Interrupts</vt:lpstr>
      <vt:lpstr>Virtual Memory</vt:lpstr>
      <vt:lpstr>Cache Manager</vt:lpstr>
      <vt:lpstr>Break</vt:lpstr>
      <vt:lpstr>Android</vt:lpstr>
      <vt:lpstr>Android Design Goals</vt:lpstr>
      <vt:lpstr>Android Architecture</vt:lpstr>
      <vt:lpstr>Android Architecture, cont'd</vt:lpstr>
      <vt:lpstr>Dalvik</vt:lpstr>
      <vt:lpstr>Android Application Framework</vt:lpstr>
      <vt:lpstr>Package Manager Example</vt:lpstr>
      <vt:lpstr>Binder IPC</vt:lpstr>
      <vt:lpstr>Launching a New Application Process</vt:lpstr>
      <vt:lpstr>Process Lifecycle</vt:lpstr>
      <vt:lpstr>Postmortem Reports</vt:lpstr>
      <vt:lpstr>Final Exam</vt:lpstr>
      <vt:lpstr>Disk Storage</vt:lpstr>
      <vt:lpstr>Disk Storage, cont'd</vt:lpstr>
      <vt:lpstr>File Systems</vt:lpstr>
      <vt:lpstr>File Systems, cont'd</vt:lpstr>
      <vt:lpstr>File Systems, cont'd</vt:lpstr>
      <vt:lpstr>File Systems, cont'd</vt:lpstr>
      <vt:lpstr>File Systems, cont'd</vt:lpstr>
      <vt:lpstr>File Systems, cont'd</vt:lpstr>
      <vt:lpstr>I/O</vt:lpstr>
      <vt:lpstr>Virtualization</vt:lpstr>
      <vt:lpstr>Distributed Systems</vt:lpstr>
      <vt:lpstr>Distributed Systems, cont'd</vt:lpstr>
      <vt:lpstr>Distributed Systems, cont'd</vt:lpstr>
      <vt:lpstr>Distributed Systems, cont'd</vt:lpstr>
      <vt:lpstr>Protection</vt:lpstr>
      <vt:lpstr>Protection, cont'd</vt:lpstr>
      <vt:lpstr>Security</vt:lpstr>
      <vt:lpstr>Security, cont'd</vt:lpstr>
      <vt:lpstr>Case Studies</vt:lpstr>
      <vt:lpstr>IBM Manual, 1925</vt:lpstr>
    </vt:vector>
  </TitlesOfParts>
  <Company>Apropos Logic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151: Object-Oriented Design</dc:title>
  <dc:creator>Ronald Mak</dc:creator>
  <cp:lastModifiedBy>Ron Mak</cp:lastModifiedBy>
  <cp:revision>822</cp:revision>
  <dcterms:created xsi:type="dcterms:W3CDTF">2008-01-12T03:52:55Z</dcterms:created>
  <dcterms:modified xsi:type="dcterms:W3CDTF">2021-05-14T07:46:03Z</dcterms:modified>
</cp:coreProperties>
</file>