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86"/>
  </p:notesMasterIdLst>
  <p:handoutMasterIdLst>
    <p:handoutMasterId r:id="rId87"/>
  </p:handout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64" r:id="rId30"/>
    <p:sldId id="365" r:id="rId31"/>
    <p:sldId id="367" r:id="rId32"/>
    <p:sldId id="368" r:id="rId33"/>
    <p:sldId id="322" r:id="rId34"/>
    <p:sldId id="310" r:id="rId35"/>
    <p:sldId id="311" r:id="rId36"/>
    <p:sldId id="312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50" r:id="rId73"/>
    <p:sldId id="351" r:id="rId74"/>
    <p:sldId id="352" r:id="rId75"/>
    <p:sldId id="353" r:id="rId76"/>
    <p:sldId id="354" r:id="rId77"/>
    <p:sldId id="355" r:id="rId78"/>
    <p:sldId id="356" r:id="rId79"/>
    <p:sldId id="357" r:id="rId80"/>
    <p:sldId id="358" r:id="rId81"/>
    <p:sldId id="360" r:id="rId82"/>
    <p:sldId id="361" r:id="rId83"/>
    <p:sldId id="362" r:id="rId84"/>
    <p:sldId id="363" r:id="rId8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432FF"/>
    <a:srgbClr val="08813D"/>
    <a:srgbClr val="C9F1FD"/>
    <a:srgbClr val="C5F9B8"/>
    <a:srgbClr val="029846"/>
    <a:srgbClr val="FF9300"/>
    <a:srgbClr val="E1A90D"/>
    <a:srgbClr val="FF40FF"/>
    <a:srgbClr val="930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14" autoAdjust="0"/>
    <p:restoredTop sz="97216" autoAdjust="0"/>
  </p:normalViewPr>
  <p:slideViewPr>
    <p:cSldViewPr>
      <p:cViewPr varScale="1">
        <p:scale>
          <a:sx n="172" d="100"/>
          <a:sy n="172" d="100"/>
        </p:scale>
        <p:origin x="3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April 30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721708" y="6263609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142: Operating Systems </a:t>
            </a:r>
          </a:p>
          <a:p>
            <a:pPr algn="ctr"/>
            <a:r>
              <a:rPr lang="en-US" altLang="x-none" sz="1000" dirty="0"/>
              <a:t>© R. </a:t>
            </a:r>
            <a:r>
              <a:rPr lang="en-US" altLang="x-none" sz="1000" dirty="0" err="1"/>
              <a:t>Mak</a:t>
            </a:r>
            <a:endParaRPr lang="en-US" altLang="x-non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mware.com/in/products/workstation-player/workstation-player-evaluation.html" TargetMode="External"/><Relationship Id="rId2" Type="http://schemas.openxmlformats.org/officeDocument/2006/relationships/hyperlink" Target="https://www.virtualbox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142</a:t>
            </a:r>
            <a:br>
              <a:rPr lang="en-US" altLang="x-none" sz="3200" dirty="0"/>
            </a:br>
            <a:r>
              <a:rPr lang="en-US" altLang="x-none" sz="3200" dirty="0"/>
              <a:t>Operating Systems</a:t>
            </a:r>
            <a:br>
              <a:rPr lang="en-US" altLang="x-none" sz="3600" dirty="0"/>
            </a:br>
            <a:r>
              <a:rPr lang="en-US" altLang="x-none" sz="2400" dirty="0"/>
              <a:t>April 30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Computer Engineering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ABB2-42F2-9A46-AD10-B6B4288B74DD}" type="slidenum">
              <a:rPr lang="en-US"/>
              <a:pPr/>
              <a:t>10</a:t>
            </a:fld>
            <a:endParaRPr lang="en-US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vs. Guest Operating Systems,</a:t>
            </a:r>
            <a:r>
              <a:rPr lang="en-US" i="1" dirty="0"/>
              <a:t>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Guest</a:t>
            </a:r>
            <a:r>
              <a:rPr lang="en-US" sz="2800" dirty="0"/>
              <a:t> operating system</a:t>
            </a:r>
          </a:p>
          <a:p>
            <a:pPr lvl="1"/>
            <a:r>
              <a:rPr lang="en-US" sz="2400" dirty="0"/>
              <a:t>An OS running in a virtual machine </a:t>
            </a:r>
            <a:br>
              <a:rPr lang="en-US" sz="2400" dirty="0"/>
            </a:br>
            <a:r>
              <a:rPr lang="en-US" sz="2400" dirty="0"/>
              <a:t>under control of a VMM.</a:t>
            </a:r>
          </a:p>
          <a:p>
            <a:pPr lvl="1"/>
            <a:r>
              <a:rPr lang="en-US" sz="2400" dirty="0"/>
              <a:t>Example: </a:t>
            </a:r>
          </a:p>
          <a:p>
            <a:pPr lvl="2"/>
            <a:r>
              <a:rPr lang="en-US" sz="2000" dirty="0"/>
              <a:t>Debian running under VirtualBox on a Mac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If there is enough physical memory and disk space, </a:t>
            </a:r>
            <a:br>
              <a:rPr lang="en-US" sz="2400" dirty="0"/>
            </a:br>
            <a:r>
              <a:rPr lang="en-US" sz="2400" dirty="0"/>
              <a:t>it is possible to </a:t>
            </a:r>
            <a:r>
              <a:rPr lang="en-US" dirty="0"/>
              <a:t>run several guest </a:t>
            </a:r>
            <a:r>
              <a:rPr lang="en-US" dirty="0" err="1"/>
              <a:t>OSes</a:t>
            </a:r>
            <a:r>
              <a:rPr lang="en-US" dirty="0"/>
              <a:t> </a:t>
            </a:r>
            <a:r>
              <a:rPr lang="en-US" sz="2400" dirty="0"/>
              <a:t>(and their applications) simultaneously on a single physical machine.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0D37-B294-3D47-8C93-07AB0D3C62E5}" type="slidenum">
              <a:rPr lang="en-US"/>
              <a:pPr/>
              <a:t>11</a:t>
            </a:fld>
            <a:endParaRPr lang="en-US"/>
          </a:p>
        </p:txBody>
      </p:sp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Virtualization Requirements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Fidelity</a:t>
            </a:r>
          </a:p>
          <a:p>
            <a:pPr lvl="1"/>
            <a:r>
              <a:rPr lang="en-US" sz="2400" dirty="0"/>
              <a:t>A VMM provides an environment for programs that is </a:t>
            </a:r>
            <a:r>
              <a:rPr lang="en-US" sz="2400" u="sng" dirty="0"/>
              <a:t>essentially identical</a:t>
            </a:r>
            <a:r>
              <a:rPr lang="en-US" sz="2400" dirty="0"/>
              <a:t> to the original machine.</a:t>
            </a:r>
          </a:p>
          <a:p>
            <a:pPr lvl="4"/>
            <a:endParaRPr lang="en-US" sz="1200" dirty="0"/>
          </a:p>
          <a:p>
            <a:r>
              <a:rPr lang="en-US" sz="2800" dirty="0"/>
              <a:t>Performance</a:t>
            </a:r>
          </a:p>
          <a:p>
            <a:pPr lvl="1"/>
            <a:r>
              <a:rPr lang="en-US" sz="2400" dirty="0"/>
              <a:t>Programs running within that environment have </a:t>
            </a:r>
            <a:br>
              <a:rPr lang="en-US" sz="2400" dirty="0"/>
            </a:br>
            <a:r>
              <a:rPr lang="en-US" sz="2400" dirty="0"/>
              <a:t>only </a:t>
            </a:r>
            <a:r>
              <a:rPr lang="en-US" sz="2400" u="sng" dirty="0"/>
              <a:t>minor performance degradation</a:t>
            </a:r>
            <a:r>
              <a:rPr lang="en-US" sz="24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Safety</a:t>
            </a:r>
          </a:p>
          <a:p>
            <a:pPr lvl="1"/>
            <a:r>
              <a:rPr lang="en-US" sz="2400" dirty="0"/>
              <a:t>The </a:t>
            </a:r>
            <a:r>
              <a:rPr lang="en-US" sz="2400" u="sng" dirty="0"/>
              <a:t>VMM is in complete control</a:t>
            </a:r>
            <a:r>
              <a:rPr lang="en-US" sz="2400" dirty="0"/>
              <a:t> of system resources </a:t>
            </a:r>
            <a:br>
              <a:rPr lang="en-US" sz="2400" dirty="0"/>
            </a:br>
            <a:r>
              <a:rPr lang="en-US" sz="2400" dirty="0"/>
              <a:t>required by the guest operating systems.</a:t>
            </a:r>
          </a:p>
        </p:txBody>
      </p:sp>
    </p:spTree>
    <p:extLst>
      <p:ext uri="{BB962C8B-B14F-4D97-AF65-F5344CB8AC3E}">
        <p14:creationId xmlns:p14="http://schemas.microsoft.com/office/powerpoint/2010/main" val="253263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B864-2A7F-5F4A-A6C1-5FE7951317AC}" type="slidenum">
              <a:rPr lang="en-US"/>
              <a:pPr/>
              <a:t>12</a:t>
            </a:fld>
            <a:endParaRPr lang="en-US"/>
          </a:p>
        </p:txBody>
      </p:sp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Brief History of Virtual Machines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1972: Virtual machines first appeared commercially.</a:t>
            </a:r>
          </a:p>
          <a:p>
            <a:pPr lvl="1"/>
            <a:r>
              <a:rPr lang="en-US" sz="2400" dirty="0"/>
              <a:t>IBM VM370 on IBM mainframes.</a:t>
            </a:r>
          </a:p>
          <a:p>
            <a:pPr lvl="4"/>
            <a:endParaRPr lang="en-US" sz="1200" dirty="0"/>
          </a:p>
          <a:p>
            <a:r>
              <a:rPr lang="en-US" sz="2800" dirty="0"/>
              <a:t>Late 1990s: Intel 80x86 CPU become popular.</a:t>
            </a:r>
          </a:p>
          <a:p>
            <a:pPr lvl="1"/>
            <a:r>
              <a:rPr lang="en-US" sz="2400" dirty="0"/>
              <a:t>Xen and VMware created VMM technologies </a:t>
            </a:r>
            <a:br>
              <a:rPr lang="en-US" sz="2400" dirty="0"/>
            </a:br>
            <a:r>
              <a:rPr lang="en-US" sz="2400" dirty="0"/>
              <a:t>for that CPU.</a:t>
            </a:r>
          </a:p>
        </p:txBody>
      </p:sp>
    </p:spTree>
    <p:extLst>
      <p:ext uri="{BB962C8B-B14F-4D97-AF65-F5344CB8AC3E}">
        <p14:creationId xmlns:p14="http://schemas.microsoft.com/office/powerpoint/2010/main" val="456018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EF0E-1C6F-2144-8429-D88002F82DAA}" type="slidenum">
              <a:rPr lang="en-US"/>
              <a:pPr/>
              <a:t>13</a:t>
            </a:fld>
            <a:endParaRPr lang="en-US"/>
          </a:p>
        </p:txBody>
      </p:sp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Virtual Machines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Today: Commercial and open-source VMMs </a:t>
            </a:r>
            <a:br>
              <a:rPr lang="en-US" sz="2800" dirty="0"/>
            </a:br>
            <a:r>
              <a:rPr lang="en-US" sz="2800" dirty="0"/>
              <a:t>run on all common operating systems.</a:t>
            </a:r>
          </a:p>
          <a:p>
            <a:pPr lvl="1"/>
            <a:r>
              <a:rPr lang="en-US" sz="2400" dirty="0"/>
              <a:t>Example VMM: VirtualBox runs on Intel x86 and AMD64 CPUs on Windows, Linux, Mac OS X, </a:t>
            </a:r>
            <a:br>
              <a:rPr lang="en-US" sz="2400" dirty="0"/>
            </a:br>
            <a:r>
              <a:rPr lang="en-US" sz="2400" dirty="0"/>
              <a:t>and Solaris.</a:t>
            </a:r>
          </a:p>
          <a:p>
            <a:pPr lvl="1"/>
            <a:r>
              <a:rPr lang="en-US" sz="2400" dirty="0"/>
              <a:t>Example guest OSes: Versions of Windows, Linux, Solaris, BSD, MS-DOS, IBM OS/2</a:t>
            </a:r>
          </a:p>
        </p:txBody>
      </p:sp>
    </p:spTree>
    <p:extLst>
      <p:ext uri="{BB962C8B-B14F-4D97-AF65-F5344CB8AC3E}">
        <p14:creationId xmlns:p14="http://schemas.microsoft.com/office/powerpoint/2010/main" val="168673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094-0CFB-B744-8724-634222CEA16D}" type="slidenum">
              <a:rPr lang="en-US"/>
              <a:pPr/>
              <a:t>14</a:t>
            </a:fld>
            <a:endParaRPr lang="en-US"/>
          </a:p>
        </p:txBody>
      </p:sp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Virtual Machines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Sharing</a:t>
            </a:r>
          </a:p>
          <a:p>
            <a:pPr lvl="1"/>
            <a:r>
              <a:rPr lang="en-US" sz="2400" dirty="0"/>
              <a:t>Different execution environments can share </a:t>
            </a:r>
            <a:br>
              <a:rPr lang="en-US" sz="2400" dirty="0"/>
            </a:br>
            <a:r>
              <a:rPr lang="en-US" sz="2400" dirty="0"/>
              <a:t>the same physical hardware resources.</a:t>
            </a:r>
          </a:p>
          <a:p>
            <a:pPr lvl="4"/>
            <a:endParaRPr lang="en-US" sz="1200" dirty="0"/>
          </a:p>
          <a:p>
            <a:r>
              <a:rPr lang="en-US" sz="2800" dirty="0"/>
              <a:t>Security</a:t>
            </a:r>
          </a:p>
          <a:p>
            <a:pPr lvl="1"/>
            <a:r>
              <a:rPr lang="en-US" sz="2400" dirty="0"/>
              <a:t>A virus that infects a guest OS is unlikely to affect </a:t>
            </a:r>
            <a:br>
              <a:rPr lang="en-US" sz="2400" dirty="0"/>
            </a:br>
            <a:r>
              <a:rPr lang="en-US" sz="2400" dirty="0"/>
              <a:t>other guest OSes or the host OS.</a:t>
            </a:r>
          </a:p>
        </p:txBody>
      </p:sp>
    </p:spTree>
    <p:extLst>
      <p:ext uri="{BB962C8B-B14F-4D97-AF65-F5344CB8AC3E}">
        <p14:creationId xmlns:p14="http://schemas.microsoft.com/office/powerpoint/2010/main" val="14860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BB70-FEA7-0147-BA0E-6DCB35F07949}" type="slidenum">
              <a:rPr lang="en-US"/>
              <a:pPr/>
              <a:t>15</a:t>
            </a:fld>
            <a:endParaRPr lang="en-US"/>
          </a:p>
        </p:txBody>
      </p:sp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Virtual Machines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Suspend</a:t>
            </a:r>
            <a:r>
              <a:rPr lang="en-US" sz="2800" dirty="0"/>
              <a:t> the running of a guest OS.</a:t>
            </a:r>
          </a:p>
          <a:p>
            <a:pPr lvl="1"/>
            <a:r>
              <a:rPr lang="en-US" sz="2400" dirty="0"/>
              <a:t>Create a </a:t>
            </a:r>
            <a:r>
              <a:rPr lang="en-US" u="sng" dirty="0"/>
              <a:t>snapshot</a:t>
            </a:r>
            <a:r>
              <a:rPr lang="en-US" sz="2400" dirty="0"/>
              <a:t> the state </a:t>
            </a:r>
            <a:br>
              <a:rPr lang="en-US" sz="2400" dirty="0"/>
            </a:br>
            <a:r>
              <a:rPr lang="en-US" sz="2400" dirty="0"/>
              <a:t>of a suspended guest OS.</a:t>
            </a:r>
          </a:p>
          <a:p>
            <a:pPr lvl="1"/>
            <a:r>
              <a:rPr lang="en-US" dirty="0"/>
              <a:t>Resume the execution from the snapshot,</a:t>
            </a:r>
            <a:br>
              <a:rPr lang="en-US" dirty="0"/>
            </a:br>
            <a:r>
              <a:rPr lang="en-US" dirty="0"/>
              <a:t>possibly on different hardware.</a:t>
            </a:r>
          </a:p>
          <a:p>
            <a:pPr lvl="4"/>
            <a:endParaRPr lang="en-US" sz="1200" dirty="0"/>
          </a:p>
          <a:p>
            <a:r>
              <a:rPr lang="en-US" u="sng" dirty="0"/>
              <a:t>Live migration</a:t>
            </a:r>
            <a:r>
              <a:rPr lang="en-US" sz="2800" dirty="0"/>
              <a:t>: Move a guest from </a:t>
            </a:r>
            <a:br>
              <a:rPr lang="en-US" sz="2800" dirty="0"/>
            </a:br>
            <a:r>
              <a:rPr lang="en-US" sz="2800" dirty="0"/>
              <a:t>one physical machine to another </a:t>
            </a:r>
            <a:br>
              <a:rPr lang="en-US" sz="2800" dirty="0"/>
            </a:br>
            <a:r>
              <a:rPr lang="en-US" sz="2800" dirty="0"/>
              <a:t>without interrupting its operations.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277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0574-232B-3744-ABAB-7171A880E584}" type="slidenum">
              <a:rPr lang="en-US"/>
              <a:pPr/>
              <a:t>16</a:t>
            </a:fld>
            <a:endParaRPr lang="en-US"/>
          </a:p>
        </p:txBody>
      </p:sp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Virtual Machines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Create a </a:t>
            </a:r>
            <a:r>
              <a:rPr lang="en-US" dirty="0"/>
              <a:t>network</a:t>
            </a:r>
            <a:r>
              <a:rPr lang="en-US" sz="2800" dirty="0"/>
              <a:t> of virtual machines.</a:t>
            </a:r>
          </a:p>
          <a:p>
            <a:pPr lvl="1"/>
            <a:r>
              <a:rPr lang="en-US" sz="2400" dirty="0"/>
              <a:t>Communicate over the </a:t>
            </a:r>
            <a:br>
              <a:rPr lang="en-US" sz="2400" dirty="0"/>
            </a:br>
            <a:r>
              <a:rPr lang="en-US" sz="2400" u="sng" dirty="0"/>
              <a:t>virtual communications network</a:t>
            </a:r>
            <a:r>
              <a:rPr lang="en-US" sz="24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Operating </a:t>
            </a:r>
            <a:r>
              <a:rPr lang="en-US" dirty="0"/>
              <a:t>system research and development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Rapid </a:t>
            </a:r>
            <a:r>
              <a:rPr lang="en-US" dirty="0"/>
              <a:t>application porting and testing</a:t>
            </a:r>
            <a:br>
              <a:rPr lang="en-US" sz="2800" dirty="0"/>
            </a:br>
            <a:r>
              <a:rPr lang="en-US" sz="2800" dirty="0"/>
              <a:t>on different environments.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426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006475" y="62484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Department of Computer Science</a:t>
            </a:r>
          </a:p>
          <a:p>
            <a:r>
              <a:rPr lang="en-US"/>
              <a:t>Spring 2014: April 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82963" y="62484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E27-D9BA-E44A-8E1C-026579D12480}" type="slidenum">
              <a:rPr lang="en-US"/>
              <a:pPr/>
              <a:t>17</a:t>
            </a:fld>
            <a:endParaRPr lang="en-US"/>
          </a:p>
        </p:txBody>
      </p:sp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Virtual Machines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 optimization</a:t>
            </a:r>
          </a:p>
          <a:p>
            <a:pPr lvl="1"/>
            <a:r>
              <a:rPr lang="en-US" dirty="0"/>
              <a:t>An organization can support multiple environments </a:t>
            </a:r>
            <a:br>
              <a:rPr lang="en-US" dirty="0"/>
            </a:br>
            <a:r>
              <a:rPr lang="en-US" dirty="0"/>
              <a:t>without the hardware investment.</a:t>
            </a:r>
          </a:p>
          <a:p>
            <a:pPr lvl="4"/>
            <a:endParaRPr lang="en-US" dirty="0"/>
          </a:p>
          <a:p>
            <a:r>
              <a:rPr lang="en-US" dirty="0"/>
              <a:t>Cloud computing</a:t>
            </a:r>
          </a:p>
          <a:p>
            <a:pPr lvl="1"/>
            <a:r>
              <a:rPr lang="en-US" dirty="0"/>
              <a:t>Made possible by virtualization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8622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E036-7CE4-3847-826F-F627FCAE8E51}" type="slidenum">
              <a:rPr lang="en-US"/>
              <a:pPr/>
              <a:t>18</a:t>
            </a:fld>
            <a:endParaRPr lang="en-US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of Virtual Machines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Virtual CPU (VCPU) </a:t>
            </a:r>
            <a:r>
              <a:rPr lang="en-US" sz="2800" dirty="0"/>
              <a:t>implementation</a:t>
            </a:r>
          </a:p>
          <a:p>
            <a:pPr lvl="1"/>
            <a:r>
              <a:rPr lang="en-US" sz="2400" dirty="0"/>
              <a:t>Does not execute code.</a:t>
            </a:r>
          </a:p>
          <a:p>
            <a:pPr lvl="1"/>
            <a:r>
              <a:rPr lang="en-US" sz="2400" dirty="0"/>
              <a:t>Represents the </a:t>
            </a:r>
            <a:r>
              <a:rPr lang="en-US" u="sng" dirty="0"/>
              <a:t>state of the CPU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as the guest believes it to be.</a:t>
            </a:r>
          </a:p>
        </p:txBody>
      </p:sp>
    </p:spTree>
    <p:extLst>
      <p:ext uri="{BB962C8B-B14F-4D97-AF65-F5344CB8AC3E}">
        <p14:creationId xmlns:p14="http://schemas.microsoft.com/office/powerpoint/2010/main" val="1171012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33E0-F637-4248-BE1E-DE76DC6990ED}" type="slidenum">
              <a:rPr lang="en-US"/>
              <a:pPr/>
              <a:t>19</a:t>
            </a:fld>
            <a:endParaRPr lang="en-US"/>
          </a:p>
        </p:txBody>
      </p:sp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Virtual Machines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Trap-and-emulate</a:t>
            </a:r>
          </a:p>
          <a:p>
            <a:pPr lvl="1"/>
            <a:r>
              <a:rPr lang="en-US" sz="2400" dirty="0"/>
              <a:t>The guest kernel attempts to execute </a:t>
            </a:r>
            <a:br>
              <a:rPr lang="en-US" sz="2400" dirty="0"/>
            </a:br>
            <a:r>
              <a:rPr lang="en-US" sz="2400" dirty="0"/>
              <a:t>a privileged instruction, such as to do I/O.</a:t>
            </a:r>
          </a:p>
          <a:p>
            <a:pPr lvl="1"/>
            <a:r>
              <a:rPr lang="en-US" sz="2400" dirty="0"/>
              <a:t>Causes a </a:t>
            </a:r>
            <a:r>
              <a:rPr lang="en-US" u="sng" dirty="0"/>
              <a:t>trap to the VMM</a:t>
            </a:r>
            <a:r>
              <a:rPr lang="en-US" sz="2400" dirty="0"/>
              <a:t> in the real machine.</a:t>
            </a:r>
          </a:p>
          <a:p>
            <a:pPr lvl="1"/>
            <a:r>
              <a:rPr lang="en-US" sz="2400" dirty="0"/>
              <a:t>The VMM </a:t>
            </a:r>
            <a:r>
              <a:rPr lang="en-US" u="sng" dirty="0"/>
              <a:t>emulates the </a:t>
            </a:r>
            <a:br>
              <a:rPr lang="en-US" u="sng" dirty="0"/>
            </a:br>
            <a:r>
              <a:rPr lang="en-US" u="sng" dirty="0"/>
              <a:t>privileged operation</a:t>
            </a:r>
            <a:r>
              <a:rPr lang="en-US" sz="2400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sz="2400" dirty="0"/>
              <a:t>Therefore, privileged </a:t>
            </a:r>
            <a:br>
              <a:rPr lang="en-US" sz="2400" dirty="0"/>
            </a:br>
            <a:r>
              <a:rPr lang="en-US" sz="2400" dirty="0"/>
              <a:t>instructions create </a:t>
            </a:r>
            <a:br>
              <a:rPr lang="en-US" sz="2400" dirty="0"/>
            </a:br>
            <a:r>
              <a:rPr lang="en-US" sz="2400" dirty="0"/>
              <a:t>extra overhead.</a:t>
            </a:r>
          </a:p>
          <a:p>
            <a:pPr lvl="2"/>
            <a:r>
              <a:rPr lang="en-US" sz="2000" dirty="0"/>
              <a:t>The guest will </a:t>
            </a:r>
            <a:br>
              <a:rPr lang="en-US" sz="2000" dirty="0"/>
            </a:br>
            <a:r>
              <a:rPr lang="en-US" sz="2000" dirty="0"/>
              <a:t>run more slowly.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0EB00B3-6AB0-DB43-83D1-F51F026D9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78" y="3154683"/>
            <a:ext cx="4023366" cy="2698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690AF9-B674-AC46-B84A-E29F9979D69C}"/>
              </a:ext>
            </a:extLst>
          </p:cNvPr>
          <p:cNvSpPr txBox="1"/>
          <p:nvPr/>
        </p:nvSpPr>
        <p:spPr>
          <a:xfrm>
            <a:off x="3299191" y="62439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77411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2174-CCB8-D143-ACCA-D9451FBA6CE5}" type="slidenum">
              <a:rPr lang="en-US"/>
              <a:pPr/>
              <a:t>2</a:t>
            </a:fld>
            <a:endParaRPr lang="en-US"/>
          </a:p>
        </p:txBody>
      </p:sp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Machines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u="sng" dirty="0"/>
              <a:t>Abstract the hardware</a:t>
            </a:r>
            <a:r>
              <a:rPr lang="en-US" sz="2800" dirty="0">
                <a:solidFill>
                  <a:srgbClr val="B23C00"/>
                </a:solidFill>
              </a:rPr>
              <a:t> </a:t>
            </a:r>
            <a:r>
              <a:rPr lang="en-US" sz="2800" dirty="0"/>
              <a:t>of a </a:t>
            </a:r>
            <a:br>
              <a:rPr lang="en-US" sz="2800" dirty="0"/>
            </a:br>
            <a:r>
              <a:rPr lang="en-US" sz="2800" dirty="0"/>
              <a:t>single computer system.</a:t>
            </a:r>
          </a:p>
          <a:p>
            <a:pPr lvl="4"/>
            <a:endParaRPr lang="en-US" dirty="0"/>
          </a:p>
          <a:p>
            <a:r>
              <a:rPr lang="en-US" sz="2800" dirty="0"/>
              <a:t>Create several different </a:t>
            </a:r>
            <a:br>
              <a:rPr lang="en-US" sz="2800" dirty="0"/>
            </a:br>
            <a:r>
              <a:rPr lang="en-US" u="sng" dirty="0"/>
              <a:t>execution environments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Each environment can have </a:t>
            </a:r>
            <a:br>
              <a:rPr lang="en-US" sz="2800" dirty="0"/>
            </a:br>
            <a:r>
              <a:rPr lang="en-US" sz="2800" dirty="0"/>
              <a:t>its own operating system.</a:t>
            </a:r>
          </a:p>
          <a:p>
            <a:pPr lvl="4"/>
            <a:endParaRPr lang="en-US" sz="1200" dirty="0"/>
          </a:p>
          <a:p>
            <a:r>
              <a:rPr lang="en-US" sz="2800" dirty="0"/>
              <a:t>Each environment believes it has </a:t>
            </a:r>
            <a:br>
              <a:rPr lang="en-US" sz="2800" dirty="0"/>
            </a:br>
            <a:r>
              <a:rPr lang="en-US" sz="2800" dirty="0"/>
              <a:t>the entire physical system.</a:t>
            </a:r>
          </a:p>
        </p:txBody>
      </p:sp>
      <p:grpSp>
        <p:nvGrpSpPr>
          <p:cNvPr id="1025028" name="Group 4"/>
          <p:cNvGrpSpPr>
            <a:grpSpLocks/>
          </p:cNvGrpSpPr>
          <p:nvPr/>
        </p:nvGrpSpPr>
        <p:grpSpPr bwMode="auto">
          <a:xfrm>
            <a:off x="5943600" y="1416050"/>
            <a:ext cx="2538413" cy="2652713"/>
            <a:chOff x="3777" y="2275"/>
            <a:chExt cx="1599" cy="1671"/>
          </a:xfrm>
        </p:grpSpPr>
        <p:sp>
          <p:nvSpPr>
            <p:cNvPr id="1025029" name="Rectangle 5"/>
            <p:cNvSpPr>
              <a:spLocks noChangeArrowheads="1"/>
            </p:cNvSpPr>
            <p:nvPr/>
          </p:nvSpPr>
          <p:spPr bwMode="auto">
            <a:xfrm>
              <a:off x="3802" y="3773"/>
              <a:ext cx="1555" cy="171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0" name="Rectangle 6"/>
            <p:cNvSpPr>
              <a:spLocks noChangeArrowheads="1"/>
            </p:cNvSpPr>
            <p:nvPr/>
          </p:nvSpPr>
          <p:spPr bwMode="auto">
            <a:xfrm>
              <a:off x="3802" y="2275"/>
              <a:ext cx="518" cy="80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1" name="Rectangle 7"/>
            <p:cNvSpPr>
              <a:spLocks noChangeArrowheads="1"/>
            </p:cNvSpPr>
            <p:nvPr/>
          </p:nvSpPr>
          <p:spPr bwMode="auto">
            <a:xfrm>
              <a:off x="3802" y="3083"/>
              <a:ext cx="518" cy="17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2" name="Rectangle 8"/>
            <p:cNvSpPr>
              <a:spLocks noChangeArrowheads="1"/>
            </p:cNvSpPr>
            <p:nvPr/>
          </p:nvSpPr>
          <p:spPr bwMode="auto">
            <a:xfrm>
              <a:off x="3802" y="3256"/>
              <a:ext cx="518" cy="17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3" name="Rectangle 9"/>
            <p:cNvSpPr>
              <a:spLocks noChangeArrowheads="1"/>
            </p:cNvSpPr>
            <p:nvPr/>
          </p:nvSpPr>
          <p:spPr bwMode="auto">
            <a:xfrm>
              <a:off x="3802" y="3430"/>
              <a:ext cx="1555" cy="171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4" name="Rectangle 10"/>
            <p:cNvSpPr>
              <a:spLocks noChangeArrowheads="1"/>
            </p:cNvSpPr>
            <p:nvPr/>
          </p:nvSpPr>
          <p:spPr bwMode="auto">
            <a:xfrm>
              <a:off x="3802" y="3602"/>
              <a:ext cx="1555" cy="1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5" name="Text Box 11"/>
            <p:cNvSpPr txBox="1">
              <a:spLocks noChangeArrowheads="1"/>
            </p:cNvSpPr>
            <p:nvPr/>
          </p:nvSpPr>
          <p:spPr bwMode="auto">
            <a:xfrm>
              <a:off x="3777" y="2563"/>
              <a:ext cx="5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Processes</a:t>
              </a:r>
            </a:p>
          </p:txBody>
        </p:sp>
        <p:sp>
          <p:nvSpPr>
            <p:cNvPr id="1025036" name="Rectangle 12"/>
            <p:cNvSpPr>
              <a:spLocks noChangeArrowheads="1"/>
            </p:cNvSpPr>
            <p:nvPr/>
          </p:nvSpPr>
          <p:spPr bwMode="auto">
            <a:xfrm>
              <a:off x="4320" y="2275"/>
              <a:ext cx="518" cy="80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7" name="Rectangle 13"/>
            <p:cNvSpPr>
              <a:spLocks noChangeArrowheads="1"/>
            </p:cNvSpPr>
            <p:nvPr/>
          </p:nvSpPr>
          <p:spPr bwMode="auto">
            <a:xfrm>
              <a:off x="4838" y="2275"/>
              <a:ext cx="518" cy="80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8" name="Rectangle 14"/>
            <p:cNvSpPr>
              <a:spLocks noChangeArrowheads="1"/>
            </p:cNvSpPr>
            <p:nvPr/>
          </p:nvSpPr>
          <p:spPr bwMode="auto">
            <a:xfrm>
              <a:off x="4320" y="3083"/>
              <a:ext cx="518" cy="17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9" name="Rectangle 15"/>
            <p:cNvSpPr>
              <a:spLocks noChangeArrowheads="1"/>
            </p:cNvSpPr>
            <p:nvPr/>
          </p:nvSpPr>
          <p:spPr bwMode="auto">
            <a:xfrm>
              <a:off x="4320" y="3256"/>
              <a:ext cx="518" cy="17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40" name="Rectangle 16"/>
            <p:cNvSpPr>
              <a:spLocks noChangeArrowheads="1"/>
            </p:cNvSpPr>
            <p:nvPr/>
          </p:nvSpPr>
          <p:spPr bwMode="auto">
            <a:xfrm>
              <a:off x="4838" y="3083"/>
              <a:ext cx="518" cy="17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41" name="Rectangle 17"/>
            <p:cNvSpPr>
              <a:spLocks noChangeArrowheads="1"/>
            </p:cNvSpPr>
            <p:nvPr/>
          </p:nvSpPr>
          <p:spPr bwMode="auto">
            <a:xfrm>
              <a:off x="4838" y="3256"/>
              <a:ext cx="518" cy="17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42" name="Text Box 18"/>
            <p:cNvSpPr txBox="1">
              <a:spLocks noChangeArrowheads="1"/>
            </p:cNvSpPr>
            <p:nvPr/>
          </p:nvSpPr>
          <p:spPr bwMode="auto">
            <a:xfrm>
              <a:off x="4295" y="2563"/>
              <a:ext cx="5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Processes</a:t>
              </a:r>
            </a:p>
          </p:txBody>
        </p:sp>
        <p:sp>
          <p:nvSpPr>
            <p:cNvPr id="1025043" name="Text Box 19"/>
            <p:cNvSpPr txBox="1">
              <a:spLocks noChangeArrowheads="1"/>
            </p:cNvSpPr>
            <p:nvPr/>
          </p:nvSpPr>
          <p:spPr bwMode="auto">
            <a:xfrm>
              <a:off x="4813" y="2563"/>
              <a:ext cx="5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Processes</a:t>
              </a:r>
            </a:p>
          </p:txBody>
        </p:sp>
        <p:sp>
          <p:nvSpPr>
            <p:cNvPr id="1025044" name="Text Box 20"/>
            <p:cNvSpPr txBox="1">
              <a:spLocks noChangeArrowheads="1"/>
            </p:cNvSpPr>
            <p:nvPr/>
          </p:nvSpPr>
          <p:spPr bwMode="auto">
            <a:xfrm>
              <a:off x="3877" y="3079"/>
              <a:ext cx="3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Kernel</a:t>
              </a:r>
            </a:p>
          </p:txBody>
        </p:sp>
        <p:sp>
          <p:nvSpPr>
            <p:cNvPr id="1025045" name="Text Box 21"/>
            <p:cNvSpPr txBox="1">
              <a:spLocks noChangeArrowheads="1"/>
            </p:cNvSpPr>
            <p:nvPr/>
          </p:nvSpPr>
          <p:spPr bwMode="auto">
            <a:xfrm>
              <a:off x="4388" y="3079"/>
              <a:ext cx="3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/>
                <a:t>Kernel</a:t>
              </a:r>
            </a:p>
          </p:txBody>
        </p:sp>
        <p:sp>
          <p:nvSpPr>
            <p:cNvPr id="1025046" name="Text Box 22"/>
            <p:cNvSpPr txBox="1">
              <a:spLocks noChangeArrowheads="1"/>
            </p:cNvSpPr>
            <p:nvPr/>
          </p:nvSpPr>
          <p:spPr bwMode="auto">
            <a:xfrm>
              <a:off x="4899" y="3079"/>
              <a:ext cx="3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Kernel</a:t>
              </a:r>
            </a:p>
          </p:txBody>
        </p:sp>
        <p:sp>
          <p:nvSpPr>
            <p:cNvPr id="1025047" name="Text Box 23"/>
            <p:cNvSpPr txBox="1">
              <a:spLocks noChangeArrowheads="1"/>
            </p:cNvSpPr>
            <p:nvPr/>
          </p:nvSpPr>
          <p:spPr bwMode="auto">
            <a:xfrm>
              <a:off x="3912" y="3259"/>
              <a:ext cx="3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VM1</a:t>
              </a:r>
            </a:p>
          </p:txBody>
        </p:sp>
        <p:sp>
          <p:nvSpPr>
            <p:cNvPr id="1025048" name="Text Box 24"/>
            <p:cNvSpPr txBox="1">
              <a:spLocks noChangeArrowheads="1"/>
            </p:cNvSpPr>
            <p:nvPr/>
          </p:nvSpPr>
          <p:spPr bwMode="auto">
            <a:xfrm>
              <a:off x="4428" y="3259"/>
              <a:ext cx="3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VM2</a:t>
              </a:r>
            </a:p>
          </p:txBody>
        </p:sp>
        <p:sp>
          <p:nvSpPr>
            <p:cNvPr id="1025049" name="Text Box 25"/>
            <p:cNvSpPr txBox="1">
              <a:spLocks noChangeArrowheads="1"/>
            </p:cNvSpPr>
            <p:nvPr/>
          </p:nvSpPr>
          <p:spPr bwMode="auto">
            <a:xfrm>
              <a:off x="4934" y="3259"/>
              <a:ext cx="3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VM3</a:t>
              </a:r>
            </a:p>
          </p:txBody>
        </p:sp>
        <p:sp>
          <p:nvSpPr>
            <p:cNvPr id="1025050" name="Text Box 26"/>
            <p:cNvSpPr txBox="1">
              <a:spLocks noChangeArrowheads="1"/>
            </p:cNvSpPr>
            <p:nvPr/>
          </p:nvSpPr>
          <p:spPr bwMode="auto">
            <a:xfrm>
              <a:off x="4002" y="3424"/>
              <a:ext cx="11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Virtual Machine Manager</a:t>
              </a:r>
            </a:p>
          </p:txBody>
        </p:sp>
        <p:sp>
          <p:nvSpPr>
            <p:cNvPr id="1025051" name="Text Box 27"/>
            <p:cNvSpPr txBox="1">
              <a:spLocks noChangeArrowheads="1"/>
            </p:cNvSpPr>
            <p:nvPr/>
          </p:nvSpPr>
          <p:spPr bwMode="auto">
            <a:xfrm>
              <a:off x="4147" y="3773"/>
              <a:ext cx="8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Physical Machine</a:t>
              </a:r>
            </a:p>
          </p:txBody>
        </p:sp>
        <p:sp>
          <p:nvSpPr>
            <p:cNvPr id="1025052" name="Text Box 28"/>
            <p:cNvSpPr txBox="1">
              <a:spLocks noChangeArrowheads="1"/>
            </p:cNvSpPr>
            <p:nvPr/>
          </p:nvSpPr>
          <p:spPr bwMode="auto">
            <a:xfrm>
              <a:off x="4032" y="3600"/>
              <a:ext cx="11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Host Operating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00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FBCB-51BE-0547-B214-7A423102EB1A}" type="slidenum">
              <a:rPr lang="en-US"/>
              <a:pPr/>
              <a:t>20</a:t>
            </a:fld>
            <a:endParaRPr lang="en-US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Virtual Machines</a:t>
            </a:r>
            <a:r>
              <a:rPr lang="en-US" i="1" dirty="0"/>
              <a:t>, cont’d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236697"/>
          </a:xfrm>
        </p:spPr>
        <p:txBody>
          <a:bodyPr/>
          <a:lstStyle/>
          <a:p>
            <a:r>
              <a:rPr lang="en-US" dirty="0"/>
              <a:t>Binary translation</a:t>
            </a:r>
          </a:p>
          <a:p>
            <a:pPr lvl="1"/>
            <a:r>
              <a:rPr lang="en-US" sz="2400" dirty="0"/>
              <a:t>Some x86 instructions (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special instructions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) behave differently in user mode vs. kernel mode.</a:t>
            </a:r>
          </a:p>
          <a:p>
            <a:pPr lvl="1"/>
            <a:r>
              <a:rPr lang="en-US" sz="2400" dirty="0"/>
              <a:t>The VMM </a:t>
            </a:r>
            <a:r>
              <a:rPr lang="en-US" dirty="0"/>
              <a:t>translates </a:t>
            </a:r>
            <a:br>
              <a:rPr lang="en-US" dirty="0"/>
            </a:br>
            <a:r>
              <a:rPr lang="en-US" dirty="0"/>
              <a:t>special instructions in</a:t>
            </a:r>
            <a:br>
              <a:rPr lang="en-US" sz="2400" dirty="0"/>
            </a:br>
            <a:r>
              <a:rPr lang="en-US" sz="2400" dirty="0"/>
              <a:t>the guest kernel into </a:t>
            </a:r>
            <a:br>
              <a:rPr lang="en-US" sz="2400" dirty="0"/>
            </a:br>
            <a:r>
              <a:rPr lang="en-US" sz="2400" dirty="0"/>
              <a:t>a new set of native </a:t>
            </a:r>
            <a:br>
              <a:rPr lang="en-US" sz="2400" dirty="0"/>
            </a:br>
            <a:r>
              <a:rPr lang="en-US" sz="2400" dirty="0"/>
              <a:t>instructions that </a:t>
            </a:r>
            <a:br>
              <a:rPr lang="en-US" sz="2400" dirty="0"/>
            </a:br>
            <a:r>
              <a:rPr lang="en-US" sz="2400" dirty="0"/>
              <a:t>accomplish the </a:t>
            </a:r>
            <a:br>
              <a:rPr lang="en-US" sz="2400" dirty="0"/>
            </a:br>
            <a:r>
              <a:rPr lang="en-US" sz="2400" dirty="0"/>
              <a:t>operations.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B7B9FF9-1551-5443-8493-669A1E91E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000" y="3154683"/>
            <a:ext cx="3961244" cy="2698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B7FBAD-0402-4E4C-9D37-BDA1D5279650}"/>
              </a:ext>
            </a:extLst>
          </p:cNvPr>
          <p:cNvSpPr txBox="1"/>
          <p:nvPr/>
        </p:nvSpPr>
        <p:spPr>
          <a:xfrm>
            <a:off x="3299191" y="62439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858101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543D-D917-A14A-A66C-E75E58DA8B5A}" type="slidenum">
              <a:rPr lang="en-US"/>
              <a:pPr/>
              <a:t>21</a:t>
            </a:fld>
            <a:endParaRPr lang="en-US"/>
          </a:p>
        </p:txBody>
      </p:sp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Virtual Machines</a:t>
            </a:r>
            <a:r>
              <a:rPr lang="en-US" i="1" dirty="0"/>
              <a:t>, cont’d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Binary translation</a:t>
            </a:r>
            <a:r>
              <a:rPr lang="en-US" sz="2800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sz="2800" i="1" dirty="0"/>
              <a:t>d</a:t>
            </a:r>
          </a:p>
          <a:p>
            <a:pPr lvl="1"/>
            <a:r>
              <a:rPr lang="en-US" sz="2400" dirty="0"/>
              <a:t>The new set of instructions can be </a:t>
            </a:r>
            <a:r>
              <a:rPr lang="en-US" dirty="0"/>
              <a:t>cached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to improve performance.</a:t>
            </a:r>
          </a:p>
          <a:p>
            <a:pPr lvl="4"/>
            <a:endParaRPr lang="en-US" dirty="0"/>
          </a:p>
          <a:p>
            <a:pPr lvl="1"/>
            <a:r>
              <a:rPr lang="en-US" sz="2400" dirty="0"/>
              <a:t>The VMM must also intercept memory paging requests by the guest kernel.</a:t>
            </a:r>
          </a:p>
          <a:p>
            <a:pPr lvl="1"/>
            <a:r>
              <a:rPr lang="en-US" sz="2400" dirty="0"/>
              <a:t>The VMM maintains </a:t>
            </a:r>
            <a:r>
              <a:rPr lang="en-US" u="sng" dirty="0"/>
              <a:t>nested page tables</a:t>
            </a:r>
            <a:r>
              <a:rPr lang="en-US" dirty="0"/>
              <a:t> (NPTs) </a:t>
            </a:r>
            <a:br>
              <a:rPr lang="en-US" dirty="0"/>
            </a:br>
            <a:r>
              <a:rPr lang="en-US" sz="2400" dirty="0"/>
              <a:t>to map guest paging operations </a:t>
            </a:r>
            <a:br>
              <a:rPr lang="en-US" sz="2400" dirty="0"/>
            </a:br>
            <a:r>
              <a:rPr lang="en-US" sz="2400" dirty="0"/>
              <a:t>to physical page table operations.</a:t>
            </a:r>
          </a:p>
        </p:txBody>
      </p:sp>
    </p:spTree>
    <p:extLst>
      <p:ext uri="{BB962C8B-B14F-4D97-AF65-F5344CB8AC3E}">
        <p14:creationId xmlns:p14="http://schemas.microsoft.com/office/powerpoint/2010/main" val="408240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A5BB-F4B3-DD49-9019-0FB6FE9B9FE1}" type="slidenum">
              <a:rPr lang="en-US"/>
              <a:pPr/>
              <a:t>22</a:t>
            </a:fld>
            <a:endParaRPr lang="en-US"/>
          </a:p>
        </p:txBody>
      </p:sp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Virtual Machines</a:t>
            </a:r>
            <a:r>
              <a:rPr lang="en-US" i="1" dirty="0"/>
              <a:t>, cont’d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Hardware assistance</a:t>
            </a:r>
          </a:p>
          <a:p>
            <a:pPr lvl="1"/>
            <a:r>
              <a:rPr lang="en-US" sz="2400" dirty="0"/>
              <a:t>Newest CPU chips provide more support </a:t>
            </a:r>
            <a:br>
              <a:rPr lang="en-US" sz="2400" dirty="0"/>
            </a:br>
            <a:r>
              <a:rPr lang="en-US" sz="2400" dirty="0"/>
              <a:t>for virtualization.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2005: Intel x86 CPU family add </a:t>
            </a:r>
            <a:r>
              <a:rPr lang="en-US" sz="2400" dirty="0">
                <a:solidFill>
                  <a:schemeClr val="folHlink"/>
                </a:solidFill>
              </a:rPr>
              <a:t>VT-x instructions</a:t>
            </a:r>
            <a:r>
              <a:rPr lang="en-US" sz="2400" dirty="0"/>
              <a:t>.</a:t>
            </a:r>
          </a:p>
          <a:p>
            <a:pPr lvl="2"/>
            <a:r>
              <a:rPr lang="en-US" sz="2000" dirty="0"/>
              <a:t>Binary translation and NPTs no longer needed.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2006: AMD processors support </a:t>
            </a:r>
            <a:r>
              <a:rPr lang="en-US" sz="2400" dirty="0">
                <a:solidFill>
                  <a:schemeClr val="folHlink"/>
                </a:solidFill>
              </a:rPr>
              <a:t>AMD-V technology</a:t>
            </a:r>
            <a:r>
              <a:rPr lang="en-US" sz="2400" dirty="0"/>
              <a:t>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CPUs with virtualization hardware assistance can </a:t>
            </a:r>
            <a:br>
              <a:rPr lang="en-US" sz="2400" dirty="0"/>
            </a:br>
            <a:r>
              <a:rPr lang="en-US" u="sng" dirty="0"/>
              <a:t>automatically deliver an interrupt</a:t>
            </a:r>
            <a:r>
              <a:rPr lang="en-US" sz="2400" dirty="0"/>
              <a:t> destined for a guest to a core that is running a thread of the guest.</a:t>
            </a:r>
          </a:p>
        </p:txBody>
      </p:sp>
    </p:spTree>
    <p:extLst>
      <p:ext uri="{BB962C8B-B14F-4D97-AF65-F5344CB8AC3E}">
        <p14:creationId xmlns:p14="http://schemas.microsoft.com/office/powerpoint/2010/main" val="366072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B14E-8ABB-E14B-A5E3-94EB55B6B906}" type="slidenum">
              <a:rPr lang="en-US"/>
              <a:pPr/>
              <a:t>23</a:t>
            </a:fld>
            <a:endParaRPr lang="en-US"/>
          </a:p>
        </p:txBody>
      </p:sp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2 Hypervisor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505185"/>
          </a:xfrm>
        </p:spPr>
        <p:txBody>
          <a:bodyPr/>
          <a:lstStyle/>
          <a:p>
            <a:r>
              <a:rPr lang="en-US" sz="2800" dirty="0"/>
              <a:t>The VMM is </a:t>
            </a:r>
            <a:r>
              <a:rPr lang="en-US" u="sng" dirty="0"/>
              <a:t>just another process</a:t>
            </a:r>
            <a:r>
              <a:rPr lang="en-US" dirty="0"/>
              <a:t> </a:t>
            </a:r>
            <a:br>
              <a:rPr lang="en-US" sz="2800" dirty="0"/>
            </a:br>
            <a:r>
              <a:rPr lang="en-US" sz="2800" dirty="0"/>
              <a:t>running on the host.</a:t>
            </a:r>
          </a:p>
          <a:p>
            <a:pPr lvl="1"/>
            <a:r>
              <a:rPr lang="en-US" dirty="0"/>
              <a:t>Examples: VMware, VirtualBox </a:t>
            </a:r>
          </a:p>
          <a:p>
            <a:pPr lvl="4"/>
            <a:endParaRPr lang="en-US" sz="1200" dirty="0"/>
          </a:p>
          <a:p>
            <a:r>
              <a:rPr lang="en-US" sz="2800" dirty="0"/>
              <a:t>The host OS </a:t>
            </a:r>
            <a:br>
              <a:rPr lang="en-US" sz="2800" dirty="0"/>
            </a:br>
            <a:r>
              <a:rPr lang="en-US" sz="2800" dirty="0"/>
              <a:t>doesn</a:t>
            </a:r>
            <a:r>
              <a:rPr lang="en-US" dirty="0">
                <a:latin typeface="Arial"/>
              </a:rPr>
              <a:t>’</a:t>
            </a:r>
            <a:r>
              <a:rPr lang="en-US" sz="2800" dirty="0"/>
              <a:t>t </a:t>
            </a:r>
            <a:r>
              <a:rPr lang="en-US" dirty="0"/>
              <a:t>know </a:t>
            </a:r>
            <a:br>
              <a:rPr lang="en-US" dirty="0"/>
            </a:br>
            <a:r>
              <a:rPr lang="en-US" sz="2800" dirty="0"/>
              <a:t>that virtualization </a:t>
            </a:r>
            <a:br>
              <a:rPr lang="en-US" sz="2800" dirty="0"/>
            </a:br>
            <a:r>
              <a:rPr lang="en-US" sz="2800" dirty="0"/>
              <a:t>is taking place.</a:t>
            </a:r>
          </a:p>
        </p:txBody>
      </p:sp>
      <p:pic>
        <p:nvPicPr>
          <p:cNvPr id="3" name="Picture 2" descr="Diagram, table&#10;&#10;Description automatically generated">
            <a:extLst>
              <a:ext uri="{FF2B5EF4-FFF2-40B4-BE49-F238E27FC236}">
                <a16:creationId xmlns:a16="http://schemas.microsoft.com/office/drawing/2014/main" id="{1219FBBB-6C9E-D240-8BF6-7458FD3D0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2697488"/>
            <a:ext cx="4663439" cy="3322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2F0B0C-3DAD-1E40-A603-A80F93FFEED1}"/>
              </a:ext>
            </a:extLst>
          </p:cNvPr>
          <p:cNvSpPr txBox="1"/>
          <p:nvPr/>
        </p:nvSpPr>
        <p:spPr>
          <a:xfrm>
            <a:off x="457200" y="5566317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101331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E628-8467-BE44-ABB4-9AC37B18D692}" type="slidenum">
              <a:rPr lang="en-US"/>
              <a:pPr/>
              <a:t>24</a:t>
            </a:fld>
            <a:endParaRPr lang="en-US"/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2 Hypervisor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VMM may run as a </a:t>
            </a:r>
            <a:r>
              <a:rPr lang="en-US" dirty="0"/>
              <a:t>user application</a:t>
            </a:r>
            <a:r>
              <a:rPr lang="en-US" sz="28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It might not have the administrative privileges </a:t>
            </a:r>
            <a:br>
              <a:rPr lang="en-US" sz="2400" dirty="0"/>
            </a:br>
            <a:r>
              <a:rPr lang="en-US" sz="2400" dirty="0"/>
              <a:t>to access the hardware assistance features </a:t>
            </a:r>
            <a:br>
              <a:rPr lang="en-US" sz="2400" dirty="0"/>
            </a:br>
            <a:r>
              <a:rPr lang="en-US" sz="2400" dirty="0"/>
              <a:t>of modern CPUs.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Therefore, type 2 hypervisors can have </a:t>
            </a:r>
            <a:br>
              <a:rPr lang="en-US" sz="2400" dirty="0"/>
            </a:br>
            <a:r>
              <a:rPr lang="en-US" sz="2400" dirty="0"/>
              <a:t>poorer performance than type 0 or type 1.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u="sng" dirty="0"/>
              <a:t>No changes</a:t>
            </a:r>
            <a:r>
              <a:rPr lang="en-US" dirty="0"/>
              <a:t> are required </a:t>
            </a:r>
            <a:br>
              <a:rPr lang="en-US" dirty="0"/>
            </a:br>
            <a:r>
              <a:rPr lang="en-US" dirty="0"/>
              <a:t>to the host operating system.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Any student can run VirtualBox to experiment </a:t>
            </a:r>
            <a:br>
              <a:rPr lang="en-US" sz="2400" dirty="0"/>
            </a:br>
            <a:r>
              <a:rPr lang="en-US" sz="2400" dirty="0"/>
              <a:t>and learn from different guest operating systems.</a:t>
            </a:r>
          </a:p>
        </p:txBody>
      </p:sp>
    </p:spTree>
    <p:extLst>
      <p:ext uri="{BB962C8B-B14F-4D97-AF65-F5344CB8AC3E}">
        <p14:creationId xmlns:p14="http://schemas.microsoft.com/office/powerpoint/2010/main" val="14810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1167-1A95-A947-BA3F-37BD476FC6CC}" type="slidenum">
              <a:rPr lang="en-US"/>
              <a:pPr/>
              <a:t>25</a:t>
            </a:fld>
            <a:endParaRPr lang="en-US"/>
          </a:p>
        </p:txBody>
      </p:sp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Virtualization Components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scheduling</a:t>
            </a:r>
          </a:p>
          <a:p>
            <a:pPr lvl="1"/>
            <a:r>
              <a:rPr lang="en-US" sz="2400" dirty="0"/>
              <a:t>There may be more virtual CPUs </a:t>
            </a:r>
            <a:br>
              <a:rPr lang="en-US" sz="2400" dirty="0"/>
            </a:br>
            <a:r>
              <a:rPr lang="en-US" sz="2400" dirty="0"/>
              <a:t>than physical CPUs.</a:t>
            </a:r>
          </a:p>
          <a:p>
            <a:pPr lvl="2"/>
            <a:r>
              <a:rPr lang="en-US" u="sng" dirty="0" err="1"/>
              <a:t>Overcommitment</a:t>
            </a:r>
            <a:endParaRPr lang="en-US" sz="2000" u="sng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The VMM must share the available </a:t>
            </a:r>
            <a:br>
              <a:rPr lang="en-US" sz="2400" dirty="0"/>
            </a:br>
            <a:r>
              <a:rPr lang="en-US" sz="2400" dirty="0"/>
              <a:t>physical CPUs among the guests.</a:t>
            </a:r>
          </a:p>
        </p:txBody>
      </p:sp>
    </p:spTree>
    <p:extLst>
      <p:ext uri="{BB962C8B-B14F-4D97-AF65-F5344CB8AC3E}">
        <p14:creationId xmlns:p14="http://schemas.microsoft.com/office/powerpoint/2010/main" val="1550476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8743-80E6-C546-B7C5-6C35B4449EB3}" type="slidenum">
              <a:rPr lang="en-US"/>
              <a:pPr/>
              <a:t>26</a:t>
            </a:fld>
            <a:endParaRPr lang="en-US"/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Components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  <a:p>
            <a:pPr lvl="1"/>
            <a:r>
              <a:rPr lang="en-US" sz="2400" dirty="0"/>
              <a:t>The VMM may overcommit memory </a:t>
            </a:r>
            <a:br>
              <a:rPr lang="en-US" sz="2400" dirty="0"/>
            </a:br>
            <a:r>
              <a:rPr lang="en-US" sz="2400" dirty="0"/>
              <a:t>among the guests.</a:t>
            </a:r>
          </a:p>
          <a:p>
            <a:pPr lvl="1"/>
            <a:r>
              <a:rPr lang="en-US" sz="2400" dirty="0"/>
              <a:t>The VMM determines how much real memory </a:t>
            </a:r>
            <a:br>
              <a:rPr lang="en-US" sz="2400" dirty="0"/>
            </a:br>
            <a:r>
              <a:rPr lang="en-US" sz="2400" dirty="0"/>
              <a:t>each guest can use.</a:t>
            </a:r>
          </a:p>
          <a:p>
            <a:pPr lvl="2"/>
            <a:r>
              <a:rPr lang="en-US" sz="2000" dirty="0"/>
              <a:t>Each guest has the illusion that it has </a:t>
            </a:r>
            <a:br>
              <a:rPr lang="en-US" sz="2000" dirty="0"/>
            </a:br>
            <a:r>
              <a:rPr lang="en-US" sz="2000" dirty="0"/>
              <a:t>all the memory it wants.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The VMM does its own memory page allocation.</a:t>
            </a:r>
          </a:p>
          <a:p>
            <a:pPr lvl="2"/>
            <a:r>
              <a:rPr lang="en-US" sz="2000" dirty="0"/>
              <a:t>It works with the host system</a:t>
            </a:r>
            <a:r>
              <a:rPr lang="en-US" dirty="0">
                <a:latin typeface="Arial"/>
              </a:rPr>
              <a:t>’</a:t>
            </a:r>
            <a:r>
              <a:rPr lang="en-US" sz="2000" dirty="0"/>
              <a:t>s memory management.</a:t>
            </a:r>
          </a:p>
        </p:txBody>
      </p:sp>
    </p:spTree>
    <p:extLst>
      <p:ext uri="{BB962C8B-B14F-4D97-AF65-F5344CB8AC3E}">
        <p14:creationId xmlns:p14="http://schemas.microsoft.com/office/powerpoint/2010/main" val="398615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414D-CBCF-FB4F-9945-33905775D0F7}" type="slidenum">
              <a:rPr lang="en-US"/>
              <a:pPr/>
              <a:t>27</a:t>
            </a:fld>
            <a:endParaRPr lang="en-US"/>
          </a:p>
        </p:txBody>
      </p:sp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Components</a:t>
            </a:r>
            <a:r>
              <a:rPr lang="en-US" i="1" dirty="0"/>
              <a:t>, cont’d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I/O management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The VMM can </a:t>
            </a:r>
            <a:r>
              <a:rPr lang="en-US" u="sng" dirty="0"/>
              <a:t>dedicate</a:t>
            </a:r>
            <a:r>
              <a:rPr lang="en-US" dirty="0"/>
              <a:t> physical I/O devices </a:t>
            </a:r>
            <a:br>
              <a:rPr lang="en-US" sz="2400" dirty="0"/>
            </a:br>
            <a:r>
              <a:rPr lang="en-US" sz="2400" dirty="0"/>
              <a:t>to guests.</a:t>
            </a:r>
          </a:p>
          <a:p>
            <a:pPr lvl="2"/>
            <a:r>
              <a:rPr lang="en-US" sz="2000" dirty="0"/>
              <a:t>Example: Assign a physical CD ROM drive to a guest.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The VMM can </a:t>
            </a:r>
            <a:r>
              <a:rPr lang="en-US" dirty="0"/>
              <a:t>provide </a:t>
            </a:r>
            <a:r>
              <a:rPr lang="en-US" u="sng" dirty="0"/>
              <a:t>idealized device drivers</a:t>
            </a:r>
            <a:r>
              <a:rPr lang="en-US" dirty="0"/>
              <a:t> </a:t>
            </a:r>
            <a:br>
              <a:rPr lang="en-US" sz="2400" dirty="0"/>
            </a:br>
            <a:r>
              <a:rPr lang="en-US" sz="2400" dirty="0"/>
              <a:t>to guests.</a:t>
            </a:r>
          </a:p>
          <a:p>
            <a:pPr lvl="2"/>
            <a:r>
              <a:rPr lang="en-US" sz="2000" dirty="0"/>
              <a:t>The VMM maps guest I/O requests to a device </a:t>
            </a:r>
            <a:br>
              <a:rPr lang="en-US" sz="2000" dirty="0"/>
            </a:br>
            <a:r>
              <a:rPr lang="en-US" sz="2000" dirty="0"/>
              <a:t>to the actual device driver.</a:t>
            </a:r>
          </a:p>
        </p:txBody>
      </p:sp>
    </p:spTree>
    <p:extLst>
      <p:ext uri="{BB962C8B-B14F-4D97-AF65-F5344CB8AC3E}">
        <p14:creationId xmlns:p14="http://schemas.microsoft.com/office/powerpoint/2010/main" val="31581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4FDB-0E0C-0140-9E03-854A5603DAF3}" type="slidenum">
              <a:rPr lang="en-US"/>
              <a:pPr/>
              <a:t>28</a:t>
            </a:fld>
            <a:endParaRPr lang="en-US"/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Components</a:t>
            </a:r>
            <a:r>
              <a:rPr lang="en-US" i="1" dirty="0"/>
              <a:t>, cont’d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Storage management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VMM ensures that each guest can only access </a:t>
            </a:r>
            <a:br>
              <a:rPr lang="en-US" sz="2400" dirty="0"/>
            </a:br>
            <a:r>
              <a:rPr lang="en-US" sz="2400" dirty="0"/>
              <a:t>the disk blocks allocated to it.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dirty="0"/>
              <a:t>Networking</a:t>
            </a:r>
            <a:endParaRPr lang="en-US" sz="2800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The VMM provides each guest </a:t>
            </a:r>
            <a:br>
              <a:rPr lang="en-US" sz="2400" dirty="0"/>
            </a:br>
            <a:r>
              <a:rPr lang="en-US" sz="2400" dirty="0"/>
              <a:t>with at least one IP address.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VMM provides routing between the guest </a:t>
            </a:r>
            <a:br>
              <a:rPr lang="en-US" sz="2400" dirty="0"/>
            </a:br>
            <a:r>
              <a:rPr lang="en-US" sz="2400" dirty="0"/>
              <a:t>and the network.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VMM provides </a:t>
            </a:r>
            <a:r>
              <a:rPr lang="en-US" sz="2400" dirty="0">
                <a:solidFill>
                  <a:schemeClr val="folHlink"/>
                </a:solidFill>
              </a:rPr>
              <a:t>network address translation</a:t>
            </a:r>
            <a:r>
              <a:rPr lang="en-US" sz="2400" dirty="0"/>
              <a:t> (</a:t>
            </a:r>
            <a:r>
              <a:rPr lang="en-US" sz="2400" dirty="0">
                <a:solidFill>
                  <a:schemeClr val="folHlink"/>
                </a:solidFill>
              </a:rPr>
              <a:t>NAT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408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8BED-23ED-6241-8F33-8345C2A6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#10: Virtual Machine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99DA-37F4-AA42-AFDD-F1379D56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13936"/>
          </a:xfrm>
        </p:spPr>
        <p:txBody>
          <a:bodyPr/>
          <a:lstStyle/>
          <a:p>
            <a:r>
              <a:rPr lang="en-US" dirty="0"/>
              <a:t>Work together as a team, but each team member must show </a:t>
            </a:r>
            <a:r>
              <a:rPr lang="en-US" u="sng" dirty="0"/>
              <a:t>individual results </a:t>
            </a:r>
            <a:br>
              <a:rPr lang="en-US" dirty="0"/>
            </a:br>
            <a:r>
              <a:rPr lang="en-US" dirty="0"/>
              <a:t>on his or her own machine.</a:t>
            </a:r>
          </a:p>
          <a:p>
            <a:pPr lvl="4"/>
            <a:endParaRPr lang="en-US" dirty="0"/>
          </a:p>
          <a:p>
            <a:r>
              <a:rPr lang="en-US" dirty="0"/>
              <a:t>Install a virtual machine manager, </a:t>
            </a:r>
            <a:br>
              <a:rPr lang="en-US" dirty="0"/>
            </a:br>
            <a:r>
              <a:rPr lang="en-US" dirty="0"/>
              <a:t>either VirtualBox or VMware </a:t>
            </a:r>
            <a:br>
              <a:rPr lang="en-US" dirty="0"/>
            </a:br>
            <a:r>
              <a:rPr lang="en-US" dirty="0"/>
              <a:t>on </a:t>
            </a:r>
            <a:r>
              <a:rPr lang="en-US" u="sng" dirty="0"/>
              <a:t>each</a:t>
            </a:r>
            <a:r>
              <a:rPr lang="en-US" dirty="0"/>
              <a:t> team member’s machine.</a:t>
            </a:r>
          </a:p>
          <a:p>
            <a:pPr lvl="1"/>
            <a:r>
              <a:rPr lang="en-US" dirty="0"/>
              <a:t>VirtualBox: </a:t>
            </a:r>
            <a:r>
              <a:rPr lang="en-US" sz="1600" dirty="0">
                <a:hlinkClick r:id="rId2"/>
              </a:rPr>
              <a:t>https://www.virtualbox.org</a:t>
            </a:r>
            <a:r>
              <a:rPr lang="en-US" sz="1600" dirty="0"/>
              <a:t> </a:t>
            </a:r>
          </a:p>
          <a:p>
            <a:pPr lvl="2"/>
            <a:r>
              <a:rPr lang="en-US" dirty="0"/>
              <a:t>Windows, Mac, or Linux</a:t>
            </a:r>
          </a:p>
          <a:p>
            <a:pPr lvl="1"/>
            <a:r>
              <a:rPr lang="en-US" dirty="0"/>
              <a:t>VMware Workstation Player:  </a:t>
            </a:r>
            <a:r>
              <a:rPr lang="en-US" sz="1600" dirty="0">
                <a:hlinkClick r:id="rId3"/>
              </a:rPr>
              <a:t>https://www.vmware.com/in/products/workstation-player/workstation-player-evaluation.html</a:t>
            </a:r>
            <a:r>
              <a:rPr lang="en-US" sz="1600" dirty="0"/>
              <a:t> </a:t>
            </a:r>
          </a:p>
          <a:p>
            <a:pPr lvl="2"/>
            <a:r>
              <a:rPr lang="en-US" dirty="0"/>
              <a:t>Windows or Linux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579-5517-524A-B6D9-A20F224B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675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AB92-AEBE-A746-BDC1-25B7AAACF3B3}" type="slidenum">
              <a:rPr lang="en-US"/>
              <a:pPr/>
              <a:t>3</a:t>
            </a:fld>
            <a:endParaRPr lang="en-US"/>
          </a:p>
        </p:txBody>
      </p:sp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B23C00"/>
                </a:solidFill>
              </a:rPr>
              <a:t>virtual machine manager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B23C00"/>
                </a:solidFill>
              </a:rPr>
              <a:t>VMM</a:t>
            </a:r>
            <a:r>
              <a:rPr lang="en-US" sz="2800" dirty="0"/>
              <a:t>) </a:t>
            </a:r>
            <a:br>
              <a:rPr lang="en-US" sz="2800" dirty="0"/>
            </a:br>
            <a:r>
              <a:rPr lang="en-US" sz="2800" dirty="0"/>
              <a:t>creates and controls the virtual machines.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AKA </a:t>
            </a:r>
            <a:r>
              <a:rPr lang="en-US" sz="2400" dirty="0">
                <a:solidFill>
                  <a:srgbClr val="B23C00"/>
                </a:solidFill>
              </a:rPr>
              <a:t>hypervisor</a:t>
            </a:r>
          </a:p>
          <a:p>
            <a:pPr lvl="1"/>
            <a:r>
              <a:rPr lang="en-US" sz="2400" dirty="0"/>
              <a:t>Example: </a:t>
            </a:r>
          </a:p>
          <a:p>
            <a:pPr lvl="2"/>
            <a:r>
              <a:rPr lang="en-US" sz="2000" dirty="0"/>
              <a:t>VirtualBox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FDB8-630A-F541-931B-7E0C270C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#10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46274-695C-A248-AF28-D6D754AC0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a Linux distribution (“distro”).</a:t>
            </a:r>
          </a:p>
          <a:p>
            <a:pPr lvl="1"/>
            <a:r>
              <a:rPr lang="en-US" dirty="0"/>
              <a:t>Google “Linux distros”</a:t>
            </a:r>
          </a:p>
          <a:p>
            <a:pPr lvl="1"/>
            <a:r>
              <a:rPr lang="en-US" dirty="0"/>
              <a:t>Each team member must choose a different distro.</a:t>
            </a:r>
          </a:p>
          <a:p>
            <a:pPr lvl="4"/>
            <a:endParaRPr lang="en-US" dirty="0"/>
          </a:p>
          <a:p>
            <a:r>
              <a:rPr lang="en-US" dirty="0"/>
              <a:t>Download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.iso</a:t>
            </a:r>
            <a:r>
              <a:rPr lang="en-US" dirty="0"/>
              <a:t> file which is the image of the installation CD ROM for the distro.</a:t>
            </a:r>
          </a:p>
          <a:p>
            <a:pPr lvl="1"/>
            <a:r>
              <a:rPr lang="en-US" dirty="0"/>
              <a:t>Install the Linux distro with the virtual machine manager using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.iso</a:t>
            </a:r>
            <a:r>
              <a:rPr lang="en-US" dirty="0"/>
              <a:t> file.</a:t>
            </a:r>
          </a:p>
          <a:p>
            <a:pPr lvl="4"/>
            <a:endParaRPr lang="en-US" dirty="0"/>
          </a:p>
          <a:p>
            <a:r>
              <a:rPr lang="en-US" dirty="0"/>
              <a:t>Create a screen shot that </a:t>
            </a:r>
            <a:r>
              <a:rPr lang="en-US" u="sng" dirty="0"/>
              <a:t>clearly shows</a:t>
            </a:r>
            <a:r>
              <a:rPr lang="en-US" dirty="0"/>
              <a:t> the distro running in the virtual machine manager running on the host 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90D88-5A3C-9B45-94A0-CA134C07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924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A330-8C0E-6B4E-B5F9-7C9E08294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Mint on VirtualBox on Mac 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6DE23-D8A9-BF4C-BC41-E319ED70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31</a:t>
            </a:fld>
            <a:endParaRPr lang="en-US" altLang="x-none"/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6F4F76A-C8DD-B84F-9A2A-0A86FF5C6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98" y="1325903"/>
            <a:ext cx="7672003" cy="479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05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2B7B-2A3D-B34B-B65F-47778836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Ubuntu on VMware on Windows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F4910-A236-7242-AB5F-6521AFE4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  <p:pic>
        <p:nvPicPr>
          <p:cNvPr id="14" name="Picture 1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92BAE0-6424-5B46-B290-CD2C320C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79" y="1143025"/>
            <a:ext cx="7955242" cy="52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01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4899-C116-FB4B-8962-BCBCB4E6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55B4D-6B05-FB44-B739-4D3FF2AD9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EA045-9895-1F46-AFFE-3F5C10B8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65425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71C-9C8E-0A40-9523-00210D18821F}" type="slidenum">
              <a:rPr lang="en-US"/>
              <a:pPr/>
              <a:t>34</a:t>
            </a:fld>
            <a:endParaRPr lang="en-US"/>
          </a:p>
        </p:txBody>
      </p:sp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Systems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dirty="0">
                <a:solidFill>
                  <a:srgbClr val="C00000"/>
                </a:solidFill>
              </a:rPr>
              <a:t>distributed system </a:t>
            </a:r>
            <a:r>
              <a:rPr lang="en-US" sz="2800" dirty="0"/>
              <a:t>is </a:t>
            </a:r>
          </a:p>
          <a:p>
            <a:pPr lvl="1"/>
            <a:r>
              <a:rPr lang="en-US" sz="2400" dirty="0"/>
              <a:t>A collection of </a:t>
            </a:r>
            <a:r>
              <a:rPr lang="en-US" sz="2400" u="sng" dirty="0"/>
              <a:t>loosely coupled processors </a:t>
            </a:r>
          </a:p>
          <a:p>
            <a:pPr lvl="1"/>
            <a:r>
              <a:rPr lang="en-US" sz="2400" dirty="0"/>
              <a:t>Interconnected by a </a:t>
            </a:r>
            <a:r>
              <a:rPr lang="en-US" sz="2400" u="sng" dirty="0"/>
              <a:t>communications network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rgbClr val="C00000"/>
                </a:solidFill>
              </a:rPr>
              <a:t>Site</a:t>
            </a:r>
            <a:r>
              <a:rPr lang="en-US" sz="2800" dirty="0"/>
              <a:t>: The physical location of a machine.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Node</a:t>
            </a:r>
            <a:r>
              <a:rPr lang="en-US" sz="2800" dirty="0"/>
              <a:t>: The machine or system located at a site.</a:t>
            </a:r>
          </a:p>
          <a:p>
            <a:pPr lvl="1"/>
            <a:r>
              <a:rPr lang="en-US" sz="2400" dirty="0"/>
              <a:t>AKA: </a:t>
            </a:r>
            <a:r>
              <a:rPr lang="en-US" sz="2400" dirty="0">
                <a:solidFill>
                  <a:srgbClr val="C00000"/>
                </a:solidFill>
              </a:rPr>
              <a:t>host</a:t>
            </a:r>
          </a:p>
          <a:p>
            <a:r>
              <a:rPr lang="en-US" sz="2800" dirty="0">
                <a:solidFill>
                  <a:srgbClr val="C00000"/>
                </a:solidFill>
              </a:rPr>
              <a:t>Server</a:t>
            </a:r>
            <a:r>
              <a:rPr lang="en-US" sz="2800" dirty="0"/>
              <a:t>: A node that </a:t>
            </a:r>
            <a:r>
              <a:rPr lang="en-US" sz="2800" u="sng" dirty="0"/>
              <a:t>provides resources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to other nodes.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Client</a:t>
            </a:r>
            <a:r>
              <a:rPr lang="en-US" sz="2800" dirty="0"/>
              <a:t>: A node that </a:t>
            </a:r>
            <a:r>
              <a:rPr lang="en-US" sz="2800" u="sng" dirty="0"/>
              <a:t>consumes resources </a:t>
            </a:r>
            <a:br>
              <a:rPr lang="en-US" sz="2800" dirty="0"/>
            </a:br>
            <a:r>
              <a:rPr lang="en-US" sz="2800" dirty="0"/>
              <a:t>from a server.</a:t>
            </a:r>
          </a:p>
        </p:txBody>
      </p:sp>
    </p:spTree>
    <p:extLst>
      <p:ext uri="{BB962C8B-B14F-4D97-AF65-F5344CB8AC3E}">
        <p14:creationId xmlns:p14="http://schemas.microsoft.com/office/powerpoint/2010/main" val="2124362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26E4-F564-9448-A780-CEE96E412D8A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Distributed Systems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Resource sharing</a:t>
            </a:r>
          </a:p>
          <a:p>
            <a:pPr lvl="1"/>
            <a:r>
              <a:rPr lang="en-US" sz="2400" dirty="0"/>
              <a:t>Share and print files at remote sites.</a:t>
            </a:r>
          </a:p>
          <a:p>
            <a:pPr lvl="1"/>
            <a:r>
              <a:rPr lang="en-US" sz="2400" dirty="0"/>
              <a:t>Process information in a distributed database.</a:t>
            </a:r>
          </a:p>
          <a:p>
            <a:pPr lvl="1"/>
            <a:r>
              <a:rPr lang="en-US" sz="2400" dirty="0"/>
              <a:t>Use remote specialized hardware devices.</a:t>
            </a:r>
          </a:p>
          <a:p>
            <a:pPr lvl="4"/>
            <a:endParaRPr lang="en-US" sz="1200" dirty="0"/>
          </a:p>
          <a:p>
            <a:r>
              <a:rPr lang="en-US" sz="2800" dirty="0"/>
              <a:t>Load sharing</a:t>
            </a:r>
          </a:p>
          <a:p>
            <a:pPr lvl="1"/>
            <a:r>
              <a:rPr lang="en-US" sz="2400" dirty="0"/>
              <a:t>Computation speedup.</a:t>
            </a:r>
          </a:p>
          <a:p>
            <a:pPr lvl="1"/>
            <a:r>
              <a:rPr lang="en-US" sz="2400" dirty="0"/>
              <a:t>Load balancing.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96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CF2E-1EDE-644D-8042-DBC95B97BAB5}" type="slidenum">
              <a:rPr lang="en-US"/>
              <a:pPr/>
              <a:t>36</a:t>
            </a:fld>
            <a:endParaRPr lang="en-US"/>
          </a:p>
        </p:txBody>
      </p:sp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Distributed Systems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Reliability</a:t>
            </a:r>
          </a:p>
          <a:p>
            <a:pPr lvl="1"/>
            <a:r>
              <a:rPr lang="en-US" sz="2400" dirty="0"/>
              <a:t>Detect and recover from a site failure.</a:t>
            </a:r>
          </a:p>
          <a:p>
            <a:pPr lvl="1"/>
            <a:r>
              <a:rPr lang="en-US" sz="2400" dirty="0"/>
              <a:t>Transfer functions from a failed site. </a:t>
            </a:r>
          </a:p>
          <a:p>
            <a:pPr lvl="1"/>
            <a:r>
              <a:rPr lang="en-US" sz="2400" dirty="0"/>
              <a:t>Reintegrate a failed site.</a:t>
            </a:r>
          </a:p>
          <a:p>
            <a:pPr lvl="4"/>
            <a:endParaRPr lang="en-US" sz="1200" dirty="0"/>
          </a:p>
          <a:p>
            <a:r>
              <a:rPr lang="en-US" sz="2800" dirty="0"/>
              <a:t>Communication</a:t>
            </a:r>
          </a:p>
          <a:p>
            <a:pPr lvl="1"/>
            <a:r>
              <a:rPr lang="en-US" sz="2400" dirty="0"/>
              <a:t>Message passing.</a:t>
            </a:r>
          </a:p>
          <a:p>
            <a:pPr lvl="4"/>
            <a:endParaRPr lang="en-US" dirty="0"/>
          </a:p>
          <a:p>
            <a:r>
              <a:rPr lang="en-US" dirty="0"/>
              <a:t>Flexibility</a:t>
            </a:r>
          </a:p>
          <a:p>
            <a:pPr lvl="1"/>
            <a:r>
              <a:rPr lang="en-US" dirty="0"/>
              <a:t>Replace mainframes with networks of workstations.</a:t>
            </a:r>
          </a:p>
          <a:p>
            <a:pPr lvl="1"/>
            <a:r>
              <a:rPr lang="en-US" dirty="0"/>
              <a:t>More cost effective.</a:t>
            </a:r>
            <a:endParaRPr lang="en-US" sz="2400" dirty="0"/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1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9A4-3F38-C440-9624-A5D96D4A66DB}" type="slidenum">
              <a:rPr lang="en-US"/>
              <a:pPr/>
              <a:t>37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Operating Systems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u="sng" dirty="0"/>
              <a:t>Users are aware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/>
              <a:t>of the network </a:t>
            </a:r>
            <a:br>
              <a:rPr lang="en-US" sz="2800" dirty="0"/>
            </a:br>
            <a:r>
              <a:rPr lang="en-US" sz="2800" dirty="0"/>
              <a:t>and its multiplicity of machines.</a:t>
            </a:r>
          </a:p>
          <a:p>
            <a:pPr lvl="4"/>
            <a:endParaRPr lang="en-US" sz="1200" dirty="0"/>
          </a:p>
          <a:p>
            <a:r>
              <a:rPr lang="en-US" sz="2800" dirty="0"/>
              <a:t>Users issue commands </a:t>
            </a:r>
            <a:br>
              <a:rPr lang="en-US" sz="2800" dirty="0"/>
            </a:br>
            <a:r>
              <a:rPr lang="en-US" sz="2800" dirty="0"/>
              <a:t>to log into remote machines</a:t>
            </a:r>
          </a:p>
          <a:p>
            <a:pPr lvl="1"/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telnet</a:t>
            </a:r>
          </a:p>
          <a:p>
            <a:pPr lvl="1"/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ssh</a:t>
            </a:r>
            <a:endParaRPr lang="en-US" sz="2400" b="1" dirty="0">
              <a:solidFill>
                <a:srgbClr val="0033CC"/>
              </a:solidFill>
              <a:latin typeface="Courier New" charset="0"/>
            </a:endParaRPr>
          </a:p>
          <a:p>
            <a:pPr lvl="4"/>
            <a:endParaRPr lang="en-US" sz="1200" b="1" dirty="0">
              <a:solidFill>
                <a:srgbClr val="0033CC"/>
              </a:solidFill>
              <a:latin typeface="Courier New" charset="0"/>
            </a:endParaRPr>
          </a:p>
          <a:p>
            <a:r>
              <a:rPr lang="en-US" sz="2800" dirty="0"/>
              <a:t>Remote desktop</a:t>
            </a:r>
          </a:p>
          <a:p>
            <a:pPr lvl="1"/>
            <a:r>
              <a:rPr lang="en-US" sz="2400" dirty="0"/>
              <a:t>Users get a virtual view of a remote machine’s desktop on their local workstation screens.</a:t>
            </a:r>
          </a:p>
        </p:txBody>
      </p:sp>
    </p:spTree>
    <p:extLst>
      <p:ext uri="{BB962C8B-B14F-4D97-AF65-F5344CB8AC3E}">
        <p14:creationId xmlns:p14="http://schemas.microsoft.com/office/powerpoint/2010/main" val="182544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2753-12F4-9241-AC1C-17EEECA78CD9}" type="slidenum">
              <a:rPr lang="en-US"/>
              <a:pPr/>
              <a:t>38</a:t>
            </a:fld>
            <a:endParaRPr lang="en-US"/>
          </a:p>
        </p:txBody>
      </p:sp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Operating Systems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dirty="0"/>
              <a:t>Remote file transfer</a:t>
            </a:r>
          </a:p>
          <a:p>
            <a:pPr lvl="1"/>
            <a:r>
              <a:rPr lang="en-US" sz="2400" dirty="0"/>
              <a:t>File transfer protocol (</a:t>
            </a:r>
            <a:r>
              <a:rPr lang="en-US" sz="2400" dirty="0">
                <a:solidFill>
                  <a:srgbClr val="C00000"/>
                </a:solidFill>
              </a:rPr>
              <a:t>FTP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Secure FTP (</a:t>
            </a:r>
            <a:r>
              <a:rPr lang="en-US" sz="2400" dirty="0">
                <a:solidFill>
                  <a:srgbClr val="C00000"/>
                </a:solidFill>
              </a:rPr>
              <a:t>SFTP</a:t>
            </a:r>
            <a:r>
              <a:rPr lang="en-US" sz="2400" dirty="0"/>
              <a:t>)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pPr lvl="1"/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get</a:t>
            </a:r>
            <a:r>
              <a:rPr lang="en-US" sz="2400" dirty="0"/>
              <a:t>: Transfer a file from a </a:t>
            </a:r>
            <a:br>
              <a:rPr lang="en-US" sz="2400" dirty="0"/>
            </a:br>
            <a:r>
              <a:rPr lang="en-US" sz="2400" dirty="0"/>
              <a:t>remote to the local machine.</a:t>
            </a:r>
          </a:p>
          <a:p>
            <a:pPr lvl="1"/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put</a:t>
            </a:r>
            <a:r>
              <a:rPr lang="en-US" sz="2400" dirty="0"/>
              <a:t>: Transfer a file from the </a:t>
            </a:r>
            <a:br>
              <a:rPr lang="en-US" sz="2400" dirty="0"/>
            </a:br>
            <a:r>
              <a:rPr lang="en-US" sz="2400" dirty="0"/>
              <a:t>local to a remote machine.</a:t>
            </a:r>
          </a:p>
        </p:txBody>
      </p:sp>
    </p:spTree>
    <p:extLst>
      <p:ext uri="{BB962C8B-B14F-4D97-AF65-F5344CB8AC3E}">
        <p14:creationId xmlns:p14="http://schemas.microsoft.com/office/powerpoint/2010/main" val="253871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D10F-4C0B-E64F-9CFE-0272FACB3D2C}" type="slidenum">
              <a:rPr lang="en-US"/>
              <a:pPr/>
              <a:t>39</a:t>
            </a:fld>
            <a:endParaRPr lang="en-US"/>
          </a:p>
        </p:txBody>
      </p:sp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Operating Systems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All general-purpose operating systems today are network operating systems.</a:t>
            </a:r>
          </a:p>
          <a:p>
            <a:pPr lvl="1"/>
            <a:r>
              <a:rPr lang="en-US" sz="2400" dirty="0"/>
              <a:t>Linux</a:t>
            </a:r>
          </a:p>
          <a:p>
            <a:pPr lvl="1"/>
            <a:r>
              <a:rPr lang="en-US" sz="2400" dirty="0"/>
              <a:t>Mac OS</a:t>
            </a:r>
          </a:p>
          <a:p>
            <a:pPr lvl="1"/>
            <a:r>
              <a:rPr lang="en-US" sz="2400" dirty="0"/>
              <a:t>Android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9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9597-94EA-9E4E-A518-666E963CF39A}" type="slidenum">
              <a:rPr lang="en-US"/>
              <a:pPr/>
              <a:t>4</a:t>
            </a:fld>
            <a:endParaRPr lang="en-US"/>
          </a:p>
        </p:txBody>
      </p:sp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Virtual Machine Managers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Type 0</a:t>
            </a:r>
          </a:p>
          <a:p>
            <a:pPr lvl="4"/>
            <a:endParaRPr lang="en-US" sz="1200" dirty="0"/>
          </a:p>
          <a:p>
            <a:pPr lvl="1"/>
            <a:r>
              <a:rPr lang="en-US" sz="2400" u="sng" dirty="0"/>
              <a:t>Hardware-based</a:t>
            </a:r>
            <a:r>
              <a:rPr lang="en-US" sz="2400" dirty="0"/>
              <a:t> solution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Commonly found in mainframe computers.</a:t>
            </a:r>
          </a:p>
          <a:p>
            <a:pPr lvl="2"/>
            <a:r>
              <a:rPr lang="en-US" sz="2000" dirty="0"/>
              <a:t>Examples: IBM LPARs, Oracle LDOMs</a:t>
            </a:r>
          </a:p>
          <a:p>
            <a:pPr lvl="4"/>
            <a:endParaRPr lang="en-US" sz="1200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4C558CC-1436-984B-93D0-4521A409A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42" y="3585121"/>
            <a:ext cx="5472715" cy="25458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17BF22-83EA-5440-AC96-9462A69F245E}"/>
              </a:ext>
            </a:extLst>
          </p:cNvPr>
          <p:cNvSpPr txBox="1"/>
          <p:nvPr/>
        </p:nvSpPr>
        <p:spPr>
          <a:xfrm>
            <a:off x="3299191" y="62439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99811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2F3B-772D-CD4B-A7DC-1374D3E17E6C}" type="slidenum">
              <a:rPr lang="en-US"/>
              <a:pPr/>
              <a:t>40</a:t>
            </a:fld>
            <a:endParaRPr lang="en-US"/>
          </a:p>
        </p:txBody>
      </p:sp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Operating Systems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Users are not aware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/>
              <a:t>that they are on a network.</a:t>
            </a:r>
          </a:p>
          <a:p>
            <a:pPr lvl="4"/>
            <a:endParaRPr lang="en-US" sz="1200" dirty="0"/>
          </a:p>
          <a:p>
            <a:r>
              <a:rPr lang="en-US" dirty="0"/>
              <a:t>Access to remote resources is similar to </a:t>
            </a:r>
            <a:br>
              <a:rPr lang="en-US" dirty="0"/>
            </a:br>
            <a:r>
              <a:rPr lang="en-US" dirty="0"/>
              <a:t>access to local resources.</a:t>
            </a:r>
          </a:p>
        </p:txBody>
      </p:sp>
    </p:spTree>
    <p:extLst>
      <p:ext uri="{BB962C8B-B14F-4D97-AF65-F5344CB8AC3E}">
        <p14:creationId xmlns:p14="http://schemas.microsoft.com/office/powerpoint/2010/main" val="2165154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03B-0E2F-F544-8484-313D2552D9AF}" type="slidenum">
              <a:rPr lang="en-US"/>
              <a:pPr/>
              <a:t>41</a:t>
            </a:fld>
            <a:endParaRPr lang="en-US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Operating Systems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migration</a:t>
            </a:r>
          </a:p>
          <a:p>
            <a:pPr lvl="1"/>
            <a:r>
              <a:rPr lang="en-US" sz="2400" dirty="0"/>
              <a:t>When a user wants to access a file at a remote site, </a:t>
            </a:r>
            <a:br>
              <a:rPr lang="en-US" sz="2400" dirty="0"/>
            </a:br>
            <a:r>
              <a:rPr lang="en-US" sz="2400" dirty="0"/>
              <a:t>the file is transferred to the user</a:t>
            </a:r>
            <a:r>
              <a:rPr lang="en-US" dirty="0">
                <a:latin typeface="Arial"/>
              </a:rPr>
              <a:t>’</a:t>
            </a:r>
            <a:r>
              <a:rPr lang="en-US" sz="2400" dirty="0"/>
              <a:t>s local machine.</a:t>
            </a:r>
          </a:p>
          <a:p>
            <a:pPr lvl="2"/>
            <a:r>
              <a:rPr lang="en-US" dirty="0"/>
              <a:t>From then on, all file accesses are local.</a:t>
            </a:r>
          </a:p>
          <a:p>
            <a:pPr lvl="1"/>
            <a:r>
              <a:rPr lang="en-US" sz="2400" dirty="0"/>
              <a:t>After the user closes the file, it is transferred back </a:t>
            </a:r>
            <a:br>
              <a:rPr lang="en-US" sz="2400" dirty="0"/>
            </a:br>
            <a:r>
              <a:rPr lang="en-US" sz="2400" dirty="0"/>
              <a:t>to the remote site.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Another approach: Only transfer portions of the file </a:t>
            </a:r>
            <a:br>
              <a:rPr lang="en-US" sz="2400" dirty="0"/>
            </a:br>
            <a:r>
              <a:rPr lang="en-US" sz="2400" dirty="0"/>
              <a:t>that the user needs to perform a task.</a:t>
            </a:r>
          </a:p>
        </p:txBody>
      </p:sp>
    </p:spTree>
    <p:extLst>
      <p:ext uri="{BB962C8B-B14F-4D97-AF65-F5344CB8AC3E}">
        <p14:creationId xmlns:p14="http://schemas.microsoft.com/office/powerpoint/2010/main" val="38239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1F36-46CA-5E49-9F2C-4BA8D9FA97DE}" type="slidenum">
              <a:rPr lang="en-US"/>
              <a:pPr/>
              <a:t>42</a:t>
            </a:fld>
            <a:endParaRPr lang="en-US"/>
          </a:p>
        </p:txBody>
      </p:sp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Operating Systems</a:t>
            </a:r>
            <a:r>
              <a:rPr lang="en-US" i="1" dirty="0"/>
              <a:t>, cont’d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Computation migration</a:t>
            </a:r>
          </a:p>
          <a:p>
            <a:pPr lvl="1"/>
            <a:r>
              <a:rPr lang="en-US" sz="2400" dirty="0"/>
              <a:t>Instead of running a job locally, </a:t>
            </a:r>
            <a:br>
              <a:rPr lang="en-US" sz="2400" dirty="0"/>
            </a:br>
            <a:r>
              <a:rPr lang="en-US" sz="2400" dirty="0"/>
              <a:t>run it on a remote machine.</a:t>
            </a:r>
          </a:p>
          <a:p>
            <a:pPr lvl="1"/>
            <a:r>
              <a:rPr lang="en-US" sz="2400" dirty="0"/>
              <a:t>Then the program can </a:t>
            </a:r>
            <a:r>
              <a:rPr lang="en-US" dirty="0"/>
              <a:t>access the files locally </a:t>
            </a:r>
            <a:br>
              <a:rPr lang="en-US" sz="2400" dirty="0"/>
            </a:br>
            <a:r>
              <a:rPr lang="en-US" sz="2400" dirty="0"/>
              <a:t>on the remote machine.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18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AD8E-B298-6043-8657-E310D3DCBF58}" type="slidenum">
              <a:rPr lang="en-US"/>
              <a:pPr/>
              <a:t>43</a:t>
            </a:fld>
            <a:endParaRPr lang="en-US"/>
          </a:p>
        </p:txBody>
      </p:sp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Operating Systems</a:t>
            </a:r>
            <a:r>
              <a:rPr lang="en-US" i="1" dirty="0"/>
              <a:t>, cont’d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migration</a:t>
            </a:r>
          </a:p>
          <a:p>
            <a:pPr lvl="1"/>
            <a:r>
              <a:rPr lang="en-US" dirty="0"/>
              <a:t>Execute an entire process, or parts of it, </a:t>
            </a:r>
            <a:br>
              <a:rPr lang="en-US" dirty="0"/>
            </a:br>
            <a:r>
              <a:rPr lang="en-US" dirty="0"/>
              <a:t>at a remote site.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Load balancing</a:t>
            </a:r>
          </a:p>
          <a:p>
            <a:pPr lvl="2"/>
            <a:r>
              <a:rPr lang="en-US" dirty="0"/>
              <a:t>Distribute processes across network to even the workload.</a:t>
            </a:r>
          </a:p>
          <a:p>
            <a:pPr lvl="1"/>
            <a:r>
              <a:rPr lang="en-US" dirty="0"/>
              <a:t>Computation speedup</a:t>
            </a:r>
          </a:p>
          <a:p>
            <a:pPr lvl="2"/>
            <a:r>
              <a:rPr lang="en-US" sz="2000" dirty="0"/>
              <a:t>Child processes can run concurrently on different sites.</a:t>
            </a:r>
          </a:p>
        </p:txBody>
      </p:sp>
    </p:spTree>
    <p:extLst>
      <p:ext uri="{BB962C8B-B14F-4D97-AF65-F5344CB8AC3E}">
        <p14:creationId xmlns:p14="http://schemas.microsoft.com/office/powerpoint/2010/main" val="8508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A647-D398-DA44-9075-15343457B189}" type="slidenum">
              <a:rPr lang="en-US"/>
              <a:pPr/>
              <a:t>44</a:t>
            </a:fld>
            <a:endParaRPr lang="en-US"/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Operating Systems</a:t>
            </a:r>
            <a:r>
              <a:rPr lang="en-US" i="1" dirty="0"/>
              <a:t>, cont’d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migration</a:t>
            </a:r>
            <a:r>
              <a:rPr lang="en-US" i="1" dirty="0"/>
              <a:t>, cont’d</a:t>
            </a:r>
          </a:p>
          <a:p>
            <a:pPr lvl="1"/>
            <a:r>
              <a:rPr lang="en-US" dirty="0"/>
              <a:t>Hardware preference</a:t>
            </a:r>
          </a:p>
          <a:p>
            <a:pPr lvl="2"/>
            <a:r>
              <a:rPr lang="en-US" dirty="0"/>
              <a:t>Process execution may require specialized processor.</a:t>
            </a:r>
          </a:p>
          <a:p>
            <a:pPr lvl="1"/>
            <a:r>
              <a:rPr lang="en-US" dirty="0"/>
              <a:t>Software preference</a:t>
            </a:r>
          </a:p>
          <a:p>
            <a:pPr lvl="2"/>
            <a:r>
              <a:rPr lang="en-US" dirty="0"/>
              <a:t>Required software may be available</a:t>
            </a:r>
            <a:br>
              <a:rPr lang="en-US" dirty="0"/>
            </a:br>
            <a:r>
              <a:rPr lang="en-US" dirty="0"/>
              <a:t>at only a particular site.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Data access</a:t>
            </a:r>
          </a:p>
          <a:p>
            <a:pPr lvl="2"/>
            <a:r>
              <a:rPr lang="en-US" dirty="0"/>
              <a:t>Run process remotely, rather than tran</a:t>
            </a:r>
            <a:r>
              <a:rPr lang="en-US" sz="2000" dirty="0"/>
              <a:t>sfer all data locally.</a:t>
            </a:r>
          </a:p>
        </p:txBody>
      </p:sp>
    </p:spTree>
    <p:extLst>
      <p:ext uri="{BB962C8B-B14F-4D97-AF65-F5344CB8AC3E}">
        <p14:creationId xmlns:p14="http://schemas.microsoft.com/office/powerpoint/2010/main" val="26092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4C2B-BAA7-ED4E-A812-391A92C20363}" type="slidenum">
              <a:rPr lang="en-US"/>
              <a:pPr/>
              <a:t>45</a:t>
            </a:fld>
            <a:endParaRPr lang="en-US"/>
          </a:p>
        </p:txBody>
      </p:sp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Structure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area network (LAN)</a:t>
            </a:r>
          </a:p>
          <a:p>
            <a:pPr lvl="1"/>
            <a:r>
              <a:rPr lang="en-US" dirty="0"/>
              <a:t>Network nodes are distributed over a small area</a:t>
            </a:r>
          </a:p>
          <a:p>
            <a:pPr lvl="2"/>
            <a:r>
              <a:rPr lang="en-US" dirty="0"/>
              <a:t>one building</a:t>
            </a:r>
          </a:p>
          <a:p>
            <a:pPr lvl="2"/>
            <a:r>
              <a:rPr lang="en-US" dirty="0"/>
              <a:t>adjacent buildings</a:t>
            </a:r>
          </a:p>
          <a:p>
            <a:pPr lvl="4"/>
            <a:endParaRPr lang="en-US" dirty="0"/>
          </a:p>
          <a:p>
            <a:r>
              <a:rPr lang="en-US" dirty="0"/>
              <a:t>Wide area network (WAN)</a:t>
            </a:r>
          </a:p>
          <a:p>
            <a:pPr lvl="1"/>
            <a:r>
              <a:rPr lang="en-US" sz="2400" dirty="0"/>
              <a:t>Network node distributed over a large area</a:t>
            </a:r>
          </a:p>
          <a:p>
            <a:pPr lvl="2"/>
            <a:r>
              <a:rPr lang="en-US" sz="2000" dirty="0"/>
              <a:t>entire country</a:t>
            </a:r>
          </a:p>
          <a:p>
            <a:pPr lvl="2"/>
            <a:r>
              <a:rPr lang="en-US" sz="2000" dirty="0"/>
              <a:t>internationally</a:t>
            </a:r>
          </a:p>
        </p:txBody>
      </p:sp>
    </p:spTree>
    <p:extLst>
      <p:ext uri="{BB962C8B-B14F-4D97-AF65-F5344CB8AC3E}">
        <p14:creationId xmlns:p14="http://schemas.microsoft.com/office/powerpoint/2010/main" val="63176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07A2-88C5-7F48-8D70-2AC1FC18DF09}" type="slidenum">
              <a:rPr lang="en-US"/>
              <a:pPr/>
              <a:t>46</a:t>
            </a:fld>
            <a:endParaRPr lang="en-US"/>
          </a:p>
        </p:txBody>
      </p:sp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Area Network (LAN)</a:t>
            </a: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Covers a </a:t>
            </a:r>
            <a:r>
              <a:rPr lang="en-US" dirty="0"/>
              <a:t>small geographical area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Bus, ring, or star network.</a:t>
            </a:r>
          </a:p>
          <a:p>
            <a:pPr lvl="4"/>
            <a:endParaRPr lang="en-US" sz="1200" dirty="0"/>
          </a:p>
          <a:p>
            <a:r>
              <a:rPr lang="en-US" sz="2800" dirty="0"/>
              <a:t>Speeds</a:t>
            </a:r>
          </a:p>
          <a:p>
            <a:pPr lvl="1"/>
            <a:r>
              <a:rPr lang="en-US" sz="2400" dirty="0">
                <a:sym typeface="Symbol" charset="0"/>
              </a:rPr>
              <a:t>1 megabit/second: AppleTalk, infrared, Bluetooth</a:t>
            </a:r>
          </a:p>
          <a:p>
            <a:pPr lvl="1"/>
            <a:r>
              <a:rPr lang="en-US" sz="2400" dirty="0">
                <a:sym typeface="Symbol" charset="0"/>
              </a:rPr>
              <a:t>10 megabits/second: 10BaseT Ethernet</a:t>
            </a:r>
          </a:p>
          <a:p>
            <a:pPr lvl="1"/>
            <a:r>
              <a:rPr lang="en-US" sz="2400" dirty="0">
                <a:sym typeface="Symbol" charset="0"/>
              </a:rPr>
              <a:t>100 megabits/second: 100BaseT Ethernet</a:t>
            </a:r>
          </a:p>
          <a:p>
            <a:pPr lvl="4"/>
            <a:endParaRPr lang="en-US" sz="12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61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0E7E-3297-C348-B99B-FCC023239971}" type="slidenum">
              <a:rPr lang="en-US"/>
              <a:pPr/>
              <a:t>47</a:t>
            </a:fld>
            <a:endParaRPr lang="en-US"/>
          </a:p>
        </p:txBody>
      </p:sp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Area Network (LAN), </a:t>
            </a:r>
            <a:r>
              <a:rPr lang="en-US" i="1" dirty="0"/>
              <a:t>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ym typeface="Symbol" charset="0"/>
              </a:rPr>
              <a:t>Broadcast is fast and cheap.</a:t>
            </a:r>
          </a:p>
          <a:p>
            <a:pPr lvl="1"/>
            <a:r>
              <a:rPr lang="en-US" sz="2400" dirty="0">
                <a:sym typeface="Symbol" charset="0"/>
              </a:rPr>
              <a:t>Including </a:t>
            </a:r>
            <a:r>
              <a:rPr lang="en-US" sz="2400" dirty="0" err="1">
                <a:solidFill>
                  <a:schemeClr val="folHlink"/>
                </a:solidFill>
                <a:sym typeface="Symbol" charset="0"/>
              </a:rPr>
              <a:t>wifi</a:t>
            </a:r>
            <a:r>
              <a:rPr lang="en-US" sz="2400" dirty="0">
                <a:sym typeface="Symbol" charset="0"/>
              </a:rPr>
              <a:t>.</a:t>
            </a:r>
          </a:p>
          <a:p>
            <a:pPr lvl="4"/>
            <a:endParaRPr lang="en-US" sz="1200" dirty="0">
              <a:sym typeface="Symbol" charset="0"/>
            </a:endParaRPr>
          </a:p>
          <a:p>
            <a:r>
              <a:rPr lang="en-US" sz="2800" dirty="0">
                <a:sym typeface="Symbol" charset="0"/>
              </a:rPr>
              <a:t>Nodes: </a:t>
            </a:r>
          </a:p>
          <a:p>
            <a:pPr lvl="1"/>
            <a:r>
              <a:rPr lang="en-US" sz="2400" dirty="0"/>
              <a:t>Usually workstations and/or personal computers </a:t>
            </a:r>
          </a:p>
          <a:p>
            <a:pPr lvl="1"/>
            <a:r>
              <a:rPr lang="en-US" sz="2400" dirty="0"/>
              <a:t>A few (usually one or two) mainframes</a:t>
            </a:r>
          </a:p>
          <a:p>
            <a:pPr lvl="1"/>
            <a:r>
              <a:rPr lang="en-US" sz="2400" dirty="0">
                <a:solidFill>
                  <a:schemeClr val="folHlink"/>
                </a:solidFill>
              </a:rPr>
              <a:t>Gateway</a:t>
            </a:r>
            <a:r>
              <a:rPr lang="en-US" sz="2400" dirty="0"/>
              <a:t>: a node that connects to other networks</a:t>
            </a:r>
          </a:p>
        </p:txBody>
      </p:sp>
    </p:spTree>
    <p:extLst>
      <p:ext uri="{BB962C8B-B14F-4D97-AF65-F5344CB8AC3E}">
        <p14:creationId xmlns:p14="http://schemas.microsoft.com/office/powerpoint/2010/main" val="368429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77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6B7C-046C-E14C-9EAF-F55DEBB8E293}" type="slidenum">
              <a:rPr lang="en-US"/>
              <a:pPr/>
              <a:t>48</a:t>
            </a:fld>
            <a:endParaRPr lang="en-US"/>
          </a:p>
        </p:txBody>
      </p:sp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Area Network (LAN)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41009FF-171E-B44D-86A0-649630DC0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84" y="1520929"/>
            <a:ext cx="6601431" cy="4234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85B9B9-073E-DE4F-AB44-8870DD8283DF}"/>
              </a:ext>
            </a:extLst>
          </p:cNvPr>
          <p:cNvSpPr txBox="1"/>
          <p:nvPr/>
        </p:nvSpPr>
        <p:spPr>
          <a:xfrm>
            <a:off x="3291854" y="6180021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631898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01EF-D31C-1244-A4C6-B83B4833CCD5}" type="slidenum">
              <a:rPr lang="en-US"/>
              <a:pPr/>
              <a:t>49</a:t>
            </a:fld>
            <a:endParaRPr lang="en-US"/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Wide Area Network (WAN)</a:t>
            </a:r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 geographically separated sites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Point-to-point connections over long-haul lines.</a:t>
            </a:r>
          </a:p>
          <a:p>
            <a:pPr lvl="1"/>
            <a:r>
              <a:rPr lang="en-US" sz="2400" dirty="0"/>
              <a:t>Often leased from a phone company.</a:t>
            </a:r>
          </a:p>
          <a:p>
            <a:pPr lvl="1"/>
            <a:r>
              <a:rPr lang="en-US" u="sng" dirty="0"/>
              <a:t>Communication processors</a:t>
            </a:r>
            <a:r>
              <a:rPr lang="en-US" sz="2400" dirty="0"/>
              <a:t> control </a:t>
            </a:r>
            <a:br>
              <a:rPr lang="en-US" sz="2400" dirty="0"/>
            </a:br>
            <a:r>
              <a:rPr lang="en-US" sz="2400" dirty="0"/>
              <a:t>communication links.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012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C61A-BC31-F143-A18E-50E236311079}" type="slidenum">
              <a:rPr lang="en-US"/>
              <a:pPr/>
              <a:t>5</a:t>
            </a:fld>
            <a:endParaRPr lang="en-US"/>
          </a:p>
        </p:txBody>
      </p:sp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Virtual Machine Managers</a:t>
            </a:r>
            <a:r>
              <a:rPr lang="en-US" i="1" dirty="0"/>
              <a:t>, cont’d</a:t>
            </a:r>
          </a:p>
        </p:txBody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Type 1</a:t>
            </a:r>
          </a:p>
          <a:p>
            <a:pPr lvl="4"/>
            <a:endParaRPr lang="en-US" dirty="0"/>
          </a:p>
          <a:p>
            <a:pPr lvl="1"/>
            <a:r>
              <a:rPr lang="en-US" sz="2400" u="sng" dirty="0"/>
              <a:t>Operating-system-like</a:t>
            </a:r>
            <a:r>
              <a:rPr lang="en-US" sz="2400" dirty="0"/>
              <a:t> software </a:t>
            </a:r>
            <a:br>
              <a:rPr lang="en-US" sz="2400" dirty="0"/>
            </a:br>
            <a:r>
              <a:rPr lang="en-US" sz="2400" dirty="0"/>
              <a:t>provides virtualization</a:t>
            </a:r>
          </a:p>
          <a:p>
            <a:pPr lvl="2"/>
            <a:r>
              <a:rPr lang="en-US" sz="2000" dirty="0"/>
              <a:t>Examples: VMware ESX, </a:t>
            </a:r>
            <a:r>
              <a:rPr lang="en-US" sz="2000" dirty="0" err="1"/>
              <a:t>Joyent</a:t>
            </a:r>
            <a:r>
              <a:rPr lang="en-US" sz="2000" dirty="0"/>
              <a:t> </a:t>
            </a:r>
            <a:r>
              <a:rPr lang="en-US" sz="2000" dirty="0" err="1"/>
              <a:t>SmartOS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Citrix </a:t>
            </a:r>
            <a:r>
              <a:rPr lang="en-US" sz="2000" dirty="0" err="1"/>
              <a:t>XenServer</a:t>
            </a:r>
            <a:endParaRPr lang="en-US" sz="2000" dirty="0"/>
          </a:p>
          <a:p>
            <a:pPr lvl="4"/>
            <a:endParaRPr lang="en-US" sz="1200" dirty="0"/>
          </a:p>
          <a:p>
            <a:pPr lvl="1"/>
            <a:r>
              <a:rPr lang="en-US" sz="2400" u="sng" dirty="0"/>
              <a:t>General-purpose </a:t>
            </a:r>
            <a:r>
              <a:rPr lang="en-US" sz="2400" u="sng" dirty="0" err="1"/>
              <a:t>OSes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that provide VMM functions</a:t>
            </a:r>
          </a:p>
          <a:p>
            <a:pPr lvl="2"/>
            <a:r>
              <a:rPr lang="en-US" sz="2000" dirty="0"/>
              <a:t>Examples: Microsoft Windows Server with </a:t>
            </a:r>
            <a:r>
              <a:rPr lang="en-US" sz="2000" dirty="0" err="1"/>
              <a:t>HyperV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/>
              <a:t>Red Hat Linux with KVM feature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7CB8-7B75-B84E-A5AE-1F059DB8EB6F}" type="slidenum">
              <a:rPr lang="en-US"/>
              <a:pPr/>
              <a:t>50</a:t>
            </a:fld>
            <a:endParaRPr lang="en-US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Wide Area Network (WAN)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Speeds</a:t>
            </a:r>
          </a:p>
          <a:p>
            <a:pPr lvl="1"/>
            <a:r>
              <a:rPr lang="en-US" sz="2400" dirty="0">
                <a:sym typeface="Symbol" charset="0"/>
              </a:rPr>
              <a:t>1.544 megabits/second: T1 service</a:t>
            </a:r>
          </a:p>
          <a:p>
            <a:pPr lvl="1"/>
            <a:r>
              <a:rPr lang="en-US" sz="2400" dirty="0">
                <a:sym typeface="Symbol" charset="0"/>
              </a:rPr>
              <a:t>45 megabits/second: T3 service</a:t>
            </a:r>
          </a:p>
          <a:p>
            <a:pPr lvl="1"/>
            <a:r>
              <a:rPr lang="en-US" sz="2400" dirty="0">
                <a:sym typeface="Symbol" charset="0"/>
              </a:rPr>
              <a:t>40 gigabits/second: intercity backbone connections</a:t>
            </a:r>
          </a:p>
          <a:p>
            <a:pPr lvl="4"/>
            <a:endParaRPr lang="en-US" sz="1200" dirty="0">
              <a:sym typeface="Symbol" charset="0"/>
            </a:endParaRPr>
          </a:p>
          <a:p>
            <a:r>
              <a:rPr lang="en-US" sz="2800" dirty="0">
                <a:sym typeface="Symbol" charset="0"/>
              </a:rPr>
              <a:t>Broadcast usually requires multiple messages.</a:t>
            </a:r>
          </a:p>
          <a:p>
            <a:pPr lvl="4"/>
            <a:endParaRPr lang="en-US" sz="1200" dirty="0">
              <a:sym typeface="Symbol" charset="0"/>
            </a:endParaRPr>
          </a:p>
          <a:p>
            <a:r>
              <a:rPr lang="en-US" sz="2800" dirty="0">
                <a:sym typeface="Symbol" charset="0"/>
              </a:rPr>
              <a:t>Nodes: </a:t>
            </a:r>
          </a:p>
          <a:p>
            <a:pPr lvl="1"/>
            <a:r>
              <a:rPr lang="en-US" sz="2400" dirty="0"/>
              <a:t>Usually a high percentage of mainframes.</a:t>
            </a:r>
          </a:p>
        </p:txBody>
      </p:sp>
    </p:spTree>
    <p:extLst>
      <p:ext uri="{BB962C8B-B14F-4D97-AF65-F5344CB8AC3E}">
        <p14:creationId xmlns:p14="http://schemas.microsoft.com/office/powerpoint/2010/main" val="30332982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B0B7-6317-2C4E-AECD-D9BC800BE64F}" type="slidenum">
              <a:rPr lang="en-US"/>
              <a:pPr/>
              <a:t>51</a:t>
            </a:fld>
            <a:endParaRPr lang="en-US"/>
          </a:p>
        </p:txBody>
      </p:sp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Wide Area Network (WAN)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EEE04BD-E639-4C42-B700-D3C52FE82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79" y="1379317"/>
            <a:ext cx="7955242" cy="4427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AA04E3-0A81-4341-8AFD-277FCBE3AA1E}"/>
              </a:ext>
            </a:extLst>
          </p:cNvPr>
          <p:cNvSpPr txBox="1"/>
          <p:nvPr/>
        </p:nvSpPr>
        <p:spPr>
          <a:xfrm>
            <a:off x="3291854" y="6180021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5636766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51E1-CC60-F74E-80DA-7D9104D26E35}" type="slidenum">
              <a:rPr lang="en-US"/>
              <a:pPr/>
              <a:t>52</a:t>
            </a:fld>
            <a:endParaRPr lang="en-US"/>
          </a:p>
        </p:txBody>
      </p:sp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 Structure</a:t>
            </a: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Naming and name resolution</a:t>
            </a:r>
          </a:p>
          <a:p>
            <a:pPr lvl="1"/>
            <a:r>
              <a:rPr lang="en-US" dirty="0"/>
              <a:t>How do two processes locate each other to communicate?</a:t>
            </a:r>
          </a:p>
          <a:p>
            <a:pPr lvl="4"/>
            <a:endParaRPr lang="en-US" dirty="0"/>
          </a:p>
          <a:p>
            <a:r>
              <a:rPr lang="en-US" dirty="0"/>
              <a:t>Routing strategies</a:t>
            </a:r>
          </a:p>
          <a:p>
            <a:pPr lvl="1"/>
            <a:r>
              <a:rPr lang="en-US" dirty="0"/>
              <a:t>How are messages sent through the network?</a:t>
            </a:r>
          </a:p>
          <a:p>
            <a:pPr lvl="4"/>
            <a:endParaRPr lang="en-US" dirty="0"/>
          </a:p>
          <a:p>
            <a:r>
              <a:rPr lang="en-US" dirty="0"/>
              <a:t>Connection strategies</a:t>
            </a:r>
          </a:p>
          <a:p>
            <a:pPr lvl="1"/>
            <a:r>
              <a:rPr lang="en-US" sz="2400" dirty="0"/>
              <a:t>How do two processes send a sequence of messages?</a:t>
            </a:r>
          </a:p>
        </p:txBody>
      </p:sp>
    </p:spTree>
    <p:extLst>
      <p:ext uri="{BB962C8B-B14F-4D97-AF65-F5344CB8AC3E}">
        <p14:creationId xmlns:p14="http://schemas.microsoft.com/office/powerpoint/2010/main" val="196385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3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6F3-74A4-154C-9570-5BF4BCE2ECAC}" type="slidenum">
              <a:rPr lang="en-US"/>
              <a:pPr/>
              <a:t>53</a:t>
            </a:fld>
            <a:endParaRPr lang="en-US"/>
          </a:p>
        </p:txBody>
      </p:sp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Structure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Contention</a:t>
            </a:r>
            <a:endParaRPr lang="en-US" sz="2800" dirty="0">
              <a:solidFill>
                <a:srgbClr val="B23C00"/>
              </a:solidFill>
            </a:endParaRPr>
          </a:p>
          <a:p>
            <a:pPr lvl="1"/>
            <a:r>
              <a:rPr lang="en-US" sz="2400" dirty="0"/>
              <a:t>The network is a shared resource.</a:t>
            </a:r>
          </a:p>
          <a:p>
            <a:pPr lvl="1"/>
            <a:r>
              <a:rPr lang="en-US" sz="2400" dirty="0"/>
              <a:t>How do we resolve conflicting demands for its use?</a:t>
            </a:r>
          </a:p>
        </p:txBody>
      </p:sp>
    </p:spTree>
    <p:extLst>
      <p:ext uri="{BB962C8B-B14F-4D97-AF65-F5344CB8AC3E}">
        <p14:creationId xmlns:p14="http://schemas.microsoft.com/office/powerpoint/2010/main" val="7710701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2B26-D0C2-C84F-8B1F-A92B479CB2B7}" type="slidenum">
              <a:rPr lang="en-US"/>
              <a:pPr/>
              <a:t>54</a:t>
            </a:fld>
            <a:endParaRPr lang="en-US"/>
          </a:p>
        </p:txBody>
      </p:sp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and Name Resolution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Systems on the network need to be named.</a:t>
            </a:r>
          </a:p>
          <a:p>
            <a:pPr lvl="1"/>
            <a:r>
              <a:rPr lang="en-US" sz="2400" dirty="0"/>
              <a:t>Locally, each process has an id.</a:t>
            </a:r>
          </a:p>
          <a:p>
            <a:pPr lvl="1"/>
            <a:r>
              <a:rPr lang="en-US" sz="2400" dirty="0"/>
              <a:t>A host on the network has </a:t>
            </a:r>
            <a:r>
              <a:rPr lang="en-US" u="sng" dirty="0"/>
              <a:t>no knowledge </a:t>
            </a:r>
            <a:br>
              <a:rPr lang="en-US" sz="2400" dirty="0"/>
            </a:br>
            <a:r>
              <a:rPr lang="en-US" sz="2400" dirty="0"/>
              <a:t>about processes on other hosts.</a:t>
            </a:r>
          </a:p>
          <a:p>
            <a:pPr lvl="4"/>
            <a:endParaRPr lang="en-US" sz="1200" dirty="0"/>
          </a:p>
          <a:p>
            <a:r>
              <a:rPr lang="en-US" sz="2800" dirty="0"/>
              <a:t>Identify processes on remote systems by a</a:t>
            </a:r>
            <a:br>
              <a:rPr lang="en-US" sz="2800" dirty="0"/>
            </a:br>
            <a:r>
              <a:rPr lang="en-US" sz="2800" dirty="0">
                <a:solidFill>
                  <a:schemeClr val="folHlink"/>
                </a:solidFill>
              </a:rPr>
              <a:t>&lt;host-name, identifier&gt;</a:t>
            </a:r>
            <a:r>
              <a:rPr lang="en-US" sz="2800" dirty="0"/>
              <a:t> pair.</a:t>
            </a:r>
          </a:p>
        </p:txBody>
      </p:sp>
    </p:spTree>
    <p:extLst>
      <p:ext uri="{BB962C8B-B14F-4D97-AF65-F5344CB8AC3E}">
        <p14:creationId xmlns:p14="http://schemas.microsoft.com/office/powerpoint/2010/main" val="42836030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008E-7972-4C47-93D6-679176BD3243}" type="slidenum">
              <a:rPr lang="en-US"/>
              <a:pPr/>
              <a:t>55</a:t>
            </a:fld>
            <a:endParaRPr lang="en-US"/>
          </a:p>
        </p:txBody>
      </p:sp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Name Service (DNS)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Specifies the </a:t>
            </a:r>
            <a:r>
              <a:rPr lang="en-US" u="sng" dirty="0"/>
              <a:t>naming structure</a:t>
            </a:r>
            <a:r>
              <a:rPr lang="en-US" sz="2800" dirty="0"/>
              <a:t> of the hosts.</a:t>
            </a:r>
          </a:p>
          <a:p>
            <a:pPr lvl="4"/>
            <a:endParaRPr lang="en-US" sz="1200" dirty="0"/>
          </a:p>
          <a:p>
            <a:r>
              <a:rPr lang="en-US" u="sng" dirty="0"/>
              <a:t>Name to address resolution</a:t>
            </a:r>
            <a:r>
              <a:rPr lang="en-US" sz="2800" dirty="0"/>
              <a:t> on the Internet.</a:t>
            </a:r>
          </a:p>
          <a:p>
            <a:pPr lvl="1"/>
            <a:r>
              <a:rPr lang="en-US" sz="2400" dirty="0"/>
              <a:t>Hosts on the Internet are </a:t>
            </a:r>
            <a:r>
              <a:rPr lang="en-US" u="sng" dirty="0"/>
              <a:t>logically addressed </a:t>
            </a:r>
            <a:br>
              <a:rPr lang="en-US" sz="2400" dirty="0"/>
            </a:br>
            <a:r>
              <a:rPr lang="en-US" sz="2400" dirty="0"/>
              <a:t>with multipart names known as an </a:t>
            </a:r>
            <a:br>
              <a:rPr lang="en-US" sz="2400" dirty="0"/>
            </a:br>
            <a:r>
              <a:rPr lang="en-US" sz="2400" dirty="0">
                <a:solidFill>
                  <a:schemeClr val="folHlink"/>
                </a:solidFill>
              </a:rPr>
              <a:t>IP (Internet protocol) address</a:t>
            </a:r>
            <a:r>
              <a:rPr lang="en-US" sz="2400" dirty="0"/>
              <a:t>.</a:t>
            </a:r>
          </a:p>
          <a:p>
            <a:pPr lvl="2"/>
            <a:r>
              <a:rPr lang="en-US" sz="2000" dirty="0"/>
              <a:t>Example: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172.7.57.62</a:t>
            </a:r>
          </a:p>
          <a:p>
            <a:pPr lvl="4"/>
            <a:endParaRPr lang="en-US" b="1" dirty="0">
              <a:solidFill>
                <a:srgbClr val="0033CC"/>
              </a:solidFill>
              <a:latin typeface="Courier New" charset="0"/>
            </a:endParaRPr>
          </a:p>
          <a:p>
            <a:pPr lvl="1"/>
            <a:r>
              <a:rPr lang="en-US" sz="2400" dirty="0"/>
              <a:t>Map domain names such as 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sjsu.edu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to their IP addresses.</a:t>
            </a:r>
          </a:p>
        </p:txBody>
      </p:sp>
    </p:spTree>
    <p:extLst>
      <p:ext uri="{BB962C8B-B14F-4D97-AF65-F5344CB8AC3E}">
        <p14:creationId xmlns:p14="http://schemas.microsoft.com/office/powerpoint/2010/main" val="3381947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0B10-CC3C-F14B-A09B-C5743F3249E6}" type="slidenum">
              <a:rPr lang="en-US"/>
              <a:pPr/>
              <a:t>56</a:t>
            </a:fld>
            <a:endParaRPr lang="en-US"/>
          </a:p>
        </p:txBody>
      </p:sp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Routing Strategies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How does a process at Site A </a:t>
            </a:r>
            <a:br>
              <a:rPr lang="en-US" sz="2800" dirty="0"/>
            </a:br>
            <a:r>
              <a:rPr lang="en-US" sz="2800" dirty="0"/>
              <a:t>communicate with a process at Site B?</a:t>
            </a:r>
          </a:p>
          <a:p>
            <a:pPr lvl="4"/>
            <a:endParaRPr lang="en-US" sz="1200" dirty="0"/>
          </a:p>
          <a:p>
            <a:r>
              <a:rPr lang="en-US" sz="2800" dirty="0"/>
              <a:t>How is the message routed?</a:t>
            </a:r>
          </a:p>
          <a:p>
            <a:pPr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66232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6716-6A12-954F-85C3-F200065A5597}" type="slidenum">
              <a:rPr lang="en-US"/>
              <a:pPr/>
              <a:t>57</a:t>
            </a:fld>
            <a:endParaRPr lang="en-US"/>
          </a:p>
        </p:txBody>
      </p:sp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Fixed Routing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path from A to B is </a:t>
            </a:r>
            <a:r>
              <a:rPr lang="en-US" u="sng" dirty="0"/>
              <a:t>specified in advance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The path changes only if a hardware failure </a:t>
            </a:r>
            <a:br>
              <a:rPr lang="en-US" sz="2400" dirty="0"/>
            </a:br>
            <a:r>
              <a:rPr lang="en-US" sz="2400" dirty="0"/>
              <a:t>disables it.</a:t>
            </a:r>
          </a:p>
          <a:p>
            <a:pPr lvl="4"/>
            <a:endParaRPr lang="en-US" sz="1200" dirty="0"/>
          </a:p>
          <a:p>
            <a:r>
              <a:rPr lang="en-US" sz="2800" dirty="0"/>
              <a:t>Since the shortest path is usually chosen, communication costs are minimized.</a:t>
            </a:r>
          </a:p>
          <a:p>
            <a:pPr lvl="4"/>
            <a:endParaRPr lang="en-US" sz="1200" dirty="0"/>
          </a:p>
          <a:p>
            <a:r>
              <a:rPr lang="en-US" sz="2800" dirty="0"/>
              <a:t>Fixed routing </a:t>
            </a:r>
            <a:r>
              <a:rPr lang="en-US" u="sng" dirty="0"/>
              <a:t>cannot adapt</a:t>
            </a:r>
            <a:r>
              <a:rPr lang="en-US" sz="2800" dirty="0">
                <a:solidFill>
                  <a:srgbClr val="B23C00"/>
                </a:solidFill>
              </a:rPr>
              <a:t> </a:t>
            </a:r>
            <a:r>
              <a:rPr lang="en-US" sz="2800" dirty="0"/>
              <a:t>to load changes.</a:t>
            </a:r>
          </a:p>
          <a:p>
            <a:pPr lvl="4"/>
            <a:endParaRPr lang="en-US" sz="1200" dirty="0"/>
          </a:p>
          <a:p>
            <a:r>
              <a:rPr lang="en-US" sz="2800" dirty="0"/>
              <a:t>Ensures that messages will be delivered </a:t>
            </a:r>
            <a:br>
              <a:rPr lang="en-US" sz="2800" dirty="0"/>
            </a:br>
            <a:r>
              <a:rPr lang="en-US" sz="2800" dirty="0"/>
              <a:t>in the order in which they were sent.</a:t>
            </a:r>
          </a:p>
        </p:txBody>
      </p:sp>
    </p:spTree>
    <p:extLst>
      <p:ext uri="{BB962C8B-B14F-4D97-AF65-F5344CB8AC3E}">
        <p14:creationId xmlns:p14="http://schemas.microsoft.com/office/powerpoint/2010/main" val="34203538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595B-9F94-4C4F-90D5-C37D3A9D5526}" type="slidenum">
              <a:rPr lang="en-US"/>
              <a:pPr/>
              <a:t>58</a:t>
            </a:fld>
            <a:endParaRPr lang="en-US"/>
          </a:p>
        </p:txBody>
      </p:sp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Routing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path from A to B is fixed </a:t>
            </a:r>
            <a:br>
              <a:rPr lang="en-US" sz="2800" dirty="0"/>
            </a:br>
            <a:r>
              <a:rPr lang="en-US" sz="2800" dirty="0"/>
              <a:t>for the duration of </a:t>
            </a:r>
            <a:r>
              <a:rPr lang="en-US" u="sng" dirty="0"/>
              <a:t>one session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u="sng" dirty="0"/>
              <a:t>Different sessions</a:t>
            </a:r>
            <a:r>
              <a:rPr lang="en-US" sz="2800" dirty="0"/>
              <a:t> involving messages </a:t>
            </a:r>
            <a:br>
              <a:rPr lang="en-US" sz="2800" dirty="0"/>
            </a:br>
            <a:r>
              <a:rPr lang="en-US" sz="2800" dirty="0"/>
              <a:t>from A to B may have </a:t>
            </a:r>
            <a:r>
              <a:rPr lang="en-US" sz="2800" u="sng" dirty="0"/>
              <a:t>different paths</a:t>
            </a:r>
            <a:r>
              <a:rPr lang="en-US" sz="2800" dirty="0"/>
              <a:t>. </a:t>
            </a:r>
          </a:p>
          <a:p>
            <a:pPr lvl="4"/>
            <a:endParaRPr lang="en-US" sz="1200" dirty="0"/>
          </a:p>
          <a:p>
            <a:r>
              <a:rPr lang="en-US" sz="2800" dirty="0"/>
              <a:t>Partial remedy to adapting to load changes.</a:t>
            </a:r>
          </a:p>
          <a:p>
            <a:pPr lvl="4"/>
            <a:endParaRPr lang="en-US" sz="1200" dirty="0"/>
          </a:p>
          <a:p>
            <a:r>
              <a:rPr lang="en-US" sz="2800" dirty="0"/>
              <a:t>Ensures that messages will be delivered </a:t>
            </a:r>
            <a:br>
              <a:rPr lang="en-US" sz="2800" dirty="0"/>
            </a:br>
            <a:r>
              <a:rPr lang="en-US" sz="2800" dirty="0"/>
              <a:t>in the order in which they were sent.</a:t>
            </a:r>
          </a:p>
        </p:txBody>
      </p:sp>
    </p:spTree>
    <p:extLst>
      <p:ext uri="{BB962C8B-B14F-4D97-AF65-F5344CB8AC3E}">
        <p14:creationId xmlns:p14="http://schemas.microsoft.com/office/powerpoint/2010/main" val="32793902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ED-BBF6-E347-8627-D64568281E78}" type="slidenum">
              <a:rPr lang="en-US"/>
              <a:pPr/>
              <a:t>59</a:t>
            </a:fld>
            <a:endParaRPr lang="en-US"/>
          </a:p>
        </p:txBody>
      </p:sp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Routing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path used to send a message </a:t>
            </a:r>
            <a:br>
              <a:rPr lang="en-US" sz="2800" dirty="0"/>
            </a:br>
            <a:r>
              <a:rPr lang="en-US" sz="2800" dirty="0"/>
              <a:t>from site A to site B is chosen only </a:t>
            </a:r>
            <a:br>
              <a:rPr lang="en-US" sz="2800" dirty="0"/>
            </a:br>
            <a:r>
              <a:rPr lang="en-US" dirty="0"/>
              <a:t>when a message is sent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Usually, a site sends a message to another site </a:t>
            </a:r>
            <a:br>
              <a:rPr lang="en-US" sz="2800" dirty="0"/>
            </a:br>
            <a:r>
              <a:rPr lang="en-US" sz="2800" dirty="0"/>
              <a:t>on the </a:t>
            </a:r>
            <a:r>
              <a:rPr lang="en-US" u="sng" dirty="0"/>
              <a:t>link least used</a:t>
            </a:r>
            <a:r>
              <a:rPr lang="en-US" sz="2800" dirty="0"/>
              <a:t> at that particular time.</a:t>
            </a:r>
          </a:p>
          <a:p>
            <a:pPr lvl="4"/>
            <a:endParaRPr lang="en-US" sz="1200" dirty="0"/>
          </a:p>
          <a:p>
            <a:r>
              <a:rPr lang="en-US" u="sng" dirty="0"/>
              <a:t>Adapts to load changes</a:t>
            </a:r>
            <a:r>
              <a:rPr lang="en-US" sz="2800" dirty="0"/>
              <a:t> by avoiding routing messages on heavily used paths.</a:t>
            </a:r>
          </a:p>
        </p:txBody>
      </p:sp>
    </p:spTree>
    <p:extLst>
      <p:ext uri="{BB962C8B-B14F-4D97-AF65-F5344CB8AC3E}">
        <p14:creationId xmlns:p14="http://schemas.microsoft.com/office/powerpoint/2010/main" val="352196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13CF-EDA3-8F4A-86B9-E8B244F5A630}" type="slidenum">
              <a:rPr lang="en-US"/>
              <a:pPr/>
              <a:t>6</a:t>
            </a:fld>
            <a:endParaRPr lang="en-US"/>
          </a:p>
        </p:txBody>
      </p:sp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Virtual Machine Managers</a:t>
            </a:r>
            <a:r>
              <a:rPr lang="en-US" i="1" dirty="0"/>
              <a:t>, cont’d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12163" cy="4835525"/>
          </a:xfrm>
        </p:spPr>
        <p:txBody>
          <a:bodyPr/>
          <a:lstStyle/>
          <a:p>
            <a:r>
              <a:rPr lang="en-US" sz="2800" dirty="0"/>
              <a:t>Type 2</a:t>
            </a:r>
          </a:p>
          <a:p>
            <a:pPr lvl="4"/>
            <a:endParaRPr lang="en-US" sz="1200" dirty="0"/>
          </a:p>
          <a:p>
            <a:pPr lvl="1"/>
            <a:r>
              <a:rPr lang="en-US" sz="2400" u="sng" dirty="0"/>
              <a:t>Applications</a:t>
            </a:r>
            <a:r>
              <a:rPr lang="en-US" sz="2400" dirty="0"/>
              <a:t> that run on standard </a:t>
            </a:r>
            <a:r>
              <a:rPr lang="en-US" sz="2400" dirty="0" err="1"/>
              <a:t>OSes</a:t>
            </a:r>
            <a:r>
              <a:rPr lang="en-US" sz="2400" dirty="0"/>
              <a:t> to provide VMM functionality to guest operating systems.</a:t>
            </a:r>
          </a:p>
          <a:p>
            <a:pPr lvl="1"/>
            <a:r>
              <a:rPr lang="en-US" sz="2400" dirty="0"/>
              <a:t>Examples: </a:t>
            </a:r>
          </a:p>
          <a:p>
            <a:pPr lvl="2"/>
            <a:r>
              <a:rPr lang="en-US" sz="2000" dirty="0"/>
              <a:t>VMware Workstation and Fusion, </a:t>
            </a:r>
            <a:br>
              <a:rPr lang="en-US" sz="2000" dirty="0"/>
            </a:br>
            <a:r>
              <a:rPr lang="en-US" sz="2000" dirty="0"/>
              <a:t>Parallels Desktop, </a:t>
            </a:r>
            <a:r>
              <a:rPr lang="en-US" u="sng" dirty="0"/>
              <a:t>Oracle Virtual Box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1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AE01-8C06-DA44-8162-E57CE03F0E81}" type="slidenum">
              <a:rPr lang="en-US"/>
              <a:pPr/>
              <a:t>60</a:t>
            </a:fld>
            <a:endParaRPr lang="en-US"/>
          </a:p>
        </p:txBody>
      </p:sp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Routing</a:t>
            </a:r>
            <a:r>
              <a:rPr lang="en-US" i="1" dirty="0"/>
              <a:t>, cont’d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Messages may arrive out of order.</a:t>
            </a:r>
          </a:p>
          <a:p>
            <a:pPr lvl="4"/>
            <a:endParaRPr lang="en-US" sz="1200" dirty="0"/>
          </a:p>
          <a:p>
            <a:r>
              <a:rPr lang="en-US" sz="2800" dirty="0"/>
              <a:t>How to remedy this problem?</a:t>
            </a:r>
          </a:p>
          <a:p>
            <a:pPr lvl="1"/>
            <a:r>
              <a:rPr lang="en-US" sz="2400" dirty="0"/>
              <a:t>Append a sequence number to each message.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77112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32DC-E423-B348-8043-0DC468E78B34}" type="slidenum">
              <a:rPr lang="en-US"/>
              <a:pPr/>
              <a:t>61</a:t>
            </a:fld>
            <a:endParaRPr lang="en-US"/>
          </a:p>
        </p:txBody>
      </p:sp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 Strategies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Once routing has been established, </a:t>
            </a:r>
            <a:br>
              <a:rPr lang="en-US" sz="2800" dirty="0"/>
            </a:br>
            <a:r>
              <a:rPr lang="en-US" sz="2800" dirty="0"/>
              <a:t>messages can reach their destinations.</a:t>
            </a:r>
          </a:p>
          <a:p>
            <a:pPr lvl="4"/>
            <a:endParaRPr lang="en-US" sz="1200" dirty="0"/>
          </a:p>
          <a:p>
            <a:r>
              <a:rPr lang="en-US" sz="2800" dirty="0"/>
              <a:t>Processes at different sites that want </a:t>
            </a:r>
            <a:br>
              <a:rPr lang="en-US" sz="2800" dirty="0"/>
            </a:br>
            <a:r>
              <a:rPr lang="en-US" sz="2800" dirty="0"/>
              <a:t>to communicate with each other </a:t>
            </a:r>
            <a:br>
              <a:rPr lang="en-US" sz="2800" dirty="0"/>
            </a:br>
            <a:r>
              <a:rPr lang="en-US" sz="2800" dirty="0"/>
              <a:t>must choose a </a:t>
            </a:r>
            <a:r>
              <a:rPr lang="en-US" sz="2800" dirty="0">
                <a:solidFill>
                  <a:schemeClr val="folHlink"/>
                </a:solidFill>
              </a:rPr>
              <a:t>connection strategy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4441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26E6-E917-DD43-B90B-9F97ECB3956C}" type="slidenum">
              <a:rPr lang="en-US"/>
              <a:pPr/>
              <a:t>62</a:t>
            </a:fld>
            <a:endParaRPr lang="en-US"/>
          </a:p>
        </p:txBody>
      </p:sp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Strategies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Circuit switching</a:t>
            </a:r>
          </a:p>
          <a:p>
            <a:pPr lvl="1"/>
            <a:r>
              <a:rPr lang="en-US" sz="2400" dirty="0"/>
              <a:t>A </a:t>
            </a:r>
            <a:r>
              <a:rPr lang="en-US" u="sng" dirty="0"/>
              <a:t>permanent physical link</a:t>
            </a:r>
            <a:r>
              <a:rPr lang="en-US" sz="2400" dirty="0"/>
              <a:t> is established </a:t>
            </a:r>
            <a:br>
              <a:rPr lang="en-US" sz="2400" dirty="0"/>
            </a:br>
            <a:r>
              <a:rPr lang="en-US" sz="2400" dirty="0"/>
              <a:t>for the duration of the communication.</a:t>
            </a:r>
          </a:p>
          <a:p>
            <a:pPr lvl="1"/>
            <a:r>
              <a:rPr lang="en-US" sz="2400" dirty="0"/>
              <a:t>Example: telephone system</a:t>
            </a:r>
          </a:p>
          <a:p>
            <a:pPr lvl="4"/>
            <a:endParaRPr lang="en-US" sz="1200" dirty="0"/>
          </a:p>
          <a:p>
            <a:r>
              <a:rPr lang="en-US" sz="2800" dirty="0"/>
              <a:t>Message switching</a:t>
            </a:r>
          </a:p>
          <a:p>
            <a:pPr lvl="1"/>
            <a:r>
              <a:rPr lang="en-US" sz="2400" dirty="0"/>
              <a:t>A </a:t>
            </a:r>
            <a:r>
              <a:rPr lang="en-US" u="sng" dirty="0"/>
              <a:t>temporary link</a:t>
            </a:r>
            <a:r>
              <a:rPr lang="en-US" sz="2400" dirty="0"/>
              <a:t> is established </a:t>
            </a:r>
            <a:br>
              <a:rPr lang="en-US" sz="2400" dirty="0"/>
            </a:br>
            <a:r>
              <a:rPr lang="en-US" sz="2400" dirty="0"/>
              <a:t>for the duration of one message transfer.</a:t>
            </a:r>
          </a:p>
          <a:p>
            <a:pPr lvl="1"/>
            <a:r>
              <a:rPr lang="en-US" sz="2400" dirty="0"/>
              <a:t>Example: post-office mailing system</a:t>
            </a:r>
          </a:p>
        </p:txBody>
      </p:sp>
    </p:spTree>
    <p:extLst>
      <p:ext uri="{BB962C8B-B14F-4D97-AF65-F5344CB8AC3E}">
        <p14:creationId xmlns:p14="http://schemas.microsoft.com/office/powerpoint/2010/main" val="27952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BD6-513B-5D4A-8B18-B7143D444133}" type="slidenum">
              <a:rPr lang="en-US"/>
              <a:pPr/>
              <a:t>63</a:t>
            </a:fld>
            <a:endParaRPr lang="en-US"/>
          </a:p>
        </p:txBody>
      </p:sp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Strategies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Packet switching</a:t>
            </a:r>
          </a:p>
          <a:p>
            <a:pPr lvl="1"/>
            <a:r>
              <a:rPr lang="en-US" sz="2400" dirty="0"/>
              <a:t>Messages of variable length are divided into </a:t>
            </a:r>
            <a:br>
              <a:rPr lang="en-US" sz="2400" dirty="0"/>
            </a:br>
            <a:r>
              <a:rPr lang="en-US" u="sng" dirty="0"/>
              <a:t>fixed-length packets</a:t>
            </a:r>
            <a:r>
              <a:rPr lang="en-US" sz="2400" dirty="0"/>
              <a:t> which are sent to the destination.</a:t>
            </a:r>
          </a:p>
          <a:p>
            <a:pPr lvl="1"/>
            <a:r>
              <a:rPr lang="en-US" sz="2400" dirty="0"/>
              <a:t>Each packet may take a </a:t>
            </a:r>
            <a:r>
              <a:rPr lang="en-US" u="sng" dirty="0"/>
              <a:t>different path </a:t>
            </a:r>
            <a:br>
              <a:rPr lang="en-US" sz="2400" dirty="0"/>
            </a:br>
            <a:r>
              <a:rPr lang="en-US" sz="2400" dirty="0"/>
              <a:t>through the network.</a:t>
            </a:r>
          </a:p>
          <a:p>
            <a:pPr lvl="1"/>
            <a:r>
              <a:rPr lang="en-US" sz="2400" dirty="0"/>
              <a:t>The </a:t>
            </a:r>
            <a:r>
              <a:rPr lang="en-US" u="sng" dirty="0"/>
              <a:t>packets must be reassembled </a:t>
            </a:r>
            <a:br>
              <a:rPr lang="en-US" sz="2400" dirty="0"/>
            </a:br>
            <a:r>
              <a:rPr lang="en-US" sz="2400" dirty="0"/>
              <a:t>into messages as they arrive.</a:t>
            </a:r>
          </a:p>
        </p:txBody>
      </p:sp>
    </p:spTree>
    <p:extLst>
      <p:ext uri="{BB962C8B-B14F-4D97-AF65-F5344CB8AC3E}">
        <p14:creationId xmlns:p14="http://schemas.microsoft.com/office/powerpoint/2010/main" val="12393189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F594-BDA4-BB4A-B9DE-161BC14F72BC}" type="slidenum">
              <a:rPr lang="en-US"/>
              <a:pPr/>
              <a:t>64</a:t>
            </a:fld>
            <a:endParaRPr lang="en-US"/>
          </a:p>
        </p:txBody>
      </p:sp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Strategies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Circuit switching requires setup time, </a:t>
            </a:r>
            <a:br>
              <a:rPr lang="en-US" sz="2800" dirty="0"/>
            </a:br>
            <a:r>
              <a:rPr lang="en-US" sz="2800" dirty="0"/>
              <a:t>but incurs less overhead for shipping each message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May waste network bandwidth.</a:t>
            </a:r>
          </a:p>
          <a:p>
            <a:pPr lvl="4"/>
            <a:endParaRPr lang="en-US" sz="1200" dirty="0"/>
          </a:p>
          <a:p>
            <a:r>
              <a:rPr lang="en-US" sz="2800" dirty="0"/>
              <a:t>Message and packet switching require </a:t>
            </a:r>
            <a:br>
              <a:rPr lang="en-US" sz="2800" dirty="0"/>
            </a:br>
            <a:r>
              <a:rPr lang="en-US" sz="2800" dirty="0"/>
              <a:t>less setup time, but incur more overhead </a:t>
            </a:r>
            <a:br>
              <a:rPr lang="en-US" sz="2800" dirty="0"/>
            </a:br>
            <a:r>
              <a:rPr lang="en-US" sz="2800" dirty="0"/>
              <a:t>per message.</a:t>
            </a:r>
          </a:p>
        </p:txBody>
      </p:sp>
    </p:spTree>
    <p:extLst>
      <p:ext uri="{BB962C8B-B14F-4D97-AF65-F5344CB8AC3E}">
        <p14:creationId xmlns:p14="http://schemas.microsoft.com/office/powerpoint/2010/main" val="12068148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A39F-9A62-4B40-B4AE-040AAB0C31AD}" type="slidenum">
              <a:rPr lang="en-US"/>
              <a:pPr/>
              <a:t>65</a:t>
            </a:fld>
            <a:endParaRPr lang="en-US"/>
          </a:p>
        </p:txBody>
      </p:sp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Contention</a:t>
            </a:r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sz="2800" dirty="0"/>
              <a:t>Several sites may want to transmit information </a:t>
            </a:r>
            <a:br>
              <a:rPr lang="en-US" sz="2800" dirty="0"/>
            </a:br>
            <a:r>
              <a:rPr lang="en-US" sz="2800" dirty="0"/>
              <a:t>over a link simultaneously, causing </a:t>
            </a:r>
            <a:r>
              <a:rPr lang="en-US" u="sng" dirty="0"/>
              <a:t>collisions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dirty="0"/>
              <a:t>CSMA/CD</a:t>
            </a:r>
          </a:p>
          <a:p>
            <a:pPr lvl="1"/>
            <a:r>
              <a:rPr lang="en-US" sz="2400" dirty="0"/>
              <a:t>Carrier sense with multiple access (CSMA)</a:t>
            </a:r>
          </a:p>
          <a:p>
            <a:pPr lvl="1"/>
            <a:r>
              <a:rPr lang="en-US" sz="2400" dirty="0"/>
              <a:t>Collision detection (CD)</a:t>
            </a:r>
          </a:p>
          <a:p>
            <a:pPr lvl="5"/>
            <a:endParaRPr lang="en-US" sz="1150" dirty="0"/>
          </a:p>
          <a:p>
            <a:pPr lvl="1"/>
            <a:r>
              <a:rPr lang="en-US" dirty="0"/>
              <a:t>A site determines whether another message is currently being transmitted over that link.</a:t>
            </a:r>
          </a:p>
          <a:p>
            <a:pPr lvl="1"/>
            <a:r>
              <a:rPr lang="en-US" sz="2400" dirty="0"/>
              <a:t>If two or more sites begin transmitting </a:t>
            </a:r>
            <a:br>
              <a:rPr lang="en-US" sz="2400" dirty="0"/>
            </a:br>
            <a:r>
              <a:rPr lang="en-US" sz="2400" dirty="0"/>
              <a:t>at exactly the same time, they register </a:t>
            </a:r>
            <a:br>
              <a:rPr lang="en-US" sz="2400" dirty="0"/>
            </a:br>
            <a:r>
              <a:rPr lang="en-US" sz="2400" dirty="0"/>
              <a:t>a CD and will </a:t>
            </a:r>
            <a:r>
              <a:rPr lang="en-US" u="sng" dirty="0"/>
              <a:t>stop transmitting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475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7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A93C-AFE7-A449-8A8A-1139C6AB0663}" type="slidenum">
              <a:rPr lang="en-US"/>
              <a:pPr/>
              <a:t>66</a:t>
            </a:fld>
            <a:endParaRPr lang="en-US"/>
          </a:p>
        </p:txBody>
      </p:sp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</a:t>
            </a:r>
            <a:r>
              <a:rPr lang="en-US" i="1" dirty="0"/>
              <a:t>, cont’d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CSMA/CD</a:t>
            </a:r>
            <a:r>
              <a:rPr lang="en-US" sz="2800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sz="2800" i="1" dirty="0"/>
              <a:t>d</a:t>
            </a:r>
          </a:p>
          <a:p>
            <a:pPr lvl="1"/>
            <a:r>
              <a:rPr lang="en-US" sz="2400" dirty="0"/>
              <a:t>When the system is very busy, </a:t>
            </a:r>
            <a:br>
              <a:rPr lang="en-US" sz="2400" dirty="0"/>
            </a:br>
            <a:r>
              <a:rPr lang="en-US" sz="2400" dirty="0"/>
              <a:t>many collisions may occur.</a:t>
            </a:r>
          </a:p>
          <a:p>
            <a:pPr lvl="2"/>
            <a:r>
              <a:rPr lang="en-US" sz="2000" dirty="0"/>
              <a:t>Performance may be degraded.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CSMA/CD is used successfully </a:t>
            </a:r>
            <a:br>
              <a:rPr lang="en-US" sz="2400" dirty="0"/>
            </a:br>
            <a:r>
              <a:rPr lang="en-US" sz="2400" dirty="0"/>
              <a:t>in the </a:t>
            </a:r>
            <a:r>
              <a:rPr lang="en-US" sz="2400" dirty="0">
                <a:solidFill>
                  <a:schemeClr val="folHlink"/>
                </a:solidFill>
              </a:rPr>
              <a:t>Ethernet system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the most common network system.</a:t>
            </a:r>
          </a:p>
        </p:txBody>
      </p:sp>
    </p:spTree>
    <p:extLst>
      <p:ext uri="{BB962C8B-B14F-4D97-AF65-F5344CB8AC3E}">
        <p14:creationId xmlns:p14="http://schemas.microsoft.com/office/powerpoint/2010/main" val="16904044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CABC-4F5E-214C-B3D8-55559778EB4D}" type="slidenum">
              <a:rPr lang="en-US"/>
              <a:pPr/>
              <a:t>67</a:t>
            </a:fld>
            <a:endParaRPr lang="en-US"/>
          </a:p>
        </p:txBody>
      </p:sp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Communications Protocols</a:t>
            </a:r>
          </a:p>
        </p:txBody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dirty="0"/>
              <a:t>ISO</a:t>
            </a:r>
            <a:r>
              <a:rPr lang="en-US" sz="2800" dirty="0"/>
              <a:t> (International Standards Organization) </a:t>
            </a:r>
            <a:br>
              <a:rPr lang="en-US" sz="2800" dirty="0"/>
            </a:br>
            <a:r>
              <a:rPr lang="en-US" u="sng" dirty="0"/>
              <a:t>7-layer model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dirty="0"/>
              <a:t>Layer 1: Physical layer</a:t>
            </a:r>
          </a:p>
          <a:p>
            <a:pPr lvl="1"/>
            <a:r>
              <a:rPr lang="en-US" dirty="0"/>
              <a:t>Handle the mechanical and electrical details of the physical transmission of a bit stream.</a:t>
            </a:r>
          </a:p>
          <a:p>
            <a:pPr lvl="4"/>
            <a:endParaRPr lang="en-US" dirty="0"/>
          </a:p>
          <a:p>
            <a:r>
              <a:rPr lang="en-US" dirty="0"/>
              <a:t>Layer 2: Data-link layer</a:t>
            </a:r>
          </a:p>
          <a:p>
            <a:pPr lvl="1"/>
            <a:r>
              <a:rPr lang="en-US" sz="2400" dirty="0"/>
              <a:t>Handle the frames, or fixed-length parts of packets.</a:t>
            </a:r>
          </a:p>
          <a:p>
            <a:pPr lvl="1"/>
            <a:r>
              <a:rPr lang="en-US" sz="2400" dirty="0"/>
              <a:t>Error detection and recovery that occurred in the physical layer.</a:t>
            </a:r>
          </a:p>
        </p:txBody>
      </p:sp>
    </p:spTree>
    <p:extLst>
      <p:ext uri="{BB962C8B-B14F-4D97-AF65-F5344CB8AC3E}">
        <p14:creationId xmlns:p14="http://schemas.microsoft.com/office/powerpoint/2010/main" val="6706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24A5-21D6-334F-A8E9-AC28B871606B}" type="slidenum">
              <a:rPr lang="en-US"/>
              <a:pPr/>
              <a:t>68</a:t>
            </a:fld>
            <a:endParaRPr lang="en-US"/>
          </a:p>
        </p:txBody>
      </p:sp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ISO Network Model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 3: Network layer</a:t>
            </a:r>
          </a:p>
          <a:p>
            <a:pPr lvl="1"/>
            <a:r>
              <a:rPr lang="en-US" sz="2400" dirty="0"/>
              <a:t>Connect and route packets </a:t>
            </a:r>
            <a:br>
              <a:rPr lang="en-US" sz="2400" dirty="0"/>
            </a:br>
            <a:r>
              <a:rPr lang="en-US" sz="2400" dirty="0"/>
              <a:t>in the communication network. </a:t>
            </a:r>
          </a:p>
          <a:p>
            <a:pPr lvl="1"/>
            <a:r>
              <a:rPr lang="en-US" sz="2400" dirty="0"/>
              <a:t>Handle the address of outgoing packets.</a:t>
            </a:r>
          </a:p>
          <a:p>
            <a:pPr lvl="1"/>
            <a:r>
              <a:rPr lang="en-US" sz="2400" dirty="0"/>
              <a:t>Decode the address of incoming packets. </a:t>
            </a:r>
          </a:p>
          <a:p>
            <a:pPr lvl="1"/>
            <a:r>
              <a:rPr lang="en-US" sz="2400" dirty="0"/>
              <a:t>Maintain routing information for proper response </a:t>
            </a:r>
            <a:br>
              <a:rPr lang="en-US" sz="2400" dirty="0"/>
            </a:br>
            <a:r>
              <a:rPr lang="en-US" sz="2400" dirty="0"/>
              <a:t>to changing load levels.</a:t>
            </a:r>
          </a:p>
          <a:p>
            <a:pPr lvl="1"/>
            <a:r>
              <a:rPr lang="en-US" sz="2400" dirty="0"/>
              <a:t>Routers work at this level.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71042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A228-2D8E-E24C-A4CF-72C5336A9A17}" type="slidenum">
              <a:rPr lang="en-US"/>
              <a:pPr/>
              <a:t>69</a:t>
            </a:fld>
            <a:endParaRPr lang="en-US"/>
          </a:p>
        </p:txBody>
      </p:sp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ISO Network Model</a:t>
            </a:r>
            <a:r>
              <a:rPr lang="en-US" i="1" dirty="0"/>
              <a:t>, cont’d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 4: Transport layer</a:t>
            </a:r>
          </a:p>
          <a:p>
            <a:pPr lvl="1"/>
            <a:r>
              <a:rPr lang="en-US" sz="2400" dirty="0"/>
              <a:t>Low-level network access and </a:t>
            </a:r>
            <a:br>
              <a:rPr lang="en-US" sz="2400" dirty="0"/>
            </a:br>
            <a:r>
              <a:rPr lang="en-US" sz="2400" dirty="0"/>
              <a:t>for message transfer between clients.</a:t>
            </a:r>
          </a:p>
          <a:p>
            <a:pPr lvl="1"/>
            <a:r>
              <a:rPr lang="en-US" sz="2400" dirty="0"/>
              <a:t>Partition messages into packets.</a:t>
            </a:r>
          </a:p>
          <a:p>
            <a:pPr lvl="1"/>
            <a:r>
              <a:rPr lang="en-US" sz="2400" dirty="0"/>
              <a:t>Maintain packet order.</a:t>
            </a:r>
          </a:p>
          <a:p>
            <a:pPr lvl="1"/>
            <a:r>
              <a:rPr lang="en-US" sz="2400" dirty="0"/>
              <a:t>Control flow.</a:t>
            </a:r>
          </a:p>
          <a:p>
            <a:pPr lvl="1"/>
            <a:r>
              <a:rPr lang="en-US" sz="2400" dirty="0"/>
              <a:t>Generate physical addresses.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31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A6B8-E0B3-5749-A8E2-9F22DE324DF8}" type="slidenum">
              <a:rPr lang="en-US"/>
              <a:pPr/>
              <a:t>7</a:t>
            </a:fld>
            <a:endParaRPr lang="en-US"/>
          </a:p>
        </p:txBody>
      </p:sp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Virtual Machine Managers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0"/>
            <a:ext cx="8412163" cy="4835525"/>
          </a:xfrm>
        </p:spPr>
        <p:txBody>
          <a:bodyPr/>
          <a:lstStyle/>
          <a:p>
            <a:r>
              <a:rPr lang="en-US" dirty="0" err="1"/>
              <a:t>Paravirtualization</a:t>
            </a:r>
            <a:endParaRPr lang="en-US" dirty="0"/>
          </a:p>
          <a:p>
            <a:pPr lvl="1"/>
            <a:r>
              <a:rPr lang="en-US" dirty="0"/>
              <a:t>Modify a guest operating system to work with a VMM.</a:t>
            </a:r>
          </a:p>
          <a:p>
            <a:pPr lvl="4"/>
            <a:endParaRPr lang="en-US" dirty="0"/>
          </a:p>
          <a:p>
            <a:r>
              <a:rPr lang="en-US" dirty="0"/>
              <a:t>Programming-environment virtualization</a:t>
            </a:r>
          </a:p>
          <a:p>
            <a:pPr lvl="1"/>
            <a:r>
              <a:rPr lang="en-US" sz="2400" dirty="0"/>
              <a:t>VMMs create an </a:t>
            </a:r>
            <a:r>
              <a:rPr lang="en-US" sz="2400" u="sng" dirty="0"/>
              <a:t>optimized virtual system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Examples: </a:t>
            </a:r>
          </a:p>
          <a:p>
            <a:pPr lvl="2"/>
            <a:r>
              <a:rPr lang="en-US" dirty="0"/>
              <a:t>Java Virtual Machine (JVM), Microsoft </a:t>
            </a:r>
            <a:r>
              <a:rPr lang="en-US" sz="2000" dirty="0" err="1"/>
              <a:t>.Net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07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AD90-00F7-A94D-980F-91C8DC1A49E1}" type="slidenum">
              <a:rPr lang="en-US"/>
              <a:pPr/>
              <a:t>70</a:t>
            </a:fld>
            <a:endParaRPr lang="en-US"/>
          </a:p>
        </p:txBody>
      </p:sp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ISO Network Model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 5: Session layer</a:t>
            </a:r>
          </a:p>
          <a:p>
            <a:pPr lvl="1"/>
            <a:r>
              <a:rPr lang="en-US" sz="2400" dirty="0"/>
              <a:t>Implement </a:t>
            </a:r>
            <a:r>
              <a:rPr lang="en-US" sz="2400" dirty="0">
                <a:solidFill>
                  <a:schemeClr val="folHlink"/>
                </a:solidFill>
              </a:rPr>
              <a:t>sessions</a:t>
            </a:r>
            <a:r>
              <a:rPr lang="en-US" sz="2400" dirty="0"/>
              <a:t>, or process-to-process </a:t>
            </a:r>
            <a:br>
              <a:rPr lang="en-US" sz="2400" dirty="0"/>
            </a:br>
            <a:r>
              <a:rPr lang="en-US" sz="2400" dirty="0"/>
              <a:t>communications protocols.</a:t>
            </a:r>
          </a:p>
          <a:p>
            <a:pPr lvl="4"/>
            <a:endParaRPr lang="en-US" sz="1200" dirty="0"/>
          </a:p>
          <a:p>
            <a:r>
              <a:rPr lang="en-US" dirty="0"/>
              <a:t>Layer 6: Presentation layer</a:t>
            </a:r>
          </a:p>
          <a:p>
            <a:pPr lvl="1"/>
            <a:r>
              <a:rPr lang="en-US" sz="2400" dirty="0"/>
              <a:t>Resolve the differences in formats </a:t>
            </a:r>
            <a:br>
              <a:rPr lang="en-US" sz="2400" dirty="0"/>
            </a:br>
            <a:r>
              <a:rPr lang="en-US" sz="2400" dirty="0"/>
              <a:t>among the various sites in the network</a:t>
            </a:r>
          </a:p>
          <a:p>
            <a:pPr lvl="2"/>
            <a:r>
              <a:rPr lang="en-US" sz="2000" dirty="0"/>
              <a:t>Character conversions</a:t>
            </a:r>
          </a:p>
          <a:p>
            <a:pPr lvl="2"/>
            <a:r>
              <a:rPr lang="en-US" sz="2000" dirty="0"/>
              <a:t>Half duplex/full duplex (echoing)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227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84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826A-9FF4-B747-860D-7B4E722DEC4E}" type="slidenum">
              <a:rPr lang="en-US"/>
              <a:pPr/>
              <a:t>71</a:t>
            </a:fld>
            <a:endParaRPr lang="en-US"/>
          </a:p>
        </p:txBody>
      </p:sp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ISO Network Model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 7: Application layer</a:t>
            </a:r>
          </a:p>
          <a:p>
            <a:pPr lvl="1"/>
            <a:r>
              <a:rPr lang="en-US" sz="2400" dirty="0"/>
              <a:t>Interact directly with the users</a:t>
            </a:r>
          </a:p>
          <a:p>
            <a:pPr lvl="1"/>
            <a:r>
              <a:rPr lang="en-US" sz="2400" dirty="0"/>
              <a:t>File transfer</a:t>
            </a:r>
          </a:p>
          <a:p>
            <a:pPr lvl="1"/>
            <a:r>
              <a:rPr lang="en-US" sz="2400" dirty="0"/>
              <a:t>Remote-login protocols </a:t>
            </a:r>
          </a:p>
          <a:p>
            <a:pPr lvl="1"/>
            <a:r>
              <a:rPr lang="en-US" sz="2400" dirty="0"/>
              <a:t>Electronic mail</a:t>
            </a:r>
          </a:p>
          <a:p>
            <a:pPr lvl="1"/>
            <a:r>
              <a:rPr lang="en-US" sz="2400" dirty="0"/>
              <a:t>Schemas for distributed databases</a:t>
            </a:r>
            <a:endParaRPr lang="en-US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62798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9166-00E1-C94C-B456-4E5A487F594E}" type="slidenum">
              <a:rPr lang="en-US"/>
              <a:pPr/>
              <a:t>72</a:t>
            </a:fld>
            <a:endParaRPr lang="en-US"/>
          </a:p>
        </p:txBody>
      </p:sp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ISO Network Model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10608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268413"/>
            <a:ext cx="70485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020FEE-EAEB-304F-9085-B94BA794B681}"/>
              </a:ext>
            </a:extLst>
          </p:cNvPr>
          <p:cNvSpPr txBox="1"/>
          <p:nvPr/>
        </p:nvSpPr>
        <p:spPr>
          <a:xfrm>
            <a:off x="3291854" y="6180021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4592180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The ISO Protocol Stack</a:t>
            </a:r>
            <a:endParaRPr lang="en-US" sz="2800" i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6624-997A-644C-9612-C895132FED6B}" type="slidenum">
              <a:rPr lang="en-US"/>
              <a:pPr/>
              <a:t>73</a:t>
            </a:fld>
            <a:endParaRPr lang="en-US"/>
          </a:p>
        </p:txBody>
      </p:sp>
      <p:pic>
        <p:nvPicPr>
          <p:cNvPr id="106189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503238"/>
            <a:ext cx="3819525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A71CB-0148-3547-9389-52EBBAA50F22}"/>
              </a:ext>
            </a:extLst>
          </p:cNvPr>
          <p:cNvSpPr txBox="1"/>
          <p:nvPr/>
        </p:nvSpPr>
        <p:spPr>
          <a:xfrm>
            <a:off x="457200" y="5623536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5903489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TCP/IP Protocol Layers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8FCCAF-D84E-114A-B037-1084B922C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26268"/>
            <a:ext cx="8229600" cy="160465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TCP</a:t>
            </a:r>
            <a:r>
              <a:rPr lang="en-US" dirty="0"/>
              <a:t> (Transmission Control Protocol): </a:t>
            </a:r>
            <a:r>
              <a:rPr lang="en-US" u="sng" dirty="0"/>
              <a:t>reliable</a:t>
            </a:r>
            <a:r>
              <a:rPr lang="en-US" dirty="0"/>
              <a:t> and </a:t>
            </a:r>
            <a:r>
              <a:rPr lang="en-US" u="sng" dirty="0"/>
              <a:t>connection-oriented</a:t>
            </a:r>
          </a:p>
          <a:p>
            <a:r>
              <a:rPr lang="en-US" dirty="0">
                <a:solidFill>
                  <a:srgbClr val="C00000"/>
                </a:solidFill>
              </a:rPr>
              <a:t>IP</a:t>
            </a:r>
            <a:r>
              <a:rPr lang="en-US" dirty="0"/>
              <a:t> (Internet Protocol): </a:t>
            </a:r>
            <a:r>
              <a:rPr lang="en-US" u="sng" dirty="0"/>
              <a:t>routes</a:t>
            </a:r>
            <a:r>
              <a:rPr lang="en-US" dirty="0"/>
              <a:t> internet packets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19A-950A-F845-B8C7-A3BF91A126F1}" type="slidenum">
              <a:rPr lang="en-US"/>
              <a:pPr/>
              <a:t>74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026FFC-CEFE-7F49-A270-DC797FB5F6A5}"/>
              </a:ext>
            </a:extLst>
          </p:cNvPr>
          <p:cNvGrpSpPr/>
          <p:nvPr/>
        </p:nvGrpSpPr>
        <p:grpSpPr>
          <a:xfrm>
            <a:off x="2686012" y="1234464"/>
            <a:ext cx="3771976" cy="3200365"/>
            <a:chOff x="2057193" y="1320519"/>
            <a:chExt cx="5029614" cy="4905188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0DB99B95-E4D9-DF43-9CA3-FAE8F7243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193" y="1625975"/>
              <a:ext cx="5029614" cy="459973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C10725-3D58-044B-B325-1D7A52E73DAF}"/>
                </a:ext>
              </a:extLst>
            </p:cNvPr>
            <p:cNvSpPr txBox="1"/>
            <p:nvPr/>
          </p:nvSpPr>
          <p:spPr>
            <a:xfrm>
              <a:off x="2834659" y="1320519"/>
              <a:ext cx="601056" cy="42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ISO</a:t>
              </a:r>
              <a:endParaRPr lang="en-US" sz="1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4E362C-FBD4-4042-95B2-591F5C38C30D}"/>
                </a:ext>
              </a:extLst>
            </p:cNvPr>
            <p:cNvSpPr txBox="1"/>
            <p:nvPr/>
          </p:nvSpPr>
          <p:spPr>
            <a:xfrm>
              <a:off x="5560767" y="1324398"/>
              <a:ext cx="908852" cy="42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TCP/IP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30D11AB-8F4E-CC40-8DB5-CD29DDE8993F}"/>
              </a:ext>
            </a:extLst>
          </p:cNvPr>
          <p:cNvSpPr txBox="1"/>
          <p:nvPr/>
        </p:nvSpPr>
        <p:spPr>
          <a:xfrm>
            <a:off x="3291854" y="6180021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9644706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F97C-8016-5047-B6AB-1081EA7EBAB1}" type="slidenum">
              <a:rPr lang="en-US"/>
              <a:pPr/>
              <a:t>75</a:t>
            </a:fld>
            <a:endParaRPr lang="en-US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Packet Transmission 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Every host has a </a:t>
            </a:r>
            <a:r>
              <a:rPr lang="en-US" u="sng" dirty="0"/>
              <a:t>unique IP address</a:t>
            </a:r>
            <a:r>
              <a:rPr lang="en-US" sz="2800" dirty="0"/>
              <a:t>.</a:t>
            </a:r>
          </a:p>
          <a:p>
            <a:pPr lvl="1"/>
            <a:r>
              <a:rPr lang="en-US" sz="2400" b="1" dirty="0">
                <a:solidFill>
                  <a:schemeClr val="folHlink"/>
                </a:solidFill>
              </a:rPr>
              <a:t>Host:</a:t>
            </a:r>
            <a:r>
              <a:rPr lang="en-US" sz="2400" dirty="0"/>
              <a:t> a computer connected to the network.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>
                <a:solidFill>
                  <a:schemeClr val="folHlink"/>
                </a:solidFill>
              </a:rPr>
              <a:t>Domain Name Service (DNS)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can be used to acquire IP addresses.</a:t>
            </a:r>
            <a:endParaRPr lang="en-US" sz="1000" dirty="0"/>
          </a:p>
          <a:p>
            <a:pPr lvl="4"/>
            <a:endParaRPr lang="en-US" sz="1200" dirty="0"/>
          </a:p>
          <a:p>
            <a:r>
              <a:rPr lang="en-US" sz="2800" dirty="0"/>
              <a:t>Every Ethernet device has a unique </a:t>
            </a:r>
            <a:br>
              <a:rPr lang="en-US" sz="2800" dirty="0"/>
            </a:br>
            <a:r>
              <a:rPr lang="en-US" sz="2800" dirty="0">
                <a:solidFill>
                  <a:schemeClr val="folHlink"/>
                </a:solidFill>
              </a:rPr>
              <a:t>medium access control (MAC) address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Two devices on a LAN communicate</a:t>
            </a:r>
            <a:br>
              <a:rPr lang="en-US" sz="2400" dirty="0"/>
            </a:br>
            <a:r>
              <a:rPr lang="en-US" sz="2400" dirty="0"/>
              <a:t>using only their MAC addresses.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16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FBB7-2164-874F-9A6D-D770EFFE7DD2}" type="slidenum">
              <a:rPr lang="en-US"/>
              <a:pPr/>
              <a:t>76</a:t>
            </a:fld>
            <a:endParaRPr lang="en-US"/>
          </a:p>
        </p:txBody>
      </p:sp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Packet Transmission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  <a:r>
              <a:rPr lang="en-US" dirty="0"/>
              <a:t> 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Address Resolution Protocol (ARP)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is used to send data to another system.</a:t>
            </a:r>
          </a:p>
          <a:p>
            <a:pPr lvl="3"/>
            <a:endParaRPr lang="en-US" sz="700" dirty="0"/>
          </a:p>
          <a:p>
            <a:r>
              <a:rPr lang="en-US" sz="2800" dirty="0"/>
              <a:t>If the hosts are on the same network, </a:t>
            </a:r>
            <a:br>
              <a:rPr lang="en-US" sz="2800" dirty="0"/>
            </a:br>
            <a:r>
              <a:rPr lang="en-US" sz="2800" dirty="0"/>
              <a:t>ARP can be used.</a:t>
            </a:r>
          </a:p>
          <a:p>
            <a:pPr lvl="4"/>
            <a:endParaRPr lang="en-US" sz="1200" dirty="0"/>
          </a:p>
          <a:p>
            <a:r>
              <a:rPr lang="en-US" sz="2800" dirty="0"/>
              <a:t>If the hosts are on different networks, </a:t>
            </a:r>
            <a:br>
              <a:rPr lang="en-US" sz="2800" dirty="0"/>
            </a:br>
            <a:r>
              <a:rPr lang="en-US" sz="2800" dirty="0"/>
              <a:t>the sending host will send the packet </a:t>
            </a:r>
            <a:br>
              <a:rPr lang="en-US" sz="2800" dirty="0"/>
            </a:br>
            <a:r>
              <a:rPr lang="en-US" sz="2800" dirty="0"/>
              <a:t>to a </a:t>
            </a:r>
            <a:r>
              <a:rPr lang="en-US" sz="2800" dirty="0">
                <a:solidFill>
                  <a:schemeClr val="folHlink"/>
                </a:solidFill>
              </a:rPr>
              <a:t>router</a:t>
            </a:r>
            <a:r>
              <a:rPr lang="en-US" sz="2800" dirty="0"/>
              <a:t>, a device which routes </a:t>
            </a:r>
            <a:br>
              <a:rPr lang="en-US" sz="2800" dirty="0"/>
            </a:br>
            <a:r>
              <a:rPr lang="en-US" sz="2800" dirty="0"/>
              <a:t>the packet to the destination network.</a:t>
            </a:r>
          </a:p>
        </p:txBody>
      </p:sp>
    </p:spTree>
    <p:extLst>
      <p:ext uri="{BB962C8B-B14F-4D97-AF65-F5344CB8AC3E}">
        <p14:creationId xmlns:p14="http://schemas.microsoft.com/office/powerpoint/2010/main" val="6141079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3508-1039-504A-A3C9-94B18BE80AD5}" type="slidenum">
              <a:rPr lang="en-US"/>
              <a:pPr/>
              <a:t>77</a:t>
            </a:fld>
            <a:endParaRPr lang="en-US"/>
          </a:p>
        </p:txBody>
      </p:sp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Ethernet Packet</a:t>
            </a:r>
          </a:p>
        </p:txBody>
      </p:sp>
      <p:pic>
        <p:nvPicPr>
          <p:cNvPr id="106496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193800"/>
            <a:ext cx="7231062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0DF86E-8DF4-2D49-869C-6D8E3961E43D}"/>
              </a:ext>
            </a:extLst>
          </p:cNvPr>
          <p:cNvSpPr txBox="1"/>
          <p:nvPr/>
        </p:nvSpPr>
        <p:spPr>
          <a:xfrm>
            <a:off x="3291854" y="6180021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7393998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E9CA-8675-4D4E-BF02-028C4AB9E046}" type="slidenum">
              <a:rPr lang="en-US"/>
              <a:pPr/>
              <a:t>78</a:t>
            </a:fld>
            <a:endParaRPr lang="en-US"/>
          </a:p>
        </p:txBody>
      </p:sp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 Detection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Detecting hardware failure is difficult.</a:t>
            </a:r>
          </a:p>
          <a:p>
            <a:pPr lvl="4"/>
            <a:endParaRPr lang="en-US" sz="500" dirty="0">
              <a:solidFill>
                <a:schemeClr val="folHlink"/>
              </a:solidFill>
            </a:endParaRPr>
          </a:p>
          <a:p>
            <a:r>
              <a:rPr lang="en-US" sz="2800" dirty="0"/>
              <a:t>Use a </a:t>
            </a:r>
            <a:r>
              <a:rPr lang="en-US" sz="2800" dirty="0">
                <a:solidFill>
                  <a:schemeClr val="folHlink"/>
                </a:solidFill>
              </a:rPr>
              <a:t>handshaking protocol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to detect link failure.</a:t>
            </a:r>
          </a:p>
          <a:p>
            <a:pPr lvl="4"/>
            <a:endParaRPr lang="en-US" sz="500" dirty="0"/>
          </a:p>
          <a:p>
            <a:r>
              <a:rPr lang="en-US" sz="2800" dirty="0"/>
              <a:t>Assume Site A and Site B </a:t>
            </a:r>
            <a:br>
              <a:rPr lang="en-US" sz="2800" dirty="0"/>
            </a:br>
            <a:r>
              <a:rPr lang="en-US" sz="2800" dirty="0"/>
              <a:t>have established a link.</a:t>
            </a:r>
          </a:p>
          <a:p>
            <a:pPr lvl="1"/>
            <a:r>
              <a:rPr lang="en-US" dirty="0"/>
              <a:t>At fixed intervals, sites exchange </a:t>
            </a:r>
            <a:br>
              <a:rPr lang="en-US" dirty="0"/>
            </a:br>
            <a:r>
              <a:rPr lang="en-US" dirty="0">
                <a:solidFill>
                  <a:schemeClr val="folHlink"/>
                </a:solidFill>
              </a:rPr>
              <a:t>I-am-up</a:t>
            </a:r>
            <a:r>
              <a:rPr lang="en-US" dirty="0"/>
              <a:t> messages to indicate that </a:t>
            </a:r>
            <a:br>
              <a:rPr lang="en-US" dirty="0"/>
            </a:br>
            <a:r>
              <a:rPr lang="en-US" dirty="0"/>
              <a:t>they are up and running.</a:t>
            </a:r>
          </a:p>
          <a:p>
            <a:pPr lvl="4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8155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95C7-019B-E048-BC85-8353A5760910}" type="slidenum">
              <a:rPr lang="en-US"/>
              <a:pPr/>
              <a:t>79</a:t>
            </a:fld>
            <a:endParaRPr lang="en-US"/>
          </a:p>
        </p:txBody>
      </p:sp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Detection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If Site A does not receive a message </a:t>
            </a:r>
            <a:br>
              <a:rPr lang="en-US" sz="2800" dirty="0"/>
            </a:br>
            <a:r>
              <a:rPr lang="en-US" sz="2800" dirty="0"/>
              <a:t>within the fixed interval, it assumes either</a:t>
            </a:r>
          </a:p>
          <a:p>
            <a:pPr lvl="1"/>
            <a:r>
              <a:rPr lang="en-US" sz="2400" dirty="0"/>
              <a:t>The other site is not up, or</a:t>
            </a:r>
          </a:p>
          <a:p>
            <a:pPr lvl="1"/>
            <a:r>
              <a:rPr lang="en-US" sz="2400" dirty="0"/>
              <a:t>The message was lost.</a:t>
            </a:r>
          </a:p>
          <a:p>
            <a:pPr lvl="4"/>
            <a:endParaRPr lang="en-US" sz="1200" dirty="0"/>
          </a:p>
          <a:p>
            <a:r>
              <a:rPr lang="en-US" sz="2800" dirty="0"/>
              <a:t>Site A sends an </a:t>
            </a:r>
            <a:r>
              <a:rPr lang="en-US" sz="2800" dirty="0">
                <a:solidFill>
                  <a:schemeClr val="folHlink"/>
                </a:solidFill>
              </a:rPr>
              <a:t>Are-you-up?</a:t>
            </a:r>
            <a:r>
              <a:rPr lang="en-US" sz="2800" dirty="0"/>
              <a:t> message </a:t>
            </a:r>
            <a:br>
              <a:rPr lang="en-US" sz="2800" dirty="0"/>
            </a:br>
            <a:r>
              <a:rPr lang="en-US" sz="2800" dirty="0"/>
              <a:t>to Site B.</a:t>
            </a:r>
          </a:p>
          <a:p>
            <a:pPr lvl="1"/>
            <a:r>
              <a:rPr lang="en-US" dirty="0"/>
              <a:t>If Site A does not receive a reply, </a:t>
            </a:r>
            <a:br>
              <a:rPr lang="en-US" dirty="0"/>
            </a:br>
            <a:r>
              <a:rPr lang="en-US" dirty="0"/>
              <a:t>it can repeat the message </a:t>
            </a:r>
            <a:br>
              <a:rPr lang="en-US" dirty="0"/>
            </a:br>
            <a:r>
              <a:rPr lang="en-US" dirty="0"/>
              <a:t>or try an alternate route to Site B.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13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D1ED-DCD9-0142-BAAE-AAE8F4DEEB1D}" type="slidenum">
              <a:rPr lang="en-US"/>
              <a:pPr/>
              <a:t>8</a:t>
            </a:fld>
            <a:endParaRPr lang="en-US"/>
          </a:p>
        </p:txBody>
      </p:sp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Virtual Machine Managers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Emulators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Applications written for one hardware environment (one type of CPU) can run on a very different hardware environment (another type of CPU).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Application containment</a:t>
            </a:r>
          </a:p>
          <a:p>
            <a:pPr lvl="4">
              <a:lnSpc>
                <a:spcPct val="90000"/>
              </a:lnSpc>
            </a:pPr>
            <a:endParaRPr lang="en-US" sz="1200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Not really virtualization, but segregate applications </a:t>
            </a:r>
            <a:br>
              <a:rPr lang="en-US" sz="2400" dirty="0"/>
            </a:br>
            <a:r>
              <a:rPr lang="en-US" sz="2400" dirty="0"/>
              <a:t>from the host operating system.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Examples: Oracle Solaris Zones, BSD Jails, </a:t>
            </a:r>
            <a:br>
              <a:rPr lang="en-US" sz="2400" dirty="0"/>
            </a:br>
            <a:r>
              <a:rPr lang="en-US" sz="2400" dirty="0"/>
              <a:t>IBM AIX WPARs</a:t>
            </a:r>
          </a:p>
        </p:txBody>
      </p:sp>
    </p:spTree>
    <p:extLst>
      <p:ext uri="{BB962C8B-B14F-4D97-AF65-F5344CB8AC3E}">
        <p14:creationId xmlns:p14="http://schemas.microsoft.com/office/powerpoint/2010/main" val="14427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D0AF-83F8-5A43-97DD-E2E59955BBE0}" type="slidenum">
              <a:rPr lang="en-US"/>
              <a:pPr/>
              <a:t>80</a:t>
            </a:fld>
            <a:endParaRPr lang="en-US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Detection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sz="2800" dirty="0"/>
              <a:t>If Site A does not ultimately receive a reply </a:t>
            </a:r>
            <a:br>
              <a:rPr lang="en-US" sz="2800" dirty="0"/>
            </a:br>
            <a:r>
              <a:rPr lang="en-US" sz="2800" dirty="0"/>
              <a:t>from Site B, it concludes some type of failure has occurred.</a:t>
            </a:r>
          </a:p>
          <a:p>
            <a:pPr lvl="4"/>
            <a:endParaRPr lang="en-US" sz="1200" dirty="0"/>
          </a:p>
          <a:p>
            <a:r>
              <a:rPr lang="en-US" sz="2800" dirty="0"/>
              <a:t>Types of failures:</a:t>
            </a:r>
          </a:p>
          <a:p>
            <a:pPr lvl="1"/>
            <a:r>
              <a:rPr lang="en-US" sz="2400" dirty="0"/>
              <a:t>Site B is down</a:t>
            </a:r>
          </a:p>
          <a:p>
            <a:pPr lvl="1"/>
            <a:r>
              <a:rPr lang="en-US" sz="2400" dirty="0"/>
              <a:t>The direct link between A and B is down</a:t>
            </a:r>
          </a:p>
          <a:p>
            <a:pPr lvl="1"/>
            <a:r>
              <a:rPr lang="en-US" sz="2400" dirty="0"/>
              <a:t>The alternate link from A to B is down</a:t>
            </a:r>
          </a:p>
          <a:p>
            <a:pPr lvl="1"/>
            <a:r>
              <a:rPr lang="en-US" sz="2400" dirty="0"/>
              <a:t>The message has been lost</a:t>
            </a:r>
          </a:p>
          <a:p>
            <a:pPr lvl="4"/>
            <a:endParaRPr lang="en-US" dirty="0"/>
          </a:p>
          <a:p>
            <a:r>
              <a:rPr lang="en-US" dirty="0"/>
              <a:t>However, Site A cannot determine </a:t>
            </a:r>
            <a:br>
              <a:rPr lang="en-US" dirty="0"/>
            </a:br>
            <a:r>
              <a:rPr lang="en-US" dirty="0"/>
              <a:t>exactly why the failure has occurred.</a:t>
            </a:r>
          </a:p>
        </p:txBody>
      </p:sp>
    </p:spTree>
    <p:extLst>
      <p:ext uri="{BB962C8B-B14F-4D97-AF65-F5344CB8AC3E}">
        <p14:creationId xmlns:p14="http://schemas.microsoft.com/office/powerpoint/2010/main" val="286881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7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011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D1E-B9D6-0749-8A78-3ECFD9964EC8}" type="slidenum">
              <a:rPr lang="en-US"/>
              <a:pPr/>
              <a:t>81</a:t>
            </a:fld>
            <a:endParaRPr lang="en-US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Reconfiguration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sz="2800" dirty="0"/>
              <a:t>When Site A determines a failure has occurred, </a:t>
            </a:r>
            <a:br>
              <a:rPr lang="en-US" sz="2800" dirty="0"/>
            </a:br>
            <a:r>
              <a:rPr lang="en-US" sz="2800" dirty="0"/>
              <a:t>it must </a:t>
            </a:r>
            <a:r>
              <a:rPr lang="en-US" u="sng" dirty="0"/>
              <a:t>reconfigure</a:t>
            </a:r>
            <a:r>
              <a:rPr lang="en-US" dirty="0"/>
              <a:t> the system</a:t>
            </a:r>
            <a:r>
              <a:rPr lang="en-US" sz="2800" dirty="0"/>
              <a:t>.</a:t>
            </a:r>
          </a:p>
          <a:p>
            <a:pPr lvl="4"/>
            <a:endParaRPr lang="en-US" dirty="0"/>
          </a:p>
          <a:p>
            <a:r>
              <a:rPr lang="en-US" sz="2800" dirty="0"/>
              <a:t>If </a:t>
            </a:r>
            <a:r>
              <a:rPr lang="en-US" dirty="0"/>
              <a:t>the </a:t>
            </a:r>
            <a:r>
              <a:rPr lang="en-US" u="sng" dirty="0"/>
              <a:t>link has failed</a:t>
            </a:r>
            <a:r>
              <a:rPr lang="en-US" dirty="0"/>
              <a:t> </a:t>
            </a:r>
            <a:r>
              <a:rPr lang="en-US" sz="2800" dirty="0"/>
              <a:t>from A to B, this must be broadcast to every site in the system.</a:t>
            </a:r>
          </a:p>
          <a:p>
            <a:pPr lvl="4"/>
            <a:endParaRPr lang="en-US" dirty="0"/>
          </a:p>
          <a:p>
            <a:r>
              <a:rPr lang="en-US" sz="2800" dirty="0"/>
              <a:t>If a </a:t>
            </a:r>
            <a:r>
              <a:rPr lang="en-US" u="sng" dirty="0"/>
              <a:t>site has failed</a:t>
            </a:r>
            <a:r>
              <a:rPr lang="en-US" dirty="0"/>
              <a:t>, every </a:t>
            </a:r>
            <a:r>
              <a:rPr lang="en-US" sz="2800" dirty="0"/>
              <a:t>other site must also be notified that the services offered by the failed site are no longer available.</a:t>
            </a:r>
          </a:p>
        </p:txBody>
      </p:sp>
    </p:spTree>
    <p:extLst>
      <p:ext uri="{BB962C8B-B14F-4D97-AF65-F5344CB8AC3E}">
        <p14:creationId xmlns:p14="http://schemas.microsoft.com/office/powerpoint/2010/main" val="3558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35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008B-B553-844A-9B24-788C9EDFE80E}" type="slidenum">
              <a:rPr lang="en-US"/>
              <a:pPr/>
              <a:t>82</a:t>
            </a:fld>
            <a:endParaRPr lang="en-US"/>
          </a:p>
        </p:txBody>
      </p:sp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Reconfiguration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sz="2800" dirty="0"/>
              <a:t>When the link or the site becomes </a:t>
            </a:r>
            <a:br>
              <a:rPr lang="en-US" sz="2800" dirty="0"/>
            </a:br>
            <a:r>
              <a:rPr lang="en-US" sz="2800" dirty="0"/>
              <a:t>available again, this information </a:t>
            </a:r>
            <a:br>
              <a:rPr lang="en-US" sz="2800" dirty="0"/>
            </a:br>
            <a:r>
              <a:rPr lang="en-US" sz="2800" dirty="0"/>
              <a:t>must be broadcast to all other sites.</a:t>
            </a:r>
          </a:p>
        </p:txBody>
      </p:sp>
    </p:spTree>
    <p:extLst>
      <p:ext uri="{BB962C8B-B14F-4D97-AF65-F5344CB8AC3E}">
        <p14:creationId xmlns:p14="http://schemas.microsoft.com/office/powerpoint/2010/main" val="41617848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912D-07E7-0E48-A535-042304385CA2}" type="slidenum">
              <a:rPr lang="en-US"/>
              <a:pPr/>
              <a:t>83</a:t>
            </a:fld>
            <a:endParaRPr lang="en-US"/>
          </a:p>
        </p:txBody>
      </p:sp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Design Issues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Transparency</a:t>
            </a:r>
          </a:p>
          <a:p>
            <a:pPr lvl="1"/>
            <a:r>
              <a:rPr lang="en-US" dirty="0"/>
              <a:t>The distributed system should appear as a conventional, centralized system to the user.</a:t>
            </a:r>
          </a:p>
          <a:p>
            <a:pPr lvl="4"/>
            <a:endParaRPr lang="en-US" dirty="0"/>
          </a:p>
          <a:p>
            <a:r>
              <a:rPr lang="en-US" dirty="0"/>
              <a:t>Fault tolerance</a:t>
            </a:r>
          </a:p>
          <a:p>
            <a:pPr lvl="1"/>
            <a:r>
              <a:rPr lang="en-US" dirty="0"/>
              <a:t>The distributed system continues to function </a:t>
            </a:r>
            <a:br>
              <a:rPr lang="en-US" dirty="0"/>
            </a:br>
            <a:r>
              <a:rPr lang="en-US" dirty="0"/>
              <a:t>after a failure.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99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059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FB5E-E930-CF4F-A0ED-22FB69A2596D}" type="slidenum">
              <a:rPr lang="en-US"/>
              <a:pPr/>
              <a:t>84</a:t>
            </a:fld>
            <a:endParaRPr lang="en-US"/>
          </a:p>
        </p:txBody>
      </p:sp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Design Issues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  <a:p>
            <a:pPr lvl="1"/>
            <a:r>
              <a:rPr lang="en-US" dirty="0"/>
              <a:t>As demands increase, the system easily accepts </a:t>
            </a:r>
            <a:br>
              <a:rPr lang="en-US" dirty="0"/>
            </a:br>
            <a:r>
              <a:rPr lang="en-US" dirty="0"/>
              <a:t>the addition of new resources to accommodate </a:t>
            </a:r>
            <a:br>
              <a:rPr lang="en-US" dirty="0"/>
            </a:br>
            <a:r>
              <a:rPr lang="en-US" dirty="0"/>
              <a:t>the increased demand.</a:t>
            </a:r>
          </a:p>
          <a:p>
            <a:pPr lvl="4"/>
            <a:endParaRPr lang="en-US" dirty="0"/>
          </a:p>
          <a:p>
            <a:r>
              <a:rPr lang="en-US" dirty="0"/>
              <a:t>Clusters</a:t>
            </a:r>
          </a:p>
          <a:p>
            <a:pPr lvl="1"/>
            <a:r>
              <a:rPr lang="en-US" sz="2400" dirty="0"/>
              <a:t>A collection of semi-autonomous machines </a:t>
            </a:r>
            <a:br>
              <a:rPr lang="en-US" sz="2400" dirty="0"/>
            </a:br>
            <a:r>
              <a:rPr lang="en-US" sz="2400" dirty="0"/>
              <a:t>acts as a single system.</a:t>
            </a:r>
          </a:p>
        </p:txBody>
      </p:sp>
    </p:spTree>
    <p:extLst>
      <p:ext uri="{BB962C8B-B14F-4D97-AF65-F5344CB8AC3E}">
        <p14:creationId xmlns:p14="http://schemas.microsoft.com/office/powerpoint/2010/main" val="42475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AEB3-CB7C-1841-BA94-F44828A9E0A8}" type="slidenum">
              <a:rPr lang="en-US"/>
              <a:pPr/>
              <a:t>9</a:t>
            </a:fld>
            <a:endParaRPr lang="en-US"/>
          </a:p>
        </p:txBody>
      </p:sp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Host vs. Guest Operating Systems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35525"/>
          </a:xfrm>
        </p:spPr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Host</a:t>
            </a:r>
            <a:r>
              <a:rPr lang="en-US" sz="2800" dirty="0"/>
              <a:t> operating system</a:t>
            </a:r>
          </a:p>
          <a:p>
            <a:pPr lvl="1"/>
            <a:r>
              <a:rPr lang="en-US" sz="2400" dirty="0"/>
              <a:t>The OS running on the physical machine that supports (among its other tasks) a VMM</a:t>
            </a:r>
          </a:p>
          <a:p>
            <a:pPr lvl="1"/>
            <a:r>
              <a:rPr lang="en-US" sz="2400" dirty="0"/>
              <a:t>Examples: </a:t>
            </a:r>
          </a:p>
          <a:p>
            <a:pPr lvl="2"/>
            <a:r>
              <a:rPr lang="en-US" sz="2000" dirty="0"/>
              <a:t>Linux, Windows, Mac OS X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84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62552</TotalTime>
  <Words>3990</Words>
  <Application>Microsoft Macintosh PowerPoint</Application>
  <PresentationFormat>On-screen Show (4:3)</PresentationFormat>
  <Paragraphs>660</Paragraphs>
  <Slides>84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9" baseType="lpstr">
      <vt:lpstr>Arial</vt:lpstr>
      <vt:lpstr>Courier New</vt:lpstr>
      <vt:lpstr>Times New Roman</vt:lpstr>
      <vt:lpstr>Wingdings</vt:lpstr>
      <vt:lpstr>Quadrant</vt:lpstr>
      <vt:lpstr>CMPE 142 Operating Systems April 30 Class Meeting</vt:lpstr>
      <vt:lpstr>Virtual Machines</vt:lpstr>
      <vt:lpstr>Virtual Machines, cont’d</vt:lpstr>
      <vt:lpstr>Types of Virtual Machine Managers</vt:lpstr>
      <vt:lpstr>Types of Virtual Machine Managers, cont’d</vt:lpstr>
      <vt:lpstr>Types of Virtual Machine Managers, cont’d</vt:lpstr>
      <vt:lpstr>Types of Virtual Machine Managers, cont’d</vt:lpstr>
      <vt:lpstr>Types of Virtual Machine Managers, cont’d</vt:lpstr>
      <vt:lpstr>Host vs. Guest Operating Systems</vt:lpstr>
      <vt:lpstr>Host vs. Guest Operating Systems, cont’d</vt:lpstr>
      <vt:lpstr>Virtualization Requirements</vt:lpstr>
      <vt:lpstr>Brief History of Virtual Machines</vt:lpstr>
      <vt:lpstr>Brief History of Virtual Machines, cont’d</vt:lpstr>
      <vt:lpstr>Benefits of Virtual Machines</vt:lpstr>
      <vt:lpstr>Benefits of Virtual Machines, cont’d</vt:lpstr>
      <vt:lpstr>Benefits of Virtual Machines, cont’d</vt:lpstr>
      <vt:lpstr>Benefits of Virtual Machines, cont’d</vt:lpstr>
      <vt:lpstr>Implementation of Virtual Machines</vt:lpstr>
      <vt:lpstr>Implementation of Virtual Machines, cont’d</vt:lpstr>
      <vt:lpstr>Implementation of Virtual Machines, cont’d</vt:lpstr>
      <vt:lpstr>Implementation of Virtual Machines, cont’d</vt:lpstr>
      <vt:lpstr>Implementation of Virtual Machines, cont’d</vt:lpstr>
      <vt:lpstr>Type 2 Hypervisor</vt:lpstr>
      <vt:lpstr>Type 2 Hypervisor, cont’d</vt:lpstr>
      <vt:lpstr>Virtualization Components</vt:lpstr>
      <vt:lpstr>Virtualization Components, cont’d</vt:lpstr>
      <vt:lpstr>Virtualization Components, cont’d</vt:lpstr>
      <vt:lpstr>Virtualization Components, cont’d</vt:lpstr>
      <vt:lpstr>Assignment #10: Virtual Machine Manager</vt:lpstr>
      <vt:lpstr>Assignment #10, cont’d</vt:lpstr>
      <vt:lpstr>Linux Mint on VirtualBox on Mac OS</vt:lpstr>
      <vt:lpstr>Ubuntu on VMware on Windows 10</vt:lpstr>
      <vt:lpstr>Break</vt:lpstr>
      <vt:lpstr>Distributed Systems</vt:lpstr>
      <vt:lpstr>Advantages of Distributed Systems</vt:lpstr>
      <vt:lpstr>Advantages of Distributed Systems, cont’d</vt:lpstr>
      <vt:lpstr>Network Operating Systems</vt:lpstr>
      <vt:lpstr>Network Operating Systems, cont’d</vt:lpstr>
      <vt:lpstr>Network Operating Systems, cont’d</vt:lpstr>
      <vt:lpstr>Distributed Operating Systems</vt:lpstr>
      <vt:lpstr>Distributed Operating Systems, cont’d</vt:lpstr>
      <vt:lpstr>Distributed Operating Systems, cont’d</vt:lpstr>
      <vt:lpstr>Distributed Operating Systems, cont’d</vt:lpstr>
      <vt:lpstr>Distributed Operating Systems, cont’d</vt:lpstr>
      <vt:lpstr>Network Structure</vt:lpstr>
      <vt:lpstr>Local Area Network (LAN)</vt:lpstr>
      <vt:lpstr>Local Area Network (LAN), cont’d</vt:lpstr>
      <vt:lpstr>Local Area Network (LAN)</vt:lpstr>
      <vt:lpstr>Wide Area Network (WAN)</vt:lpstr>
      <vt:lpstr>Wide Area Network (WAN)</vt:lpstr>
      <vt:lpstr>Wide Area Network (WAN)</vt:lpstr>
      <vt:lpstr>Communication Structure</vt:lpstr>
      <vt:lpstr>Communication Structure, cont’d</vt:lpstr>
      <vt:lpstr>Naming and Name Resolution</vt:lpstr>
      <vt:lpstr>Domain Name Service (DNS)</vt:lpstr>
      <vt:lpstr>Routing Strategies</vt:lpstr>
      <vt:lpstr>Fixed Routing</vt:lpstr>
      <vt:lpstr>Virtual Routing</vt:lpstr>
      <vt:lpstr>Dynamic Routing</vt:lpstr>
      <vt:lpstr>Dynamic Routing, cont’d</vt:lpstr>
      <vt:lpstr>Connection Strategies</vt:lpstr>
      <vt:lpstr>Connection Strategies, cont’d</vt:lpstr>
      <vt:lpstr>Connection Strategies, cont’d</vt:lpstr>
      <vt:lpstr>Connection Strategies, cont’d</vt:lpstr>
      <vt:lpstr>Contention</vt:lpstr>
      <vt:lpstr>Contention, cont’d</vt:lpstr>
      <vt:lpstr>Communications Protocols</vt:lpstr>
      <vt:lpstr>The ISO Network Model</vt:lpstr>
      <vt:lpstr>The ISO Network Model, cont’d</vt:lpstr>
      <vt:lpstr>The ISO Network Model, cont’d</vt:lpstr>
      <vt:lpstr>The ISO Network Model, cont’d</vt:lpstr>
      <vt:lpstr>The ISO Network Model, cont’d</vt:lpstr>
      <vt:lpstr>The ISO Protocol Stack</vt:lpstr>
      <vt:lpstr>TCP/IP Protocol Layers</vt:lpstr>
      <vt:lpstr>Ethernet Packet Transmission </vt:lpstr>
      <vt:lpstr>Ethernet Packet Transmission, cont’d </vt:lpstr>
      <vt:lpstr>An Ethernet Packet</vt:lpstr>
      <vt:lpstr>Failure Detection</vt:lpstr>
      <vt:lpstr>Failure Detection, cont’d</vt:lpstr>
      <vt:lpstr>Failure Detection, cont’d</vt:lpstr>
      <vt:lpstr>Reconfiguration</vt:lpstr>
      <vt:lpstr>Reconfiguration, cont’d</vt:lpstr>
      <vt:lpstr>Network Design Issues</vt:lpstr>
      <vt:lpstr>Network Design Issues,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766</cp:revision>
  <dcterms:created xsi:type="dcterms:W3CDTF">2008-01-12T03:52:55Z</dcterms:created>
  <dcterms:modified xsi:type="dcterms:W3CDTF">2021-04-30T18:55:17Z</dcterms:modified>
</cp:coreProperties>
</file>