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7"/>
  </p:notesMasterIdLst>
  <p:handoutMasterIdLst>
    <p:handoutMasterId r:id="rId78"/>
  </p:handoutMasterIdLst>
  <p:sldIdLst>
    <p:sldId id="256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07" r:id="rId19"/>
    <p:sldId id="308" r:id="rId20"/>
    <p:sldId id="309" r:id="rId21"/>
    <p:sldId id="311" r:id="rId22"/>
    <p:sldId id="314" r:id="rId23"/>
    <p:sldId id="315" r:id="rId24"/>
    <p:sldId id="317" r:id="rId25"/>
    <p:sldId id="333" r:id="rId26"/>
    <p:sldId id="334" r:id="rId27"/>
    <p:sldId id="335" r:id="rId28"/>
    <p:sldId id="374" r:id="rId29"/>
    <p:sldId id="336" r:id="rId30"/>
    <p:sldId id="337" r:id="rId31"/>
    <p:sldId id="340" r:id="rId32"/>
    <p:sldId id="341" r:id="rId33"/>
    <p:sldId id="342" r:id="rId34"/>
    <p:sldId id="375" r:id="rId35"/>
    <p:sldId id="343" r:id="rId36"/>
    <p:sldId id="344" r:id="rId37"/>
    <p:sldId id="345" r:id="rId38"/>
    <p:sldId id="346" r:id="rId39"/>
    <p:sldId id="283" r:id="rId40"/>
    <p:sldId id="312" r:id="rId41"/>
    <p:sldId id="284" r:id="rId42"/>
    <p:sldId id="338" r:id="rId43"/>
    <p:sldId id="339" r:id="rId44"/>
    <p:sldId id="286" r:id="rId45"/>
    <p:sldId id="288" r:id="rId46"/>
    <p:sldId id="376" r:id="rId47"/>
    <p:sldId id="382" r:id="rId48"/>
    <p:sldId id="301" r:id="rId49"/>
    <p:sldId id="316" r:id="rId50"/>
    <p:sldId id="383" r:id="rId51"/>
    <p:sldId id="384" r:id="rId52"/>
    <p:sldId id="295" r:id="rId53"/>
    <p:sldId id="385" r:id="rId54"/>
    <p:sldId id="296" r:id="rId55"/>
    <p:sldId id="386" r:id="rId56"/>
    <p:sldId id="387" r:id="rId57"/>
    <p:sldId id="388" r:id="rId58"/>
    <p:sldId id="389" r:id="rId59"/>
    <p:sldId id="390" r:id="rId60"/>
    <p:sldId id="290" r:id="rId61"/>
    <p:sldId id="377" r:id="rId62"/>
    <p:sldId id="291" r:id="rId63"/>
    <p:sldId id="292" r:id="rId64"/>
    <p:sldId id="391" r:id="rId65"/>
    <p:sldId id="392" r:id="rId66"/>
    <p:sldId id="393" r:id="rId67"/>
    <p:sldId id="394" r:id="rId68"/>
    <p:sldId id="395" r:id="rId69"/>
    <p:sldId id="304" r:id="rId70"/>
    <p:sldId id="305" r:id="rId71"/>
    <p:sldId id="306" r:id="rId72"/>
    <p:sldId id="378" r:id="rId73"/>
    <p:sldId id="379" r:id="rId74"/>
    <p:sldId id="310" r:id="rId75"/>
    <p:sldId id="381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33CC"/>
    <a:srgbClr val="08813D"/>
    <a:srgbClr val="C9F1FD"/>
    <a:srgbClr val="C5F9B8"/>
    <a:srgbClr val="029846"/>
    <a:srgbClr val="FF9300"/>
    <a:srgbClr val="E1A90D"/>
    <a:srgbClr val="FF40FF"/>
    <a:srgbClr val="93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5056" autoAdjust="0"/>
  </p:normalViewPr>
  <p:slideViewPr>
    <p:cSldViewPr>
      <p:cViewPr varScale="1">
        <p:scale>
          <a:sx n="165" d="100"/>
          <a:sy n="165" d="100"/>
        </p:scale>
        <p:origin x="216" y="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4/18/21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630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493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58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4175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April 23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21708" y="626360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142: Operating Systems 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Device_controller#/media/File:Kontroler_scsi_isa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142</a:t>
            </a:r>
            <a:br>
              <a:rPr lang="en-US" altLang="x-none" sz="3200" dirty="0"/>
            </a:br>
            <a:r>
              <a:rPr lang="en-US" altLang="x-none" sz="3200" dirty="0"/>
              <a:t>Operating Systems</a:t>
            </a:r>
            <a:br>
              <a:rPr lang="en-US" altLang="x-none" sz="3600" dirty="0"/>
            </a:br>
            <a:r>
              <a:rPr lang="en-US" altLang="x-none" sz="2400" dirty="0"/>
              <a:t>April 23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Computer Engineering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F73A-9222-F74D-B580-0B2A1C180859}" type="slidenum">
              <a:rPr lang="en-US"/>
              <a:pPr/>
              <a:t>10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</a:t>
            </a:r>
          </a:p>
          <a:p>
            <a:pPr lvl="1"/>
            <a:r>
              <a:rPr lang="en-US" sz="2400" dirty="0"/>
              <a:t>Accept a stream of characters.</a:t>
            </a:r>
          </a:p>
          <a:p>
            <a:pPr lvl="2"/>
            <a:r>
              <a:rPr lang="en-US" sz="2000" dirty="0"/>
              <a:t>No block structure.</a:t>
            </a:r>
          </a:p>
          <a:p>
            <a:pPr lvl="1"/>
            <a:r>
              <a:rPr lang="en-US" sz="2400" dirty="0"/>
              <a:t>Example system calls: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get()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put()</a:t>
            </a:r>
          </a:p>
          <a:p>
            <a:pPr lvl="2"/>
            <a:r>
              <a:rPr lang="en-US" sz="2000" dirty="0"/>
              <a:t>Higher-level routines implement line-oriented I/O.</a:t>
            </a:r>
          </a:p>
          <a:p>
            <a:pPr lvl="1"/>
            <a:r>
              <a:rPr lang="en-US" sz="2400" dirty="0"/>
              <a:t>Example</a:t>
            </a:r>
            <a:r>
              <a:rPr lang="en-US" dirty="0"/>
              <a:t>s</a:t>
            </a:r>
            <a:endParaRPr lang="en-US" sz="2400" dirty="0"/>
          </a:p>
          <a:p>
            <a:pPr lvl="2"/>
            <a:r>
              <a:rPr lang="en-US" sz="2000" dirty="0"/>
              <a:t>keyboards, printers, mice, etc.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71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B1DF5-159B-0F45-9B40-8405CCE7A0DF}" type="slidenum">
              <a:rPr lang="en-US"/>
              <a:pPr/>
              <a:t>11</a:t>
            </a:fld>
            <a:endParaRPr 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Sequential access</a:t>
            </a:r>
          </a:p>
          <a:p>
            <a:pPr lvl="1"/>
            <a:r>
              <a:rPr lang="en-US" dirty="0"/>
              <a:t>Transfer data from storage in a fixed order </a:t>
            </a:r>
            <a:br>
              <a:rPr lang="en-US" dirty="0"/>
            </a:br>
            <a:r>
              <a:rPr lang="en-US" dirty="0"/>
              <a:t>as determined by the device.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tape drive, serial and parallel ports</a:t>
            </a:r>
          </a:p>
          <a:p>
            <a:pPr lvl="4"/>
            <a:endParaRPr lang="en-US" dirty="0"/>
          </a:p>
          <a:p>
            <a:r>
              <a:rPr lang="en-US" dirty="0"/>
              <a:t>Random access</a:t>
            </a:r>
          </a:p>
          <a:p>
            <a:pPr lvl="1"/>
            <a:r>
              <a:rPr lang="en-US" dirty="0"/>
              <a:t>Seek to any storage address to read or write data.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disk drive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21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B8C-5A96-6545-B26D-B7209B188318}" type="slidenum">
              <a:rPr lang="en-US"/>
              <a:pPr/>
              <a:t>12</a:t>
            </a:fld>
            <a:endParaRPr lang="en-US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04238" cy="4835525"/>
          </a:xfrm>
        </p:spPr>
        <p:txBody>
          <a:bodyPr/>
          <a:lstStyle/>
          <a:p>
            <a:r>
              <a:rPr lang="en-US" dirty="0"/>
              <a:t>Shared</a:t>
            </a:r>
          </a:p>
          <a:p>
            <a:pPr lvl="1"/>
            <a:r>
              <a:rPr lang="en-US" dirty="0"/>
              <a:t>Multiple processes can use the device concurrently.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disk drive</a:t>
            </a:r>
          </a:p>
          <a:p>
            <a:pPr lvl="4"/>
            <a:endParaRPr lang="en-US" dirty="0"/>
          </a:p>
          <a:p>
            <a:r>
              <a:rPr lang="en-US" dirty="0"/>
              <a:t>Dedicated</a:t>
            </a:r>
          </a:p>
          <a:p>
            <a:pPr lvl="1"/>
            <a:r>
              <a:rPr lang="en-US" dirty="0"/>
              <a:t>Only one process at a time can use the device.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keyboard, mouse, tape drive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F843-A3A5-674C-994F-3E3B0B069FE0}" type="slidenum">
              <a:rPr lang="en-US"/>
              <a:pPr/>
              <a:t>13</a:t>
            </a:fld>
            <a:endParaRPr 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only</a:t>
            </a:r>
          </a:p>
          <a:p>
            <a:pPr lvl="1"/>
            <a:r>
              <a:rPr lang="en-US" dirty="0"/>
              <a:t>Processes can only read from the device.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scanner</a:t>
            </a:r>
          </a:p>
          <a:p>
            <a:pPr lvl="4"/>
            <a:endParaRPr lang="en-US" dirty="0"/>
          </a:p>
          <a:p>
            <a:r>
              <a:rPr lang="en-US" dirty="0"/>
              <a:t>Write only</a:t>
            </a:r>
          </a:p>
          <a:p>
            <a:pPr lvl="1"/>
            <a:r>
              <a:rPr lang="en-US" dirty="0"/>
              <a:t>Processes can only write to the device.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sz="2000" dirty="0"/>
              <a:t>printer</a:t>
            </a:r>
          </a:p>
        </p:txBody>
      </p:sp>
    </p:spTree>
    <p:extLst>
      <p:ext uri="{BB962C8B-B14F-4D97-AF65-F5344CB8AC3E}">
        <p14:creationId xmlns:p14="http://schemas.microsoft.com/office/powerpoint/2010/main" val="9209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DC9D-F259-CB44-9DAA-C5B2CD0F7937}" type="slidenum">
              <a:rPr lang="en-US"/>
              <a:pPr/>
              <a:t>14</a:t>
            </a:fld>
            <a:endParaRPr 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Read-write</a:t>
            </a:r>
          </a:p>
          <a:p>
            <a:pPr lvl="1"/>
            <a:r>
              <a:rPr lang="en-US" sz="2400" dirty="0"/>
              <a:t>Processes can both read from </a:t>
            </a:r>
            <a:br>
              <a:rPr lang="en-US" sz="2400" dirty="0"/>
            </a:br>
            <a:r>
              <a:rPr lang="en-US" sz="2400" dirty="0"/>
              <a:t>and write to the device.</a:t>
            </a:r>
          </a:p>
          <a:p>
            <a:pPr lvl="1"/>
            <a:r>
              <a:rPr lang="en-US" sz="2400" dirty="0"/>
              <a:t>Examples</a:t>
            </a:r>
          </a:p>
          <a:p>
            <a:pPr lvl="2"/>
            <a:r>
              <a:rPr lang="en-US" sz="2000" dirty="0"/>
              <a:t>disk drive, tape drive</a:t>
            </a:r>
          </a:p>
        </p:txBody>
      </p:sp>
    </p:spTree>
    <p:extLst>
      <p:ext uri="{BB962C8B-B14F-4D97-AF65-F5344CB8AC3E}">
        <p14:creationId xmlns:p14="http://schemas.microsoft.com/office/powerpoint/2010/main" val="326065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59E8-05C3-FC4D-99A4-9F4BE220A0E0}" type="slidenum">
              <a:rPr lang="en-US"/>
              <a:pPr/>
              <a:t>15</a:t>
            </a:fld>
            <a:endParaRPr 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  <a:r>
              <a:rPr lang="en-US" i="1" dirty="0"/>
              <a:t>, cont’d</a:t>
            </a:r>
          </a:p>
        </p:txBody>
      </p:sp>
      <p:pic>
        <p:nvPicPr>
          <p:cNvPr id="922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330325"/>
            <a:ext cx="6357938" cy="4659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920F5-2451-C142-8730-1235CEED6197}"/>
              </a:ext>
            </a:extLst>
          </p:cNvPr>
          <p:cNvSpPr txBox="1"/>
          <p:nvPr/>
        </p:nvSpPr>
        <p:spPr>
          <a:xfrm>
            <a:off x="3200415" y="6216004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420183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2D3A-93F8-E84B-BD5E-228380A31F7C}" type="slidenum">
              <a:rPr lang="en-US"/>
              <a:pPr/>
              <a:t>16</a:t>
            </a:fld>
            <a:endParaRPr lang="en-US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to Support I/O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Port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u="sng" dirty="0"/>
              <a:t>connection point</a:t>
            </a:r>
            <a:r>
              <a:rPr lang="en-US" sz="2400" dirty="0"/>
              <a:t> in the machine where </a:t>
            </a:r>
            <a:br>
              <a:rPr lang="en-US" sz="2400" dirty="0"/>
            </a:br>
            <a:r>
              <a:rPr lang="en-US" sz="2400" dirty="0"/>
              <a:t>a device or device cable plugs in.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Usually uses an industry-standard </a:t>
            </a:r>
            <a:br>
              <a:rPr lang="en-US" sz="2400" dirty="0"/>
            </a:br>
            <a:r>
              <a:rPr lang="en-US" dirty="0"/>
              <a:t>communications protocol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Example: USB port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Bus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set of wires shared by multiple different devices.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Uses a </a:t>
            </a:r>
            <a:r>
              <a:rPr lang="en-US" u="sng" dirty="0"/>
              <a:t>rigidly defined protocol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expansion bus handles slow devices.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Example: PCI, SCSI</a:t>
            </a:r>
          </a:p>
        </p:txBody>
      </p:sp>
    </p:spTree>
    <p:extLst>
      <p:ext uri="{BB962C8B-B14F-4D97-AF65-F5344CB8AC3E}">
        <p14:creationId xmlns:p14="http://schemas.microsoft.com/office/powerpoint/2010/main" val="19741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A064-577E-D34B-BCCC-919C04E79CCE}" type="slidenum">
              <a:rPr lang="en-US"/>
              <a:pPr/>
              <a:t>17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Computer Bus Architecture</a:t>
            </a:r>
          </a:p>
        </p:txBody>
      </p:sp>
      <p:pic>
        <p:nvPicPr>
          <p:cNvPr id="924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5075"/>
            <a:ext cx="6327775" cy="4864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BC2885-22C5-924E-9EAC-D2923FD3E675}"/>
              </a:ext>
            </a:extLst>
          </p:cNvPr>
          <p:cNvSpPr txBox="1"/>
          <p:nvPr/>
        </p:nvSpPr>
        <p:spPr>
          <a:xfrm>
            <a:off x="3383293" y="628157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466138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4A44-385D-1B46-8033-DDF9B89BE55F}" type="slidenum">
              <a:rPr lang="en-US"/>
              <a:pPr/>
              <a:t>18</a:t>
            </a:fld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Controllers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sz="2800" dirty="0"/>
              <a:t>A separate </a:t>
            </a:r>
            <a:r>
              <a:rPr lang="en-US" sz="2800" u="sng" dirty="0"/>
              <a:t>hardware unit</a:t>
            </a:r>
            <a:r>
              <a:rPr lang="en-US" sz="2800" dirty="0"/>
              <a:t> that </a:t>
            </a:r>
            <a:br>
              <a:rPr lang="en-US" sz="2800" dirty="0"/>
            </a:br>
            <a:r>
              <a:rPr lang="en-US" sz="2800" dirty="0"/>
              <a:t>interfaces with an I/O device.</a:t>
            </a:r>
            <a:endParaRPr lang="en-US" sz="1200" dirty="0"/>
          </a:p>
          <a:p>
            <a:pPr lvl="1"/>
            <a:r>
              <a:rPr lang="en-US" sz="2400" dirty="0"/>
              <a:t>A more modular and general machine design.</a:t>
            </a:r>
          </a:p>
          <a:p>
            <a:pPr lvl="1"/>
            <a:r>
              <a:rPr lang="en-US" sz="2400" dirty="0"/>
              <a:t>AKA </a:t>
            </a:r>
            <a:r>
              <a:rPr lang="en-US" sz="2400" dirty="0">
                <a:solidFill>
                  <a:srgbClr val="B23300"/>
                </a:solidFill>
              </a:rPr>
              <a:t>device adapter</a:t>
            </a:r>
          </a:p>
          <a:p>
            <a:pPr lvl="4"/>
            <a:endParaRPr lang="en-US" sz="1200" dirty="0"/>
          </a:p>
          <a:p>
            <a:r>
              <a:rPr lang="en-US" sz="2800" dirty="0"/>
              <a:t>Typically, a separate printed circuit card </a:t>
            </a:r>
            <a:br>
              <a:rPr lang="en-US" sz="2800" dirty="0"/>
            </a:br>
            <a:r>
              <a:rPr lang="en-US" sz="2800" dirty="0"/>
              <a:t>plugged into the system mother board.</a:t>
            </a:r>
          </a:p>
          <a:p>
            <a:pPr lvl="1"/>
            <a:r>
              <a:rPr lang="en-US" sz="2400" dirty="0"/>
              <a:t>A cable leads from the card to the device.</a:t>
            </a:r>
          </a:p>
          <a:p>
            <a:pPr lvl="1"/>
            <a:r>
              <a:rPr lang="en-US" sz="2400" dirty="0"/>
              <a:t>One controller can handle multiple identical devices.</a:t>
            </a:r>
          </a:p>
        </p:txBody>
      </p:sp>
    </p:spTree>
    <p:extLst>
      <p:ext uri="{BB962C8B-B14F-4D97-AF65-F5344CB8AC3E}">
        <p14:creationId xmlns:p14="http://schemas.microsoft.com/office/powerpoint/2010/main" val="162183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6E20-CF0A-B447-94DB-EFD57C43401F}" type="slidenum">
              <a:rPr lang="en-US"/>
              <a:pPr/>
              <a:t>19</a:t>
            </a:fld>
            <a:endParaRPr lang="en-US"/>
          </a:p>
        </p:txBody>
      </p:sp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Controllers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2146549"/>
          </a:xfrm>
        </p:spPr>
        <p:txBody>
          <a:bodyPr/>
          <a:lstStyle/>
          <a:p>
            <a:r>
              <a:rPr lang="en-US" sz="2800" dirty="0"/>
              <a:t>Often uses an </a:t>
            </a:r>
            <a:r>
              <a:rPr lang="en-US" u="sng" dirty="0"/>
              <a:t>industry standard interface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ANSI, IEEE, or ISO standard.</a:t>
            </a:r>
          </a:p>
          <a:p>
            <a:pPr lvl="1"/>
            <a:r>
              <a:rPr lang="en-US" sz="2400" dirty="0"/>
              <a:t>Example: Disk controllers use the </a:t>
            </a:r>
            <a:br>
              <a:rPr lang="en-US" sz="2400" dirty="0"/>
            </a:br>
            <a:r>
              <a:rPr lang="en-US" sz="2400" dirty="0"/>
              <a:t>IDE (Integrated Drive Electronics) or </a:t>
            </a:r>
            <a:br>
              <a:rPr lang="en-US" sz="2400" dirty="0"/>
            </a:br>
            <a:r>
              <a:rPr lang="en-US" sz="2400" dirty="0"/>
              <a:t>SCSI (Small Computer System Interface) standards.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C7B7A3-5B97-6949-8C5C-84BE6E5CA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63" y="3429000"/>
            <a:ext cx="3180073" cy="21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D2B3A8-8E3E-4940-8F67-F68FF1975BA9}"/>
              </a:ext>
            </a:extLst>
          </p:cNvPr>
          <p:cNvSpPr txBox="1"/>
          <p:nvPr/>
        </p:nvSpPr>
        <p:spPr>
          <a:xfrm>
            <a:off x="2069551" y="6002179"/>
            <a:ext cx="5004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https://simple.wikipedia.org/wiki/Device_controller#/media/File:Kontroler_scsi_isa.jpg</a:t>
            </a:r>
            <a:r>
              <a:rPr lang="en-US" sz="1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1067D-842F-F143-97D6-9DEECB8C3421}"/>
              </a:ext>
            </a:extLst>
          </p:cNvPr>
          <p:cNvSpPr txBox="1"/>
          <p:nvPr/>
        </p:nvSpPr>
        <p:spPr>
          <a:xfrm>
            <a:off x="3465766" y="5532097"/>
            <a:ext cx="2212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SCSI device controller</a:t>
            </a:r>
          </a:p>
        </p:txBody>
      </p:sp>
    </p:spTree>
    <p:extLst>
      <p:ext uri="{BB962C8B-B14F-4D97-AF65-F5344CB8AC3E}">
        <p14:creationId xmlns:p14="http://schemas.microsoft.com/office/powerpoint/2010/main" val="72974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301D-AA74-234C-86D7-30FCB3B41878}" type="slidenum">
              <a:rPr lang="en-US"/>
              <a:pPr/>
              <a:t>2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File System (VFS)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/>
              <a:t>UNIX </a:t>
            </a:r>
            <a:r>
              <a:rPr lang="en-US" sz="2800" dirty="0">
                <a:solidFill>
                  <a:srgbClr val="B23300"/>
                </a:solidFill>
              </a:rPr>
              <a:t>Virtual File System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B23300"/>
                </a:solidFill>
              </a:rPr>
              <a:t>VFS</a:t>
            </a:r>
            <a:r>
              <a:rPr lang="en-US" sz="2800" dirty="0"/>
              <a:t>) provides an </a:t>
            </a:r>
            <a:br>
              <a:rPr lang="en-US" sz="2800" dirty="0"/>
            </a:br>
            <a:r>
              <a:rPr lang="en-US" dirty="0"/>
              <a:t>object-oriented </a:t>
            </a:r>
            <a:r>
              <a:rPr lang="en-US" sz="2800" dirty="0"/>
              <a:t>way to implement file systems.</a:t>
            </a:r>
          </a:p>
          <a:p>
            <a:pPr lvl="4"/>
            <a:endParaRPr lang="en-US" sz="1200" dirty="0"/>
          </a:p>
          <a:p>
            <a:r>
              <a:rPr lang="en-US" sz="2800" dirty="0"/>
              <a:t>VFS allows the </a:t>
            </a:r>
            <a:r>
              <a:rPr lang="en-US" sz="2800" u="sng" dirty="0"/>
              <a:t>same system call interface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(the API) to be used for different types </a:t>
            </a:r>
            <a:br>
              <a:rPr lang="en-US" sz="2800" dirty="0"/>
            </a:br>
            <a:r>
              <a:rPr lang="en-US" sz="2800" dirty="0"/>
              <a:t>of file systems.</a:t>
            </a:r>
          </a:p>
          <a:p>
            <a:pPr lvl="1"/>
            <a:r>
              <a:rPr lang="en-US" dirty="0"/>
              <a:t>Examples: ext2, ext3, </a:t>
            </a:r>
            <a:r>
              <a:rPr lang="en-US" dirty="0" err="1"/>
              <a:t>ReiserFS</a:t>
            </a:r>
            <a:r>
              <a:rPr lang="en-US" dirty="0"/>
              <a:t>, ISO 9660 CD ROM</a:t>
            </a:r>
          </a:p>
          <a:p>
            <a:pPr lvl="4"/>
            <a:endParaRPr lang="en-US" sz="1200" dirty="0"/>
          </a:p>
          <a:p>
            <a:r>
              <a:rPr lang="en-US" dirty="0"/>
              <a:t>Separate generic </a:t>
            </a:r>
            <a:r>
              <a:rPr lang="en-US" sz="2800" dirty="0"/>
              <a:t>file system operations </a:t>
            </a:r>
            <a:br>
              <a:rPr lang="en-US" sz="2800" dirty="0"/>
            </a:br>
            <a:r>
              <a:rPr lang="en-US" sz="2800" dirty="0"/>
              <a:t>from implementation details.</a:t>
            </a:r>
          </a:p>
        </p:txBody>
      </p:sp>
    </p:spTree>
    <p:extLst>
      <p:ext uri="{BB962C8B-B14F-4D97-AF65-F5344CB8AC3E}">
        <p14:creationId xmlns:p14="http://schemas.microsoft.com/office/powerpoint/2010/main" val="303722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0D62-1AC4-9F48-B7E7-07D790AC1C67}" type="slidenum">
              <a:rPr lang="en-US"/>
              <a:pPr/>
              <a:t>20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Controllers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sz="2800" dirty="0"/>
              <a:t>Device controllers typically have </a:t>
            </a:r>
            <a:br>
              <a:rPr lang="en-US" sz="2800" dirty="0"/>
            </a:br>
            <a:r>
              <a:rPr lang="en-US" dirty="0"/>
              <a:t>built-in control registers and data buffers </a:t>
            </a:r>
            <a:br>
              <a:rPr lang="en-US" sz="2800" dirty="0"/>
            </a:br>
            <a:r>
              <a:rPr lang="en-US" sz="2800" dirty="0"/>
              <a:t>to use during I/O operations.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Each control register has a </a:t>
            </a:r>
            <a:r>
              <a:rPr lang="en-US" u="sng" dirty="0"/>
              <a:t>port number</a:t>
            </a:r>
            <a:r>
              <a:rPr lang="en-US" sz="2400" dirty="0"/>
              <a:t>.</a:t>
            </a:r>
          </a:p>
          <a:p>
            <a:pPr lvl="1"/>
            <a:r>
              <a:rPr lang="en-US" dirty="0"/>
              <a:t>Special I/O instructions </a:t>
            </a:r>
            <a:r>
              <a:rPr lang="en-US" sz="2400" dirty="0"/>
              <a:t>can read from such a port: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or write to such a port:</a:t>
            </a:r>
          </a:p>
        </p:txBody>
      </p:sp>
      <p:sp>
        <p:nvSpPr>
          <p:cNvPr id="926724" name="Text Box 4"/>
          <p:cNvSpPr txBox="1">
            <a:spLocks noChangeArrowheads="1"/>
          </p:cNvSpPr>
          <p:nvPr/>
        </p:nvSpPr>
        <p:spPr bwMode="auto">
          <a:xfrm>
            <a:off x="3476625" y="3794756"/>
            <a:ext cx="187743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charset="0"/>
              </a:rPr>
              <a:t>IN REG,PORT</a:t>
            </a:r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3476625" y="4892024"/>
            <a:ext cx="203132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charset="0"/>
              </a:rPr>
              <a:t>OUT PORT,REG</a:t>
            </a:r>
          </a:p>
        </p:txBody>
      </p:sp>
    </p:spTree>
    <p:extLst>
      <p:ext uri="{BB962C8B-B14F-4D97-AF65-F5344CB8AC3E}">
        <p14:creationId xmlns:p14="http://schemas.microsoft.com/office/powerpoint/2010/main" val="1434746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EBE-5549-0449-9527-95226092DBCE}" type="slidenum">
              <a:rPr lang="en-US"/>
              <a:pPr/>
              <a:t>21</a:t>
            </a:fld>
            <a:endParaRPr lang="en-US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I/O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 device controller</a:t>
            </a:r>
            <a:r>
              <a:rPr lang="en-US" dirty="0">
                <a:latin typeface="Arial"/>
              </a:rPr>
              <a:t>’</a:t>
            </a:r>
            <a:r>
              <a:rPr lang="en-US" sz="2800" dirty="0"/>
              <a:t>s I/O registers can be </a:t>
            </a:r>
            <a:br>
              <a:rPr lang="en-US" sz="2800" dirty="0"/>
            </a:br>
            <a:r>
              <a:rPr lang="en-US" sz="2800" dirty="0"/>
              <a:t>part of the address space for main memory.</a:t>
            </a:r>
          </a:p>
          <a:p>
            <a:pPr lvl="1"/>
            <a:r>
              <a:rPr lang="en-US" sz="2400" dirty="0"/>
              <a:t>Each register is assigned a unique memory address.</a:t>
            </a:r>
          </a:p>
          <a:p>
            <a:pPr lvl="1"/>
            <a:r>
              <a:rPr lang="en-US" sz="2400" dirty="0"/>
              <a:t>Such addresses are not used </a:t>
            </a:r>
            <a:br>
              <a:rPr lang="en-US" sz="2400" dirty="0"/>
            </a:br>
            <a:r>
              <a:rPr lang="en-US" sz="2400" dirty="0"/>
              <a:t>by normal memory operations.</a:t>
            </a:r>
          </a:p>
          <a:p>
            <a:r>
              <a:rPr lang="en-US" sz="2800" dirty="0"/>
              <a:t>Whenever a process wants to read from memory, it puts the memory address out</a:t>
            </a:r>
            <a:br>
              <a:rPr lang="en-US" sz="2800" dirty="0"/>
            </a:br>
            <a:r>
              <a:rPr lang="en-US" sz="2800" dirty="0"/>
              <a:t>onto the system bus.</a:t>
            </a:r>
          </a:p>
          <a:p>
            <a:pPr lvl="1"/>
            <a:r>
              <a:rPr lang="en-US" dirty="0"/>
              <a:t>If the address is that of an I/O register, </a:t>
            </a:r>
            <a:br>
              <a:rPr lang="en-US" dirty="0"/>
            </a:br>
            <a:r>
              <a:rPr lang="en-US" dirty="0"/>
              <a:t>the corresponding device goes to get the data.</a:t>
            </a:r>
          </a:p>
          <a:p>
            <a:pPr lvl="1"/>
            <a:r>
              <a:rPr lang="en-US" sz="2400" dirty="0"/>
              <a:t>Otherwise, it</a:t>
            </a:r>
            <a:r>
              <a:rPr lang="en-US" dirty="0">
                <a:latin typeface="Arial"/>
              </a:rPr>
              <a:t>’</a:t>
            </a:r>
            <a:r>
              <a:rPr lang="en-US" sz="2400" dirty="0"/>
              <a:t>s a normal read from main memory.</a:t>
            </a:r>
          </a:p>
        </p:txBody>
      </p:sp>
    </p:spTree>
    <p:extLst>
      <p:ext uri="{BB962C8B-B14F-4D97-AF65-F5344CB8AC3E}">
        <p14:creationId xmlns:p14="http://schemas.microsoft.com/office/powerpoint/2010/main" val="32615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F72A-0CB2-EB4B-A1BA-3EF051D96EFA}" type="slidenum">
              <a:rPr lang="en-US"/>
              <a:pPr/>
              <a:t>22</a:t>
            </a:fld>
            <a:endParaRPr lang="en-US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Memory Access (DMA)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Requires a </a:t>
            </a:r>
            <a:r>
              <a:rPr lang="en-US" sz="2800" dirty="0">
                <a:solidFill>
                  <a:srgbClr val="B23300"/>
                </a:solidFill>
              </a:rPr>
              <a:t>DMA controller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The DMA controller can be used </a:t>
            </a:r>
            <a:br>
              <a:rPr lang="en-US" sz="2800" dirty="0"/>
            </a:br>
            <a:r>
              <a:rPr lang="en-US" sz="2800" dirty="0"/>
              <a:t>by multiple I/O devices.</a:t>
            </a:r>
          </a:p>
          <a:p>
            <a:pPr lvl="1"/>
            <a:r>
              <a:rPr lang="en-US" sz="2400" dirty="0"/>
              <a:t>Regulates </a:t>
            </a:r>
            <a:r>
              <a:rPr lang="en-US" dirty="0"/>
              <a:t>concurrent data transfers</a:t>
            </a:r>
            <a:r>
              <a:rPr lang="en-US" sz="24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The controller accesses the system bus </a:t>
            </a:r>
            <a:r>
              <a:rPr lang="en-US" dirty="0"/>
              <a:t>independently of the CPU.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386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353-177A-F948-88B5-01DAAD19D724}" type="slidenum">
              <a:rPr lang="en-US"/>
              <a:pPr/>
              <a:t>23</a:t>
            </a:fld>
            <a:endParaRPr 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846637"/>
          </a:xfrm>
        </p:spPr>
        <p:txBody>
          <a:bodyPr/>
          <a:lstStyle/>
          <a:p>
            <a:r>
              <a:rPr lang="en-US" sz="2800" dirty="0"/>
              <a:t>The CPU can access the controller</a:t>
            </a:r>
            <a:r>
              <a:rPr lang="en-US" dirty="0">
                <a:latin typeface="Arial"/>
              </a:rPr>
              <a:t>’</a:t>
            </a:r>
            <a:r>
              <a:rPr lang="en-US" sz="2800" dirty="0"/>
              <a:t>s registers.</a:t>
            </a:r>
          </a:p>
          <a:p>
            <a:pPr lvl="1"/>
            <a:r>
              <a:rPr lang="en-US" sz="2400" dirty="0"/>
              <a:t>memory address register</a:t>
            </a:r>
          </a:p>
          <a:p>
            <a:pPr lvl="1"/>
            <a:r>
              <a:rPr lang="en-US" sz="2400" dirty="0"/>
              <a:t>byte count register</a:t>
            </a:r>
          </a:p>
          <a:p>
            <a:pPr lvl="1"/>
            <a:r>
              <a:rPr lang="en-US" sz="2400" dirty="0"/>
              <a:t>control registers</a:t>
            </a:r>
          </a:p>
          <a:p>
            <a:pPr lvl="4"/>
            <a:endParaRPr lang="en-US" sz="1200" dirty="0"/>
          </a:p>
          <a:p>
            <a:r>
              <a:rPr lang="en-US" sz="2800" dirty="0"/>
              <a:t>The DMA controller handles I/O </a:t>
            </a:r>
            <a:br>
              <a:rPr lang="en-US" sz="2800" dirty="0"/>
            </a:br>
            <a:r>
              <a:rPr lang="en-US" sz="2800" dirty="0"/>
              <a:t>upon instruction from the CPU.</a:t>
            </a:r>
          </a:p>
          <a:p>
            <a:pPr lvl="1"/>
            <a:r>
              <a:rPr lang="en-US" dirty="0"/>
              <a:t>Works in parallel with the CPU.</a:t>
            </a:r>
            <a:endParaRPr lang="en-US" sz="2400" dirty="0">
              <a:solidFill>
                <a:schemeClr val="folHlink"/>
              </a:solidFill>
            </a:endParaRP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4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888F-41DC-7F4E-B3C9-ED6EC322048D}" type="slidenum">
              <a:rPr lang="en-US"/>
              <a:pPr/>
              <a:t>24</a:t>
            </a:fld>
            <a:endParaRPr lang="en-US"/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Example: Data Read</a:t>
            </a:r>
            <a:endParaRPr lang="en-US" i="1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E0B38F-3CA6-D446-B143-1DF2134EB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1234464"/>
            <a:ext cx="5852096" cy="5071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8DC16-CDE2-3548-A4D6-32CF76074DB3}"/>
              </a:ext>
            </a:extLst>
          </p:cNvPr>
          <p:cNvSpPr txBox="1"/>
          <p:nvPr/>
        </p:nvSpPr>
        <p:spPr>
          <a:xfrm>
            <a:off x="5775425" y="5776742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95160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F40D-C478-4D4C-89EF-EC9DF2F0FFF5}" type="slidenum">
              <a:rPr lang="en-US"/>
              <a:pPr/>
              <a:t>25</a:t>
            </a:fld>
            <a:endParaRPr lang="en-US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Software Layers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598487"/>
          </a:xfrm>
        </p:spPr>
        <p:txBody>
          <a:bodyPr/>
          <a:lstStyle/>
          <a:p>
            <a:r>
              <a:rPr lang="en-US"/>
              <a:t>Layers of the I/O software system:</a:t>
            </a:r>
          </a:p>
        </p:txBody>
      </p:sp>
      <p:pic>
        <p:nvPicPr>
          <p:cNvPr id="934916" name="Picture 4" descr="3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874838"/>
            <a:ext cx="7281862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F2CAB9-066F-F940-9F72-016E1D9A5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4209195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0095-187D-5A44-AE2B-4F6FAC572814}" type="slidenum">
              <a:rPr lang="en-US"/>
              <a:pPr/>
              <a:t>26</a:t>
            </a:fld>
            <a:endParaRPr lang="en-US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Drivers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Device drivers</a:t>
            </a:r>
            <a:r>
              <a:rPr lang="en-US" sz="2800" dirty="0"/>
              <a:t> are lower-level system software.</a:t>
            </a:r>
          </a:p>
          <a:p>
            <a:pPr lvl="1"/>
            <a:r>
              <a:rPr lang="en-US" sz="2400" dirty="0"/>
              <a:t>File systems deal with abstract block devices.</a:t>
            </a:r>
          </a:p>
          <a:p>
            <a:pPr lvl="4"/>
            <a:endParaRPr lang="en-US" sz="1200" dirty="0"/>
          </a:p>
          <a:p>
            <a:r>
              <a:rPr lang="en-US" sz="2800" dirty="0"/>
              <a:t>Provide </a:t>
            </a:r>
            <a:r>
              <a:rPr lang="en-US" u="sng" dirty="0"/>
              <a:t>uniform device access </a:t>
            </a:r>
            <a:br>
              <a:rPr lang="en-US" sz="2800" dirty="0"/>
            </a:br>
            <a:r>
              <a:rPr lang="en-US" sz="2800" dirty="0"/>
              <a:t>by the OS kernel to the I/O subsystem.</a:t>
            </a:r>
          </a:p>
          <a:p>
            <a:pPr lvl="1"/>
            <a:r>
              <a:rPr lang="en-US" sz="2400" dirty="0"/>
              <a:t>New devices are being invented all the time.</a:t>
            </a:r>
          </a:p>
          <a:p>
            <a:pPr lvl="1"/>
            <a:r>
              <a:rPr lang="en-US" sz="2400" dirty="0"/>
              <a:t>No hope of using these devices without </a:t>
            </a:r>
            <a:br>
              <a:rPr lang="en-US" sz="2400" dirty="0"/>
            </a:br>
            <a:r>
              <a:rPr lang="en-US" sz="2400" dirty="0"/>
              <a:t>standard device driver interfaces.</a:t>
            </a:r>
          </a:p>
          <a:p>
            <a:pPr lvl="1"/>
            <a:r>
              <a:rPr lang="en-US" sz="2400" dirty="0"/>
              <a:t>Analogous to the OS system calls which provide a standard interface between applications and the OS.</a:t>
            </a:r>
          </a:p>
        </p:txBody>
      </p:sp>
    </p:spTree>
    <p:extLst>
      <p:ext uri="{BB962C8B-B14F-4D97-AF65-F5344CB8AC3E}">
        <p14:creationId xmlns:p14="http://schemas.microsoft.com/office/powerpoint/2010/main" val="3760153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D28C-D9F5-E747-BF27-3581F1A15B30}" type="slidenum">
              <a:rPr lang="en-US"/>
              <a:pPr/>
              <a:t>27</a:t>
            </a:fld>
            <a:endParaRPr lang="en-US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  <a:r>
              <a:rPr lang="en-US" i="1" dirty="0"/>
              <a:t>, cont’d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08525"/>
            <a:ext cx="3748087" cy="45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600"/>
              <a:t>Without a standard driver interface. </a:t>
            </a:r>
          </a:p>
        </p:txBody>
      </p:sp>
      <p:sp>
        <p:nvSpPr>
          <p:cNvPr id="936965" name="Rectangle 5"/>
          <p:cNvSpPr>
            <a:spLocks noChangeArrowheads="1"/>
          </p:cNvSpPr>
          <p:nvPr/>
        </p:nvSpPr>
        <p:spPr bwMode="auto">
          <a:xfrm>
            <a:off x="4846638" y="4708525"/>
            <a:ext cx="347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1600"/>
              <a:t>With a standard driver interface.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07B2D43-2C9D-A647-94CC-B654DF546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8781"/>
            <a:ext cx="8314828" cy="31997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B59A76-CDA3-3647-9696-A73C0F6E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222357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EC5A-21DE-9149-BAC9-493E3703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5034C-7493-D948-8726-45AC944F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50D2250-505C-0A47-A549-E9F6769E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66" y="1325903"/>
            <a:ext cx="4846267" cy="48462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D3537-C33F-2148-B12C-ADF5F2E5C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928316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A2437-E9BF-274F-9D62-66A0277C020C}" type="slidenum">
              <a:rPr lang="en-US"/>
              <a:pPr/>
              <a:t>29</a:t>
            </a:fld>
            <a:endParaRPr lang="en-US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Device-Independent Software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Most I/O software is </a:t>
            </a:r>
            <a:r>
              <a:rPr lang="en-US" u="sng" dirty="0"/>
              <a:t>device-independent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remaining is </a:t>
            </a:r>
            <a:r>
              <a:rPr lang="en-US" u="sng" dirty="0"/>
              <a:t>device-specific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Perform I/O operations that are </a:t>
            </a:r>
            <a:br>
              <a:rPr lang="en-US" dirty="0"/>
            </a:br>
            <a:r>
              <a:rPr lang="en-US" dirty="0"/>
              <a:t>common to all devices.</a:t>
            </a:r>
          </a:p>
          <a:p>
            <a:pPr lvl="4"/>
            <a:endParaRPr lang="en-US" dirty="0"/>
          </a:p>
          <a:p>
            <a:r>
              <a:rPr lang="en-US" dirty="0"/>
              <a:t>Provide a </a:t>
            </a:r>
            <a:r>
              <a:rPr lang="en-US" u="sng" dirty="0"/>
              <a:t>uniform interface </a:t>
            </a:r>
            <a:br>
              <a:rPr lang="en-US" dirty="0"/>
            </a:br>
            <a:r>
              <a:rPr lang="en-US" dirty="0"/>
              <a:t>to user-level applications software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774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9606-58AF-1D4C-B4CA-763DF1A1A3EF}" type="slidenum">
              <a:rPr lang="en-US"/>
              <a:pPr/>
              <a:t>3</a:t>
            </a:fld>
            <a:endParaRPr lang="en-US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File System (VFS),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implementation can be one of many file systems types, or a network file system.</a:t>
            </a:r>
          </a:p>
          <a:p>
            <a:pPr lvl="4"/>
            <a:endParaRPr lang="en-US" dirty="0"/>
          </a:p>
          <a:p>
            <a:pPr lvl="3"/>
            <a:endParaRPr lang="en-US" sz="100" dirty="0"/>
          </a:p>
          <a:p>
            <a:r>
              <a:rPr lang="en-US" sz="2800" dirty="0"/>
              <a:t>Implement </a:t>
            </a:r>
            <a:r>
              <a:rPr lang="en-US" sz="2800" dirty="0" err="1">
                <a:solidFill>
                  <a:srgbClr val="B23300"/>
                </a:solidFill>
              </a:rPr>
              <a:t>vnodes</a:t>
            </a:r>
            <a:r>
              <a:rPr lang="en-US" sz="2800" dirty="0">
                <a:solidFill>
                  <a:srgbClr val="B23300"/>
                </a:solidFill>
              </a:rPr>
              <a:t> </a:t>
            </a:r>
            <a:r>
              <a:rPr lang="en-US" sz="2800" dirty="0"/>
              <a:t>which hold inodes </a:t>
            </a:r>
            <a:br>
              <a:rPr lang="en-US" sz="2800" dirty="0"/>
            </a:br>
            <a:r>
              <a:rPr lang="en-US" sz="2800" dirty="0"/>
              <a:t>or network file details.</a:t>
            </a:r>
          </a:p>
          <a:p>
            <a:pPr lvl="4"/>
            <a:endParaRPr lang="en-US" dirty="0"/>
          </a:p>
          <a:p>
            <a:r>
              <a:rPr lang="en-US" dirty="0"/>
              <a:t>The API is to the </a:t>
            </a:r>
            <a:r>
              <a:rPr lang="en-US" dirty="0">
                <a:solidFill>
                  <a:srgbClr val="B23300"/>
                </a:solidFill>
              </a:rPr>
              <a:t>VFS interface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rather than any specific type of file system.</a:t>
            </a:r>
          </a:p>
          <a:p>
            <a:pPr lvl="4"/>
            <a:endParaRPr lang="en-US" dirty="0"/>
          </a:p>
          <a:p>
            <a:r>
              <a:rPr lang="en-US" sz="2800" dirty="0"/>
              <a:t>Dispatch an operation to the appropriate </a:t>
            </a:r>
            <a:br>
              <a:rPr lang="en-US" sz="2800" dirty="0"/>
            </a:br>
            <a:r>
              <a:rPr lang="en-US" sz="2800" dirty="0"/>
              <a:t>file system implementation routines.</a:t>
            </a:r>
          </a:p>
        </p:txBody>
      </p:sp>
    </p:spTree>
    <p:extLst>
      <p:ext uri="{BB962C8B-B14F-4D97-AF65-F5344CB8AC3E}">
        <p14:creationId xmlns:p14="http://schemas.microsoft.com/office/powerpoint/2010/main" val="8822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BBC-48D0-6A43-B0A7-901D1FAF129F}" type="slidenum">
              <a:rPr lang="en-US"/>
              <a:pPr/>
              <a:t>30</a:t>
            </a:fld>
            <a:endParaRPr lang="en-US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Device-Independent Software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6238" y="3794125"/>
            <a:ext cx="5851525" cy="45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800"/>
              <a:t>Functions of the device-independent I/O software.</a:t>
            </a:r>
          </a:p>
        </p:txBody>
      </p:sp>
      <p:pic>
        <p:nvPicPr>
          <p:cNvPr id="939012" name="Picture 4" descr="3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6663"/>
            <a:ext cx="6500813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290B6F-3C1A-3143-A6DD-AD82CCA10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409589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BBFF-70F3-5246-8B1F-EDAAFEDE91A8}" type="slidenum">
              <a:rPr lang="en-US"/>
              <a:pPr/>
              <a:t>31</a:t>
            </a:fld>
            <a:endParaRPr lang="en-US"/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Synchronous I/O Operations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Synchronous</a:t>
            </a:r>
            <a:r>
              <a:rPr lang="en-US" sz="2800" dirty="0"/>
              <a:t> (AKA </a:t>
            </a:r>
            <a:r>
              <a:rPr lang="en-US" sz="2800" dirty="0">
                <a:solidFill>
                  <a:schemeClr val="folHlink"/>
                </a:solidFill>
              </a:rPr>
              <a:t>blocking</a:t>
            </a:r>
            <a:r>
              <a:rPr lang="en-US" sz="2800" dirty="0"/>
              <a:t>)</a:t>
            </a:r>
          </a:p>
          <a:p>
            <a:pPr lvl="4"/>
            <a:endParaRPr lang="en-US" sz="1200" dirty="0"/>
          </a:p>
          <a:p>
            <a:r>
              <a:rPr lang="en-US" sz="2800" dirty="0"/>
              <a:t>Perform I/O synchronized with the process.</a:t>
            </a:r>
          </a:p>
          <a:p>
            <a:pPr lvl="1"/>
            <a:r>
              <a:rPr lang="en-US" sz="2400" dirty="0"/>
              <a:t>The process waits for the I/O operation to complete.</a:t>
            </a:r>
          </a:p>
          <a:p>
            <a:pPr lvl="4"/>
            <a:endParaRPr lang="en-US" sz="1200" dirty="0"/>
          </a:p>
          <a:p>
            <a:r>
              <a:rPr lang="en-US" sz="2800" dirty="0"/>
              <a:t>Predictable response times.</a:t>
            </a:r>
          </a:p>
          <a:p>
            <a:r>
              <a:rPr lang="en-US" sz="2800" dirty="0"/>
              <a:t>Insufficient for some needs.</a:t>
            </a:r>
          </a:p>
          <a:p>
            <a:pPr lvl="3">
              <a:buFont typeface="Wingdings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7136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FBB7-F605-6F48-AC71-0CA42E834CD7}" type="slidenum">
              <a:rPr lang="en-US"/>
              <a:pPr/>
              <a:t>32</a:t>
            </a:fld>
            <a:endParaRPr 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 Operations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Asynchronous</a:t>
            </a:r>
            <a:r>
              <a:rPr lang="en-US" sz="2800" dirty="0"/>
              <a:t> (AKA </a:t>
            </a:r>
            <a:r>
              <a:rPr lang="en-US" sz="2800" dirty="0" err="1">
                <a:solidFill>
                  <a:schemeClr val="folHlink"/>
                </a:solidFill>
              </a:rPr>
              <a:t>nonblocking</a:t>
            </a:r>
            <a:r>
              <a:rPr lang="en-US" sz="2800" dirty="0"/>
              <a:t>)</a:t>
            </a:r>
          </a:p>
          <a:p>
            <a:pPr lvl="1"/>
            <a:r>
              <a:rPr lang="en-US" dirty="0"/>
              <a:t>Requires multithreading.</a:t>
            </a:r>
          </a:p>
          <a:p>
            <a:pPr lvl="4"/>
            <a:endParaRPr lang="en-US" sz="1200" dirty="0"/>
          </a:p>
          <a:p>
            <a:r>
              <a:rPr lang="en-US" sz="2800" dirty="0"/>
              <a:t>Perform I/O not synchronized with the process.</a:t>
            </a:r>
          </a:p>
          <a:p>
            <a:pPr lvl="1"/>
            <a:r>
              <a:rPr lang="en-US" sz="2400" dirty="0"/>
              <a:t>After initiating an I/O operation, a process </a:t>
            </a:r>
            <a:br>
              <a:rPr lang="en-US" sz="2400" dirty="0"/>
            </a:br>
            <a:r>
              <a:rPr lang="en-US" sz="2400" dirty="0"/>
              <a:t>continues without waiting for completion.</a:t>
            </a:r>
          </a:p>
          <a:p>
            <a:pPr lvl="1"/>
            <a:r>
              <a:rPr lang="en-US" sz="2400" dirty="0"/>
              <a:t>The process receives an interrupt at an </a:t>
            </a:r>
            <a:r>
              <a:rPr lang="en-US" u="sng" dirty="0"/>
              <a:t>unpredictable time</a:t>
            </a:r>
            <a:r>
              <a:rPr lang="en-US" sz="2400" dirty="0">
                <a:solidFill>
                  <a:srgbClr val="B23300"/>
                </a:solidFill>
              </a:rPr>
              <a:t> </a:t>
            </a:r>
            <a:r>
              <a:rPr lang="en-US" sz="2400" dirty="0"/>
              <a:t>when the I/O operation completes.</a:t>
            </a:r>
          </a:p>
          <a:p>
            <a:pPr lvl="1"/>
            <a:r>
              <a:rPr lang="en-US" sz="2400" dirty="0"/>
              <a:t>Irregular or unpredictable response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27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46F7-4733-8E4C-8B55-5DDCDEAAD86D}" type="slidenum">
              <a:rPr lang="en-US"/>
              <a:pPr/>
              <a:t>33</a:t>
            </a:fld>
            <a:endParaRPr lang="en-US"/>
          </a:p>
        </p:txBody>
      </p:sp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I/O Operations</a:t>
            </a:r>
          </a:p>
        </p:txBody>
      </p:sp>
      <p:pic>
        <p:nvPicPr>
          <p:cNvPr id="943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552575"/>
            <a:ext cx="6815137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3108" name="Text Box 4"/>
          <p:cNvSpPr txBox="1">
            <a:spLocks noChangeArrowheads="1"/>
          </p:cNvSpPr>
          <p:nvPr/>
        </p:nvSpPr>
        <p:spPr bwMode="auto">
          <a:xfrm>
            <a:off x="2835275" y="553243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Synchronous</a:t>
            </a:r>
          </a:p>
        </p:txBody>
      </p:sp>
      <p:sp>
        <p:nvSpPr>
          <p:cNvPr id="943109" name="Text Box 5"/>
          <p:cNvSpPr txBox="1">
            <a:spLocks noChangeArrowheads="1"/>
          </p:cNvSpPr>
          <p:nvPr/>
        </p:nvSpPr>
        <p:spPr bwMode="auto">
          <a:xfrm>
            <a:off x="5480050" y="5532438"/>
            <a:ext cx="1470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Asynchronous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994B0-13BE-B043-B5C9-720A9626973D}"/>
              </a:ext>
            </a:extLst>
          </p:cNvPr>
          <p:cNvSpPr txBox="1"/>
          <p:nvPr/>
        </p:nvSpPr>
        <p:spPr>
          <a:xfrm>
            <a:off x="3303688" y="624840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164272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BF0C-54A3-0343-BCB5-D014232C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FAF6-06F6-8645-89C4-A86582BF8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6E318-9C6B-3D43-A59A-674AD631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7072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1439-8511-6B43-925F-9B0B08E6C75B}" type="slidenum">
              <a:rPr lang="en-US"/>
              <a:pPr/>
              <a:t>35</a:t>
            </a:fld>
            <a:endParaRPr lang="en-US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I/O Subsystem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Scheduling</a:t>
            </a:r>
          </a:p>
          <a:p>
            <a:pPr lvl="1"/>
            <a:r>
              <a:rPr lang="en-US" sz="2400" dirty="0"/>
              <a:t>Some I/O request ordering via per-device queues.</a:t>
            </a:r>
          </a:p>
          <a:p>
            <a:pPr lvl="1"/>
            <a:r>
              <a:rPr lang="en-US" sz="2400" dirty="0"/>
              <a:t>The OS attempts fairness.</a:t>
            </a:r>
          </a:p>
          <a:p>
            <a:pPr lvl="4"/>
            <a:endParaRPr lang="en-US" sz="1200" dirty="0"/>
          </a:p>
          <a:p>
            <a:r>
              <a:rPr lang="en-US" sz="2800" dirty="0"/>
              <a:t>Buffering</a:t>
            </a:r>
          </a:p>
          <a:p>
            <a:pPr lvl="1"/>
            <a:r>
              <a:rPr lang="en-US" sz="2400" dirty="0"/>
              <a:t>Store data in memory while </a:t>
            </a:r>
            <a:br>
              <a:rPr lang="en-US" sz="2400" dirty="0"/>
            </a:br>
            <a:r>
              <a:rPr lang="en-US" sz="2400" dirty="0"/>
              <a:t>transferring between devices.</a:t>
            </a:r>
          </a:p>
          <a:p>
            <a:pPr lvl="1"/>
            <a:r>
              <a:rPr lang="en-US" sz="2400" dirty="0"/>
              <a:t>Cope with device </a:t>
            </a:r>
            <a:r>
              <a:rPr lang="en-US" sz="2400" u="sng" dirty="0"/>
              <a:t>speed mismatch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Cope with device transfer </a:t>
            </a:r>
            <a:r>
              <a:rPr lang="en-US" sz="2400" u="sng" dirty="0"/>
              <a:t>size mismatch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8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4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5999-4FC7-284C-A2A9-824BA8360642}" type="slidenum">
              <a:rPr lang="en-US"/>
              <a:pPr/>
              <a:t>36</a:t>
            </a:fld>
            <a:endParaRPr lang="en-US"/>
          </a:p>
        </p:txBody>
      </p:sp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I/O Subsystem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sz="2800" dirty="0"/>
              <a:t>Caching</a:t>
            </a:r>
          </a:p>
          <a:p>
            <a:pPr lvl="1"/>
            <a:r>
              <a:rPr lang="en-US" sz="2400" dirty="0"/>
              <a:t>Fast memory holding copy of data.</a:t>
            </a:r>
          </a:p>
          <a:p>
            <a:pPr lvl="1"/>
            <a:r>
              <a:rPr lang="en-US" sz="2400" dirty="0"/>
              <a:t>Always just a copy.</a:t>
            </a:r>
          </a:p>
          <a:p>
            <a:pPr lvl="1"/>
            <a:r>
              <a:rPr lang="en-US" sz="2400" dirty="0"/>
              <a:t>Key to performance.</a:t>
            </a:r>
          </a:p>
          <a:p>
            <a:pPr lvl="4"/>
            <a:endParaRPr lang="en-US" sz="1200" dirty="0"/>
          </a:p>
          <a:p>
            <a:r>
              <a:rPr lang="en-US" sz="2800" dirty="0"/>
              <a:t>Spooling</a:t>
            </a:r>
          </a:p>
          <a:p>
            <a:pPr lvl="1"/>
            <a:r>
              <a:rPr lang="en-US" sz="2400" dirty="0"/>
              <a:t>Hold output for a device if the device </a:t>
            </a:r>
            <a:br>
              <a:rPr lang="en-US" sz="2400" dirty="0"/>
            </a:br>
            <a:r>
              <a:rPr lang="en-US" sz="2400" dirty="0"/>
              <a:t>can serve only one request at a time. </a:t>
            </a:r>
          </a:p>
          <a:p>
            <a:pPr lvl="1"/>
            <a:r>
              <a:rPr lang="en-US" sz="2400" dirty="0"/>
              <a:t>Example: printing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006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0AA1-33B2-D649-8711-6DDD1C5602DF}" type="slidenum">
              <a:rPr lang="en-US"/>
              <a:pPr/>
              <a:t>37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I/O Subsystem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Device reservation</a:t>
            </a:r>
          </a:p>
          <a:p>
            <a:pPr lvl="1"/>
            <a:r>
              <a:rPr lang="en-US" sz="2400" dirty="0"/>
              <a:t>Provide </a:t>
            </a:r>
            <a:r>
              <a:rPr lang="en-US" sz="2400" u="sng" dirty="0"/>
              <a:t>exclusive access</a:t>
            </a:r>
            <a:r>
              <a:rPr lang="en-US" sz="2400" dirty="0"/>
              <a:t> to a device.</a:t>
            </a:r>
          </a:p>
          <a:p>
            <a:pPr lvl="1"/>
            <a:r>
              <a:rPr lang="en-US" sz="2400" dirty="0"/>
              <a:t>System calls for allocation and </a:t>
            </a:r>
            <a:r>
              <a:rPr lang="en-US" sz="2400" dirty="0" err="1"/>
              <a:t>deallocation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Watch out for deadlocks!</a:t>
            </a:r>
          </a:p>
        </p:txBody>
      </p:sp>
    </p:spTree>
    <p:extLst>
      <p:ext uri="{BB962C8B-B14F-4D97-AF65-F5344CB8AC3E}">
        <p14:creationId xmlns:p14="http://schemas.microsoft.com/office/powerpoint/2010/main" val="1493406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3DCE-5E2F-F54C-8EE6-C1B54674AFA4}" type="slidenum">
              <a:rPr lang="en-US"/>
              <a:pPr/>
              <a:t>38</a:t>
            </a:fld>
            <a:endParaRPr lang="en-US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I/O Subsystem</a:t>
            </a:r>
          </a:p>
        </p:txBody>
      </p:sp>
      <p:pic>
        <p:nvPicPr>
          <p:cNvPr id="946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338263"/>
            <a:ext cx="6299200" cy="47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46552C-826B-C946-BC00-5FE51DDC48D8}"/>
              </a:ext>
            </a:extLst>
          </p:cNvPr>
          <p:cNvSpPr txBox="1"/>
          <p:nvPr/>
        </p:nvSpPr>
        <p:spPr>
          <a:xfrm>
            <a:off x="3116313" y="624840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833654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CBD0-E682-2946-8345-1C24996D4D7D}" type="slidenum">
              <a:rPr lang="en-US"/>
              <a:pPr/>
              <a:t>39</a:t>
            </a:fld>
            <a:endParaRPr lang="en-US"/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dirty="0"/>
              <a:t>Producer-consumer relationship.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The OS and the device controller share </a:t>
            </a:r>
            <a:br>
              <a:rPr lang="en-US" sz="2800" dirty="0"/>
            </a:br>
            <a:r>
              <a:rPr lang="en-US" sz="2800" dirty="0"/>
              <a:t>a </a:t>
            </a:r>
            <a:r>
              <a:rPr lang="en-US" sz="2800" dirty="0">
                <a:solidFill>
                  <a:schemeClr val="folHlink"/>
                </a:solidFill>
              </a:rPr>
              <a:t>handshaking protocol</a:t>
            </a:r>
            <a:r>
              <a:rPr lang="en-US" sz="2800" dirty="0"/>
              <a:t>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controller sets a </a:t>
            </a:r>
            <a:r>
              <a:rPr lang="en-US" u="sng" dirty="0"/>
              <a:t>busy bit </a:t>
            </a:r>
            <a:br>
              <a:rPr lang="en-US" dirty="0"/>
            </a:br>
            <a:r>
              <a:rPr lang="en-US" dirty="0"/>
              <a:t>in its </a:t>
            </a:r>
            <a:r>
              <a:rPr lang="en-US" u="sng" dirty="0"/>
              <a:t>status register</a:t>
            </a:r>
            <a:r>
              <a:rPr lang="en-US" dirty="0"/>
              <a:t> to indicate </a:t>
            </a:r>
            <a:br>
              <a:rPr lang="en-US" dirty="0"/>
            </a:br>
            <a:r>
              <a:rPr lang="en-US" dirty="0"/>
              <a:t>that 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busy working.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OS sets a </a:t>
            </a:r>
            <a:r>
              <a:rPr lang="en-US" u="sng" dirty="0"/>
              <a:t>command-ready</a:t>
            </a:r>
            <a:r>
              <a:rPr lang="en-US" dirty="0"/>
              <a:t> bit </a:t>
            </a:r>
            <a:br>
              <a:rPr lang="en-US" dirty="0"/>
            </a:br>
            <a:r>
              <a:rPr lang="en-US" dirty="0"/>
              <a:t>in the controller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u="sng" dirty="0"/>
              <a:t>command register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indicate that it has a command </a:t>
            </a:r>
            <a:br>
              <a:rPr lang="en-US" dirty="0"/>
            </a:br>
            <a:r>
              <a:rPr lang="en-US" dirty="0"/>
              <a:t>for the controller to execute.</a:t>
            </a:r>
          </a:p>
        </p:txBody>
      </p:sp>
    </p:spTree>
    <p:extLst>
      <p:ext uri="{BB962C8B-B14F-4D97-AF65-F5344CB8AC3E}">
        <p14:creationId xmlns:p14="http://schemas.microsoft.com/office/powerpoint/2010/main" val="35569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419B-E996-6B45-9CE3-BCA8F12F51BF}" type="slidenum">
              <a:rPr lang="en-US"/>
              <a:pPr/>
              <a:t>4</a:t>
            </a:fld>
            <a:endParaRPr lang="en-US"/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File System (VFS)</a:t>
            </a:r>
          </a:p>
        </p:txBody>
      </p:sp>
      <p:pic>
        <p:nvPicPr>
          <p:cNvPr id="914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263309"/>
            <a:ext cx="638175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4436" name="Text Box 4"/>
          <p:cNvSpPr txBox="1">
            <a:spLocks noChangeArrowheads="1"/>
          </p:cNvSpPr>
          <p:nvPr/>
        </p:nvSpPr>
        <p:spPr bwMode="auto">
          <a:xfrm>
            <a:off x="1862385" y="5641975"/>
            <a:ext cx="545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Schematic view of a virtual file system.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E210D-0606-E044-B568-99FA7F7209E5}"/>
              </a:ext>
            </a:extLst>
          </p:cNvPr>
          <p:cNvSpPr txBox="1"/>
          <p:nvPr/>
        </p:nvSpPr>
        <p:spPr>
          <a:xfrm>
            <a:off x="3291854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86153-964C-0345-84D4-BE954E3323E1}"/>
              </a:ext>
            </a:extLst>
          </p:cNvPr>
          <p:cNvSpPr txBox="1"/>
          <p:nvPr/>
        </p:nvSpPr>
        <p:spPr>
          <a:xfrm>
            <a:off x="3795932" y="1691659"/>
            <a:ext cx="158569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POSIX function calls</a:t>
            </a:r>
          </a:p>
        </p:txBody>
      </p:sp>
    </p:spTree>
    <p:extLst>
      <p:ext uri="{BB962C8B-B14F-4D97-AF65-F5344CB8AC3E}">
        <p14:creationId xmlns:p14="http://schemas.microsoft.com/office/powerpoint/2010/main" val="419585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8B38-FC90-9F49-B457-E9C6F28D276B}" type="slidenum">
              <a:rPr lang="en-US"/>
              <a:pPr/>
              <a:t>40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Polling Cycle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The OS repeatedly checks the busy bit.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Polling (busy waiting)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The OS sets the </a:t>
            </a:r>
            <a:r>
              <a:rPr lang="en-US" u="sng" dirty="0"/>
              <a:t>write bit</a:t>
            </a:r>
            <a:r>
              <a:rPr lang="en-US" dirty="0"/>
              <a:t> in the </a:t>
            </a:r>
            <a:br>
              <a:rPr lang="en-US" dirty="0"/>
            </a:br>
            <a:r>
              <a:rPr lang="en-US" dirty="0"/>
              <a:t>command register and writes a byte </a:t>
            </a:r>
            <a:br>
              <a:rPr lang="en-US" dirty="0"/>
            </a:br>
            <a:r>
              <a:rPr lang="en-US" dirty="0"/>
              <a:t>into the </a:t>
            </a:r>
            <a:r>
              <a:rPr lang="en-US" u="sng" dirty="0"/>
              <a:t>data-out register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  <a:buFont typeface="Wingdings" charset="0"/>
              <a:buAutoNum type="arabicPeriod"/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The OS sets the command-ready bit.</a:t>
            </a:r>
          </a:p>
          <a:p>
            <a:pPr lvl="4">
              <a:lnSpc>
                <a:spcPct val="90000"/>
              </a:lnSpc>
              <a:buFont typeface="Wingdings" charset="0"/>
              <a:buAutoNum type="arabicPeriod"/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The controller sees the command-ready bit </a:t>
            </a:r>
            <a:br>
              <a:rPr lang="en-US" dirty="0"/>
            </a:br>
            <a:r>
              <a:rPr lang="en-US" dirty="0"/>
              <a:t>is set and sets the busy bit.</a:t>
            </a:r>
          </a:p>
        </p:txBody>
      </p:sp>
    </p:spTree>
    <p:extLst>
      <p:ext uri="{BB962C8B-B14F-4D97-AF65-F5344CB8AC3E}">
        <p14:creationId xmlns:p14="http://schemas.microsoft.com/office/powerpoint/2010/main" val="698055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8B38-FC90-9F49-B457-E9C6F28D276B}" type="slidenum">
              <a:rPr lang="en-US"/>
              <a:pPr/>
              <a:t>41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Polling Cycle</a:t>
            </a:r>
            <a:r>
              <a:rPr lang="en-US" i="1" dirty="0"/>
              <a:t>, cont’d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5"/>
            </a:pPr>
            <a:r>
              <a:rPr lang="en-US" dirty="0"/>
              <a:t>The controller sees the write bit is set in the command register, reads the byte in the data-out register, and performs the I/O operation.</a:t>
            </a:r>
          </a:p>
          <a:p>
            <a:pPr marL="2341563" lvl="4" indent="-514350">
              <a:lnSpc>
                <a:spcPct val="90000"/>
              </a:lnSpc>
              <a:buFont typeface="+mj-lt"/>
              <a:buAutoNum type="arabicPeriod" startAt="5"/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AutoNum type="arabicPeriod" startAt="5"/>
            </a:pPr>
            <a:r>
              <a:rPr lang="en-US" dirty="0"/>
              <a:t>The controller clears the command-ready bit, clears the error bit in the status register, clears the write bit, and clears the busy bit.</a:t>
            </a:r>
          </a:p>
        </p:txBody>
      </p:sp>
    </p:spTree>
    <p:extLst>
      <p:ext uri="{BB962C8B-B14F-4D97-AF65-F5344CB8AC3E}">
        <p14:creationId xmlns:p14="http://schemas.microsoft.com/office/powerpoint/2010/main" val="487934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239-F3FC-1148-9E3D-2ED4F84D934F}" type="slidenum">
              <a:rPr lang="en-US"/>
              <a:pPr/>
              <a:t>42</a:t>
            </a:fld>
            <a:endParaRPr 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Interrupts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An I/O device triggers the </a:t>
            </a:r>
            <a:br>
              <a:rPr lang="en-US" sz="2800" dirty="0"/>
            </a:br>
            <a:r>
              <a:rPr lang="en-US" sz="2800" dirty="0"/>
              <a:t>CPU</a:t>
            </a:r>
            <a:r>
              <a:rPr lang="en-US" dirty="0">
                <a:latin typeface="Arial"/>
              </a:rPr>
              <a:t>’</a:t>
            </a:r>
            <a:r>
              <a:rPr lang="en-US" sz="2800" dirty="0"/>
              <a:t>s </a:t>
            </a:r>
            <a:r>
              <a:rPr lang="en-US" sz="2800" dirty="0">
                <a:solidFill>
                  <a:srgbClr val="B23300"/>
                </a:solidFill>
              </a:rPr>
              <a:t>interrupt-request line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An interrupt handler receives interrupts.</a:t>
            </a:r>
          </a:p>
          <a:p>
            <a:pPr lvl="1"/>
            <a:r>
              <a:rPr lang="en-US" sz="2400" dirty="0"/>
              <a:t>Some interrupts are </a:t>
            </a:r>
            <a:r>
              <a:rPr lang="en-US" sz="2400" dirty="0">
                <a:solidFill>
                  <a:srgbClr val="B23300"/>
                </a:solidFill>
              </a:rPr>
              <a:t>maskable </a:t>
            </a:r>
            <a:br>
              <a:rPr lang="en-US" sz="2400" dirty="0"/>
            </a:br>
            <a:r>
              <a:rPr lang="en-US" sz="2400" dirty="0"/>
              <a:t>to ignore or delay the interrupts.</a:t>
            </a:r>
          </a:p>
          <a:p>
            <a:pPr lvl="1"/>
            <a:r>
              <a:rPr lang="en-US" sz="2550" dirty="0"/>
              <a:t>Other interrupts are </a:t>
            </a:r>
            <a:r>
              <a:rPr lang="en-US" sz="2550" dirty="0" err="1">
                <a:solidFill>
                  <a:srgbClr val="B23300"/>
                </a:solidFill>
              </a:rPr>
              <a:t>nonmaskable</a:t>
            </a:r>
            <a:r>
              <a:rPr lang="en-US" sz="255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An interrupt vector dispatches the interrupt </a:t>
            </a:r>
            <a:br>
              <a:rPr lang="en-US" sz="2800" dirty="0"/>
            </a:br>
            <a:r>
              <a:rPr lang="en-US" sz="2800" dirty="0"/>
              <a:t>to the </a:t>
            </a:r>
            <a:r>
              <a:rPr lang="en-US" dirty="0"/>
              <a:t>correct interrupt handler.</a:t>
            </a:r>
          </a:p>
          <a:p>
            <a:pPr lvl="1"/>
            <a:r>
              <a:rPr lang="en-US" sz="2400" dirty="0"/>
              <a:t>Based on priority.</a:t>
            </a:r>
          </a:p>
        </p:txBody>
      </p:sp>
    </p:spTree>
    <p:extLst>
      <p:ext uri="{BB962C8B-B14F-4D97-AF65-F5344CB8AC3E}">
        <p14:creationId xmlns:p14="http://schemas.microsoft.com/office/powerpoint/2010/main" val="6617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9D1C-981D-6E42-B044-F1C4032905A5}" type="slidenum">
              <a:rPr lang="en-US"/>
              <a:pPr/>
              <a:t>43</a:t>
            </a:fld>
            <a:endParaRPr lang="en-US"/>
          </a:p>
        </p:txBody>
      </p:sp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Interrupts</a:t>
            </a:r>
          </a:p>
        </p:txBody>
      </p:sp>
      <p:pic>
        <p:nvPicPr>
          <p:cNvPr id="941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06513"/>
            <a:ext cx="50990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1AC38-A39F-9947-A784-D66ACC5FA2FA}"/>
              </a:ext>
            </a:extLst>
          </p:cNvPr>
          <p:cNvSpPr txBox="1"/>
          <p:nvPr/>
        </p:nvSpPr>
        <p:spPr>
          <a:xfrm>
            <a:off x="5775425" y="5769246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114152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EA6-05AA-7944-BFDD-4D0330306701}" type="slidenum">
              <a:rPr lang="en-US"/>
              <a:pPr/>
              <a:t>44</a:t>
            </a:fld>
            <a:endParaRPr lang="en-US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OS-Level Interrupt Handlers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Interrupt priority levels</a:t>
            </a:r>
          </a:p>
          <a:p>
            <a:pPr lvl="1"/>
            <a:r>
              <a:rPr lang="en-US" sz="2400" dirty="0"/>
              <a:t>A high-priority interrupt can preempt </a:t>
            </a:r>
            <a:br>
              <a:rPr lang="en-US" sz="2400" dirty="0"/>
            </a:br>
            <a:r>
              <a:rPr lang="en-US" sz="2400" dirty="0"/>
              <a:t>a low-priority interrupt.</a:t>
            </a:r>
          </a:p>
          <a:p>
            <a:pPr lvl="4"/>
            <a:endParaRPr lang="en-US" sz="1200" dirty="0"/>
          </a:p>
          <a:p>
            <a:r>
              <a:rPr lang="en-US" sz="2800" dirty="0"/>
              <a:t>Used to handle </a:t>
            </a:r>
            <a:r>
              <a:rPr lang="en-US" sz="2800" dirty="0">
                <a:solidFill>
                  <a:srgbClr val="B23300"/>
                </a:solidFill>
              </a:rPr>
              <a:t>system exceptions </a:t>
            </a:r>
            <a:r>
              <a:rPr lang="en-US" sz="2800" dirty="0"/>
              <a:t>(errors).</a:t>
            </a:r>
          </a:p>
          <a:p>
            <a:pPr lvl="1"/>
            <a:r>
              <a:rPr lang="en-US" sz="2400" dirty="0"/>
              <a:t>Examples</a:t>
            </a:r>
          </a:p>
          <a:p>
            <a:pPr lvl="2"/>
            <a:r>
              <a:rPr lang="en-US" sz="2000" dirty="0"/>
              <a:t>divide by zero</a:t>
            </a:r>
          </a:p>
          <a:p>
            <a:pPr lvl="2"/>
            <a:r>
              <a:rPr lang="en-US" sz="2000" dirty="0"/>
              <a:t>accessing a protected or nonexistent memory address</a:t>
            </a:r>
          </a:p>
          <a:p>
            <a:pPr lvl="2"/>
            <a:r>
              <a:rPr lang="en-US" sz="2000" dirty="0"/>
              <a:t>executing a privileged instruction in user mode</a:t>
            </a:r>
          </a:p>
        </p:txBody>
      </p:sp>
    </p:spTree>
    <p:extLst>
      <p:ext uri="{BB962C8B-B14F-4D97-AF65-F5344CB8AC3E}">
        <p14:creationId xmlns:p14="http://schemas.microsoft.com/office/powerpoint/2010/main" val="2982950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D013-F2E9-0F42-919A-60EF9265229B}" type="slidenum">
              <a:rPr lang="en-US"/>
              <a:pPr/>
              <a:t>45</a:t>
            </a:fld>
            <a:endParaRPr lang="en-US"/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Application-Level Interrupt Handlers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interrupt </a:t>
            </a:r>
            <a:r>
              <a:rPr lang="en-US" sz="2800" dirty="0"/>
              <a:t>(AKA </a:t>
            </a:r>
            <a:r>
              <a:rPr lang="en-US" sz="2800" dirty="0">
                <a:solidFill>
                  <a:srgbClr val="C00000"/>
                </a:solidFill>
              </a:rPr>
              <a:t>trap</a:t>
            </a:r>
            <a:r>
              <a:rPr lang="en-US" sz="2800" dirty="0"/>
              <a:t>)</a:t>
            </a:r>
          </a:p>
          <a:p>
            <a:pPr lvl="4"/>
            <a:endParaRPr lang="en-US" sz="1200" dirty="0"/>
          </a:p>
          <a:p>
            <a:r>
              <a:rPr lang="en-US" sz="2800" dirty="0"/>
              <a:t>A special instruction executed </a:t>
            </a:r>
            <a:br>
              <a:rPr lang="en-US" sz="2800" dirty="0"/>
            </a:br>
            <a:r>
              <a:rPr lang="en-US" sz="2800" dirty="0"/>
              <a:t>by a system call from a user application </a:t>
            </a:r>
            <a:br>
              <a:rPr lang="en-US" sz="2800" dirty="0"/>
            </a:br>
            <a:r>
              <a:rPr lang="en-US" sz="2800" dirty="0"/>
              <a:t>to </a:t>
            </a:r>
            <a:r>
              <a:rPr lang="en-US" sz="2800" u="sng" dirty="0"/>
              <a:t>request a kernel service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User programs can include </a:t>
            </a:r>
            <a:br>
              <a:rPr lang="en-US" sz="2800" dirty="0"/>
            </a:br>
            <a:r>
              <a:rPr lang="en-US" dirty="0"/>
              <a:t>application-level interrupt handlers.</a:t>
            </a:r>
          </a:p>
        </p:txBody>
      </p:sp>
    </p:spTree>
    <p:extLst>
      <p:ext uri="{BB962C8B-B14F-4D97-AF65-F5344CB8AC3E}">
        <p14:creationId xmlns:p14="http://schemas.microsoft.com/office/powerpoint/2010/main" val="1045998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4298-3637-9D4F-85A0-C37B4339477A}" type="slidenum">
              <a:rPr lang="en-US"/>
              <a:pPr/>
              <a:t>46</a:t>
            </a:fld>
            <a:endParaRPr lang="en-US"/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Handler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1B61E-1497-2649-827B-7FB3F52F6BDA}"/>
              </a:ext>
            </a:extLst>
          </p:cNvPr>
          <p:cNvSpPr txBox="1"/>
          <p:nvPr/>
        </p:nvSpPr>
        <p:spPr>
          <a:xfrm>
            <a:off x="2443051" y="1219100"/>
            <a:ext cx="4257897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signal.h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INThandler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signal(SIGINT,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INThandler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20;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("Sleep #%d\n",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sleep(1);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nDone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35024" y="1325903"/>
            <a:ext cx="87876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signal.c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3617A-A5DA-B94E-AA82-6AB338A85346}"/>
              </a:ext>
            </a:extLst>
          </p:cNvPr>
          <p:cNvSpPr txBox="1"/>
          <p:nvPr/>
        </p:nvSpPr>
        <p:spPr>
          <a:xfrm>
            <a:off x="6400780" y="3421505"/>
            <a:ext cx="172194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Handle control-C</a:t>
            </a:r>
          </a:p>
        </p:txBody>
      </p:sp>
    </p:spTree>
    <p:extLst>
      <p:ext uri="{BB962C8B-B14F-4D97-AF65-F5344CB8AC3E}">
        <p14:creationId xmlns:p14="http://schemas.microsoft.com/office/powerpoint/2010/main" val="808976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4708-ED50-3742-B5E3-77AB341E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Handler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D9408-2CE2-894C-AD9B-38B7EB46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D3CA3-FD9D-014F-8F9E-A4CE6CE15E6C}"/>
              </a:ext>
            </a:extLst>
          </p:cNvPr>
          <p:cNvSpPr txBox="1"/>
          <p:nvPr/>
        </p:nvSpPr>
        <p:spPr>
          <a:xfrm>
            <a:off x="1270455" y="1518553"/>
            <a:ext cx="6603090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INThandler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sig)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signal(sig, SIG_IGN);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you really want to quit? [y/n] ");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if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'y' ||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'Y')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nProgram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killed.\n");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exit(0);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else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{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signal(SIGINT,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INThandler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720ED-F332-0048-A769-31FD45B8427F}"/>
              </a:ext>
            </a:extLst>
          </p:cNvPr>
          <p:cNvSpPr txBox="1"/>
          <p:nvPr/>
        </p:nvSpPr>
        <p:spPr>
          <a:xfrm>
            <a:off x="6802159" y="1349276"/>
            <a:ext cx="87876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signal.c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84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9D29-AE6E-1B4C-BE0A-87D5D1A62443}" type="slidenum">
              <a:rPr lang="en-US"/>
              <a:pPr/>
              <a:t>48</a:t>
            </a:fld>
            <a:endParaRPr lang="en-US"/>
          </a:p>
        </p:txBody>
      </p:sp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Clocks and Timers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Provide </a:t>
            </a:r>
            <a:r>
              <a:rPr lang="en-US" sz="2800" u="sng" dirty="0"/>
              <a:t>current time</a:t>
            </a:r>
            <a:r>
              <a:rPr lang="en-US" sz="2800" dirty="0"/>
              <a:t> and </a:t>
            </a:r>
            <a:r>
              <a:rPr lang="en-US" sz="2800" u="sng" dirty="0"/>
              <a:t>elapsed time</a:t>
            </a:r>
            <a:r>
              <a:rPr lang="en-US" sz="280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Programmable interval timer </a:t>
            </a:r>
          </a:p>
          <a:p>
            <a:pPr lvl="1"/>
            <a:r>
              <a:rPr lang="en-US" sz="2400" dirty="0"/>
              <a:t>Provide a timer to trigger operation </a:t>
            </a:r>
            <a:r>
              <a:rPr lang="en-US" sz="2400" i="1" dirty="0"/>
              <a:t>X</a:t>
            </a:r>
            <a:r>
              <a:rPr lang="en-US" sz="2400" dirty="0"/>
              <a:t> at time </a:t>
            </a:r>
            <a:r>
              <a:rPr lang="en-US" sz="2400" i="1" dirty="0"/>
              <a:t>T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Used for timings</a:t>
            </a:r>
          </a:p>
          <a:p>
            <a:pPr lvl="1"/>
            <a:r>
              <a:rPr lang="en-US" sz="2400" dirty="0"/>
              <a:t>Generate periodic interrupts</a:t>
            </a:r>
          </a:p>
          <a:p>
            <a:pPr lvl="4"/>
            <a:endParaRPr lang="en-US" sz="1200" dirty="0"/>
          </a:p>
          <a:p>
            <a:r>
              <a:rPr lang="en-US" sz="2800" dirty="0"/>
              <a:t>The UNIX </a:t>
            </a:r>
            <a:r>
              <a:rPr lang="en-US" sz="2800" b="1" dirty="0" err="1">
                <a:solidFill>
                  <a:srgbClr val="0033CC"/>
                </a:solidFill>
                <a:latin typeface="Courier New" charset="0"/>
              </a:rPr>
              <a:t>ioctl</a:t>
            </a:r>
            <a:r>
              <a:rPr lang="en-US" sz="2800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sz="2800" dirty="0"/>
              <a:t> system call </a:t>
            </a:r>
          </a:p>
          <a:p>
            <a:pPr lvl="1"/>
            <a:r>
              <a:rPr lang="en-US" sz="2400" dirty="0"/>
              <a:t>Covers odd aspects of I/O </a:t>
            </a:r>
            <a:br>
              <a:rPr lang="en-US" sz="2400" dirty="0"/>
            </a:br>
            <a:r>
              <a:rPr lang="en-US" sz="2400" dirty="0"/>
              <a:t>such as clocks and timers.</a:t>
            </a:r>
          </a:p>
        </p:txBody>
      </p:sp>
    </p:spTree>
    <p:extLst>
      <p:ext uri="{BB962C8B-B14F-4D97-AF65-F5344CB8AC3E}">
        <p14:creationId xmlns:p14="http://schemas.microsoft.com/office/powerpoint/2010/main" val="3154539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512-E985-194E-B1C8-3F8975987CC9}" type="slidenum">
              <a:rPr lang="en-US"/>
              <a:pPr/>
              <a:t>49</a:t>
            </a:fld>
            <a:endParaRPr lang="en-US"/>
          </a:p>
        </p:txBody>
      </p:sp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0036B-90AE-CD42-8B01-8B3F9C6E9DA8}"/>
              </a:ext>
            </a:extLst>
          </p:cNvPr>
          <p:cNvSpPr txBox="1"/>
          <p:nvPr/>
        </p:nvSpPr>
        <p:spPr>
          <a:xfrm>
            <a:off x="1188757" y="1438691"/>
            <a:ext cx="576952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signal.h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stdbool.h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COUNT 10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right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wrong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timed_out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SIGALRM_handler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sig);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itimerval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string[BUFSIZ];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timerclear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tval.it_interval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timerclear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tval.it_value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tval.it_value.tv_sec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2;    // 2 second timeout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signal(SIGALRM,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SIGALRM_handler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983044" name="Text Box 4"/>
          <p:cNvSpPr txBox="1">
            <a:spLocks noChangeArrowheads="1"/>
          </p:cNvSpPr>
          <p:nvPr/>
        </p:nvSpPr>
        <p:spPr bwMode="auto">
          <a:xfrm>
            <a:off x="5943585" y="1269414"/>
            <a:ext cx="790473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timer.c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75D38-0093-9343-9D5B-6E76D5E3AF31}"/>
              </a:ext>
            </a:extLst>
          </p:cNvPr>
          <p:cNvSpPr txBox="1"/>
          <p:nvPr/>
        </p:nvSpPr>
        <p:spPr>
          <a:xfrm>
            <a:off x="5341015" y="6338500"/>
            <a:ext cx="199561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Set the SIGALRM handler.</a:t>
            </a:r>
          </a:p>
        </p:txBody>
      </p:sp>
    </p:spTree>
    <p:extLst>
      <p:ext uri="{BB962C8B-B14F-4D97-AF65-F5344CB8AC3E}">
        <p14:creationId xmlns:p14="http://schemas.microsoft.com/office/powerpoint/2010/main" val="25095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EA04C-DE21-0C42-B520-1A4632150338}" type="slidenum">
              <a:rPr lang="en-US"/>
              <a:pPr/>
              <a:t>5</a:t>
            </a:fld>
            <a:endParaRPr lang="en-US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File System (NFS)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Commonplace implementation of a </a:t>
            </a:r>
            <a:br>
              <a:rPr lang="en-US" sz="2800" dirty="0"/>
            </a:br>
            <a:r>
              <a:rPr lang="en-US" sz="2800" dirty="0"/>
              <a:t>client-server file system.</a:t>
            </a:r>
          </a:p>
          <a:p>
            <a:pPr lvl="4"/>
            <a:endParaRPr lang="en-US" sz="1200" dirty="0"/>
          </a:p>
          <a:p>
            <a:r>
              <a:rPr lang="en-US" dirty="0"/>
              <a:t>Access remote files across local-area networks (LANs) or wide-area networks (WANs).</a:t>
            </a:r>
          </a:p>
          <a:p>
            <a:pPr lvl="1"/>
            <a:r>
              <a:rPr lang="en-US" dirty="0"/>
              <a:t>Use the TCP/IP or UDP/IP protocol.</a:t>
            </a:r>
          </a:p>
          <a:p>
            <a:pPr lvl="4"/>
            <a:endParaRPr lang="en-US" sz="1200" dirty="0"/>
          </a:p>
          <a:p>
            <a:r>
              <a:rPr lang="en-US" sz="2800" dirty="0"/>
              <a:t>Operate in a </a:t>
            </a:r>
            <a:r>
              <a:rPr lang="en-US" u="sng" dirty="0"/>
              <a:t>heterogeneous environment</a:t>
            </a:r>
            <a:r>
              <a:rPr lang="en-US" sz="2800" dirty="0">
                <a:solidFill>
                  <a:srgbClr val="B23300"/>
                </a:solidFill>
              </a:rPr>
              <a:t> </a:t>
            </a:r>
            <a:br>
              <a:rPr lang="en-US" sz="2800" dirty="0"/>
            </a:br>
            <a:r>
              <a:rPr lang="en-US" sz="2800" dirty="0"/>
              <a:t>of different machines, operating systems, </a:t>
            </a:r>
            <a:br>
              <a:rPr lang="en-US" sz="2800" dirty="0"/>
            </a:br>
            <a:r>
              <a:rPr lang="en-US" sz="2800" dirty="0"/>
              <a:t>and network architectures</a:t>
            </a:r>
            <a:r>
              <a:rPr lang="en-US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9523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6C10-3821-B44C-833E-CA9DCC90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E4AE0-03FC-DC4A-A13F-68C44AE2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8781-D68B-A640-86F6-C171107B2487}"/>
              </a:ext>
            </a:extLst>
          </p:cNvPr>
          <p:cNvSpPr txBox="1"/>
          <p:nvPr/>
        </p:nvSpPr>
        <p:spPr>
          <a:xfrm>
            <a:off x="1097318" y="1196400"/>
            <a:ext cx="5669218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k = 1; k &lt;= COUNT; k++)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1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1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rand()%10;</a:t>
            </a:r>
          </a:p>
          <a:p>
            <a:r>
              <a:rPr lang="en-US" sz="11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int j = rand()%10;</a:t>
            </a:r>
          </a:p>
          <a:p>
            <a:r>
              <a:rPr lang="en-US" sz="11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1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("Problem #%d: Solve %d+%d=", k, </a:t>
            </a:r>
            <a:r>
              <a:rPr lang="en-US" sz="11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j);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timed_out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false;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setitimer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(ITIMER_REAL, &amp;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tval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NULL);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string, stdin) != NULL)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(!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timed_out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{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setitimer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(ITIMER_REAL, NULL, NULL);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if 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(string) ==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j)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right++;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("Correct!\n");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}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else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wrong++;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("Wrong!\n");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}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}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nRight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%d, wrong: %d\n", right, wrong);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BB9FB-9748-F346-B048-1E9F95ACE807}"/>
              </a:ext>
            </a:extLst>
          </p:cNvPr>
          <p:cNvSpPr txBox="1"/>
          <p:nvPr/>
        </p:nvSpPr>
        <p:spPr>
          <a:xfrm>
            <a:off x="3474732" y="1577165"/>
            <a:ext cx="2255746" cy="276999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Generate an addition problem.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88478-21DD-E64A-866D-93B974919765}"/>
              </a:ext>
            </a:extLst>
          </p:cNvPr>
          <p:cNvSpPr txBox="1"/>
          <p:nvPr/>
        </p:nvSpPr>
        <p:spPr>
          <a:xfrm>
            <a:off x="5068896" y="2340382"/>
            <a:ext cx="1091517" cy="276999"/>
          </a:xfrm>
          <a:prstGeom prst="rect">
            <a:avLst/>
          </a:prstGeom>
          <a:solidFill>
            <a:srgbClr val="FFFFC2"/>
          </a:solidFill>
          <a:ln>
            <a:solidFill>
              <a:srgbClr val="B233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B23300"/>
                </a:solidFill>
              </a:rPr>
              <a:t>Set the timer.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F83A7-244D-8B49-B787-52865E953FB0}"/>
              </a:ext>
            </a:extLst>
          </p:cNvPr>
          <p:cNvSpPr txBox="1"/>
          <p:nvPr/>
        </p:nvSpPr>
        <p:spPr>
          <a:xfrm>
            <a:off x="5614655" y="3380600"/>
            <a:ext cx="1382814" cy="276999"/>
          </a:xfrm>
          <a:prstGeom prst="rect">
            <a:avLst/>
          </a:prstGeom>
          <a:solidFill>
            <a:srgbClr val="FFFFC2"/>
          </a:solidFill>
          <a:ln>
            <a:solidFill>
              <a:srgbClr val="B233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B23300"/>
                </a:solidFill>
              </a:rPr>
              <a:t>Turn off the timer.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39E5A17-33C0-A047-84B5-3E534E72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380" y="1357910"/>
            <a:ext cx="790473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timer.c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28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0F85-CB4B-8542-822B-6E546653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30843-4874-834C-A937-576DAA5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787F9-A10A-6747-B5F3-0F2538FDD866}"/>
              </a:ext>
            </a:extLst>
          </p:cNvPr>
          <p:cNvSpPr txBox="1"/>
          <p:nvPr/>
        </p:nvSpPr>
        <p:spPr>
          <a:xfrm>
            <a:off x="529868" y="1403741"/>
            <a:ext cx="8084264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SIGALRM_handler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sig)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nTime's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up!\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return for another problem.\n");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wrong++;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timed_out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true;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729BB5-8746-694F-8019-FAFEBDDB7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487" y="1234464"/>
            <a:ext cx="790473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timer.c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AE6726-4D0A-934A-91F8-3FCCF495BD4E}"/>
              </a:ext>
            </a:extLst>
          </p:cNvPr>
          <p:cNvSpPr txBox="1"/>
          <p:nvPr/>
        </p:nvSpPr>
        <p:spPr>
          <a:xfrm>
            <a:off x="1690185" y="3681922"/>
            <a:ext cx="57636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</a:rPr>
              <a:t>Also see the timer in the Office Hour program</a:t>
            </a:r>
          </a:p>
          <a:p>
            <a:pPr algn="ctr"/>
            <a:r>
              <a:rPr lang="en-US" sz="2000" dirty="0">
                <a:solidFill>
                  <a:srgbClr val="0432FF"/>
                </a:solidFill>
              </a:rPr>
              <a:t>that signals the end of the professor’s office hour.</a:t>
            </a:r>
          </a:p>
        </p:txBody>
      </p:sp>
    </p:spTree>
    <p:extLst>
      <p:ext uri="{BB962C8B-B14F-4D97-AF65-F5344CB8AC3E}">
        <p14:creationId xmlns:p14="http://schemas.microsoft.com/office/powerpoint/2010/main" val="21291183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0C4F-3F1A-2644-85BA-1185EE2AC61F}" type="slidenum">
              <a:rPr lang="en-US"/>
              <a:pPr/>
              <a:t>52</a:t>
            </a:fld>
            <a:endParaRPr lang="en-US"/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/>
              <a:t>Network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B23300"/>
                </a:solidFill>
              </a:rPr>
              <a:t>socket </a:t>
            </a:r>
            <a:r>
              <a:rPr lang="en-US" sz="2800" dirty="0"/>
              <a:t>interface.</a:t>
            </a:r>
          </a:p>
          <a:p>
            <a:pPr lvl="1"/>
            <a:r>
              <a:rPr lang="en-US" dirty="0"/>
              <a:t>An application creates a software socket.</a:t>
            </a:r>
          </a:p>
          <a:p>
            <a:pPr lvl="4"/>
            <a:endParaRPr lang="en-US" dirty="0"/>
          </a:p>
          <a:p>
            <a:r>
              <a:rPr lang="en-US" dirty="0"/>
              <a:t>Connect a local socket to a </a:t>
            </a:r>
            <a:r>
              <a:rPr lang="en-US" u="sng" dirty="0"/>
              <a:t>remote address</a:t>
            </a:r>
            <a:r>
              <a:rPr lang="en-US" dirty="0"/>
              <a:t>.</a:t>
            </a:r>
          </a:p>
          <a:p>
            <a:pPr lvl="1"/>
            <a:r>
              <a:rPr lang="en-US" sz="2400" dirty="0"/>
              <a:t>The socket plugs the application into </a:t>
            </a:r>
            <a:br>
              <a:rPr lang="en-US" sz="2400" dirty="0"/>
            </a:br>
            <a:r>
              <a:rPr lang="en-US" sz="2400" dirty="0"/>
              <a:t>a socket created by another application.</a:t>
            </a:r>
          </a:p>
          <a:p>
            <a:pPr lvl="4"/>
            <a:endParaRPr lang="en-US" dirty="0"/>
          </a:p>
          <a:p>
            <a:r>
              <a:rPr lang="en-US" u="sng" dirty="0"/>
              <a:t>Listen for data packets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over the connection.</a:t>
            </a:r>
          </a:p>
          <a:p>
            <a:pPr lvl="4"/>
            <a:endParaRPr lang="en-US" dirty="0"/>
          </a:p>
          <a:p>
            <a:r>
              <a:rPr lang="en-US" dirty="0"/>
              <a:t>Ports below 1024 are considered </a:t>
            </a:r>
            <a:r>
              <a:rPr lang="en-US" u="sng" dirty="0"/>
              <a:t>well-known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SSH listens on port 22.</a:t>
            </a:r>
          </a:p>
          <a:p>
            <a:pPr lvl="1"/>
            <a:r>
              <a:rPr lang="en-US" dirty="0"/>
              <a:t>Example: Web server listens on port 80.</a:t>
            </a:r>
          </a:p>
        </p:txBody>
      </p:sp>
    </p:spTree>
    <p:extLst>
      <p:ext uri="{BB962C8B-B14F-4D97-AF65-F5344CB8AC3E}">
        <p14:creationId xmlns:p14="http://schemas.microsoft.com/office/powerpoint/2010/main" val="29879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E547-092D-5B4A-8DE5-E4F82DA0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F810-112C-214B-B264-5B5B4B768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client process initiates a request for a connection, it is assigned a port number &gt; 1024 by its host computer.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E5D12-A0CA-5845-AA7B-349B21D8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53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13F7FA3-16EB-0C4A-807C-B208FA42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66" y="2697488"/>
            <a:ext cx="4853867" cy="3291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F94E99-BD66-7C42-BBA4-C511AF28DBFF}"/>
              </a:ext>
            </a:extLst>
          </p:cNvPr>
          <p:cNvSpPr txBox="1"/>
          <p:nvPr/>
        </p:nvSpPr>
        <p:spPr>
          <a:xfrm>
            <a:off x="3383293" y="62439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42685289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BB8D-5A1F-3944-B27C-A6BC63813B7B}" type="slidenum">
              <a:rPr lang="en-US"/>
              <a:pPr/>
              <a:t>54</a:t>
            </a:fld>
            <a:endParaRPr lang="en-US"/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Example: Server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42737-E084-F745-9DA1-2BA46CA2A88C}"/>
              </a:ext>
            </a:extLst>
          </p:cNvPr>
          <p:cNvSpPr txBox="1"/>
          <p:nvPr/>
        </p:nvSpPr>
        <p:spPr>
          <a:xfrm>
            <a:off x="274367" y="1211788"/>
            <a:ext cx="7220246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netinet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globals.h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'0',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(AF_INET, SOCK_STREAM, 0);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Error: socket()");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6401922" y="1051299"/>
            <a:ext cx="908050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server.c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D8645-BF72-414B-A878-6EC8DA8BEAA6}"/>
              </a:ext>
            </a:extLst>
          </p:cNvPr>
          <p:cNvSpPr txBox="1"/>
          <p:nvPr/>
        </p:nvSpPr>
        <p:spPr>
          <a:xfrm>
            <a:off x="3474732" y="2968093"/>
            <a:ext cx="361012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BUFFER_SIZE     1024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SERVER_PORT     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MAX_CONNECTIONS   10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68AB285-A4BB-1B4B-A1D2-82A691160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146" y="2653828"/>
            <a:ext cx="1003801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globals.h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2F43F-A180-E540-8EE8-088BAE95D0D1}"/>
              </a:ext>
            </a:extLst>
          </p:cNvPr>
          <p:cNvSpPr txBox="1"/>
          <p:nvPr/>
        </p:nvSpPr>
        <p:spPr>
          <a:xfrm>
            <a:off x="5139192" y="5583819"/>
            <a:ext cx="382188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rgbClr val="0033CC"/>
                </a:solidFill>
              </a:rPr>
              <a:t>Create a socket</a:t>
            </a:r>
            <a:r>
              <a:rPr lang="en-US" sz="1400" dirty="0">
                <a:solidFill>
                  <a:srgbClr val="0033CC"/>
                </a:solidFill>
              </a:rPr>
              <a:t>: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</a:t>
            </a:r>
            <a:r>
              <a:rPr lang="en-US" sz="1400" dirty="0">
                <a:solidFill>
                  <a:srgbClr val="0033CC"/>
                </a:solidFill>
              </a:rPr>
              <a:t>: family for IPv4 addresses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SOCK_STREAM</a:t>
            </a:r>
            <a:r>
              <a:rPr lang="en-US" sz="1400" dirty="0">
                <a:solidFill>
                  <a:srgbClr val="0033CC"/>
                </a:solidFill>
              </a:rPr>
              <a:t>: use reliable transport protocol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0033CC"/>
                </a:solidFill>
              </a:rPr>
              <a:t>: let the kernel decide the default protocol </a:t>
            </a:r>
          </a:p>
        </p:txBody>
      </p:sp>
    </p:spTree>
    <p:extLst>
      <p:ext uri="{BB962C8B-B14F-4D97-AF65-F5344CB8AC3E}">
        <p14:creationId xmlns:p14="http://schemas.microsoft.com/office/powerpoint/2010/main" val="9928882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3AAF-4C65-0F4C-90C6-61122A05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Example: Server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D40D0-32C7-334D-B46C-9EA4EEE5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73F38-7314-984B-9EF1-64FDB8473BA2}"/>
              </a:ext>
            </a:extLst>
          </p:cNvPr>
          <p:cNvSpPr txBox="1"/>
          <p:nvPr/>
        </p:nvSpPr>
        <p:spPr>
          <a:xfrm>
            <a:off x="91489" y="1520873"/>
            <a:ext cx="7343677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server_address.sin_family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= AF_INET;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server_address.sin_addr.s_addr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htonl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(INADDR_ANY);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server_address.sin_port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htons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(SERVER_PORT);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(struct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*)&amp;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 &lt;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Error: bind()");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-2;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MAX_CONNECTIONS) &lt;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Error: listen()");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-3;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0393932-7159-AD45-A6D0-37D62B77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63" y="1352598"/>
            <a:ext cx="908050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server.c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9B510-DBDF-D940-96FA-29B17128346A}"/>
              </a:ext>
            </a:extLst>
          </p:cNvPr>
          <p:cNvSpPr txBox="1"/>
          <p:nvPr/>
        </p:nvSpPr>
        <p:spPr>
          <a:xfrm>
            <a:off x="7315170" y="1305342"/>
            <a:ext cx="1737341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htonl</a:t>
            </a:r>
            <a:r>
              <a:rPr lang="en-US" sz="1200" dirty="0">
                <a:solidFill>
                  <a:srgbClr val="0432FF"/>
                </a:solidFill>
              </a:rPr>
              <a:t> and 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htons</a:t>
            </a:r>
            <a:r>
              <a:rPr lang="en-US" sz="1200" dirty="0">
                <a:solidFill>
                  <a:srgbClr val="0432FF"/>
                </a:solidFill>
              </a:rPr>
              <a:t> convert long and short values, respectively, from host byte order </a:t>
            </a:r>
          </a:p>
          <a:p>
            <a:r>
              <a:rPr lang="en-US" sz="1200" dirty="0">
                <a:solidFill>
                  <a:srgbClr val="0432FF"/>
                </a:solidFill>
              </a:rPr>
              <a:t>to network byte order.</a:t>
            </a:r>
          </a:p>
          <a:p>
            <a:endParaRPr lang="en-US" sz="1200" dirty="0">
              <a:solidFill>
                <a:srgbClr val="0432FF"/>
              </a:solidFill>
            </a:endParaRP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INADDR_ANY</a:t>
            </a:r>
            <a:r>
              <a:rPr lang="en-US" sz="1200" dirty="0">
                <a:solidFill>
                  <a:srgbClr val="0432FF"/>
                </a:solidFill>
              </a:rPr>
              <a:t>: accept</a:t>
            </a:r>
          </a:p>
          <a:p>
            <a:r>
              <a:rPr lang="en-US" sz="1200" dirty="0">
                <a:solidFill>
                  <a:srgbClr val="0432FF"/>
                </a:solidFill>
              </a:rPr>
              <a:t>incoming connections</a:t>
            </a:r>
          </a:p>
          <a:p>
            <a:r>
              <a:rPr lang="en-US" sz="1200" dirty="0">
                <a:solidFill>
                  <a:srgbClr val="0432FF"/>
                </a:solidFill>
              </a:rPr>
              <a:t>across any network</a:t>
            </a:r>
          </a:p>
          <a:p>
            <a:r>
              <a:rPr lang="en-US" sz="1200" dirty="0">
                <a:solidFill>
                  <a:srgbClr val="0432FF"/>
                </a:solidFill>
              </a:rPr>
              <a:t>interface configured on</a:t>
            </a:r>
          </a:p>
          <a:p>
            <a:r>
              <a:rPr lang="en-US" sz="1200" dirty="0">
                <a:solidFill>
                  <a:srgbClr val="0432FF"/>
                </a:solidFill>
              </a:rPr>
              <a:t>the local host.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8934A-84C7-9740-B13C-35D9529ABC52}"/>
              </a:ext>
            </a:extLst>
          </p:cNvPr>
          <p:cNvSpPr txBox="1"/>
          <p:nvPr/>
        </p:nvSpPr>
        <p:spPr>
          <a:xfrm>
            <a:off x="6047194" y="4251951"/>
            <a:ext cx="27158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After the call to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listen()</a:t>
            </a:r>
            <a:r>
              <a:rPr lang="en-US" dirty="0">
                <a:solidFill>
                  <a:srgbClr val="0432FF"/>
                </a:solidFill>
              </a:rPr>
              <a:t>, </a:t>
            </a:r>
          </a:p>
          <a:p>
            <a:r>
              <a:rPr lang="en-US" dirty="0">
                <a:solidFill>
                  <a:srgbClr val="0432FF"/>
                </a:solidFill>
              </a:rPr>
              <a:t>this socket becomes a fully </a:t>
            </a:r>
          </a:p>
          <a:p>
            <a:r>
              <a:rPr lang="en-US" dirty="0">
                <a:solidFill>
                  <a:srgbClr val="0432FF"/>
                </a:solidFill>
              </a:rPr>
              <a:t>functional listening socket.</a:t>
            </a:r>
          </a:p>
        </p:txBody>
      </p:sp>
    </p:spTree>
    <p:extLst>
      <p:ext uri="{BB962C8B-B14F-4D97-AF65-F5344CB8AC3E}">
        <p14:creationId xmlns:p14="http://schemas.microsoft.com/office/powerpoint/2010/main" val="38577837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911F-32D7-4F4D-9F85-24BD4E0F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Example: Server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882F1-3BFF-DD44-B387-3AE3ED69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F1765-E2EE-C740-9073-AD9FBD201B17}"/>
              </a:ext>
            </a:extLst>
          </p:cNvPr>
          <p:cNvSpPr txBox="1"/>
          <p:nvPr/>
        </p:nvSpPr>
        <p:spPr>
          <a:xfrm>
            <a:off x="412230" y="1379095"/>
            <a:ext cx="8347157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buffer[BUFFER_SIZE];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(buffer, '0',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(buffer));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("Server waiting to connect ... ");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fflush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connection_fd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(struct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*)NULL, NULL);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connection_fd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Error: accept()");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-4;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time_t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ticks = time(NULL);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(buffer, "%s",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ctime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(&amp;ticks));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connection_fd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buffer,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(buffer));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("sent %s", buffer);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connection_fd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2AA3254-877C-8745-904B-137B521F9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266" y="1234464"/>
            <a:ext cx="908050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server.c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E80D1-0D85-F84E-B338-F53BFCB1E892}"/>
              </a:ext>
            </a:extLst>
          </p:cNvPr>
          <p:cNvSpPr txBox="1"/>
          <p:nvPr/>
        </p:nvSpPr>
        <p:spPr>
          <a:xfrm>
            <a:off x="6309341" y="4426783"/>
            <a:ext cx="203292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Generate and send</a:t>
            </a:r>
          </a:p>
          <a:p>
            <a:r>
              <a:rPr lang="en-US" dirty="0">
                <a:solidFill>
                  <a:srgbClr val="0432FF"/>
                </a:solidFill>
              </a:rPr>
              <a:t>the time message</a:t>
            </a:r>
          </a:p>
          <a:p>
            <a:r>
              <a:rPr lang="en-US" dirty="0">
                <a:solidFill>
                  <a:srgbClr val="0432FF"/>
                </a:solidFill>
              </a:rPr>
              <a:t>over the connection.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F9892-8865-B94D-9E5F-10A0FA2FA634}"/>
              </a:ext>
            </a:extLst>
          </p:cNvPr>
          <p:cNvSpPr txBox="1"/>
          <p:nvPr/>
        </p:nvSpPr>
        <p:spPr>
          <a:xfrm>
            <a:off x="5303512" y="3181885"/>
            <a:ext cx="319670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Accept a connection on a socket.</a:t>
            </a:r>
          </a:p>
        </p:txBody>
      </p:sp>
    </p:spTree>
    <p:extLst>
      <p:ext uri="{BB962C8B-B14F-4D97-AF65-F5344CB8AC3E}">
        <p14:creationId xmlns:p14="http://schemas.microsoft.com/office/powerpoint/2010/main" val="38873025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707C-1359-E84D-A88D-C9CE4ED0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Example: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09CAA-43AE-F64B-83A6-5374430B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EA201-419B-7D41-9F45-3BFB4CDA607F}"/>
              </a:ext>
            </a:extLst>
          </p:cNvPr>
          <p:cNvSpPr txBox="1"/>
          <p:nvPr/>
        </p:nvSpPr>
        <p:spPr>
          <a:xfrm>
            <a:off x="1097318" y="1442621"/>
            <a:ext cx="5984331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netdb.h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netinet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globals.h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2)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Usage: &lt;IP address of server&gt;\n");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-1;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(AF_INET, SOCK_STREAM, 0);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0)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Error: socket()");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-2;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7858C-FF2B-6344-91AC-3C347A72C06C}"/>
              </a:ext>
            </a:extLst>
          </p:cNvPr>
          <p:cNvSpPr txBox="1"/>
          <p:nvPr/>
        </p:nvSpPr>
        <p:spPr>
          <a:xfrm>
            <a:off x="3749049" y="2784886"/>
            <a:ext cx="3200365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BUFFER_SIZE     1024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SERVER_PORT     5000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MAX_CONNECTIONS   10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6D94ABB-6B7F-1446-A007-FDE44AAFE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762" y="2470621"/>
            <a:ext cx="1003801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globals.h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431174F-06C1-5047-B603-021449F5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314" y="1261666"/>
            <a:ext cx="822661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client.c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44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D90C-F336-7941-8DB3-C7B195B7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Example: Client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35B62-F67C-D742-8B50-9BB83E29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8EAFB-388A-E146-AE5C-B557E49B97E1}"/>
              </a:ext>
            </a:extLst>
          </p:cNvPr>
          <p:cNvSpPr txBox="1"/>
          <p:nvPr/>
        </p:nvSpPr>
        <p:spPr>
          <a:xfrm>
            <a:off x="159574" y="1442621"/>
            <a:ext cx="8824852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'0',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server_address.sin_family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AF_INET;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server_address.sin_port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htons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(SERVER_PORT);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(AF_INET,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server_address.sin_addr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&lt;=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Error: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-3;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(struct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*)&amp;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 &lt;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Error: connect()");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-4;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AA5B679-37DD-D946-BBA6-B0D4E7EC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5533" y="1261666"/>
            <a:ext cx="822661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client.c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00818-C36B-4A48-B5D8-0A668978670E}"/>
              </a:ext>
            </a:extLst>
          </p:cNvPr>
          <p:cNvSpPr txBox="1"/>
          <p:nvPr/>
        </p:nvSpPr>
        <p:spPr>
          <a:xfrm>
            <a:off x="5394951" y="3489335"/>
            <a:ext cx="271741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Convert an internet address</a:t>
            </a:r>
          </a:p>
          <a:p>
            <a:r>
              <a:rPr lang="en-US" dirty="0">
                <a:solidFill>
                  <a:srgbClr val="0432FF"/>
                </a:solidFill>
              </a:rPr>
              <a:t>from text to binary form.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A5364-6B3E-F54D-B6A6-8C2AA35B1990}"/>
              </a:ext>
            </a:extLst>
          </p:cNvPr>
          <p:cNvSpPr txBox="1"/>
          <p:nvPr/>
        </p:nvSpPr>
        <p:spPr>
          <a:xfrm>
            <a:off x="6675097" y="4709146"/>
            <a:ext cx="19415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Connect the socket</a:t>
            </a:r>
          </a:p>
          <a:p>
            <a:r>
              <a:rPr lang="en-US" dirty="0">
                <a:solidFill>
                  <a:srgbClr val="0432FF"/>
                </a:solidFill>
              </a:rPr>
              <a:t>to the address.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6E527-3126-DB4F-B711-86CB44E4695A}"/>
              </a:ext>
            </a:extLst>
          </p:cNvPr>
          <p:cNvSpPr txBox="1"/>
          <p:nvPr/>
        </p:nvSpPr>
        <p:spPr>
          <a:xfrm>
            <a:off x="6675097" y="2513727"/>
            <a:ext cx="24064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432FF"/>
                </a:solidFill>
              </a:rPr>
              <a:t>Example client run</a:t>
            </a:r>
            <a:r>
              <a:rPr lang="en-US" dirty="0">
                <a:solidFill>
                  <a:srgbClr val="0432FF"/>
                </a:solidFill>
              </a:rPr>
              <a:t>:</a:t>
            </a:r>
          </a:p>
          <a:p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./client 127.0.0.1</a:t>
            </a:r>
          </a:p>
        </p:txBody>
      </p:sp>
    </p:spTree>
    <p:extLst>
      <p:ext uri="{BB962C8B-B14F-4D97-AF65-F5344CB8AC3E}">
        <p14:creationId xmlns:p14="http://schemas.microsoft.com/office/powerpoint/2010/main" val="41798275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479C-7806-DA45-BA2C-C02A8E8D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Example: Client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6C9EC-442A-E248-BFE3-EA550A87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65032-9A46-1847-B1A0-7120A2A6028D}"/>
              </a:ext>
            </a:extLst>
          </p:cNvPr>
          <p:cNvSpPr txBox="1"/>
          <p:nvPr/>
        </p:nvSpPr>
        <p:spPr>
          <a:xfrm>
            <a:off x="1147024" y="1417342"/>
            <a:ext cx="6849952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buffer[BUFFER_SIZE];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(buffer, '0',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(buffer));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n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socket_fd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buffer,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(buffer)-1);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(n &gt;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buffer[n] =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("Client received %s", buffer);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("*** Error: read()");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C06E9DE-3CAE-8B4B-8952-D67F68FC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704" y="1261666"/>
            <a:ext cx="822661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client.c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8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743E-ED5E-4A43-80B0-26BDFB1A54E9}" type="slidenum">
              <a:rPr lang="en-US"/>
              <a:pPr/>
              <a:t>6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 (NFS),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u="sng" dirty="0"/>
              <a:t>file sharing</a:t>
            </a:r>
            <a:r>
              <a:rPr lang="en-US" dirty="0"/>
              <a:t> across a set of </a:t>
            </a:r>
            <a:br>
              <a:rPr lang="en-US" dirty="0"/>
            </a:br>
            <a:r>
              <a:rPr lang="en-US" dirty="0"/>
              <a:t>independent machines and </a:t>
            </a:r>
            <a:br>
              <a:rPr lang="en-US" dirty="0"/>
            </a:br>
            <a:r>
              <a:rPr lang="en-US" dirty="0"/>
              <a:t>independent file systems.</a:t>
            </a:r>
          </a:p>
          <a:p>
            <a:pPr lvl="4"/>
            <a:endParaRPr lang="en-US" sz="1200" dirty="0"/>
          </a:p>
          <a:p>
            <a:r>
              <a:rPr lang="en-US" dirty="0"/>
              <a:t>Mount a </a:t>
            </a:r>
            <a:r>
              <a:rPr lang="en-US" u="sng" dirty="0"/>
              <a:t>remote file system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onto a </a:t>
            </a:r>
            <a:r>
              <a:rPr lang="en-US" u="sng" dirty="0"/>
              <a:t>local mount point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Transparent sharing.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116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12B-7CF6-CD42-A4E1-D4E8099E20B1}" type="slidenum">
              <a:rPr lang="en-US"/>
              <a:pPr/>
              <a:t>60</a:t>
            </a:fld>
            <a:endParaRPr lang="en-US"/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POSIX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dirty="0"/>
              <a:t> Call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Your program has several input sources, and you don’t know at run time </a:t>
            </a:r>
            <a:br>
              <a:rPr lang="en-US" dirty="0"/>
            </a:br>
            <a:r>
              <a:rPr lang="en-US" dirty="0"/>
              <a:t>which one will have input at any moment.</a:t>
            </a:r>
            <a:endParaRPr lang="en-US" sz="2800" dirty="0"/>
          </a:p>
          <a:p>
            <a:pPr lvl="4"/>
            <a:endParaRPr lang="en-US" dirty="0"/>
          </a:p>
          <a:p>
            <a:r>
              <a:rPr lang="en-US" sz="2800" dirty="0"/>
              <a:t>Solution: Use the POSIX </a:t>
            </a:r>
            <a:r>
              <a:rPr lang="en-US" sz="28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select()</a:t>
            </a:r>
            <a:r>
              <a:rPr lang="en-US" sz="2800" dirty="0"/>
              <a:t> function</a:t>
            </a:r>
            <a:br>
              <a:rPr lang="en-US" sz="2800" dirty="0"/>
            </a:br>
            <a:r>
              <a:rPr lang="en-US" sz="2800" dirty="0"/>
              <a:t>to manage a set of file descriptors.</a:t>
            </a:r>
          </a:p>
          <a:p>
            <a:pPr lvl="4"/>
            <a:endParaRPr lang="en-US" sz="1200" dirty="0"/>
          </a:p>
          <a:p>
            <a:r>
              <a:rPr lang="en-US" sz="2800" dirty="0"/>
              <a:t>Returns information about the file descriptors:</a:t>
            </a:r>
          </a:p>
          <a:p>
            <a:pPr lvl="1"/>
            <a:r>
              <a:rPr lang="en-US" sz="2400" dirty="0"/>
              <a:t>Which have data waiting to be read.</a:t>
            </a:r>
          </a:p>
          <a:p>
            <a:pPr lvl="1"/>
            <a:r>
              <a:rPr lang="en-US" sz="2400" dirty="0"/>
              <a:t>Which can accept data to be written.</a:t>
            </a:r>
          </a:p>
          <a:p>
            <a:pPr lvl="1"/>
            <a:r>
              <a:rPr lang="en-US" dirty="0"/>
              <a:t>Which have pending errors.</a:t>
            </a:r>
          </a:p>
        </p:txBody>
      </p:sp>
    </p:spTree>
    <p:extLst>
      <p:ext uri="{BB962C8B-B14F-4D97-AF65-F5344CB8AC3E}">
        <p14:creationId xmlns:p14="http://schemas.microsoft.com/office/powerpoint/2010/main" val="3331883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2CD-4351-2242-90DF-CAAC77445A9B}" type="slidenum">
              <a:rPr lang="en-US"/>
              <a:pPr/>
              <a:t>61</a:t>
            </a:fld>
            <a:endParaRPr lang="en-US"/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POSIX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dirty="0"/>
              <a:t> Call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80366"/>
            <a:ext cx="8229600" cy="3250559"/>
          </a:xfrm>
        </p:spPr>
        <p:txBody>
          <a:bodyPr/>
          <a:lstStyle/>
          <a:p>
            <a:r>
              <a:rPr lang="en-US" dirty="0"/>
              <a:t>Return the number of </a:t>
            </a:r>
            <a:r>
              <a:rPr lang="en-US" u="sng" dirty="0"/>
              <a:t>ready file descriptors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0 on timeout, or  -1 on error.</a:t>
            </a:r>
          </a:p>
          <a:p>
            <a:pPr lvl="4"/>
            <a:endParaRPr lang="en-US" dirty="0"/>
          </a:p>
          <a:p>
            <a:r>
              <a:rPr lang="en-US" dirty="0"/>
              <a:t>Block (until timeout) while waiting until </a:t>
            </a:r>
            <a:r>
              <a:rPr lang="en-US" u="sng" dirty="0"/>
              <a:t>at least one</a:t>
            </a:r>
            <a:r>
              <a:rPr lang="en-US" dirty="0"/>
              <a:t> file descriptor can be read without blocking, written without blocking, or has a pending error.</a:t>
            </a:r>
          </a:p>
          <a:p>
            <a:pPr lvl="4"/>
            <a:endParaRPr lang="en-US" dirty="0"/>
          </a:p>
          <a:p>
            <a:r>
              <a:rPr lang="en-US" dirty="0"/>
              <a:t>Eliminates the need for polling.</a:t>
            </a:r>
          </a:p>
        </p:txBody>
      </p:sp>
      <p:sp>
        <p:nvSpPr>
          <p:cNvPr id="990212" name="Text Box 4"/>
          <p:cNvSpPr txBox="1">
            <a:spLocks noChangeArrowheads="1"/>
          </p:cNvSpPr>
          <p:nvPr/>
        </p:nvSpPr>
        <p:spPr bwMode="auto">
          <a:xfrm>
            <a:off x="619636" y="1311599"/>
            <a:ext cx="790472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</a:rPr>
              <a:t>#include &lt;sys/</a:t>
            </a:r>
            <a:r>
              <a:rPr lang="en-US" sz="1800" b="1" dirty="0" err="1">
                <a:latin typeface="Courier New" charset="0"/>
              </a:rPr>
              <a:t>time.h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r>
              <a:rPr lang="en-US" sz="1800" b="1" dirty="0">
                <a:latin typeface="Courier New" charset="0"/>
              </a:rPr>
              <a:t>#include &lt;sys/</a:t>
            </a:r>
            <a:r>
              <a:rPr lang="en-US" sz="1800" b="1" dirty="0" err="1">
                <a:latin typeface="Courier New" charset="0"/>
              </a:rPr>
              <a:t>select.h</a:t>
            </a:r>
            <a:r>
              <a:rPr lang="en-US" sz="1800" b="1" dirty="0">
                <a:latin typeface="Courier New" charset="0"/>
              </a:rPr>
              <a:t>&gt;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 err="1">
                <a:latin typeface="Courier New" charset="0"/>
              </a:rPr>
              <a:t>int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</a:rPr>
              <a:t>select</a:t>
            </a:r>
            <a:r>
              <a:rPr lang="en-US" sz="1800" b="1" dirty="0">
                <a:latin typeface="Courier New" charset="0"/>
              </a:rPr>
              <a:t>(</a:t>
            </a:r>
            <a:r>
              <a:rPr lang="en-US" sz="1800" b="1" dirty="0" err="1">
                <a:latin typeface="Courier New" charset="0"/>
              </a:rPr>
              <a:t>int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nfds</a:t>
            </a:r>
            <a:r>
              <a:rPr lang="en-US" sz="1800" b="1" dirty="0">
                <a:latin typeface="Courier New" charset="0"/>
              </a:rPr>
              <a:t>, </a:t>
            </a:r>
            <a:r>
              <a:rPr lang="en-US" sz="1800" b="1" dirty="0" err="1">
                <a:latin typeface="Courier New" charset="0"/>
              </a:rPr>
              <a:t>fd_set</a:t>
            </a:r>
            <a:r>
              <a:rPr lang="en-US" sz="1800" b="1" dirty="0">
                <a:latin typeface="Courier New" charset="0"/>
              </a:rPr>
              <a:t> *</a:t>
            </a:r>
            <a:r>
              <a:rPr lang="en-US" sz="1800" b="1" dirty="0" err="1">
                <a:latin typeface="Courier New" charset="0"/>
              </a:rPr>
              <a:t>readfds</a:t>
            </a:r>
            <a:r>
              <a:rPr lang="en-US" sz="1800" b="1" dirty="0">
                <a:latin typeface="Courier New" charset="0"/>
              </a:rPr>
              <a:t>, </a:t>
            </a:r>
            <a:r>
              <a:rPr lang="en-US" sz="1800" b="1" dirty="0" err="1">
                <a:latin typeface="Courier New" charset="0"/>
              </a:rPr>
              <a:t>fd_set</a:t>
            </a:r>
            <a:r>
              <a:rPr lang="en-US" sz="1800" b="1" dirty="0">
                <a:latin typeface="Courier New" charset="0"/>
              </a:rPr>
              <a:t> *</a:t>
            </a:r>
            <a:r>
              <a:rPr lang="en-US" sz="1800" b="1" dirty="0" err="1">
                <a:latin typeface="Courier New" charset="0"/>
              </a:rPr>
              <a:t>writefds</a:t>
            </a:r>
            <a:r>
              <a:rPr lang="en-US" sz="1800" b="1" dirty="0">
                <a:latin typeface="Courier New" charset="0"/>
              </a:rPr>
              <a:t>, </a:t>
            </a:r>
          </a:p>
          <a:p>
            <a:r>
              <a:rPr lang="en-US" sz="1800" b="1" dirty="0">
                <a:latin typeface="Courier New" charset="0"/>
              </a:rPr>
              <a:t>           </a:t>
            </a:r>
            <a:r>
              <a:rPr lang="en-US" sz="1800" b="1" dirty="0" err="1">
                <a:latin typeface="Courier New" charset="0"/>
              </a:rPr>
              <a:t>fd_set</a:t>
            </a:r>
            <a:r>
              <a:rPr lang="en-US" sz="1800" b="1" dirty="0">
                <a:latin typeface="Courier New" charset="0"/>
              </a:rPr>
              <a:t> *</a:t>
            </a:r>
            <a:r>
              <a:rPr lang="en-US" sz="1800" b="1" dirty="0" err="1">
                <a:latin typeface="Courier New" charset="0"/>
              </a:rPr>
              <a:t>exceptfds</a:t>
            </a:r>
            <a:r>
              <a:rPr lang="en-US" sz="1800" b="1" dirty="0">
                <a:latin typeface="Courier New" charset="0"/>
              </a:rPr>
              <a:t>, </a:t>
            </a:r>
            <a:r>
              <a:rPr lang="en-US" sz="1800" b="1" dirty="0" err="1">
                <a:latin typeface="Courier New" charset="0"/>
              </a:rPr>
              <a:t>struct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timeval</a:t>
            </a:r>
            <a:r>
              <a:rPr lang="en-US" sz="1800" b="1" dirty="0">
                <a:latin typeface="Courier New" charset="0"/>
              </a:rPr>
              <a:t> *timeout);</a:t>
            </a:r>
          </a:p>
        </p:txBody>
      </p:sp>
    </p:spTree>
    <p:extLst>
      <p:ext uri="{BB962C8B-B14F-4D97-AF65-F5344CB8AC3E}">
        <p14:creationId xmlns:p14="http://schemas.microsoft.com/office/powerpoint/2010/main" val="11054124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2CD-4351-2242-90DF-CAAC77445A9B}" type="slidenum">
              <a:rPr lang="en-US"/>
              <a:pPr/>
              <a:t>62</a:t>
            </a:fld>
            <a:endParaRPr lang="en-US"/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POSIX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dirty="0"/>
              <a:t> Call</a:t>
            </a:r>
            <a:r>
              <a:rPr lang="en-US" i="1" dirty="0"/>
              <a:t>, cont’d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4"/>
            <a:ext cx="8229600" cy="4805022"/>
          </a:xfrm>
        </p:spPr>
        <p:txBody>
          <a:bodyPr/>
          <a:lstStyle/>
          <a:p>
            <a:r>
              <a:rPr lang="en-US" dirty="0"/>
              <a:t>Macros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FD_ZERO()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FD_SET()</a:t>
            </a:r>
            <a:r>
              <a:rPr lang="en-US" dirty="0"/>
              <a:t>, and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FD_CLEAR()</a:t>
            </a:r>
            <a:r>
              <a:rPr lang="en-US" dirty="0"/>
              <a:t> manipulate file descriptor sets.</a:t>
            </a:r>
          </a:p>
          <a:p>
            <a:pPr lvl="4"/>
            <a:endParaRPr lang="en-US" dirty="0"/>
          </a:p>
          <a:p>
            <a:r>
              <a:rPr lang="en-US" dirty="0"/>
              <a:t>Macro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FD_ISSET()</a:t>
            </a:r>
            <a:r>
              <a:rPr lang="en-US" dirty="0"/>
              <a:t> tests whether a file descriptor is ready for reading or writing, </a:t>
            </a:r>
            <a:br>
              <a:rPr lang="en-US" dirty="0"/>
            </a:br>
            <a:r>
              <a:rPr lang="en-US" dirty="0"/>
              <a:t>or has a pending error. </a:t>
            </a:r>
          </a:p>
        </p:txBody>
      </p:sp>
    </p:spTree>
    <p:extLst>
      <p:ext uri="{BB962C8B-B14F-4D97-AF65-F5344CB8AC3E}">
        <p14:creationId xmlns:p14="http://schemas.microsoft.com/office/powerpoint/2010/main" val="2341348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530D-8894-6245-8B39-B982A88A0B6D}" type="slidenum">
              <a:rPr lang="en-US"/>
              <a:pPr/>
              <a:t>63</a:t>
            </a:fld>
            <a:endParaRPr lang="en-US"/>
          </a:p>
        </p:txBody>
      </p:sp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POSIX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dirty="0"/>
              <a:t> Call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7D280-ADB5-1249-AC45-4C6C59C0AD4E}"/>
              </a:ext>
            </a:extLst>
          </p:cNvPr>
          <p:cNvSpPr txBox="1"/>
          <p:nvPr/>
        </p:nvSpPr>
        <p:spPr>
          <a:xfrm>
            <a:off x="2689914" y="1436881"/>
            <a:ext cx="3764172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fcntl.h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ioctl.h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BUFFER_SIZE 128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buffer[BUFFER_SIZE];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result,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fd_set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read_set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timeout;</a:t>
            </a:r>
          </a:p>
        </p:txBody>
      </p:sp>
      <p:sp>
        <p:nvSpPr>
          <p:cNvPr id="987140" name="Text Box 4"/>
          <p:cNvSpPr txBox="1">
            <a:spLocks noChangeArrowheads="1"/>
          </p:cNvSpPr>
          <p:nvPr/>
        </p:nvSpPr>
        <p:spPr bwMode="auto">
          <a:xfrm>
            <a:off x="5029195" y="1267604"/>
            <a:ext cx="1290418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TestS</a:t>
            </a:r>
            <a:r>
              <a:rPr lang="en-US" sz="1600" dirty="0" err="1">
                <a:solidFill>
                  <a:srgbClr val="FFFF00"/>
                </a:solidFill>
              </a:rPr>
              <a:t>elect.c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33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555-9B17-BD4E-A32A-144685B6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POSIX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dirty="0"/>
              <a:t> Call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C3F80-35B6-E54B-B784-4144C097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64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711E9-0EFF-224C-8219-E7D1E587D17D}"/>
              </a:ext>
            </a:extLst>
          </p:cNvPr>
          <p:cNvSpPr txBox="1"/>
          <p:nvPr/>
        </p:nvSpPr>
        <p:spPr>
          <a:xfrm>
            <a:off x="344720" y="1417342"/>
            <a:ext cx="8454559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Loop to monitor file descriptors.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2.5 seconds.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timeout.tv_sec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timeout.tv_usec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500000;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FD_ZERO(&amp;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read_set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initialize to the empty set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FD_SET(0, &amp;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read_set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 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set file descriptor 0 (stdin) into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read_set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result 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(FD_SETSIZE, &amp;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NULL, NULL, &amp;timeout);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switch (result)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// Nothing ready.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0: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("@");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fflush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2F3A136-2A1F-5641-8263-C387766C1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898" y="1217078"/>
            <a:ext cx="1290418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TestS</a:t>
            </a:r>
            <a:r>
              <a:rPr lang="en-US" sz="1600" dirty="0" err="1">
                <a:solidFill>
                  <a:srgbClr val="FFFF00"/>
                </a:solidFill>
              </a:rPr>
              <a:t>elect.c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F3B21-1B8A-B34D-A687-E1BA268D04E8}"/>
              </a:ext>
            </a:extLst>
          </p:cNvPr>
          <p:cNvSpPr txBox="1"/>
          <p:nvPr/>
        </p:nvSpPr>
        <p:spPr>
          <a:xfrm>
            <a:off x="1280196" y="3425252"/>
            <a:ext cx="46971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Set more file descriptors to monitor besides 0.</a:t>
            </a:r>
          </a:p>
          <a:p>
            <a:r>
              <a:rPr lang="en-US" sz="1400" dirty="0">
                <a:solidFill>
                  <a:srgbClr val="0432FF"/>
                </a:solidFill>
              </a:rPr>
              <a:t>Must reset the </a:t>
            </a:r>
            <a:r>
              <a:rPr lang="en-US" sz="14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read_set</a:t>
            </a:r>
            <a:r>
              <a:rPr lang="en-US" sz="1400" dirty="0">
                <a:solidFill>
                  <a:srgbClr val="0432FF"/>
                </a:solidFill>
              </a:rPr>
              <a:t> before each call to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select()</a:t>
            </a:r>
            <a:r>
              <a:rPr lang="en-US" sz="1400" dirty="0">
                <a:solidFill>
                  <a:srgbClr val="0432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891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03EE-9F1A-C745-9334-2FD580CC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POSIX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dirty="0"/>
              <a:t> Call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97C79-DE42-5742-98DA-DF5E00F6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D7D3F-4EEE-A943-B1F4-80B85302C6B2}"/>
              </a:ext>
            </a:extLst>
          </p:cNvPr>
          <p:cNvSpPr txBox="1"/>
          <p:nvPr/>
        </p:nvSpPr>
        <p:spPr>
          <a:xfrm>
            <a:off x="365806" y="1434399"/>
            <a:ext cx="7810151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// Error.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-1: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("select");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exit(1);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// Something is ready.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default: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// Is it file descriptor 0 (stdin)?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if (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FD_ISSET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(0, &amp;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read_set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read(0, buffer, BUFFER_SIZE);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buffer[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("Read %d characters from the keyboard: %s",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buffer);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85B9EF5-EEC3-1246-ACD4-105D81F4D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824" y="1256900"/>
            <a:ext cx="1290418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TestS</a:t>
            </a:r>
            <a:r>
              <a:rPr lang="en-US" sz="1600" dirty="0" err="1">
                <a:solidFill>
                  <a:srgbClr val="FFFF00"/>
                </a:solidFill>
              </a:rPr>
              <a:t>elect.c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B8F56-634B-2348-8A14-B773FF4BC3FF}"/>
              </a:ext>
            </a:extLst>
          </p:cNvPr>
          <p:cNvSpPr txBox="1"/>
          <p:nvPr/>
        </p:nvSpPr>
        <p:spPr>
          <a:xfrm>
            <a:off x="8301486" y="5806414"/>
            <a:ext cx="73129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97BAD-599A-0046-ACF7-EC9A5DAB2814}"/>
              </a:ext>
            </a:extLst>
          </p:cNvPr>
          <p:cNvSpPr txBox="1"/>
          <p:nvPr/>
        </p:nvSpPr>
        <p:spPr>
          <a:xfrm>
            <a:off x="3487363" y="5166341"/>
            <a:ext cx="365933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Test any other file descriptors in </a:t>
            </a:r>
            <a:r>
              <a:rPr lang="en-US" sz="14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read_set</a:t>
            </a:r>
            <a:r>
              <a:rPr lang="en-US" sz="1400" dirty="0">
                <a:solidFill>
                  <a:srgbClr val="0432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4828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5CA4-CC76-454C-B130-AE002F2E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#9: POSIX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7DAF8-7F47-E64C-BB6D-F438FDBF8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 can receive input from several file descriptors.</a:t>
            </a:r>
          </a:p>
          <a:p>
            <a:pPr lvl="4"/>
            <a:endParaRPr lang="en-US" dirty="0"/>
          </a:p>
          <a:p>
            <a:r>
              <a:rPr lang="en-US" dirty="0"/>
              <a:t>Use the POSIX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select()</a:t>
            </a:r>
            <a:r>
              <a:rPr lang="en-US" dirty="0"/>
              <a:t> call to monitor the input file descriptors.</a:t>
            </a:r>
          </a:p>
          <a:p>
            <a:pPr lvl="1"/>
            <a:r>
              <a:rPr lang="en-US" dirty="0"/>
              <a:t>Read data from any file descriptor that is ready and print the data.</a:t>
            </a:r>
          </a:p>
          <a:p>
            <a:pPr lvl="4"/>
            <a:endParaRPr lang="en-US" dirty="0"/>
          </a:p>
          <a:p>
            <a:r>
              <a:rPr lang="en-US" dirty="0"/>
              <a:t>Create two pipes and fork two child processes.</a:t>
            </a:r>
          </a:p>
          <a:p>
            <a:pPr lvl="1"/>
            <a:r>
              <a:rPr lang="en-US" dirty="0"/>
              <a:t>Child process 1 writes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 1</a:t>
            </a:r>
            <a:r>
              <a:rPr lang="en-US" dirty="0"/>
              <a:t>,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 2</a:t>
            </a:r>
            <a:r>
              <a:rPr lang="en-US" dirty="0"/>
              <a:t>, etc. to the write end of the first pipe at random intervals of 1, 2, 3, 4, or 5 seconds.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154C-61A1-7B45-B2E0-0AB20822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899366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5A92-57C2-A043-BE7D-C352AFB4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#9,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64726-0DCD-8B4D-9B08-A5BC2EAC2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Child 2 prompts the user at the terminal to enter a message. It reads the message and writes it to the write end of the second pipe.</a:t>
            </a:r>
          </a:p>
          <a:p>
            <a:pPr lvl="4"/>
            <a:endParaRPr lang="en-US" dirty="0"/>
          </a:p>
          <a:p>
            <a:r>
              <a:rPr lang="en-US" dirty="0"/>
              <a:t>In a loop, the parent process monitors the read ends of the two pipes using a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select()</a:t>
            </a:r>
            <a:r>
              <a:rPr lang="en-US" dirty="0"/>
              <a:t> call. It also monitors a socket connection (another file descriptor) to a time server program.</a:t>
            </a:r>
          </a:p>
          <a:p>
            <a:pPr lvl="1"/>
            <a:r>
              <a:rPr lang="en-US" dirty="0"/>
              <a:t>Whenever a read file descriptor is ready, the parent process reads the data and prints it.</a:t>
            </a:r>
          </a:p>
          <a:p>
            <a:pPr lvl="1"/>
            <a:r>
              <a:rPr lang="en-US" dirty="0"/>
              <a:t>Label the data with its source: Child 1, Child 2, or time server.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DE5C6-DA8C-0E41-A21B-6D4FDB88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949918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C833-2ACD-034C-AE59-00579AD8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#9,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3A81A-BAF1-1444-B094-E49DC07FB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parent process reads and prints the time from the time server, it must make a new connection.</a:t>
            </a:r>
          </a:p>
          <a:p>
            <a:pPr lvl="4"/>
            <a:endParaRPr lang="en-US" dirty="0"/>
          </a:p>
          <a:p>
            <a:r>
              <a:rPr lang="en-US" dirty="0"/>
              <a:t>Write a separate time server program.</a:t>
            </a:r>
          </a:p>
          <a:p>
            <a:pPr lvl="1"/>
            <a:r>
              <a:rPr lang="en-US" dirty="0"/>
              <a:t>In a loop, it waits for a client to connect.</a:t>
            </a:r>
          </a:p>
          <a:p>
            <a:pPr lvl="1"/>
            <a:r>
              <a:rPr lang="en-US" dirty="0"/>
              <a:t>It sends the current time to the connection.</a:t>
            </a:r>
          </a:p>
          <a:p>
            <a:pPr lvl="1"/>
            <a:r>
              <a:rPr lang="en-US" dirty="0"/>
              <a:t>Then it sleeps randomly for 1, 2, 3, 4, or 5 seconds before waiting for the next connection.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2EC67-7E6F-DE4A-ADDF-6D8D11EE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623341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D4BA-F7C9-FA4A-A94D-141800813D26}" type="slidenum">
              <a:rPr lang="en-US"/>
              <a:pPr/>
              <a:t>69</a:t>
            </a:fld>
            <a:endParaRPr lang="en-US"/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Fast?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sz="2800" dirty="0"/>
              <a:t>Speed of an electrical signal: </a:t>
            </a:r>
            <a:br>
              <a:rPr lang="en-US" sz="2800" dirty="0"/>
            </a:br>
            <a:r>
              <a:rPr lang="en-US" sz="2800" dirty="0"/>
              <a:t>~20 cm/</a:t>
            </a:r>
            <a:r>
              <a:rPr lang="en-US" sz="2800" dirty="0" err="1"/>
              <a:t>nsec</a:t>
            </a:r>
            <a:r>
              <a:rPr lang="en-US" sz="2800" dirty="0"/>
              <a:t> in a copper wire or optical fiber.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Heat dissipation</a:t>
            </a:r>
          </a:p>
          <a:p>
            <a:pPr lvl="1"/>
            <a:r>
              <a:rPr lang="en-US" sz="2400" dirty="0"/>
              <a:t>Faster clock </a:t>
            </a:r>
            <a:r>
              <a:rPr lang="en-US" sz="2400" dirty="0">
                <a:sym typeface="Wingdings" charset="0"/>
              </a:rPr>
              <a:t> more heat</a:t>
            </a:r>
          </a:p>
          <a:p>
            <a:pPr lvl="1"/>
            <a:r>
              <a:rPr lang="en-US" sz="2400" dirty="0">
                <a:sym typeface="Wingdings" charset="0"/>
              </a:rPr>
              <a:t>Smaller component  harder to dissipate heat</a:t>
            </a:r>
            <a:endParaRPr lang="en-US" sz="2400" dirty="0"/>
          </a:p>
        </p:txBody>
      </p:sp>
      <p:graphicFrame>
        <p:nvGraphicFramePr>
          <p:cNvPr id="991259" name="Group 27"/>
          <p:cNvGraphicFramePr>
            <a:graphicFrameLocks noGrp="1"/>
          </p:cNvGraphicFramePr>
          <p:nvPr/>
        </p:nvGraphicFramePr>
        <p:xfrm>
          <a:off x="2378075" y="2424113"/>
          <a:ext cx="4419600" cy="164465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Clock speed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Max distance per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 GHz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GHz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THz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microns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66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11D-10F5-5949-80A0-5837D87351FF}" type="slidenum">
              <a:rPr lang="en-US"/>
              <a:pPr/>
              <a:t>7</a:t>
            </a:fld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NFS Mounting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4160513"/>
            <a:ext cx="7497762" cy="1645901"/>
          </a:xfrm>
          <a:noFill/>
        </p:spPr>
        <p:txBody>
          <a:bodyPr/>
          <a:lstStyle/>
          <a:p>
            <a:pPr>
              <a:buFont typeface="Wingdings" charset="0"/>
              <a:buAutoNum type="alphaLcParenBoth"/>
            </a:pPr>
            <a:r>
              <a:rPr lang="en-US" sz="2400" dirty="0"/>
              <a:t>A local file system </a:t>
            </a:r>
            <a:r>
              <a:rPr lang="en-US" sz="2400" i="1" dirty="0"/>
              <a:t>U</a:t>
            </a:r>
            <a:r>
              <a:rPr lang="en-US" sz="2400" dirty="0"/>
              <a:t> and two remote file systems </a:t>
            </a:r>
            <a:r>
              <a:rPr lang="en-US" sz="2400" i="1" dirty="0"/>
              <a:t>S1</a:t>
            </a:r>
            <a:r>
              <a:rPr lang="en-US" sz="2400" dirty="0"/>
              <a:t> and </a:t>
            </a:r>
            <a:r>
              <a:rPr lang="en-US" sz="2400" i="1" dirty="0"/>
              <a:t>S2</a:t>
            </a:r>
            <a:r>
              <a:rPr lang="en-US" sz="2400" dirty="0"/>
              <a:t>.</a:t>
            </a:r>
          </a:p>
          <a:p>
            <a:pPr>
              <a:buFont typeface="Wingdings" charset="0"/>
              <a:buAutoNum type="alphaLcParenBoth"/>
            </a:pPr>
            <a:r>
              <a:rPr lang="en-US" sz="2400" dirty="0"/>
              <a:t>The result of mounting the remote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/shared</a:t>
            </a:r>
            <a:r>
              <a:rPr lang="en-US" sz="2400" dirty="0"/>
              <a:t> from </a:t>
            </a:r>
            <a:r>
              <a:rPr lang="en-US" sz="2400" i="1" dirty="0"/>
              <a:t>S1</a:t>
            </a:r>
            <a:r>
              <a:rPr lang="en-US" sz="2400" dirty="0"/>
              <a:t> onto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</a:rPr>
              <a:t>usr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/local</a:t>
            </a:r>
          </a:p>
        </p:txBody>
      </p:sp>
      <p:pic>
        <p:nvPicPr>
          <p:cNvPr id="916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6484" r="795" b="16849"/>
          <a:stretch>
            <a:fillRect/>
          </a:stretch>
        </p:blipFill>
        <p:spPr bwMode="auto">
          <a:xfrm>
            <a:off x="457200" y="1325903"/>
            <a:ext cx="5486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6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325903"/>
            <a:ext cx="1854200" cy="2560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6486" name="Text Box 6"/>
          <p:cNvSpPr txBox="1">
            <a:spLocks noChangeArrowheads="1"/>
          </p:cNvSpPr>
          <p:nvPr/>
        </p:nvSpPr>
        <p:spPr bwMode="auto">
          <a:xfrm>
            <a:off x="1920269" y="352043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(a)</a:t>
            </a:r>
          </a:p>
        </p:txBody>
      </p:sp>
      <p:sp>
        <p:nvSpPr>
          <p:cNvPr id="916487" name="Text Box 7"/>
          <p:cNvSpPr txBox="1">
            <a:spLocks noChangeArrowheads="1"/>
          </p:cNvSpPr>
          <p:nvPr/>
        </p:nvSpPr>
        <p:spPr bwMode="auto">
          <a:xfrm>
            <a:off x="7040853" y="3520439"/>
            <a:ext cx="43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96AB0-1B59-1B49-A32D-42AFFF24E150}"/>
              </a:ext>
            </a:extLst>
          </p:cNvPr>
          <p:cNvSpPr txBox="1"/>
          <p:nvPr/>
        </p:nvSpPr>
        <p:spPr>
          <a:xfrm>
            <a:off x="5669268" y="5806414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5336346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614C-8507-B74E-9EC7-B0FD46185C20}" type="slidenum">
              <a:rPr lang="en-US"/>
              <a:pPr/>
              <a:t>70</a:t>
            </a:fld>
            <a:endParaRPr lang="en-US"/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Multiprocessor Systems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r>
              <a:rPr lang="en-US" sz="2800" dirty="0"/>
              <a:t>Physical limits to how fast and how small </a:t>
            </a:r>
            <a:br>
              <a:rPr lang="en-US" sz="2800" dirty="0"/>
            </a:br>
            <a:r>
              <a:rPr lang="en-US" sz="2800" dirty="0"/>
              <a:t>it is possible to make the CPU.</a:t>
            </a:r>
          </a:p>
          <a:p>
            <a:pPr lvl="4"/>
            <a:endParaRPr lang="en-US" sz="1200" dirty="0"/>
          </a:p>
          <a:p>
            <a:r>
              <a:rPr lang="en-US" sz="2800" dirty="0"/>
              <a:t>Solution: Computers with multiple CPUs.</a:t>
            </a:r>
          </a:p>
          <a:p>
            <a:pPr lvl="1"/>
            <a:r>
              <a:rPr lang="en-US" sz="2400" dirty="0"/>
              <a:t>Massively parallel computers</a:t>
            </a:r>
          </a:p>
        </p:txBody>
      </p:sp>
      <p:grpSp>
        <p:nvGrpSpPr>
          <p:cNvPr id="992265" name="Group 9"/>
          <p:cNvGrpSpPr>
            <a:grpSpLocks/>
          </p:cNvGrpSpPr>
          <p:nvPr/>
        </p:nvGrpSpPr>
        <p:grpSpPr bwMode="auto">
          <a:xfrm>
            <a:off x="1554163" y="3429000"/>
            <a:ext cx="5945187" cy="2682875"/>
            <a:chOff x="979" y="2160"/>
            <a:chExt cx="3745" cy="1690"/>
          </a:xfrm>
        </p:grpSpPr>
        <p:pic>
          <p:nvPicPr>
            <p:cNvPr id="992260" name="Picture 4" descr="08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" y="2160"/>
              <a:ext cx="3687" cy="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2261" name="Text Box 5"/>
            <p:cNvSpPr txBox="1">
              <a:spLocks noChangeArrowheads="1"/>
            </p:cNvSpPr>
            <p:nvPr/>
          </p:nvSpPr>
          <p:spPr bwMode="auto">
            <a:xfrm>
              <a:off x="979" y="3658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Shared memory</a:t>
              </a:r>
            </a:p>
          </p:txBody>
        </p:sp>
        <p:sp>
          <p:nvSpPr>
            <p:cNvPr id="992262" name="Text Box 6"/>
            <p:cNvSpPr txBox="1">
              <a:spLocks noChangeArrowheads="1"/>
            </p:cNvSpPr>
            <p:nvPr/>
          </p:nvSpPr>
          <p:spPr bwMode="auto">
            <a:xfrm>
              <a:off x="2465" y="3658"/>
              <a:ext cx="9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Message-passing</a:t>
              </a:r>
            </a:p>
          </p:txBody>
        </p:sp>
        <p:sp>
          <p:nvSpPr>
            <p:cNvPr id="992263" name="Text Box 7"/>
            <p:cNvSpPr txBox="1">
              <a:spLocks noChangeArrowheads="1"/>
            </p:cNvSpPr>
            <p:nvPr/>
          </p:nvSpPr>
          <p:spPr bwMode="auto">
            <a:xfrm>
              <a:off x="3917" y="3658"/>
              <a:ext cx="6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Distributed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1C134-7295-6A44-AF91-800DE04A7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8428662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35-3E4F-C844-BBDF-13413F80134F}" type="slidenum">
              <a:rPr lang="en-US"/>
              <a:pPr/>
              <a:t>71</a:t>
            </a:fld>
            <a:endParaRPr lang="en-US"/>
          </a:p>
        </p:txBody>
      </p:sp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Multiprocessor Operating Systems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36638"/>
          </a:xfrm>
        </p:spPr>
        <p:txBody>
          <a:bodyPr/>
          <a:lstStyle/>
          <a:p>
            <a:r>
              <a:rPr lang="en-US" sz="2800" dirty="0"/>
              <a:t>Each CPU has its own operating system.</a:t>
            </a:r>
          </a:p>
          <a:p>
            <a:pPr lvl="1"/>
            <a:r>
              <a:rPr lang="en-US" sz="2400" dirty="0"/>
              <a:t>Memory is partitioned.</a:t>
            </a:r>
          </a:p>
        </p:txBody>
      </p:sp>
      <p:pic>
        <p:nvPicPr>
          <p:cNvPr id="993284" name="Picture 4" descr="08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7" y="2606339"/>
            <a:ext cx="7964913" cy="356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B317CB-3FE6-FB47-856D-CA7DBD904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42268774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46D8-A74E-954D-BCD5-AC682EFE2BAB}" type="slidenum">
              <a:rPr lang="en-US"/>
              <a:pPr/>
              <a:t>72</a:t>
            </a:fld>
            <a:endParaRPr lang="en-US"/>
          </a:p>
        </p:txBody>
      </p:sp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Multiprocessor Operating Systems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1493838"/>
          </a:xfrm>
        </p:spPr>
        <p:txBody>
          <a:bodyPr/>
          <a:lstStyle/>
          <a:p>
            <a:r>
              <a:rPr lang="en-US" sz="2800"/>
              <a:t>Master-slave multiprocessors</a:t>
            </a:r>
          </a:p>
          <a:p>
            <a:pPr lvl="1"/>
            <a:r>
              <a:rPr lang="en-US" sz="2400"/>
              <a:t>One copy of the OS runs on the master CPU.</a:t>
            </a:r>
          </a:p>
          <a:p>
            <a:pPr lvl="1"/>
            <a:r>
              <a:rPr lang="en-US" sz="2400"/>
              <a:t>Slave CPUs redirect system calls to the master CPU.</a:t>
            </a:r>
          </a:p>
        </p:txBody>
      </p:sp>
      <p:pic>
        <p:nvPicPr>
          <p:cNvPr id="9943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2971805"/>
            <a:ext cx="7759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FF6AEB-C9C9-8C4D-8283-86E63271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40898819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035-5413-A44A-827F-748E64374B42}" type="slidenum">
              <a:rPr lang="en-US"/>
              <a:pPr/>
              <a:t>73</a:t>
            </a:fld>
            <a:endParaRPr lang="en-US"/>
          </a:p>
        </p:txBody>
      </p:sp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Multiprocessor Operating Systems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951038"/>
          </a:xfrm>
        </p:spPr>
        <p:txBody>
          <a:bodyPr/>
          <a:lstStyle/>
          <a:p>
            <a:r>
              <a:rPr lang="en-US" sz="2800"/>
              <a:t>Symmetric multiprocessor (SMP)</a:t>
            </a:r>
          </a:p>
          <a:p>
            <a:pPr lvl="1"/>
            <a:r>
              <a:rPr lang="en-US" sz="2400"/>
              <a:t>One copy of the OS.</a:t>
            </a:r>
          </a:p>
          <a:p>
            <a:pPr lvl="1"/>
            <a:r>
              <a:rPr lang="en-US" sz="2400"/>
              <a:t>Any CPU can run the OS.</a:t>
            </a:r>
          </a:p>
          <a:p>
            <a:pPr lvl="1"/>
            <a:r>
              <a:rPr lang="en-US" sz="2400"/>
              <a:t>First acquire a mutex lock.</a:t>
            </a:r>
          </a:p>
        </p:txBody>
      </p:sp>
      <p:pic>
        <p:nvPicPr>
          <p:cNvPr id="995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246438"/>
            <a:ext cx="76628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517EA3-7EF0-4142-B6FD-E02874B9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4112836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Shared Memory (DSM)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FA40D-80AE-7C4E-93FF-647DB5BC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1"/>
          </a:xfrm>
        </p:spPr>
        <p:txBody>
          <a:bodyPr/>
          <a:lstStyle/>
          <a:p>
            <a:r>
              <a:rPr lang="en-US" dirty="0"/>
              <a:t>At which level can memory be shared?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F12-1603-D242-8C66-13FF12EA3FBA}" type="slidenum">
              <a:rPr lang="en-US"/>
              <a:pPr/>
              <a:t>74</a:t>
            </a:fld>
            <a:endParaRPr lang="en-US"/>
          </a:p>
        </p:txBody>
      </p:sp>
      <p:pic>
        <p:nvPicPr>
          <p:cNvPr id="997380" name="Picture 4" descr="08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16" y="1921953"/>
            <a:ext cx="5416167" cy="37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7381" name="Text Box 5"/>
          <p:cNvSpPr txBox="1">
            <a:spLocks noChangeArrowheads="1"/>
          </p:cNvSpPr>
          <p:nvPr/>
        </p:nvSpPr>
        <p:spPr bwMode="auto">
          <a:xfrm>
            <a:off x="2103147" y="5775931"/>
            <a:ext cx="11353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997382" name="Text Box 6"/>
          <p:cNvSpPr txBox="1">
            <a:spLocks noChangeArrowheads="1"/>
          </p:cNvSpPr>
          <p:nvPr/>
        </p:nvSpPr>
        <p:spPr bwMode="auto">
          <a:xfrm>
            <a:off x="3657610" y="5775931"/>
            <a:ext cx="18281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Operating system</a:t>
            </a:r>
          </a:p>
        </p:txBody>
      </p:sp>
      <p:sp>
        <p:nvSpPr>
          <p:cNvPr id="997383" name="Text Box 7"/>
          <p:cNvSpPr txBox="1">
            <a:spLocks noChangeArrowheads="1"/>
          </p:cNvSpPr>
          <p:nvPr/>
        </p:nvSpPr>
        <p:spPr bwMode="auto">
          <a:xfrm>
            <a:off x="5966751" y="5775931"/>
            <a:ext cx="11655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User-level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6AD41E-4999-1C41-ADF5-32DE970A8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311" y="618807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6325574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404" name="Picture 4" descr="08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1" y="1234464"/>
            <a:ext cx="4724074" cy="55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B604-6F65-8E43-B9A2-6A8492D9D45E}" type="slidenum">
              <a:rPr lang="en-US"/>
              <a:pPr/>
              <a:t>75</a:t>
            </a:fld>
            <a:endParaRPr lang="en-US"/>
          </a:p>
        </p:txBody>
      </p:sp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Shared Memory (DSM),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8225" y="1325563"/>
            <a:ext cx="3930650" cy="457229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AutoNum type="alphaLcParenR"/>
            </a:pPr>
            <a:r>
              <a:rPr lang="en-US" sz="2400" dirty="0"/>
              <a:t>Pages of the address space are distributed among four CPUs. </a:t>
            </a:r>
            <a:br>
              <a:rPr lang="en-US" sz="2400" dirty="0"/>
            </a:br>
            <a:r>
              <a:rPr lang="en-US" sz="2400" dirty="0"/>
              <a:t>Page 10 is mapped to CPU 1.</a:t>
            </a:r>
          </a:p>
          <a:p>
            <a:pPr lvl="4">
              <a:lnSpc>
                <a:spcPct val="90000"/>
              </a:lnSpc>
              <a:buFont typeface="Wingdings" charset="0"/>
              <a:buAutoNum type="alphaLcParenR"/>
            </a:pPr>
            <a:endParaRPr lang="en-US" sz="650" dirty="0"/>
          </a:p>
          <a:p>
            <a:pPr>
              <a:lnSpc>
                <a:spcPct val="90000"/>
              </a:lnSpc>
              <a:buFont typeface="Wingdings" charset="0"/>
              <a:buAutoNum type="alphaLcParenR"/>
            </a:pPr>
            <a:r>
              <a:rPr lang="en-US" sz="2400" dirty="0"/>
              <a:t>CPU 0 references </a:t>
            </a:r>
            <a:br>
              <a:rPr lang="en-US" sz="2400" dirty="0"/>
            </a:br>
            <a:r>
              <a:rPr lang="en-US" sz="2400" dirty="0"/>
              <a:t>Page 10. It must wait for CPU 1 to release </a:t>
            </a:r>
            <a:br>
              <a:rPr lang="en-US" sz="2400" dirty="0"/>
            </a:br>
            <a:r>
              <a:rPr lang="en-US" sz="2400" dirty="0"/>
              <a:t>the page.</a:t>
            </a:r>
          </a:p>
          <a:p>
            <a:pPr lvl="4">
              <a:lnSpc>
                <a:spcPct val="90000"/>
              </a:lnSpc>
              <a:buFont typeface="Wingdings" charset="0"/>
              <a:buAutoNum type="alphaLcParenR"/>
            </a:pPr>
            <a:endParaRPr lang="en-US" sz="650" dirty="0"/>
          </a:p>
          <a:p>
            <a:pPr>
              <a:lnSpc>
                <a:spcPct val="90000"/>
              </a:lnSpc>
              <a:buFont typeface="Wingdings" charset="0"/>
              <a:buAutoNum type="alphaLcParenR"/>
            </a:pPr>
            <a:r>
              <a:rPr lang="en-US" sz="2400" dirty="0"/>
              <a:t>If Page 10 is read-only, it can be mapped to both CPU 0 and CPU 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A74DDA-592C-7141-9052-7B18B6F3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6156616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7580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34464"/>
            <a:ext cx="6332537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602D-3736-BC44-B1FC-09EC512C824C}" type="slidenum">
              <a:rPr lang="en-US"/>
              <a:pPr/>
              <a:t>8</a:t>
            </a:fld>
            <a:endParaRPr lang="en-US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NFS 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BE02-528E-DD4E-98D4-F8D174581F94}"/>
              </a:ext>
            </a:extLst>
          </p:cNvPr>
          <p:cNvSpPr txBox="1"/>
          <p:nvPr/>
        </p:nvSpPr>
        <p:spPr>
          <a:xfrm>
            <a:off x="5775425" y="581425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99DAA-A1D0-944D-A6E4-63F9D1DF5EFE}"/>
              </a:ext>
            </a:extLst>
          </p:cNvPr>
          <p:cNvSpPr txBox="1"/>
          <p:nvPr/>
        </p:nvSpPr>
        <p:spPr>
          <a:xfrm>
            <a:off x="274367" y="5521867"/>
            <a:ext cx="328647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RPC</a:t>
            </a:r>
            <a:r>
              <a:rPr lang="en-US" dirty="0">
                <a:solidFill>
                  <a:srgbClr val="0432FF"/>
                </a:solidFill>
              </a:rPr>
              <a:t>: remote procedure call</a:t>
            </a:r>
          </a:p>
          <a:p>
            <a:r>
              <a:rPr lang="en-US" b="1" dirty="0">
                <a:solidFill>
                  <a:srgbClr val="0432FF"/>
                </a:solidFill>
              </a:rPr>
              <a:t>XDR</a:t>
            </a:r>
            <a:r>
              <a:rPr lang="en-US" dirty="0">
                <a:solidFill>
                  <a:srgbClr val="0432FF"/>
                </a:solidFill>
              </a:rPr>
              <a:t>: external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8088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9832-26CF-B840-A031-5A24061D4C76}" type="slidenum">
              <a:rPr lang="en-US"/>
              <a:pPr/>
              <a:t>9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I/O Devices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412163" cy="4754562"/>
          </a:xfrm>
        </p:spPr>
        <p:txBody>
          <a:bodyPr/>
          <a:lstStyle/>
          <a:p>
            <a:r>
              <a:rPr lang="en-US" dirty="0"/>
              <a:t>Block</a:t>
            </a:r>
            <a:endParaRPr lang="en-US" sz="28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Store data in fixed-sized blocks.</a:t>
            </a:r>
          </a:p>
          <a:p>
            <a:pPr lvl="1"/>
            <a:r>
              <a:rPr lang="en-US" sz="2400" dirty="0"/>
              <a:t>Each block has a separate address.</a:t>
            </a:r>
          </a:p>
          <a:p>
            <a:pPr lvl="2"/>
            <a:r>
              <a:rPr lang="en-US" sz="2000" dirty="0"/>
              <a:t>Common block sizes are 512 bytes to 32K bytes.</a:t>
            </a:r>
          </a:p>
          <a:p>
            <a:pPr lvl="1"/>
            <a:r>
              <a:rPr lang="en-US" sz="2400" dirty="0"/>
              <a:t>Each block can be read or written independently.</a:t>
            </a:r>
          </a:p>
          <a:p>
            <a:pPr lvl="1"/>
            <a:r>
              <a:rPr lang="en-US" sz="2400" dirty="0"/>
              <a:t>Example system calls: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read()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write()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</a:rPr>
              <a:t>seek()</a:t>
            </a:r>
            <a:r>
              <a:rPr lang="en-US" sz="2400" dirty="0"/>
              <a:t>.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disk drive</a:t>
            </a:r>
          </a:p>
          <a:p>
            <a:pPr lvl="4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9905810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56784</TotalTime>
  <Words>6427</Words>
  <Application>Microsoft Macintosh PowerPoint</Application>
  <PresentationFormat>On-screen Show (4:3)</PresentationFormat>
  <Paragraphs>850</Paragraphs>
  <Slides>75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Courier New</vt:lpstr>
      <vt:lpstr>Times New Roman</vt:lpstr>
      <vt:lpstr>Wingdings</vt:lpstr>
      <vt:lpstr>Quadrant</vt:lpstr>
      <vt:lpstr>CMPE 142 Operating Systems April 23 Class Meeting</vt:lpstr>
      <vt:lpstr>Virtual File System (VFS)</vt:lpstr>
      <vt:lpstr>Virtual File System (VFS), cont’d</vt:lpstr>
      <vt:lpstr>Virtual File System (VFS)</vt:lpstr>
      <vt:lpstr>Network File System (NFS)</vt:lpstr>
      <vt:lpstr>Network File System (NFS), cont’d</vt:lpstr>
      <vt:lpstr>NFS Mounting</vt:lpstr>
      <vt:lpstr>NFS Architecture</vt:lpstr>
      <vt:lpstr>Types of I/O Devices</vt:lpstr>
      <vt:lpstr>Types of I/O Devices, cont’d</vt:lpstr>
      <vt:lpstr>Types of I/O Devices, cont’d</vt:lpstr>
      <vt:lpstr>Types of I/O Devices, cont’d</vt:lpstr>
      <vt:lpstr>Types of I/O Devices, cont’d</vt:lpstr>
      <vt:lpstr>Types of I/O Devices, cont’d</vt:lpstr>
      <vt:lpstr>Types of I/O Devices, cont’d</vt:lpstr>
      <vt:lpstr>Hardware to Support I/O</vt:lpstr>
      <vt:lpstr>Typical Computer Bus Architecture</vt:lpstr>
      <vt:lpstr>Device Controllers</vt:lpstr>
      <vt:lpstr>Device Controllers, cont’d</vt:lpstr>
      <vt:lpstr>Device Controllers, cont’d</vt:lpstr>
      <vt:lpstr>Memory-Mapped I/O</vt:lpstr>
      <vt:lpstr>Direct Memory Access (DMA)</vt:lpstr>
      <vt:lpstr>Direct Memory Access (DMA), cont’d</vt:lpstr>
      <vt:lpstr>DMA Example: Data Read</vt:lpstr>
      <vt:lpstr>I/O Software Layers</vt:lpstr>
      <vt:lpstr>Device Drivers</vt:lpstr>
      <vt:lpstr>Device Drivers, cont’d</vt:lpstr>
      <vt:lpstr>Device Drivers, cont’d</vt:lpstr>
      <vt:lpstr>Device-Independent Software</vt:lpstr>
      <vt:lpstr>Device-Independent Software, cont’d</vt:lpstr>
      <vt:lpstr>Synchronous I/O Operations</vt:lpstr>
      <vt:lpstr>Asynchronous I/O Operations</vt:lpstr>
      <vt:lpstr>Types of I/O Operations</vt:lpstr>
      <vt:lpstr>Break</vt:lpstr>
      <vt:lpstr>Kernel I/O Subsystem</vt:lpstr>
      <vt:lpstr>Kernel I/O Subsystem, cont’d</vt:lpstr>
      <vt:lpstr>Kernel I/O Subsystem, cont’d</vt:lpstr>
      <vt:lpstr>Kernel I/O Subsystem</vt:lpstr>
      <vt:lpstr>Polling</vt:lpstr>
      <vt:lpstr>The Polling Cycle</vt:lpstr>
      <vt:lpstr>The Polling Cycle, cont’d</vt:lpstr>
      <vt:lpstr>I/O Interrupts</vt:lpstr>
      <vt:lpstr>I/O Interrupts</vt:lpstr>
      <vt:lpstr>OS-Level Interrupt Handlers</vt:lpstr>
      <vt:lpstr>Application-Level Interrupt Handlers</vt:lpstr>
      <vt:lpstr>Signal Handler</vt:lpstr>
      <vt:lpstr>Signal Handler, cont’d</vt:lpstr>
      <vt:lpstr>Clocks and Timers</vt:lpstr>
      <vt:lpstr>Timer Example</vt:lpstr>
      <vt:lpstr>Timer Example, cont’d</vt:lpstr>
      <vt:lpstr>Timer Example, cont’d</vt:lpstr>
      <vt:lpstr>Sockets</vt:lpstr>
      <vt:lpstr>Sockets, cont’d</vt:lpstr>
      <vt:lpstr>Socket Example: Server</vt:lpstr>
      <vt:lpstr>Socket Example: Server, cont’d</vt:lpstr>
      <vt:lpstr>Socket Example: Server, cont’d</vt:lpstr>
      <vt:lpstr>Socket Example: Client</vt:lpstr>
      <vt:lpstr>Socket Example: Client, cont’d</vt:lpstr>
      <vt:lpstr>Socket Example: Client, cont’d</vt:lpstr>
      <vt:lpstr>The POSIX select() Call</vt:lpstr>
      <vt:lpstr>The POSIX select() Call, cont’d</vt:lpstr>
      <vt:lpstr>The POSIX select() Call, cont’d</vt:lpstr>
      <vt:lpstr>The POSIX select() Call, cont’d</vt:lpstr>
      <vt:lpstr>The POSIX select() Call, cont’d</vt:lpstr>
      <vt:lpstr>The POSIX select() Call, cont’d</vt:lpstr>
      <vt:lpstr>Assignment #9: POSIX select()</vt:lpstr>
      <vt:lpstr>Assignment #9, cont’d</vt:lpstr>
      <vt:lpstr>Assignment #9, cont’d</vt:lpstr>
      <vt:lpstr>How Fast?</vt:lpstr>
      <vt:lpstr>Multiprocessor Systems</vt:lpstr>
      <vt:lpstr>Multiprocessor Operating Systems</vt:lpstr>
      <vt:lpstr>Multiprocessor Operating Systems, cont’d</vt:lpstr>
      <vt:lpstr>Multiprocessor Operating Systems, cont’d</vt:lpstr>
      <vt:lpstr>Distributed Shared Memory (DSM)</vt:lpstr>
      <vt:lpstr>Distributed Shared Memory (DSM),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734</cp:revision>
  <dcterms:created xsi:type="dcterms:W3CDTF">2008-01-12T03:52:55Z</dcterms:created>
  <dcterms:modified xsi:type="dcterms:W3CDTF">2021-04-23T10:17:53Z</dcterms:modified>
</cp:coreProperties>
</file>