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83"/>
  </p:notesMasterIdLst>
  <p:handoutMasterIdLst>
    <p:handoutMasterId r:id="rId84"/>
  </p:handoutMasterIdLst>
  <p:sldIdLst>
    <p:sldId id="256" r:id="rId2"/>
    <p:sldId id="363"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283" r:id="rId17"/>
    <p:sldId id="356" r:id="rId18"/>
    <p:sldId id="357" r:id="rId19"/>
    <p:sldId id="284" r:id="rId20"/>
    <p:sldId id="285" r:id="rId21"/>
    <p:sldId id="286" r:id="rId22"/>
    <p:sldId id="287" r:id="rId23"/>
    <p:sldId id="361" r:id="rId24"/>
    <p:sldId id="288" r:id="rId25"/>
    <p:sldId id="289" r:id="rId26"/>
    <p:sldId id="290" r:id="rId27"/>
    <p:sldId id="291" r:id="rId28"/>
    <p:sldId id="292" r:id="rId29"/>
    <p:sldId id="293" r:id="rId30"/>
    <p:sldId id="294" r:id="rId31"/>
    <p:sldId id="295" r:id="rId32"/>
    <p:sldId id="296" r:id="rId33"/>
    <p:sldId id="297" r:id="rId34"/>
    <p:sldId id="362" r:id="rId35"/>
    <p:sldId id="321" r:id="rId36"/>
    <p:sldId id="358" r:id="rId37"/>
    <p:sldId id="359" r:id="rId38"/>
    <p:sldId id="360" r:id="rId39"/>
    <p:sldId id="298" r:id="rId40"/>
    <p:sldId id="315" r:id="rId41"/>
    <p:sldId id="299" r:id="rId42"/>
    <p:sldId id="316" r:id="rId43"/>
    <p:sldId id="300" r:id="rId44"/>
    <p:sldId id="303" r:id="rId45"/>
    <p:sldId id="317" r:id="rId46"/>
    <p:sldId id="304" r:id="rId47"/>
    <p:sldId id="305" r:id="rId48"/>
    <p:sldId id="306" r:id="rId49"/>
    <p:sldId id="307" r:id="rId50"/>
    <p:sldId id="308" r:id="rId51"/>
    <p:sldId id="318" r:id="rId52"/>
    <p:sldId id="309" r:id="rId53"/>
    <p:sldId id="310" r:id="rId54"/>
    <p:sldId id="311" r:id="rId55"/>
    <p:sldId id="319" r:id="rId56"/>
    <p:sldId id="312" r:id="rId57"/>
    <p:sldId id="313" r:id="rId58"/>
    <p:sldId id="320" r:id="rId59"/>
    <p:sldId id="314" r:id="rId60"/>
    <p:sldId id="322" r:id="rId61"/>
    <p:sldId id="323" r:id="rId62"/>
    <p:sldId id="324" r:id="rId63"/>
    <p:sldId id="325" r:id="rId64"/>
    <p:sldId id="326"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3" r:id="rId80"/>
    <p:sldId id="344" r:id="rId81"/>
    <p:sldId id="345" r:id="rId82"/>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432FF"/>
    <a:srgbClr val="08813D"/>
    <a:srgbClr val="C9F1FD"/>
    <a:srgbClr val="C5F9B8"/>
    <a:srgbClr val="029846"/>
    <a:srgbClr val="FF9300"/>
    <a:srgbClr val="E1A90D"/>
    <a:srgbClr val="FF40FF"/>
    <a:srgbClr val="930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59" autoAdjust="0"/>
    <p:restoredTop sz="94176" autoAdjust="0"/>
  </p:normalViewPr>
  <p:slideViewPr>
    <p:cSldViewPr>
      <p:cViewPr varScale="1">
        <p:scale>
          <a:sx n="155" d="100"/>
          <a:sy n="155" d="100"/>
        </p:scale>
        <p:origin x="192" y="48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4/7/21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19</a:t>
            </a:fld>
            <a:endParaRPr lang="en-US" altLang="x-none"/>
          </a:p>
        </p:txBody>
      </p:sp>
    </p:spTree>
    <p:extLst>
      <p:ext uri="{BB962C8B-B14F-4D97-AF65-F5344CB8AC3E}">
        <p14:creationId xmlns:p14="http://schemas.microsoft.com/office/powerpoint/2010/main" val="162594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42</a:t>
            </a:fld>
            <a:endParaRPr lang="en-US" altLang="x-none"/>
          </a:p>
        </p:txBody>
      </p:sp>
    </p:spTree>
    <p:extLst>
      <p:ext uri="{BB962C8B-B14F-4D97-AF65-F5344CB8AC3E}">
        <p14:creationId xmlns:p14="http://schemas.microsoft.com/office/powerpoint/2010/main" val="202128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A553-D810-F24F-A788-2613E0B4E3C0}"/>
              </a:ext>
            </a:extLst>
          </p:cNvPr>
          <p:cNvSpPr>
            <a:spLocks noGrp="1"/>
          </p:cNvSpPr>
          <p:nvPr>
            <p:ph type="title"/>
          </p:nvPr>
        </p:nvSpPr>
        <p:spPr>
          <a:xfrm>
            <a:off x="457200" y="411163"/>
            <a:ext cx="8229600" cy="6556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7D62D1-04CB-2947-9040-FAB05E7A88F0}"/>
              </a:ext>
            </a:extLst>
          </p:cNvPr>
          <p:cNvSpPr>
            <a:spLocks noGrp="1"/>
          </p:cNvSpPr>
          <p:nvPr>
            <p:ph type="body" sz="half" idx="1"/>
          </p:nvPr>
        </p:nvSpPr>
        <p:spPr>
          <a:xfrm>
            <a:off x="457200" y="1295400"/>
            <a:ext cx="4038600" cy="483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0AE1C-BEA5-A24D-8844-9B5E0C2F90FF}"/>
              </a:ext>
            </a:extLst>
          </p:cNvPr>
          <p:cNvSpPr>
            <a:spLocks noGrp="1"/>
          </p:cNvSpPr>
          <p:nvPr>
            <p:ph sz="half" idx="2"/>
          </p:nvPr>
        </p:nvSpPr>
        <p:spPr>
          <a:xfrm>
            <a:off x="4648200" y="1295400"/>
            <a:ext cx="4038600" cy="483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5C1F4-9ACF-7D48-A6E6-144DA3366287}"/>
              </a:ext>
            </a:extLst>
          </p:cNvPr>
          <p:cNvSpPr>
            <a:spLocks noGrp="1"/>
          </p:cNvSpPr>
          <p:nvPr>
            <p:ph type="dt" sz="half" idx="10"/>
          </p:nvPr>
        </p:nvSpPr>
        <p:spPr>
          <a:xfrm>
            <a:off x="1006475" y="6248400"/>
            <a:ext cx="2101850" cy="457200"/>
          </a:xfrm>
        </p:spPr>
        <p:txBody>
          <a:bodyPr/>
          <a:lstStyle>
            <a:lvl1pPr>
              <a:defRPr/>
            </a:lvl1pPr>
          </a:lstStyle>
          <a:p>
            <a:r>
              <a:rPr lang="en-US" altLang="en-US"/>
              <a:t>Department of Computer Science</a:t>
            </a:r>
          </a:p>
          <a:p>
            <a:r>
              <a:rPr lang="en-US" altLang="en-US"/>
              <a:t>Summer 2013: July 3</a:t>
            </a:r>
          </a:p>
        </p:txBody>
      </p:sp>
      <p:sp>
        <p:nvSpPr>
          <p:cNvPr id="6" name="Footer Placeholder 5">
            <a:extLst>
              <a:ext uri="{FF2B5EF4-FFF2-40B4-BE49-F238E27FC236}">
                <a16:creationId xmlns:a16="http://schemas.microsoft.com/office/drawing/2014/main" id="{46523B45-3A03-7A48-A9C1-51231F54EFC7}"/>
              </a:ext>
            </a:extLst>
          </p:cNvPr>
          <p:cNvSpPr>
            <a:spLocks noGrp="1"/>
          </p:cNvSpPr>
          <p:nvPr>
            <p:ph type="ftr" sz="quarter" idx="11"/>
          </p:nvPr>
        </p:nvSpPr>
        <p:spPr>
          <a:xfrm>
            <a:off x="3382963" y="6248400"/>
            <a:ext cx="3292475" cy="457200"/>
          </a:xfrm>
        </p:spPr>
        <p:txBody>
          <a:bodyPr/>
          <a:lstStyle>
            <a:lvl1pPr>
              <a:defRPr/>
            </a:lvl1pPr>
          </a:lstStyle>
          <a:p>
            <a:r>
              <a:rPr lang="en-US" altLang="en-US"/>
              <a:t>CS 149: Operating Systems</a:t>
            </a:r>
            <a:br>
              <a:rPr lang="en-US" altLang="en-US"/>
            </a:br>
            <a:r>
              <a:rPr lang="en-US" altLang="en-US">
                <a:cs typeface="Arial" panose="020B0604020202020204" pitchFamily="34" charset="0"/>
              </a:rPr>
              <a:t>© </a:t>
            </a:r>
            <a:r>
              <a:rPr lang="en-US" altLang="en-US"/>
              <a:t>R. Mak</a:t>
            </a:r>
          </a:p>
        </p:txBody>
      </p:sp>
      <p:sp>
        <p:nvSpPr>
          <p:cNvPr id="7" name="Slide Number Placeholder 6">
            <a:extLst>
              <a:ext uri="{FF2B5EF4-FFF2-40B4-BE49-F238E27FC236}">
                <a16:creationId xmlns:a16="http://schemas.microsoft.com/office/drawing/2014/main" id="{BCD07340-DE99-C846-A66E-9363B526BD90}"/>
              </a:ext>
            </a:extLst>
          </p:cNvPr>
          <p:cNvSpPr>
            <a:spLocks noGrp="1"/>
          </p:cNvSpPr>
          <p:nvPr>
            <p:ph type="sldNum" sz="quarter" idx="12"/>
          </p:nvPr>
        </p:nvSpPr>
        <p:spPr>
          <a:xfrm>
            <a:off x="6781800" y="6248400"/>
            <a:ext cx="1905000" cy="457200"/>
          </a:xfrm>
        </p:spPr>
        <p:txBody>
          <a:bodyPr/>
          <a:lstStyle>
            <a:lvl1pPr>
              <a:defRPr/>
            </a:lvl1pPr>
          </a:lstStyle>
          <a:p>
            <a:fld id="{AAF988A2-F920-3941-A665-6C047E86D1F5}" type="slidenum">
              <a:rPr lang="en-US" altLang="en-US"/>
              <a:pPr/>
              <a:t>‹#›</a:t>
            </a:fld>
            <a:endParaRPr lang="en-US" altLang="en-US"/>
          </a:p>
        </p:txBody>
      </p:sp>
    </p:spTree>
    <p:extLst>
      <p:ext uri="{BB962C8B-B14F-4D97-AF65-F5344CB8AC3E}">
        <p14:creationId xmlns:p14="http://schemas.microsoft.com/office/powerpoint/2010/main" val="135423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09961" cy="400110"/>
          </a:xfrm>
          <a:prstGeom prst="rect">
            <a:avLst/>
          </a:prstGeom>
          <a:noFill/>
        </p:spPr>
        <p:txBody>
          <a:bodyPr wrap="none" rtlCol="0">
            <a:spAutoFit/>
          </a:bodyPr>
          <a:lstStyle/>
          <a:p>
            <a:r>
              <a:rPr lang="en-US" sz="1000" dirty="0"/>
              <a:t>Computer</a:t>
            </a:r>
            <a:r>
              <a:rPr lang="en-US" sz="1000" baseline="0" dirty="0"/>
              <a:t> Engineering Dept.</a:t>
            </a:r>
          </a:p>
          <a:p>
            <a:r>
              <a:rPr lang="en-US" sz="1000" baseline="0" dirty="0"/>
              <a:t>Spring 2021: April 9</a:t>
            </a:r>
            <a:endParaRPr lang="en-US" sz="1000" dirty="0"/>
          </a:p>
        </p:txBody>
      </p:sp>
      <p:sp>
        <p:nvSpPr>
          <p:cNvPr id="2" name="TextBox 1"/>
          <p:cNvSpPr txBox="1"/>
          <p:nvPr userDrawn="1"/>
        </p:nvSpPr>
        <p:spPr>
          <a:xfrm>
            <a:off x="3721708" y="6263609"/>
            <a:ext cx="1992853" cy="400110"/>
          </a:xfrm>
          <a:prstGeom prst="rect">
            <a:avLst/>
          </a:prstGeom>
          <a:noFill/>
        </p:spPr>
        <p:txBody>
          <a:bodyPr wrap="none" rtlCol="0">
            <a:spAutoFit/>
          </a:bodyPr>
          <a:lstStyle/>
          <a:p>
            <a:pPr algn="ctr"/>
            <a:r>
              <a:rPr lang="en-US" altLang="x-none" sz="1000" dirty="0"/>
              <a:t>CMPE 142: Operating Systems </a:t>
            </a:r>
          </a:p>
          <a:p>
            <a:pPr algn="ctr"/>
            <a:r>
              <a:rPr lang="en-US" altLang="x-none" sz="1000" dirty="0"/>
              <a:t>© R. </a:t>
            </a:r>
            <a:r>
              <a:rPr lang="en-US" altLang="x-none" sz="1000" dirty="0" err="1"/>
              <a:t>Mak</a:t>
            </a:r>
            <a:endParaRPr lang="en-US" altLang="x-none" sz="10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www.zotac.com/hk/news/storage-arrays" TargetMode="External"/><Relationship Id="rId4" Type="http://schemas.openxmlformats.org/officeDocument/2006/relationships/hyperlink" Target="https://www.networkworld.com/article/3445863/hitachi-vantara-unveils-massively-scalable-storage-array.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thegeekstuff.com/2010/08/raid-levels-tutoria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142</a:t>
            </a:r>
            <a:br>
              <a:rPr lang="en-US" altLang="x-none" sz="3200" dirty="0"/>
            </a:br>
            <a:r>
              <a:rPr lang="en-US" altLang="x-none" sz="3200" dirty="0"/>
              <a:t>Operating Systems</a:t>
            </a:r>
            <a:br>
              <a:rPr lang="en-US" altLang="x-none" sz="3600" dirty="0"/>
            </a:br>
            <a:r>
              <a:rPr lang="en-US" altLang="x-none" sz="2400" dirty="0"/>
              <a:t>April 9 Class Meeting</a:t>
            </a:r>
          </a:p>
        </p:txBody>
      </p:sp>
      <p:sp>
        <p:nvSpPr>
          <p:cNvPr id="2051" name="Rectangle 3"/>
          <p:cNvSpPr>
            <a:spLocks noGrp="1" noChangeArrowheads="1"/>
          </p:cNvSpPr>
          <p:nvPr>
            <p:ph type="subTitle" idx="1"/>
          </p:nvPr>
        </p:nvSpPr>
        <p:spPr/>
        <p:txBody>
          <a:bodyPr/>
          <a:lstStyle/>
          <a:p>
            <a:pPr algn="ctr"/>
            <a:r>
              <a:rPr lang="en-US" altLang="x-none" dirty="0"/>
              <a:t>Department of Computer Engineering</a:t>
            </a:r>
            <a:br>
              <a:rPr lang="en-US" altLang="x-none" dirty="0"/>
            </a:br>
            <a:r>
              <a:rPr lang="en-US" altLang="x-none" dirty="0"/>
              <a:t>San Jose State University</a:t>
            </a:r>
            <a:br>
              <a:rPr lang="en-US" altLang="x-none" dirty="0"/>
            </a:br>
            <a:br>
              <a:rPr lang="en-US" altLang="x-none" sz="1000" dirty="0"/>
            </a:br>
            <a:r>
              <a:rPr lang="en-US" altLang="x-none" dirty="0"/>
              <a:t>Spring 2021</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63CC1C5-9B70-994B-96C7-8EBBE13C32D6}"/>
              </a:ext>
            </a:extLst>
          </p:cNvPr>
          <p:cNvSpPr>
            <a:spLocks noGrp="1"/>
          </p:cNvSpPr>
          <p:nvPr>
            <p:ph type="sldNum" sz="quarter" idx="12"/>
          </p:nvPr>
        </p:nvSpPr>
        <p:spPr/>
        <p:txBody>
          <a:bodyPr/>
          <a:lstStyle/>
          <a:p>
            <a:fld id="{DA7C3D8C-6C62-E34A-9DD6-1A26FF1A79B8}" type="slidenum">
              <a:rPr lang="en-US" altLang="en-US"/>
              <a:pPr/>
              <a:t>10</a:t>
            </a:fld>
            <a:endParaRPr lang="en-US" altLang="en-US"/>
          </a:p>
        </p:txBody>
      </p:sp>
      <p:sp>
        <p:nvSpPr>
          <p:cNvPr id="751618" name="Rectangle 2">
            <a:extLst>
              <a:ext uri="{FF2B5EF4-FFF2-40B4-BE49-F238E27FC236}">
                <a16:creationId xmlns:a16="http://schemas.microsoft.com/office/drawing/2014/main" id="{E91E1166-3DFC-8E40-85CF-771D1786C503}"/>
              </a:ext>
            </a:extLst>
          </p:cNvPr>
          <p:cNvSpPr>
            <a:spLocks noGrp="1" noChangeArrowheads="1"/>
          </p:cNvSpPr>
          <p:nvPr>
            <p:ph type="title"/>
          </p:nvPr>
        </p:nvSpPr>
        <p:spPr/>
        <p:txBody>
          <a:bodyPr/>
          <a:lstStyle/>
          <a:p>
            <a:r>
              <a:rPr lang="en-US" altLang="en-US" dirty="0"/>
              <a:t>Midterm Solutions: Question 8</a:t>
            </a:r>
          </a:p>
        </p:txBody>
      </p:sp>
      <p:sp>
        <p:nvSpPr>
          <p:cNvPr id="751619" name="Rectangle 3">
            <a:extLst>
              <a:ext uri="{FF2B5EF4-FFF2-40B4-BE49-F238E27FC236}">
                <a16:creationId xmlns:a16="http://schemas.microsoft.com/office/drawing/2014/main" id="{3E190FFF-2032-0241-ACD0-02FA30094544}"/>
              </a:ext>
            </a:extLst>
          </p:cNvPr>
          <p:cNvSpPr>
            <a:spLocks noGrp="1" noChangeArrowheads="1"/>
          </p:cNvSpPr>
          <p:nvPr>
            <p:ph type="body" idx="1"/>
          </p:nvPr>
        </p:nvSpPr>
        <p:spPr>
          <a:xfrm>
            <a:off x="5241560" y="1143025"/>
            <a:ext cx="3628074" cy="4937125"/>
          </a:xfrm>
        </p:spPr>
        <p:txBody>
          <a:bodyPr/>
          <a:lstStyle/>
          <a:p>
            <a:pPr lvl="4">
              <a:lnSpc>
                <a:spcPct val="80000"/>
              </a:lnSpc>
            </a:pPr>
            <a:endParaRPr lang="en-US" altLang="en-US" sz="900" dirty="0">
              <a:solidFill>
                <a:schemeClr val="folHlink"/>
              </a:solidFill>
            </a:endParaRPr>
          </a:p>
          <a:p>
            <a:pPr marL="0" indent="0">
              <a:spcBef>
                <a:spcPts val="0"/>
              </a:spcBef>
              <a:buNone/>
            </a:pPr>
            <a:r>
              <a:rPr lang="en-US" altLang="en-US" sz="2200" dirty="0"/>
              <a:t>The process cannot enter its critical region as long as</a:t>
            </a:r>
            <a:br>
              <a:rPr lang="en-US" altLang="en-US" sz="2200" dirty="0"/>
            </a:br>
            <a:r>
              <a:rPr lang="en-US" altLang="en-US" sz="2200" b="1" dirty="0">
                <a:solidFill>
                  <a:srgbClr val="0070C0"/>
                </a:solidFill>
                <a:latin typeface="Courier New" panose="02070309020205020404" pitchFamily="49" charset="0"/>
                <a:cs typeface="Courier New" panose="02070309020205020404" pitchFamily="49" charset="0"/>
              </a:rPr>
              <a:t>lock</a:t>
            </a:r>
            <a:r>
              <a:rPr lang="en-US" altLang="en-US" sz="2200" dirty="0"/>
              <a:t> is true. </a:t>
            </a:r>
          </a:p>
          <a:p>
            <a:pPr marL="0" indent="0">
              <a:spcBef>
                <a:spcPts val="0"/>
              </a:spcBef>
              <a:buNone/>
            </a:pPr>
            <a:endParaRPr lang="en-US" altLang="en-US" sz="1200" dirty="0"/>
          </a:p>
          <a:p>
            <a:pPr marL="0" indent="0">
              <a:spcBef>
                <a:spcPts val="0"/>
              </a:spcBef>
              <a:buNone/>
            </a:pPr>
            <a:r>
              <a:rPr lang="en-US" altLang="en-US" sz="2200" dirty="0"/>
              <a:t>In a busy loop, the value of </a:t>
            </a:r>
            <a:r>
              <a:rPr lang="en-US" altLang="en-US" sz="2200" b="1" dirty="0">
                <a:solidFill>
                  <a:srgbClr val="0070C0"/>
                </a:solidFill>
                <a:latin typeface="Courier New" panose="02070309020205020404" pitchFamily="49" charset="0"/>
                <a:cs typeface="Courier New" panose="02070309020205020404" pitchFamily="49" charset="0"/>
              </a:rPr>
              <a:t>key</a:t>
            </a:r>
            <a:r>
              <a:rPr lang="en-US" altLang="en-US" sz="2200" dirty="0"/>
              <a:t> is repeatedly tested and then </a:t>
            </a:r>
            <a:r>
              <a:rPr lang="en-US" altLang="en-US" sz="2200" u="sng" dirty="0"/>
              <a:t>atomically</a:t>
            </a:r>
            <a:r>
              <a:rPr lang="en-US" altLang="en-US" sz="2200" dirty="0"/>
              <a:t> set to the current value of </a:t>
            </a:r>
            <a:r>
              <a:rPr lang="en-US" altLang="en-US" sz="2200" b="1" dirty="0">
                <a:solidFill>
                  <a:srgbClr val="0070C0"/>
                </a:solidFill>
                <a:latin typeface="Courier New" panose="02070309020205020404" pitchFamily="49" charset="0"/>
                <a:cs typeface="Courier New" panose="02070309020205020404" pitchFamily="49" charset="0"/>
              </a:rPr>
              <a:t>lock</a:t>
            </a:r>
            <a:r>
              <a:rPr lang="en-US" altLang="en-US" sz="2200" dirty="0"/>
              <a:t> by the call to </a:t>
            </a:r>
            <a:r>
              <a:rPr lang="en-US" altLang="en-US" sz="2200" b="1" dirty="0">
                <a:solidFill>
                  <a:srgbClr val="0070C0"/>
                </a:solidFill>
                <a:latin typeface="Courier New" panose="02070309020205020404" pitchFamily="49" charset="0"/>
                <a:cs typeface="Courier New" panose="02070309020205020404" pitchFamily="49" charset="0"/>
              </a:rPr>
              <a:t>SWAP()</a:t>
            </a:r>
            <a:r>
              <a:rPr lang="en-US" altLang="en-US" sz="2200" dirty="0"/>
              <a:t>.</a:t>
            </a:r>
          </a:p>
          <a:p>
            <a:pPr marL="0" indent="0">
              <a:spcBef>
                <a:spcPts val="0"/>
              </a:spcBef>
              <a:buNone/>
            </a:pPr>
            <a:endParaRPr lang="en-US" altLang="en-US" sz="1200" dirty="0"/>
          </a:p>
          <a:p>
            <a:pPr marL="0" indent="0">
              <a:spcBef>
                <a:spcPts val="0"/>
              </a:spcBef>
              <a:buNone/>
            </a:pPr>
            <a:r>
              <a:rPr lang="en-US" altLang="en-US" sz="2200" dirty="0"/>
              <a:t>Once another process exits its critical region and sets </a:t>
            </a:r>
            <a:r>
              <a:rPr lang="en-US" altLang="en-US" sz="2200" b="1" dirty="0">
                <a:solidFill>
                  <a:srgbClr val="0070C0"/>
                </a:solidFill>
                <a:latin typeface="Courier New" panose="02070309020205020404" pitchFamily="49" charset="0"/>
                <a:cs typeface="Courier New" panose="02070309020205020404" pitchFamily="49" charset="0"/>
              </a:rPr>
              <a:t>lock</a:t>
            </a:r>
            <a:r>
              <a:rPr lang="en-US" altLang="en-US" sz="2200" dirty="0"/>
              <a:t> to false, then this process can enter its critical region.</a:t>
            </a:r>
          </a:p>
        </p:txBody>
      </p:sp>
      <p:sp>
        <p:nvSpPr>
          <p:cNvPr id="751620" name="Text Box 4">
            <a:extLst>
              <a:ext uri="{FF2B5EF4-FFF2-40B4-BE49-F238E27FC236}">
                <a16:creationId xmlns:a16="http://schemas.microsoft.com/office/drawing/2014/main" id="{ECED8DAC-55C0-1C4E-A92B-D773050B2E57}"/>
              </a:ext>
            </a:extLst>
          </p:cNvPr>
          <p:cNvSpPr txBox="1">
            <a:spLocks noChangeArrowheads="1"/>
          </p:cNvSpPr>
          <p:nvPr/>
        </p:nvSpPr>
        <p:spPr bwMode="auto">
          <a:xfrm>
            <a:off x="457245" y="1366838"/>
            <a:ext cx="4664075" cy="1422400"/>
          </a:xfrm>
          <a:prstGeom prst="rect">
            <a:avLst/>
          </a:prstGeom>
          <a:solidFill>
            <a:schemeClr val="bg1">
              <a:lumMod val="95000"/>
            </a:schemeClr>
          </a:solidFill>
          <a:ln>
            <a:solidFill>
              <a:schemeClr val="bg1">
                <a:lumMod val="75000"/>
              </a:schemeClr>
            </a:solidFill>
          </a:ln>
        </p:spPr>
        <p:txBody>
          <a:bodyPr/>
          <a:lstStyle/>
          <a:p>
            <a:r>
              <a:rPr lang="en-US" altLang="ja-JP" sz="1400" b="1" dirty="0">
                <a:latin typeface="Courier New" panose="02070309020205020404" pitchFamily="49" charset="0"/>
                <a:ea typeface="MS Mincho" panose="02020609040205080304" pitchFamily="49" charset="-128"/>
              </a:rPr>
              <a:t>void SWAP(</a:t>
            </a:r>
            <a:r>
              <a:rPr lang="en-US" altLang="ja-JP" sz="1400" b="1" dirty="0" err="1">
                <a:latin typeface="Courier New" panose="02070309020205020404" pitchFamily="49" charset="0"/>
                <a:ea typeface="MS Mincho" panose="02020609040205080304" pitchFamily="49" charset="-128"/>
              </a:rPr>
              <a:t>boolean</a:t>
            </a:r>
            <a:r>
              <a:rPr lang="en-US" altLang="ja-JP" sz="1400" b="1" dirty="0">
                <a:latin typeface="Courier New" panose="02070309020205020404" pitchFamily="49" charset="0"/>
                <a:ea typeface="MS Mincho" panose="02020609040205080304" pitchFamily="49" charset="-128"/>
              </a:rPr>
              <a:t> *first, </a:t>
            </a:r>
            <a:r>
              <a:rPr lang="en-US" altLang="ja-JP" sz="1400" b="1" dirty="0" err="1">
                <a:latin typeface="Courier New" panose="02070309020205020404" pitchFamily="49" charset="0"/>
                <a:ea typeface="MS Mincho" panose="02020609040205080304" pitchFamily="49" charset="-128"/>
              </a:rPr>
              <a:t>boolean</a:t>
            </a:r>
            <a:r>
              <a:rPr lang="en-US" altLang="ja-JP" sz="1400" b="1" dirty="0">
                <a:latin typeface="Courier New" panose="02070309020205020404" pitchFamily="49" charset="0"/>
                <a:ea typeface="MS Mincho" panose="02020609040205080304" pitchFamily="49" charset="-128"/>
              </a:rPr>
              <a:t> *second)</a:t>
            </a:r>
          </a:p>
          <a:p>
            <a:r>
              <a:rPr lang="en-US" altLang="ja-JP" sz="1400" b="1" dirty="0">
                <a:latin typeface="Courier New" panose="02070309020205020404" pitchFamily="49" charset="0"/>
                <a:ea typeface="MS Mincho" panose="02020609040205080304" pitchFamily="49" charset="-128"/>
              </a:rPr>
              <a:t>{</a:t>
            </a:r>
          </a:p>
          <a:p>
            <a:r>
              <a:rPr lang="en-US" altLang="ja-JP" sz="1400" b="1" dirty="0">
                <a:latin typeface="Courier New" panose="02070309020205020404" pitchFamily="49" charset="0"/>
                <a:ea typeface="MS Mincho" panose="02020609040205080304" pitchFamily="49" charset="-128"/>
              </a:rPr>
              <a:t>    </a:t>
            </a:r>
            <a:r>
              <a:rPr lang="en-US" altLang="ja-JP" sz="1400" b="1" dirty="0" err="1">
                <a:latin typeface="Courier New" panose="02070309020205020404" pitchFamily="49" charset="0"/>
                <a:ea typeface="MS Mincho" panose="02020609040205080304" pitchFamily="49" charset="-128"/>
              </a:rPr>
              <a:t>boolean</a:t>
            </a:r>
            <a:r>
              <a:rPr lang="en-US" altLang="ja-JP" sz="1400" b="1" dirty="0">
                <a:latin typeface="Courier New" panose="02070309020205020404" pitchFamily="49" charset="0"/>
                <a:ea typeface="MS Mincho" panose="02020609040205080304" pitchFamily="49" charset="-128"/>
              </a:rPr>
              <a:t> temp = *first;</a:t>
            </a:r>
          </a:p>
          <a:p>
            <a:r>
              <a:rPr lang="en-US" altLang="ja-JP" sz="1400" b="1" dirty="0">
                <a:latin typeface="Courier New" panose="02070309020205020404" pitchFamily="49" charset="0"/>
                <a:ea typeface="MS Mincho" panose="02020609040205080304" pitchFamily="49" charset="-128"/>
              </a:rPr>
              <a:t>    *first = *second;</a:t>
            </a:r>
          </a:p>
          <a:p>
            <a:r>
              <a:rPr lang="en-US" altLang="ja-JP" sz="1400" b="1" dirty="0">
                <a:latin typeface="Courier New" panose="02070309020205020404" pitchFamily="49" charset="0"/>
                <a:ea typeface="MS Mincho" panose="02020609040205080304" pitchFamily="49" charset="-128"/>
              </a:rPr>
              <a:t>    *second = temp;</a:t>
            </a:r>
          </a:p>
          <a:p>
            <a:r>
              <a:rPr lang="en-US" altLang="ja-JP" sz="1400" b="1" dirty="0">
                <a:latin typeface="Courier New" panose="02070309020205020404" pitchFamily="49" charset="0"/>
                <a:ea typeface="MS Mincho" panose="02020609040205080304" pitchFamily="49" charset="-128"/>
              </a:rPr>
              <a:t>}</a:t>
            </a:r>
            <a:endParaRPr lang="en-US" altLang="en-US" sz="1400" dirty="0"/>
          </a:p>
        </p:txBody>
      </p:sp>
      <p:sp>
        <p:nvSpPr>
          <p:cNvPr id="751621" name="Text Box 5">
            <a:extLst>
              <a:ext uri="{FF2B5EF4-FFF2-40B4-BE49-F238E27FC236}">
                <a16:creationId xmlns:a16="http://schemas.microsoft.com/office/drawing/2014/main" id="{B4D4939E-8D9B-7444-A800-EA55BBA4A344}"/>
              </a:ext>
            </a:extLst>
          </p:cNvPr>
          <p:cNvSpPr txBox="1">
            <a:spLocks noChangeArrowheads="1"/>
          </p:cNvSpPr>
          <p:nvPr/>
        </p:nvSpPr>
        <p:spPr bwMode="auto">
          <a:xfrm>
            <a:off x="457245" y="2971800"/>
            <a:ext cx="4664074" cy="3108931"/>
          </a:xfrm>
          <a:prstGeom prst="rect">
            <a:avLst/>
          </a:prstGeom>
          <a:solidFill>
            <a:schemeClr val="bg1">
              <a:lumMod val="95000"/>
            </a:schemeClr>
          </a:solidFill>
          <a:ln>
            <a:solidFill>
              <a:schemeClr val="bg1">
                <a:lumMod val="75000"/>
              </a:schemeClr>
            </a:solidFill>
          </a:ln>
        </p:spPr>
        <p:txBody>
          <a:bodyPr/>
          <a:lstStyle/>
          <a:p>
            <a:r>
              <a:rPr lang="en-US" altLang="ja-JP" sz="1400" b="1" dirty="0">
                <a:latin typeface="Courier New" panose="02070309020205020404" pitchFamily="49" charset="0"/>
                <a:ea typeface="MS Mincho" panose="02020609040205080304" pitchFamily="49" charset="-128"/>
              </a:rPr>
              <a:t>for (;;) {</a:t>
            </a:r>
          </a:p>
          <a:p>
            <a:r>
              <a:rPr lang="en-US" altLang="ja-JP" sz="1400" b="1" dirty="0">
                <a:latin typeface="Courier New" panose="02070309020205020404" pitchFamily="49" charset="0"/>
                <a:ea typeface="MS Mincho" panose="02020609040205080304" pitchFamily="49" charset="-128"/>
              </a:rPr>
              <a:t>    key = TRUE;</a:t>
            </a:r>
          </a:p>
          <a:p>
            <a:endParaRPr lang="en-US" altLang="ja-JP" sz="1400" b="1" dirty="0">
              <a:latin typeface="Courier New" panose="02070309020205020404" pitchFamily="49" charset="0"/>
              <a:ea typeface="MS Mincho" panose="02020609040205080304" pitchFamily="49" charset="-128"/>
            </a:endParaRPr>
          </a:p>
          <a:p>
            <a:r>
              <a:rPr lang="en-US" altLang="ja-JP" sz="1400" b="1" dirty="0">
                <a:latin typeface="Courier New" panose="02070309020205020404" pitchFamily="49" charset="0"/>
                <a:ea typeface="MS Mincho" panose="02020609040205080304" pitchFamily="49" charset="-128"/>
              </a:rPr>
              <a:t>    while (key) </a:t>
            </a:r>
          </a:p>
          <a:p>
            <a:r>
              <a:rPr lang="en-US" altLang="ja-JP" sz="1400" b="1" dirty="0">
                <a:latin typeface="Courier New" panose="02070309020205020404" pitchFamily="49" charset="0"/>
                <a:ea typeface="MS Mincho" panose="02020609040205080304" pitchFamily="49" charset="-128"/>
              </a:rPr>
              <a:t>    {</a:t>
            </a:r>
          </a:p>
          <a:p>
            <a:r>
              <a:rPr lang="en-US" altLang="ja-JP" sz="1400" b="1" dirty="0">
                <a:latin typeface="Courier New" panose="02070309020205020404" pitchFamily="49" charset="0"/>
                <a:ea typeface="MS Mincho" panose="02020609040205080304" pitchFamily="49" charset="-128"/>
              </a:rPr>
              <a:t>        SWAP(&amp;lock, &amp;key);</a:t>
            </a:r>
          </a:p>
          <a:p>
            <a:r>
              <a:rPr lang="en-US" altLang="ja-JP" sz="1400" b="1" dirty="0">
                <a:latin typeface="Courier New" panose="02070309020205020404" pitchFamily="49" charset="0"/>
                <a:ea typeface="MS Mincho" panose="02020609040205080304" pitchFamily="49" charset="-128"/>
              </a:rPr>
              <a:t>    }</a:t>
            </a:r>
          </a:p>
          <a:p>
            <a:endParaRPr lang="en-US" altLang="ja-JP" sz="1400" b="1" dirty="0">
              <a:latin typeface="Courier New" panose="02070309020205020404" pitchFamily="49" charset="0"/>
              <a:ea typeface="MS Mincho" panose="02020609040205080304" pitchFamily="49" charset="-128"/>
            </a:endParaRPr>
          </a:p>
          <a:p>
            <a:r>
              <a:rPr lang="en-US" altLang="ja-JP" sz="1400" b="1" dirty="0">
                <a:latin typeface="Courier New" panose="02070309020205020404" pitchFamily="49" charset="0"/>
                <a:ea typeface="MS Mincho" panose="02020609040205080304" pitchFamily="49" charset="-128"/>
              </a:rPr>
              <a:t>        // critical region here //</a:t>
            </a:r>
          </a:p>
          <a:p>
            <a:endParaRPr lang="en-US" altLang="ja-JP" sz="1400" b="1" dirty="0">
              <a:latin typeface="Courier New" panose="02070309020205020404" pitchFamily="49" charset="0"/>
              <a:ea typeface="MS Mincho" panose="02020609040205080304" pitchFamily="49" charset="-128"/>
            </a:endParaRPr>
          </a:p>
          <a:p>
            <a:r>
              <a:rPr lang="en-US" altLang="ja-JP" sz="1400" b="1" dirty="0">
                <a:latin typeface="Courier New" panose="02070309020205020404" pitchFamily="49" charset="0"/>
                <a:ea typeface="MS Mincho" panose="02020609040205080304" pitchFamily="49" charset="-128"/>
              </a:rPr>
              <a:t>    lock = FALSE;</a:t>
            </a:r>
          </a:p>
          <a:p>
            <a:endParaRPr lang="en-US" altLang="ja-JP" sz="1400" b="1" dirty="0">
              <a:latin typeface="Courier New" panose="02070309020205020404" pitchFamily="49" charset="0"/>
              <a:ea typeface="MS Mincho" panose="02020609040205080304" pitchFamily="49" charset="-128"/>
            </a:endParaRPr>
          </a:p>
          <a:p>
            <a:r>
              <a:rPr lang="en-US" altLang="ja-JP" sz="1400" b="1" dirty="0">
                <a:latin typeface="Courier New" panose="02070309020205020404" pitchFamily="49" charset="0"/>
                <a:ea typeface="MS Mincho" panose="02020609040205080304" pitchFamily="49" charset="-128"/>
              </a:rPr>
              <a:t>        // noncritical region here //</a:t>
            </a:r>
          </a:p>
          <a:p>
            <a:r>
              <a:rPr lang="en-US" altLang="ja-JP" sz="1400" b="1" dirty="0">
                <a:latin typeface="Courier New" panose="02070309020205020404" pitchFamily="49" charset="0"/>
                <a:ea typeface="MS Mincho" panose="02020609040205080304" pitchFamily="49" charset="-128"/>
              </a:rPr>
              <a:t>}</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1619">
                                            <p:txEl>
                                              <p:pRg st="1" end="1"/>
                                            </p:txEl>
                                          </p:spTgt>
                                        </p:tgtEl>
                                        <p:attrNameLst>
                                          <p:attrName>style.visibility</p:attrName>
                                        </p:attrNameLst>
                                      </p:cBhvr>
                                      <p:to>
                                        <p:strVal val="visible"/>
                                      </p:to>
                                    </p:set>
                                    <p:animEffect transition="in" filter="fade">
                                      <p:cBhvr>
                                        <p:cTn id="7" dur="500"/>
                                        <p:tgtEl>
                                          <p:spTgt spid="7516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1619">
                                            <p:txEl>
                                              <p:pRg st="3" end="3"/>
                                            </p:txEl>
                                          </p:spTgt>
                                        </p:tgtEl>
                                        <p:attrNameLst>
                                          <p:attrName>style.visibility</p:attrName>
                                        </p:attrNameLst>
                                      </p:cBhvr>
                                      <p:to>
                                        <p:strVal val="visible"/>
                                      </p:to>
                                    </p:set>
                                    <p:animEffect transition="in" filter="fade">
                                      <p:cBhvr>
                                        <p:cTn id="12" dur="500"/>
                                        <p:tgtEl>
                                          <p:spTgt spid="7516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1619">
                                            <p:txEl>
                                              <p:pRg st="5" end="5"/>
                                            </p:txEl>
                                          </p:spTgt>
                                        </p:tgtEl>
                                        <p:attrNameLst>
                                          <p:attrName>style.visibility</p:attrName>
                                        </p:attrNameLst>
                                      </p:cBhvr>
                                      <p:to>
                                        <p:strVal val="visible"/>
                                      </p:to>
                                    </p:set>
                                    <p:animEffect transition="in" filter="fade">
                                      <p:cBhvr>
                                        <p:cTn id="17" dur="500"/>
                                        <p:tgtEl>
                                          <p:spTgt spid="75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C718-5526-A441-B4ED-35A2D231D4F5}"/>
              </a:ext>
            </a:extLst>
          </p:cNvPr>
          <p:cNvSpPr>
            <a:spLocks noGrp="1"/>
          </p:cNvSpPr>
          <p:nvPr>
            <p:ph type="title"/>
          </p:nvPr>
        </p:nvSpPr>
        <p:spPr/>
        <p:txBody>
          <a:bodyPr/>
          <a:lstStyle/>
          <a:p>
            <a:r>
              <a:rPr lang="en-US" altLang="en-US" dirty="0"/>
              <a:t>Midterm Solutions: Question 9</a:t>
            </a:r>
            <a:endParaRPr lang="en-US" dirty="0"/>
          </a:p>
        </p:txBody>
      </p:sp>
      <p:sp>
        <p:nvSpPr>
          <p:cNvPr id="3" name="Content Placeholder 2">
            <a:extLst>
              <a:ext uri="{FF2B5EF4-FFF2-40B4-BE49-F238E27FC236}">
                <a16:creationId xmlns:a16="http://schemas.microsoft.com/office/drawing/2014/main" id="{4DC22EB5-1E5C-5946-8BBC-B0D8A5160617}"/>
              </a:ext>
            </a:extLst>
          </p:cNvPr>
          <p:cNvSpPr>
            <a:spLocks noGrp="1"/>
          </p:cNvSpPr>
          <p:nvPr>
            <p:ph idx="1"/>
          </p:nvPr>
        </p:nvSpPr>
        <p:spPr>
          <a:xfrm>
            <a:off x="457200" y="3398497"/>
            <a:ext cx="8229600" cy="2682234"/>
          </a:xfrm>
        </p:spPr>
        <p:txBody>
          <a:bodyPr/>
          <a:lstStyle/>
          <a:p>
            <a:pPr marL="514350" indent="-514350">
              <a:buFont typeface="+mj-lt"/>
              <a:buAutoNum type="alphaUcPeriod"/>
            </a:pPr>
            <a:r>
              <a:rPr lang="en-US" dirty="0"/>
              <a:t>Philosophers 1 through 4 will each acquire the left fork first and then the right fork. Philosopher 5 must first acquire the right fork and then the left fork.</a:t>
            </a:r>
          </a:p>
          <a:p>
            <a:pPr lvl="1"/>
            <a:r>
              <a:rPr lang="en-US" dirty="0">
                <a:solidFill>
                  <a:srgbClr val="0070C0"/>
                </a:solidFill>
              </a:rPr>
              <a:t>Breaks </a:t>
            </a:r>
            <a:r>
              <a:rPr lang="en-US" u="sng" dirty="0">
                <a:solidFill>
                  <a:srgbClr val="0070C0"/>
                </a:solidFill>
              </a:rPr>
              <a:t>circular wait</a:t>
            </a:r>
            <a:r>
              <a:rPr lang="en-US" dirty="0">
                <a:solidFill>
                  <a:srgbClr val="0070C0"/>
                </a:solidFill>
              </a:rPr>
              <a:t>. Philosopher 5 disrupts the order of acquiring the resources (forks).</a:t>
            </a:r>
          </a:p>
        </p:txBody>
      </p:sp>
      <p:sp>
        <p:nvSpPr>
          <p:cNvPr id="6" name="Slide Number Placeholder 5">
            <a:extLst>
              <a:ext uri="{FF2B5EF4-FFF2-40B4-BE49-F238E27FC236}">
                <a16:creationId xmlns:a16="http://schemas.microsoft.com/office/drawing/2014/main" id="{D8FF8A48-8993-7B4F-99C1-86781FE8F8B1}"/>
              </a:ext>
            </a:extLst>
          </p:cNvPr>
          <p:cNvSpPr>
            <a:spLocks noGrp="1"/>
          </p:cNvSpPr>
          <p:nvPr>
            <p:ph type="sldNum" sz="quarter" idx="12"/>
          </p:nvPr>
        </p:nvSpPr>
        <p:spPr/>
        <p:txBody>
          <a:bodyPr/>
          <a:lstStyle/>
          <a:p>
            <a:fld id="{0F83EDA1-C167-BA43-B609-EDF3ED8221CF}" type="slidenum">
              <a:rPr lang="en-US" altLang="en-US" smtClean="0"/>
              <a:pPr/>
              <a:t>11</a:t>
            </a:fld>
            <a:endParaRPr lang="en-US" altLang="en-US"/>
          </a:p>
        </p:txBody>
      </p:sp>
      <p:pic>
        <p:nvPicPr>
          <p:cNvPr id="8" name="Picture 7" descr="Text&#10;&#10;Description automatically generated">
            <a:extLst>
              <a:ext uri="{FF2B5EF4-FFF2-40B4-BE49-F238E27FC236}">
                <a16:creationId xmlns:a16="http://schemas.microsoft.com/office/drawing/2014/main" id="{6AB5A805-5A3A-D24B-B121-63A5A62213CA}"/>
              </a:ext>
            </a:extLst>
          </p:cNvPr>
          <p:cNvPicPr>
            <a:picLocks noChangeAspect="1"/>
          </p:cNvPicPr>
          <p:nvPr/>
        </p:nvPicPr>
        <p:blipFill>
          <a:blip r:embed="rId2"/>
          <a:stretch>
            <a:fillRect/>
          </a:stretch>
        </p:blipFill>
        <p:spPr>
          <a:xfrm>
            <a:off x="3474737" y="1325903"/>
            <a:ext cx="3108926" cy="1988501"/>
          </a:xfrm>
          <a:prstGeom prst="rect">
            <a:avLst/>
          </a:prstGeom>
          <a:ln>
            <a:solidFill>
              <a:schemeClr val="tx1"/>
            </a:solidFill>
          </a:ln>
        </p:spPr>
      </p:pic>
    </p:spTree>
    <p:extLst>
      <p:ext uri="{BB962C8B-B14F-4D97-AF65-F5344CB8AC3E}">
        <p14:creationId xmlns:p14="http://schemas.microsoft.com/office/powerpoint/2010/main" val="10829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3EA1-8F91-CA4C-BA36-FE8378056D04}"/>
              </a:ext>
            </a:extLst>
          </p:cNvPr>
          <p:cNvSpPr>
            <a:spLocks noGrp="1"/>
          </p:cNvSpPr>
          <p:nvPr>
            <p:ph type="title"/>
          </p:nvPr>
        </p:nvSpPr>
        <p:spPr/>
        <p:txBody>
          <a:bodyPr/>
          <a:lstStyle/>
          <a:p>
            <a:r>
              <a:rPr lang="en-US" altLang="en-US" dirty="0"/>
              <a:t>Midterm Solutions: Question 9</a:t>
            </a:r>
            <a:r>
              <a:rPr lang="en-US" altLang="en-US" i="1" dirty="0"/>
              <a:t>, cont’d</a:t>
            </a:r>
            <a:endParaRPr lang="en-US" i="1" dirty="0"/>
          </a:p>
        </p:txBody>
      </p:sp>
      <p:sp>
        <p:nvSpPr>
          <p:cNvPr id="3" name="Content Placeholder 2">
            <a:extLst>
              <a:ext uri="{FF2B5EF4-FFF2-40B4-BE49-F238E27FC236}">
                <a16:creationId xmlns:a16="http://schemas.microsoft.com/office/drawing/2014/main" id="{4B4452FF-79E3-8249-A353-8B6602BCFC1B}"/>
              </a:ext>
            </a:extLst>
          </p:cNvPr>
          <p:cNvSpPr>
            <a:spLocks noGrp="1"/>
          </p:cNvSpPr>
          <p:nvPr>
            <p:ph idx="1"/>
          </p:nvPr>
        </p:nvSpPr>
        <p:spPr>
          <a:xfrm>
            <a:off x="457200" y="1295400"/>
            <a:ext cx="8229600" cy="4785331"/>
          </a:xfrm>
        </p:spPr>
        <p:txBody>
          <a:bodyPr/>
          <a:lstStyle/>
          <a:p>
            <a:pPr marL="514350" indent="-514350">
              <a:buFont typeface="+mj-lt"/>
              <a:buAutoNum type="alphaUcPeriod" startAt="2"/>
            </a:pPr>
            <a:r>
              <a:rPr lang="en-US" dirty="0"/>
              <a:t>A more senior philosopher can take a fork away from a less senior neighbor.</a:t>
            </a:r>
          </a:p>
          <a:p>
            <a:pPr lvl="1"/>
            <a:r>
              <a:rPr lang="en-US" dirty="0">
                <a:solidFill>
                  <a:srgbClr val="0070C0"/>
                </a:solidFill>
              </a:rPr>
              <a:t>Breaks </a:t>
            </a:r>
            <a:r>
              <a:rPr lang="en-US" u="sng" dirty="0">
                <a:solidFill>
                  <a:srgbClr val="0070C0"/>
                </a:solidFill>
              </a:rPr>
              <a:t>no preemption</a:t>
            </a:r>
            <a:r>
              <a:rPr lang="en-US" dirty="0">
                <a:solidFill>
                  <a:srgbClr val="0070C0"/>
                </a:solidFill>
              </a:rPr>
              <a:t>. A philosopher won’t wait for a fork if he can take it away from a neighboring less senior philosopher.</a:t>
            </a:r>
          </a:p>
          <a:p>
            <a:pPr lvl="4">
              <a:buFont typeface="+mj-lt"/>
              <a:buAutoNum type="alphaUcPeriod" startAt="2"/>
            </a:pPr>
            <a:endParaRPr lang="en-US" dirty="0">
              <a:solidFill>
                <a:srgbClr val="0033CC"/>
              </a:solidFill>
            </a:endParaRPr>
          </a:p>
          <a:p>
            <a:pPr marL="514350" indent="-514350">
              <a:buFont typeface="+mj-lt"/>
              <a:buAutoNum type="alphaUcPeriod" startAt="3"/>
            </a:pPr>
            <a:r>
              <a:rPr lang="en-US" dirty="0"/>
              <a:t>A philosopher can acquire the left and right forks only if both forks are available.</a:t>
            </a:r>
          </a:p>
          <a:p>
            <a:pPr lvl="1"/>
            <a:r>
              <a:rPr lang="en-US" dirty="0">
                <a:solidFill>
                  <a:srgbClr val="0070C0"/>
                </a:solidFill>
              </a:rPr>
              <a:t>Breaks </a:t>
            </a:r>
            <a:r>
              <a:rPr lang="en-US" u="sng" dirty="0">
                <a:solidFill>
                  <a:srgbClr val="0070C0"/>
                </a:solidFill>
              </a:rPr>
              <a:t>hold and wait</a:t>
            </a:r>
            <a:r>
              <a:rPr lang="en-US" dirty="0">
                <a:solidFill>
                  <a:srgbClr val="0070C0"/>
                </a:solidFill>
              </a:rPr>
              <a:t>. No philosopher can grab one fork and then hold it while waiting for the other fork.</a:t>
            </a:r>
          </a:p>
        </p:txBody>
      </p:sp>
      <p:sp>
        <p:nvSpPr>
          <p:cNvPr id="6" name="Slide Number Placeholder 5">
            <a:extLst>
              <a:ext uri="{FF2B5EF4-FFF2-40B4-BE49-F238E27FC236}">
                <a16:creationId xmlns:a16="http://schemas.microsoft.com/office/drawing/2014/main" id="{828E8CC8-DEE4-F94C-812F-047F04DBCAE5}"/>
              </a:ext>
            </a:extLst>
          </p:cNvPr>
          <p:cNvSpPr>
            <a:spLocks noGrp="1"/>
          </p:cNvSpPr>
          <p:nvPr>
            <p:ph type="sldNum" sz="quarter" idx="12"/>
          </p:nvPr>
        </p:nvSpPr>
        <p:spPr/>
        <p:txBody>
          <a:bodyPr/>
          <a:lstStyle/>
          <a:p>
            <a:fld id="{0F83EDA1-C167-BA43-B609-EDF3ED8221CF}" type="slidenum">
              <a:rPr lang="en-US" altLang="en-US" smtClean="0"/>
              <a:pPr/>
              <a:t>12</a:t>
            </a:fld>
            <a:endParaRPr lang="en-US" altLang="en-US" dirty="0"/>
          </a:p>
        </p:txBody>
      </p:sp>
    </p:spTree>
    <p:extLst>
      <p:ext uri="{BB962C8B-B14F-4D97-AF65-F5344CB8AC3E}">
        <p14:creationId xmlns:p14="http://schemas.microsoft.com/office/powerpoint/2010/main" val="190069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9D55-7ADD-BD41-9533-EB4A9948BD87}"/>
              </a:ext>
            </a:extLst>
          </p:cNvPr>
          <p:cNvSpPr>
            <a:spLocks noGrp="1"/>
          </p:cNvSpPr>
          <p:nvPr>
            <p:ph type="title"/>
          </p:nvPr>
        </p:nvSpPr>
        <p:spPr/>
        <p:txBody>
          <a:bodyPr/>
          <a:lstStyle/>
          <a:p>
            <a:r>
              <a:rPr lang="en-US" altLang="en-US" dirty="0"/>
              <a:t>Midterm Solutions: Question 10</a:t>
            </a:r>
            <a:endParaRPr lang="en-US" dirty="0"/>
          </a:p>
        </p:txBody>
      </p:sp>
      <p:sp>
        <p:nvSpPr>
          <p:cNvPr id="3" name="Content Placeholder 2">
            <a:extLst>
              <a:ext uri="{FF2B5EF4-FFF2-40B4-BE49-F238E27FC236}">
                <a16:creationId xmlns:a16="http://schemas.microsoft.com/office/drawing/2014/main" id="{747DA629-23BC-C845-9F3B-C497B28588D2}"/>
              </a:ext>
            </a:extLst>
          </p:cNvPr>
          <p:cNvSpPr>
            <a:spLocks noGrp="1"/>
          </p:cNvSpPr>
          <p:nvPr>
            <p:ph idx="1"/>
          </p:nvPr>
        </p:nvSpPr>
        <p:spPr>
          <a:xfrm>
            <a:off x="457200" y="1295400"/>
            <a:ext cx="8229600" cy="3505185"/>
          </a:xfrm>
        </p:spPr>
        <p:txBody>
          <a:bodyPr/>
          <a:lstStyle/>
          <a:p>
            <a:pPr marL="0" indent="0">
              <a:buNone/>
            </a:pPr>
            <a:r>
              <a:rPr lang="en-US" dirty="0"/>
              <a:t>Holes: 100 KB, 500 KB, 200 KB, 300KB, 600 KB</a:t>
            </a:r>
            <a:br>
              <a:rPr lang="en-US" dirty="0"/>
            </a:br>
            <a:r>
              <a:rPr lang="en-US" dirty="0"/>
              <a:t>Processes: 212 KB, 417 KB, 112 KB, 426 KB</a:t>
            </a:r>
          </a:p>
          <a:p>
            <a:pPr lvl="4"/>
            <a:endParaRPr lang="en-US" dirty="0"/>
          </a:p>
          <a:p>
            <a:pPr marL="514350" indent="-514350">
              <a:buFont typeface="+mj-lt"/>
              <a:buAutoNum type="alphaUcPeriod"/>
            </a:pPr>
            <a:r>
              <a:rPr lang="en-US" dirty="0"/>
              <a:t>First fit:</a:t>
            </a:r>
          </a:p>
          <a:p>
            <a:pPr lvl="1"/>
            <a:r>
              <a:rPr lang="en-US" dirty="0">
                <a:solidFill>
                  <a:srgbClr val="0070C0"/>
                </a:solidFill>
              </a:rPr>
              <a:t>212 KB </a:t>
            </a:r>
            <a:r>
              <a:rPr lang="en-US" dirty="0">
                <a:solidFill>
                  <a:srgbClr val="0070C0"/>
                </a:solidFill>
                <a:sym typeface="Wingdings" pitchFamily="2" charset="2"/>
              </a:rPr>
              <a:t> 500 KB hole and leaves 288 KB hole</a:t>
            </a:r>
          </a:p>
          <a:p>
            <a:pPr lvl="1"/>
            <a:r>
              <a:rPr lang="en-US" dirty="0">
                <a:solidFill>
                  <a:srgbClr val="0070C0"/>
                </a:solidFill>
                <a:sym typeface="Wingdings" pitchFamily="2" charset="2"/>
              </a:rPr>
              <a:t>417 KB  600 KB hole and leaves 183 KB hole</a:t>
            </a:r>
          </a:p>
          <a:p>
            <a:pPr lvl="1"/>
            <a:r>
              <a:rPr lang="en-US" dirty="0">
                <a:solidFill>
                  <a:srgbClr val="0070C0"/>
                </a:solidFill>
                <a:sym typeface="Wingdings" pitchFamily="2" charset="2"/>
              </a:rPr>
              <a:t>112 KB  288 KB hole and leaves 176 KB hole</a:t>
            </a:r>
          </a:p>
          <a:p>
            <a:pPr lvl="1"/>
            <a:r>
              <a:rPr lang="en-US" dirty="0">
                <a:solidFill>
                  <a:srgbClr val="0070C0"/>
                </a:solidFill>
                <a:sym typeface="Wingdings" pitchFamily="2" charset="2"/>
              </a:rPr>
              <a:t>426 KB process must wait</a:t>
            </a:r>
            <a:endParaRPr lang="en-US" dirty="0">
              <a:solidFill>
                <a:srgbClr val="0070C0"/>
              </a:solidFill>
            </a:endParaRPr>
          </a:p>
        </p:txBody>
      </p:sp>
      <p:sp>
        <p:nvSpPr>
          <p:cNvPr id="6" name="Slide Number Placeholder 5">
            <a:extLst>
              <a:ext uri="{FF2B5EF4-FFF2-40B4-BE49-F238E27FC236}">
                <a16:creationId xmlns:a16="http://schemas.microsoft.com/office/drawing/2014/main" id="{47715B94-C38F-E044-86DD-29CEC22B4696}"/>
              </a:ext>
            </a:extLst>
          </p:cNvPr>
          <p:cNvSpPr>
            <a:spLocks noGrp="1"/>
          </p:cNvSpPr>
          <p:nvPr>
            <p:ph type="sldNum" sz="quarter" idx="12"/>
          </p:nvPr>
        </p:nvSpPr>
        <p:spPr/>
        <p:txBody>
          <a:bodyPr/>
          <a:lstStyle/>
          <a:p>
            <a:fld id="{0F83EDA1-C167-BA43-B609-EDF3ED8221CF}" type="slidenum">
              <a:rPr lang="en-US" altLang="en-US" smtClean="0"/>
              <a:pPr/>
              <a:t>13</a:t>
            </a:fld>
            <a:endParaRPr lang="en-US" altLang="en-US"/>
          </a:p>
        </p:txBody>
      </p:sp>
      <p:grpSp>
        <p:nvGrpSpPr>
          <p:cNvPr id="14" name="Group 13">
            <a:extLst>
              <a:ext uri="{FF2B5EF4-FFF2-40B4-BE49-F238E27FC236}">
                <a16:creationId xmlns:a16="http://schemas.microsoft.com/office/drawing/2014/main" id="{FA03ACBA-4987-2E4E-AFA5-C9B6BCDFB4CE}"/>
              </a:ext>
            </a:extLst>
          </p:cNvPr>
          <p:cNvGrpSpPr/>
          <p:nvPr/>
        </p:nvGrpSpPr>
        <p:grpSpPr>
          <a:xfrm>
            <a:off x="2875262" y="2880366"/>
            <a:ext cx="3906538" cy="1452874"/>
            <a:chOff x="2875262" y="2880366"/>
            <a:chExt cx="3906538" cy="1452874"/>
          </a:xfrm>
        </p:grpSpPr>
        <p:sp>
          <p:nvSpPr>
            <p:cNvPr id="7" name="Oval 6">
              <a:extLst>
                <a:ext uri="{FF2B5EF4-FFF2-40B4-BE49-F238E27FC236}">
                  <a16:creationId xmlns:a16="http://schemas.microsoft.com/office/drawing/2014/main" id="{1386F694-76CD-E64B-B60A-38768E6888DE}"/>
                </a:ext>
              </a:extLst>
            </p:cNvPr>
            <p:cNvSpPr/>
            <p:nvPr/>
          </p:nvSpPr>
          <p:spPr bwMode="auto">
            <a:xfrm>
              <a:off x="6217902" y="2880366"/>
              <a:ext cx="563898" cy="54863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8" name="Oval 7">
              <a:extLst>
                <a:ext uri="{FF2B5EF4-FFF2-40B4-BE49-F238E27FC236}">
                  <a16:creationId xmlns:a16="http://schemas.microsoft.com/office/drawing/2014/main" id="{A3F6C849-1E18-0543-994A-5F1C290E11CB}"/>
                </a:ext>
              </a:extLst>
            </p:cNvPr>
            <p:cNvSpPr/>
            <p:nvPr/>
          </p:nvSpPr>
          <p:spPr bwMode="auto">
            <a:xfrm>
              <a:off x="2875262" y="3784606"/>
              <a:ext cx="563898" cy="54863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cxnSp>
          <p:nvCxnSpPr>
            <p:cNvPr id="10" name="Curved Connector 9">
              <a:extLst>
                <a:ext uri="{FF2B5EF4-FFF2-40B4-BE49-F238E27FC236}">
                  <a16:creationId xmlns:a16="http://schemas.microsoft.com/office/drawing/2014/main" id="{91488478-2DB3-D34B-A068-6F6866B859CF}"/>
                </a:ext>
              </a:extLst>
            </p:cNvPr>
            <p:cNvCxnSpPr>
              <a:stCxn id="7" idx="4"/>
              <a:endCxn id="8" idx="6"/>
            </p:cNvCxnSpPr>
            <p:nvPr/>
          </p:nvCxnSpPr>
          <p:spPr bwMode="auto">
            <a:xfrm rot="5400000">
              <a:off x="4654545" y="2213616"/>
              <a:ext cx="629923" cy="3060691"/>
            </a:xfrm>
            <a:prstGeom prst="curvedConnector2">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11366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0E97-6129-E743-8A6E-9D46EADFE9A9}"/>
              </a:ext>
            </a:extLst>
          </p:cNvPr>
          <p:cNvSpPr>
            <a:spLocks noGrp="1"/>
          </p:cNvSpPr>
          <p:nvPr>
            <p:ph type="title"/>
          </p:nvPr>
        </p:nvSpPr>
        <p:spPr/>
        <p:txBody>
          <a:bodyPr/>
          <a:lstStyle/>
          <a:p>
            <a:r>
              <a:rPr lang="en-US" altLang="en-US" dirty="0"/>
              <a:t>Midterm Solutions: Question 10</a:t>
            </a:r>
            <a:r>
              <a:rPr lang="en-US" altLang="en-US" i="1" dirty="0"/>
              <a:t>, cont’d</a:t>
            </a:r>
            <a:endParaRPr lang="en-US" i="1" dirty="0"/>
          </a:p>
        </p:txBody>
      </p:sp>
      <p:sp>
        <p:nvSpPr>
          <p:cNvPr id="3" name="Content Placeholder 2">
            <a:extLst>
              <a:ext uri="{FF2B5EF4-FFF2-40B4-BE49-F238E27FC236}">
                <a16:creationId xmlns:a16="http://schemas.microsoft.com/office/drawing/2014/main" id="{735F1C68-5CD2-1A44-B805-CAEF0D041C34}"/>
              </a:ext>
            </a:extLst>
          </p:cNvPr>
          <p:cNvSpPr>
            <a:spLocks noGrp="1"/>
          </p:cNvSpPr>
          <p:nvPr>
            <p:ph idx="1"/>
          </p:nvPr>
        </p:nvSpPr>
        <p:spPr/>
        <p:txBody>
          <a:bodyPr/>
          <a:lstStyle/>
          <a:p>
            <a:pPr marL="0" indent="0">
              <a:buNone/>
            </a:pPr>
            <a:r>
              <a:rPr lang="en-US" dirty="0"/>
              <a:t>Holes: 100 KB, 500 KB, 200 KB, 300KB, 600 KB</a:t>
            </a:r>
            <a:br>
              <a:rPr lang="en-US" dirty="0"/>
            </a:br>
            <a:r>
              <a:rPr lang="en-US" dirty="0"/>
              <a:t>Processes: 212 KB, 417 KB, 112 KB, 426 KB</a:t>
            </a:r>
          </a:p>
          <a:p>
            <a:pPr lvl="4"/>
            <a:endParaRPr lang="en-US" dirty="0"/>
          </a:p>
          <a:p>
            <a:pPr marL="514350" indent="-514350">
              <a:buFont typeface="+mj-lt"/>
              <a:buAutoNum type="alphaUcPeriod" startAt="2"/>
            </a:pPr>
            <a:r>
              <a:rPr lang="en-US" dirty="0"/>
              <a:t>Next fit:</a:t>
            </a:r>
          </a:p>
          <a:p>
            <a:pPr lvl="1"/>
            <a:r>
              <a:rPr lang="en-US" dirty="0">
                <a:solidFill>
                  <a:srgbClr val="0070C0"/>
                </a:solidFill>
              </a:rPr>
              <a:t>212 KB </a:t>
            </a:r>
            <a:r>
              <a:rPr lang="en-US" dirty="0">
                <a:solidFill>
                  <a:srgbClr val="0070C0"/>
                </a:solidFill>
                <a:sym typeface="Wingdings" pitchFamily="2" charset="2"/>
              </a:rPr>
              <a:t> 500 KB hole and leaves 288 KB hole</a:t>
            </a:r>
          </a:p>
          <a:p>
            <a:pPr lvl="1"/>
            <a:r>
              <a:rPr lang="en-US" dirty="0">
                <a:solidFill>
                  <a:srgbClr val="0070C0"/>
                </a:solidFill>
                <a:sym typeface="Wingdings" pitchFamily="2" charset="2"/>
              </a:rPr>
              <a:t>417 KB  600 KB hole and leaves 183 KB hole</a:t>
            </a:r>
          </a:p>
          <a:p>
            <a:pPr lvl="1"/>
            <a:r>
              <a:rPr lang="en-US" dirty="0">
                <a:solidFill>
                  <a:srgbClr val="0070C0"/>
                </a:solidFill>
                <a:sym typeface="Wingdings" pitchFamily="2" charset="2"/>
              </a:rPr>
              <a:t>112 KB  288 KB hole and leaves 176 KB hole</a:t>
            </a:r>
          </a:p>
          <a:p>
            <a:pPr lvl="1"/>
            <a:r>
              <a:rPr lang="en-US" dirty="0">
                <a:solidFill>
                  <a:srgbClr val="0070C0"/>
                </a:solidFill>
                <a:sym typeface="Wingdings" pitchFamily="2" charset="2"/>
              </a:rPr>
              <a:t>426 KB process must wait</a:t>
            </a:r>
            <a:endParaRPr lang="en-US" dirty="0">
              <a:solidFill>
                <a:srgbClr val="0070C0"/>
              </a:solidFill>
            </a:endParaRPr>
          </a:p>
        </p:txBody>
      </p:sp>
      <p:sp>
        <p:nvSpPr>
          <p:cNvPr id="6" name="Slide Number Placeholder 5">
            <a:extLst>
              <a:ext uri="{FF2B5EF4-FFF2-40B4-BE49-F238E27FC236}">
                <a16:creationId xmlns:a16="http://schemas.microsoft.com/office/drawing/2014/main" id="{CFCC6F0C-6067-1D49-AE75-A3EF37B50586}"/>
              </a:ext>
            </a:extLst>
          </p:cNvPr>
          <p:cNvSpPr>
            <a:spLocks noGrp="1"/>
          </p:cNvSpPr>
          <p:nvPr>
            <p:ph type="sldNum" sz="quarter" idx="12"/>
          </p:nvPr>
        </p:nvSpPr>
        <p:spPr/>
        <p:txBody>
          <a:bodyPr/>
          <a:lstStyle/>
          <a:p>
            <a:fld id="{0F83EDA1-C167-BA43-B609-EDF3ED8221CF}" type="slidenum">
              <a:rPr lang="en-US" altLang="en-US" smtClean="0"/>
              <a:pPr/>
              <a:t>14</a:t>
            </a:fld>
            <a:endParaRPr lang="en-US" altLang="en-US"/>
          </a:p>
        </p:txBody>
      </p:sp>
      <p:grpSp>
        <p:nvGrpSpPr>
          <p:cNvPr id="8" name="Group 7">
            <a:extLst>
              <a:ext uri="{FF2B5EF4-FFF2-40B4-BE49-F238E27FC236}">
                <a16:creationId xmlns:a16="http://schemas.microsoft.com/office/drawing/2014/main" id="{A5E701BD-0A72-374B-B912-82E6BD994E46}"/>
              </a:ext>
            </a:extLst>
          </p:cNvPr>
          <p:cNvGrpSpPr/>
          <p:nvPr/>
        </p:nvGrpSpPr>
        <p:grpSpPr>
          <a:xfrm>
            <a:off x="2875262" y="2880366"/>
            <a:ext cx="3906538" cy="1452874"/>
            <a:chOff x="2875262" y="2880366"/>
            <a:chExt cx="3906538" cy="1452874"/>
          </a:xfrm>
        </p:grpSpPr>
        <p:sp>
          <p:nvSpPr>
            <p:cNvPr id="9" name="Oval 8">
              <a:extLst>
                <a:ext uri="{FF2B5EF4-FFF2-40B4-BE49-F238E27FC236}">
                  <a16:creationId xmlns:a16="http://schemas.microsoft.com/office/drawing/2014/main" id="{21B710ED-F23E-9446-8D57-7F9C3BCDFA25}"/>
                </a:ext>
              </a:extLst>
            </p:cNvPr>
            <p:cNvSpPr/>
            <p:nvPr/>
          </p:nvSpPr>
          <p:spPr bwMode="auto">
            <a:xfrm>
              <a:off x="6217902" y="2880366"/>
              <a:ext cx="563898" cy="54863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0" name="Oval 9">
              <a:extLst>
                <a:ext uri="{FF2B5EF4-FFF2-40B4-BE49-F238E27FC236}">
                  <a16:creationId xmlns:a16="http://schemas.microsoft.com/office/drawing/2014/main" id="{537B10D6-08D0-3F45-B426-1CBD126006C3}"/>
                </a:ext>
              </a:extLst>
            </p:cNvPr>
            <p:cNvSpPr/>
            <p:nvPr/>
          </p:nvSpPr>
          <p:spPr bwMode="auto">
            <a:xfrm>
              <a:off x="2875262" y="3784606"/>
              <a:ext cx="563898" cy="54863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cxnSp>
          <p:nvCxnSpPr>
            <p:cNvPr id="11" name="Curved Connector 10">
              <a:extLst>
                <a:ext uri="{FF2B5EF4-FFF2-40B4-BE49-F238E27FC236}">
                  <a16:creationId xmlns:a16="http://schemas.microsoft.com/office/drawing/2014/main" id="{8389801E-F7FD-2F44-B7B5-A0D3A6A3F120}"/>
                </a:ext>
              </a:extLst>
            </p:cNvPr>
            <p:cNvCxnSpPr>
              <a:stCxn id="9" idx="4"/>
              <a:endCxn id="10" idx="6"/>
            </p:cNvCxnSpPr>
            <p:nvPr/>
          </p:nvCxnSpPr>
          <p:spPr bwMode="auto">
            <a:xfrm rot="5400000">
              <a:off x="4654545" y="2213616"/>
              <a:ext cx="629923" cy="3060691"/>
            </a:xfrm>
            <a:prstGeom prst="curvedConnector2">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9031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5B84-8A0E-B54F-A947-C9BBFE147319}"/>
              </a:ext>
            </a:extLst>
          </p:cNvPr>
          <p:cNvSpPr>
            <a:spLocks noGrp="1"/>
          </p:cNvSpPr>
          <p:nvPr>
            <p:ph type="title"/>
          </p:nvPr>
        </p:nvSpPr>
        <p:spPr/>
        <p:txBody>
          <a:bodyPr/>
          <a:lstStyle/>
          <a:p>
            <a:r>
              <a:rPr lang="en-US" altLang="en-US" dirty="0"/>
              <a:t>Midterm Solutions: Question 10</a:t>
            </a:r>
            <a:r>
              <a:rPr lang="en-US" altLang="en-US" i="1" dirty="0"/>
              <a:t>, cont’d</a:t>
            </a:r>
            <a:endParaRPr lang="en-US" dirty="0"/>
          </a:p>
        </p:txBody>
      </p:sp>
      <p:sp>
        <p:nvSpPr>
          <p:cNvPr id="3" name="Content Placeholder 2">
            <a:extLst>
              <a:ext uri="{FF2B5EF4-FFF2-40B4-BE49-F238E27FC236}">
                <a16:creationId xmlns:a16="http://schemas.microsoft.com/office/drawing/2014/main" id="{1A782FFA-4B0B-4C46-851A-4E52F72A5A49}"/>
              </a:ext>
            </a:extLst>
          </p:cNvPr>
          <p:cNvSpPr>
            <a:spLocks noGrp="1"/>
          </p:cNvSpPr>
          <p:nvPr>
            <p:ph idx="1"/>
          </p:nvPr>
        </p:nvSpPr>
        <p:spPr/>
        <p:txBody>
          <a:bodyPr/>
          <a:lstStyle/>
          <a:p>
            <a:pPr marL="0" indent="0">
              <a:buNone/>
            </a:pPr>
            <a:r>
              <a:rPr lang="en-US" dirty="0"/>
              <a:t>Holes: 100 KB, 500 KB, 200 KB, 300KB, 600 KB</a:t>
            </a:r>
            <a:br>
              <a:rPr lang="en-US" dirty="0"/>
            </a:br>
            <a:r>
              <a:rPr lang="en-US" dirty="0"/>
              <a:t>Processes: 212 KB, 417 KB, 112 KB, 426 KB</a:t>
            </a:r>
          </a:p>
          <a:p>
            <a:pPr lvl="4"/>
            <a:endParaRPr lang="en-US" dirty="0"/>
          </a:p>
          <a:p>
            <a:pPr marL="514350" indent="-514350">
              <a:buFont typeface="+mj-lt"/>
              <a:buAutoNum type="alphaUcPeriod" startAt="3"/>
            </a:pPr>
            <a:r>
              <a:rPr lang="en-US" dirty="0"/>
              <a:t>Best fit:</a:t>
            </a:r>
          </a:p>
          <a:p>
            <a:pPr lvl="1"/>
            <a:r>
              <a:rPr lang="en-US" dirty="0">
                <a:solidFill>
                  <a:srgbClr val="0070C0"/>
                </a:solidFill>
              </a:rPr>
              <a:t>212 KB </a:t>
            </a:r>
            <a:r>
              <a:rPr lang="en-US" dirty="0">
                <a:solidFill>
                  <a:srgbClr val="0070C0"/>
                </a:solidFill>
                <a:sym typeface="Wingdings" pitchFamily="2" charset="2"/>
              </a:rPr>
              <a:t> 300 KB hole and leaves 88 KB hole</a:t>
            </a:r>
          </a:p>
          <a:p>
            <a:pPr lvl="1"/>
            <a:r>
              <a:rPr lang="en-US" dirty="0">
                <a:solidFill>
                  <a:srgbClr val="0070C0"/>
                </a:solidFill>
                <a:sym typeface="Wingdings" pitchFamily="2" charset="2"/>
              </a:rPr>
              <a:t>417 KB  500 KB hole and leaves 83 KB hole</a:t>
            </a:r>
          </a:p>
          <a:p>
            <a:pPr lvl="1"/>
            <a:r>
              <a:rPr lang="en-US" dirty="0">
                <a:solidFill>
                  <a:srgbClr val="0070C0"/>
                </a:solidFill>
                <a:sym typeface="Wingdings" pitchFamily="2" charset="2"/>
              </a:rPr>
              <a:t>112 KB  200 KB hole and leaves 88 KB hole</a:t>
            </a:r>
          </a:p>
          <a:p>
            <a:pPr lvl="1"/>
            <a:r>
              <a:rPr lang="en-US" dirty="0">
                <a:solidFill>
                  <a:srgbClr val="0070C0"/>
                </a:solidFill>
                <a:sym typeface="Wingdings" pitchFamily="2" charset="2"/>
              </a:rPr>
              <a:t>426 KB  600 KB hole and leaves 174 KB hole</a:t>
            </a:r>
            <a:endParaRPr lang="en-US" dirty="0">
              <a:solidFill>
                <a:srgbClr val="0070C0"/>
              </a:solidFill>
            </a:endParaRPr>
          </a:p>
        </p:txBody>
      </p:sp>
      <p:sp>
        <p:nvSpPr>
          <p:cNvPr id="6" name="Slide Number Placeholder 5">
            <a:extLst>
              <a:ext uri="{FF2B5EF4-FFF2-40B4-BE49-F238E27FC236}">
                <a16:creationId xmlns:a16="http://schemas.microsoft.com/office/drawing/2014/main" id="{D114E83F-5089-344D-9F96-B663DB6FAA35}"/>
              </a:ext>
            </a:extLst>
          </p:cNvPr>
          <p:cNvSpPr>
            <a:spLocks noGrp="1"/>
          </p:cNvSpPr>
          <p:nvPr>
            <p:ph type="sldNum" sz="quarter" idx="12"/>
          </p:nvPr>
        </p:nvSpPr>
        <p:spPr/>
        <p:txBody>
          <a:bodyPr/>
          <a:lstStyle/>
          <a:p>
            <a:fld id="{0F83EDA1-C167-BA43-B609-EDF3ED8221CF}" type="slidenum">
              <a:rPr lang="en-US" altLang="en-US" smtClean="0"/>
              <a:pPr/>
              <a:t>15</a:t>
            </a:fld>
            <a:endParaRPr lang="en-US" altLang="en-US"/>
          </a:p>
        </p:txBody>
      </p:sp>
    </p:spTree>
    <p:extLst>
      <p:ext uri="{BB962C8B-B14F-4D97-AF65-F5344CB8AC3E}">
        <p14:creationId xmlns:p14="http://schemas.microsoft.com/office/powerpoint/2010/main" val="332351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850A7B0-2420-D548-BA36-6B04D01C6E68}" type="slidenum">
              <a:rPr lang="en-US"/>
              <a:pPr/>
              <a:t>16</a:t>
            </a:fld>
            <a:endParaRPr lang="en-US"/>
          </a:p>
        </p:txBody>
      </p:sp>
      <p:sp>
        <p:nvSpPr>
          <p:cNvPr id="793602" name="Rectangle 2"/>
          <p:cNvSpPr>
            <a:spLocks noGrp="1" noChangeArrowheads="1"/>
          </p:cNvSpPr>
          <p:nvPr>
            <p:ph type="title"/>
          </p:nvPr>
        </p:nvSpPr>
        <p:spPr/>
        <p:txBody>
          <a:bodyPr/>
          <a:lstStyle/>
          <a:p>
            <a:r>
              <a:rPr lang="en-US" dirty="0"/>
              <a:t>Hard Disk Drive (HDD)</a:t>
            </a:r>
          </a:p>
        </p:txBody>
      </p:sp>
      <p:sp>
        <p:nvSpPr>
          <p:cNvPr id="793603" name="Rectangle 3"/>
          <p:cNvSpPr>
            <a:spLocks noGrp="1" noChangeArrowheads="1"/>
          </p:cNvSpPr>
          <p:nvPr>
            <p:ph type="body" idx="1"/>
          </p:nvPr>
        </p:nvSpPr>
        <p:spPr>
          <a:xfrm>
            <a:off x="457200" y="1295400"/>
            <a:ext cx="8229600" cy="4784725"/>
          </a:xfrm>
        </p:spPr>
        <p:txBody>
          <a:bodyPr/>
          <a:lstStyle/>
          <a:p>
            <a:pPr>
              <a:lnSpc>
                <a:spcPct val="90000"/>
              </a:lnSpc>
            </a:pPr>
            <a:r>
              <a:rPr lang="en-US" dirty="0"/>
              <a:t>Magnetic disks provide </a:t>
            </a:r>
            <a:r>
              <a:rPr lang="en-US" dirty="0">
                <a:solidFill>
                  <a:srgbClr val="C00000"/>
                </a:solidFill>
              </a:rPr>
              <a:t>secondary storage</a:t>
            </a:r>
            <a:r>
              <a:rPr lang="en-US" dirty="0"/>
              <a:t>.</a:t>
            </a:r>
          </a:p>
          <a:p>
            <a:pPr>
              <a:lnSpc>
                <a:spcPct val="90000"/>
              </a:lnSpc>
            </a:pPr>
            <a:r>
              <a:rPr lang="en-US" dirty="0"/>
              <a:t>Issues include:</a:t>
            </a:r>
          </a:p>
          <a:p>
            <a:pPr lvl="4">
              <a:lnSpc>
                <a:spcPct val="90000"/>
              </a:lnSpc>
            </a:pPr>
            <a:endParaRPr lang="en-US" sz="900" dirty="0"/>
          </a:p>
          <a:p>
            <a:pPr lvl="1">
              <a:lnSpc>
                <a:spcPct val="90000"/>
              </a:lnSpc>
            </a:pPr>
            <a:r>
              <a:rPr lang="en-US" sz="2000" u="sng" dirty="0"/>
              <a:t>Transfer rate</a:t>
            </a:r>
          </a:p>
          <a:p>
            <a:pPr lvl="2">
              <a:lnSpc>
                <a:spcPct val="90000"/>
              </a:lnSpc>
            </a:pPr>
            <a:r>
              <a:rPr lang="en-US" sz="1600" dirty="0"/>
              <a:t>Rate at which data</a:t>
            </a:r>
            <a:br>
              <a:rPr lang="en-US" sz="1600" dirty="0"/>
            </a:br>
            <a:r>
              <a:rPr lang="en-US" sz="1600" dirty="0"/>
              <a:t>flows from the</a:t>
            </a:r>
            <a:br>
              <a:rPr lang="en-US" sz="1600" dirty="0"/>
            </a:br>
            <a:r>
              <a:rPr lang="en-US" sz="1600" dirty="0"/>
              <a:t>disk drive into the</a:t>
            </a:r>
            <a:br>
              <a:rPr lang="en-US" sz="1600" dirty="0"/>
            </a:br>
            <a:r>
              <a:rPr lang="en-US" sz="1600" dirty="0"/>
              <a:t>computer.</a:t>
            </a:r>
          </a:p>
          <a:p>
            <a:pPr lvl="4">
              <a:lnSpc>
                <a:spcPct val="90000"/>
              </a:lnSpc>
            </a:pPr>
            <a:endParaRPr lang="en-US" sz="900" dirty="0"/>
          </a:p>
          <a:p>
            <a:pPr lvl="1">
              <a:lnSpc>
                <a:spcPct val="90000"/>
              </a:lnSpc>
            </a:pPr>
            <a:r>
              <a:rPr lang="en-US" sz="2000" u="sng" dirty="0"/>
              <a:t>Random-access time</a:t>
            </a:r>
          </a:p>
          <a:p>
            <a:pPr lvl="2">
              <a:lnSpc>
                <a:spcPct val="90000"/>
              </a:lnSpc>
            </a:pPr>
            <a:r>
              <a:rPr lang="en-US" sz="1600" u="sng" dirty="0"/>
              <a:t>Seek time</a:t>
            </a:r>
            <a:r>
              <a:rPr lang="en-US" sz="1600" dirty="0"/>
              <a:t>: to move </a:t>
            </a:r>
            <a:br>
              <a:rPr lang="en-US" sz="1600" dirty="0"/>
            </a:br>
            <a:r>
              <a:rPr lang="en-US" sz="1600" dirty="0"/>
              <a:t>the disk arm to the</a:t>
            </a:r>
            <a:br>
              <a:rPr lang="en-US" sz="1600" dirty="0"/>
            </a:br>
            <a:r>
              <a:rPr lang="en-US" sz="1600" dirty="0"/>
              <a:t>desired cylinder.</a:t>
            </a:r>
            <a:br>
              <a:rPr lang="en-US" sz="1600" dirty="0"/>
            </a:br>
            <a:r>
              <a:rPr lang="en-US" sz="2400" dirty="0"/>
              <a:t>        +</a:t>
            </a:r>
            <a:endParaRPr lang="en-US" sz="1600" dirty="0"/>
          </a:p>
          <a:p>
            <a:pPr lvl="2">
              <a:lnSpc>
                <a:spcPct val="90000"/>
              </a:lnSpc>
            </a:pPr>
            <a:r>
              <a:rPr lang="en-US" sz="1600" u="sng" dirty="0"/>
              <a:t>Rotational latency</a:t>
            </a:r>
            <a:r>
              <a:rPr lang="en-US" sz="1600" dirty="0"/>
              <a:t>:</a:t>
            </a:r>
            <a:br>
              <a:rPr lang="en-US" sz="1600" dirty="0"/>
            </a:br>
            <a:r>
              <a:rPr lang="en-US" sz="1600" dirty="0"/>
              <a:t>time for the desired</a:t>
            </a:r>
            <a:br>
              <a:rPr lang="en-US" sz="1600" dirty="0"/>
            </a:br>
            <a:r>
              <a:rPr lang="en-US" sz="1600" dirty="0"/>
              <a:t>sector to rotate under</a:t>
            </a:r>
            <a:br>
              <a:rPr lang="en-US" sz="1600" dirty="0"/>
            </a:br>
            <a:r>
              <a:rPr lang="en-US" sz="1600" dirty="0"/>
              <a:t>the read-write head.</a:t>
            </a:r>
          </a:p>
        </p:txBody>
      </p:sp>
      <p:pic>
        <p:nvPicPr>
          <p:cNvPr id="793604"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l="801" t="2466" r="801" b="2834"/>
          <a:stretch>
            <a:fillRect/>
          </a:stretch>
        </p:blipFill>
        <p:spPr bwMode="auto">
          <a:xfrm>
            <a:off x="3932508" y="1965325"/>
            <a:ext cx="4937125" cy="3563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cmpd="dbl">
                <a:solidFill>
                  <a:srgbClr val="CC66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TextBox 6">
            <a:extLst>
              <a:ext uri="{FF2B5EF4-FFF2-40B4-BE49-F238E27FC236}">
                <a16:creationId xmlns:a16="http://schemas.microsoft.com/office/drawing/2014/main" id="{9768E247-3D09-7D4D-9B6A-241EA3C80E90}"/>
              </a:ext>
            </a:extLst>
          </p:cNvPr>
          <p:cNvSpPr txBox="1"/>
          <p:nvPr/>
        </p:nvSpPr>
        <p:spPr>
          <a:xfrm>
            <a:off x="5775425" y="5747196"/>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202347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6870-6CDD-674E-BFAC-596A440F6FE0}"/>
              </a:ext>
            </a:extLst>
          </p:cNvPr>
          <p:cNvSpPr>
            <a:spLocks noGrp="1"/>
          </p:cNvSpPr>
          <p:nvPr>
            <p:ph type="title"/>
          </p:nvPr>
        </p:nvSpPr>
        <p:spPr/>
        <p:txBody>
          <a:bodyPr/>
          <a:lstStyle/>
          <a:p>
            <a:r>
              <a:rPr lang="en-US" dirty="0"/>
              <a:t>Hard Disk Drive</a:t>
            </a:r>
            <a:r>
              <a:rPr lang="en-US" i="1" dirty="0"/>
              <a:t>, cont’d</a:t>
            </a:r>
          </a:p>
        </p:txBody>
      </p:sp>
      <p:sp>
        <p:nvSpPr>
          <p:cNvPr id="4" name="Slide Number Placeholder 3">
            <a:extLst>
              <a:ext uri="{FF2B5EF4-FFF2-40B4-BE49-F238E27FC236}">
                <a16:creationId xmlns:a16="http://schemas.microsoft.com/office/drawing/2014/main" id="{5B49F499-9B7B-EA4A-BA91-038FDB2FE898}"/>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pic>
        <p:nvPicPr>
          <p:cNvPr id="6" name="Picture 5" descr="A picture containing hard disc, floor, indoor, electronics&#10;&#10;Description automatically generated">
            <a:extLst>
              <a:ext uri="{FF2B5EF4-FFF2-40B4-BE49-F238E27FC236}">
                <a16:creationId xmlns:a16="http://schemas.microsoft.com/office/drawing/2014/main" id="{140C2605-AFD0-614E-816D-816633CA7485}"/>
              </a:ext>
            </a:extLst>
          </p:cNvPr>
          <p:cNvPicPr>
            <a:picLocks noChangeAspect="1"/>
          </p:cNvPicPr>
          <p:nvPr/>
        </p:nvPicPr>
        <p:blipFill>
          <a:blip r:embed="rId2"/>
          <a:stretch>
            <a:fillRect/>
          </a:stretch>
        </p:blipFill>
        <p:spPr>
          <a:xfrm>
            <a:off x="1110958" y="1353549"/>
            <a:ext cx="6922084" cy="4608102"/>
          </a:xfrm>
          <a:prstGeom prst="rect">
            <a:avLst/>
          </a:prstGeom>
        </p:spPr>
      </p:pic>
      <p:sp>
        <p:nvSpPr>
          <p:cNvPr id="7" name="TextBox 6">
            <a:extLst>
              <a:ext uri="{FF2B5EF4-FFF2-40B4-BE49-F238E27FC236}">
                <a16:creationId xmlns:a16="http://schemas.microsoft.com/office/drawing/2014/main" id="{7A1AE3E1-CA63-A04E-ABFA-930F515E91CD}"/>
              </a:ext>
            </a:extLst>
          </p:cNvPr>
          <p:cNvSpPr txBox="1"/>
          <p:nvPr/>
        </p:nvSpPr>
        <p:spPr>
          <a:xfrm>
            <a:off x="3474732" y="6243935"/>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416622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3B01-A23D-4649-9E89-38EF7E4B52D8}"/>
              </a:ext>
            </a:extLst>
          </p:cNvPr>
          <p:cNvSpPr>
            <a:spLocks noGrp="1"/>
          </p:cNvSpPr>
          <p:nvPr>
            <p:ph type="title"/>
          </p:nvPr>
        </p:nvSpPr>
        <p:spPr/>
        <p:txBody>
          <a:bodyPr/>
          <a:lstStyle/>
          <a:p>
            <a:r>
              <a:rPr lang="en-US" dirty="0"/>
              <a:t>Solid State Disk (SSD)</a:t>
            </a:r>
          </a:p>
        </p:txBody>
      </p:sp>
      <p:sp>
        <p:nvSpPr>
          <p:cNvPr id="4" name="Slide Number Placeholder 3">
            <a:extLst>
              <a:ext uri="{FF2B5EF4-FFF2-40B4-BE49-F238E27FC236}">
                <a16:creationId xmlns:a16="http://schemas.microsoft.com/office/drawing/2014/main" id="{36659089-5A9E-6445-97D7-E7C5C500595F}"/>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pic>
        <p:nvPicPr>
          <p:cNvPr id="6" name="Picture 5" descr="A close-up of a circuit board&#10;&#10;Description automatically generated with medium confidence">
            <a:extLst>
              <a:ext uri="{FF2B5EF4-FFF2-40B4-BE49-F238E27FC236}">
                <a16:creationId xmlns:a16="http://schemas.microsoft.com/office/drawing/2014/main" id="{27BD2F6F-B191-024B-811F-A699BB93484F}"/>
              </a:ext>
            </a:extLst>
          </p:cNvPr>
          <p:cNvPicPr>
            <a:picLocks noChangeAspect="1"/>
          </p:cNvPicPr>
          <p:nvPr/>
        </p:nvPicPr>
        <p:blipFill>
          <a:blip r:embed="rId2"/>
          <a:stretch>
            <a:fillRect/>
          </a:stretch>
        </p:blipFill>
        <p:spPr>
          <a:xfrm>
            <a:off x="887571" y="1325903"/>
            <a:ext cx="7368858" cy="4546068"/>
          </a:xfrm>
          <a:prstGeom prst="rect">
            <a:avLst/>
          </a:prstGeom>
        </p:spPr>
      </p:pic>
      <p:sp>
        <p:nvSpPr>
          <p:cNvPr id="7" name="TextBox 6">
            <a:extLst>
              <a:ext uri="{FF2B5EF4-FFF2-40B4-BE49-F238E27FC236}">
                <a16:creationId xmlns:a16="http://schemas.microsoft.com/office/drawing/2014/main" id="{33B0E3D2-B5F3-4A49-A34B-6F014CFBD8A0}"/>
              </a:ext>
            </a:extLst>
          </p:cNvPr>
          <p:cNvSpPr txBox="1"/>
          <p:nvPr/>
        </p:nvSpPr>
        <p:spPr>
          <a:xfrm>
            <a:off x="5775425" y="5692269"/>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91843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8BD6AED-C551-8B4E-94F9-FDA295E70317}" type="slidenum">
              <a:rPr lang="en-US"/>
              <a:pPr/>
              <a:t>19</a:t>
            </a:fld>
            <a:endParaRPr lang="en-US"/>
          </a:p>
        </p:txBody>
      </p:sp>
      <p:sp>
        <p:nvSpPr>
          <p:cNvPr id="794626" name="Rectangle 2"/>
          <p:cNvSpPr>
            <a:spLocks noGrp="1" noChangeArrowheads="1"/>
          </p:cNvSpPr>
          <p:nvPr>
            <p:ph type="title"/>
          </p:nvPr>
        </p:nvSpPr>
        <p:spPr/>
        <p:txBody>
          <a:bodyPr/>
          <a:lstStyle/>
          <a:p>
            <a:r>
              <a:rPr lang="en-US" dirty="0"/>
              <a:t>Secondary Storage Connection Methods</a:t>
            </a:r>
          </a:p>
        </p:txBody>
      </p:sp>
      <p:sp>
        <p:nvSpPr>
          <p:cNvPr id="794627" name="Rectangle 3"/>
          <p:cNvSpPr>
            <a:spLocks noGrp="1" noChangeArrowheads="1"/>
          </p:cNvSpPr>
          <p:nvPr>
            <p:ph type="body" idx="1"/>
          </p:nvPr>
        </p:nvSpPr>
        <p:spPr>
          <a:xfrm>
            <a:off x="457200" y="1295400"/>
            <a:ext cx="8229600" cy="4785331"/>
          </a:xfrm>
        </p:spPr>
        <p:txBody>
          <a:bodyPr/>
          <a:lstStyle/>
          <a:p>
            <a:r>
              <a:rPr lang="en-US" dirty="0"/>
              <a:t>Secondary storage is attached to a computer </a:t>
            </a:r>
            <a:br>
              <a:rPr lang="en-US" dirty="0"/>
            </a:br>
            <a:r>
              <a:rPr lang="en-US" dirty="0"/>
              <a:t>via an </a:t>
            </a:r>
            <a:r>
              <a:rPr lang="en-US" u="sng" dirty="0"/>
              <a:t>industry-standard I/O bus</a:t>
            </a:r>
            <a:r>
              <a:rPr lang="en-US" dirty="0"/>
              <a:t>.</a:t>
            </a:r>
          </a:p>
          <a:p>
            <a:pPr lvl="1"/>
            <a:r>
              <a:rPr lang="en-US" dirty="0">
                <a:solidFill>
                  <a:srgbClr val="C00000"/>
                </a:solidFill>
              </a:rPr>
              <a:t>EIDE</a:t>
            </a:r>
            <a:r>
              <a:rPr lang="en-US" dirty="0"/>
              <a:t>: Enhanced Integrated Drive Electronics</a:t>
            </a:r>
          </a:p>
          <a:p>
            <a:pPr lvl="1"/>
            <a:r>
              <a:rPr lang="en-US" dirty="0">
                <a:solidFill>
                  <a:srgbClr val="C00000"/>
                </a:solidFill>
              </a:rPr>
              <a:t>ATA</a:t>
            </a:r>
            <a:r>
              <a:rPr lang="en-US" dirty="0"/>
              <a:t>: Advanced Technology Attachment</a:t>
            </a:r>
          </a:p>
          <a:p>
            <a:pPr lvl="1"/>
            <a:r>
              <a:rPr lang="en-US" dirty="0">
                <a:solidFill>
                  <a:srgbClr val="C00000"/>
                </a:solidFill>
              </a:rPr>
              <a:t>SATA</a:t>
            </a:r>
            <a:r>
              <a:rPr lang="en-US" dirty="0"/>
              <a:t>: Serial ATA</a:t>
            </a:r>
          </a:p>
          <a:p>
            <a:pPr lvl="1"/>
            <a:r>
              <a:rPr lang="en-US" dirty="0">
                <a:solidFill>
                  <a:srgbClr val="C00000"/>
                </a:solidFill>
              </a:rPr>
              <a:t>USB</a:t>
            </a:r>
            <a:r>
              <a:rPr lang="en-US" dirty="0"/>
              <a:t>: Universal Serial Bus</a:t>
            </a:r>
          </a:p>
          <a:p>
            <a:pPr lvl="1"/>
            <a:r>
              <a:rPr lang="en-US" dirty="0">
                <a:solidFill>
                  <a:srgbClr val="C00000"/>
                </a:solidFill>
              </a:rPr>
              <a:t>FC</a:t>
            </a:r>
            <a:r>
              <a:rPr lang="en-US" dirty="0"/>
              <a:t>: </a:t>
            </a:r>
            <a:r>
              <a:rPr lang="en-US" dirty="0" err="1"/>
              <a:t>Fibre</a:t>
            </a:r>
            <a:r>
              <a:rPr lang="en-US" dirty="0"/>
              <a:t> Channel</a:t>
            </a:r>
          </a:p>
          <a:p>
            <a:pPr lvl="1"/>
            <a:r>
              <a:rPr lang="en-US" dirty="0">
                <a:solidFill>
                  <a:srgbClr val="C00000"/>
                </a:solidFill>
              </a:rPr>
              <a:t>SCSI</a:t>
            </a:r>
            <a:r>
              <a:rPr lang="en-US" dirty="0"/>
              <a:t>: Small Computer-Systems Interface</a:t>
            </a:r>
          </a:p>
          <a:p>
            <a:pPr lvl="4"/>
            <a:endParaRPr lang="en-US" dirty="0"/>
          </a:p>
          <a:p>
            <a:r>
              <a:rPr lang="en-US" u="sng" dirty="0"/>
              <a:t>Host controller</a:t>
            </a:r>
            <a:r>
              <a:rPr lang="en-US" dirty="0">
                <a:solidFill>
                  <a:srgbClr val="B23300"/>
                </a:solidFill>
              </a:rPr>
              <a:t> </a:t>
            </a:r>
            <a:r>
              <a:rPr lang="en-US" dirty="0"/>
              <a:t>at the computer end of the bus.</a:t>
            </a:r>
          </a:p>
          <a:p>
            <a:r>
              <a:rPr lang="en-US" u="sng" dirty="0"/>
              <a:t>Disk controller</a:t>
            </a:r>
            <a:r>
              <a:rPr lang="en-US" dirty="0">
                <a:solidFill>
                  <a:srgbClr val="B23300"/>
                </a:solidFill>
              </a:rPr>
              <a:t> </a:t>
            </a:r>
            <a:r>
              <a:rPr lang="en-US" dirty="0"/>
              <a:t>built into each disk drive.</a:t>
            </a:r>
          </a:p>
        </p:txBody>
      </p:sp>
    </p:spTree>
    <p:extLst>
      <p:ext uri="{BB962C8B-B14F-4D97-AF65-F5344CB8AC3E}">
        <p14:creationId xmlns:p14="http://schemas.microsoft.com/office/powerpoint/2010/main" val="141407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569036-0A8A-3B4D-B645-344825DF49D5}"/>
              </a:ext>
            </a:extLst>
          </p:cNvPr>
          <p:cNvSpPr>
            <a:spLocks noGrp="1"/>
          </p:cNvSpPr>
          <p:nvPr>
            <p:ph type="title"/>
          </p:nvPr>
        </p:nvSpPr>
        <p:spPr/>
        <p:txBody>
          <a:bodyPr/>
          <a:lstStyle/>
          <a:p>
            <a:r>
              <a:rPr lang="en-US" altLang="en-US" dirty="0"/>
              <a:t>Midterm Solutions: Question 1</a:t>
            </a:r>
            <a:endParaRPr lang="en-US" dirty="0"/>
          </a:p>
        </p:txBody>
      </p:sp>
      <p:sp>
        <p:nvSpPr>
          <p:cNvPr id="10" name="Content Placeholder 9">
            <a:extLst>
              <a:ext uri="{FF2B5EF4-FFF2-40B4-BE49-F238E27FC236}">
                <a16:creationId xmlns:a16="http://schemas.microsoft.com/office/drawing/2014/main" id="{D04F719E-B0D5-6B46-BFC9-E36F1305AFE9}"/>
              </a:ext>
            </a:extLst>
          </p:cNvPr>
          <p:cNvSpPr>
            <a:spLocks noGrp="1"/>
          </p:cNvSpPr>
          <p:nvPr>
            <p:ph idx="1"/>
          </p:nvPr>
        </p:nvSpPr>
        <p:spPr>
          <a:xfrm>
            <a:off x="457200" y="2148854"/>
            <a:ext cx="8229600" cy="3982072"/>
          </a:xfrm>
        </p:spPr>
        <p:txBody>
          <a:bodyPr/>
          <a:lstStyle/>
          <a:p>
            <a:r>
              <a:rPr lang="en-US" b="1" dirty="0">
                <a:solidFill>
                  <a:srgbClr val="0070C0"/>
                </a:solidFill>
                <a:latin typeface="Courier New" panose="02070309020205020404" pitchFamily="49" charset="0"/>
                <a:cs typeface="Courier New" panose="02070309020205020404" pitchFamily="49" charset="0"/>
              </a:rPr>
              <a:t>prog1</a:t>
            </a:r>
            <a:r>
              <a:rPr lang="en-US" dirty="0"/>
              <a:t>: Reads </a:t>
            </a:r>
            <a:r>
              <a:rPr lang="en-US" b="1" dirty="0">
                <a:solidFill>
                  <a:srgbClr val="0070C0"/>
                </a:solidFill>
                <a:latin typeface="Courier New" panose="02070309020205020404" pitchFamily="49" charset="0"/>
                <a:cs typeface="Courier New" panose="02070309020205020404" pitchFamily="49" charset="0"/>
              </a:rPr>
              <a:t>file1.txt</a:t>
            </a:r>
            <a:r>
              <a:rPr lang="en-US" dirty="0"/>
              <a:t>, </a:t>
            </a:r>
            <a:br>
              <a:rPr lang="en-US" dirty="0"/>
            </a:br>
            <a:r>
              <a:rPr lang="en-US" dirty="0"/>
              <a:t>             writes to the first pipe.</a:t>
            </a:r>
          </a:p>
          <a:p>
            <a:pPr lvl="4"/>
            <a:endParaRPr lang="en-US" dirty="0"/>
          </a:p>
          <a:p>
            <a:r>
              <a:rPr lang="en-US" b="1" dirty="0">
                <a:solidFill>
                  <a:srgbClr val="0070C0"/>
                </a:solidFill>
                <a:latin typeface="Courier New" panose="02070309020205020404" pitchFamily="49" charset="0"/>
                <a:cs typeface="Courier New" panose="02070309020205020404" pitchFamily="49" charset="0"/>
              </a:rPr>
              <a:t>prog2</a:t>
            </a:r>
            <a:r>
              <a:rPr lang="en-US" dirty="0"/>
              <a:t>: Reads from the first pipe, </a:t>
            </a:r>
            <a:br>
              <a:rPr lang="en-US" dirty="0"/>
            </a:br>
            <a:r>
              <a:rPr lang="en-US" dirty="0"/>
              <a:t>             writes to the second pipe.</a:t>
            </a:r>
          </a:p>
          <a:p>
            <a:pPr lvl="4"/>
            <a:endParaRPr lang="en-US" dirty="0"/>
          </a:p>
          <a:p>
            <a:r>
              <a:rPr lang="en-US" b="1" dirty="0">
                <a:solidFill>
                  <a:srgbClr val="0070C0"/>
                </a:solidFill>
                <a:latin typeface="Courier New" panose="02070309020205020404" pitchFamily="49" charset="0"/>
                <a:cs typeface="Courier New" panose="02070309020205020404" pitchFamily="49" charset="0"/>
              </a:rPr>
              <a:t>prog3</a:t>
            </a:r>
            <a:r>
              <a:rPr lang="en-US" dirty="0"/>
              <a:t>: Reads from the second pipe, </a:t>
            </a:r>
            <a:br>
              <a:rPr lang="en-US" dirty="0"/>
            </a:br>
            <a:r>
              <a:rPr lang="en-US" dirty="0"/>
              <a:t>             writes to </a:t>
            </a:r>
            <a:r>
              <a:rPr lang="en-US" b="1" dirty="0">
                <a:solidFill>
                  <a:srgbClr val="0070C0"/>
                </a:solidFill>
                <a:latin typeface="Courier New" panose="02070309020205020404" pitchFamily="49" charset="0"/>
                <a:cs typeface="Courier New" panose="02070309020205020404" pitchFamily="49" charset="0"/>
              </a:rPr>
              <a:t>file3.txt</a:t>
            </a:r>
            <a:r>
              <a:rPr lang="en-US" dirty="0"/>
              <a:t>.</a:t>
            </a:r>
          </a:p>
        </p:txBody>
      </p:sp>
      <p:sp>
        <p:nvSpPr>
          <p:cNvPr id="7" name="Slide Number Placeholder 6">
            <a:extLst>
              <a:ext uri="{FF2B5EF4-FFF2-40B4-BE49-F238E27FC236}">
                <a16:creationId xmlns:a16="http://schemas.microsoft.com/office/drawing/2014/main" id="{05F85541-AE14-AE49-A9FE-42BD961A8436}"/>
              </a:ext>
            </a:extLst>
          </p:cNvPr>
          <p:cNvSpPr>
            <a:spLocks noGrp="1"/>
          </p:cNvSpPr>
          <p:nvPr>
            <p:ph type="sldNum" sz="quarter" idx="12"/>
          </p:nvPr>
        </p:nvSpPr>
        <p:spPr/>
        <p:txBody>
          <a:bodyPr/>
          <a:lstStyle/>
          <a:p>
            <a:fld id="{AAF988A2-F920-3941-A665-6C047E86D1F5}" type="slidenum">
              <a:rPr lang="en-US" altLang="en-US" smtClean="0"/>
              <a:pPr/>
              <a:t>2</a:t>
            </a:fld>
            <a:endParaRPr lang="en-US" altLang="en-US"/>
          </a:p>
        </p:txBody>
      </p:sp>
      <p:sp>
        <p:nvSpPr>
          <p:cNvPr id="11" name="TextBox 10">
            <a:extLst>
              <a:ext uri="{FF2B5EF4-FFF2-40B4-BE49-F238E27FC236}">
                <a16:creationId xmlns:a16="http://schemas.microsoft.com/office/drawing/2014/main" id="{0790DEF1-D553-8B4E-BF93-465A1C5CCAB2}"/>
              </a:ext>
            </a:extLst>
          </p:cNvPr>
          <p:cNvSpPr txBox="1"/>
          <p:nvPr/>
        </p:nvSpPr>
        <p:spPr>
          <a:xfrm>
            <a:off x="331387" y="1397620"/>
            <a:ext cx="8481225" cy="461665"/>
          </a:xfrm>
          <a:prstGeom prst="rect">
            <a:avLst/>
          </a:prstGeom>
          <a:solidFill>
            <a:schemeClr val="bg1">
              <a:lumMod val="95000"/>
            </a:schemeClr>
          </a:solidFill>
          <a:ln>
            <a:solidFill>
              <a:schemeClr val="bg1">
                <a:lumMod val="75000"/>
              </a:schemeClr>
            </a:solidFill>
          </a:ln>
        </p:spPr>
        <p:txBody>
          <a:bodyPr wrap="square" rtlCol="0">
            <a:spAutoFit/>
          </a:bodyPr>
          <a:lstStyle/>
          <a:p>
            <a:r>
              <a:rPr lang="en-US" sz="2400" b="1" dirty="0">
                <a:latin typeface="Courier New" panose="02070309020205020404" pitchFamily="49" charset="0"/>
                <a:cs typeface="Courier New" panose="02070309020205020404" pitchFamily="49" charset="0"/>
              </a:rPr>
              <a:t>prog1 &lt; file1.txt | prog2 | prog3 &gt; file3.txt</a:t>
            </a:r>
          </a:p>
        </p:txBody>
      </p:sp>
    </p:spTree>
    <p:extLst>
      <p:ext uri="{BB962C8B-B14F-4D97-AF65-F5344CB8AC3E}">
        <p14:creationId xmlns:p14="http://schemas.microsoft.com/office/powerpoint/2010/main" val="27169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26469-6CCF-2C48-B5BB-3AA3CB829B7D}" type="slidenum">
              <a:rPr lang="en-US"/>
              <a:pPr/>
              <a:t>20</a:t>
            </a:fld>
            <a:endParaRPr lang="en-US"/>
          </a:p>
        </p:txBody>
      </p:sp>
      <p:sp>
        <p:nvSpPr>
          <p:cNvPr id="795650" name="Rectangle 2"/>
          <p:cNvSpPr>
            <a:spLocks noGrp="1" noChangeArrowheads="1"/>
          </p:cNvSpPr>
          <p:nvPr>
            <p:ph type="title"/>
          </p:nvPr>
        </p:nvSpPr>
        <p:spPr/>
        <p:txBody>
          <a:bodyPr/>
          <a:lstStyle/>
          <a:p>
            <a:r>
              <a:rPr lang="en-US" dirty="0"/>
              <a:t>Host-Attached Storage</a:t>
            </a:r>
          </a:p>
        </p:txBody>
      </p:sp>
      <p:sp>
        <p:nvSpPr>
          <p:cNvPr id="795651" name="Rectangle 3"/>
          <p:cNvSpPr>
            <a:spLocks noGrp="1" noChangeArrowheads="1"/>
          </p:cNvSpPr>
          <p:nvPr>
            <p:ph type="body" idx="1"/>
          </p:nvPr>
        </p:nvSpPr>
        <p:spPr>
          <a:xfrm>
            <a:off x="365125" y="1295400"/>
            <a:ext cx="8412163" cy="4835525"/>
          </a:xfrm>
        </p:spPr>
        <p:txBody>
          <a:bodyPr/>
          <a:lstStyle/>
          <a:p>
            <a:pPr>
              <a:lnSpc>
                <a:spcPct val="90000"/>
              </a:lnSpc>
            </a:pPr>
            <a:r>
              <a:rPr lang="en-US" dirty="0"/>
              <a:t>Accesses storage via </a:t>
            </a:r>
            <a:r>
              <a:rPr lang="en-US" u="sng" dirty="0"/>
              <a:t>local I/O ports</a:t>
            </a:r>
            <a:r>
              <a:rPr lang="en-US" dirty="0"/>
              <a:t>.</a:t>
            </a:r>
          </a:p>
          <a:p>
            <a:pPr>
              <a:lnSpc>
                <a:spcPct val="90000"/>
              </a:lnSpc>
            </a:pPr>
            <a:r>
              <a:rPr lang="en-US" dirty="0"/>
              <a:t>Uses a </a:t>
            </a:r>
            <a:r>
              <a:rPr lang="en-US" u="sng" dirty="0"/>
              <a:t>bus architecture</a:t>
            </a:r>
            <a:r>
              <a:rPr lang="en-US" dirty="0">
                <a:solidFill>
                  <a:srgbClr val="B23300"/>
                </a:solidFill>
              </a:rPr>
              <a:t> </a:t>
            </a:r>
            <a:r>
              <a:rPr lang="en-US" dirty="0"/>
              <a:t>(IDE, SCSI, FC, etc.)</a:t>
            </a:r>
          </a:p>
        </p:txBody>
      </p:sp>
    </p:spTree>
    <p:extLst>
      <p:ext uri="{BB962C8B-B14F-4D97-AF65-F5344CB8AC3E}">
        <p14:creationId xmlns:p14="http://schemas.microsoft.com/office/powerpoint/2010/main" val="25534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397"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97267" y="4709146"/>
            <a:ext cx="4723753" cy="19964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5"/>
          <p:cNvSpPr>
            <a:spLocks noGrp="1"/>
          </p:cNvSpPr>
          <p:nvPr>
            <p:ph type="sldNum" sz="quarter" idx="12"/>
          </p:nvPr>
        </p:nvSpPr>
        <p:spPr/>
        <p:txBody>
          <a:bodyPr/>
          <a:lstStyle/>
          <a:p>
            <a:fld id="{9AE3DCDA-3D0B-C545-99B7-70A7085EBFE4}" type="slidenum">
              <a:rPr lang="en-US"/>
              <a:pPr/>
              <a:t>21</a:t>
            </a:fld>
            <a:endParaRPr lang="en-US"/>
          </a:p>
        </p:txBody>
      </p:sp>
      <p:sp>
        <p:nvSpPr>
          <p:cNvPr id="827394" name="Rectangle 2"/>
          <p:cNvSpPr>
            <a:spLocks noGrp="1" noChangeArrowheads="1"/>
          </p:cNvSpPr>
          <p:nvPr>
            <p:ph type="title"/>
          </p:nvPr>
        </p:nvSpPr>
        <p:spPr/>
        <p:txBody>
          <a:bodyPr/>
          <a:lstStyle/>
          <a:p>
            <a:r>
              <a:rPr lang="en-US" dirty="0"/>
              <a:t>Network-Attached Storage (NAS)</a:t>
            </a:r>
            <a:endParaRPr lang="en-US" i="1" dirty="0"/>
          </a:p>
        </p:txBody>
      </p:sp>
      <p:sp>
        <p:nvSpPr>
          <p:cNvPr id="827395" name="Rectangle 3"/>
          <p:cNvSpPr>
            <a:spLocks noGrp="1" noChangeArrowheads="1"/>
          </p:cNvSpPr>
          <p:nvPr>
            <p:ph type="body" idx="1"/>
          </p:nvPr>
        </p:nvSpPr>
        <p:spPr>
          <a:xfrm>
            <a:off x="365125" y="1295400"/>
            <a:ext cx="8504508" cy="3779502"/>
          </a:xfrm>
        </p:spPr>
        <p:txBody>
          <a:bodyPr/>
          <a:lstStyle/>
          <a:p>
            <a:pPr>
              <a:lnSpc>
                <a:spcPct val="90000"/>
              </a:lnSpc>
            </a:pPr>
            <a:r>
              <a:rPr lang="en-US" dirty="0"/>
              <a:t>Special-purpose storage system </a:t>
            </a:r>
            <a:br>
              <a:rPr lang="en-US" dirty="0"/>
            </a:br>
            <a:r>
              <a:rPr lang="en-US" u="sng" dirty="0"/>
              <a:t>accessed remotely</a:t>
            </a:r>
            <a:r>
              <a:rPr lang="en-US" dirty="0"/>
              <a:t> over a data network.</a:t>
            </a:r>
          </a:p>
          <a:p>
            <a:pPr lvl="4">
              <a:lnSpc>
                <a:spcPct val="90000"/>
              </a:lnSpc>
            </a:pPr>
            <a:endParaRPr lang="en-US" dirty="0"/>
          </a:p>
          <a:p>
            <a:pPr>
              <a:lnSpc>
                <a:spcPct val="90000"/>
              </a:lnSpc>
            </a:pPr>
            <a:r>
              <a:rPr lang="en-US" dirty="0"/>
              <a:t>Clients access </a:t>
            </a:r>
            <a:r>
              <a:rPr lang="en-US" dirty="0">
                <a:solidFill>
                  <a:srgbClr val="C00000"/>
                </a:solidFill>
              </a:rPr>
              <a:t>NAS</a:t>
            </a:r>
            <a:r>
              <a:rPr lang="en-US" dirty="0"/>
              <a:t> via </a:t>
            </a:r>
            <a:r>
              <a:rPr lang="en-US" u="sng" dirty="0"/>
              <a:t>remote procedure calls</a:t>
            </a:r>
            <a:r>
              <a:rPr lang="en-US" dirty="0"/>
              <a:t>.</a:t>
            </a:r>
          </a:p>
          <a:p>
            <a:pPr lvl="1">
              <a:lnSpc>
                <a:spcPct val="90000"/>
              </a:lnSpc>
            </a:pPr>
            <a:r>
              <a:rPr lang="en-US" dirty="0"/>
              <a:t>Example: </a:t>
            </a:r>
            <a:r>
              <a:rPr lang="en-US" dirty="0">
                <a:solidFill>
                  <a:srgbClr val="C00000"/>
                </a:solidFill>
              </a:rPr>
              <a:t>NFS</a:t>
            </a:r>
            <a:r>
              <a:rPr lang="en-US" dirty="0">
                <a:solidFill>
                  <a:srgbClr val="B23300"/>
                </a:solidFill>
              </a:rPr>
              <a:t> </a:t>
            </a:r>
            <a:r>
              <a:rPr lang="en-US" dirty="0"/>
              <a:t>(network file system) for UNIX systems.</a:t>
            </a:r>
          </a:p>
          <a:p>
            <a:pPr lvl="1">
              <a:lnSpc>
                <a:spcPct val="90000"/>
              </a:lnSpc>
            </a:pPr>
            <a:r>
              <a:rPr lang="en-US" dirty="0"/>
              <a:t>Carried via </a:t>
            </a:r>
            <a:r>
              <a:rPr lang="en-US" dirty="0">
                <a:solidFill>
                  <a:srgbClr val="C00000"/>
                </a:solidFill>
              </a:rPr>
              <a:t>TCP</a:t>
            </a:r>
            <a:r>
              <a:rPr lang="en-US" dirty="0"/>
              <a:t> (transmission control protocol) or </a:t>
            </a:r>
            <a:br>
              <a:rPr lang="en-US" dirty="0"/>
            </a:br>
            <a:r>
              <a:rPr lang="en-US" dirty="0">
                <a:solidFill>
                  <a:srgbClr val="C00000"/>
                </a:solidFill>
              </a:rPr>
              <a:t>UDP</a:t>
            </a:r>
            <a:r>
              <a:rPr lang="en-US" dirty="0"/>
              <a:t> (user datagram protocol) over an </a:t>
            </a:r>
            <a:r>
              <a:rPr lang="en-US" dirty="0">
                <a:solidFill>
                  <a:srgbClr val="C00000"/>
                </a:solidFill>
              </a:rPr>
              <a:t>IP</a:t>
            </a:r>
            <a:r>
              <a:rPr lang="en-US" dirty="0"/>
              <a:t> (internet protocol) network.</a:t>
            </a:r>
          </a:p>
          <a:p>
            <a:pPr lvl="1">
              <a:lnSpc>
                <a:spcPct val="90000"/>
              </a:lnSpc>
            </a:pPr>
            <a:r>
              <a:rPr lang="en-US" dirty="0"/>
              <a:t>Storage I/O operations consume </a:t>
            </a:r>
            <a:br>
              <a:rPr lang="en-US" dirty="0"/>
            </a:br>
            <a:r>
              <a:rPr lang="en-US" dirty="0"/>
              <a:t>bandwidth on the data network.</a:t>
            </a:r>
          </a:p>
        </p:txBody>
      </p:sp>
      <p:sp>
        <p:nvSpPr>
          <p:cNvPr id="2" name="TextBox 1">
            <a:extLst>
              <a:ext uri="{FF2B5EF4-FFF2-40B4-BE49-F238E27FC236}">
                <a16:creationId xmlns:a16="http://schemas.microsoft.com/office/drawing/2014/main" id="{2A384319-4C54-3A44-84DE-C185A2D113F9}"/>
              </a:ext>
            </a:extLst>
          </p:cNvPr>
          <p:cNvSpPr txBox="1"/>
          <p:nvPr/>
        </p:nvSpPr>
        <p:spPr>
          <a:xfrm>
            <a:off x="775989" y="5085546"/>
            <a:ext cx="2105063" cy="954107"/>
          </a:xfrm>
          <a:prstGeom prst="rect">
            <a:avLst/>
          </a:prstGeom>
          <a:solidFill>
            <a:schemeClr val="accent1">
              <a:lumMod val="20000"/>
              <a:lumOff val="80000"/>
            </a:schemeClr>
          </a:solidFill>
          <a:ln>
            <a:solidFill>
              <a:srgbClr val="0033CC"/>
            </a:solidFill>
          </a:ln>
        </p:spPr>
        <p:txBody>
          <a:bodyPr wrap="none" rtlCol="0">
            <a:spAutoFit/>
          </a:bodyPr>
          <a:lstStyle/>
          <a:p>
            <a:r>
              <a:rPr lang="en-US" sz="1400" dirty="0">
                <a:solidFill>
                  <a:srgbClr val="0033CC"/>
                </a:solidFill>
              </a:rPr>
              <a:t>TCP: connection-based,</a:t>
            </a:r>
          </a:p>
          <a:p>
            <a:r>
              <a:rPr lang="en-US" sz="1400" dirty="0">
                <a:solidFill>
                  <a:srgbClr val="0033CC"/>
                </a:solidFill>
              </a:rPr>
              <a:t>performs error recovery</a:t>
            </a:r>
          </a:p>
          <a:p>
            <a:r>
              <a:rPr lang="en-US" sz="1400" dirty="0">
                <a:solidFill>
                  <a:srgbClr val="0033CC"/>
                </a:solidFill>
              </a:rPr>
              <a:t>UDP: connectionless,</a:t>
            </a:r>
          </a:p>
          <a:p>
            <a:r>
              <a:rPr lang="en-US" sz="1400" dirty="0">
                <a:solidFill>
                  <a:srgbClr val="0033CC"/>
                </a:solidFill>
              </a:rPr>
              <a:t>no error recovery</a:t>
            </a:r>
          </a:p>
        </p:txBody>
      </p:sp>
      <p:sp>
        <p:nvSpPr>
          <p:cNvPr id="3" name="TextBox 2">
            <a:extLst>
              <a:ext uri="{FF2B5EF4-FFF2-40B4-BE49-F238E27FC236}">
                <a16:creationId xmlns:a16="http://schemas.microsoft.com/office/drawing/2014/main" id="{4CC22F33-F0B8-0F43-81A6-1E4BBC692191}"/>
              </a:ext>
            </a:extLst>
          </p:cNvPr>
          <p:cNvSpPr txBox="1"/>
          <p:nvPr/>
        </p:nvSpPr>
        <p:spPr>
          <a:xfrm>
            <a:off x="3931927" y="3886195"/>
            <a:ext cx="845103" cy="338554"/>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TCP/IP</a:t>
            </a:r>
          </a:p>
        </p:txBody>
      </p:sp>
      <p:sp>
        <p:nvSpPr>
          <p:cNvPr id="4" name="TextBox 3">
            <a:extLst>
              <a:ext uri="{FF2B5EF4-FFF2-40B4-BE49-F238E27FC236}">
                <a16:creationId xmlns:a16="http://schemas.microsoft.com/office/drawing/2014/main" id="{45129721-4842-384A-8F80-01878DBBB488}"/>
              </a:ext>
            </a:extLst>
          </p:cNvPr>
          <p:cNvSpPr txBox="1"/>
          <p:nvPr/>
        </p:nvSpPr>
        <p:spPr>
          <a:xfrm>
            <a:off x="5090956" y="6246316"/>
            <a:ext cx="1736373" cy="430887"/>
          </a:xfrm>
          <a:prstGeom prst="rect">
            <a:avLst/>
          </a:prstGeom>
          <a:solidFill>
            <a:schemeClr val="accent1">
              <a:lumMod val="20000"/>
              <a:lumOff val="80000"/>
            </a:schemeClr>
          </a:solidFill>
          <a:ln>
            <a:solidFill>
              <a:srgbClr val="0033CC"/>
            </a:solidFill>
          </a:ln>
        </p:spPr>
        <p:txBody>
          <a:bodyPr wrap="none" rtlCol="0">
            <a:spAutoFit/>
          </a:bodyPr>
          <a:lstStyle/>
          <a:p>
            <a:r>
              <a:rPr lang="en-US" sz="1100" dirty="0">
                <a:solidFill>
                  <a:srgbClr val="0033CC"/>
                </a:solidFill>
              </a:rPr>
              <a:t>LAN: local area network</a:t>
            </a:r>
          </a:p>
          <a:p>
            <a:r>
              <a:rPr lang="en-US" sz="1100" dirty="0">
                <a:solidFill>
                  <a:srgbClr val="0033CC"/>
                </a:solidFill>
              </a:rPr>
              <a:t>WAN: wide area network</a:t>
            </a:r>
          </a:p>
        </p:txBody>
      </p:sp>
      <p:sp>
        <p:nvSpPr>
          <p:cNvPr id="10" name="TextBox 9">
            <a:extLst>
              <a:ext uri="{FF2B5EF4-FFF2-40B4-BE49-F238E27FC236}">
                <a16:creationId xmlns:a16="http://schemas.microsoft.com/office/drawing/2014/main" id="{D3DE540D-037D-4146-ACC3-D2FC1FC6CE2E}"/>
              </a:ext>
            </a:extLst>
          </p:cNvPr>
          <p:cNvSpPr txBox="1"/>
          <p:nvPr/>
        </p:nvSpPr>
        <p:spPr>
          <a:xfrm>
            <a:off x="274367" y="6243935"/>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80057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7395">
                                            <p:txEl>
                                              <p:pRg st="3" end="3"/>
                                            </p:txEl>
                                          </p:spTgt>
                                        </p:tgtEl>
                                        <p:attrNameLst>
                                          <p:attrName>style.visibility</p:attrName>
                                        </p:attrNameLst>
                                      </p:cBhvr>
                                      <p:to>
                                        <p:strVal val="visible"/>
                                      </p:to>
                                    </p:set>
                                    <p:animEffect transition="in" filter="fade">
                                      <p:cBhvr>
                                        <p:cTn id="7" dur="500"/>
                                        <p:tgtEl>
                                          <p:spTgt spid="82739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7395">
                                            <p:txEl>
                                              <p:pRg st="4" end="4"/>
                                            </p:txEl>
                                          </p:spTgt>
                                        </p:tgtEl>
                                        <p:attrNameLst>
                                          <p:attrName>style.visibility</p:attrName>
                                        </p:attrNameLst>
                                      </p:cBhvr>
                                      <p:to>
                                        <p:strVal val="visible"/>
                                      </p:to>
                                    </p:set>
                                    <p:animEffect transition="in" filter="fade">
                                      <p:cBhvr>
                                        <p:cTn id="10" dur="500"/>
                                        <p:tgtEl>
                                          <p:spTgt spid="82739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27395">
                                            <p:txEl>
                                              <p:pRg st="5" end="5"/>
                                            </p:txEl>
                                          </p:spTgt>
                                        </p:tgtEl>
                                        <p:attrNameLst>
                                          <p:attrName>style.visibility</p:attrName>
                                        </p:attrNameLst>
                                      </p:cBhvr>
                                      <p:to>
                                        <p:strVal val="visible"/>
                                      </p:to>
                                    </p:set>
                                    <p:animEffect transition="in" filter="fade">
                                      <p:cBhvr>
                                        <p:cTn id="13" dur="500"/>
                                        <p:tgtEl>
                                          <p:spTgt spid="827395">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E544302-BBB4-8A48-BE7D-6DE817AC4D59}" type="slidenum">
              <a:rPr lang="en-US"/>
              <a:pPr/>
              <a:t>22</a:t>
            </a:fld>
            <a:endParaRPr lang="en-US"/>
          </a:p>
        </p:txBody>
      </p:sp>
      <p:pic>
        <p:nvPicPr>
          <p:cNvPr id="828420"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66171" y="3977634"/>
            <a:ext cx="4660900" cy="2665413"/>
          </a:xfrm>
          <a:prstGeom prst="rect">
            <a:avLst/>
          </a:prstGeom>
          <a:noFill/>
          <a:extLst>
            <a:ext uri="{909E8E84-426E-40dd-AFC4-6F175D3DCCD1}">
              <a14:hiddenFill xmlns:a14="http://schemas.microsoft.com/office/drawing/2010/main" xmlns="">
                <a:solidFill>
                  <a:srgbClr val="FFFFFF"/>
                </a:solidFill>
              </a14:hiddenFill>
            </a:ext>
          </a:extLst>
        </p:spPr>
      </p:pic>
      <p:sp>
        <p:nvSpPr>
          <p:cNvPr id="828418" name="Rectangle 2"/>
          <p:cNvSpPr>
            <a:spLocks noGrp="1" noChangeArrowheads="1"/>
          </p:cNvSpPr>
          <p:nvPr>
            <p:ph type="title"/>
          </p:nvPr>
        </p:nvSpPr>
        <p:spPr/>
        <p:txBody>
          <a:bodyPr/>
          <a:lstStyle/>
          <a:p>
            <a:r>
              <a:rPr lang="en-US" dirty="0"/>
              <a:t>Storage-Area Network (SAN)</a:t>
            </a:r>
            <a:endParaRPr lang="en-US" i="1" dirty="0"/>
          </a:p>
        </p:txBody>
      </p:sp>
      <p:sp>
        <p:nvSpPr>
          <p:cNvPr id="828419" name="Rectangle 3"/>
          <p:cNvSpPr>
            <a:spLocks noGrp="1" noChangeArrowheads="1"/>
          </p:cNvSpPr>
          <p:nvPr>
            <p:ph type="body" idx="1"/>
          </p:nvPr>
        </p:nvSpPr>
        <p:spPr>
          <a:xfrm>
            <a:off x="365125" y="1295401"/>
            <a:ext cx="8412163" cy="3322306"/>
          </a:xfrm>
        </p:spPr>
        <p:txBody>
          <a:bodyPr/>
          <a:lstStyle/>
          <a:p>
            <a:pPr>
              <a:lnSpc>
                <a:spcPct val="90000"/>
              </a:lnSpc>
            </a:pPr>
            <a:r>
              <a:rPr lang="en-US" u="sng" dirty="0"/>
              <a:t>Private network</a:t>
            </a:r>
            <a:r>
              <a:rPr lang="en-US" dirty="0">
                <a:solidFill>
                  <a:srgbClr val="B23300"/>
                </a:solidFill>
              </a:rPr>
              <a:t> </a:t>
            </a:r>
            <a:r>
              <a:rPr lang="en-US" dirty="0"/>
              <a:t>connecting </a:t>
            </a:r>
            <a:br>
              <a:rPr lang="en-US" dirty="0"/>
            </a:br>
            <a:r>
              <a:rPr lang="en-US" dirty="0"/>
              <a:t>servers and storage units.</a:t>
            </a:r>
          </a:p>
          <a:p>
            <a:pPr lvl="4">
              <a:lnSpc>
                <a:spcPct val="90000"/>
              </a:lnSpc>
            </a:pPr>
            <a:endParaRPr lang="en-US" dirty="0"/>
          </a:p>
          <a:p>
            <a:pPr>
              <a:lnSpc>
                <a:spcPct val="90000"/>
              </a:lnSpc>
            </a:pPr>
            <a:r>
              <a:rPr lang="en-US" dirty="0"/>
              <a:t>Extremely flexible.</a:t>
            </a:r>
          </a:p>
          <a:p>
            <a:pPr lvl="1">
              <a:lnSpc>
                <a:spcPct val="90000"/>
              </a:lnSpc>
            </a:pPr>
            <a:r>
              <a:rPr lang="en-US" dirty="0"/>
              <a:t>Multiple hosts and multiple storage arrays </a:t>
            </a:r>
            <a:br>
              <a:rPr lang="en-US" dirty="0"/>
            </a:br>
            <a:r>
              <a:rPr lang="en-US" dirty="0"/>
              <a:t>can connect to a SAN.</a:t>
            </a:r>
          </a:p>
          <a:p>
            <a:pPr lvl="1">
              <a:lnSpc>
                <a:spcPct val="90000"/>
              </a:lnSpc>
            </a:pPr>
            <a:r>
              <a:rPr lang="en-US" dirty="0"/>
              <a:t>Doesn</a:t>
            </a:r>
            <a:r>
              <a:rPr lang="en-US" dirty="0">
                <a:latin typeface="Arial"/>
              </a:rPr>
              <a:t>’</a:t>
            </a:r>
            <a:r>
              <a:rPr lang="en-US" dirty="0"/>
              <a:t>t hog the </a:t>
            </a:r>
            <a:br>
              <a:rPr lang="en-US" dirty="0"/>
            </a:br>
            <a:r>
              <a:rPr lang="en-US" dirty="0"/>
              <a:t>regular data network.</a:t>
            </a:r>
          </a:p>
        </p:txBody>
      </p:sp>
      <p:sp>
        <p:nvSpPr>
          <p:cNvPr id="7" name="TextBox 6">
            <a:extLst>
              <a:ext uri="{FF2B5EF4-FFF2-40B4-BE49-F238E27FC236}">
                <a16:creationId xmlns:a16="http://schemas.microsoft.com/office/drawing/2014/main" id="{D81BC428-F83A-EF48-BC3D-5CB65495DF0C}"/>
              </a:ext>
            </a:extLst>
          </p:cNvPr>
          <p:cNvSpPr txBox="1"/>
          <p:nvPr/>
        </p:nvSpPr>
        <p:spPr>
          <a:xfrm>
            <a:off x="457200" y="5562599"/>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1910022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CF19-D0F1-7641-9A0A-BD9C33E3B334}"/>
              </a:ext>
            </a:extLst>
          </p:cNvPr>
          <p:cNvSpPr>
            <a:spLocks noGrp="1"/>
          </p:cNvSpPr>
          <p:nvPr>
            <p:ph type="title"/>
          </p:nvPr>
        </p:nvSpPr>
        <p:spPr/>
        <p:txBody>
          <a:bodyPr/>
          <a:lstStyle/>
          <a:p>
            <a:r>
              <a:rPr lang="en-US" dirty="0"/>
              <a:t>Storage Array</a:t>
            </a:r>
          </a:p>
        </p:txBody>
      </p:sp>
      <p:sp>
        <p:nvSpPr>
          <p:cNvPr id="4" name="Slide Number Placeholder 3">
            <a:extLst>
              <a:ext uri="{FF2B5EF4-FFF2-40B4-BE49-F238E27FC236}">
                <a16:creationId xmlns:a16="http://schemas.microsoft.com/office/drawing/2014/main" id="{026B290F-B0EA-8944-9F64-99C02ACDA4D0}"/>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pic>
        <p:nvPicPr>
          <p:cNvPr id="1026" name="Picture 2">
            <a:extLst>
              <a:ext uri="{FF2B5EF4-FFF2-40B4-BE49-F238E27FC236}">
                <a16:creationId xmlns:a16="http://schemas.microsoft.com/office/drawing/2014/main" id="{EA990A5E-F765-0947-81C3-70BED5C84E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37756" y="3246122"/>
            <a:ext cx="3929679" cy="2801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orage">
            <a:extLst>
              <a:ext uri="{FF2B5EF4-FFF2-40B4-BE49-F238E27FC236}">
                <a16:creationId xmlns:a16="http://schemas.microsoft.com/office/drawing/2014/main" id="{6767E0FE-6379-A144-8539-D776BA87FA0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46" y="1325903"/>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2E985B-4C4A-5F4F-B05B-9AA6176A58ED}"/>
              </a:ext>
            </a:extLst>
          </p:cNvPr>
          <p:cNvSpPr txBox="1"/>
          <p:nvPr/>
        </p:nvSpPr>
        <p:spPr>
          <a:xfrm>
            <a:off x="552006" y="4434829"/>
            <a:ext cx="3929679" cy="400110"/>
          </a:xfrm>
          <a:prstGeom prst="rect">
            <a:avLst/>
          </a:prstGeom>
          <a:noFill/>
        </p:spPr>
        <p:txBody>
          <a:bodyPr wrap="square" rtlCol="0">
            <a:spAutoFit/>
          </a:bodyPr>
          <a:lstStyle/>
          <a:p>
            <a:r>
              <a:rPr lang="en-US" sz="1000" dirty="0">
                <a:hlinkClick r:id="rId4"/>
              </a:rPr>
              <a:t>https://www.networkworld.com/article/3445863/hitachi-vantara-unveils-massively-scalable-storage-array.html</a:t>
            </a:r>
            <a:r>
              <a:rPr lang="en-US" sz="1000" dirty="0"/>
              <a:t> </a:t>
            </a:r>
          </a:p>
        </p:txBody>
      </p:sp>
      <p:sp>
        <p:nvSpPr>
          <p:cNvPr id="6" name="TextBox 5">
            <a:extLst>
              <a:ext uri="{FF2B5EF4-FFF2-40B4-BE49-F238E27FC236}">
                <a16:creationId xmlns:a16="http://schemas.microsoft.com/office/drawing/2014/main" id="{E20004F6-06B5-3543-B5DD-C0A31F6C47F0}"/>
              </a:ext>
            </a:extLst>
          </p:cNvPr>
          <p:cNvSpPr txBox="1"/>
          <p:nvPr/>
        </p:nvSpPr>
        <p:spPr>
          <a:xfrm>
            <a:off x="5472556" y="6080731"/>
            <a:ext cx="2860078" cy="246221"/>
          </a:xfrm>
          <a:prstGeom prst="rect">
            <a:avLst/>
          </a:prstGeom>
          <a:noFill/>
        </p:spPr>
        <p:txBody>
          <a:bodyPr wrap="none" rtlCol="0">
            <a:spAutoFit/>
          </a:bodyPr>
          <a:lstStyle/>
          <a:p>
            <a:r>
              <a:rPr lang="en-US" sz="1000" dirty="0">
                <a:hlinkClick r:id="rId5"/>
              </a:rPr>
              <a:t>https://www.zotac.com/hk/news/storage-arrays</a:t>
            </a:r>
            <a:r>
              <a:rPr lang="en-US" sz="1000" dirty="0"/>
              <a:t> </a:t>
            </a:r>
          </a:p>
        </p:txBody>
      </p:sp>
    </p:spTree>
    <p:extLst>
      <p:ext uri="{BB962C8B-B14F-4D97-AF65-F5344CB8AC3E}">
        <p14:creationId xmlns:p14="http://schemas.microsoft.com/office/powerpoint/2010/main" val="1732638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9D1B966-65FB-734F-AE07-9B96D830AA70}" type="slidenum">
              <a:rPr lang="en-US"/>
              <a:pPr/>
              <a:t>24</a:t>
            </a:fld>
            <a:endParaRPr lang="en-US"/>
          </a:p>
        </p:txBody>
      </p:sp>
      <p:sp>
        <p:nvSpPr>
          <p:cNvPr id="797698" name="Rectangle 2"/>
          <p:cNvSpPr>
            <a:spLocks noGrp="1" noChangeArrowheads="1"/>
          </p:cNvSpPr>
          <p:nvPr>
            <p:ph type="title"/>
          </p:nvPr>
        </p:nvSpPr>
        <p:spPr/>
        <p:txBody>
          <a:bodyPr/>
          <a:lstStyle/>
          <a:p>
            <a:r>
              <a:rPr lang="en-US" dirty="0"/>
              <a:t>HDD Scheduling</a:t>
            </a:r>
          </a:p>
        </p:txBody>
      </p:sp>
      <p:sp>
        <p:nvSpPr>
          <p:cNvPr id="797699" name="Rectangle 3"/>
          <p:cNvSpPr>
            <a:spLocks noGrp="1" noChangeArrowheads="1"/>
          </p:cNvSpPr>
          <p:nvPr>
            <p:ph type="body" idx="1"/>
          </p:nvPr>
        </p:nvSpPr>
        <p:spPr/>
        <p:txBody>
          <a:bodyPr/>
          <a:lstStyle/>
          <a:p>
            <a:pPr>
              <a:lnSpc>
                <a:spcPct val="90000"/>
              </a:lnSpc>
            </a:pPr>
            <a:r>
              <a:rPr lang="en-US" dirty="0"/>
              <a:t>The operating system is responsible for </a:t>
            </a:r>
            <a:br>
              <a:rPr lang="en-US" dirty="0"/>
            </a:br>
            <a:r>
              <a:rPr lang="en-US" u="sng" dirty="0"/>
              <a:t>fast disk access time</a:t>
            </a:r>
            <a:r>
              <a:rPr lang="en-US" dirty="0">
                <a:solidFill>
                  <a:srgbClr val="B23300"/>
                </a:solidFill>
              </a:rPr>
              <a:t> </a:t>
            </a:r>
            <a:r>
              <a:rPr lang="en-US" dirty="0"/>
              <a:t>and high disk </a:t>
            </a:r>
            <a:r>
              <a:rPr lang="en-US" dirty="0">
                <a:solidFill>
                  <a:srgbClr val="B23300"/>
                </a:solidFill>
              </a:rPr>
              <a:t>bandwidth</a:t>
            </a:r>
            <a:r>
              <a:rPr lang="en-US" dirty="0"/>
              <a:t>.</a:t>
            </a:r>
          </a:p>
          <a:p>
            <a:pPr lvl="4">
              <a:lnSpc>
                <a:spcPct val="90000"/>
              </a:lnSpc>
            </a:pPr>
            <a:endParaRPr lang="en-US" dirty="0"/>
          </a:p>
          <a:p>
            <a:pPr lvl="1">
              <a:lnSpc>
                <a:spcPct val="90000"/>
              </a:lnSpc>
            </a:pPr>
            <a:r>
              <a:rPr lang="en-US" u="sng" dirty="0"/>
              <a:t>Bandwidth</a:t>
            </a:r>
            <a:r>
              <a:rPr lang="en-US" dirty="0"/>
              <a:t>: total number of bytes transferred divided by the total time between the first request for service and the completion of the last transfer.</a:t>
            </a:r>
          </a:p>
          <a:p>
            <a:pPr lvl="4">
              <a:lnSpc>
                <a:spcPct val="90000"/>
              </a:lnSpc>
            </a:pPr>
            <a:endParaRPr lang="en-US" dirty="0"/>
          </a:p>
          <a:p>
            <a:pPr>
              <a:lnSpc>
                <a:spcPct val="90000"/>
              </a:lnSpc>
            </a:pPr>
            <a:r>
              <a:rPr lang="en-US" dirty="0"/>
              <a:t>Additional factors: </a:t>
            </a:r>
            <a:br>
              <a:rPr lang="en-US" dirty="0"/>
            </a:br>
            <a:r>
              <a:rPr lang="en-US" dirty="0">
                <a:solidFill>
                  <a:srgbClr val="C00000"/>
                </a:solidFill>
              </a:rPr>
              <a:t>seek time </a:t>
            </a:r>
            <a:r>
              <a:rPr lang="en-US" dirty="0"/>
              <a:t>and </a:t>
            </a:r>
            <a:r>
              <a:rPr lang="en-US" dirty="0">
                <a:solidFill>
                  <a:srgbClr val="C00000"/>
                </a:solidFill>
              </a:rPr>
              <a:t>rotational latency</a:t>
            </a:r>
          </a:p>
          <a:p>
            <a:pPr lvl="4">
              <a:lnSpc>
                <a:spcPct val="90000"/>
              </a:lnSpc>
            </a:pPr>
            <a:endParaRPr lang="en-US" dirty="0"/>
          </a:p>
          <a:p>
            <a:pPr lvl="1">
              <a:lnSpc>
                <a:spcPct val="90000"/>
              </a:lnSpc>
            </a:pPr>
            <a:r>
              <a:rPr lang="en-US" u="sng" dirty="0"/>
              <a:t>Seek time</a:t>
            </a:r>
            <a:r>
              <a:rPr lang="en-US" dirty="0"/>
              <a:t>: the time for the disk arm to move the heads to the cylinder containing the desired sector.</a:t>
            </a:r>
          </a:p>
          <a:p>
            <a:pPr lvl="1">
              <a:lnSpc>
                <a:spcPct val="90000"/>
              </a:lnSpc>
            </a:pPr>
            <a:r>
              <a:rPr lang="en-US" u="sng" dirty="0"/>
              <a:t>Rotational latency</a:t>
            </a:r>
            <a:r>
              <a:rPr lang="en-US" dirty="0"/>
              <a:t>: the additional time for the disk </a:t>
            </a:r>
            <a:br>
              <a:rPr lang="en-US" dirty="0"/>
            </a:br>
            <a:r>
              <a:rPr lang="en-US" dirty="0"/>
              <a:t>to rotate the desired sector under the disk head.</a:t>
            </a:r>
          </a:p>
        </p:txBody>
      </p:sp>
    </p:spTree>
    <p:extLst>
      <p:ext uri="{BB962C8B-B14F-4D97-AF65-F5344CB8AC3E}">
        <p14:creationId xmlns:p14="http://schemas.microsoft.com/office/powerpoint/2010/main" val="425674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7699">
                                            <p:txEl>
                                              <p:pRg st="4" end="4"/>
                                            </p:txEl>
                                          </p:spTgt>
                                        </p:tgtEl>
                                        <p:attrNameLst>
                                          <p:attrName>style.visibility</p:attrName>
                                        </p:attrNameLst>
                                      </p:cBhvr>
                                      <p:to>
                                        <p:strVal val="visible"/>
                                      </p:to>
                                    </p:set>
                                    <p:animEffect transition="in" filter="fade">
                                      <p:cBhvr>
                                        <p:cTn id="7" dur="500"/>
                                        <p:tgtEl>
                                          <p:spTgt spid="79769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97699">
                                            <p:txEl>
                                              <p:pRg st="6" end="6"/>
                                            </p:txEl>
                                          </p:spTgt>
                                        </p:tgtEl>
                                        <p:attrNameLst>
                                          <p:attrName>style.visibility</p:attrName>
                                        </p:attrNameLst>
                                      </p:cBhvr>
                                      <p:to>
                                        <p:strVal val="visible"/>
                                      </p:to>
                                    </p:set>
                                    <p:animEffect transition="in" filter="fade">
                                      <p:cBhvr>
                                        <p:cTn id="10" dur="500"/>
                                        <p:tgtEl>
                                          <p:spTgt spid="79769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97699">
                                            <p:txEl>
                                              <p:pRg st="7" end="7"/>
                                            </p:txEl>
                                          </p:spTgt>
                                        </p:tgtEl>
                                        <p:attrNameLst>
                                          <p:attrName>style.visibility</p:attrName>
                                        </p:attrNameLst>
                                      </p:cBhvr>
                                      <p:to>
                                        <p:strVal val="visible"/>
                                      </p:to>
                                    </p:set>
                                    <p:animEffect transition="in" filter="fade">
                                      <p:cBhvr>
                                        <p:cTn id="13" dur="500"/>
                                        <p:tgtEl>
                                          <p:spTgt spid="797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B34341-293C-E645-B7FD-FC048E327D51}" type="slidenum">
              <a:rPr lang="en-US"/>
              <a:pPr/>
              <a:t>25</a:t>
            </a:fld>
            <a:endParaRPr lang="en-US"/>
          </a:p>
        </p:txBody>
      </p:sp>
      <p:sp>
        <p:nvSpPr>
          <p:cNvPr id="829442" name="Rectangle 2"/>
          <p:cNvSpPr>
            <a:spLocks noGrp="1" noChangeArrowheads="1"/>
          </p:cNvSpPr>
          <p:nvPr>
            <p:ph type="title"/>
          </p:nvPr>
        </p:nvSpPr>
        <p:spPr/>
        <p:txBody>
          <a:bodyPr/>
          <a:lstStyle/>
          <a:p>
            <a:r>
              <a:rPr lang="en-US" dirty="0"/>
              <a:t>HDD Scheduling Algorithms</a:t>
            </a:r>
          </a:p>
        </p:txBody>
      </p:sp>
      <p:sp>
        <p:nvSpPr>
          <p:cNvPr id="829443" name="Rectangle 3"/>
          <p:cNvSpPr>
            <a:spLocks noGrp="1" noChangeArrowheads="1"/>
          </p:cNvSpPr>
          <p:nvPr>
            <p:ph type="body" idx="1"/>
          </p:nvPr>
        </p:nvSpPr>
        <p:spPr/>
        <p:txBody>
          <a:bodyPr/>
          <a:lstStyle/>
          <a:p>
            <a:r>
              <a:rPr lang="en-US" dirty="0">
                <a:solidFill>
                  <a:srgbClr val="C00000"/>
                </a:solidFill>
              </a:rPr>
              <a:t>FCFS</a:t>
            </a:r>
            <a:r>
              <a:rPr lang="en-US" dirty="0">
                <a:solidFill>
                  <a:srgbClr val="B23300"/>
                </a:solidFill>
              </a:rPr>
              <a:t>: </a:t>
            </a:r>
            <a:r>
              <a:rPr lang="en-US" dirty="0"/>
              <a:t>First Come First Served</a:t>
            </a:r>
          </a:p>
          <a:p>
            <a:r>
              <a:rPr lang="en-US" dirty="0">
                <a:solidFill>
                  <a:srgbClr val="C00000"/>
                </a:solidFill>
              </a:rPr>
              <a:t>SSTF</a:t>
            </a:r>
            <a:r>
              <a:rPr lang="en-US" dirty="0">
                <a:solidFill>
                  <a:srgbClr val="B23300"/>
                </a:solidFill>
              </a:rPr>
              <a:t>: </a:t>
            </a:r>
            <a:r>
              <a:rPr lang="en-US" dirty="0"/>
              <a:t>Shortest Seek Time First</a:t>
            </a:r>
          </a:p>
          <a:p>
            <a:r>
              <a:rPr lang="en-US" dirty="0">
                <a:solidFill>
                  <a:srgbClr val="C00000"/>
                </a:solidFill>
              </a:rPr>
              <a:t>SCAN</a:t>
            </a:r>
            <a:r>
              <a:rPr lang="en-US" dirty="0">
                <a:solidFill>
                  <a:srgbClr val="B23300"/>
                </a:solidFill>
              </a:rPr>
              <a:t> </a:t>
            </a:r>
            <a:r>
              <a:rPr lang="en-US" dirty="0"/>
              <a:t>(AKA </a:t>
            </a:r>
            <a:r>
              <a:rPr lang="en-US" dirty="0">
                <a:solidFill>
                  <a:srgbClr val="B23300"/>
                </a:solidFill>
              </a:rPr>
              <a:t>elevator </a:t>
            </a:r>
            <a:r>
              <a:rPr lang="en-US" dirty="0"/>
              <a:t>scheduling)</a:t>
            </a:r>
          </a:p>
          <a:p>
            <a:r>
              <a:rPr lang="en-US" dirty="0">
                <a:solidFill>
                  <a:srgbClr val="C00000"/>
                </a:solidFill>
              </a:rPr>
              <a:t>C-Scan</a:t>
            </a:r>
            <a:r>
              <a:rPr lang="en-US" dirty="0">
                <a:solidFill>
                  <a:srgbClr val="B23300"/>
                </a:solidFill>
              </a:rPr>
              <a:t>: </a:t>
            </a:r>
            <a:r>
              <a:rPr lang="en-US" dirty="0"/>
              <a:t>Circular SCAN</a:t>
            </a:r>
          </a:p>
          <a:p>
            <a:r>
              <a:rPr lang="en-US" dirty="0">
                <a:solidFill>
                  <a:srgbClr val="C00000"/>
                </a:solidFill>
              </a:rPr>
              <a:t>LOOK</a:t>
            </a:r>
            <a:r>
              <a:rPr lang="en-US" dirty="0">
                <a:solidFill>
                  <a:srgbClr val="B23300"/>
                </a:solidFill>
              </a:rPr>
              <a:t> </a:t>
            </a:r>
            <a:r>
              <a:rPr lang="en-US" dirty="0"/>
              <a:t>and </a:t>
            </a:r>
            <a:r>
              <a:rPr lang="en-US" dirty="0">
                <a:solidFill>
                  <a:srgbClr val="C00000"/>
                </a:solidFill>
              </a:rPr>
              <a:t>C-LOOK</a:t>
            </a:r>
          </a:p>
          <a:p>
            <a:endParaRPr lang="en-US" dirty="0"/>
          </a:p>
        </p:txBody>
      </p:sp>
    </p:spTree>
    <p:extLst>
      <p:ext uri="{BB962C8B-B14F-4D97-AF65-F5344CB8AC3E}">
        <p14:creationId xmlns:p14="http://schemas.microsoft.com/office/powerpoint/2010/main" val="528459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0EA27E4-A877-A941-B9D2-680452383B92}" type="slidenum">
              <a:rPr lang="en-US"/>
              <a:pPr/>
              <a:t>26</a:t>
            </a:fld>
            <a:endParaRPr lang="en-US"/>
          </a:p>
        </p:txBody>
      </p:sp>
      <p:sp>
        <p:nvSpPr>
          <p:cNvPr id="798722" name="Rectangle 2"/>
          <p:cNvSpPr>
            <a:spLocks noGrp="1" noChangeArrowheads="1"/>
          </p:cNvSpPr>
          <p:nvPr>
            <p:ph type="title"/>
          </p:nvPr>
        </p:nvSpPr>
        <p:spPr/>
        <p:txBody>
          <a:bodyPr/>
          <a:lstStyle/>
          <a:p>
            <a:r>
              <a:rPr lang="en-US" dirty="0"/>
              <a:t>FCFS Disk Scheduling</a:t>
            </a:r>
          </a:p>
        </p:txBody>
      </p:sp>
      <p:sp>
        <p:nvSpPr>
          <p:cNvPr id="798723" name="Rectangle 3"/>
          <p:cNvSpPr>
            <a:spLocks noGrp="1" noChangeArrowheads="1"/>
          </p:cNvSpPr>
          <p:nvPr>
            <p:ph type="body" idx="1"/>
          </p:nvPr>
        </p:nvSpPr>
        <p:spPr>
          <a:xfrm>
            <a:off x="457200" y="1295400"/>
            <a:ext cx="8229600" cy="1401763"/>
          </a:xfrm>
        </p:spPr>
        <p:txBody>
          <a:bodyPr/>
          <a:lstStyle/>
          <a:p>
            <a:r>
              <a:rPr lang="en-US" u="sng" dirty="0"/>
              <a:t>Intrinsically fair</a:t>
            </a:r>
            <a:r>
              <a:rPr lang="en-US" dirty="0"/>
              <a:t>, but generally </a:t>
            </a:r>
            <a:br>
              <a:rPr lang="en-US" dirty="0"/>
            </a:br>
            <a:r>
              <a:rPr lang="en-US" dirty="0"/>
              <a:t>does not provide the best service.</a:t>
            </a:r>
          </a:p>
          <a:p>
            <a:pPr lvl="1"/>
            <a:r>
              <a:rPr lang="en-US" dirty="0"/>
              <a:t>Example: total head movement of </a:t>
            </a:r>
            <a:r>
              <a:rPr lang="en-US" u="sng" dirty="0"/>
              <a:t>640 cylinders</a:t>
            </a:r>
          </a:p>
        </p:txBody>
      </p:sp>
      <p:pic>
        <p:nvPicPr>
          <p:cNvPr id="798724"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3925" y="2728882"/>
            <a:ext cx="4754563" cy="344328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19412F6E-1713-7444-B316-525C5C76CB7C}"/>
              </a:ext>
            </a:extLst>
          </p:cNvPr>
          <p:cNvSpPr txBox="1"/>
          <p:nvPr/>
        </p:nvSpPr>
        <p:spPr>
          <a:xfrm>
            <a:off x="3291854" y="6256020"/>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95120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DC43E7C2-995B-6540-9392-3C78A62AC3A8}" type="slidenum">
              <a:rPr lang="en-US"/>
              <a:pPr/>
              <a:t>27</a:t>
            </a:fld>
            <a:endParaRPr lang="en-US"/>
          </a:p>
        </p:txBody>
      </p:sp>
      <p:sp>
        <p:nvSpPr>
          <p:cNvPr id="799746" name="Rectangle 2"/>
          <p:cNvSpPr>
            <a:spLocks noGrp="1" noChangeArrowheads="1"/>
          </p:cNvSpPr>
          <p:nvPr>
            <p:ph type="title"/>
          </p:nvPr>
        </p:nvSpPr>
        <p:spPr/>
        <p:txBody>
          <a:bodyPr/>
          <a:lstStyle/>
          <a:p>
            <a:r>
              <a:rPr lang="en-US" dirty="0"/>
              <a:t>SSTF Disk Scheduling</a:t>
            </a:r>
          </a:p>
        </p:txBody>
      </p:sp>
      <p:sp>
        <p:nvSpPr>
          <p:cNvPr id="799747" name="Rectangle 3"/>
          <p:cNvSpPr>
            <a:spLocks noGrp="1" noChangeArrowheads="1"/>
          </p:cNvSpPr>
          <p:nvPr>
            <p:ph type="body" idx="1"/>
          </p:nvPr>
        </p:nvSpPr>
        <p:spPr>
          <a:xfrm>
            <a:off x="457200" y="1295400"/>
            <a:ext cx="8229600" cy="1401763"/>
          </a:xfrm>
        </p:spPr>
        <p:txBody>
          <a:bodyPr/>
          <a:lstStyle/>
          <a:p>
            <a:r>
              <a:rPr lang="en-US" dirty="0"/>
              <a:t>Select the request with the </a:t>
            </a:r>
            <a:r>
              <a:rPr lang="en-US" u="sng" dirty="0"/>
              <a:t>least seek time</a:t>
            </a:r>
            <a:r>
              <a:rPr lang="en-US" dirty="0">
                <a:solidFill>
                  <a:srgbClr val="B23300"/>
                </a:solidFill>
              </a:rPr>
              <a:t> </a:t>
            </a:r>
            <a:r>
              <a:rPr lang="en-US" dirty="0"/>
              <a:t>from the current position of the read/write head.</a:t>
            </a:r>
          </a:p>
          <a:p>
            <a:pPr lvl="1"/>
            <a:r>
              <a:rPr lang="en-US" dirty="0"/>
              <a:t>Example: total head movement of </a:t>
            </a:r>
            <a:r>
              <a:rPr lang="en-US" u="sng" dirty="0"/>
              <a:t>236 cylinders</a:t>
            </a:r>
          </a:p>
        </p:txBody>
      </p:sp>
      <p:pic>
        <p:nvPicPr>
          <p:cNvPr id="79974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l="829" t="6129" r="829" b="6129"/>
          <a:stretch>
            <a:fillRect/>
          </a:stretch>
        </p:blipFill>
        <p:spPr bwMode="auto">
          <a:xfrm>
            <a:off x="2011363" y="2744757"/>
            <a:ext cx="5119687" cy="342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cmpd="dbl">
                <a:solidFill>
                  <a:srgbClr val="CC66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TextBox 6">
            <a:extLst>
              <a:ext uri="{FF2B5EF4-FFF2-40B4-BE49-F238E27FC236}">
                <a16:creationId xmlns:a16="http://schemas.microsoft.com/office/drawing/2014/main" id="{5E557C7B-54D5-C947-AA9C-4A2164AD0EDB}"/>
              </a:ext>
            </a:extLst>
          </p:cNvPr>
          <p:cNvSpPr txBox="1"/>
          <p:nvPr/>
        </p:nvSpPr>
        <p:spPr>
          <a:xfrm>
            <a:off x="3291854" y="6256020"/>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1736614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4F16E2D-5CFC-A749-8CAA-D20FB5586190}" type="slidenum">
              <a:rPr lang="en-US"/>
              <a:pPr/>
              <a:t>28</a:t>
            </a:fld>
            <a:endParaRPr lang="en-US"/>
          </a:p>
        </p:txBody>
      </p:sp>
      <p:sp>
        <p:nvSpPr>
          <p:cNvPr id="800770" name="Rectangle 2"/>
          <p:cNvSpPr>
            <a:spLocks noGrp="1" noChangeArrowheads="1"/>
          </p:cNvSpPr>
          <p:nvPr>
            <p:ph type="title"/>
          </p:nvPr>
        </p:nvSpPr>
        <p:spPr/>
        <p:txBody>
          <a:bodyPr/>
          <a:lstStyle/>
          <a:p>
            <a:r>
              <a:rPr lang="en-US" dirty="0"/>
              <a:t>SCAN Disk Scheduling</a:t>
            </a:r>
          </a:p>
        </p:txBody>
      </p:sp>
      <p:sp>
        <p:nvSpPr>
          <p:cNvPr id="800771" name="Rectangle 3"/>
          <p:cNvSpPr>
            <a:spLocks noGrp="1" noChangeArrowheads="1"/>
          </p:cNvSpPr>
          <p:nvPr>
            <p:ph type="body" idx="1"/>
          </p:nvPr>
        </p:nvSpPr>
        <p:spPr>
          <a:xfrm>
            <a:off x="457200" y="1295400"/>
            <a:ext cx="8229600" cy="1401763"/>
          </a:xfrm>
        </p:spPr>
        <p:txBody>
          <a:bodyPr/>
          <a:lstStyle/>
          <a:p>
            <a:r>
              <a:rPr lang="en-US" dirty="0"/>
              <a:t>The disk arm first moves in </a:t>
            </a:r>
            <a:r>
              <a:rPr lang="en-US" u="sng" dirty="0"/>
              <a:t>one direction</a:t>
            </a:r>
            <a:r>
              <a:rPr lang="en-US" dirty="0"/>
              <a:t> to service requests and then in the </a:t>
            </a:r>
            <a:r>
              <a:rPr lang="en-US" u="sng" dirty="0"/>
              <a:t>other direction</a:t>
            </a:r>
            <a:r>
              <a:rPr lang="en-US" dirty="0"/>
              <a:t>.</a:t>
            </a:r>
          </a:p>
          <a:p>
            <a:pPr lvl="1"/>
            <a:r>
              <a:rPr lang="en-US" dirty="0"/>
              <a:t>Example: total head movement of </a:t>
            </a:r>
            <a:r>
              <a:rPr lang="en-US" u="sng" dirty="0"/>
              <a:t>236 cylinders</a:t>
            </a:r>
          </a:p>
        </p:txBody>
      </p:sp>
      <p:pic>
        <p:nvPicPr>
          <p:cNvPr id="80077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3925" y="2744121"/>
            <a:ext cx="4664075" cy="3519488"/>
          </a:xfrm>
          <a:prstGeom prst="rect">
            <a:avLst/>
          </a:prstGeom>
          <a:noFill/>
          <a:extLst>
            <a:ext uri="{909E8E84-426E-40dd-AFC4-6F175D3DCCD1}">
              <a14:hiddenFill xmlns:a14="http://schemas.microsoft.com/office/drawing/2010/main" xmlns="">
                <a:solidFill>
                  <a:srgbClr val="FFFFFF"/>
                </a:solidFill>
              </a14:hiddenFill>
            </a:ext>
          </a:extLst>
        </p:spPr>
      </p:pic>
      <p:sp>
        <p:nvSpPr>
          <p:cNvPr id="800775" name="Text Box 7"/>
          <p:cNvSpPr txBox="1">
            <a:spLocks noChangeArrowheads="1"/>
          </p:cNvSpPr>
          <p:nvPr/>
        </p:nvSpPr>
        <p:spPr bwMode="auto">
          <a:xfrm>
            <a:off x="834783" y="4490127"/>
            <a:ext cx="1176925" cy="584775"/>
          </a:xfrm>
          <a:prstGeom prst="rect">
            <a:avLst/>
          </a:prstGeom>
          <a:solidFill>
            <a:srgbClr val="0033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00"/>
                </a:solidFill>
              </a:rPr>
              <a:t>Why is this</a:t>
            </a:r>
          </a:p>
          <a:p>
            <a:r>
              <a:rPr lang="en-US">
                <a:solidFill>
                  <a:srgbClr val="FFFF00"/>
                </a:solidFill>
              </a:rPr>
              <a:t>inefficient?</a:t>
            </a:r>
          </a:p>
        </p:txBody>
      </p:sp>
      <p:sp>
        <p:nvSpPr>
          <p:cNvPr id="8" name="TextBox 7">
            <a:extLst>
              <a:ext uri="{FF2B5EF4-FFF2-40B4-BE49-F238E27FC236}">
                <a16:creationId xmlns:a16="http://schemas.microsoft.com/office/drawing/2014/main" id="{9BBC4F3D-4BED-3547-AF7D-059B3D224C5F}"/>
              </a:ext>
            </a:extLst>
          </p:cNvPr>
          <p:cNvSpPr txBox="1"/>
          <p:nvPr/>
        </p:nvSpPr>
        <p:spPr>
          <a:xfrm>
            <a:off x="3291854" y="6310567"/>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362657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0775"/>
                                        </p:tgtEl>
                                        <p:attrNameLst>
                                          <p:attrName>style.visibility</p:attrName>
                                        </p:attrNameLst>
                                      </p:cBhvr>
                                      <p:to>
                                        <p:strVal val="visible"/>
                                      </p:to>
                                    </p:set>
                                    <p:animEffect transition="in" filter="fade">
                                      <p:cBhvr>
                                        <p:cTn id="7" dur="500"/>
                                        <p:tgtEl>
                                          <p:spTgt spid="800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0390B756-8824-B14D-B04F-8D9AA86571CC}" type="slidenum">
              <a:rPr lang="en-US"/>
              <a:pPr/>
              <a:t>29</a:t>
            </a:fld>
            <a:endParaRPr lang="en-US"/>
          </a:p>
        </p:txBody>
      </p:sp>
      <p:sp>
        <p:nvSpPr>
          <p:cNvPr id="801794" name="Rectangle 2"/>
          <p:cNvSpPr>
            <a:spLocks noGrp="1" noChangeArrowheads="1"/>
          </p:cNvSpPr>
          <p:nvPr>
            <p:ph type="title"/>
          </p:nvPr>
        </p:nvSpPr>
        <p:spPr/>
        <p:txBody>
          <a:bodyPr/>
          <a:lstStyle/>
          <a:p>
            <a:r>
              <a:rPr lang="en-US" dirty="0"/>
              <a:t>C-SCAN Disk Scheduling</a:t>
            </a:r>
          </a:p>
        </p:txBody>
      </p:sp>
      <p:sp>
        <p:nvSpPr>
          <p:cNvPr id="801795" name="Rectangle 3"/>
          <p:cNvSpPr>
            <a:spLocks noGrp="1" noChangeArrowheads="1"/>
          </p:cNvSpPr>
          <p:nvPr>
            <p:ph type="body" idx="1"/>
          </p:nvPr>
        </p:nvSpPr>
        <p:spPr>
          <a:xfrm>
            <a:off x="457200" y="1295400"/>
            <a:ext cx="8229600" cy="1401763"/>
          </a:xfrm>
        </p:spPr>
        <p:txBody>
          <a:bodyPr/>
          <a:lstStyle/>
          <a:p>
            <a:r>
              <a:rPr lang="en-US" dirty="0"/>
              <a:t>Service requests by moving the disk arm in </a:t>
            </a:r>
            <a:br>
              <a:rPr lang="en-US" dirty="0"/>
            </a:br>
            <a:r>
              <a:rPr lang="en-US" u="sng" dirty="0"/>
              <a:t>one direction</a:t>
            </a:r>
            <a:r>
              <a:rPr lang="en-US" dirty="0"/>
              <a:t> only, with </a:t>
            </a:r>
            <a:r>
              <a:rPr lang="en-US" u="sng" dirty="0"/>
              <a:t>wraparound</a:t>
            </a:r>
            <a:r>
              <a:rPr lang="en-US" dirty="0"/>
              <a:t> at the end.</a:t>
            </a:r>
          </a:p>
          <a:p>
            <a:pPr lvl="1"/>
            <a:r>
              <a:rPr lang="en-US" dirty="0"/>
              <a:t>Example: total head movement of </a:t>
            </a:r>
            <a:r>
              <a:rPr lang="en-US" u="sng" dirty="0"/>
              <a:t>382 cylinders</a:t>
            </a:r>
          </a:p>
        </p:txBody>
      </p:sp>
      <p:pic>
        <p:nvPicPr>
          <p:cNvPr id="80179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l="706" t="3731" r="925" b="3731"/>
          <a:stretch>
            <a:fillRect/>
          </a:stretch>
        </p:blipFill>
        <p:spPr bwMode="auto">
          <a:xfrm>
            <a:off x="2100263" y="2697488"/>
            <a:ext cx="5032375" cy="3551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cmpd="dbl">
                <a:solidFill>
                  <a:srgbClr val="CC66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01799" name="Text Box 7"/>
          <p:cNvSpPr txBox="1">
            <a:spLocks noChangeArrowheads="1"/>
          </p:cNvSpPr>
          <p:nvPr/>
        </p:nvSpPr>
        <p:spPr bwMode="auto">
          <a:xfrm>
            <a:off x="549275" y="4757292"/>
            <a:ext cx="1266693" cy="1323439"/>
          </a:xfrm>
          <a:prstGeom prst="rect">
            <a:avLst/>
          </a:prstGeom>
          <a:solidFill>
            <a:srgbClr val="0033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FFFF00"/>
                </a:solidFill>
              </a:rPr>
              <a:t>Include the</a:t>
            </a:r>
          </a:p>
          <a:p>
            <a:r>
              <a:rPr lang="en-US" dirty="0">
                <a:solidFill>
                  <a:srgbClr val="FFFF00"/>
                </a:solidFill>
              </a:rPr>
              <a:t>wraparound</a:t>
            </a:r>
          </a:p>
          <a:p>
            <a:r>
              <a:rPr lang="en-US" dirty="0">
                <a:solidFill>
                  <a:srgbClr val="FFFF00"/>
                </a:solidFill>
              </a:rPr>
              <a:t>in the head</a:t>
            </a:r>
          </a:p>
          <a:p>
            <a:r>
              <a:rPr lang="en-US" dirty="0">
                <a:solidFill>
                  <a:srgbClr val="FFFF00"/>
                </a:solidFill>
              </a:rPr>
              <a:t>movement</a:t>
            </a:r>
          </a:p>
          <a:p>
            <a:r>
              <a:rPr lang="en-US" dirty="0">
                <a:solidFill>
                  <a:srgbClr val="FFFF00"/>
                </a:solidFill>
              </a:rPr>
              <a:t>calculation.</a:t>
            </a:r>
          </a:p>
        </p:txBody>
      </p:sp>
      <p:sp>
        <p:nvSpPr>
          <p:cNvPr id="8" name="TextBox 7">
            <a:extLst>
              <a:ext uri="{FF2B5EF4-FFF2-40B4-BE49-F238E27FC236}">
                <a16:creationId xmlns:a16="http://schemas.microsoft.com/office/drawing/2014/main" id="{61D007F0-878B-6649-8178-82CBE19FA74F}"/>
              </a:ext>
            </a:extLst>
          </p:cNvPr>
          <p:cNvSpPr txBox="1"/>
          <p:nvPr/>
        </p:nvSpPr>
        <p:spPr>
          <a:xfrm>
            <a:off x="3383293" y="6278817"/>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276375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CE4F-1F3C-6E4D-99CA-FDCD3D66D062}"/>
              </a:ext>
            </a:extLst>
          </p:cNvPr>
          <p:cNvSpPr>
            <a:spLocks noGrp="1"/>
          </p:cNvSpPr>
          <p:nvPr>
            <p:ph type="title"/>
          </p:nvPr>
        </p:nvSpPr>
        <p:spPr/>
        <p:txBody>
          <a:bodyPr/>
          <a:lstStyle/>
          <a:p>
            <a:r>
              <a:rPr lang="en-US" altLang="en-US" dirty="0"/>
              <a:t>Midterm Solutions: Question 2</a:t>
            </a:r>
            <a:endParaRPr lang="en-US" dirty="0"/>
          </a:p>
        </p:txBody>
      </p:sp>
      <p:sp>
        <p:nvSpPr>
          <p:cNvPr id="3" name="Content Placeholder 2">
            <a:extLst>
              <a:ext uri="{FF2B5EF4-FFF2-40B4-BE49-F238E27FC236}">
                <a16:creationId xmlns:a16="http://schemas.microsoft.com/office/drawing/2014/main" id="{8E350F4A-4234-E941-822F-7DCC4376F635}"/>
              </a:ext>
            </a:extLst>
          </p:cNvPr>
          <p:cNvSpPr>
            <a:spLocks noGrp="1"/>
          </p:cNvSpPr>
          <p:nvPr>
            <p:ph idx="1"/>
          </p:nvPr>
        </p:nvSpPr>
        <p:spPr>
          <a:xfrm>
            <a:off x="457200" y="2057415"/>
            <a:ext cx="8229600" cy="4073510"/>
          </a:xfrm>
        </p:spPr>
        <p:txBody>
          <a:bodyPr/>
          <a:lstStyle/>
          <a:p>
            <a:r>
              <a:rPr lang="en-US" dirty="0"/>
              <a:t>The two </a:t>
            </a:r>
            <a:r>
              <a:rPr lang="en-US" u="sng" dirty="0"/>
              <a:t>pipes</a:t>
            </a:r>
            <a:r>
              <a:rPr lang="en-US" dirty="0"/>
              <a:t> synchronize the programs:</a:t>
            </a:r>
          </a:p>
          <a:p>
            <a:pPr lvl="4"/>
            <a:endParaRPr lang="en-US" dirty="0"/>
          </a:p>
          <a:p>
            <a:pPr lvl="1"/>
            <a:r>
              <a:rPr lang="en-US" b="1" dirty="0">
                <a:solidFill>
                  <a:srgbClr val="0070C0"/>
                </a:solidFill>
                <a:latin typeface="Courier New" panose="02070309020205020404" pitchFamily="49" charset="0"/>
                <a:cs typeface="Courier New" panose="02070309020205020404" pitchFamily="49" charset="0"/>
              </a:rPr>
              <a:t>prog2</a:t>
            </a:r>
            <a:r>
              <a:rPr lang="en-US" dirty="0"/>
              <a:t> blocks reading the first pipe until </a:t>
            </a:r>
            <a:r>
              <a:rPr lang="en-US" b="1" dirty="0">
                <a:solidFill>
                  <a:srgbClr val="0070C0"/>
                </a:solidFill>
                <a:latin typeface="Courier New" panose="02070309020205020404" pitchFamily="49" charset="0"/>
                <a:cs typeface="Courier New" panose="02070309020205020404" pitchFamily="49" charset="0"/>
              </a:rPr>
              <a:t>prog1</a:t>
            </a:r>
            <a:r>
              <a:rPr lang="en-US" dirty="0"/>
              <a:t> writes to the first pipe.</a:t>
            </a:r>
          </a:p>
          <a:p>
            <a:pPr lvl="4"/>
            <a:endParaRPr lang="en-US" dirty="0"/>
          </a:p>
          <a:p>
            <a:pPr lvl="1"/>
            <a:r>
              <a:rPr lang="en-US" b="1" dirty="0">
                <a:solidFill>
                  <a:srgbClr val="0070C0"/>
                </a:solidFill>
                <a:latin typeface="Courier New" panose="02070309020205020404" pitchFamily="49" charset="0"/>
                <a:cs typeface="Courier New" panose="02070309020205020404" pitchFamily="49" charset="0"/>
              </a:rPr>
              <a:t>prog3</a:t>
            </a:r>
            <a:r>
              <a:rPr lang="en-US" dirty="0"/>
              <a:t> blocks reading the second pipe until </a:t>
            </a:r>
            <a:r>
              <a:rPr lang="en-US" b="1" dirty="0">
                <a:solidFill>
                  <a:srgbClr val="0070C0"/>
                </a:solidFill>
                <a:latin typeface="Courier New" panose="02070309020205020404" pitchFamily="49" charset="0"/>
                <a:cs typeface="Courier New" panose="02070309020205020404" pitchFamily="49" charset="0"/>
              </a:rPr>
              <a:t>prog2</a:t>
            </a:r>
            <a:r>
              <a:rPr lang="en-US" dirty="0"/>
              <a:t> writes to the second pipe.</a:t>
            </a:r>
          </a:p>
        </p:txBody>
      </p:sp>
      <p:sp>
        <p:nvSpPr>
          <p:cNvPr id="6" name="Slide Number Placeholder 5">
            <a:extLst>
              <a:ext uri="{FF2B5EF4-FFF2-40B4-BE49-F238E27FC236}">
                <a16:creationId xmlns:a16="http://schemas.microsoft.com/office/drawing/2014/main" id="{538B360D-5163-6348-9997-CF064974B6C8}"/>
              </a:ext>
            </a:extLst>
          </p:cNvPr>
          <p:cNvSpPr>
            <a:spLocks noGrp="1"/>
          </p:cNvSpPr>
          <p:nvPr>
            <p:ph type="sldNum" sz="quarter" idx="12"/>
          </p:nvPr>
        </p:nvSpPr>
        <p:spPr/>
        <p:txBody>
          <a:bodyPr/>
          <a:lstStyle/>
          <a:p>
            <a:fld id="{0F83EDA1-C167-BA43-B609-EDF3ED8221CF}" type="slidenum">
              <a:rPr lang="en-US" altLang="en-US" smtClean="0"/>
              <a:pPr/>
              <a:t>3</a:t>
            </a:fld>
            <a:endParaRPr lang="en-US" altLang="en-US"/>
          </a:p>
        </p:txBody>
      </p:sp>
      <p:sp>
        <p:nvSpPr>
          <p:cNvPr id="7" name="TextBox 6">
            <a:extLst>
              <a:ext uri="{FF2B5EF4-FFF2-40B4-BE49-F238E27FC236}">
                <a16:creationId xmlns:a16="http://schemas.microsoft.com/office/drawing/2014/main" id="{29C44B4A-31B3-4244-AD1D-B45474806A74}"/>
              </a:ext>
            </a:extLst>
          </p:cNvPr>
          <p:cNvSpPr txBox="1"/>
          <p:nvPr/>
        </p:nvSpPr>
        <p:spPr>
          <a:xfrm>
            <a:off x="331387" y="1397620"/>
            <a:ext cx="8481225" cy="461665"/>
          </a:xfrm>
          <a:prstGeom prst="rect">
            <a:avLst/>
          </a:prstGeom>
          <a:solidFill>
            <a:schemeClr val="bg1">
              <a:lumMod val="95000"/>
            </a:schemeClr>
          </a:solidFill>
          <a:ln>
            <a:solidFill>
              <a:schemeClr val="bg1">
                <a:lumMod val="75000"/>
              </a:schemeClr>
            </a:solidFill>
          </a:ln>
        </p:spPr>
        <p:txBody>
          <a:bodyPr wrap="square" rtlCol="0">
            <a:spAutoFit/>
          </a:bodyPr>
          <a:lstStyle/>
          <a:p>
            <a:r>
              <a:rPr lang="en-US" sz="2400" b="1" dirty="0">
                <a:latin typeface="Courier New" panose="02070309020205020404" pitchFamily="49" charset="0"/>
                <a:cs typeface="Courier New" panose="02070309020205020404" pitchFamily="49" charset="0"/>
              </a:rPr>
              <a:t>prog1 &lt; file1.txt | prog2 | prog3 &gt; file3.txt</a:t>
            </a:r>
          </a:p>
        </p:txBody>
      </p:sp>
    </p:spTree>
    <p:extLst>
      <p:ext uri="{BB962C8B-B14F-4D97-AF65-F5344CB8AC3E}">
        <p14:creationId xmlns:p14="http://schemas.microsoft.com/office/powerpoint/2010/main" val="4160609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5D7DA66-9256-F24B-8F96-7928D53424AE}" type="slidenum">
              <a:rPr lang="en-US"/>
              <a:pPr/>
              <a:t>30</a:t>
            </a:fld>
            <a:endParaRPr lang="en-US"/>
          </a:p>
        </p:txBody>
      </p:sp>
      <p:sp>
        <p:nvSpPr>
          <p:cNvPr id="802818" name="Rectangle 2"/>
          <p:cNvSpPr>
            <a:spLocks noGrp="1" noChangeArrowheads="1"/>
          </p:cNvSpPr>
          <p:nvPr>
            <p:ph type="title"/>
          </p:nvPr>
        </p:nvSpPr>
        <p:spPr/>
        <p:txBody>
          <a:bodyPr/>
          <a:lstStyle/>
          <a:p>
            <a:r>
              <a:rPr lang="en-US"/>
              <a:t>LOOK and C-LOOK Disk Scheduling</a:t>
            </a:r>
          </a:p>
        </p:txBody>
      </p:sp>
      <p:sp>
        <p:nvSpPr>
          <p:cNvPr id="802819" name="Rectangle 3"/>
          <p:cNvSpPr>
            <a:spLocks noGrp="1" noChangeArrowheads="1"/>
          </p:cNvSpPr>
          <p:nvPr>
            <p:ph type="body" idx="1"/>
          </p:nvPr>
        </p:nvSpPr>
        <p:spPr>
          <a:xfrm>
            <a:off x="457200" y="1295400"/>
            <a:ext cx="8229600" cy="1401763"/>
          </a:xfrm>
        </p:spPr>
        <p:txBody>
          <a:bodyPr/>
          <a:lstStyle/>
          <a:p>
            <a:r>
              <a:rPr lang="en-US" dirty="0"/>
              <a:t>Like SCAN and C-SCAN except the disk arm only goes </a:t>
            </a:r>
            <a:r>
              <a:rPr lang="en-US" u="sng" dirty="0"/>
              <a:t>as far as necessary</a:t>
            </a:r>
            <a:r>
              <a:rPr lang="en-US" dirty="0"/>
              <a:t> before returning.</a:t>
            </a:r>
          </a:p>
          <a:p>
            <a:pPr lvl="1"/>
            <a:r>
              <a:rPr lang="en-US" dirty="0"/>
              <a:t>Example: total head movement of </a:t>
            </a:r>
            <a:r>
              <a:rPr lang="en-US" u="sng" dirty="0"/>
              <a:t>322 cylinders</a:t>
            </a:r>
          </a:p>
        </p:txBody>
      </p:sp>
      <p:pic>
        <p:nvPicPr>
          <p:cNvPr id="802820"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l="514" t="4144" r="1297" b="4504"/>
          <a:stretch>
            <a:fillRect/>
          </a:stretch>
        </p:blipFill>
        <p:spPr bwMode="auto">
          <a:xfrm>
            <a:off x="2103438" y="2697488"/>
            <a:ext cx="5029200" cy="350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cmpd="dbl">
                <a:solidFill>
                  <a:srgbClr val="CC66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TextBox 6">
            <a:extLst>
              <a:ext uri="{FF2B5EF4-FFF2-40B4-BE49-F238E27FC236}">
                <a16:creationId xmlns:a16="http://schemas.microsoft.com/office/drawing/2014/main" id="{2AE2350F-5D8D-9A47-97D2-9C2DDE02BB42}"/>
              </a:ext>
            </a:extLst>
          </p:cNvPr>
          <p:cNvSpPr txBox="1"/>
          <p:nvPr/>
        </p:nvSpPr>
        <p:spPr>
          <a:xfrm>
            <a:off x="3291854" y="6256020"/>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1833651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2819">
                                            <p:txEl>
                                              <p:pRg st="1" end="1"/>
                                            </p:txEl>
                                          </p:spTgt>
                                        </p:tgtEl>
                                        <p:attrNameLst>
                                          <p:attrName>style.visibility</p:attrName>
                                        </p:attrNameLst>
                                      </p:cBhvr>
                                      <p:to>
                                        <p:strVal val="visible"/>
                                      </p:to>
                                    </p:set>
                                    <p:animEffect transition="in" filter="fade">
                                      <p:cBhvr>
                                        <p:cTn id="7" dur="500"/>
                                        <p:tgtEl>
                                          <p:spTgt spid="80281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2820"/>
                                        </p:tgtEl>
                                        <p:attrNameLst>
                                          <p:attrName>style.visibility</p:attrName>
                                        </p:attrNameLst>
                                      </p:cBhvr>
                                      <p:to>
                                        <p:strVal val="visible"/>
                                      </p:to>
                                    </p:set>
                                    <p:animEffect transition="in" filter="fade">
                                      <p:cBhvr>
                                        <p:cTn id="10" dur="500"/>
                                        <p:tgtEl>
                                          <p:spTgt spid="80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750B09-81AA-E849-A3FB-C41513463820}" type="slidenum">
              <a:rPr lang="en-US"/>
              <a:pPr/>
              <a:t>31</a:t>
            </a:fld>
            <a:endParaRPr lang="en-US" dirty="0"/>
          </a:p>
        </p:txBody>
      </p:sp>
      <p:sp>
        <p:nvSpPr>
          <p:cNvPr id="803842" name="Rectangle 2"/>
          <p:cNvSpPr>
            <a:spLocks noGrp="1" noChangeArrowheads="1"/>
          </p:cNvSpPr>
          <p:nvPr>
            <p:ph type="title"/>
          </p:nvPr>
        </p:nvSpPr>
        <p:spPr/>
        <p:txBody>
          <a:bodyPr/>
          <a:lstStyle/>
          <a:p>
            <a:r>
              <a:rPr lang="en-US" dirty="0"/>
              <a:t>HDD Scheduling Choices</a:t>
            </a:r>
          </a:p>
        </p:txBody>
      </p:sp>
      <p:sp>
        <p:nvSpPr>
          <p:cNvPr id="803843" name="Rectangle 3"/>
          <p:cNvSpPr>
            <a:spLocks noGrp="1" noChangeArrowheads="1"/>
          </p:cNvSpPr>
          <p:nvPr>
            <p:ph type="body" idx="1"/>
          </p:nvPr>
        </p:nvSpPr>
        <p:spPr>
          <a:xfrm>
            <a:off x="457200" y="1234465"/>
            <a:ext cx="8229600" cy="4937706"/>
          </a:xfrm>
        </p:spPr>
        <p:txBody>
          <a:bodyPr/>
          <a:lstStyle/>
          <a:p>
            <a:r>
              <a:rPr lang="en-US" dirty="0"/>
              <a:t>Disk manufacturers implement disk-scheduling algorithms in the controller hardware.</a:t>
            </a:r>
          </a:p>
          <a:p>
            <a:pPr lvl="1"/>
            <a:r>
              <a:rPr lang="en-US" dirty="0"/>
              <a:t>Take advantage of hardware features.</a:t>
            </a:r>
          </a:p>
          <a:p>
            <a:pPr lvl="1"/>
            <a:r>
              <a:rPr lang="en-US" dirty="0"/>
              <a:t>The OS sends batches of requests to the controller.</a:t>
            </a:r>
          </a:p>
          <a:p>
            <a:pPr marL="2409825" lvl="4"/>
            <a:endParaRPr lang="en-US" dirty="0"/>
          </a:p>
          <a:p>
            <a:r>
              <a:rPr lang="en-US" dirty="0"/>
              <a:t>OS scheduling responsibilities</a:t>
            </a:r>
          </a:p>
          <a:p>
            <a:pPr lvl="1"/>
            <a:r>
              <a:rPr lang="en-US" dirty="0"/>
              <a:t>Some I/O requests are more important than others.</a:t>
            </a:r>
          </a:p>
          <a:p>
            <a:pPr lvl="1"/>
            <a:r>
              <a:rPr lang="en-US" dirty="0"/>
              <a:t>Demand paging has higher priority than applications.</a:t>
            </a:r>
          </a:p>
          <a:p>
            <a:pPr lvl="1"/>
            <a:r>
              <a:rPr lang="en-US" dirty="0"/>
              <a:t>The order of disk writes may be important </a:t>
            </a:r>
            <a:br>
              <a:rPr lang="en-US" dirty="0"/>
            </a:br>
            <a:r>
              <a:rPr lang="en-US" dirty="0"/>
              <a:t>for reliability.</a:t>
            </a:r>
          </a:p>
          <a:p>
            <a:pPr lvl="1"/>
            <a:r>
              <a:rPr lang="en-US" dirty="0"/>
              <a:t>Manage swap space (virtual memory).</a:t>
            </a:r>
          </a:p>
        </p:txBody>
      </p:sp>
    </p:spTree>
    <p:extLst>
      <p:ext uri="{BB962C8B-B14F-4D97-AF65-F5344CB8AC3E}">
        <p14:creationId xmlns:p14="http://schemas.microsoft.com/office/powerpoint/2010/main" val="3239902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3843">
                                            <p:txEl>
                                              <p:pRg st="4" end="4"/>
                                            </p:txEl>
                                          </p:spTgt>
                                        </p:tgtEl>
                                        <p:attrNameLst>
                                          <p:attrName>style.visibility</p:attrName>
                                        </p:attrNameLst>
                                      </p:cBhvr>
                                      <p:to>
                                        <p:strVal val="visible"/>
                                      </p:to>
                                    </p:set>
                                    <p:animEffect transition="in" filter="fade">
                                      <p:cBhvr>
                                        <p:cTn id="7" dur="500"/>
                                        <p:tgtEl>
                                          <p:spTgt spid="80384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3843">
                                            <p:txEl>
                                              <p:pRg st="5" end="5"/>
                                            </p:txEl>
                                          </p:spTgt>
                                        </p:tgtEl>
                                        <p:attrNameLst>
                                          <p:attrName>style.visibility</p:attrName>
                                        </p:attrNameLst>
                                      </p:cBhvr>
                                      <p:to>
                                        <p:strVal val="visible"/>
                                      </p:to>
                                    </p:set>
                                    <p:animEffect transition="in" filter="fade">
                                      <p:cBhvr>
                                        <p:cTn id="10" dur="500"/>
                                        <p:tgtEl>
                                          <p:spTgt spid="80384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3843">
                                            <p:txEl>
                                              <p:pRg st="6" end="6"/>
                                            </p:txEl>
                                          </p:spTgt>
                                        </p:tgtEl>
                                        <p:attrNameLst>
                                          <p:attrName>style.visibility</p:attrName>
                                        </p:attrNameLst>
                                      </p:cBhvr>
                                      <p:to>
                                        <p:strVal val="visible"/>
                                      </p:to>
                                    </p:set>
                                    <p:animEffect transition="in" filter="fade">
                                      <p:cBhvr>
                                        <p:cTn id="13" dur="500"/>
                                        <p:tgtEl>
                                          <p:spTgt spid="80384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3843">
                                            <p:txEl>
                                              <p:pRg st="7" end="7"/>
                                            </p:txEl>
                                          </p:spTgt>
                                        </p:tgtEl>
                                        <p:attrNameLst>
                                          <p:attrName>style.visibility</p:attrName>
                                        </p:attrNameLst>
                                      </p:cBhvr>
                                      <p:to>
                                        <p:strVal val="visible"/>
                                      </p:to>
                                    </p:set>
                                    <p:animEffect transition="in" filter="fade">
                                      <p:cBhvr>
                                        <p:cTn id="16" dur="500"/>
                                        <p:tgtEl>
                                          <p:spTgt spid="80384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03843">
                                            <p:txEl>
                                              <p:pRg st="8" end="8"/>
                                            </p:txEl>
                                          </p:spTgt>
                                        </p:tgtEl>
                                        <p:attrNameLst>
                                          <p:attrName>style.visibility</p:attrName>
                                        </p:attrNameLst>
                                      </p:cBhvr>
                                      <p:to>
                                        <p:strVal val="visible"/>
                                      </p:to>
                                    </p:set>
                                    <p:animEffect transition="in" filter="fade">
                                      <p:cBhvr>
                                        <p:cTn id="19" dur="500"/>
                                        <p:tgtEl>
                                          <p:spTgt spid="803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7C11D36-29FE-CD4C-A4F4-E98698AD6D3F}" type="slidenum">
              <a:rPr lang="en-US"/>
              <a:pPr/>
              <a:t>32</a:t>
            </a:fld>
            <a:endParaRPr lang="en-US"/>
          </a:p>
        </p:txBody>
      </p:sp>
      <p:sp>
        <p:nvSpPr>
          <p:cNvPr id="811010" name="Rectangle 2"/>
          <p:cNvSpPr>
            <a:spLocks noGrp="1" noChangeArrowheads="1"/>
          </p:cNvSpPr>
          <p:nvPr>
            <p:ph type="title"/>
          </p:nvPr>
        </p:nvSpPr>
        <p:spPr/>
        <p:txBody>
          <a:bodyPr/>
          <a:lstStyle/>
          <a:p>
            <a:r>
              <a:rPr lang="en-US" dirty="0"/>
              <a:t>Assignment #7</a:t>
            </a:r>
          </a:p>
        </p:txBody>
      </p:sp>
      <p:sp>
        <p:nvSpPr>
          <p:cNvPr id="811011" name="Rectangle 3"/>
          <p:cNvSpPr>
            <a:spLocks noGrp="1" noChangeArrowheads="1"/>
          </p:cNvSpPr>
          <p:nvPr>
            <p:ph type="body" idx="1"/>
          </p:nvPr>
        </p:nvSpPr>
        <p:spPr>
          <a:xfrm>
            <a:off x="457200" y="1325903"/>
            <a:ext cx="8229600" cy="3657560"/>
          </a:xfrm>
        </p:spPr>
        <p:txBody>
          <a:bodyPr/>
          <a:lstStyle/>
          <a:p>
            <a:pPr marL="461963" indent="-461963">
              <a:lnSpc>
                <a:spcPct val="80000"/>
              </a:lnSpc>
            </a:pPr>
            <a:r>
              <a:rPr lang="en-US" dirty="0"/>
              <a:t>Suppose that a disk drive has 5,000 cylinders, numbered 0 to 4999. The drive head starts at cylinder 2255. The queue of pending requests, in FIFO order, is:</a:t>
            </a:r>
            <a:br>
              <a:rPr lang="en-US" dirty="0"/>
            </a:br>
            <a:endParaRPr lang="en-US" dirty="0"/>
          </a:p>
          <a:p>
            <a:pPr marL="461963" indent="-461963">
              <a:lnSpc>
                <a:spcPct val="80000"/>
              </a:lnSpc>
            </a:pPr>
            <a:endParaRPr lang="en-US" dirty="0"/>
          </a:p>
          <a:p>
            <a:pPr marL="461963" indent="-461963">
              <a:lnSpc>
                <a:spcPct val="80000"/>
              </a:lnSpc>
            </a:pPr>
            <a:r>
              <a:rPr lang="en-US" dirty="0"/>
              <a:t>For each of the following disk-scheduling algorithms, beginning with the starting head position, what is the </a:t>
            </a:r>
            <a:r>
              <a:rPr lang="en-US" u="sng" dirty="0"/>
              <a:t>order of cylinders</a:t>
            </a:r>
            <a:r>
              <a:rPr lang="en-US" dirty="0"/>
              <a:t> visited by the head?</a:t>
            </a:r>
          </a:p>
          <a:p>
            <a:pPr marL="3941763" lvl="4">
              <a:lnSpc>
                <a:spcPct val="80000"/>
              </a:lnSpc>
            </a:pPr>
            <a:endParaRPr lang="en-US" dirty="0"/>
          </a:p>
          <a:p>
            <a:pPr marL="3941763" lvl="4">
              <a:lnSpc>
                <a:spcPct val="80000"/>
              </a:lnSpc>
            </a:pPr>
            <a:endParaRPr lang="en-US" sz="1000" dirty="0"/>
          </a:p>
        </p:txBody>
      </p:sp>
      <p:grpSp>
        <p:nvGrpSpPr>
          <p:cNvPr id="6" name="Group 5">
            <a:extLst>
              <a:ext uri="{FF2B5EF4-FFF2-40B4-BE49-F238E27FC236}">
                <a16:creationId xmlns:a16="http://schemas.microsoft.com/office/drawing/2014/main" id="{A25235F0-5029-9848-8384-491F43F8C928}"/>
              </a:ext>
            </a:extLst>
          </p:cNvPr>
          <p:cNvGrpSpPr/>
          <p:nvPr/>
        </p:nvGrpSpPr>
        <p:grpSpPr>
          <a:xfrm>
            <a:off x="2402803" y="5006981"/>
            <a:ext cx="4338393" cy="1126462"/>
            <a:chOff x="2103147" y="5023428"/>
            <a:chExt cx="4338393" cy="1126462"/>
          </a:xfrm>
        </p:grpSpPr>
        <p:sp>
          <p:nvSpPr>
            <p:cNvPr id="4" name="TextBox 3">
              <a:extLst>
                <a:ext uri="{FF2B5EF4-FFF2-40B4-BE49-F238E27FC236}">
                  <a16:creationId xmlns:a16="http://schemas.microsoft.com/office/drawing/2014/main" id="{57F4E677-281C-9540-8D95-131D6BAC157D}"/>
                </a:ext>
              </a:extLst>
            </p:cNvPr>
            <p:cNvSpPr txBox="1"/>
            <p:nvPr/>
          </p:nvSpPr>
          <p:spPr>
            <a:xfrm>
              <a:off x="2103147" y="5023428"/>
              <a:ext cx="1763944" cy="1126462"/>
            </a:xfrm>
            <a:prstGeom prst="rect">
              <a:avLst/>
            </a:prstGeom>
            <a:noFill/>
          </p:spPr>
          <p:txBody>
            <a:bodyPr wrap="none" rtlCol="0">
              <a:spAutoFit/>
            </a:bodyPr>
            <a:lstStyle/>
            <a:p>
              <a:pPr marL="576263" indent="-457200">
                <a:lnSpc>
                  <a:spcPct val="80000"/>
                </a:lnSpc>
                <a:buFont typeface="+mj-lt"/>
                <a:buAutoNum type="alphaLcPeriod"/>
              </a:pPr>
              <a:r>
                <a:rPr lang="en-US" sz="2800" dirty="0"/>
                <a:t>FCFS</a:t>
              </a:r>
            </a:p>
            <a:p>
              <a:pPr marL="576263" indent="-457200">
                <a:lnSpc>
                  <a:spcPct val="80000"/>
                </a:lnSpc>
                <a:buFont typeface="+mj-lt"/>
                <a:buAutoNum type="alphaLcPeriod"/>
              </a:pPr>
              <a:r>
                <a:rPr lang="en-US" sz="2800" dirty="0"/>
                <a:t>SSTF</a:t>
              </a:r>
            </a:p>
            <a:p>
              <a:pPr marL="576263" indent="-457200">
                <a:lnSpc>
                  <a:spcPct val="80000"/>
                </a:lnSpc>
                <a:buFont typeface="+mj-lt"/>
                <a:buAutoNum type="alphaLcPeriod"/>
              </a:pPr>
              <a:r>
                <a:rPr lang="en-US" sz="2800" dirty="0"/>
                <a:t>SCAN</a:t>
              </a:r>
            </a:p>
          </p:txBody>
        </p:sp>
        <p:sp>
          <p:nvSpPr>
            <p:cNvPr id="5" name="TextBox 4">
              <a:extLst>
                <a:ext uri="{FF2B5EF4-FFF2-40B4-BE49-F238E27FC236}">
                  <a16:creationId xmlns:a16="http://schemas.microsoft.com/office/drawing/2014/main" id="{4C07D8FD-59E4-E341-80EB-D7008120DE8B}"/>
                </a:ext>
              </a:extLst>
            </p:cNvPr>
            <p:cNvSpPr txBox="1"/>
            <p:nvPr/>
          </p:nvSpPr>
          <p:spPr>
            <a:xfrm>
              <a:off x="4297683" y="5023428"/>
              <a:ext cx="2143857" cy="1126462"/>
            </a:xfrm>
            <a:prstGeom prst="rect">
              <a:avLst/>
            </a:prstGeom>
            <a:noFill/>
          </p:spPr>
          <p:txBody>
            <a:bodyPr wrap="none" rtlCol="0">
              <a:spAutoFit/>
            </a:bodyPr>
            <a:lstStyle/>
            <a:p>
              <a:pPr marL="576263" indent="-457200">
                <a:lnSpc>
                  <a:spcPct val="80000"/>
                </a:lnSpc>
                <a:buFont typeface="+mj-lt"/>
                <a:buAutoNum type="alphaLcPeriod" startAt="4"/>
              </a:pPr>
              <a:r>
                <a:rPr lang="en-US" sz="2800" dirty="0"/>
                <a:t>LOOK</a:t>
              </a:r>
            </a:p>
            <a:p>
              <a:pPr marL="576263" indent="-457200">
                <a:lnSpc>
                  <a:spcPct val="80000"/>
                </a:lnSpc>
                <a:buFont typeface="+mj-lt"/>
                <a:buAutoNum type="alphaLcPeriod" startAt="4"/>
              </a:pPr>
              <a:r>
                <a:rPr lang="en-US" sz="2800" dirty="0"/>
                <a:t>C-SCAN</a:t>
              </a:r>
            </a:p>
            <a:p>
              <a:pPr marL="576263" indent="-457200">
                <a:lnSpc>
                  <a:spcPct val="80000"/>
                </a:lnSpc>
                <a:buFont typeface="+mj-lt"/>
                <a:buAutoNum type="alphaLcPeriod" startAt="4"/>
              </a:pPr>
              <a:r>
                <a:rPr lang="en-US" sz="2800" dirty="0"/>
                <a:t>C-LOOK</a:t>
              </a:r>
              <a:endParaRPr lang="en-US" sz="1800" dirty="0"/>
            </a:p>
          </p:txBody>
        </p:sp>
      </p:grpSp>
      <p:sp>
        <p:nvSpPr>
          <p:cNvPr id="8" name="TextBox 7">
            <a:extLst>
              <a:ext uri="{FF2B5EF4-FFF2-40B4-BE49-F238E27FC236}">
                <a16:creationId xmlns:a16="http://schemas.microsoft.com/office/drawing/2014/main" id="{A5A5A6FE-4EBE-184F-8DA4-A55D189B2545}"/>
              </a:ext>
            </a:extLst>
          </p:cNvPr>
          <p:cNvSpPr txBox="1"/>
          <p:nvPr/>
        </p:nvSpPr>
        <p:spPr>
          <a:xfrm>
            <a:off x="487655" y="2878130"/>
            <a:ext cx="8208914" cy="461665"/>
          </a:xfrm>
          <a:prstGeom prst="rect">
            <a:avLst/>
          </a:prstGeom>
          <a:solidFill>
            <a:schemeClr val="bg1">
              <a:lumMod val="95000"/>
            </a:schemeClr>
          </a:solidFill>
          <a:ln>
            <a:solidFill>
              <a:schemeClr val="bg1">
                <a:lumMod val="75000"/>
              </a:schemeClr>
            </a:solidFill>
          </a:ln>
        </p:spPr>
        <p:txBody>
          <a:bodyPr wrap="none" rtlCol="0">
            <a:spAutoFit/>
          </a:bodyPr>
          <a:lstStyle/>
          <a:p>
            <a:r>
              <a:rPr lang="en-US" sz="2400" dirty="0"/>
              <a:t>2055, 1175, 2304, 2700, 513, 1680, 256, 1401, 4922, 3692</a:t>
            </a:r>
          </a:p>
        </p:txBody>
      </p:sp>
    </p:spTree>
    <p:extLst>
      <p:ext uri="{BB962C8B-B14F-4D97-AF65-F5344CB8AC3E}">
        <p14:creationId xmlns:p14="http://schemas.microsoft.com/office/powerpoint/2010/main" val="3798956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42A13D2-01F1-A244-BDDC-D86B3F632F93}" type="slidenum">
              <a:rPr lang="en-US"/>
              <a:pPr/>
              <a:t>33</a:t>
            </a:fld>
            <a:endParaRPr lang="en-US"/>
          </a:p>
        </p:txBody>
      </p:sp>
      <p:sp>
        <p:nvSpPr>
          <p:cNvPr id="814082" name="Rectangle 2"/>
          <p:cNvSpPr>
            <a:spLocks noGrp="1" noChangeArrowheads="1"/>
          </p:cNvSpPr>
          <p:nvPr>
            <p:ph type="title"/>
          </p:nvPr>
        </p:nvSpPr>
        <p:spPr/>
        <p:txBody>
          <a:bodyPr/>
          <a:lstStyle/>
          <a:p>
            <a:r>
              <a:rPr lang="en-US" dirty="0"/>
              <a:t>Assignment #7</a:t>
            </a:r>
            <a:r>
              <a:rPr lang="en-US" i="1" dirty="0"/>
              <a:t>, cont</a:t>
            </a:r>
            <a:r>
              <a:rPr lang="ja-JP" altLang="en-US" i="1">
                <a:latin typeface="Arial"/>
              </a:rPr>
              <a:t>’</a:t>
            </a:r>
            <a:r>
              <a:rPr lang="en-US" i="1" dirty="0"/>
              <a:t>d</a:t>
            </a:r>
          </a:p>
        </p:txBody>
      </p:sp>
      <p:sp>
        <p:nvSpPr>
          <p:cNvPr id="814083" name="Rectangle 3"/>
          <p:cNvSpPr>
            <a:spLocks noGrp="1" noChangeArrowheads="1"/>
          </p:cNvSpPr>
          <p:nvPr>
            <p:ph type="body" idx="1"/>
          </p:nvPr>
        </p:nvSpPr>
        <p:spPr>
          <a:xfrm>
            <a:off x="457200" y="1295400"/>
            <a:ext cx="8229600" cy="4785331"/>
          </a:xfrm>
        </p:spPr>
        <p:txBody>
          <a:bodyPr/>
          <a:lstStyle/>
          <a:p>
            <a:pPr>
              <a:lnSpc>
                <a:spcPct val="90000"/>
              </a:lnSpc>
            </a:pPr>
            <a:r>
              <a:rPr lang="en-US" dirty="0">
                <a:effectLst>
                  <a:outerShdw blurRad="38100" dist="38100" dir="2700000" algn="tl">
                    <a:srgbClr val="DDDDDD"/>
                  </a:outerShdw>
                </a:effectLst>
              </a:rPr>
              <a:t>What is the </a:t>
            </a:r>
            <a:r>
              <a:rPr lang="en-US" u="sng" dirty="0">
                <a:effectLst>
                  <a:outerShdw blurRad="38100" dist="38100" dir="2700000" algn="tl">
                    <a:srgbClr val="DDDDDD"/>
                  </a:outerShdw>
                </a:effectLst>
              </a:rPr>
              <a:t>total distance</a:t>
            </a:r>
            <a:r>
              <a:rPr lang="en-US" dirty="0">
                <a:effectLst>
                  <a:outerShdw blurRad="38100" dist="38100" dir="2700000" algn="tl">
                    <a:srgbClr val="DDDDDD"/>
                  </a:outerShdw>
                </a:effectLst>
              </a:rPr>
              <a:t> (in cylinders) that the disk arm moves to satisfy all the pending requests for each of the disk-scheduling algorithms? </a:t>
            </a:r>
          </a:p>
          <a:p>
            <a:pPr lvl="4">
              <a:lnSpc>
                <a:spcPct val="90000"/>
              </a:lnSpc>
            </a:pPr>
            <a:endParaRPr lang="en-US" dirty="0">
              <a:effectLst>
                <a:outerShdw blurRad="38100" dist="38100" dir="2700000" algn="tl">
                  <a:srgbClr val="DDDDDD"/>
                </a:outerShdw>
              </a:effectLst>
            </a:endParaRPr>
          </a:p>
          <a:p>
            <a:pPr>
              <a:lnSpc>
                <a:spcPct val="90000"/>
              </a:lnSpc>
            </a:pPr>
            <a:r>
              <a:rPr lang="en-US" dirty="0"/>
              <a:t>Write a program (or programs) that prints a graphical representation of the disk arm travel, similar to the diagrams in the previous slides.</a:t>
            </a:r>
          </a:p>
        </p:txBody>
      </p:sp>
    </p:spTree>
    <p:extLst>
      <p:ext uri="{BB962C8B-B14F-4D97-AF65-F5344CB8AC3E}">
        <p14:creationId xmlns:p14="http://schemas.microsoft.com/office/powerpoint/2010/main" val="2706129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E2B587-E605-2646-89DC-CC6784F547FE}"/>
              </a:ext>
            </a:extLst>
          </p:cNvPr>
          <p:cNvSpPr>
            <a:spLocks noGrp="1"/>
          </p:cNvSpPr>
          <p:nvPr>
            <p:ph type="title"/>
          </p:nvPr>
        </p:nvSpPr>
        <p:spPr/>
        <p:txBody>
          <a:bodyPr/>
          <a:lstStyle/>
          <a:p>
            <a:r>
              <a:rPr lang="en-US" dirty="0"/>
              <a:t>Assignment #7</a:t>
            </a:r>
            <a:r>
              <a:rPr lang="en-US" i="1" dirty="0"/>
              <a:t>, cont</a:t>
            </a:r>
            <a:r>
              <a:rPr lang="ja-JP" altLang="en-US" i="1"/>
              <a:t>’</a:t>
            </a:r>
            <a:r>
              <a:rPr lang="en-US" i="1" dirty="0"/>
              <a:t>d</a:t>
            </a:r>
            <a:endParaRPr lang="en-US" dirty="0"/>
          </a:p>
        </p:txBody>
      </p:sp>
      <p:sp>
        <p:nvSpPr>
          <p:cNvPr id="7" name="Content Placeholder 6">
            <a:extLst>
              <a:ext uri="{FF2B5EF4-FFF2-40B4-BE49-F238E27FC236}">
                <a16:creationId xmlns:a16="http://schemas.microsoft.com/office/drawing/2014/main" id="{31DD0A0A-B116-D84B-979F-20317BB1008A}"/>
              </a:ext>
            </a:extLst>
          </p:cNvPr>
          <p:cNvSpPr>
            <a:spLocks noGrp="1"/>
          </p:cNvSpPr>
          <p:nvPr>
            <p:ph idx="1"/>
          </p:nvPr>
        </p:nvSpPr>
        <p:spPr>
          <a:xfrm>
            <a:off x="457200" y="1325903"/>
            <a:ext cx="8229600" cy="4805022"/>
          </a:xfrm>
        </p:spPr>
        <p:txBody>
          <a:bodyPr/>
          <a:lstStyle/>
          <a:p>
            <a:pPr lvl="1"/>
            <a:r>
              <a:rPr lang="en-US" dirty="0"/>
              <a:t>Example:               For</a:t>
            </a:r>
            <a:br>
              <a:rPr lang="en-US" dirty="0"/>
            </a:br>
            <a:br>
              <a:rPr lang="en-US" dirty="0"/>
            </a:br>
            <a:br>
              <a:rPr lang="en-US" dirty="0"/>
            </a:br>
            <a:br>
              <a:rPr lang="en-US" dirty="0"/>
            </a:br>
            <a:br>
              <a:rPr lang="en-US" dirty="0"/>
            </a:br>
            <a:br>
              <a:rPr lang="en-US" dirty="0"/>
            </a:br>
            <a:r>
              <a:rPr lang="en-US" dirty="0"/>
              <a:t>    Print something like</a:t>
            </a:r>
          </a:p>
        </p:txBody>
      </p:sp>
      <p:sp>
        <p:nvSpPr>
          <p:cNvPr id="4" name="Slide Number Placeholder 3">
            <a:extLst>
              <a:ext uri="{FF2B5EF4-FFF2-40B4-BE49-F238E27FC236}">
                <a16:creationId xmlns:a16="http://schemas.microsoft.com/office/drawing/2014/main" id="{EE226003-D238-1740-9371-5E212B145B87}"/>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
        <p:nvSpPr>
          <p:cNvPr id="5" name="TextBox 4">
            <a:extLst>
              <a:ext uri="{FF2B5EF4-FFF2-40B4-BE49-F238E27FC236}">
                <a16:creationId xmlns:a16="http://schemas.microsoft.com/office/drawing/2014/main" id="{7FB7021D-16DC-6242-AC44-707BF5332752}"/>
              </a:ext>
            </a:extLst>
          </p:cNvPr>
          <p:cNvSpPr txBox="1"/>
          <p:nvPr/>
        </p:nvSpPr>
        <p:spPr>
          <a:xfrm>
            <a:off x="593988" y="3987850"/>
            <a:ext cx="7956024" cy="2092881"/>
          </a:xfrm>
          <a:prstGeom prst="rect">
            <a:avLst/>
          </a:prstGeom>
          <a:solidFill>
            <a:schemeClr val="bg1">
              <a:lumMod val="95000"/>
            </a:schemeClr>
          </a:solidFill>
          <a:ln>
            <a:solidFill>
              <a:schemeClr val="bg1">
                <a:lumMod val="75000"/>
              </a:schemeClr>
            </a:solidFill>
          </a:ln>
        </p:spPr>
        <p:txBody>
          <a:bodyPr wrap="none" rtlCol="0">
            <a:spAutoFit/>
          </a:bodyPr>
          <a:lstStyle/>
          <a:p>
            <a:r>
              <a:rPr lang="en-US" sz="1000" b="1" dirty="0">
                <a:latin typeface="Courier New" panose="02070309020205020404" pitchFamily="49" charset="0"/>
                <a:cs typeface="Courier New" panose="02070309020205020404" pitchFamily="49" charset="0"/>
              </a:rPr>
              <a:t>                                                  1                                                 2</a:t>
            </a:r>
          </a:p>
          <a:p>
            <a:r>
              <a:rPr lang="en-US" sz="1000" b="1" dirty="0">
                <a:latin typeface="Courier New" panose="02070309020205020404" pitchFamily="49" charset="0"/>
                <a:cs typeface="Courier New" panose="02070309020205020404" pitchFamily="49" charset="0"/>
              </a:rPr>
              <a:t>0....1....2....3....4....5....6....7....8....9....0....1....2....3....4....5....6....7....8....9....0</a:t>
            </a:r>
          </a:p>
          <a:p>
            <a:r>
              <a:rPr lang="en-US" sz="1000" b="1" dirty="0">
                <a:latin typeface="Courier New" panose="02070309020205020404" pitchFamily="49" charset="0"/>
                <a:cs typeface="Courier New" panose="02070309020205020404" pitchFamily="49" charset="0"/>
              </a:rPr>
              <a:t>                           *53</a:t>
            </a:r>
          </a:p>
          <a:p>
            <a:r>
              <a:rPr lang="en-US" sz="1000" b="1" dirty="0">
                <a:latin typeface="Courier New" panose="02070309020205020404" pitchFamily="49" charset="0"/>
                <a:cs typeface="Courier New" panose="02070309020205020404" pitchFamily="49" charset="0"/>
              </a:rPr>
              <a:t>                                                 *98</a:t>
            </a:r>
          </a:p>
          <a:p>
            <a:r>
              <a:rPr lang="en-US" sz="1000" b="1" dirty="0">
                <a:latin typeface="Courier New" panose="02070309020205020404" pitchFamily="49" charset="0"/>
                <a:cs typeface="Courier New" panose="02070309020205020404" pitchFamily="49" charset="0"/>
              </a:rPr>
              <a:t>                                                                                            *183</a:t>
            </a:r>
          </a:p>
          <a:p>
            <a:r>
              <a:rPr lang="en-US" sz="1000" b="1" dirty="0">
                <a:latin typeface="Courier New" panose="02070309020205020404" pitchFamily="49" charset="0"/>
                <a:cs typeface="Courier New" panose="02070309020205020404" pitchFamily="49" charset="0"/>
              </a:rPr>
              <a:t>                   *37</a:t>
            </a:r>
          </a:p>
          <a:p>
            <a:r>
              <a:rPr lang="en-US" sz="1000" b="1" dirty="0">
                <a:latin typeface="Courier New" panose="02070309020205020404" pitchFamily="49" charset="0"/>
                <a:cs typeface="Courier New" panose="02070309020205020404" pitchFamily="49" charset="0"/>
              </a:rPr>
              <a:t>                                                             *122</a:t>
            </a:r>
          </a:p>
          <a:p>
            <a:r>
              <a:rPr lang="en-US" sz="1000" b="1" dirty="0">
                <a:latin typeface="Courier New" panose="02070309020205020404" pitchFamily="49" charset="0"/>
                <a:cs typeface="Courier New" panose="02070309020205020404" pitchFamily="49" charset="0"/>
              </a:rPr>
              <a:t>       *14</a:t>
            </a:r>
          </a:p>
          <a:p>
            <a:r>
              <a:rPr lang="en-US" sz="1000" b="1" dirty="0">
                <a:latin typeface="Courier New" panose="02070309020205020404" pitchFamily="49" charset="0"/>
                <a:cs typeface="Courier New" panose="02070309020205020404" pitchFamily="49" charset="0"/>
              </a:rPr>
              <a:t>                                                              *124</a:t>
            </a:r>
          </a:p>
          <a:p>
            <a:r>
              <a:rPr lang="en-US" sz="1000" b="1" dirty="0">
                <a:latin typeface="Courier New" panose="02070309020205020404" pitchFamily="49" charset="0"/>
                <a:cs typeface="Courier New" panose="02070309020205020404" pitchFamily="49" charset="0"/>
              </a:rPr>
              <a:t>                                 *65</a:t>
            </a:r>
          </a:p>
          <a:p>
            <a:r>
              <a:rPr lang="en-US" sz="1000" b="1" dirty="0">
                <a:latin typeface="Courier New" panose="02070309020205020404" pitchFamily="49" charset="0"/>
                <a:cs typeface="Courier New" panose="02070309020205020404" pitchFamily="49" charset="0"/>
              </a:rPr>
              <a:t>                                  *67</a:t>
            </a:r>
          </a:p>
          <a:p>
            <a:endParaRPr lang="en-US" sz="1000" b="1" dirty="0">
              <a:latin typeface="Courier New" panose="02070309020205020404" pitchFamily="49" charset="0"/>
              <a:cs typeface="Courier New" panose="02070309020205020404" pitchFamily="49" charset="0"/>
            </a:endParaRPr>
          </a:p>
          <a:p>
            <a:r>
              <a:rPr lang="en-US" sz="1000" b="1" dirty="0">
                <a:latin typeface="Courier New" panose="02070309020205020404" pitchFamily="49" charset="0"/>
                <a:cs typeface="Courier New" panose="02070309020205020404" pitchFamily="49" charset="0"/>
              </a:rPr>
              <a:t>Total head movement: 640 cylinders</a:t>
            </a:r>
          </a:p>
        </p:txBody>
      </p:sp>
      <p:pic>
        <p:nvPicPr>
          <p:cNvPr id="11" name="Picture 10">
            <a:extLst>
              <a:ext uri="{FF2B5EF4-FFF2-40B4-BE49-F238E27FC236}">
                <a16:creationId xmlns:a16="http://schemas.microsoft.com/office/drawing/2014/main" id="{D8CC807B-31F5-8445-9CFF-D31EEB50C2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20634" y="1246964"/>
            <a:ext cx="3566121" cy="25826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7246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ADE3-71CB-0A4F-B65F-E6B990CFCEBF}"/>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CDFC718E-0D37-C04E-A965-A328B3C773F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867CA17-F2B3-D741-B503-1C99EC5C4476}"/>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Tree>
    <p:extLst>
      <p:ext uri="{BB962C8B-B14F-4D97-AF65-F5344CB8AC3E}">
        <p14:creationId xmlns:p14="http://schemas.microsoft.com/office/powerpoint/2010/main" val="2971893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FED7-9701-F946-88DE-23EFB0BD5C02}"/>
              </a:ext>
            </a:extLst>
          </p:cNvPr>
          <p:cNvSpPr>
            <a:spLocks noGrp="1"/>
          </p:cNvSpPr>
          <p:nvPr>
            <p:ph type="title"/>
          </p:nvPr>
        </p:nvSpPr>
        <p:spPr/>
        <p:txBody>
          <a:bodyPr/>
          <a:lstStyle/>
          <a:p>
            <a:r>
              <a:rPr lang="en-US" dirty="0"/>
              <a:t>Storage Device Management</a:t>
            </a:r>
          </a:p>
        </p:txBody>
      </p:sp>
      <p:sp>
        <p:nvSpPr>
          <p:cNvPr id="3" name="Content Placeholder 2">
            <a:extLst>
              <a:ext uri="{FF2B5EF4-FFF2-40B4-BE49-F238E27FC236}">
                <a16:creationId xmlns:a16="http://schemas.microsoft.com/office/drawing/2014/main" id="{10A00063-D1BF-824C-8191-E6A33B0D6848}"/>
              </a:ext>
            </a:extLst>
          </p:cNvPr>
          <p:cNvSpPr>
            <a:spLocks noGrp="1"/>
          </p:cNvSpPr>
          <p:nvPr>
            <p:ph idx="1"/>
          </p:nvPr>
        </p:nvSpPr>
        <p:spPr/>
        <p:txBody>
          <a:bodyPr/>
          <a:lstStyle/>
          <a:p>
            <a:r>
              <a:rPr lang="en-US" dirty="0"/>
              <a:t>Low-level (physical) formatting</a:t>
            </a:r>
          </a:p>
          <a:p>
            <a:pPr lvl="1"/>
            <a:r>
              <a:rPr lang="en-US" dirty="0"/>
              <a:t>Divide a storage device into </a:t>
            </a:r>
            <a:r>
              <a:rPr lang="en-US" dirty="0">
                <a:solidFill>
                  <a:srgbClr val="C00000"/>
                </a:solidFill>
              </a:rPr>
              <a:t>sectors</a:t>
            </a:r>
            <a:r>
              <a:rPr lang="en-US" dirty="0"/>
              <a:t> that the controller can read and write.</a:t>
            </a:r>
          </a:p>
          <a:p>
            <a:pPr lvl="1"/>
            <a:r>
              <a:rPr lang="en-US" dirty="0"/>
              <a:t>Often done by the manufacturer at the factory.</a:t>
            </a:r>
          </a:p>
          <a:p>
            <a:pPr lvl="4"/>
            <a:endParaRPr lang="en-US" dirty="0"/>
          </a:p>
          <a:p>
            <a:r>
              <a:rPr lang="en-US" dirty="0"/>
              <a:t>Partitioning</a:t>
            </a:r>
          </a:p>
          <a:p>
            <a:pPr lvl="1"/>
            <a:r>
              <a:rPr lang="en-US" dirty="0"/>
              <a:t>Subdivide a disk so that each </a:t>
            </a:r>
            <a:r>
              <a:rPr lang="en-US" dirty="0">
                <a:solidFill>
                  <a:srgbClr val="C00000"/>
                </a:solidFill>
              </a:rPr>
              <a:t>partition</a:t>
            </a:r>
            <a:r>
              <a:rPr lang="en-US" dirty="0"/>
              <a:t> can be treated by the OS as a separate device.</a:t>
            </a:r>
          </a:p>
          <a:p>
            <a:pPr lvl="4"/>
            <a:endParaRPr lang="en-US" dirty="0"/>
          </a:p>
          <a:p>
            <a:r>
              <a:rPr lang="en-US" dirty="0"/>
              <a:t>Volume creation and management</a:t>
            </a:r>
          </a:p>
          <a:p>
            <a:pPr lvl="1"/>
            <a:r>
              <a:rPr lang="en-US" dirty="0"/>
              <a:t>Place a file system into a partition.</a:t>
            </a:r>
          </a:p>
        </p:txBody>
      </p:sp>
      <p:sp>
        <p:nvSpPr>
          <p:cNvPr id="4" name="Slide Number Placeholder 3">
            <a:extLst>
              <a:ext uri="{FF2B5EF4-FFF2-40B4-BE49-F238E27FC236}">
                <a16:creationId xmlns:a16="http://schemas.microsoft.com/office/drawing/2014/main" id="{DE4A3311-6C68-374C-8444-C19FA6A27DAD}"/>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2455776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37A1-47CD-C44A-8879-11AFEE1032E5}"/>
              </a:ext>
            </a:extLst>
          </p:cNvPr>
          <p:cNvSpPr>
            <a:spLocks noGrp="1"/>
          </p:cNvSpPr>
          <p:nvPr>
            <p:ph type="title"/>
          </p:nvPr>
        </p:nvSpPr>
        <p:spPr/>
        <p:txBody>
          <a:bodyPr/>
          <a:lstStyle/>
          <a:p>
            <a:r>
              <a:rPr lang="en-US" dirty="0"/>
              <a:t>Storage Device Management</a:t>
            </a:r>
            <a:r>
              <a:rPr lang="en-US" i="1" dirty="0"/>
              <a:t>, cont’d</a:t>
            </a:r>
          </a:p>
        </p:txBody>
      </p:sp>
      <p:sp>
        <p:nvSpPr>
          <p:cNvPr id="3" name="Content Placeholder 2">
            <a:extLst>
              <a:ext uri="{FF2B5EF4-FFF2-40B4-BE49-F238E27FC236}">
                <a16:creationId xmlns:a16="http://schemas.microsoft.com/office/drawing/2014/main" id="{4FBA87CA-F69C-694C-8F81-4774F389016A}"/>
              </a:ext>
            </a:extLst>
          </p:cNvPr>
          <p:cNvSpPr>
            <a:spLocks noGrp="1"/>
          </p:cNvSpPr>
          <p:nvPr>
            <p:ph idx="1"/>
          </p:nvPr>
        </p:nvSpPr>
        <p:spPr/>
        <p:txBody>
          <a:bodyPr/>
          <a:lstStyle/>
          <a:p>
            <a:r>
              <a:rPr lang="en-US" dirty="0"/>
              <a:t>Logical formatting</a:t>
            </a:r>
          </a:p>
          <a:p>
            <a:pPr lvl="1"/>
            <a:r>
              <a:rPr lang="en-US" dirty="0"/>
              <a:t>Create the file system.</a:t>
            </a:r>
          </a:p>
          <a:p>
            <a:pPr lvl="4"/>
            <a:endParaRPr lang="en-US" dirty="0"/>
          </a:p>
          <a:p>
            <a:r>
              <a:rPr lang="en-US" dirty="0"/>
              <a:t>Boot (system) disk</a:t>
            </a:r>
          </a:p>
          <a:p>
            <a:pPr lvl="1"/>
            <a:r>
              <a:rPr lang="en-US" dirty="0"/>
              <a:t>Has the </a:t>
            </a:r>
            <a:r>
              <a:rPr lang="en-US" dirty="0">
                <a:solidFill>
                  <a:srgbClr val="C00000"/>
                </a:solidFill>
              </a:rPr>
              <a:t>boot partition </a:t>
            </a:r>
            <a:r>
              <a:rPr lang="en-US" dirty="0"/>
              <a:t>which contains the OS </a:t>
            </a:r>
            <a:br>
              <a:rPr lang="en-US" dirty="0"/>
            </a:br>
            <a:r>
              <a:rPr lang="en-US" dirty="0"/>
              <a:t>and the device drivers.</a:t>
            </a:r>
          </a:p>
          <a:p>
            <a:pPr lvl="1"/>
            <a:r>
              <a:rPr lang="en-US" dirty="0"/>
              <a:t>At system startup, read into memory by the </a:t>
            </a:r>
            <a:r>
              <a:rPr lang="en-US" dirty="0">
                <a:solidFill>
                  <a:srgbClr val="C00000"/>
                </a:solidFill>
              </a:rPr>
              <a:t>boot loader</a:t>
            </a:r>
            <a:r>
              <a:rPr lang="en-US" dirty="0"/>
              <a:t> stored in </a:t>
            </a:r>
            <a:r>
              <a:rPr lang="en-US" dirty="0">
                <a:solidFill>
                  <a:srgbClr val="C00000"/>
                </a:solidFill>
              </a:rPr>
              <a:t>read-only memory</a:t>
            </a:r>
            <a:r>
              <a:rPr lang="en-US" dirty="0"/>
              <a:t> (</a:t>
            </a:r>
            <a:r>
              <a:rPr lang="en-US" dirty="0">
                <a:solidFill>
                  <a:srgbClr val="C00000"/>
                </a:solidFill>
              </a:rPr>
              <a:t>ROM</a:t>
            </a:r>
            <a:r>
              <a:rPr lang="en-US" dirty="0"/>
              <a:t>).</a:t>
            </a:r>
          </a:p>
        </p:txBody>
      </p:sp>
      <p:sp>
        <p:nvSpPr>
          <p:cNvPr id="4" name="Slide Number Placeholder 3">
            <a:extLst>
              <a:ext uri="{FF2B5EF4-FFF2-40B4-BE49-F238E27FC236}">
                <a16:creationId xmlns:a16="http://schemas.microsoft.com/office/drawing/2014/main" id="{26CB1580-2C8D-CE4A-9136-F693633F907D}"/>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Tree>
    <p:extLst>
      <p:ext uri="{BB962C8B-B14F-4D97-AF65-F5344CB8AC3E}">
        <p14:creationId xmlns:p14="http://schemas.microsoft.com/office/powerpoint/2010/main" val="3682030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81D0-7405-1F4A-BFAB-6F52F8085473}"/>
              </a:ext>
            </a:extLst>
          </p:cNvPr>
          <p:cNvSpPr>
            <a:spLocks noGrp="1"/>
          </p:cNvSpPr>
          <p:nvPr>
            <p:ph type="title"/>
          </p:nvPr>
        </p:nvSpPr>
        <p:spPr/>
        <p:txBody>
          <a:bodyPr/>
          <a:lstStyle/>
          <a:p>
            <a:r>
              <a:rPr lang="en-US" dirty="0"/>
              <a:t>Error Detection and Management</a:t>
            </a:r>
          </a:p>
        </p:txBody>
      </p:sp>
      <p:sp>
        <p:nvSpPr>
          <p:cNvPr id="3" name="Content Placeholder 2">
            <a:extLst>
              <a:ext uri="{FF2B5EF4-FFF2-40B4-BE49-F238E27FC236}">
                <a16:creationId xmlns:a16="http://schemas.microsoft.com/office/drawing/2014/main" id="{D63C4631-F171-E84D-A688-46295F77F4A5}"/>
              </a:ext>
            </a:extLst>
          </p:cNvPr>
          <p:cNvSpPr>
            <a:spLocks noGrp="1"/>
          </p:cNvSpPr>
          <p:nvPr>
            <p:ph idx="1"/>
          </p:nvPr>
        </p:nvSpPr>
        <p:spPr/>
        <p:txBody>
          <a:bodyPr/>
          <a:lstStyle/>
          <a:p>
            <a:r>
              <a:rPr lang="en-US" dirty="0"/>
              <a:t>Add </a:t>
            </a:r>
            <a:r>
              <a:rPr lang="en-US" dirty="0">
                <a:solidFill>
                  <a:srgbClr val="C00000"/>
                </a:solidFill>
              </a:rPr>
              <a:t>error-correcting code</a:t>
            </a:r>
            <a:r>
              <a:rPr lang="en-US" dirty="0"/>
              <a:t> (</a:t>
            </a:r>
            <a:r>
              <a:rPr lang="en-US" dirty="0">
                <a:solidFill>
                  <a:srgbClr val="C00000"/>
                </a:solidFill>
              </a:rPr>
              <a:t>ECC</a:t>
            </a:r>
            <a:r>
              <a:rPr lang="en-US" dirty="0"/>
              <a:t>) to each disk sector.</a:t>
            </a:r>
          </a:p>
          <a:p>
            <a:pPr lvl="1"/>
            <a:r>
              <a:rPr lang="en-US" dirty="0"/>
              <a:t>Contains information that enables the controller </a:t>
            </a:r>
            <a:br>
              <a:rPr lang="en-US" dirty="0"/>
            </a:br>
            <a:r>
              <a:rPr lang="en-US" dirty="0"/>
              <a:t>to </a:t>
            </a:r>
            <a:r>
              <a:rPr lang="en-US" u="sng" dirty="0"/>
              <a:t>identify</a:t>
            </a:r>
            <a:r>
              <a:rPr lang="en-US" dirty="0"/>
              <a:t> incorrect bits.</a:t>
            </a:r>
          </a:p>
          <a:p>
            <a:pPr lvl="1"/>
            <a:r>
              <a:rPr lang="en-US" dirty="0"/>
              <a:t>If only a few bits are bad, the ECC information </a:t>
            </a:r>
            <a:br>
              <a:rPr lang="en-US" dirty="0"/>
            </a:br>
            <a:r>
              <a:rPr lang="en-US" dirty="0"/>
              <a:t>can be used to </a:t>
            </a:r>
            <a:r>
              <a:rPr lang="en-US" u="sng" dirty="0"/>
              <a:t>correct</a:t>
            </a:r>
            <a:r>
              <a:rPr lang="en-US" dirty="0"/>
              <a:t> the incorrect bits (</a:t>
            </a:r>
            <a:r>
              <a:rPr lang="en-US" dirty="0">
                <a:solidFill>
                  <a:srgbClr val="C00000"/>
                </a:solidFill>
              </a:rPr>
              <a:t>soft error</a:t>
            </a:r>
            <a:r>
              <a:rPr lang="en-US" dirty="0"/>
              <a:t>).</a:t>
            </a:r>
          </a:p>
          <a:p>
            <a:pPr lvl="4"/>
            <a:endParaRPr lang="en-US" dirty="0"/>
          </a:p>
          <a:p>
            <a:r>
              <a:rPr lang="en-US" dirty="0"/>
              <a:t>Bad blocks</a:t>
            </a:r>
          </a:p>
          <a:p>
            <a:pPr lvl="1"/>
            <a:r>
              <a:rPr lang="en-US" dirty="0"/>
              <a:t>The controller maintains a list of bad blocks.</a:t>
            </a:r>
          </a:p>
          <a:p>
            <a:pPr lvl="1"/>
            <a:r>
              <a:rPr lang="en-US" dirty="0"/>
              <a:t>Low-level formatting can set aside </a:t>
            </a:r>
            <a:r>
              <a:rPr lang="en-US" u="sng" dirty="0"/>
              <a:t>spare sectors</a:t>
            </a:r>
            <a:r>
              <a:rPr lang="en-US" dirty="0"/>
              <a:t> </a:t>
            </a:r>
            <a:br>
              <a:rPr lang="en-US" dirty="0"/>
            </a:br>
            <a:r>
              <a:rPr lang="en-US" dirty="0"/>
              <a:t>that the controller can use to replace bad sectors (</a:t>
            </a:r>
            <a:r>
              <a:rPr lang="en-US" dirty="0">
                <a:solidFill>
                  <a:srgbClr val="C00000"/>
                </a:solidFill>
              </a:rPr>
              <a:t>sector sparing</a:t>
            </a:r>
            <a:r>
              <a:rPr lang="en-US" dirty="0"/>
              <a:t>).</a:t>
            </a:r>
          </a:p>
        </p:txBody>
      </p:sp>
      <p:sp>
        <p:nvSpPr>
          <p:cNvPr id="4" name="Slide Number Placeholder 3">
            <a:extLst>
              <a:ext uri="{FF2B5EF4-FFF2-40B4-BE49-F238E27FC236}">
                <a16:creationId xmlns:a16="http://schemas.microsoft.com/office/drawing/2014/main" id="{0DEE99F8-52EE-0F46-BABB-9F8B9E6C60D3}"/>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Tree>
    <p:extLst>
      <p:ext uri="{BB962C8B-B14F-4D97-AF65-F5344CB8AC3E}">
        <p14:creationId xmlns:p14="http://schemas.microsoft.com/office/powerpoint/2010/main" val="2188903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E7AB56-F8DB-A043-BF34-15E43A51A57E}" type="slidenum">
              <a:rPr lang="en-US"/>
              <a:pPr/>
              <a:t>39</a:t>
            </a:fld>
            <a:endParaRPr lang="en-US"/>
          </a:p>
        </p:txBody>
      </p:sp>
      <p:sp>
        <p:nvSpPr>
          <p:cNvPr id="804866" name="Rectangle 2"/>
          <p:cNvSpPr>
            <a:spLocks noGrp="1" noChangeArrowheads="1"/>
          </p:cNvSpPr>
          <p:nvPr>
            <p:ph type="title"/>
          </p:nvPr>
        </p:nvSpPr>
        <p:spPr/>
        <p:txBody>
          <a:bodyPr/>
          <a:lstStyle/>
          <a:p>
            <a:r>
              <a:rPr lang="en-US"/>
              <a:t>Hierarchical Storage Management (HSM)</a:t>
            </a:r>
          </a:p>
        </p:txBody>
      </p:sp>
      <p:sp>
        <p:nvSpPr>
          <p:cNvPr id="804867" name="Rectangle 3"/>
          <p:cNvSpPr>
            <a:spLocks noGrp="1" noChangeArrowheads="1"/>
          </p:cNvSpPr>
          <p:nvPr>
            <p:ph type="body" idx="1"/>
          </p:nvPr>
        </p:nvSpPr>
        <p:spPr/>
        <p:txBody>
          <a:bodyPr/>
          <a:lstStyle/>
          <a:p>
            <a:r>
              <a:rPr lang="en-US" dirty="0"/>
              <a:t>Primary storage </a:t>
            </a:r>
          </a:p>
          <a:p>
            <a:pPr lvl="1"/>
            <a:r>
              <a:rPr lang="en-US" dirty="0"/>
              <a:t>Main memory</a:t>
            </a:r>
          </a:p>
          <a:p>
            <a:r>
              <a:rPr lang="en-US" dirty="0"/>
              <a:t>Secondary storage </a:t>
            </a:r>
          </a:p>
          <a:p>
            <a:pPr lvl="1"/>
            <a:r>
              <a:rPr lang="en-US" dirty="0"/>
              <a:t>Disk</a:t>
            </a:r>
          </a:p>
          <a:p>
            <a:r>
              <a:rPr lang="en-US" dirty="0"/>
              <a:t>Tertiary storage </a:t>
            </a:r>
          </a:p>
          <a:p>
            <a:pPr lvl="1"/>
            <a:r>
              <a:rPr lang="en-US" dirty="0"/>
              <a:t>Removable disks and magnetic tape</a:t>
            </a:r>
          </a:p>
          <a:p>
            <a:pPr lvl="4"/>
            <a:endParaRPr lang="en-US" dirty="0"/>
          </a:p>
          <a:p>
            <a:r>
              <a:rPr lang="en-US" dirty="0"/>
              <a:t>HSM is often used in </a:t>
            </a:r>
            <a:r>
              <a:rPr lang="en-US" u="sng" dirty="0"/>
              <a:t>supercomputing</a:t>
            </a:r>
            <a:r>
              <a:rPr lang="en-US" dirty="0"/>
              <a:t> centers.</a:t>
            </a:r>
          </a:p>
          <a:p>
            <a:pPr lvl="1"/>
            <a:r>
              <a:rPr lang="en-US" dirty="0"/>
              <a:t>Keep small and frequently used data </a:t>
            </a:r>
            <a:br>
              <a:rPr lang="en-US" dirty="0"/>
            </a:br>
            <a:r>
              <a:rPr lang="en-US" dirty="0"/>
              <a:t>in secondary storage.</a:t>
            </a:r>
          </a:p>
          <a:p>
            <a:pPr lvl="1"/>
            <a:r>
              <a:rPr lang="en-US" dirty="0"/>
              <a:t>Keep large, old, inactive data in tertiary storage.</a:t>
            </a:r>
          </a:p>
        </p:txBody>
      </p:sp>
    </p:spTree>
    <p:extLst>
      <p:ext uri="{BB962C8B-B14F-4D97-AF65-F5344CB8AC3E}">
        <p14:creationId xmlns:p14="http://schemas.microsoft.com/office/powerpoint/2010/main" val="277567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4867">
                                            <p:txEl>
                                              <p:pRg st="7" end="7"/>
                                            </p:txEl>
                                          </p:spTgt>
                                        </p:tgtEl>
                                        <p:attrNameLst>
                                          <p:attrName>style.visibility</p:attrName>
                                        </p:attrNameLst>
                                      </p:cBhvr>
                                      <p:to>
                                        <p:strVal val="visible"/>
                                      </p:to>
                                    </p:set>
                                    <p:animEffect transition="in" filter="fade">
                                      <p:cBhvr>
                                        <p:cTn id="7" dur="500"/>
                                        <p:tgtEl>
                                          <p:spTgt spid="804867">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4867">
                                            <p:txEl>
                                              <p:pRg st="8" end="8"/>
                                            </p:txEl>
                                          </p:spTgt>
                                        </p:tgtEl>
                                        <p:attrNameLst>
                                          <p:attrName>style.visibility</p:attrName>
                                        </p:attrNameLst>
                                      </p:cBhvr>
                                      <p:to>
                                        <p:strVal val="visible"/>
                                      </p:to>
                                    </p:set>
                                    <p:animEffect transition="in" filter="fade">
                                      <p:cBhvr>
                                        <p:cTn id="10" dur="500"/>
                                        <p:tgtEl>
                                          <p:spTgt spid="804867">
                                            <p:txEl>
                                              <p:pRg st="8" end="8"/>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4867">
                                            <p:txEl>
                                              <p:pRg st="9" end="9"/>
                                            </p:txEl>
                                          </p:spTgt>
                                        </p:tgtEl>
                                        <p:attrNameLst>
                                          <p:attrName>style.visibility</p:attrName>
                                        </p:attrNameLst>
                                      </p:cBhvr>
                                      <p:to>
                                        <p:strVal val="visible"/>
                                      </p:to>
                                    </p:set>
                                    <p:animEffect transition="in" filter="fade">
                                      <p:cBhvr>
                                        <p:cTn id="13" dur="500"/>
                                        <p:tgtEl>
                                          <p:spTgt spid="8048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6">
            <a:extLst>
              <a:ext uri="{FF2B5EF4-FFF2-40B4-BE49-F238E27FC236}">
                <a16:creationId xmlns:a16="http://schemas.microsoft.com/office/drawing/2014/main" id="{7023B090-EBBC-E340-BED6-FC870F1C70DA}"/>
              </a:ext>
            </a:extLst>
          </p:cNvPr>
          <p:cNvSpPr>
            <a:spLocks noGrp="1"/>
          </p:cNvSpPr>
          <p:nvPr>
            <p:ph type="sldNum" sz="quarter" idx="12"/>
          </p:nvPr>
        </p:nvSpPr>
        <p:spPr/>
        <p:txBody>
          <a:bodyPr/>
          <a:lstStyle/>
          <a:p>
            <a:fld id="{9A902937-6A10-704A-8D05-C33A266A4F1D}" type="slidenum">
              <a:rPr lang="en-US" altLang="en-US"/>
              <a:pPr/>
              <a:t>4</a:t>
            </a:fld>
            <a:endParaRPr lang="en-US" altLang="en-US" dirty="0"/>
          </a:p>
        </p:txBody>
      </p:sp>
      <p:sp>
        <p:nvSpPr>
          <p:cNvPr id="743524" name="Rectangle 100">
            <a:extLst>
              <a:ext uri="{FF2B5EF4-FFF2-40B4-BE49-F238E27FC236}">
                <a16:creationId xmlns:a16="http://schemas.microsoft.com/office/drawing/2014/main" id="{6D082A43-8682-A847-A107-3A75A883E98A}"/>
              </a:ext>
            </a:extLst>
          </p:cNvPr>
          <p:cNvSpPr>
            <a:spLocks noGrp="1" noChangeArrowheads="1"/>
          </p:cNvSpPr>
          <p:nvPr>
            <p:ph type="title"/>
          </p:nvPr>
        </p:nvSpPr>
        <p:spPr/>
        <p:txBody>
          <a:bodyPr/>
          <a:lstStyle/>
          <a:p>
            <a:r>
              <a:rPr lang="en-US" altLang="en-US" dirty="0"/>
              <a:t>Midterm Solutions: Question 3</a:t>
            </a:r>
          </a:p>
        </p:txBody>
      </p:sp>
      <p:sp>
        <p:nvSpPr>
          <p:cNvPr id="743427" name="Rectangle 3">
            <a:extLst>
              <a:ext uri="{FF2B5EF4-FFF2-40B4-BE49-F238E27FC236}">
                <a16:creationId xmlns:a16="http://schemas.microsoft.com/office/drawing/2014/main" id="{5E515B94-EB67-BE46-8EF0-DFAA50E247DC}"/>
              </a:ext>
            </a:extLst>
          </p:cNvPr>
          <p:cNvSpPr>
            <a:spLocks noGrp="1" noChangeArrowheads="1"/>
          </p:cNvSpPr>
          <p:nvPr>
            <p:ph type="body" sz="half" idx="1"/>
          </p:nvPr>
        </p:nvSpPr>
        <p:spPr>
          <a:xfrm>
            <a:off x="457200" y="1295400"/>
            <a:ext cx="8503872" cy="4309665"/>
          </a:xfrm>
        </p:spPr>
        <p:txBody>
          <a:bodyPr/>
          <a:lstStyle/>
          <a:p>
            <a:pPr marL="0" indent="0">
              <a:buNone/>
              <a:tabLst>
                <a:tab pos="1828800" algn="l"/>
              </a:tabLst>
            </a:pPr>
            <a:r>
              <a:rPr lang="en-US" altLang="en-US" sz="2400" dirty="0"/>
              <a:t>Context switches occur only </a:t>
            </a:r>
            <a:br>
              <a:rPr lang="en-US" altLang="en-US" sz="2400" dirty="0"/>
            </a:br>
            <a:r>
              <a:rPr lang="en-US" altLang="en-US" sz="2400" dirty="0"/>
              <a:t>at the beginning of a time </a:t>
            </a:r>
            <a:br>
              <a:rPr lang="en-US" altLang="en-US" sz="2400" dirty="0"/>
            </a:br>
            <a:r>
              <a:rPr lang="en-US" altLang="en-US" sz="2400" dirty="0"/>
              <a:t>quantum. For each of the </a:t>
            </a:r>
            <a:br>
              <a:rPr lang="en-US" altLang="en-US" sz="2400" dirty="0"/>
            </a:br>
            <a:r>
              <a:rPr lang="en-US" altLang="en-US" sz="2400" dirty="0"/>
              <a:t>following scheduling </a:t>
            </a:r>
            <a:br>
              <a:rPr lang="en-US" altLang="en-US" sz="2400" dirty="0"/>
            </a:br>
            <a:r>
              <a:rPr lang="en-US" altLang="en-US" sz="2400" dirty="0"/>
              <a:t>algorithms, draw a timeline </a:t>
            </a:r>
            <a:br>
              <a:rPr lang="en-US" altLang="en-US" sz="2400" dirty="0"/>
            </a:br>
            <a:r>
              <a:rPr lang="en-US" altLang="en-US" sz="2400" dirty="0"/>
              <a:t>showing which process is running during each time quantum:</a:t>
            </a:r>
          </a:p>
          <a:p>
            <a:pPr marL="1890713" lvl="3" indent="-533400">
              <a:buFont typeface="Wingdings" pitchFamily="2" charset="2"/>
              <a:buAutoNum type="alphaUcPeriod"/>
              <a:tabLst>
                <a:tab pos="1828800" algn="l"/>
              </a:tabLst>
            </a:pPr>
            <a:endParaRPr lang="en-US" altLang="en-US" sz="1200" dirty="0"/>
          </a:p>
          <a:p>
            <a:pPr marL="1890713" lvl="3" indent="-533400">
              <a:buFont typeface="Wingdings" pitchFamily="2" charset="2"/>
              <a:buAutoNum type="alphaUcPeriod"/>
              <a:tabLst>
                <a:tab pos="1828800" algn="l"/>
              </a:tabLst>
            </a:pPr>
            <a:endParaRPr lang="en-US" altLang="en-US" sz="1200" dirty="0"/>
          </a:p>
          <a:p>
            <a:pPr marL="1890713" lvl="3" indent="-533400">
              <a:buFont typeface="Wingdings" pitchFamily="2" charset="2"/>
              <a:buAutoNum type="alphaUcPeriod"/>
              <a:tabLst>
                <a:tab pos="1828800" algn="l"/>
              </a:tabLst>
            </a:pPr>
            <a:endParaRPr lang="en-US" altLang="en-US" sz="1200" dirty="0"/>
          </a:p>
          <a:p>
            <a:pPr marL="928688" lvl="1" indent="-457200">
              <a:buFont typeface="+mj-lt"/>
              <a:buAutoNum type="alphaUcPeriod"/>
              <a:tabLst>
                <a:tab pos="1828800" algn="l"/>
              </a:tabLst>
            </a:pPr>
            <a:r>
              <a:rPr lang="en-US" altLang="en-US" sz="2000" dirty="0"/>
              <a:t>FCFS	</a:t>
            </a:r>
            <a:r>
              <a:rPr lang="en-US" altLang="en-US" sz="2000" b="1" dirty="0">
                <a:solidFill>
                  <a:srgbClr val="0033CC"/>
                </a:solidFill>
                <a:latin typeface="Courier New" panose="02070309020205020404" pitchFamily="49" charset="0"/>
                <a:cs typeface="Courier New" panose="02070309020205020404" pitchFamily="49" charset="0"/>
              </a:rPr>
              <a:t>AAABBBBBBCCCCDD</a:t>
            </a:r>
          </a:p>
          <a:p>
            <a:pPr marL="928688" lvl="1" indent="-457200">
              <a:buFont typeface="+mj-lt"/>
              <a:buAutoNum type="alphaUcPeriod"/>
              <a:tabLst>
                <a:tab pos="1828800" algn="l"/>
              </a:tabLst>
            </a:pPr>
            <a:r>
              <a:rPr lang="en-US" altLang="en-US" sz="2000" dirty="0"/>
              <a:t>SJF	</a:t>
            </a:r>
            <a:r>
              <a:rPr lang="en-US" altLang="en-US" sz="2000" b="1" dirty="0">
                <a:solidFill>
                  <a:srgbClr val="0033CC"/>
                </a:solidFill>
                <a:latin typeface="Courier New" panose="02070309020205020404" pitchFamily="49" charset="0"/>
                <a:cs typeface="Courier New" panose="02070309020205020404" pitchFamily="49" charset="0"/>
              </a:rPr>
              <a:t>AAABBBBBBDDCCCC</a:t>
            </a:r>
          </a:p>
          <a:p>
            <a:pPr marL="928688" lvl="1" indent="-457200">
              <a:buFont typeface="+mj-lt"/>
              <a:buAutoNum type="alphaUcPeriod"/>
              <a:tabLst>
                <a:tab pos="1828800" algn="l"/>
              </a:tabLst>
            </a:pPr>
            <a:r>
              <a:rPr lang="en-US" altLang="en-US" sz="2000" dirty="0"/>
              <a:t>SRT	</a:t>
            </a:r>
            <a:r>
              <a:rPr lang="en-US" altLang="en-US" sz="2000" b="1" dirty="0">
                <a:solidFill>
                  <a:srgbClr val="0033CC"/>
                </a:solidFill>
                <a:latin typeface="Courier New" panose="02070309020205020404" pitchFamily="49" charset="0"/>
                <a:cs typeface="Courier New" panose="02070309020205020404" pitchFamily="49" charset="0"/>
              </a:rPr>
              <a:t>AAABBBBBBDDCCCC</a:t>
            </a:r>
          </a:p>
          <a:p>
            <a:pPr marL="928688" lvl="1" indent="-457200">
              <a:buFont typeface="+mj-lt"/>
              <a:buAutoNum type="alphaUcPeriod"/>
              <a:tabLst>
                <a:tab pos="1828800" algn="l"/>
              </a:tabLst>
            </a:pPr>
            <a:r>
              <a:rPr lang="en-US" altLang="en-US" sz="2000" dirty="0"/>
              <a:t>RR	</a:t>
            </a:r>
            <a:r>
              <a:rPr lang="en-US" altLang="en-US" sz="2000" b="1" dirty="0">
                <a:solidFill>
                  <a:srgbClr val="0033CC"/>
                </a:solidFill>
                <a:latin typeface="Courier New" panose="02070309020205020404" pitchFamily="49" charset="0"/>
                <a:cs typeface="Courier New" panose="02070309020205020404" pitchFamily="49" charset="0"/>
              </a:rPr>
              <a:t>AABABCBCDBCDBCB</a:t>
            </a:r>
          </a:p>
        </p:txBody>
      </p:sp>
      <p:graphicFrame>
        <p:nvGraphicFramePr>
          <p:cNvPr id="743532" name="Group 108">
            <a:extLst>
              <a:ext uri="{FF2B5EF4-FFF2-40B4-BE49-F238E27FC236}">
                <a16:creationId xmlns:a16="http://schemas.microsoft.com/office/drawing/2014/main" id="{170A9CE8-D54F-1B40-ABC5-4ADF7D6B17CE}"/>
              </a:ext>
            </a:extLst>
          </p:cNvPr>
          <p:cNvGraphicFramePr>
            <a:graphicFrameLocks noGrp="1"/>
          </p:cNvGraphicFramePr>
          <p:nvPr>
            <p:ph sz="half" idx="2"/>
          </p:nvPr>
        </p:nvGraphicFramePr>
        <p:xfrm>
          <a:off x="4846318" y="1325563"/>
          <a:ext cx="3565846" cy="1737682"/>
        </p:xfrm>
        <a:graphic>
          <a:graphicData uri="http://schemas.openxmlformats.org/drawingml/2006/table">
            <a:tbl>
              <a:tblPr/>
              <a:tblGrid>
                <a:gridCol w="868250">
                  <a:extLst>
                    <a:ext uri="{9D8B030D-6E8A-4147-A177-3AD203B41FA5}">
                      <a16:colId xmlns:a16="http://schemas.microsoft.com/office/drawing/2014/main" val="746479567"/>
                    </a:ext>
                  </a:extLst>
                </a:gridCol>
                <a:gridCol w="1160534">
                  <a:extLst>
                    <a:ext uri="{9D8B030D-6E8A-4147-A177-3AD203B41FA5}">
                      <a16:colId xmlns:a16="http://schemas.microsoft.com/office/drawing/2014/main" val="1708490145"/>
                    </a:ext>
                  </a:extLst>
                </a:gridCol>
                <a:gridCol w="1537062">
                  <a:extLst>
                    <a:ext uri="{9D8B030D-6E8A-4147-A177-3AD203B41FA5}">
                      <a16:colId xmlns:a16="http://schemas.microsoft.com/office/drawing/2014/main" val="1747476732"/>
                    </a:ext>
                  </a:extLst>
                </a:gridCol>
              </a:tblGrid>
              <a:tr h="374670">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Process</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Arrival time</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Expected run time</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9374013"/>
                  </a:ext>
                </a:extLst>
              </a:tr>
              <a:tr h="340753">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0.0</a:t>
                      </a:r>
                      <a:endParaRPr kumimoji="0" lang="en-US" altLang="en-US" sz="18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3</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6137066"/>
                  </a:ext>
                </a:extLst>
              </a:tr>
              <a:tr h="340753">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1.1</a:t>
                      </a:r>
                      <a:endParaRPr kumimoji="0" lang="en-US" altLang="en-US" sz="18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6</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9327395"/>
                  </a:ext>
                </a:extLst>
              </a:tr>
              <a:tr h="340753">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4.5</a:t>
                      </a:r>
                      <a:endParaRPr kumimoji="0" lang="en-US" altLang="en-US" sz="18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0259022"/>
                  </a:ext>
                </a:extLst>
              </a:tr>
              <a:tr h="340753">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6.6</a:t>
                      </a:r>
                      <a:endParaRPr kumimoji="0" lang="en-US" altLang="en-US" sz="18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bg2"/>
                        </a:buClr>
                        <a:buSzPct val="70000"/>
                        <a:buFont typeface="Wingdings" pitchFamily="2" charset="2"/>
                        <a:defRPr sz="2400">
                          <a:solidFill>
                            <a:schemeClr val="tx1"/>
                          </a:solidFill>
                          <a:latin typeface="Arial" panose="020B0604020202020204" pitchFamily="34" charset="0"/>
                        </a:defRPr>
                      </a:lvl1pPr>
                      <a:lvl2pPr marL="908050" indent="-436563">
                        <a:spcBef>
                          <a:spcPct val="20000"/>
                        </a:spcBef>
                        <a:buClr>
                          <a:schemeClr val="accent2"/>
                        </a:buClr>
                        <a:buSzPct val="75000"/>
                        <a:buFont typeface="Wingdings" pitchFamily="2" charset="2"/>
                        <a:defRPr sz="2000">
                          <a:solidFill>
                            <a:schemeClr val="tx1"/>
                          </a:solidFill>
                          <a:latin typeface="Arial" panose="020B0604020202020204" pitchFamily="34" charset="0"/>
                        </a:defRPr>
                      </a:lvl2pPr>
                      <a:lvl3pPr marL="1377950" indent="-468313">
                        <a:spcBef>
                          <a:spcPct val="20000"/>
                        </a:spcBef>
                        <a:buClr>
                          <a:schemeClr val="bg2"/>
                        </a:buClr>
                        <a:buSzPct val="65000"/>
                        <a:buFont typeface="Wingdings" pitchFamily="2" charset="2"/>
                        <a:defRPr>
                          <a:solidFill>
                            <a:schemeClr val="tx1"/>
                          </a:solidFill>
                          <a:latin typeface="Arial" panose="020B0604020202020204" pitchFamily="34" charset="0"/>
                        </a:defRPr>
                      </a:lvl3pPr>
                      <a:lvl4pPr marL="1827213" indent="-438150">
                        <a:spcBef>
                          <a:spcPct val="20000"/>
                        </a:spcBef>
                        <a:buClr>
                          <a:schemeClr val="accent2"/>
                        </a:buClr>
                        <a:buSzPct val="75000"/>
                        <a:buFont typeface="Wingdings" pitchFamily="2" charset="2"/>
                        <a:defRPr sz="1400">
                          <a:solidFill>
                            <a:schemeClr val="tx1"/>
                          </a:solidFill>
                          <a:latin typeface="Arial" panose="020B0604020202020204" pitchFamily="34" charset="0"/>
                        </a:defRPr>
                      </a:lvl4pPr>
                      <a:lvl5pPr marL="2297113" indent="-468313">
                        <a:spcBef>
                          <a:spcPct val="20000"/>
                        </a:spcBef>
                        <a:buClr>
                          <a:schemeClr val="accent1"/>
                        </a:buClr>
                        <a:buSzPct val="50000"/>
                        <a:buFont typeface="Wingdings" pitchFamily="2" charset="2"/>
                        <a:defRPr sz="1000">
                          <a:solidFill>
                            <a:schemeClr val="tx1"/>
                          </a:solidFill>
                          <a:latin typeface="Arial" panose="020B0604020202020204" pitchFamily="34" charset="0"/>
                        </a:defRPr>
                      </a:lvl5pPr>
                      <a:lvl6pPr marL="27543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6pPr>
                      <a:lvl7pPr marL="32115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7pPr>
                      <a:lvl8pPr marL="36687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8pPr>
                      <a:lvl9pPr marL="4125913" indent="-468313" fontAlgn="base">
                        <a:spcBef>
                          <a:spcPct val="20000"/>
                        </a:spcBef>
                        <a:spcAft>
                          <a:spcPct val="0"/>
                        </a:spcAft>
                        <a:buClr>
                          <a:schemeClr val="accent1"/>
                        </a:buClr>
                        <a:buSzPct val="50000"/>
                        <a:buFont typeface="Wingdings" pitchFamily="2" charset="2"/>
                        <a:defRPr sz="1000">
                          <a:solidFill>
                            <a:schemeClr val="tx1"/>
                          </a:solidFill>
                          <a:latin typeface="Arial" panose="020B0604020202020204" pitchFamily="34" charset="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2</a:t>
                      </a:r>
                      <a:endParaRPr kumimoji="0" lang="en-US" altLang="en-US" sz="18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9575177"/>
                  </a:ext>
                </a:extLst>
              </a:tr>
            </a:tbl>
          </a:graphicData>
        </a:graphic>
      </p:graphicFrame>
      <p:sp>
        <p:nvSpPr>
          <p:cNvPr id="2" name="TextBox 1">
            <a:extLst>
              <a:ext uri="{FF2B5EF4-FFF2-40B4-BE49-F238E27FC236}">
                <a16:creationId xmlns:a16="http://schemas.microsoft.com/office/drawing/2014/main" id="{993BE502-7E86-A044-A7EE-E8FF069A646D}"/>
              </a:ext>
            </a:extLst>
          </p:cNvPr>
          <p:cNvSpPr txBox="1"/>
          <p:nvPr/>
        </p:nvSpPr>
        <p:spPr>
          <a:xfrm>
            <a:off x="2286025" y="3611878"/>
            <a:ext cx="2560292" cy="707886"/>
          </a:xfrm>
          <a:prstGeom prst="rect">
            <a:avLst/>
          </a:prstGeom>
          <a:noFill/>
        </p:spPr>
        <p:txBody>
          <a:bodyPr wrap="square" rtlCol="0">
            <a:spAutoFit/>
          </a:bodyPr>
          <a:lstStyle/>
          <a:p>
            <a:r>
              <a:rPr lang="en-US" sz="2000" dirty="0">
                <a:solidFill>
                  <a:srgbClr val="C00000"/>
                </a:solidFill>
                <a:latin typeface="Courier New" panose="02070309020205020404" pitchFamily="49" charset="0"/>
                <a:cs typeface="Courier New" panose="02070309020205020404" pitchFamily="49" charset="0"/>
              </a:rPr>
              <a:t>A B  C D</a:t>
            </a:r>
          </a:p>
          <a:p>
            <a:r>
              <a:rPr lang="en-US" sz="2000" dirty="0">
                <a:solidFill>
                  <a:srgbClr val="C00000"/>
                </a:solidFill>
                <a:latin typeface="Courier New" panose="02070309020205020404" pitchFamily="49" charset="0"/>
                <a:cs typeface="Courier New" panose="02070309020205020404" pitchFamily="49" charset="0"/>
              </a:rPr>
              <a:t>0</a:t>
            </a:r>
            <a:r>
              <a:rPr lang="en-US" sz="2000" dirty="0">
                <a:latin typeface="Courier New" panose="02070309020205020404" pitchFamily="49" charset="0"/>
                <a:cs typeface="Courier New" panose="02070309020205020404" pitchFamily="49" charset="0"/>
              </a:rPr>
              <a:t>1</a:t>
            </a:r>
            <a:r>
              <a:rPr lang="en-US" sz="2000" dirty="0">
                <a:solidFill>
                  <a:srgbClr val="C00000"/>
                </a:solidFill>
                <a:latin typeface="Courier New" panose="02070309020205020404" pitchFamily="49" charset="0"/>
                <a:cs typeface="Courier New" panose="02070309020205020404" pitchFamily="49" charset="0"/>
              </a:rPr>
              <a:t>2</a:t>
            </a:r>
            <a:r>
              <a:rPr lang="en-US" sz="2000" dirty="0">
                <a:latin typeface="Courier New" panose="02070309020205020404" pitchFamily="49" charset="0"/>
                <a:cs typeface="Courier New" panose="02070309020205020404" pitchFamily="49" charset="0"/>
              </a:rPr>
              <a:t>34</a:t>
            </a:r>
            <a:r>
              <a:rPr lang="en-US" sz="2000" dirty="0">
                <a:solidFill>
                  <a:srgbClr val="C00000"/>
                </a:solidFill>
                <a:latin typeface="Courier New" panose="02070309020205020404" pitchFamily="49" charset="0"/>
                <a:cs typeface="Courier New" panose="02070309020205020404" pitchFamily="49" charset="0"/>
              </a:rPr>
              <a:t>5</a:t>
            </a:r>
            <a:r>
              <a:rPr lang="en-US" sz="2000" dirty="0">
                <a:latin typeface="Courier New" panose="02070309020205020404" pitchFamily="49" charset="0"/>
                <a:cs typeface="Courier New" panose="02070309020205020404" pitchFamily="49" charset="0"/>
              </a:rPr>
              <a:t>6</a:t>
            </a:r>
            <a:r>
              <a:rPr lang="en-US" sz="2000" dirty="0">
                <a:solidFill>
                  <a:srgbClr val="C00000"/>
                </a:solidFill>
                <a:latin typeface="Courier New" panose="02070309020205020404" pitchFamily="49" charset="0"/>
                <a:cs typeface="Courier New" panose="02070309020205020404" pitchFamily="49" charset="0"/>
              </a:rPr>
              <a:t>7</a:t>
            </a:r>
            <a:r>
              <a:rPr lang="en-US" sz="2000" dirty="0">
                <a:latin typeface="Courier New" panose="02070309020205020404" pitchFamily="49" charset="0"/>
                <a:cs typeface="Courier New" panose="02070309020205020404" pitchFamily="49" charset="0"/>
              </a:rPr>
              <a:t>8901234</a:t>
            </a:r>
          </a:p>
        </p:txBody>
      </p:sp>
      <p:sp>
        <p:nvSpPr>
          <p:cNvPr id="34" name="TextBox 33">
            <a:extLst>
              <a:ext uri="{FF2B5EF4-FFF2-40B4-BE49-F238E27FC236}">
                <a16:creationId xmlns:a16="http://schemas.microsoft.com/office/drawing/2014/main" id="{3CFEB887-3E46-A441-ABB9-F007936E2B63}"/>
              </a:ext>
            </a:extLst>
          </p:cNvPr>
          <p:cNvSpPr txBox="1"/>
          <p:nvPr/>
        </p:nvSpPr>
        <p:spPr>
          <a:xfrm>
            <a:off x="2286025" y="5605065"/>
            <a:ext cx="2560292" cy="707886"/>
          </a:xfrm>
          <a:prstGeom prst="rect">
            <a:avLst/>
          </a:prstGeom>
          <a:noFill/>
        </p:spPr>
        <p:txBody>
          <a:bodyPr wrap="square" rtlCol="0">
            <a:spAutoFit/>
          </a:bodyPr>
          <a:lstStyle/>
          <a:p>
            <a:r>
              <a:rPr lang="en-US" sz="2000" dirty="0">
                <a:solidFill>
                  <a:srgbClr val="C00000"/>
                </a:solidFill>
                <a:latin typeface="Courier New" panose="02070309020205020404" pitchFamily="49" charset="0"/>
                <a:cs typeface="Courier New" panose="02070309020205020404" pitchFamily="49" charset="0"/>
              </a:rPr>
              <a:t>0</a:t>
            </a:r>
            <a:r>
              <a:rPr lang="en-US" sz="2000" dirty="0">
                <a:latin typeface="Courier New" panose="02070309020205020404" pitchFamily="49" charset="0"/>
                <a:cs typeface="Courier New" panose="02070309020205020404" pitchFamily="49" charset="0"/>
              </a:rPr>
              <a:t>1</a:t>
            </a:r>
            <a:r>
              <a:rPr lang="en-US" sz="2000" dirty="0">
                <a:solidFill>
                  <a:srgbClr val="C00000"/>
                </a:solidFill>
                <a:latin typeface="Courier New" panose="02070309020205020404" pitchFamily="49" charset="0"/>
                <a:cs typeface="Courier New" panose="02070309020205020404" pitchFamily="49" charset="0"/>
              </a:rPr>
              <a:t>2</a:t>
            </a:r>
            <a:r>
              <a:rPr lang="en-US" sz="2000" dirty="0">
                <a:latin typeface="Courier New" panose="02070309020205020404" pitchFamily="49" charset="0"/>
                <a:cs typeface="Courier New" panose="02070309020205020404" pitchFamily="49" charset="0"/>
              </a:rPr>
              <a:t>34</a:t>
            </a:r>
            <a:r>
              <a:rPr lang="en-US" sz="2000" dirty="0">
                <a:solidFill>
                  <a:srgbClr val="C00000"/>
                </a:solidFill>
                <a:latin typeface="Courier New" panose="02070309020205020404" pitchFamily="49" charset="0"/>
                <a:cs typeface="Courier New" panose="02070309020205020404" pitchFamily="49" charset="0"/>
              </a:rPr>
              <a:t>5</a:t>
            </a:r>
            <a:r>
              <a:rPr lang="en-US" sz="2000" dirty="0">
                <a:latin typeface="Courier New" panose="02070309020205020404" pitchFamily="49" charset="0"/>
                <a:cs typeface="Courier New" panose="02070309020205020404" pitchFamily="49" charset="0"/>
              </a:rPr>
              <a:t>6</a:t>
            </a:r>
            <a:r>
              <a:rPr lang="en-US" sz="2000" dirty="0">
                <a:solidFill>
                  <a:srgbClr val="C00000"/>
                </a:solidFill>
                <a:latin typeface="Courier New" panose="02070309020205020404" pitchFamily="49" charset="0"/>
                <a:cs typeface="Courier New" panose="02070309020205020404" pitchFamily="49" charset="0"/>
              </a:rPr>
              <a:t>7</a:t>
            </a:r>
            <a:r>
              <a:rPr lang="en-US" sz="2000" dirty="0">
                <a:latin typeface="Courier New" panose="02070309020205020404" pitchFamily="49" charset="0"/>
                <a:cs typeface="Courier New" panose="02070309020205020404" pitchFamily="49" charset="0"/>
              </a:rPr>
              <a:t>8901234</a:t>
            </a:r>
          </a:p>
          <a:p>
            <a:r>
              <a:rPr lang="en-US" sz="2000" dirty="0">
                <a:solidFill>
                  <a:srgbClr val="C00000"/>
                </a:solidFill>
                <a:latin typeface="Courier New" panose="02070309020205020404" pitchFamily="49" charset="0"/>
                <a:cs typeface="Courier New" panose="02070309020205020404" pitchFamily="49" charset="0"/>
              </a:rPr>
              <a:t>A B  C D</a:t>
            </a:r>
          </a:p>
        </p:txBody>
      </p:sp>
      <p:grpSp>
        <p:nvGrpSpPr>
          <p:cNvPr id="14" name="Group 13">
            <a:extLst>
              <a:ext uri="{FF2B5EF4-FFF2-40B4-BE49-F238E27FC236}">
                <a16:creationId xmlns:a16="http://schemas.microsoft.com/office/drawing/2014/main" id="{8045FE88-9D76-664B-AD0A-592C13B55BB5}"/>
              </a:ext>
            </a:extLst>
          </p:cNvPr>
          <p:cNvGrpSpPr/>
          <p:nvPr/>
        </p:nvGrpSpPr>
        <p:grpSpPr>
          <a:xfrm>
            <a:off x="3383293" y="5370737"/>
            <a:ext cx="4206194" cy="1334863"/>
            <a:chOff x="3382963" y="5349219"/>
            <a:chExt cx="4206194" cy="1334863"/>
          </a:xfrm>
        </p:grpSpPr>
        <p:sp>
          <p:nvSpPr>
            <p:cNvPr id="3" name="Oval 2">
              <a:extLst>
                <a:ext uri="{FF2B5EF4-FFF2-40B4-BE49-F238E27FC236}">
                  <a16:creationId xmlns:a16="http://schemas.microsoft.com/office/drawing/2014/main" id="{458288C8-4C8A-FD41-A8DA-3F765D15E725}"/>
                </a:ext>
              </a:extLst>
            </p:cNvPr>
            <p:cNvSpPr/>
            <p:nvPr/>
          </p:nvSpPr>
          <p:spPr bwMode="auto">
            <a:xfrm>
              <a:off x="3382963" y="5349219"/>
              <a:ext cx="274647" cy="255846"/>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4FACF865-5AD9-E549-A21B-3840205215D9}"/>
                </a:ext>
              </a:extLst>
            </p:cNvPr>
            <p:cNvSpPr txBox="1"/>
            <p:nvPr/>
          </p:nvSpPr>
          <p:spPr>
            <a:xfrm>
              <a:off x="4206244" y="6037751"/>
              <a:ext cx="3382913" cy="646331"/>
            </a:xfrm>
            <a:prstGeom prst="rect">
              <a:avLst/>
            </a:prstGeom>
            <a:solidFill>
              <a:srgbClr val="FFE0D7"/>
            </a:solidFill>
            <a:ln>
              <a:solidFill>
                <a:srgbClr val="FF0000"/>
              </a:solidFill>
            </a:ln>
          </p:spPr>
          <p:txBody>
            <a:bodyPr wrap="square" rtlCol="0">
              <a:spAutoFit/>
            </a:bodyPr>
            <a:lstStyle/>
            <a:p>
              <a:r>
                <a:rPr lang="en-US" sz="1200" dirty="0"/>
                <a:t>At quantum 7, D has entered the ready queue,</a:t>
              </a:r>
            </a:p>
            <a:p>
              <a:r>
                <a:rPr lang="en-US" sz="1200" dirty="0"/>
                <a:t>but C is already in the queue. If you put D here,</a:t>
              </a:r>
              <a:br>
                <a:rPr lang="en-US" sz="1200" dirty="0"/>
              </a:br>
              <a:r>
                <a:rPr lang="en-US" sz="1200" dirty="0"/>
                <a:t>that throws off the rest of the sequence.</a:t>
              </a:r>
            </a:p>
          </p:txBody>
        </p:sp>
        <p:cxnSp>
          <p:nvCxnSpPr>
            <p:cNvPr id="6" name="Curved Connector 5">
              <a:extLst>
                <a:ext uri="{FF2B5EF4-FFF2-40B4-BE49-F238E27FC236}">
                  <a16:creationId xmlns:a16="http://schemas.microsoft.com/office/drawing/2014/main" id="{D761C65C-F1B8-F749-8297-BEED3CE9BAA0}"/>
                </a:ext>
              </a:extLst>
            </p:cNvPr>
            <p:cNvCxnSpPr>
              <a:cxnSpLocks/>
              <a:stCxn id="3" idx="4"/>
              <a:endCxn id="4" idx="1"/>
            </p:cNvCxnSpPr>
            <p:nvPr/>
          </p:nvCxnSpPr>
          <p:spPr bwMode="auto">
            <a:xfrm rot="16200000" flipH="1">
              <a:off x="3485339" y="5640012"/>
              <a:ext cx="755852" cy="685957"/>
            </a:xfrm>
            <a:prstGeom prst="curvedConnector2">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3427">
                                            <p:txEl>
                                              <p:pRg st="4" end="4"/>
                                            </p:txEl>
                                          </p:spTgt>
                                        </p:tgtEl>
                                        <p:attrNameLst>
                                          <p:attrName>style.visibility</p:attrName>
                                        </p:attrNameLst>
                                      </p:cBhvr>
                                      <p:to>
                                        <p:strVal val="visible"/>
                                      </p:to>
                                    </p:set>
                                    <p:animEffect transition="in" filter="fade">
                                      <p:cBhvr>
                                        <p:cTn id="7" dur="500"/>
                                        <p:tgtEl>
                                          <p:spTgt spid="74342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3427">
                                            <p:txEl>
                                              <p:pRg st="5" end="5"/>
                                            </p:txEl>
                                          </p:spTgt>
                                        </p:tgtEl>
                                        <p:attrNameLst>
                                          <p:attrName>style.visibility</p:attrName>
                                        </p:attrNameLst>
                                      </p:cBhvr>
                                      <p:to>
                                        <p:strVal val="visible"/>
                                      </p:to>
                                    </p:set>
                                    <p:animEffect transition="in" filter="fade">
                                      <p:cBhvr>
                                        <p:cTn id="12" dur="500"/>
                                        <p:tgtEl>
                                          <p:spTgt spid="74342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3427">
                                            <p:txEl>
                                              <p:pRg st="6" end="6"/>
                                            </p:txEl>
                                          </p:spTgt>
                                        </p:tgtEl>
                                        <p:attrNameLst>
                                          <p:attrName>style.visibility</p:attrName>
                                        </p:attrNameLst>
                                      </p:cBhvr>
                                      <p:to>
                                        <p:strVal val="visible"/>
                                      </p:to>
                                    </p:set>
                                    <p:animEffect transition="in" filter="fade">
                                      <p:cBhvr>
                                        <p:cTn id="17" dur="500"/>
                                        <p:tgtEl>
                                          <p:spTgt spid="74342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3427">
                                            <p:txEl>
                                              <p:pRg st="7" end="7"/>
                                            </p:txEl>
                                          </p:spTgt>
                                        </p:tgtEl>
                                        <p:attrNameLst>
                                          <p:attrName>style.visibility</p:attrName>
                                        </p:attrNameLst>
                                      </p:cBhvr>
                                      <p:to>
                                        <p:strVal val="visible"/>
                                      </p:to>
                                    </p:set>
                                    <p:animEffect transition="in" filter="fade">
                                      <p:cBhvr>
                                        <p:cTn id="22" dur="500"/>
                                        <p:tgtEl>
                                          <p:spTgt spid="7434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25AD2BC-2361-6448-B0EA-0490F5F7A412}" type="slidenum">
              <a:rPr lang="en-US"/>
              <a:pPr/>
              <a:t>40</a:t>
            </a:fld>
            <a:endParaRPr lang="en-US"/>
          </a:p>
        </p:txBody>
      </p:sp>
      <p:sp>
        <p:nvSpPr>
          <p:cNvPr id="805890" name="Rectangle 2"/>
          <p:cNvSpPr>
            <a:spLocks noGrp="1" noChangeArrowheads="1"/>
          </p:cNvSpPr>
          <p:nvPr>
            <p:ph type="title"/>
          </p:nvPr>
        </p:nvSpPr>
        <p:spPr/>
        <p:txBody>
          <a:bodyPr/>
          <a:lstStyle/>
          <a:p>
            <a:r>
              <a:rPr lang="en-US"/>
              <a:t>RAID</a:t>
            </a:r>
          </a:p>
        </p:txBody>
      </p:sp>
      <p:sp>
        <p:nvSpPr>
          <p:cNvPr id="805891" name="Rectangle 3"/>
          <p:cNvSpPr>
            <a:spLocks noGrp="1" noChangeArrowheads="1"/>
          </p:cNvSpPr>
          <p:nvPr>
            <p:ph type="body" idx="1"/>
          </p:nvPr>
        </p:nvSpPr>
        <p:spPr>
          <a:xfrm>
            <a:off x="457200" y="1295400"/>
            <a:ext cx="8321675" cy="4876800"/>
          </a:xfrm>
        </p:spPr>
        <p:txBody>
          <a:bodyPr/>
          <a:lstStyle/>
          <a:p>
            <a:pPr>
              <a:lnSpc>
                <a:spcPct val="90000"/>
              </a:lnSpc>
            </a:pPr>
            <a:r>
              <a:rPr lang="en-US" dirty="0">
                <a:solidFill>
                  <a:srgbClr val="C00000"/>
                </a:solidFill>
              </a:rPr>
              <a:t>Redundant Array of Independent Disks</a:t>
            </a:r>
          </a:p>
          <a:p>
            <a:pPr lvl="1">
              <a:lnSpc>
                <a:spcPct val="90000"/>
              </a:lnSpc>
            </a:pPr>
            <a:r>
              <a:rPr lang="en-US" dirty="0"/>
              <a:t>Improve reliability via </a:t>
            </a:r>
            <a:r>
              <a:rPr lang="en-US" u="sng" dirty="0"/>
              <a:t>redundancy</a:t>
            </a:r>
            <a:r>
              <a:rPr lang="en-US" dirty="0"/>
              <a:t>.</a:t>
            </a:r>
          </a:p>
          <a:p>
            <a:pPr lvl="1">
              <a:lnSpc>
                <a:spcPct val="90000"/>
              </a:lnSpc>
            </a:pPr>
            <a:r>
              <a:rPr lang="en-US" dirty="0"/>
              <a:t>Improve performance via </a:t>
            </a:r>
            <a:r>
              <a:rPr lang="en-US" u="sng" dirty="0"/>
              <a:t>parallelism</a:t>
            </a:r>
            <a:r>
              <a:rPr lang="en-US" dirty="0"/>
              <a:t>.</a:t>
            </a:r>
          </a:p>
          <a:p>
            <a:pPr lvl="4">
              <a:lnSpc>
                <a:spcPct val="90000"/>
              </a:lnSpc>
            </a:pPr>
            <a:endParaRPr lang="en-US" dirty="0">
              <a:solidFill>
                <a:schemeClr val="folHlink"/>
              </a:solidFill>
            </a:endParaRPr>
          </a:p>
          <a:p>
            <a:pPr>
              <a:lnSpc>
                <a:spcPct val="90000"/>
              </a:lnSpc>
            </a:pPr>
            <a:r>
              <a:rPr lang="en-US" dirty="0"/>
              <a:t>Suppose the </a:t>
            </a:r>
            <a:r>
              <a:rPr lang="en-US" dirty="0">
                <a:solidFill>
                  <a:srgbClr val="C00000"/>
                </a:solidFill>
              </a:rPr>
              <a:t>mean time to failure</a:t>
            </a:r>
            <a:r>
              <a:rPr lang="en-US" dirty="0">
                <a:solidFill>
                  <a:srgbClr val="B23300"/>
                </a:solidFill>
              </a:rPr>
              <a:t> </a:t>
            </a:r>
            <a:r>
              <a:rPr lang="en-US" dirty="0"/>
              <a:t>of a single disk is 100,000 hours.</a:t>
            </a:r>
          </a:p>
          <a:p>
            <a:pPr lvl="1">
              <a:lnSpc>
                <a:spcPct val="90000"/>
              </a:lnSpc>
            </a:pPr>
            <a:r>
              <a:rPr lang="en-US" dirty="0"/>
              <a:t>Then the mean time to failure of an array of 100 disks is 100,000/100 = 1000 hours = 41.66 days.</a:t>
            </a:r>
          </a:p>
        </p:txBody>
      </p:sp>
    </p:spTree>
    <p:extLst>
      <p:ext uri="{BB962C8B-B14F-4D97-AF65-F5344CB8AC3E}">
        <p14:creationId xmlns:p14="http://schemas.microsoft.com/office/powerpoint/2010/main" val="337128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5891">
                                            <p:txEl>
                                              <p:pRg st="4" end="4"/>
                                            </p:txEl>
                                          </p:spTgt>
                                        </p:tgtEl>
                                        <p:attrNameLst>
                                          <p:attrName>style.visibility</p:attrName>
                                        </p:attrNameLst>
                                      </p:cBhvr>
                                      <p:to>
                                        <p:strVal val="visible"/>
                                      </p:to>
                                    </p:set>
                                    <p:animEffect transition="in" filter="fade">
                                      <p:cBhvr>
                                        <p:cTn id="7" dur="500"/>
                                        <p:tgtEl>
                                          <p:spTgt spid="805891">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5891">
                                            <p:txEl>
                                              <p:pRg st="5" end="5"/>
                                            </p:txEl>
                                          </p:spTgt>
                                        </p:tgtEl>
                                        <p:attrNameLst>
                                          <p:attrName>style.visibility</p:attrName>
                                        </p:attrNameLst>
                                      </p:cBhvr>
                                      <p:to>
                                        <p:strVal val="visible"/>
                                      </p:to>
                                    </p:set>
                                    <p:animEffect transition="in" filter="fade">
                                      <p:cBhvr>
                                        <p:cTn id="10" dur="500"/>
                                        <p:tgtEl>
                                          <p:spTgt spid="805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25AD2BC-2361-6448-B0EA-0490F5F7A412}" type="slidenum">
              <a:rPr lang="en-US"/>
              <a:pPr/>
              <a:t>41</a:t>
            </a:fld>
            <a:endParaRPr lang="en-US"/>
          </a:p>
        </p:txBody>
      </p:sp>
      <p:sp>
        <p:nvSpPr>
          <p:cNvPr id="805890" name="Rectangle 2"/>
          <p:cNvSpPr>
            <a:spLocks noGrp="1" noChangeArrowheads="1"/>
          </p:cNvSpPr>
          <p:nvPr>
            <p:ph type="title"/>
          </p:nvPr>
        </p:nvSpPr>
        <p:spPr/>
        <p:txBody>
          <a:bodyPr/>
          <a:lstStyle/>
          <a:p>
            <a:r>
              <a:rPr lang="en-US" dirty="0"/>
              <a:t>RAID</a:t>
            </a:r>
            <a:r>
              <a:rPr lang="en-US" i="1" dirty="0"/>
              <a:t>, cont’d</a:t>
            </a:r>
          </a:p>
        </p:txBody>
      </p:sp>
      <p:sp>
        <p:nvSpPr>
          <p:cNvPr id="805891" name="Rectangle 3"/>
          <p:cNvSpPr>
            <a:spLocks noGrp="1" noChangeArrowheads="1"/>
          </p:cNvSpPr>
          <p:nvPr>
            <p:ph type="body" idx="1"/>
          </p:nvPr>
        </p:nvSpPr>
        <p:spPr>
          <a:xfrm>
            <a:off x="457200" y="1295400"/>
            <a:ext cx="8321675" cy="4876800"/>
          </a:xfrm>
        </p:spPr>
        <p:txBody>
          <a:bodyPr/>
          <a:lstStyle/>
          <a:p>
            <a:pPr>
              <a:lnSpc>
                <a:spcPct val="90000"/>
              </a:lnSpc>
            </a:pPr>
            <a:r>
              <a:rPr lang="en-US" dirty="0"/>
              <a:t>RAID increases reliability by </a:t>
            </a:r>
            <a:r>
              <a:rPr lang="en-US" u="sng" dirty="0"/>
              <a:t>adding redundancy</a:t>
            </a:r>
            <a:r>
              <a:rPr lang="en-US" dirty="0"/>
              <a:t>.</a:t>
            </a:r>
          </a:p>
          <a:p>
            <a:pPr lvl="4">
              <a:lnSpc>
                <a:spcPct val="90000"/>
              </a:lnSpc>
            </a:pPr>
            <a:endParaRPr lang="en-US" dirty="0"/>
          </a:p>
          <a:p>
            <a:pPr>
              <a:lnSpc>
                <a:spcPct val="90000"/>
              </a:lnSpc>
            </a:pPr>
            <a:r>
              <a:rPr lang="en-US" dirty="0">
                <a:solidFill>
                  <a:srgbClr val="B23300"/>
                </a:solidFill>
              </a:rPr>
              <a:t>Mirroring</a:t>
            </a:r>
          </a:p>
          <a:p>
            <a:pPr lvl="1">
              <a:lnSpc>
                <a:spcPct val="90000"/>
              </a:lnSpc>
            </a:pPr>
            <a:r>
              <a:rPr lang="en-US" dirty="0"/>
              <a:t>Maintain multiple copies of data.</a:t>
            </a:r>
          </a:p>
          <a:p>
            <a:pPr lvl="3">
              <a:lnSpc>
                <a:spcPct val="90000"/>
              </a:lnSpc>
            </a:pPr>
            <a:endParaRPr lang="en-US" dirty="0"/>
          </a:p>
          <a:p>
            <a:pPr>
              <a:lnSpc>
                <a:spcPct val="90000"/>
              </a:lnSpc>
            </a:pPr>
            <a:r>
              <a:rPr lang="en-US" dirty="0">
                <a:solidFill>
                  <a:srgbClr val="B23300"/>
                </a:solidFill>
              </a:rPr>
              <a:t>Striping</a:t>
            </a:r>
          </a:p>
          <a:p>
            <a:pPr lvl="1">
              <a:lnSpc>
                <a:spcPct val="90000"/>
              </a:lnSpc>
            </a:pPr>
            <a:r>
              <a:rPr lang="en-US" dirty="0"/>
              <a:t>Spread data blocks of a file across multiple disks.</a:t>
            </a:r>
          </a:p>
          <a:p>
            <a:pPr lvl="3">
              <a:lnSpc>
                <a:spcPct val="90000"/>
              </a:lnSpc>
            </a:pPr>
            <a:endParaRPr lang="en-US" dirty="0"/>
          </a:p>
          <a:p>
            <a:pPr>
              <a:lnSpc>
                <a:spcPct val="90000"/>
              </a:lnSpc>
            </a:pPr>
            <a:r>
              <a:rPr lang="en-US" dirty="0">
                <a:solidFill>
                  <a:srgbClr val="B23300"/>
                </a:solidFill>
              </a:rPr>
              <a:t>Error correcting codes (ECC)</a:t>
            </a:r>
          </a:p>
          <a:p>
            <a:pPr lvl="1">
              <a:lnSpc>
                <a:spcPct val="90000"/>
              </a:lnSpc>
            </a:pPr>
            <a:r>
              <a:rPr lang="en-US" dirty="0"/>
              <a:t>Use parity bits and checksums.</a:t>
            </a:r>
          </a:p>
        </p:txBody>
      </p:sp>
    </p:spTree>
    <p:extLst>
      <p:ext uri="{BB962C8B-B14F-4D97-AF65-F5344CB8AC3E}">
        <p14:creationId xmlns:p14="http://schemas.microsoft.com/office/powerpoint/2010/main" val="642588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9B5A81-8D2E-C54C-BB16-9C419332C5CE}" type="slidenum">
              <a:rPr lang="en-US"/>
              <a:pPr/>
              <a:t>42</a:t>
            </a:fld>
            <a:endParaRPr lang="en-US"/>
          </a:p>
        </p:txBody>
      </p:sp>
      <p:sp>
        <p:nvSpPr>
          <p:cNvPr id="807938" name="Rectangle 2"/>
          <p:cNvSpPr>
            <a:spLocks noGrp="1" noChangeArrowheads="1"/>
          </p:cNvSpPr>
          <p:nvPr>
            <p:ph type="title"/>
          </p:nvPr>
        </p:nvSpPr>
        <p:spPr/>
        <p:txBody>
          <a:bodyPr/>
          <a:lstStyle/>
          <a:p>
            <a:r>
              <a:rPr lang="en-US" dirty="0"/>
              <a:t>RAID</a:t>
            </a:r>
            <a:r>
              <a:rPr lang="en-US" i="1" dirty="0"/>
              <a:t>, cont’d</a:t>
            </a:r>
            <a:endParaRPr lang="en-US" dirty="0"/>
          </a:p>
        </p:txBody>
      </p:sp>
      <p:sp>
        <p:nvSpPr>
          <p:cNvPr id="807944" name="Rectangle 8"/>
          <p:cNvSpPr>
            <a:spLocks noGrp="1" noChangeArrowheads="1"/>
          </p:cNvSpPr>
          <p:nvPr>
            <p:ph type="body" idx="1"/>
          </p:nvPr>
        </p:nvSpPr>
        <p:spPr>
          <a:xfrm>
            <a:off x="457200" y="1295400"/>
            <a:ext cx="4572000" cy="4835525"/>
          </a:xfrm>
          <a:noFill/>
          <a:ln/>
        </p:spPr>
        <p:txBody>
          <a:bodyPr/>
          <a:lstStyle/>
          <a:p>
            <a:pPr>
              <a:lnSpc>
                <a:spcPct val="90000"/>
              </a:lnSpc>
            </a:pPr>
            <a:r>
              <a:rPr lang="en-US" dirty="0"/>
              <a:t>Different levels of RAID have different levels of reliability and performance costs.</a:t>
            </a:r>
          </a:p>
          <a:p>
            <a:pPr lvl="1">
              <a:lnSpc>
                <a:spcPct val="90000"/>
              </a:lnSpc>
            </a:pPr>
            <a:r>
              <a:rPr lang="en-US" dirty="0"/>
              <a:t>RAID levels 0 through 6</a:t>
            </a:r>
          </a:p>
          <a:p>
            <a:pPr lvl="1">
              <a:lnSpc>
                <a:spcPct val="90000"/>
              </a:lnSpc>
            </a:pPr>
            <a:r>
              <a:rPr lang="en-US" dirty="0"/>
              <a:t>RAID levels 0+1 and 1+0</a:t>
            </a:r>
          </a:p>
          <a:p>
            <a:pPr lvl="4">
              <a:lnSpc>
                <a:spcPct val="90000"/>
              </a:lnSpc>
            </a:pPr>
            <a:endParaRPr lang="en-US" dirty="0"/>
          </a:p>
          <a:p>
            <a:pPr>
              <a:lnSpc>
                <a:spcPct val="90000"/>
              </a:lnSpc>
            </a:pPr>
            <a:r>
              <a:rPr lang="en-US" dirty="0"/>
              <a:t>Example: 4 disks of data</a:t>
            </a:r>
          </a:p>
          <a:p>
            <a:pPr lvl="1">
              <a:lnSpc>
                <a:spcPct val="90000"/>
              </a:lnSpc>
            </a:pPr>
            <a:r>
              <a:rPr lang="en-US" dirty="0"/>
              <a:t>P: error-correcting bits</a:t>
            </a:r>
          </a:p>
          <a:p>
            <a:pPr lvl="1">
              <a:lnSpc>
                <a:spcPct val="90000"/>
              </a:lnSpc>
            </a:pPr>
            <a:r>
              <a:rPr lang="en-US" dirty="0"/>
              <a:t>C: copy of the data</a:t>
            </a:r>
          </a:p>
          <a:p>
            <a:pPr lvl="4">
              <a:lnSpc>
                <a:spcPct val="90000"/>
              </a:lnSpc>
            </a:pPr>
            <a:endParaRPr lang="en-US" dirty="0"/>
          </a:p>
        </p:txBody>
      </p:sp>
      <p:sp>
        <p:nvSpPr>
          <p:cNvPr id="9" name="TextBox 8">
            <a:extLst>
              <a:ext uri="{FF2B5EF4-FFF2-40B4-BE49-F238E27FC236}">
                <a16:creationId xmlns:a16="http://schemas.microsoft.com/office/drawing/2014/main" id="{6A050AEF-2270-B145-BF95-55790E978C57}"/>
              </a:ext>
            </a:extLst>
          </p:cNvPr>
          <p:cNvSpPr txBox="1"/>
          <p:nvPr/>
        </p:nvSpPr>
        <p:spPr>
          <a:xfrm>
            <a:off x="365806" y="5669260"/>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
        <p:nvSpPr>
          <p:cNvPr id="4" name="Rectangle 3">
            <a:extLst>
              <a:ext uri="{FF2B5EF4-FFF2-40B4-BE49-F238E27FC236}">
                <a16:creationId xmlns:a16="http://schemas.microsoft.com/office/drawing/2014/main" id="{D9FDE013-46EA-6D4F-86C9-0963C204501E}"/>
              </a:ext>
            </a:extLst>
          </p:cNvPr>
          <p:cNvSpPr/>
          <p:nvPr/>
        </p:nvSpPr>
        <p:spPr bwMode="auto">
          <a:xfrm>
            <a:off x="3749049" y="6248400"/>
            <a:ext cx="2011658"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3" name="Picture 2" descr="A picture containing text, electronics, calculator&#10;&#10;Description automatically generated">
            <a:extLst>
              <a:ext uri="{FF2B5EF4-FFF2-40B4-BE49-F238E27FC236}">
                <a16:creationId xmlns:a16="http://schemas.microsoft.com/office/drawing/2014/main" id="{B5AB6E5C-39A3-5645-A96B-20490E6B9D99}"/>
              </a:ext>
            </a:extLst>
          </p:cNvPr>
          <p:cNvPicPr>
            <a:picLocks noChangeAspect="1"/>
          </p:cNvPicPr>
          <p:nvPr/>
        </p:nvPicPr>
        <p:blipFill>
          <a:blip r:embed="rId3"/>
          <a:stretch>
            <a:fillRect/>
          </a:stretch>
        </p:blipFill>
        <p:spPr>
          <a:xfrm>
            <a:off x="5029195" y="1264922"/>
            <a:ext cx="3291804" cy="5397543"/>
          </a:xfrm>
          <a:prstGeom prst="rect">
            <a:avLst/>
          </a:prstGeom>
        </p:spPr>
      </p:pic>
    </p:spTree>
    <p:extLst>
      <p:ext uri="{BB962C8B-B14F-4D97-AF65-F5344CB8AC3E}">
        <p14:creationId xmlns:p14="http://schemas.microsoft.com/office/powerpoint/2010/main" val="418996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7944">
                                            <p:txEl>
                                              <p:pRg st="4" end="4"/>
                                            </p:txEl>
                                          </p:spTgt>
                                        </p:tgtEl>
                                        <p:attrNameLst>
                                          <p:attrName>style.visibility</p:attrName>
                                        </p:attrNameLst>
                                      </p:cBhvr>
                                      <p:to>
                                        <p:strVal val="visible"/>
                                      </p:to>
                                    </p:set>
                                    <p:animEffect transition="in" filter="fade">
                                      <p:cBhvr>
                                        <p:cTn id="7" dur="500"/>
                                        <p:tgtEl>
                                          <p:spTgt spid="80794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7944">
                                            <p:txEl>
                                              <p:pRg st="5" end="5"/>
                                            </p:txEl>
                                          </p:spTgt>
                                        </p:tgtEl>
                                        <p:attrNameLst>
                                          <p:attrName>style.visibility</p:attrName>
                                        </p:attrNameLst>
                                      </p:cBhvr>
                                      <p:to>
                                        <p:strVal val="visible"/>
                                      </p:to>
                                    </p:set>
                                    <p:animEffect transition="in" filter="fade">
                                      <p:cBhvr>
                                        <p:cTn id="10" dur="500"/>
                                        <p:tgtEl>
                                          <p:spTgt spid="80794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7944">
                                            <p:txEl>
                                              <p:pRg st="6" end="6"/>
                                            </p:txEl>
                                          </p:spTgt>
                                        </p:tgtEl>
                                        <p:attrNameLst>
                                          <p:attrName>style.visibility</p:attrName>
                                        </p:attrNameLst>
                                      </p:cBhvr>
                                      <p:to>
                                        <p:strVal val="visible"/>
                                      </p:to>
                                    </p:set>
                                    <p:animEffect transition="in" filter="fade">
                                      <p:cBhvr>
                                        <p:cTn id="13" dur="500"/>
                                        <p:tgtEl>
                                          <p:spTgt spid="8079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9B5A81-8D2E-C54C-BB16-9C419332C5CE}" type="slidenum">
              <a:rPr lang="en-US"/>
              <a:pPr/>
              <a:t>43</a:t>
            </a:fld>
            <a:endParaRPr lang="en-US" dirty="0"/>
          </a:p>
        </p:txBody>
      </p:sp>
      <p:sp>
        <p:nvSpPr>
          <p:cNvPr id="807938" name="Rectangle 2"/>
          <p:cNvSpPr>
            <a:spLocks noGrp="1" noChangeArrowheads="1"/>
          </p:cNvSpPr>
          <p:nvPr>
            <p:ph type="title"/>
          </p:nvPr>
        </p:nvSpPr>
        <p:spPr/>
        <p:txBody>
          <a:bodyPr/>
          <a:lstStyle/>
          <a:p>
            <a:r>
              <a:rPr lang="en-US" dirty="0"/>
              <a:t>RAID</a:t>
            </a:r>
            <a:r>
              <a:rPr lang="en-US" i="1" dirty="0"/>
              <a:t>, cont’d</a:t>
            </a:r>
            <a:endParaRPr lang="en-US" dirty="0"/>
          </a:p>
        </p:txBody>
      </p:sp>
      <p:sp>
        <p:nvSpPr>
          <p:cNvPr id="807944" name="Rectangle 8"/>
          <p:cNvSpPr>
            <a:spLocks noGrp="1" noChangeArrowheads="1"/>
          </p:cNvSpPr>
          <p:nvPr>
            <p:ph type="body" idx="1"/>
          </p:nvPr>
        </p:nvSpPr>
        <p:spPr>
          <a:xfrm>
            <a:off x="457199" y="1295400"/>
            <a:ext cx="8229555" cy="4835525"/>
          </a:xfrm>
          <a:noFill/>
          <a:ln/>
        </p:spPr>
        <p:txBody>
          <a:bodyPr/>
          <a:lstStyle/>
          <a:p>
            <a:pPr>
              <a:lnSpc>
                <a:spcPct val="90000"/>
              </a:lnSpc>
            </a:pPr>
            <a:r>
              <a:rPr lang="en-US" dirty="0"/>
              <a:t>RAID tutorial:</a:t>
            </a:r>
            <a:br>
              <a:rPr lang="en-US" dirty="0"/>
            </a:br>
            <a:r>
              <a:rPr lang="en-US" dirty="0">
                <a:hlinkClick r:id="rId2"/>
              </a:rPr>
              <a:t>http://www.thegeekstuff.com/2010/08/raid-levels-tutorial/</a:t>
            </a:r>
            <a:r>
              <a:rPr lang="en-US" dirty="0"/>
              <a:t> </a:t>
            </a:r>
          </a:p>
        </p:txBody>
      </p:sp>
    </p:spTree>
    <p:extLst>
      <p:ext uri="{BB962C8B-B14F-4D97-AF65-F5344CB8AC3E}">
        <p14:creationId xmlns:p14="http://schemas.microsoft.com/office/powerpoint/2010/main" val="1904997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8B5ED0-1AC1-9B42-8085-B1B1150FB96A}" type="slidenum">
              <a:rPr lang="en-US"/>
              <a:pPr/>
              <a:t>44</a:t>
            </a:fld>
            <a:endParaRPr lang="en-US"/>
          </a:p>
        </p:txBody>
      </p:sp>
      <p:sp>
        <p:nvSpPr>
          <p:cNvPr id="815106" name="Rectangle 2"/>
          <p:cNvSpPr>
            <a:spLocks noGrp="1" noChangeArrowheads="1"/>
          </p:cNvSpPr>
          <p:nvPr>
            <p:ph type="title"/>
          </p:nvPr>
        </p:nvSpPr>
        <p:spPr/>
        <p:txBody>
          <a:bodyPr/>
          <a:lstStyle/>
          <a:p>
            <a:r>
              <a:rPr lang="en-US"/>
              <a:t>File Systems</a:t>
            </a:r>
          </a:p>
        </p:txBody>
      </p:sp>
      <p:sp>
        <p:nvSpPr>
          <p:cNvPr id="815107" name="Rectangle 3"/>
          <p:cNvSpPr>
            <a:spLocks noGrp="1" noChangeArrowheads="1"/>
          </p:cNvSpPr>
          <p:nvPr>
            <p:ph type="body" idx="1"/>
          </p:nvPr>
        </p:nvSpPr>
        <p:spPr/>
        <p:txBody>
          <a:bodyPr/>
          <a:lstStyle/>
          <a:p>
            <a:r>
              <a:rPr lang="en-US" dirty="0"/>
              <a:t>How we store data on external media </a:t>
            </a:r>
            <a:br>
              <a:rPr lang="en-US" dirty="0"/>
            </a:br>
            <a:r>
              <a:rPr lang="en-US" dirty="0"/>
              <a:t>(such as disks).</a:t>
            </a:r>
          </a:p>
          <a:p>
            <a:pPr lvl="4"/>
            <a:endParaRPr lang="en-US" dirty="0"/>
          </a:p>
          <a:p>
            <a:r>
              <a:rPr lang="en-US" dirty="0"/>
              <a:t>Three essential requirements for </a:t>
            </a:r>
            <a:br>
              <a:rPr lang="en-US" dirty="0"/>
            </a:br>
            <a:r>
              <a:rPr lang="en-US" dirty="0"/>
              <a:t>long-term information storage:</a:t>
            </a:r>
          </a:p>
          <a:p>
            <a:pPr lvl="1"/>
            <a:r>
              <a:rPr lang="en-US" dirty="0"/>
              <a:t>It must be possible to store a </a:t>
            </a:r>
            <a:r>
              <a:rPr lang="en-US" u="sng" dirty="0"/>
              <a:t>very large amount </a:t>
            </a:r>
            <a:br>
              <a:rPr lang="en-US" dirty="0"/>
            </a:br>
            <a:r>
              <a:rPr lang="en-US" dirty="0"/>
              <a:t>of information.</a:t>
            </a:r>
          </a:p>
          <a:p>
            <a:pPr lvl="1"/>
            <a:r>
              <a:rPr lang="en-US" u="sng" dirty="0"/>
              <a:t>Nonvolatile</a:t>
            </a:r>
            <a:r>
              <a:rPr lang="en-US" dirty="0">
                <a:solidFill>
                  <a:srgbClr val="B23300"/>
                </a:solidFill>
              </a:rPr>
              <a:t>: </a:t>
            </a:r>
            <a:r>
              <a:rPr lang="en-US" dirty="0"/>
              <a:t>The information must survive </a:t>
            </a:r>
            <a:br>
              <a:rPr lang="en-US" dirty="0"/>
            </a:br>
            <a:r>
              <a:rPr lang="en-US" dirty="0"/>
              <a:t>the termination of the process using it.</a:t>
            </a:r>
          </a:p>
          <a:p>
            <a:pPr lvl="1"/>
            <a:r>
              <a:rPr lang="en-US" u="sng" dirty="0"/>
              <a:t>Concurrent access</a:t>
            </a:r>
            <a:r>
              <a:rPr lang="en-US" dirty="0">
                <a:solidFill>
                  <a:srgbClr val="B23300"/>
                </a:solidFill>
              </a:rPr>
              <a:t> </a:t>
            </a:r>
            <a:r>
              <a:rPr lang="en-US" dirty="0"/>
              <a:t>by multiple processes.</a:t>
            </a:r>
          </a:p>
        </p:txBody>
      </p:sp>
    </p:spTree>
    <p:extLst>
      <p:ext uri="{BB962C8B-B14F-4D97-AF65-F5344CB8AC3E}">
        <p14:creationId xmlns:p14="http://schemas.microsoft.com/office/powerpoint/2010/main" val="1787397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5107">
                                            <p:txEl>
                                              <p:pRg st="3" end="3"/>
                                            </p:txEl>
                                          </p:spTgt>
                                        </p:tgtEl>
                                        <p:attrNameLst>
                                          <p:attrName>style.visibility</p:attrName>
                                        </p:attrNameLst>
                                      </p:cBhvr>
                                      <p:to>
                                        <p:strVal val="visible"/>
                                      </p:to>
                                    </p:set>
                                    <p:animEffect transition="in" filter="fade">
                                      <p:cBhvr>
                                        <p:cTn id="7" dur="500"/>
                                        <p:tgtEl>
                                          <p:spTgt spid="81510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5107">
                                            <p:txEl>
                                              <p:pRg st="4" end="4"/>
                                            </p:txEl>
                                          </p:spTgt>
                                        </p:tgtEl>
                                        <p:attrNameLst>
                                          <p:attrName>style.visibility</p:attrName>
                                        </p:attrNameLst>
                                      </p:cBhvr>
                                      <p:to>
                                        <p:strVal val="visible"/>
                                      </p:to>
                                    </p:set>
                                    <p:animEffect transition="in" filter="fade">
                                      <p:cBhvr>
                                        <p:cTn id="10" dur="500"/>
                                        <p:tgtEl>
                                          <p:spTgt spid="815107">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15107">
                                            <p:txEl>
                                              <p:pRg st="5" end="5"/>
                                            </p:txEl>
                                          </p:spTgt>
                                        </p:tgtEl>
                                        <p:attrNameLst>
                                          <p:attrName>style.visibility</p:attrName>
                                        </p:attrNameLst>
                                      </p:cBhvr>
                                      <p:to>
                                        <p:strVal val="visible"/>
                                      </p:to>
                                    </p:set>
                                    <p:animEffect transition="in" filter="fade">
                                      <p:cBhvr>
                                        <p:cTn id="15" dur="500"/>
                                        <p:tgtEl>
                                          <p:spTgt spid="815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571CB-102A-DC45-B04A-563A0FFA656B}" type="slidenum">
              <a:rPr lang="en-US"/>
              <a:pPr/>
              <a:t>45</a:t>
            </a:fld>
            <a:endParaRPr lang="en-US"/>
          </a:p>
        </p:txBody>
      </p:sp>
      <p:sp>
        <p:nvSpPr>
          <p:cNvPr id="816130" name="Rectangle 2"/>
          <p:cNvSpPr>
            <a:spLocks noGrp="1" noChangeArrowheads="1"/>
          </p:cNvSpPr>
          <p:nvPr>
            <p:ph type="title"/>
          </p:nvPr>
        </p:nvSpPr>
        <p:spPr/>
        <p:txBody>
          <a:bodyPr/>
          <a:lstStyle/>
          <a:p>
            <a:r>
              <a:rPr lang="en-US"/>
              <a:t>Files</a:t>
            </a:r>
          </a:p>
        </p:txBody>
      </p:sp>
      <p:sp>
        <p:nvSpPr>
          <p:cNvPr id="816131" name="Rectangle 3"/>
          <p:cNvSpPr>
            <a:spLocks noGrp="1" noChangeArrowheads="1"/>
          </p:cNvSpPr>
          <p:nvPr>
            <p:ph type="body" idx="1"/>
          </p:nvPr>
        </p:nvSpPr>
        <p:spPr/>
        <p:txBody>
          <a:bodyPr/>
          <a:lstStyle/>
          <a:p>
            <a:r>
              <a:rPr lang="en-US" dirty="0"/>
              <a:t>From the user</a:t>
            </a:r>
            <a:r>
              <a:rPr lang="en-US" dirty="0">
                <a:latin typeface="Arial"/>
              </a:rPr>
              <a:t>’</a:t>
            </a:r>
            <a:r>
              <a:rPr lang="en-US" dirty="0"/>
              <a:t>s and programmer</a:t>
            </a:r>
            <a:r>
              <a:rPr lang="en-US" dirty="0">
                <a:latin typeface="Arial"/>
              </a:rPr>
              <a:t>’</a:t>
            </a:r>
            <a:r>
              <a:rPr lang="en-US" dirty="0"/>
              <a:t>s perspective, a file is the </a:t>
            </a:r>
            <a:r>
              <a:rPr lang="en-US" u="sng" dirty="0"/>
              <a:t>smallest allotment</a:t>
            </a:r>
            <a:r>
              <a:rPr lang="en-US" dirty="0">
                <a:solidFill>
                  <a:srgbClr val="B23300"/>
                </a:solidFill>
              </a:rPr>
              <a:t> </a:t>
            </a:r>
            <a:r>
              <a:rPr lang="en-US" dirty="0"/>
              <a:t>of secondary storage.</a:t>
            </a:r>
          </a:p>
          <a:p>
            <a:pPr lvl="4"/>
            <a:endParaRPr lang="en-US" dirty="0"/>
          </a:p>
          <a:p>
            <a:r>
              <a:rPr lang="en-US" dirty="0"/>
              <a:t>You cannot write data to a disk </a:t>
            </a:r>
            <a:br>
              <a:rPr lang="en-US" dirty="0"/>
            </a:br>
            <a:r>
              <a:rPr lang="en-US" dirty="0"/>
              <a:t>unless the data is within a file.</a:t>
            </a:r>
          </a:p>
        </p:txBody>
      </p:sp>
    </p:spTree>
    <p:extLst>
      <p:ext uri="{BB962C8B-B14F-4D97-AF65-F5344CB8AC3E}">
        <p14:creationId xmlns:p14="http://schemas.microsoft.com/office/powerpoint/2010/main" val="3715785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571CB-102A-DC45-B04A-563A0FFA656B}" type="slidenum">
              <a:rPr lang="en-US"/>
              <a:pPr/>
              <a:t>46</a:t>
            </a:fld>
            <a:endParaRPr lang="en-US"/>
          </a:p>
        </p:txBody>
      </p:sp>
      <p:sp>
        <p:nvSpPr>
          <p:cNvPr id="816130" name="Rectangle 2"/>
          <p:cNvSpPr>
            <a:spLocks noGrp="1" noChangeArrowheads="1"/>
          </p:cNvSpPr>
          <p:nvPr>
            <p:ph type="title"/>
          </p:nvPr>
        </p:nvSpPr>
        <p:spPr/>
        <p:txBody>
          <a:bodyPr/>
          <a:lstStyle/>
          <a:p>
            <a:r>
              <a:rPr lang="en-US" dirty="0"/>
              <a:t>Files</a:t>
            </a:r>
            <a:r>
              <a:rPr lang="en-US" i="1" dirty="0"/>
              <a:t>, cont’d</a:t>
            </a:r>
          </a:p>
        </p:txBody>
      </p:sp>
      <p:sp>
        <p:nvSpPr>
          <p:cNvPr id="816131" name="Rectangle 3"/>
          <p:cNvSpPr>
            <a:spLocks noGrp="1" noChangeArrowheads="1"/>
          </p:cNvSpPr>
          <p:nvPr>
            <p:ph type="body" idx="1"/>
          </p:nvPr>
        </p:nvSpPr>
        <p:spPr/>
        <p:txBody>
          <a:bodyPr/>
          <a:lstStyle/>
          <a:p>
            <a:r>
              <a:rPr lang="en-US" dirty="0"/>
              <a:t>The operating system </a:t>
            </a:r>
            <a:r>
              <a:rPr lang="en-US" u="sng" dirty="0"/>
              <a:t>maps files</a:t>
            </a:r>
            <a:r>
              <a:rPr lang="en-US" dirty="0">
                <a:solidFill>
                  <a:srgbClr val="B23300"/>
                </a:solidFill>
              </a:rPr>
              <a:t> </a:t>
            </a:r>
            <a:br>
              <a:rPr lang="en-US" dirty="0"/>
            </a:br>
            <a:r>
              <a:rPr lang="en-US" dirty="0"/>
              <a:t>onto secondary storage.</a:t>
            </a:r>
          </a:p>
          <a:p>
            <a:pPr lvl="4"/>
            <a:endParaRPr lang="en-US" dirty="0"/>
          </a:p>
          <a:p>
            <a:r>
              <a:rPr lang="en-US" dirty="0"/>
              <a:t>Generally, you don</a:t>
            </a:r>
            <a:r>
              <a:rPr lang="en-US" dirty="0">
                <a:latin typeface="Arial"/>
              </a:rPr>
              <a:t>’</a:t>
            </a:r>
            <a:r>
              <a:rPr lang="en-US" dirty="0"/>
              <a:t>t need to worry about </a:t>
            </a:r>
            <a:br>
              <a:rPr lang="en-US" dirty="0"/>
            </a:br>
            <a:r>
              <a:rPr lang="en-US" dirty="0"/>
              <a:t>where or how the data is stored.</a:t>
            </a:r>
          </a:p>
          <a:p>
            <a:pPr lvl="1"/>
            <a:r>
              <a:rPr lang="en-US" dirty="0"/>
              <a:t>You just access the file by its name.</a:t>
            </a:r>
          </a:p>
          <a:p>
            <a:pPr lvl="4"/>
            <a:endParaRPr lang="en-US" dirty="0"/>
          </a:p>
          <a:p>
            <a:r>
              <a:rPr lang="en-US" dirty="0"/>
              <a:t>Therefore, the file system is an </a:t>
            </a:r>
            <a:br>
              <a:rPr lang="en-US" dirty="0"/>
            </a:br>
            <a:r>
              <a:rPr lang="en-US" u="sng" dirty="0"/>
              <a:t>abstraction of physical storage</a:t>
            </a:r>
            <a:r>
              <a:rPr lang="en-US" dirty="0"/>
              <a:t>.</a:t>
            </a:r>
          </a:p>
        </p:txBody>
      </p:sp>
    </p:spTree>
    <p:extLst>
      <p:ext uri="{BB962C8B-B14F-4D97-AF65-F5344CB8AC3E}">
        <p14:creationId xmlns:p14="http://schemas.microsoft.com/office/powerpoint/2010/main" val="283092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6131">
                                            <p:txEl>
                                              <p:pRg st="2" end="2"/>
                                            </p:txEl>
                                          </p:spTgt>
                                        </p:tgtEl>
                                        <p:attrNameLst>
                                          <p:attrName>style.visibility</p:attrName>
                                        </p:attrNameLst>
                                      </p:cBhvr>
                                      <p:to>
                                        <p:strVal val="visible"/>
                                      </p:to>
                                    </p:set>
                                    <p:animEffect transition="in" filter="fade">
                                      <p:cBhvr>
                                        <p:cTn id="7" dur="500"/>
                                        <p:tgtEl>
                                          <p:spTgt spid="81613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6131">
                                            <p:txEl>
                                              <p:pRg st="3" end="3"/>
                                            </p:txEl>
                                          </p:spTgt>
                                        </p:tgtEl>
                                        <p:attrNameLst>
                                          <p:attrName>style.visibility</p:attrName>
                                        </p:attrNameLst>
                                      </p:cBhvr>
                                      <p:to>
                                        <p:strVal val="visible"/>
                                      </p:to>
                                    </p:set>
                                    <p:animEffect transition="in" filter="fade">
                                      <p:cBhvr>
                                        <p:cTn id="10" dur="500"/>
                                        <p:tgtEl>
                                          <p:spTgt spid="81613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16131">
                                            <p:txEl>
                                              <p:pRg st="5" end="5"/>
                                            </p:txEl>
                                          </p:spTgt>
                                        </p:tgtEl>
                                        <p:attrNameLst>
                                          <p:attrName>style.visibility</p:attrName>
                                        </p:attrNameLst>
                                      </p:cBhvr>
                                      <p:to>
                                        <p:strVal val="visible"/>
                                      </p:to>
                                    </p:set>
                                    <p:animEffect transition="in" filter="fade">
                                      <p:cBhvr>
                                        <p:cTn id="15" dur="500"/>
                                        <p:tgtEl>
                                          <p:spTgt spid="816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7754845-43E4-2440-A8BA-4133F709334D}" type="slidenum">
              <a:rPr lang="en-US"/>
              <a:pPr/>
              <a:t>47</a:t>
            </a:fld>
            <a:endParaRPr lang="en-US"/>
          </a:p>
        </p:txBody>
      </p:sp>
      <p:sp>
        <p:nvSpPr>
          <p:cNvPr id="817154" name="Rectangle 2"/>
          <p:cNvSpPr>
            <a:spLocks noGrp="1" noChangeArrowheads="1"/>
          </p:cNvSpPr>
          <p:nvPr>
            <p:ph type="title"/>
          </p:nvPr>
        </p:nvSpPr>
        <p:spPr/>
        <p:txBody>
          <a:bodyPr/>
          <a:lstStyle/>
          <a:p>
            <a:r>
              <a:rPr lang="en-US"/>
              <a:t>Types of Files</a:t>
            </a:r>
          </a:p>
        </p:txBody>
      </p:sp>
      <p:sp>
        <p:nvSpPr>
          <p:cNvPr id="817155" name="Rectangle 3"/>
          <p:cNvSpPr>
            <a:spLocks noGrp="1" noChangeArrowheads="1"/>
          </p:cNvSpPr>
          <p:nvPr>
            <p:ph type="body" idx="1"/>
          </p:nvPr>
        </p:nvSpPr>
        <p:spPr/>
        <p:txBody>
          <a:bodyPr/>
          <a:lstStyle/>
          <a:p>
            <a:r>
              <a:rPr lang="en-US" dirty="0"/>
              <a:t>Most common</a:t>
            </a:r>
          </a:p>
          <a:p>
            <a:pPr lvl="1"/>
            <a:r>
              <a:rPr lang="en-US" dirty="0"/>
              <a:t>ASCII (text) files</a:t>
            </a:r>
          </a:p>
          <a:p>
            <a:pPr lvl="1"/>
            <a:r>
              <a:rPr lang="en-US" dirty="0"/>
              <a:t>Binary files</a:t>
            </a:r>
          </a:p>
          <a:p>
            <a:pPr lvl="4"/>
            <a:endParaRPr lang="en-US" dirty="0"/>
          </a:p>
          <a:p>
            <a:r>
              <a:rPr lang="en-US" dirty="0"/>
              <a:t>Every operating system must recognize </a:t>
            </a:r>
            <a:br>
              <a:rPr lang="en-US" dirty="0"/>
            </a:br>
            <a:r>
              <a:rPr lang="en-US" dirty="0"/>
              <a:t>an </a:t>
            </a:r>
            <a:r>
              <a:rPr lang="en-US" u="sng" dirty="0"/>
              <a:t>executable file</a:t>
            </a:r>
            <a:r>
              <a:rPr lang="en-US" dirty="0">
                <a:solidFill>
                  <a:srgbClr val="B23300"/>
                </a:solidFill>
              </a:rPr>
              <a:t> </a:t>
            </a:r>
            <a:r>
              <a:rPr lang="en-US" dirty="0"/>
              <a:t>that it can load and run.</a:t>
            </a:r>
          </a:p>
          <a:p>
            <a:pPr lvl="4"/>
            <a:endParaRPr lang="en-US" dirty="0"/>
          </a:p>
          <a:p>
            <a:r>
              <a:rPr lang="en-US" dirty="0"/>
              <a:t>UNIX: A </a:t>
            </a:r>
            <a:r>
              <a:rPr lang="ja-JP" altLang="en-US" dirty="0">
                <a:latin typeface="Arial"/>
              </a:rPr>
              <a:t>“</a:t>
            </a:r>
            <a:r>
              <a:rPr lang="en-US" u="sng" dirty="0"/>
              <a:t>magic number</a:t>
            </a:r>
            <a:r>
              <a:rPr lang="ja-JP" altLang="en-US" dirty="0">
                <a:latin typeface="Arial"/>
              </a:rPr>
              <a:t>”</a:t>
            </a:r>
            <a:r>
              <a:rPr lang="en-US" dirty="0"/>
              <a:t> stored at the beginning of the file indicates its type.</a:t>
            </a:r>
          </a:p>
          <a:p>
            <a:pPr lvl="4"/>
            <a:endParaRPr lang="en-US" dirty="0"/>
          </a:p>
          <a:p>
            <a:r>
              <a:rPr lang="en-US" dirty="0"/>
              <a:t>Windows: A </a:t>
            </a:r>
            <a:r>
              <a:rPr lang="ja-JP" altLang="en-US" dirty="0">
                <a:latin typeface="Arial"/>
              </a:rPr>
              <a:t>“</a:t>
            </a:r>
            <a:r>
              <a:rPr lang="en-US" u="sng" dirty="0"/>
              <a:t>file extension</a:t>
            </a:r>
            <a:r>
              <a:rPr lang="ja-JP" altLang="en-US">
                <a:latin typeface="Arial"/>
              </a:rPr>
              <a:t>”</a:t>
            </a:r>
            <a:r>
              <a:rPr lang="en-US" dirty="0"/>
              <a:t> (a suffix to the file name) indicates the file type.</a:t>
            </a:r>
          </a:p>
        </p:txBody>
      </p:sp>
    </p:spTree>
    <p:extLst>
      <p:ext uri="{BB962C8B-B14F-4D97-AF65-F5344CB8AC3E}">
        <p14:creationId xmlns:p14="http://schemas.microsoft.com/office/powerpoint/2010/main" val="1025722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7155">
                                            <p:txEl>
                                              <p:pRg st="4" end="4"/>
                                            </p:txEl>
                                          </p:spTgt>
                                        </p:tgtEl>
                                        <p:attrNameLst>
                                          <p:attrName>style.visibility</p:attrName>
                                        </p:attrNameLst>
                                      </p:cBhvr>
                                      <p:to>
                                        <p:strVal val="visible"/>
                                      </p:to>
                                    </p:set>
                                    <p:animEffect transition="in" filter="fade">
                                      <p:cBhvr>
                                        <p:cTn id="7" dur="500"/>
                                        <p:tgtEl>
                                          <p:spTgt spid="81715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7155">
                                            <p:txEl>
                                              <p:pRg st="6" end="6"/>
                                            </p:txEl>
                                          </p:spTgt>
                                        </p:tgtEl>
                                        <p:attrNameLst>
                                          <p:attrName>style.visibility</p:attrName>
                                        </p:attrNameLst>
                                      </p:cBhvr>
                                      <p:to>
                                        <p:strVal val="visible"/>
                                      </p:to>
                                    </p:set>
                                    <p:animEffect transition="in" filter="fade">
                                      <p:cBhvr>
                                        <p:cTn id="12" dur="500"/>
                                        <p:tgtEl>
                                          <p:spTgt spid="817155">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7155">
                                            <p:txEl>
                                              <p:pRg st="8" end="8"/>
                                            </p:txEl>
                                          </p:spTgt>
                                        </p:tgtEl>
                                        <p:attrNameLst>
                                          <p:attrName>style.visibility</p:attrName>
                                        </p:attrNameLst>
                                      </p:cBhvr>
                                      <p:to>
                                        <p:strVal val="visible"/>
                                      </p:to>
                                    </p:set>
                                    <p:animEffect transition="in" filter="fade">
                                      <p:cBhvr>
                                        <p:cTn id="17" dur="500"/>
                                        <p:tgtEl>
                                          <p:spTgt spid="8171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D5E24A-1975-4D49-BED2-07E23081F7E9}" type="slidenum">
              <a:rPr lang="en-US"/>
              <a:pPr/>
              <a:t>48</a:t>
            </a:fld>
            <a:endParaRPr lang="en-US"/>
          </a:p>
        </p:txBody>
      </p:sp>
      <p:sp>
        <p:nvSpPr>
          <p:cNvPr id="818178" name="Rectangle 2"/>
          <p:cNvSpPr>
            <a:spLocks noGrp="1" noChangeArrowheads="1"/>
          </p:cNvSpPr>
          <p:nvPr>
            <p:ph type="title"/>
          </p:nvPr>
        </p:nvSpPr>
        <p:spPr/>
        <p:txBody>
          <a:bodyPr/>
          <a:lstStyle/>
          <a:p>
            <a:r>
              <a:rPr lang="en-US" dirty="0"/>
              <a:t>Common File Types</a:t>
            </a:r>
          </a:p>
        </p:txBody>
      </p:sp>
      <p:pic>
        <p:nvPicPr>
          <p:cNvPr id="3" name="Picture 2" descr="Table&#10;&#10;Description automatically generated">
            <a:extLst>
              <a:ext uri="{FF2B5EF4-FFF2-40B4-BE49-F238E27FC236}">
                <a16:creationId xmlns:a16="http://schemas.microsoft.com/office/drawing/2014/main" id="{06392337-C38F-4140-86BE-FA1DEA5CFC83}"/>
              </a:ext>
            </a:extLst>
          </p:cNvPr>
          <p:cNvPicPr>
            <a:picLocks noChangeAspect="1"/>
          </p:cNvPicPr>
          <p:nvPr/>
        </p:nvPicPr>
        <p:blipFill>
          <a:blip r:embed="rId2"/>
          <a:stretch>
            <a:fillRect/>
          </a:stretch>
        </p:blipFill>
        <p:spPr>
          <a:xfrm>
            <a:off x="2329810" y="1258128"/>
            <a:ext cx="4484379" cy="4798944"/>
          </a:xfrm>
          <a:prstGeom prst="rect">
            <a:avLst/>
          </a:prstGeom>
        </p:spPr>
      </p:pic>
      <p:sp>
        <p:nvSpPr>
          <p:cNvPr id="7" name="TextBox 6">
            <a:extLst>
              <a:ext uri="{FF2B5EF4-FFF2-40B4-BE49-F238E27FC236}">
                <a16:creationId xmlns:a16="http://schemas.microsoft.com/office/drawing/2014/main" id="{D761D98C-F499-8F42-9B91-25CA775717FD}"/>
              </a:ext>
            </a:extLst>
          </p:cNvPr>
          <p:cNvSpPr txBox="1"/>
          <p:nvPr/>
        </p:nvSpPr>
        <p:spPr>
          <a:xfrm>
            <a:off x="3383293" y="6216004"/>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1062671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CECE6AF-594D-7F47-B1E6-DE1FF2D9918A}" type="slidenum">
              <a:rPr lang="en-US"/>
              <a:pPr/>
              <a:t>49</a:t>
            </a:fld>
            <a:endParaRPr lang="en-US"/>
          </a:p>
        </p:txBody>
      </p:sp>
      <p:sp>
        <p:nvSpPr>
          <p:cNvPr id="819202" name="Rectangle 2"/>
          <p:cNvSpPr>
            <a:spLocks noGrp="1" noChangeArrowheads="1"/>
          </p:cNvSpPr>
          <p:nvPr>
            <p:ph type="title"/>
          </p:nvPr>
        </p:nvSpPr>
        <p:spPr>
          <a:xfrm>
            <a:off x="457200" y="411163"/>
            <a:ext cx="8229599" cy="655637"/>
          </a:xfrm>
        </p:spPr>
        <p:txBody>
          <a:bodyPr/>
          <a:lstStyle/>
          <a:p>
            <a:r>
              <a:rPr lang="en-US" dirty="0"/>
              <a:t>File Types</a:t>
            </a:r>
            <a:r>
              <a:rPr lang="en-US" i="1" dirty="0"/>
              <a:t>, cont</a:t>
            </a:r>
            <a:r>
              <a:rPr lang="en-US" i="1" dirty="0">
                <a:latin typeface="Arial"/>
              </a:rPr>
              <a:t>’</a:t>
            </a:r>
            <a:r>
              <a:rPr lang="en-US" i="1" dirty="0"/>
              <a:t>d</a:t>
            </a:r>
          </a:p>
        </p:txBody>
      </p:sp>
      <p:sp>
        <p:nvSpPr>
          <p:cNvPr id="819204" name="Rectangle 4"/>
          <p:cNvSpPr>
            <a:spLocks noGrp="1" noChangeArrowheads="1"/>
          </p:cNvSpPr>
          <p:nvPr>
            <p:ph type="body" idx="1"/>
          </p:nvPr>
        </p:nvSpPr>
        <p:spPr>
          <a:xfrm>
            <a:off x="457200" y="1295400"/>
            <a:ext cx="3840163" cy="4835525"/>
          </a:xfrm>
          <a:noFill/>
          <a:ln/>
        </p:spPr>
        <p:txBody>
          <a:bodyPr/>
          <a:lstStyle/>
          <a:p>
            <a:r>
              <a:rPr lang="en-US"/>
              <a:t>An executable file</a:t>
            </a:r>
          </a:p>
        </p:txBody>
      </p:sp>
      <p:pic>
        <p:nvPicPr>
          <p:cNvPr id="3" name="Picture 2" descr="Diagram&#10;&#10;Description automatically generated">
            <a:extLst>
              <a:ext uri="{FF2B5EF4-FFF2-40B4-BE49-F238E27FC236}">
                <a16:creationId xmlns:a16="http://schemas.microsoft.com/office/drawing/2014/main" id="{B3981300-A675-C148-B78E-6F39580E0847}"/>
              </a:ext>
            </a:extLst>
          </p:cNvPr>
          <p:cNvPicPr>
            <a:picLocks noChangeAspect="1"/>
          </p:cNvPicPr>
          <p:nvPr/>
        </p:nvPicPr>
        <p:blipFill>
          <a:blip r:embed="rId2"/>
          <a:stretch>
            <a:fillRect/>
          </a:stretch>
        </p:blipFill>
        <p:spPr>
          <a:xfrm>
            <a:off x="5760707" y="1295400"/>
            <a:ext cx="2103097" cy="5318356"/>
          </a:xfrm>
          <a:prstGeom prst="rect">
            <a:avLst/>
          </a:prstGeom>
        </p:spPr>
      </p:pic>
      <p:sp>
        <p:nvSpPr>
          <p:cNvPr id="10" name="Rectangle 5">
            <a:extLst>
              <a:ext uri="{FF2B5EF4-FFF2-40B4-BE49-F238E27FC236}">
                <a16:creationId xmlns:a16="http://schemas.microsoft.com/office/drawing/2014/main" id="{89483922-6BB5-0E48-BEE6-E04FBC864DEA}"/>
              </a:ext>
            </a:extLst>
          </p:cNvPr>
          <p:cNvSpPr>
            <a:spLocks noChangeArrowheads="1"/>
          </p:cNvSpPr>
          <p:nvPr/>
        </p:nvSpPr>
        <p:spPr bwMode="auto">
          <a:xfrm>
            <a:off x="3702130" y="5781664"/>
            <a:ext cx="2058577" cy="461665"/>
          </a:xfrm>
          <a:prstGeom prst="rect">
            <a:avLst/>
          </a:prstGeom>
          <a:solidFill>
            <a:schemeClr val="bg1">
              <a:lumMod val="95000"/>
            </a:schemeClr>
          </a:solidFill>
          <a:ln>
            <a:solidFill>
              <a:schemeClr val="bg1">
                <a:lumMod val="95000"/>
              </a:schemeClr>
            </a:solid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800" b="1" dirty="0">
                <a:solidFill>
                  <a:schemeClr val="bg1">
                    <a:lumMod val="65000"/>
                  </a:schemeClr>
                </a:solidFill>
              </a:rPr>
              <a:t>Modern Operating Systems</a:t>
            </a:r>
            <a:r>
              <a:rPr lang="en-US" sz="800" dirty="0">
                <a:solidFill>
                  <a:schemeClr val="bg1">
                    <a:lumMod val="65000"/>
                  </a:schemeClr>
                </a:solidFill>
              </a:rPr>
              <a:t>, 4th edition</a:t>
            </a:r>
          </a:p>
          <a:p>
            <a:r>
              <a:rPr lang="en-US" sz="800" dirty="0">
                <a:solidFill>
                  <a:schemeClr val="bg1">
                    <a:lumMod val="65000"/>
                  </a:schemeClr>
                </a:solidFill>
              </a:rPr>
              <a:t>by Andrew Tanenbaum &amp; Herbert Bos </a:t>
            </a:r>
          </a:p>
          <a:p>
            <a:r>
              <a:rPr lang="en-US" sz="800" dirty="0">
                <a:solidFill>
                  <a:schemeClr val="bg1">
                    <a:lumMod val="65000"/>
                  </a:schemeClr>
                </a:solidFill>
              </a:rPr>
              <a:t>Pearson, 2014, ISBN 978-0133591620 </a:t>
            </a:r>
          </a:p>
        </p:txBody>
      </p:sp>
    </p:spTree>
    <p:extLst>
      <p:ext uri="{BB962C8B-B14F-4D97-AF65-F5344CB8AC3E}">
        <p14:creationId xmlns:p14="http://schemas.microsoft.com/office/powerpoint/2010/main" val="15588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A26111B-AED0-E740-A4F8-4B0E0F6CDFCB}"/>
              </a:ext>
            </a:extLst>
          </p:cNvPr>
          <p:cNvSpPr>
            <a:spLocks noGrp="1"/>
          </p:cNvSpPr>
          <p:nvPr>
            <p:ph type="sldNum" sz="quarter" idx="12"/>
          </p:nvPr>
        </p:nvSpPr>
        <p:spPr/>
        <p:txBody>
          <a:bodyPr/>
          <a:lstStyle/>
          <a:p>
            <a:fld id="{A8992CCC-0E4D-F345-9BDA-07B51801AC57}" type="slidenum">
              <a:rPr lang="en-US" altLang="en-US"/>
              <a:pPr/>
              <a:t>5</a:t>
            </a:fld>
            <a:endParaRPr lang="en-US" altLang="en-US"/>
          </a:p>
        </p:txBody>
      </p:sp>
      <p:sp>
        <p:nvSpPr>
          <p:cNvPr id="740354" name="Rectangle 2">
            <a:extLst>
              <a:ext uri="{FF2B5EF4-FFF2-40B4-BE49-F238E27FC236}">
                <a16:creationId xmlns:a16="http://schemas.microsoft.com/office/drawing/2014/main" id="{8A471AF8-1904-7840-ADD8-E46F93AEA298}"/>
              </a:ext>
            </a:extLst>
          </p:cNvPr>
          <p:cNvSpPr>
            <a:spLocks noGrp="1" noChangeArrowheads="1"/>
          </p:cNvSpPr>
          <p:nvPr>
            <p:ph type="title"/>
          </p:nvPr>
        </p:nvSpPr>
        <p:spPr/>
        <p:txBody>
          <a:bodyPr/>
          <a:lstStyle/>
          <a:p>
            <a:r>
              <a:rPr lang="en-US" altLang="en-US" dirty="0"/>
              <a:t>Midterm Solutions: Question 4</a:t>
            </a:r>
          </a:p>
        </p:txBody>
      </p:sp>
      <p:sp>
        <p:nvSpPr>
          <p:cNvPr id="740355" name="Rectangle 3">
            <a:extLst>
              <a:ext uri="{FF2B5EF4-FFF2-40B4-BE49-F238E27FC236}">
                <a16:creationId xmlns:a16="http://schemas.microsoft.com/office/drawing/2014/main" id="{A3CBB5EF-01C1-444C-886A-1C6A8A8720BE}"/>
              </a:ext>
            </a:extLst>
          </p:cNvPr>
          <p:cNvSpPr>
            <a:spLocks noGrp="1" noChangeArrowheads="1"/>
          </p:cNvSpPr>
          <p:nvPr>
            <p:ph type="body" idx="1"/>
          </p:nvPr>
        </p:nvSpPr>
        <p:spPr>
          <a:xfrm>
            <a:off x="365711" y="3967806"/>
            <a:ext cx="8686800" cy="2204394"/>
          </a:xfrm>
        </p:spPr>
        <p:txBody>
          <a:bodyPr/>
          <a:lstStyle/>
          <a:p>
            <a:pPr marL="533400" indent="-533400">
              <a:buFont typeface="+mj-lt"/>
              <a:buAutoNum type="alphaUcPeriod"/>
            </a:pPr>
            <a:r>
              <a:rPr lang="en-US" dirty="0"/>
              <a:t>How many times is the #1 </a:t>
            </a:r>
            <a:r>
              <a:rPr lang="en-US" b="1" dirty="0">
                <a:solidFill>
                  <a:srgbClr val="0070C0"/>
                </a:solidFill>
                <a:latin typeface="Courier New" panose="02070309020205020404" pitchFamily="49" charset="0"/>
                <a:cs typeface="Courier New" panose="02070309020205020404" pitchFamily="49" charset="0"/>
              </a:rPr>
              <a:t>fork()</a:t>
            </a:r>
            <a:r>
              <a:rPr lang="en-US" dirty="0"/>
              <a:t> called? </a:t>
            </a:r>
            <a:r>
              <a:rPr lang="en-US" dirty="0">
                <a:solidFill>
                  <a:srgbClr val="0070C0"/>
                </a:solidFill>
              </a:rPr>
              <a:t>1</a:t>
            </a:r>
          </a:p>
          <a:p>
            <a:pPr marL="533400" indent="-533400">
              <a:buFont typeface="+mj-lt"/>
              <a:buAutoNum type="alphaUcPeriod"/>
            </a:pPr>
            <a:r>
              <a:rPr lang="en-US" dirty="0"/>
              <a:t>How many times is the #2 </a:t>
            </a:r>
            <a:r>
              <a:rPr lang="en-US" b="1" dirty="0">
                <a:solidFill>
                  <a:srgbClr val="0070C0"/>
                </a:solidFill>
                <a:latin typeface="Courier New" panose="02070309020205020404" pitchFamily="49" charset="0"/>
                <a:cs typeface="Courier New" panose="02070309020205020404" pitchFamily="49" charset="0"/>
              </a:rPr>
              <a:t>fork()</a:t>
            </a:r>
            <a:r>
              <a:rPr lang="en-US" dirty="0"/>
              <a:t> called? </a:t>
            </a:r>
            <a:r>
              <a:rPr lang="en-US" dirty="0">
                <a:solidFill>
                  <a:srgbClr val="0070C0"/>
                </a:solidFill>
              </a:rPr>
              <a:t>2</a:t>
            </a:r>
          </a:p>
          <a:p>
            <a:pPr marL="533400" indent="-533400">
              <a:buFont typeface="+mj-lt"/>
              <a:buAutoNum type="alphaUcPeriod"/>
            </a:pPr>
            <a:r>
              <a:rPr lang="en-US" dirty="0"/>
              <a:t>How many times is the #3 </a:t>
            </a:r>
            <a:r>
              <a:rPr lang="en-US" b="1" dirty="0">
                <a:solidFill>
                  <a:srgbClr val="0070C0"/>
                </a:solidFill>
                <a:latin typeface="Courier New" panose="02070309020205020404" pitchFamily="49" charset="0"/>
                <a:cs typeface="Courier New" panose="02070309020205020404" pitchFamily="49" charset="0"/>
              </a:rPr>
              <a:t>fork()</a:t>
            </a:r>
            <a:r>
              <a:rPr lang="en-US" dirty="0"/>
              <a:t> called? </a:t>
            </a:r>
            <a:r>
              <a:rPr lang="en-US" dirty="0">
                <a:solidFill>
                  <a:srgbClr val="0070C0"/>
                </a:solidFill>
              </a:rPr>
              <a:t>4</a:t>
            </a:r>
          </a:p>
          <a:p>
            <a:pPr marL="533400" indent="-533400">
              <a:buFont typeface="+mj-lt"/>
              <a:buAutoNum type="alphaUcPeriod"/>
            </a:pPr>
            <a:r>
              <a:rPr lang="en-US" dirty="0"/>
              <a:t>How many processes does the program create? </a:t>
            </a:r>
            <a:r>
              <a:rPr lang="en-US" dirty="0">
                <a:solidFill>
                  <a:srgbClr val="0070C0"/>
                </a:solidFill>
              </a:rPr>
              <a:t>8</a:t>
            </a:r>
            <a:endParaRPr lang="en-US" dirty="0"/>
          </a:p>
          <a:p>
            <a:pPr marL="533400" indent="-533400">
              <a:buFont typeface="+mj-lt"/>
              <a:buAutoNum type="alphaUcPeriod"/>
            </a:pPr>
            <a:endParaRPr lang="en-US" altLang="en-US" sz="2000" dirty="0">
              <a:solidFill>
                <a:srgbClr val="0033CC"/>
              </a:solidFill>
            </a:endParaRPr>
          </a:p>
        </p:txBody>
      </p:sp>
      <p:sp>
        <p:nvSpPr>
          <p:cNvPr id="740356" name="Text Box 4">
            <a:extLst>
              <a:ext uri="{FF2B5EF4-FFF2-40B4-BE49-F238E27FC236}">
                <a16:creationId xmlns:a16="http://schemas.microsoft.com/office/drawing/2014/main" id="{152BB841-8542-B94B-A1F4-57B36C2E1B97}"/>
              </a:ext>
            </a:extLst>
          </p:cNvPr>
          <p:cNvSpPr txBox="1">
            <a:spLocks noChangeArrowheads="1"/>
          </p:cNvSpPr>
          <p:nvPr/>
        </p:nvSpPr>
        <p:spPr bwMode="auto">
          <a:xfrm>
            <a:off x="823118" y="1316069"/>
            <a:ext cx="2468563" cy="2560637"/>
          </a:xfrm>
          <a:prstGeom prst="rect">
            <a:avLst/>
          </a:prstGeom>
          <a:solidFill>
            <a:schemeClr val="bg1">
              <a:lumMod val="95000"/>
            </a:schemeClr>
          </a:solidFill>
          <a:ln>
            <a:solidFill>
              <a:schemeClr val="bg1">
                <a:lumMod val="75000"/>
              </a:schemeClr>
            </a:solidFill>
          </a:ln>
        </p:spPr>
        <p:txBody>
          <a:bodyPr/>
          <a:lstStyle/>
          <a:p>
            <a:pPr eaLnBrk="1" hangingPunct="1"/>
            <a:r>
              <a:rPr lang="en-US" altLang="ja-JP" sz="1600" b="1" dirty="0">
                <a:latin typeface="Courier New" panose="02070309020205020404" pitchFamily="49" charset="0"/>
                <a:ea typeface="MS Mincho" panose="02020609040205080304" pitchFamily="49" charset="-128"/>
              </a:rPr>
              <a:t>#include &lt;</a:t>
            </a:r>
            <a:r>
              <a:rPr lang="en-US" altLang="ja-JP" sz="1600" b="1" dirty="0" err="1">
                <a:latin typeface="Courier New" panose="02070309020205020404" pitchFamily="49" charset="0"/>
                <a:ea typeface="MS Mincho" panose="02020609040205080304" pitchFamily="49" charset="-128"/>
              </a:rPr>
              <a:t>stdio.h</a:t>
            </a:r>
            <a:r>
              <a:rPr lang="en-US" altLang="ja-JP" sz="1600" b="1" dirty="0">
                <a:latin typeface="Courier New" panose="02070309020205020404" pitchFamily="49" charset="0"/>
                <a:ea typeface="MS Mincho" panose="02020609040205080304" pitchFamily="49" charset="-128"/>
              </a:rPr>
              <a:t>&gt;</a:t>
            </a:r>
          </a:p>
          <a:p>
            <a:pPr eaLnBrk="1" hangingPunct="1"/>
            <a:endParaRPr lang="en-US" altLang="ja-JP" sz="1600" b="1" dirty="0">
              <a:latin typeface="Courier New" panose="02070309020205020404" pitchFamily="49" charset="0"/>
              <a:ea typeface="MS Mincho" panose="02020609040205080304" pitchFamily="49" charset="-128"/>
            </a:endParaRPr>
          </a:p>
          <a:p>
            <a:pPr eaLnBrk="1" hangingPunct="1"/>
            <a:r>
              <a:rPr lang="en-US" altLang="ja-JP" sz="1600" b="1" dirty="0">
                <a:latin typeface="Courier New" panose="02070309020205020404" pitchFamily="49" charset="0"/>
                <a:ea typeface="MS Mincho" panose="02020609040205080304" pitchFamily="49" charset="-128"/>
              </a:rPr>
              <a:t>int main()</a:t>
            </a:r>
          </a:p>
          <a:p>
            <a:pPr eaLnBrk="1" hangingPunct="1"/>
            <a:r>
              <a:rPr lang="en-US" altLang="ja-JP" sz="1600" b="1" dirty="0">
                <a:latin typeface="Courier New" panose="02070309020205020404" pitchFamily="49" charset="0"/>
                <a:ea typeface="MS Mincho" panose="02020609040205080304" pitchFamily="49" charset="-128"/>
              </a:rPr>
              <a:t>{</a:t>
            </a:r>
          </a:p>
          <a:p>
            <a:pPr eaLnBrk="1" hangingPunct="1"/>
            <a:r>
              <a:rPr lang="en-US" altLang="ja-JP" sz="1600" b="1" dirty="0">
                <a:latin typeface="Courier New" panose="02070309020205020404" pitchFamily="49" charset="0"/>
                <a:ea typeface="MS Mincho" panose="02020609040205080304" pitchFamily="49" charset="-128"/>
              </a:rPr>
              <a:t>    fork();  // #1</a:t>
            </a:r>
          </a:p>
          <a:p>
            <a:pPr eaLnBrk="1" hangingPunct="1"/>
            <a:r>
              <a:rPr lang="en-US" altLang="ja-JP" sz="1600" b="1" dirty="0">
                <a:latin typeface="Courier New" panose="02070309020205020404" pitchFamily="49" charset="0"/>
                <a:ea typeface="MS Mincho" panose="02020609040205080304" pitchFamily="49" charset="-128"/>
              </a:rPr>
              <a:t>    fork();  // #2</a:t>
            </a:r>
          </a:p>
          <a:p>
            <a:pPr eaLnBrk="1" hangingPunct="1"/>
            <a:r>
              <a:rPr lang="en-US" altLang="ja-JP" sz="1600" b="1" dirty="0">
                <a:latin typeface="Courier New" panose="02070309020205020404" pitchFamily="49" charset="0"/>
                <a:ea typeface="MS Mincho" panose="02020609040205080304" pitchFamily="49" charset="-128"/>
              </a:rPr>
              <a:t>    fork();  // #3</a:t>
            </a:r>
          </a:p>
          <a:p>
            <a:pPr eaLnBrk="1" hangingPunct="1"/>
            <a:r>
              <a:rPr lang="en-US" altLang="ja-JP" sz="1600" b="1" dirty="0">
                <a:latin typeface="Courier New" panose="02070309020205020404" pitchFamily="49" charset="0"/>
                <a:ea typeface="MS Mincho" panose="02020609040205080304" pitchFamily="49" charset="-128"/>
              </a:rPr>
              <a:t>    </a:t>
            </a:r>
          </a:p>
          <a:p>
            <a:pPr eaLnBrk="1" hangingPunct="1"/>
            <a:r>
              <a:rPr lang="en-US" altLang="ja-JP" sz="1600" b="1" dirty="0">
                <a:latin typeface="Courier New" panose="02070309020205020404" pitchFamily="49" charset="0"/>
                <a:ea typeface="MS Mincho" panose="02020609040205080304" pitchFamily="49" charset="-128"/>
              </a:rPr>
              <a:t>    return 0;</a:t>
            </a:r>
          </a:p>
          <a:p>
            <a:pPr eaLnBrk="1" hangingPunct="1"/>
            <a:r>
              <a:rPr lang="en-US" altLang="ja-JP" sz="1600" b="1" dirty="0">
                <a:latin typeface="Courier New" panose="02070309020205020404" pitchFamily="49" charset="0"/>
                <a:ea typeface="MS Mincho" panose="02020609040205080304" pitchFamily="49" charset="-128"/>
              </a:rPr>
              <a:t>}</a:t>
            </a:r>
            <a:endParaRPr lang="en-US" altLang="en-US" sz="1600" dirty="0"/>
          </a:p>
        </p:txBody>
      </p:sp>
      <p:grpSp>
        <p:nvGrpSpPr>
          <p:cNvPr id="4" name="Group 3">
            <a:extLst>
              <a:ext uri="{FF2B5EF4-FFF2-40B4-BE49-F238E27FC236}">
                <a16:creationId xmlns:a16="http://schemas.microsoft.com/office/drawing/2014/main" id="{F8F6FE32-1421-C344-860E-D05CF53B8169}"/>
              </a:ext>
            </a:extLst>
          </p:cNvPr>
          <p:cNvGrpSpPr/>
          <p:nvPr/>
        </p:nvGrpSpPr>
        <p:grpSpPr>
          <a:xfrm>
            <a:off x="3840488" y="1234464"/>
            <a:ext cx="4695516" cy="2437494"/>
            <a:chOff x="3840488" y="1234464"/>
            <a:chExt cx="4695516" cy="2437494"/>
          </a:xfrm>
        </p:grpSpPr>
        <p:sp>
          <p:nvSpPr>
            <p:cNvPr id="2" name="TextBox 1">
              <a:extLst>
                <a:ext uri="{FF2B5EF4-FFF2-40B4-BE49-F238E27FC236}">
                  <a16:creationId xmlns:a16="http://schemas.microsoft.com/office/drawing/2014/main" id="{B869C671-D5F4-EF44-952F-A403067A583F}"/>
                </a:ext>
              </a:extLst>
            </p:cNvPr>
            <p:cNvSpPr txBox="1"/>
            <p:nvPr/>
          </p:nvSpPr>
          <p:spPr>
            <a:xfrm>
              <a:off x="3840488" y="1609855"/>
              <a:ext cx="4695516" cy="2062103"/>
            </a:xfrm>
            <a:prstGeom prst="rect">
              <a:avLst/>
            </a:prstGeom>
            <a:solidFill>
              <a:schemeClr val="accent1">
                <a:lumMod val="20000"/>
                <a:lumOff val="80000"/>
              </a:schemeClr>
            </a:solidFill>
            <a:ln>
              <a:solidFill>
                <a:srgbClr val="0070C0"/>
              </a:solidFill>
            </a:ln>
          </p:spPr>
          <p:txBody>
            <a:bodyPr wrap="none" rtlCol="0">
              <a:spAutoFit/>
            </a:bodyPr>
            <a:lstStyle/>
            <a:p>
              <a:r>
                <a:rPr lang="en-US" sz="1400" b="1" dirty="0">
                  <a:solidFill>
                    <a:srgbClr val="0070C0"/>
                  </a:solidFill>
                  <a:latin typeface="Courier New" panose="02070309020205020404" pitchFamily="49" charset="0"/>
                  <a:cs typeface="Courier New" panose="02070309020205020404" pitchFamily="49" charset="0"/>
                </a:rPr>
                <a:t> main</a:t>
              </a:r>
            </a:p>
            <a:p>
              <a:r>
                <a:rPr lang="en-US" sz="1400" b="1" dirty="0">
                  <a:solidFill>
                    <a:srgbClr val="0070C0"/>
                  </a:solidFill>
                  <a:latin typeface="Courier New" panose="02070309020205020404" pitchFamily="49" charset="0"/>
                  <a:cs typeface="Courier New" panose="02070309020205020404" pitchFamily="49" charset="0"/>
                </a:rPr>
                <a:t>  |</a:t>
              </a:r>
            </a:p>
            <a:p>
              <a:r>
                <a:rPr lang="en-US" sz="1400" b="1" dirty="0">
                  <a:solidFill>
                    <a:srgbClr val="0070C0"/>
                  </a:solidFill>
                  <a:latin typeface="Courier New" panose="02070309020205020404" pitchFamily="49" charset="0"/>
                  <a:cs typeface="Courier New" panose="02070309020205020404" pitchFamily="49" charset="0"/>
                </a:rPr>
                <a:t>fork#1-----------------fork#2----fork#3--+</a:t>
              </a:r>
            </a:p>
            <a:p>
              <a:r>
                <a:rPr lang="en-US" sz="1400" b="1" dirty="0">
                  <a:solidFill>
                    <a:srgbClr val="0070C0"/>
                  </a:solidFill>
                  <a:latin typeface="Courier New" panose="02070309020205020404" pitchFamily="49" charset="0"/>
                  <a:cs typeface="Courier New" panose="02070309020205020404" pitchFamily="49" charset="0"/>
                </a:rPr>
                <a:t>  |                      |         |     |</a:t>
              </a:r>
            </a:p>
            <a:p>
              <a:r>
                <a:rPr lang="en-US" sz="1400" b="1" dirty="0">
                  <a:solidFill>
                    <a:srgbClr val="0070C0"/>
                  </a:solidFill>
                  <a:latin typeface="Courier New" panose="02070309020205020404" pitchFamily="49" charset="0"/>
                  <a:cs typeface="Courier New" panose="02070309020205020404" pitchFamily="49" charset="0"/>
                </a:rPr>
                <a:t>fork#2-----fork#3--+   fork#3--+   X     X</a:t>
              </a:r>
            </a:p>
            <a:p>
              <a:r>
                <a:rPr lang="en-US" sz="1400" b="1" dirty="0">
                  <a:solidFill>
                    <a:srgbClr val="0070C0"/>
                  </a:solidFill>
                  <a:latin typeface="Courier New" panose="02070309020205020404" pitchFamily="49" charset="0"/>
                  <a:cs typeface="Courier New" panose="02070309020205020404" pitchFamily="49" charset="0"/>
                </a:rPr>
                <a:t>  |          |     |     |     |</a:t>
              </a:r>
            </a:p>
            <a:p>
              <a:r>
                <a:rPr lang="en-US" sz="1400" b="1" dirty="0">
                  <a:solidFill>
                    <a:srgbClr val="0070C0"/>
                  </a:solidFill>
                  <a:latin typeface="Courier New" panose="02070309020205020404" pitchFamily="49" charset="0"/>
                  <a:cs typeface="Courier New" panose="02070309020205020404" pitchFamily="49" charset="0"/>
                </a:rPr>
                <a:t>fork#3--+    X     X     X     X</a:t>
              </a:r>
            </a:p>
            <a:p>
              <a:r>
                <a:rPr lang="en-US" sz="1400" b="1" dirty="0">
                  <a:solidFill>
                    <a:srgbClr val="0070C0"/>
                  </a:solidFill>
                  <a:latin typeface="Courier New" panose="02070309020205020404" pitchFamily="49" charset="0"/>
                  <a:cs typeface="Courier New" panose="02070309020205020404" pitchFamily="49" charset="0"/>
                </a:rPr>
                <a:t>  |     | </a:t>
              </a:r>
            </a:p>
            <a:p>
              <a:r>
                <a:rPr lang="en-US" sz="1400" b="1" dirty="0">
                  <a:solidFill>
                    <a:srgbClr val="0070C0"/>
                  </a:solidFill>
                  <a:latin typeface="Courier New" panose="02070309020205020404" pitchFamily="49" charset="0"/>
                  <a:cs typeface="Courier New" panose="02070309020205020404" pitchFamily="49" charset="0"/>
                </a:rPr>
                <a:t>  X     X</a:t>
              </a:r>
            </a:p>
          </p:txBody>
        </p:sp>
        <p:sp>
          <p:nvSpPr>
            <p:cNvPr id="3" name="TextBox 2">
              <a:extLst>
                <a:ext uri="{FF2B5EF4-FFF2-40B4-BE49-F238E27FC236}">
                  <a16:creationId xmlns:a16="http://schemas.microsoft.com/office/drawing/2014/main" id="{54A7A890-4A38-CA44-83EF-B5CEFF306941}"/>
                </a:ext>
              </a:extLst>
            </p:cNvPr>
            <p:cNvSpPr txBox="1"/>
            <p:nvPr/>
          </p:nvSpPr>
          <p:spPr>
            <a:xfrm>
              <a:off x="3842535" y="1234464"/>
              <a:ext cx="4044697" cy="338554"/>
            </a:xfrm>
            <a:prstGeom prst="rect">
              <a:avLst/>
            </a:prstGeom>
            <a:noFill/>
          </p:spPr>
          <p:txBody>
            <a:bodyPr wrap="none" rtlCol="0">
              <a:spAutoFit/>
            </a:bodyPr>
            <a:lstStyle/>
            <a:p>
              <a:r>
                <a:rPr lang="en-US" dirty="0">
                  <a:solidFill>
                    <a:srgbClr val="0070C0"/>
                  </a:solidFill>
                </a:rPr>
                <a:t>Process creation (----) and termination (X):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0355">
                                            <p:txEl>
                                              <p:pRg st="0" end="0"/>
                                            </p:txEl>
                                          </p:spTgt>
                                        </p:tgtEl>
                                        <p:attrNameLst>
                                          <p:attrName>style.visibility</p:attrName>
                                        </p:attrNameLst>
                                      </p:cBhvr>
                                      <p:to>
                                        <p:strVal val="visible"/>
                                      </p:to>
                                    </p:set>
                                    <p:animEffect transition="in" filter="fade">
                                      <p:cBhvr>
                                        <p:cTn id="12" dur="500"/>
                                        <p:tgtEl>
                                          <p:spTgt spid="740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0355">
                                            <p:txEl>
                                              <p:pRg st="1" end="1"/>
                                            </p:txEl>
                                          </p:spTgt>
                                        </p:tgtEl>
                                        <p:attrNameLst>
                                          <p:attrName>style.visibility</p:attrName>
                                        </p:attrNameLst>
                                      </p:cBhvr>
                                      <p:to>
                                        <p:strVal val="visible"/>
                                      </p:to>
                                    </p:set>
                                    <p:animEffect transition="in" filter="fade">
                                      <p:cBhvr>
                                        <p:cTn id="17" dur="500"/>
                                        <p:tgtEl>
                                          <p:spTgt spid="7403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0355">
                                            <p:txEl>
                                              <p:pRg st="2" end="2"/>
                                            </p:txEl>
                                          </p:spTgt>
                                        </p:tgtEl>
                                        <p:attrNameLst>
                                          <p:attrName>style.visibility</p:attrName>
                                        </p:attrNameLst>
                                      </p:cBhvr>
                                      <p:to>
                                        <p:strVal val="visible"/>
                                      </p:to>
                                    </p:set>
                                    <p:animEffect transition="in" filter="fade">
                                      <p:cBhvr>
                                        <p:cTn id="22" dur="500"/>
                                        <p:tgtEl>
                                          <p:spTgt spid="7403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0355">
                                            <p:txEl>
                                              <p:pRg st="3" end="3"/>
                                            </p:txEl>
                                          </p:spTgt>
                                        </p:tgtEl>
                                        <p:attrNameLst>
                                          <p:attrName>style.visibility</p:attrName>
                                        </p:attrNameLst>
                                      </p:cBhvr>
                                      <p:to>
                                        <p:strVal val="visible"/>
                                      </p:to>
                                    </p:set>
                                    <p:animEffect transition="in" filter="fade">
                                      <p:cBhvr>
                                        <p:cTn id="27" dur="500"/>
                                        <p:tgtEl>
                                          <p:spTgt spid="74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38E2172-E9D5-2E45-AE6B-7200FD3FD96E}" type="slidenum">
              <a:rPr lang="en-US"/>
              <a:pPr/>
              <a:t>50</a:t>
            </a:fld>
            <a:endParaRPr lang="en-US"/>
          </a:p>
        </p:txBody>
      </p:sp>
      <p:sp>
        <p:nvSpPr>
          <p:cNvPr id="820226" name="Rectangle 2"/>
          <p:cNvSpPr>
            <a:spLocks noGrp="1" noChangeArrowheads="1"/>
          </p:cNvSpPr>
          <p:nvPr>
            <p:ph type="title"/>
          </p:nvPr>
        </p:nvSpPr>
        <p:spPr>
          <a:xfrm>
            <a:off x="457200" y="411163"/>
            <a:ext cx="8229599" cy="655637"/>
          </a:xfrm>
        </p:spPr>
        <p:txBody>
          <a:bodyPr/>
          <a:lstStyle/>
          <a:p>
            <a:r>
              <a:rPr lang="en-US" dirty="0"/>
              <a:t>File Types</a:t>
            </a:r>
            <a:r>
              <a:rPr lang="en-US" i="1" dirty="0"/>
              <a:t>, cont</a:t>
            </a:r>
            <a:r>
              <a:rPr lang="en-US" i="1" dirty="0">
                <a:latin typeface="Arial"/>
              </a:rPr>
              <a:t>’</a:t>
            </a:r>
            <a:r>
              <a:rPr lang="en-US" i="1" dirty="0"/>
              <a:t>d</a:t>
            </a:r>
          </a:p>
        </p:txBody>
      </p:sp>
      <p:sp>
        <p:nvSpPr>
          <p:cNvPr id="820227" name="Rectangle 3"/>
          <p:cNvSpPr>
            <a:spLocks noGrp="1" noChangeArrowheads="1"/>
          </p:cNvSpPr>
          <p:nvPr>
            <p:ph type="body" idx="1"/>
          </p:nvPr>
        </p:nvSpPr>
        <p:spPr>
          <a:xfrm>
            <a:off x="457200" y="1295400"/>
            <a:ext cx="3840163" cy="4835525"/>
          </a:xfrm>
        </p:spPr>
        <p:txBody>
          <a:bodyPr/>
          <a:lstStyle/>
          <a:p>
            <a:r>
              <a:rPr lang="en-US" dirty="0"/>
              <a:t>An archive </a:t>
            </a:r>
            <a:br>
              <a:rPr lang="en-US" dirty="0"/>
            </a:br>
            <a:r>
              <a:rPr lang="en-US" dirty="0"/>
              <a:t>(library) file</a:t>
            </a:r>
          </a:p>
        </p:txBody>
      </p:sp>
      <p:sp>
        <p:nvSpPr>
          <p:cNvPr id="7" name="Rectangle 5">
            <a:extLst>
              <a:ext uri="{FF2B5EF4-FFF2-40B4-BE49-F238E27FC236}">
                <a16:creationId xmlns:a16="http://schemas.microsoft.com/office/drawing/2014/main" id="{95E5E6DC-AEA2-D345-89BC-93E7A3B394E8}"/>
              </a:ext>
            </a:extLst>
          </p:cNvPr>
          <p:cNvSpPr>
            <a:spLocks noChangeArrowheads="1"/>
          </p:cNvSpPr>
          <p:nvPr/>
        </p:nvSpPr>
        <p:spPr bwMode="auto">
          <a:xfrm>
            <a:off x="457227" y="5562600"/>
            <a:ext cx="2058577" cy="461665"/>
          </a:xfrm>
          <a:prstGeom prst="rect">
            <a:avLst/>
          </a:prstGeom>
          <a:solidFill>
            <a:schemeClr val="bg1">
              <a:lumMod val="95000"/>
            </a:schemeClr>
          </a:solidFill>
          <a:ln>
            <a:solidFill>
              <a:schemeClr val="bg1">
                <a:lumMod val="95000"/>
              </a:schemeClr>
            </a:solid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800" b="1" dirty="0">
                <a:solidFill>
                  <a:schemeClr val="bg1">
                    <a:lumMod val="65000"/>
                  </a:schemeClr>
                </a:solidFill>
              </a:rPr>
              <a:t>Modern Operating Systems</a:t>
            </a:r>
            <a:r>
              <a:rPr lang="en-US" sz="800" dirty="0">
                <a:solidFill>
                  <a:schemeClr val="bg1">
                    <a:lumMod val="65000"/>
                  </a:schemeClr>
                </a:solidFill>
              </a:rPr>
              <a:t>, 4th edition</a:t>
            </a:r>
          </a:p>
          <a:p>
            <a:r>
              <a:rPr lang="en-US" sz="800" dirty="0">
                <a:solidFill>
                  <a:schemeClr val="bg1">
                    <a:lumMod val="65000"/>
                  </a:schemeClr>
                </a:solidFill>
              </a:rPr>
              <a:t>by Andrew Tanenbaum &amp; Herbert Bos </a:t>
            </a:r>
          </a:p>
          <a:p>
            <a:r>
              <a:rPr lang="en-US" sz="800" dirty="0">
                <a:solidFill>
                  <a:schemeClr val="bg1">
                    <a:lumMod val="65000"/>
                  </a:schemeClr>
                </a:solidFill>
              </a:rPr>
              <a:t>Pearson, 2014, ISBN 978-0133591620 </a:t>
            </a:r>
          </a:p>
        </p:txBody>
      </p:sp>
      <p:pic>
        <p:nvPicPr>
          <p:cNvPr id="3" name="Picture 2" descr="Diagram&#10;&#10;Description automatically generated">
            <a:extLst>
              <a:ext uri="{FF2B5EF4-FFF2-40B4-BE49-F238E27FC236}">
                <a16:creationId xmlns:a16="http://schemas.microsoft.com/office/drawing/2014/main" id="{52CBF935-DD0E-6944-B4EB-05065CDDE5BE}"/>
              </a:ext>
            </a:extLst>
          </p:cNvPr>
          <p:cNvPicPr>
            <a:picLocks noChangeAspect="1"/>
          </p:cNvPicPr>
          <p:nvPr/>
        </p:nvPicPr>
        <p:blipFill>
          <a:blip r:embed="rId2"/>
          <a:stretch>
            <a:fillRect/>
          </a:stretch>
        </p:blipFill>
        <p:spPr>
          <a:xfrm>
            <a:off x="3335019" y="1245841"/>
            <a:ext cx="3138808" cy="4867622"/>
          </a:xfrm>
          <a:prstGeom prst="rect">
            <a:avLst/>
          </a:prstGeom>
        </p:spPr>
      </p:pic>
    </p:spTree>
    <p:extLst>
      <p:ext uri="{BB962C8B-B14F-4D97-AF65-F5344CB8AC3E}">
        <p14:creationId xmlns:p14="http://schemas.microsoft.com/office/powerpoint/2010/main" val="1699857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596E88E-DF44-414E-BCE9-A3B9C13ACED1}" type="slidenum">
              <a:rPr lang="en-US"/>
              <a:pPr/>
              <a:t>51</a:t>
            </a:fld>
            <a:endParaRPr lang="en-US"/>
          </a:p>
        </p:txBody>
      </p:sp>
      <p:sp>
        <p:nvSpPr>
          <p:cNvPr id="821250" name="Rectangle 2"/>
          <p:cNvSpPr>
            <a:spLocks noGrp="1" noChangeArrowheads="1"/>
          </p:cNvSpPr>
          <p:nvPr>
            <p:ph type="title"/>
          </p:nvPr>
        </p:nvSpPr>
        <p:spPr/>
        <p:txBody>
          <a:bodyPr/>
          <a:lstStyle/>
          <a:p>
            <a:r>
              <a:rPr lang="en-US" dirty="0"/>
              <a:t>File Attributes (Metadata)</a:t>
            </a:r>
          </a:p>
        </p:txBody>
      </p:sp>
      <p:sp>
        <p:nvSpPr>
          <p:cNvPr id="821251" name="Rectangle 3"/>
          <p:cNvSpPr>
            <a:spLocks noGrp="1" noChangeArrowheads="1"/>
          </p:cNvSpPr>
          <p:nvPr>
            <p:ph type="body" idx="1"/>
          </p:nvPr>
        </p:nvSpPr>
        <p:spPr/>
        <p:txBody>
          <a:bodyPr/>
          <a:lstStyle/>
          <a:p>
            <a:pPr>
              <a:lnSpc>
                <a:spcPct val="90000"/>
              </a:lnSpc>
            </a:pPr>
            <a:r>
              <a:rPr lang="en-US" u="sng" dirty="0"/>
              <a:t>Name</a:t>
            </a:r>
            <a:r>
              <a:rPr lang="en-US" dirty="0"/>
              <a:t>: the only human-readable information</a:t>
            </a:r>
          </a:p>
          <a:p>
            <a:pPr>
              <a:lnSpc>
                <a:spcPct val="90000"/>
              </a:lnSpc>
            </a:pPr>
            <a:r>
              <a:rPr lang="en-US" u="sng" dirty="0"/>
              <a:t>Identifier</a:t>
            </a:r>
            <a:r>
              <a:rPr lang="en-US" dirty="0"/>
              <a:t>: unique tag (number) identifies file within file system</a:t>
            </a:r>
          </a:p>
          <a:p>
            <a:pPr>
              <a:lnSpc>
                <a:spcPct val="90000"/>
              </a:lnSpc>
            </a:pPr>
            <a:r>
              <a:rPr lang="en-US" u="sng" dirty="0"/>
              <a:t>Type</a:t>
            </a:r>
            <a:r>
              <a:rPr lang="en-US" dirty="0"/>
              <a:t>: needed to support different types</a:t>
            </a:r>
          </a:p>
          <a:p>
            <a:pPr>
              <a:lnSpc>
                <a:spcPct val="90000"/>
              </a:lnSpc>
            </a:pPr>
            <a:r>
              <a:rPr lang="en-US" u="sng" dirty="0"/>
              <a:t>Location</a:t>
            </a:r>
            <a:r>
              <a:rPr lang="en-US" dirty="0"/>
              <a:t>: pointer to file location on device</a:t>
            </a:r>
          </a:p>
          <a:p>
            <a:pPr>
              <a:lnSpc>
                <a:spcPct val="90000"/>
              </a:lnSpc>
            </a:pPr>
            <a:r>
              <a:rPr lang="en-US" u="sng" dirty="0"/>
              <a:t>Size</a:t>
            </a:r>
            <a:r>
              <a:rPr lang="en-US" dirty="0"/>
              <a:t>: current file size</a:t>
            </a:r>
          </a:p>
          <a:p>
            <a:pPr>
              <a:lnSpc>
                <a:spcPct val="90000"/>
              </a:lnSpc>
            </a:pPr>
            <a:r>
              <a:rPr lang="en-US" u="sng" dirty="0"/>
              <a:t>Protection</a:t>
            </a:r>
            <a:r>
              <a:rPr lang="en-US" dirty="0"/>
              <a:t>: controls who can do reading, </a:t>
            </a:r>
            <a:br>
              <a:rPr lang="en-US" dirty="0"/>
            </a:br>
            <a:r>
              <a:rPr lang="en-US" dirty="0"/>
              <a:t>writing, executing</a:t>
            </a:r>
          </a:p>
          <a:p>
            <a:pPr>
              <a:lnSpc>
                <a:spcPct val="90000"/>
              </a:lnSpc>
            </a:pPr>
            <a:r>
              <a:rPr lang="en-US" u="sng" dirty="0"/>
              <a:t>Time, date, and user identification</a:t>
            </a:r>
            <a:r>
              <a:rPr lang="en-US" dirty="0"/>
              <a:t>: data for protection, security, and usage monitoring</a:t>
            </a:r>
          </a:p>
          <a:p>
            <a:pPr lvl="3">
              <a:lnSpc>
                <a:spcPct val="90000"/>
              </a:lnSpc>
            </a:pPr>
            <a:endParaRPr lang="en-US" dirty="0"/>
          </a:p>
        </p:txBody>
      </p:sp>
    </p:spTree>
    <p:extLst>
      <p:ext uri="{BB962C8B-B14F-4D97-AF65-F5344CB8AC3E}">
        <p14:creationId xmlns:p14="http://schemas.microsoft.com/office/powerpoint/2010/main" val="256152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1251">
                                            <p:txEl>
                                              <p:pRg st="2" end="2"/>
                                            </p:txEl>
                                          </p:spTgt>
                                        </p:tgtEl>
                                        <p:attrNameLst>
                                          <p:attrName>style.visibility</p:attrName>
                                        </p:attrNameLst>
                                      </p:cBhvr>
                                      <p:to>
                                        <p:strVal val="visible"/>
                                      </p:to>
                                    </p:set>
                                    <p:animEffect transition="in" filter="fade">
                                      <p:cBhvr>
                                        <p:cTn id="7" dur="500"/>
                                        <p:tgtEl>
                                          <p:spTgt spid="82125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1251">
                                            <p:txEl>
                                              <p:pRg st="3" end="3"/>
                                            </p:txEl>
                                          </p:spTgt>
                                        </p:tgtEl>
                                        <p:attrNameLst>
                                          <p:attrName>style.visibility</p:attrName>
                                        </p:attrNameLst>
                                      </p:cBhvr>
                                      <p:to>
                                        <p:strVal val="visible"/>
                                      </p:to>
                                    </p:set>
                                    <p:animEffect transition="in" filter="fade">
                                      <p:cBhvr>
                                        <p:cTn id="10" dur="500"/>
                                        <p:tgtEl>
                                          <p:spTgt spid="821251">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1251">
                                            <p:txEl>
                                              <p:pRg st="4" end="4"/>
                                            </p:txEl>
                                          </p:spTgt>
                                        </p:tgtEl>
                                        <p:attrNameLst>
                                          <p:attrName>style.visibility</p:attrName>
                                        </p:attrNameLst>
                                      </p:cBhvr>
                                      <p:to>
                                        <p:strVal val="visible"/>
                                      </p:to>
                                    </p:set>
                                    <p:animEffect transition="in" filter="fade">
                                      <p:cBhvr>
                                        <p:cTn id="13" dur="500"/>
                                        <p:tgtEl>
                                          <p:spTgt spid="82125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1251">
                                            <p:txEl>
                                              <p:pRg st="5" end="5"/>
                                            </p:txEl>
                                          </p:spTgt>
                                        </p:tgtEl>
                                        <p:attrNameLst>
                                          <p:attrName>style.visibility</p:attrName>
                                        </p:attrNameLst>
                                      </p:cBhvr>
                                      <p:to>
                                        <p:strVal val="visible"/>
                                      </p:to>
                                    </p:set>
                                    <p:animEffect transition="in" filter="fade">
                                      <p:cBhvr>
                                        <p:cTn id="18" dur="500"/>
                                        <p:tgtEl>
                                          <p:spTgt spid="821251">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1251">
                                            <p:txEl>
                                              <p:pRg st="6" end="6"/>
                                            </p:txEl>
                                          </p:spTgt>
                                        </p:tgtEl>
                                        <p:attrNameLst>
                                          <p:attrName>style.visibility</p:attrName>
                                        </p:attrNameLst>
                                      </p:cBhvr>
                                      <p:to>
                                        <p:strVal val="visible"/>
                                      </p:to>
                                    </p:set>
                                    <p:animEffect transition="in" filter="fade">
                                      <p:cBhvr>
                                        <p:cTn id="21" dur="500"/>
                                        <p:tgtEl>
                                          <p:spTgt spid="821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596E88E-DF44-414E-BCE9-A3B9C13ACED1}" type="slidenum">
              <a:rPr lang="en-US"/>
              <a:pPr/>
              <a:t>52</a:t>
            </a:fld>
            <a:endParaRPr lang="en-US"/>
          </a:p>
        </p:txBody>
      </p:sp>
      <p:sp>
        <p:nvSpPr>
          <p:cNvPr id="821250" name="Rectangle 2"/>
          <p:cNvSpPr>
            <a:spLocks noGrp="1" noChangeArrowheads="1"/>
          </p:cNvSpPr>
          <p:nvPr>
            <p:ph type="title"/>
          </p:nvPr>
        </p:nvSpPr>
        <p:spPr/>
        <p:txBody>
          <a:bodyPr/>
          <a:lstStyle/>
          <a:p>
            <a:r>
              <a:rPr lang="en-US" dirty="0"/>
              <a:t>File Attributes (Metadata)</a:t>
            </a:r>
            <a:r>
              <a:rPr lang="en-US" i="1" dirty="0"/>
              <a:t>, cont’d</a:t>
            </a:r>
          </a:p>
        </p:txBody>
      </p:sp>
      <p:sp>
        <p:nvSpPr>
          <p:cNvPr id="821251" name="Rectangle 3"/>
          <p:cNvSpPr>
            <a:spLocks noGrp="1" noChangeArrowheads="1"/>
          </p:cNvSpPr>
          <p:nvPr>
            <p:ph type="body" idx="1"/>
          </p:nvPr>
        </p:nvSpPr>
        <p:spPr/>
        <p:txBody>
          <a:bodyPr/>
          <a:lstStyle/>
          <a:p>
            <a:pPr>
              <a:lnSpc>
                <a:spcPct val="90000"/>
              </a:lnSpc>
            </a:pPr>
            <a:r>
              <a:rPr lang="en-US" dirty="0"/>
              <a:t>Information about files are kept in the </a:t>
            </a:r>
            <a:br>
              <a:rPr lang="en-US" dirty="0"/>
            </a:br>
            <a:r>
              <a:rPr lang="en-US" u="sng" dirty="0"/>
              <a:t>directory structure</a:t>
            </a:r>
            <a:r>
              <a:rPr lang="en-US" dirty="0">
                <a:solidFill>
                  <a:srgbClr val="B23300"/>
                </a:solidFill>
              </a:rPr>
              <a:t> </a:t>
            </a:r>
            <a:r>
              <a:rPr lang="en-US" dirty="0"/>
              <a:t>maintained on the disk.</a:t>
            </a:r>
          </a:p>
          <a:p>
            <a:pPr lvl="4">
              <a:lnSpc>
                <a:spcPct val="90000"/>
              </a:lnSpc>
            </a:pPr>
            <a:endParaRPr lang="en-US" dirty="0"/>
          </a:p>
          <a:p>
            <a:pPr>
              <a:lnSpc>
                <a:spcPct val="90000"/>
              </a:lnSpc>
            </a:pPr>
            <a:r>
              <a:rPr lang="en-US" dirty="0"/>
              <a:t>Many variations, including </a:t>
            </a:r>
            <a:br>
              <a:rPr lang="en-US" dirty="0"/>
            </a:br>
            <a:r>
              <a:rPr lang="en-US" u="sng" dirty="0"/>
              <a:t>extended file attributes</a:t>
            </a:r>
            <a:r>
              <a:rPr lang="en-US" dirty="0">
                <a:solidFill>
                  <a:srgbClr val="B23300"/>
                </a:solidFill>
              </a:rPr>
              <a:t> </a:t>
            </a:r>
            <a:br>
              <a:rPr lang="en-US" dirty="0"/>
            </a:br>
            <a:r>
              <a:rPr lang="en-US" dirty="0"/>
              <a:t>such as file checksum.</a:t>
            </a:r>
          </a:p>
        </p:txBody>
      </p:sp>
    </p:spTree>
    <p:extLst>
      <p:ext uri="{BB962C8B-B14F-4D97-AF65-F5344CB8AC3E}">
        <p14:creationId xmlns:p14="http://schemas.microsoft.com/office/powerpoint/2010/main" val="1316207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0A3495C-F332-B74E-B509-7153EDD3D44B}" type="slidenum">
              <a:rPr lang="en-US"/>
              <a:pPr/>
              <a:t>53</a:t>
            </a:fld>
            <a:endParaRPr lang="en-US"/>
          </a:p>
        </p:txBody>
      </p:sp>
      <p:sp>
        <p:nvSpPr>
          <p:cNvPr id="822274" name="Rectangle 2"/>
          <p:cNvSpPr>
            <a:spLocks noGrp="1" noChangeArrowheads="1"/>
          </p:cNvSpPr>
          <p:nvPr>
            <p:ph type="title"/>
          </p:nvPr>
        </p:nvSpPr>
        <p:spPr>
          <a:xfrm>
            <a:off x="457200" y="411163"/>
            <a:ext cx="5303838" cy="655637"/>
          </a:xfrm>
        </p:spPr>
        <p:txBody>
          <a:bodyPr/>
          <a:lstStyle/>
          <a:p>
            <a:r>
              <a:rPr lang="en-US" dirty="0"/>
              <a:t>File Attributes</a:t>
            </a:r>
            <a:r>
              <a:rPr lang="en-US" i="1" dirty="0"/>
              <a:t>, cont</a:t>
            </a:r>
            <a:r>
              <a:rPr lang="en-US" i="1" dirty="0">
                <a:latin typeface="Arial"/>
              </a:rPr>
              <a:t>’</a:t>
            </a:r>
            <a:r>
              <a:rPr lang="en-US" i="1" dirty="0"/>
              <a:t>d</a:t>
            </a:r>
          </a:p>
        </p:txBody>
      </p:sp>
      <p:sp>
        <p:nvSpPr>
          <p:cNvPr id="822275" name="Rectangle 3"/>
          <p:cNvSpPr>
            <a:spLocks noGrp="1" noChangeArrowheads="1"/>
          </p:cNvSpPr>
          <p:nvPr>
            <p:ph type="body" idx="1"/>
          </p:nvPr>
        </p:nvSpPr>
        <p:spPr>
          <a:xfrm>
            <a:off x="457200" y="1295400"/>
            <a:ext cx="5211763" cy="4835525"/>
          </a:xfrm>
        </p:spPr>
        <p:txBody>
          <a:bodyPr/>
          <a:lstStyle/>
          <a:p>
            <a:r>
              <a:rPr lang="en-US"/>
              <a:t>Mac OS X file attributes display</a:t>
            </a:r>
          </a:p>
        </p:txBody>
      </p:sp>
      <p:pic>
        <p:nvPicPr>
          <p:cNvPr id="3" name="Picture 2" descr="Graphical user interface, application&#10;&#10;Description automatically generated">
            <a:extLst>
              <a:ext uri="{FF2B5EF4-FFF2-40B4-BE49-F238E27FC236}">
                <a16:creationId xmlns:a16="http://schemas.microsoft.com/office/drawing/2014/main" id="{6B01FE63-566F-2E47-8EE6-F49E3A62AF68}"/>
              </a:ext>
            </a:extLst>
          </p:cNvPr>
          <p:cNvPicPr>
            <a:picLocks noChangeAspect="1"/>
          </p:cNvPicPr>
          <p:nvPr/>
        </p:nvPicPr>
        <p:blipFill>
          <a:blip r:embed="rId2"/>
          <a:stretch>
            <a:fillRect/>
          </a:stretch>
        </p:blipFill>
        <p:spPr>
          <a:xfrm>
            <a:off x="5486390" y="228635"/>
            <a:ext cx="2658291" cy="6858000"/>
          </a:xfrm>
          <a:prstGeom prst="rect">
            <a:avLst/>
          </a:prstGeom>
        </p:spPr>
      </p:pic>
    </p:spTree>
    <p:extLst>
      <p:ext uri="{BB962C8B-B14F-4D97-AF65-F5344CB8AC3E}">
        <p14:creationId xmlns:p14="http://schemas.microsoft.com/office/powerpoint/2010/main" val="2611165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69BD2E1-FE4B-5142-826A-63055D42C5AA}" type="slidenum">
              <a:rPr lang="en-US"/>
              <a:pPr/>
              <a:t>54</a:t>
            </a:fld>
            <a:endParaRPr lang="en-US"/>
          </a:p>
        </p:txBody>
      </p:sp>
      <p:sp>
        <p:nvSpPr>
          <p:cNvPr id="823298" name="Rectangle 2"/>
          <p:cNvSpPr>
            <a:spLocks noGrp="1" noChangeArrowheads="1"/>
          </p:cNvSpPr>
          <p:nvPr>
            <p:ph type="title"/>
          </p:nvPr>
        </p:nvSpPr>
        <p:spPr/>
        <p:txBody>
          <a:bodyPr/>
          <a:lstStyle/>
          <a:p>
            <a:r>
              <a:rPr lang="en-US"/>
              <a:t>File Operations</a:t>
            </a:r>
          </a:p>
        </p:txBody>
      </p:sp>
      <p:sp>
        <p:nvSpPr>
          <p:cNvPr id="823299" name="Rectangle 3"/>
          <p:cNvSpPr>
            <a:spLocks noGrp="1" noChangeArrowheads="1"/>
          </p:cNvSpPr>
          <p:nvPr>
            <p:ph type="body" idx="1"/>
          </p:nvPr>
        </p:nvSpPr>
        <p:spPr>
          <a:xfrm>
            <a:off x="457200" y="1295400"/>
            <a:ext cx="8229600" cy="1219210"/>
          </a:xfrm>
        </p:spPr>
        <p:txBody>
          <a:bodyPr/>
          <a:lstStyle/>
          <a:p>
            <a:r>
              <a:rPr lang="en-US" dirty="0"/>
              <a:t>A file is an </a:t>
            </a:r>
            <a:r>
              <a:rPr lang="en-US" dirty="0">
                <a:solidFill>
                  <a:schemeClr val="folHlink"/>
                </a:solidFill>
              </a:rPr>
              <a:t>abstract data type</a:t>
            </a:r>
            <a:r>
              <a:rPr lang="en-US" dirty="0"/>
              <a:t> (</a:t>
            </a:r>
            <a:r>
              <a:rPr lang="en-US" dirty="0">
                <a:solidFill>
                  <a:schemeClr val="folHlink"/>
                </a:solidFill>
              </a:rPr>
              <a:t>ADT</a:t>
            </a:r>
            <a:r>
              <a:rPr lang="en-US" dirty="0"/>
              <a:t>).</a:t>
            </a:r>
          </a:p>
          <a:p>
            <a:pPr lvl="5"/>
            <a:endParaRPr lang="en-US" dirty="0"/>
          </a:p>
          <a:p>
            <a:r>
              <a:rPr lang="en-US" dirty="0"/>
              <a:t>The OS supports various operations on files:</a:t>
            </a:r>
          </a:p>
        </p:txBody>
      </p:sp>
      <p:sp>
        <p:nvSpPr>
          <p:cNvPr id="823300" name="Rectangle 4"/>
          <p:cNvSpPr>
            <a:spLocks noChangeArrowheads="1"/>
          </p:cNvSpPr>
          <p:nvPr/>
        </p:nvSpPr>
        <p:spPr bwMode="auto">
          <a:xfrm>
            <a:off x="1189038" y="2681894"/>
            <a:ext cx="2962275" cy="3386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81000" indent="-381000" eaLnBrk="1" hangingPunct="1">
              <a:spcBef>
                <a:spcPct val="20000"/>
              </a:spcBef>
              <a:buClr>
                <a:schemeClr val="bg2"/>
              </a:buClr>
              <a:buSzPct val="70000"/>
              <a:buFontTx/>
              <a:buAutoNum type="arabicPeriod"/>
            </a:pPr>
            <a:r>
              <a:rPr lang="en-US" sz="2400" dirty="0"/>
              <a:t>Create</a:t>
            </a:r>
          </a:p>
          <a:p>
            <a:pPr marL="381000" indent="-381000" eaLnBrk="1" hangingPunct="1">
              <a:spcBef>
                <a:spcPct val="20000"/>
              </a:spcBef>
              <a:buClr>
                <a:schemeClr val="bg2"/>
              </a:buClr>
              <a:buSzPct val="70000"/>
              <a:buFontTx/>
              <a:buAutoNum type="arabicPeriod"/>
            </a:pPr>
            <a:r>
              <a:rPr lang="en-US" sz="2400" dirty="0"/>
              <a:t>Delete </a:t>
            </a:r>
          </a:p>
          <a:p>
            <a:pPr marL="381000" indent="-381000" eaLnBrk="1" hangingPunct="1">
              <a:spcBef>
                <a:spcPct val="20000"/>
              </a:spcBef>
              <a:buClr>
                <a:schemeClr val="bg2"/>
              </a:buClr>
              <a:buSzPct val="70000"/>
              <a:buFontTx/>
              <a:buAutoNum type="arabicPeriod"/>
            </a:pPr>
            <a:r>
              <a:rPr lang="en-US" sz="2400" dirty="0"/>
              <a:t>Open</a:t>
            </a:r>
          </a:p>
          <a:p>
            <a:pPr marL="381000" indent="-381000" eaLnBrk="1" hangingPunct="1">
              <a:spcBef>
                <a:spcPct val="20000"/>
              </a:spcBef>
              <a:buClr>
                <a:schemeClr val="bg2"/>
              </a:buClr>
              <a:buSzPct val="70000"/>
              <a:buFontTx/>
              <a:buAutoNum type="arabicPeriod"/>
            </a:pPr>
            <a:r>
              <a:rPr lang="en-US" sz="2400" dirty="0"/>
              <a:t>Close </a:t>
            </a:r>
          </a:p>
          <a:p>
            <a:pPr marL="381000" indent="-381000" eaLnBrk="1" hangingPunct="1">
              <a:spcBef>
                <a:spcPct val="20000"/>
              </a:spcBef>
              <a:buClr>
                <a:schemeClr val="bg2"/>
              </a:buClr>
              <a:buSzPct val="70000"/>
              <a:buFontTx/>
              <a:buAutoNum type="arabicPeriod"/>
            </a:pPr>
            <a:r>
              <a:rPr lang="en-US" sz="2400" dirty="0"/>
              <a:t>Read </a:t>
            </a:r>
          </a:p>
          <a:p>
            <a:pPr marL="381000" indent="-381000" eaLnBrk="1" hangingPunct="1">
              <a:spcBef>
                <a:spcPct val="20000"/>
              </a:spcBef>
              <a:buClr>
                <a:schemeClr val="bg2"/>
              </a:buClr>
              <a:buSzPct val="70000"/>
              <a:buFontTx/>
              <a:buAutoNum type="arabicPeriod"/>
            </a:pPr>
            <a:r>
              <a:rPr lang="en-US" sz="2400" dirty="0"/>
              <a:t>Write </a:t>
            </a:r>
          </a:p>
        </p:txBody>
      </p:sp>
      <p:sp>
        <p:nvSpPr>
          <p:cNvPr id="823301" name="Rectangle 5"/>
          <p:cNvSpPr>
            <a:spLocks noChangeArrowheads="1"/>
          </p:cNvSpPr>
          <p:nvPr/>
        </p:nvSpPr>
        <p:spPr bwMode="auto">
          <a:xfrm>
            <a:off x="4292600" y="2653319"/>
            <a:ext cx="3530600" cy="3427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81000" indent="-381000" eaLnBrk="1" hangingPunct="1">
              <a:spcBef>
                <a:spcPct val="20000"/>
              </a:spcBef>
              <a:buClr>
                <a:schemeClr val="bg2"/>
              </a:buClr>
              <a:buSzPct val="70000"/>
              <a:buFontTx/>
              <a:buAutoNum type="arabicPeriod" startAt="7"/>
            </a:pPr>
            <a:r>
              <a:rPr lang="en-US" sz="2400" dirty="0"/>
              <a:t>Append</a:t>
            </a:r>
          </a:p>
          <a:p>
            <a:pPr marL="381000" indent="-381000" eaLnBrk="1" hangingPunct="1">
              <a:spcBef>
                <a:spcPct val="20000"/>
              </a:spcBef>
              <a:buClr>
                <a:schemeClr val="bg2"/>
              </a:buClr>
              <a:buSzPct val="70000"/>
              <a:buFontTx/>
              <a:buAutoNum type="arabicPeriod" startAt="7"/>
            </a:pPr>
            <a:r>
              <a:rPr lang="en-US" sz="2400" dirty="0"/>
              <a:t>Seek</a:t>
            </a:r>
          </a:p>
          <a:p>
            <a:pPr marL="381000" indent="-381000" eaLnBrk="1" hangingPunct="1">
              <a:spcBef>
                <a:spcPct val="20000"/>
              </a:spcBef>
              <a:buClr>
                <a:schemeClr val="bg2"/>
              </a:buClr>
              <a:buSzPct val="70000"/>
              <a:buFontTx/>
              <a:buAutoNum type="arabicPeriod" startAt="7"/>
            </a:pPr>
            <a:r>
              <a:rPr lang="en-US" sz="2400" dirty="0"/>
              <a:t>Get attributes</a:t>
            </a:r>
          </a:p>
          <a:p>
            <a:pPr marL="381000" indent="-381000" eaLnBrk="1" hangingPunct="1">
              <a:spcBef>
                <a:spcPct val="20000"/>
              </a:spcBef>
              <a:buClr>
                <a:schemeClr val="bg2"/>
              </a:buClr>
              <a:buSzPct val="70000"/>
              <a:buFontTx/>
              <a:buAutoNum type="arabicPeriod" startAt="7"/>
            </a:pPr>
            <a:r>
              <a:rPr lang="en-US" sz="2400" dirty="0"/>
              <a:t> Set attributes</a:t>
            </a:r>
          </a:p>
          <a:p>
            <a:pPr marL="381000" indent="-381000" eaLnBrk="1" hangingPunct="1">
              <a:spcBef>
                <a:spcPct val="20000"/>
              </a:spcBef>
              <a:buClr>
                <a:schemeClr val="bg2"/>
              </a:buClr>
              <a:buSzPct val="70000"/>
              <a:buFontTx/>
              <a:buAutoNum type="arabicPeriod" startAt="7"/>
            </a:pPr>
            <a:r>
              <a:rPr lang="en-US" sz="2400" dirty="0"/>
              <a:t> Rename</a:t>
            </a:r>
          </a:p>
          <a:p>
            <a:pPr marL="381000" indent="-381000" eaLnBrk="1" hangingPunct="1">
              <a:spcBef>
                <a:spcPct val="20000"/>
              </a:spcBef>
              <a:buClr>
                <a:schemeClr val="bg2"/>
              </a:buClr>
              <a:buSzPct val="70000"/>
              <a:buFontTx/>
              <a:buAutoNum type="arabicPeriod" startAt="7"/>
            </a:pPr>
            <a:r>
              <a:rPr lang="en-US" sz="2400" dirty="0"/>
              <a:t> Lock</a:t>
            </a:r>
          </a:p>
        </p:txBody>
      </p:sp>
    </p:spTree>
    <p:extLst>
      <p:ext uri="{BB962C8B-B14F-4D97-AF65-F5344CB8AC3E}">
        <p14:creationId xmlns:p14="http://schemas.microsoft.com/office/powerpoint/2010/main" val="749845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297D58-3A72-9F46-8603-B89992E14447}" type="slidenum">
              <a:rPr lang="en-US"/>
              <a:pPr/>
              <a:t>55</a:t>
            </a:fld>
            <a:endParaRPr lang="en-US"/>
          </a:p>
        </p:txBody>
      </p:sp>
      <p:sp>
        <p:nvSpPr>
          <p:cNvPr id="824322" name="Rectangle 2"/>
          <p:cNvSpPr>
            <a:spLocks noGrp="1" noChangeArrowheads="1"/>
          </p:cNvSpPr>
          <p:nvPr>
            <p:ph type="title"/>
          </p:nvPr>
        </p:nvSpPr>
        <p:spPr/>
        <p:txBody>
          <a:bodyPr/>
          <a:lstStyle/>
          <a:p>
            <a:r>
              <a:rPr lang="en-US"/>
              <a:t>Opening a File</a:t>
            </a:r>
          </a:p>
        </p:txBody>
      </p:sp>
      <p:sp>
        <p:nvSpPr>
          <p:cNvPr id="824323" name="Rectangle 3"/>
          <p:cNvSpPr>
            <a:spLocks noGrp="1" noChangeArrowheads="1"/>
          </p:cNvSpPr>
          <p:nvPr>
            <p:ph type="body" idx="1"/>
          </p:nvPr>
        </p:nvSpPr>
        <p:spPr/>
        <p:txBody>
          <a:bodyPr/>
          <a:lstStyle/>
          <a:p>
            <a:r>
              <a:rPr lang="en-US" dirty="0"/>
              <a:t>Most file operations involve an </a:t>
            </a:r>
            <a:br>
              <a:rPr lang="en-US" dirty="0"/>
            </a:br>
            <a:r>
              <a:rPr lang="en-US" u="sng" dirty="0"/>
              <a:t>expensive search</a:t>
            </a:r>
            <a:r>
              <a:rPr lang="en-US" dirty="0"/>
              <a:t> of file directories.</a:t>
            </a:r>
          </a:p>
          <a:p>
            <a:pPr lvl="4"/>
            <a:endParaRPr lang="en-US" dirty="0"/>
          </a:p>
          <a:p>
            <a:r>
              <a:rPr lang="en-US" dirty="0"/>
              <a:t>Avoid this search by </a:t>
            </a:r>
            <a:r>
              <a:rPr lang="en-US" u="sng" dirty="0"/>
              <a:t>caching in memory</a:t>
            </a:r>
            <a:r>
              <a:rPr lang="en-US" dirty="0"/>
              <a:t> </a:t>
            </a:r>
            <a:br>
              <a:rPr lang="en-US" dirty="0"/>
            </a:br>
            <a:r>
              <a:rPr lang="en-US" dirty="0"/>
              <a:t>the directory information about a file </a:t>
            </a:r>
            <a:br>
              <a:rPr lang="en-US" dirty="0"/>
            </a:br>
            <a:r>
              <a:rPr lang="en-US" dirty="0"/>
              <a:t>when the file is opened.</a:t>
            </a:r>
          </a:p>
          <a:p>
            <a:pPr lvl="4"/>
            <a:endParaRPr lang="en-US" dirty="0"/>
          </a:p>
        </p:txBody>
      </p:sp>
    </p:spTree>
    <p:extLst>
      <p:ext uri="{BB962C8B-B14F-4D97-AF65-F5344CB8AC3E}">
        <p14:creationId xmlns:p14="http://schemas.microsoft.com/office/powerpoint/2010/main" val="996691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297D58-3A72-9F46-8603-B89992E14447}" type="slidenum">
              <a:rPr lang="en-US"/>
              <a:pPr/>
              <a:t>56</a:t>
            </a:fld>
            <a:endParaRPr lang="en-US"/>
          </a:p>
        </p:txBody>
      </p:sp>
      <p:sp>
        <p:nvSpPr>
          <p:cNvPr id="824322" name="Rectangle 2"/>
          <p:cNvSpPr>
            <a:spLocks noGrp="1" noChangeArrowheads="1"/>
          </p:cNvSpPr>
          <p:nvPr>
            <p:ph type="title"/>
          </p:nvPr>
        </p:nvSpPr>
        <p:spPr/>
        <p:txBody>
          <a:bodyPr/>
          <a:lstStyle/>
          <a:p>
            <a:r>
              <a:rPr lang="en-US" dirty="0"/>
              <a:t>Open File Table</a:t>
            </a:r>
          </a:p>
        </p:txBody>
      </p:sp>
      <p:sp>
        <p:nvSpPr>
          <p:cNvPr id="824323" name="Rectangle 3"/>
          <p:cNvSpPr>
            <a:spLocks noGrp="1" noChangeArrowheads="1"/>
          </p:cNvSpPr>
          <p:nvPr>
            <p:ph type="body" idx="1"/>
          </p:nvPr>
        </p:nvSpPr>
        <p:spPr/>
        <p:txBody>
          <a:bodyPr/>
          <a:lstStyle/>
          <a:p>
            <a:r>
              <a:rPr lang="en-US" dirty="0"/>
              <a:t>Contains information about all </a:t>
            </a:r>
            <a:r>
              <a:rPr lang="en-US" u="sng" dirty="0"/>
              <a:t>open files</a:t>
            </a:r>
            <a:r>
              <a:rPr lang="en-US" dirty="0"/>
              <a:t>.</a:t>
            </a:r>
          </a:p>
          <a:p>
            <a:pPr lvl="4"/>
            <a:endParaRPr lang="en-US" dirty="0"/>
          </a:p>
          <a:p>
            <a:r>
              <a:rPr lang="en-US" dirty="0"/>
              <a:t>When a file is opened, a pointer into this table </a:t>
            </a:r>
            <a:br>
              <a:rPr lang="en-US" dirty="0"/>
            </a:br>
            <a:r>
              <a:rPr lang="en-US" dirty="0"/>
              <a:t>is returned.</a:t>
            </a:r>
          </a:p>
          <a:p>
            <a:pPr lvl="4"/>
            <a:endParaRPr lang="en-US" dirty="0"/>
          </a:p>
          <a:p>
            <a:r>
              <a:rPr lang="en-US" dirty="0"/>
              <a:t>When a file operation is requested, </a:t>
            </a:r>
            <a:br>
              <a:rPr lang="en-US" dirty="0"/>
            </a:br>
            <a:r>
              <a:rPr lang="en-US" dirty="0"/>
              <a:t>information about the file is obtained </a:t>
            </a:r>
            <a:br>
              <a:rPr lang="en-US" dirty="0"/>
            </a:br>
            <a:r>
              <a:rPr lang="en-US" dirty="0"/>
              <a:t>via the pointer.</a:t>
            </a:r>
          </a:p>
        </p:txBody>
      </p:sp>
    </p:spTree>
    <p:extLst>
      <p:ext uri="{BB962C8B-B14F-4D97-AF65-F5344CB8AC3E}">
        <p14:creationId xmlns:p14="http://schemas.microsoft.com/office/powerpoint/2010/main" val="3587671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85C12D0-9DA2-EC49-AC31-1C93BF322B17}" type="slidenum">
              <a:rPr lang="en-US"/>
              <a:pPr/>
              <a:t>57</a:t>
            </a:fld>
            <a:endParaRPr lang="en-US"/>
          </a:p>
        </p:txBody>
      </p:sp>
      <p:sp>
        <p:nvSpPr>
          <p:cNvPr id="825346" name="Rectangle 2"/>
          <p:cNvSpPr>
            <a:spLocks noGrp="1" noChangeArrowheads="1"/>
          </p:cNvSpPr>
          <p:nvPr>
            <p:ph type="title"/>
          </p:nvPr>
        </p:nvSpPr>
        <p:spPr/>
        <p:txBody>
          <a:bodyPr/>
          <a:lstStyle/>
          <a:p>
            <a:r>
              <a:rPr lang="en-US"/>
              <a:t>Two Levels of Internal File Tables</a:t>
            </a:r>
          </a:p>
        </p:txBody>
      </p:sp>
      <p:sp>
        <p:nvSpPr>
          <p:cNvPr id="825347" name="Rectangle 3"/>
          <p:cNvSpPr>
            <a:spLocks noGrp="1" noChangeArrowheads="1"/>
          </p:cNvSpPr>
          <p:nvPr>
            <p:ph type="body" idx="1"/>
          </p:nvPr>
        </p:nvSpPr>
        <p:spPr>
          <a:xfrm>
            <a:off x="457200" y="1143024"/>
            <a:ext cx="8229600" cy="5029145"/>
          </a:xfrm>
        </p:spPr>
        <p:txBody>
          <a:bodyPr/>
          <a:lstStyle/>
          <a:p>
            <a:r>
              <a:rPr lang="en-US" dirty="0"/>
              <a:t>Per process</a:t>
            </a:r>
          </a:p>
          <a:p>
            <a:pPr lvl="1"/>
            <a:r>
              <a:rPr lang="en-US" dirty="0"/>
              <a:t>File pointer</a:t>
            </a:r>
          </a:p>
          <a:p>
            <a:pPr lvl="2"/>
            <a:r>
              <a:rPr lang="en-US" dirty="0"/>
              <a:t>Keep track of the last position read or written</a:t>
            </a:r>
          </a:p>
          <a:p>
            <a:pPr lvl="1"/>
            <a:r>
              <a:rPr lang="en-US" dirty="0"/>
              <a:t>What files a process has open.</a:t>
            </a:r>
          </a:p>
          <a:p>
            <a:pPr lvl="1"/>
            <a:r>
              <a:rPr lang="en-US" dirty="0"/>
              <a:t>Access rights and other accounting information.</a:t>
            </a:r>
          </a:p>
          <a:p>
            <a:pPr lvl="4"/>
            <a:endParaRPr lang="en-US" dirty="0"/>
          </a:p>
          <a:p>
            <a:r>
              <a:rPr lang="en-US" dirty="0"/>
              <a:t>System wide</a:t>
            </a:r>
          </a:p>
          <a:p>
            <a:pPr lvl="1"/>
            <a:r>
              <a:rPr lang="en-US" dirty="0"/>
              <a:t>File location, access dates, size, etc.</a:t>
            </a:r>
          </a:p>
          <a:p>
            <a:pPr lvl="1"/>
            <a:r>
              <a:rPr lang="en-US" dirty="0"/>
              <a:t>File-open count</a:t>
            </a:r>
          </a:p>
          <a:p>
            <a:pPr lvl="2"/>
            <a:r>
              <a:rPr lang="en-US" dirty="0"/>
              <a:t>Number of times a file is open.</a:t>
            </a:r>
          </a:p>
          <a:p>
            <a:pPr lvl="2"/>
            <a:r>
              <a:rPr lang="en-US" dirty="0"/>
              <a:t>Allows removal of data from the open-file table </a:t>
            </a:r>
            <a:br>
              <a:rPr lang="en-US" dirty="0"/>
            </a:br>
            <a:r>
              <a:rPr lang="en-US" dirty="0"/>
              <a:t>when the last process using the file closes it.</a:t>
            </a:r>
          </a:p>
        </p:txBody>
      </p:sp>
    </p:spTree>
    <p:extLst>
      <p:ext uri="{BB962C8B-B14F-4D97-AF65-F5344CB8AC3E}">
        <p14:creationId xmlns:p14="http://schemas.microsoft.com/office/powerpoint/2010/main" val="125300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5347">
                                            <p:txEl>
                                              <p:pRg st="1" end="1"/>
                                            </p:txEl>
                                          </p:spTgt>
                                        </p:tgtEl>
                                        <p:attrNameLst>
                                          <p:attrName>style.visibility</p:attrName>
                                        </p:attrNameLst>
                                      </p:cBhvr>
                                      <p:to>
                                        <p:strVal val="visible"/>
                                      </p:to>
                                    </p:set>
                                    <p:animEffect transition="in" filter="fade">
                                      <p:cBhvr>
                                        <p:cTn id="7" dur="500"/>
                                        <p:tgtEl>
                                          <p:spTgt spid="82534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5347">
                                            <p:txEl>
                                              <p:pRg st="2" end="2"/>
                                            </p:txEl>
                                          </p:spTgt>
                                        </p:tgtEl>
                                        <p:attrNameLst>
                                          <p:attrName>style.visibility</p:attrName>
                                        </p:attrNameLst>
                                      </p:cBhvr>
                                      <p:to>
                                        <p:strVal val="visible"/>
                                      </p:to>
                                    </p:set>
                                    <p:animEffect transition="in" filter="fade">
                                      <p:cBhvr>
                                        <p:cTn id="10" dur="500"/>
                                        <p:tgtEl>
                                          <p:spTgt spid="82534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25347">
                                            <p:txEl>
                                              <p:pRg st="3" end="3"/>
                                            </p:txEl>
                                          </p:spTgt>
                                        </p:tgtEl>
                                        <p:attrNameLst>
                                          <p:attrName>style.visibility</p:attrName>
                                        </p:attrNameLst>
                                      </p:cBhvr>
                                      <p:to>
                                        <p:strVal val="visible"/>
                                      </p:to>
                                    </p:set>
                                    <p:animEffect transition="in" filter="fade">
                                      <p:cBhvr>
                                        <p:cTn id="13" dur="500"/>
                                        <p:tgtEl>
                                          <p:spTgt spid="82534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25347">
                                            <p:txEl>
                                              <p:pRg st="4" end="4"/>
                                            </p:txEl>
                                          </p:spTgt>
                                        </p:tgtEl>
                                        <p:attrNameLst>
                                          <p:attrName>style.visibility</p:attrName>
                                        </p:attrNameLst>
                                      </p:cBhvr>
                                      <p:to>
                                        <p:strVal val="visible"/>
                                      </p:to>
                                    </p:set>
                                    <p:animEffect transition="in" filter="fade">
                                      <p:cBhvr>
                                        <p:cTn id="16" dur="500"/>
                                        <p:tgtEl>
                                          <p:spTgt spid="82534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25347">
                                            <p:txEl>
                                              <p:pRg st="7" end="7"/>
                                            </p:txEl>
                                          </p:spTgt>
                                        </p:tgtEl>
                                        <p:attrNameLst>
                                          <p:attrName>style.visibility</p:attrName>
                                        </p:attrNameLst>
                                      </p:cBhvr>
                                      <p:to>
                                        <p:strVal val="visible"/>
                                      </p:to>
                                    </p:set>
                                    <p:animEffect transition="in" filter="fade">
                                      <p:cBhvr>
                                        <p:cTn id="21" dur="500"/>
                                        <p:tgtEl>
                                          <p:spTgt spid="825347">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25347">
                                            <p:txEl>
                                              <p:pRg st="8" end="8"/>
                                            </p:txEl>
                                          </p:spTgt>
                                        </p:tgtEl>
                                        <p:attrNameLst>
                                          <p:attrName>style.visibility</p:attrName>
                                        </p:attrNameLst>
                                      </p:cBhvr>
                                      <p:to>
                                        <p:strVal val="visible"/>
                                      </p:to>
                                    </p:set>
                                    <p:animEffect transition="in" filter="fade">
                                      <p:cBhvr>
                                        <p:cTn id="24" dur="500"/>
                                        <p:tgtEl>
                                          <p:spTgt spid="825347">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25347">
                                            <p:txEl>
                                              <p:pRg st="9" end="9"/>
                                            </p:txEl>
                                          </p:spTgt>
                                        </p:tgtEl>
                                        <p:attrNameLst>
                                          <p:attrName>style.visibility</p:attrName>
                                        </p:attrNameLst>
                                      </p:cBhvr>
                                      <p:to>
                                        <p:strVal val="visible"/>
                                      </p:to>
                                    </p:set>
                                    <p:animEffect transition="in" filter="fade">
                                      <p:cBhvr>
                                        <p:cTn id="27" dur="500"/>
                                        <p:tgtEl>
                                          <p:spTgt spid="825347">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25347">
                                            <p:txEl>
                                              <p:pRg st="10" end="10"/>
                                            </p:txEl>
                                          </p:spTgt>
                                        </p:tgtEl>
                                        <p:attrNameLst>
                                          <p:attrName>style.visibility</p:attrName>
                                        </p:attrNameLst>
                                      </p:cBhvr>
                                      <p:to>
                                        <p:strVal val="visible"/>
                                      </p:to>
                                    </p:set>
                                    <p:animEffect transition="in" filter="fade">
                                      <p:cBhvr>
                                        <p:cTn id="30" dur="500"/>
                                        <p:tgtEl>
                                          <p:spTgt spid="8253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96F288-E7B6-2D45-A050-2A319138C0A6}" type="slidenum">
              <a:rPr lang="en-US"/>
              <a:pPr/>
              <a:t>58</a:t>
            </a:fld>
            <a:endParaRPr lang="en-US"/>
          </a:p>
        </p:txBody>
      </p:sp>
      <p:sp>
        <p:nvSpPr>
          <p:cNvPr id="826370" name="Rectangle 2"/>
          <p:cNvSpPr>
            <a:spLocks noGrp="1" noChangeArrowheads="1"/>
          </p:cNvSpPr>
          <p:nvPr>
            <p:ph type="title"/>
          </p:nvPr>
        </p:nvSpPr>
        <p:spPr/>
        <p:txBody>
          <a:bodyPr/>
          <a:lstStyle/>
          <a:p>
            <a:r>
              <a:rPr lang="en-US"/>
              <a:t>File Locking</a:t>
            </a:r>
          </a:p>
        </p:txBody>
      </p:sp>
      <p:sp>
        <p:nvSpPr>
          <p:cNvPr id="826371" name="Rectangle 3"/>
          <p:cNvSpPr>
            <a:spLocks noGrp="1" noChangeArrowheads="1"/>
          </p:cNvSpPr>
          <p:nvPr>
            <p:ph type="body" idx="1"/>
          </p:nvPr>
        </p:nvSpPr>
        <p:spPr>
          <a:xfrm>
            <a:off x="457200" y="1295400"/>
            <a:ext cx="8229600" cy="4876800"/>
          </a:xfrm>
        </p:spPr>
        <p:txBody>
          <a:bodyPr/>
          <a:lstStyle/>
          <a:p>
            <a:pPr>
              <a:lnSpc>
                <a:spcPct val="90000"/>
              </a:lnSpc>
            </a:pPr>
            <a:r>
              <a:rPr lang="en-US" dirty="0"/>
              <a:t>Provided by some operating systems </a:t>
            </a:r>
            <a:br>
              <a:rPr lang="en-US" dirty="0"/>
            </a:br>
            <a:r>
              <a:rPr lang="en-US" dirty="0"/>
              <a:t>and file systems.</a:t>
            </a:r>
          </a:p>
          <a:p>
            <a:pPr lvl="4">
              <a:lnSpc>
                <a:spcPct val="90000"/>
              </a:lnSpc>
            </a:pPr>
            <a:endParaRPr lang="en-US" dirty="0"/>
          </a:p>
          <a:p>
            <a:pPr>
              <a:lnSpc>
                <a:spcPct val="90000"/>
              </a:lnSpc>
            </a:pPr>
            <a:r>
              <a:rPr lang="en-US" dirty="0"/>
              <a:t>Mediates access to a file.</a:t>
            </a:r>
          </a:p>
          <a:p>
            <a:pPr lvl="4">
              <a:lnSpc>
                <a:spcPct val="90000"/>
              </a:lnSpc>
            </a:pPr>
            <a:endParaRPr lang="en-US" dirty="0"/>
          </a:p>
          <a:p>
            <a:pPr>
              <a:lnSpc>
                <a:spcPct val="90000"/>
              </a:lnSpc>
            </a:pPr>
            <a:r>
              <a:rPr lang="en-US" dirty="0"/>
              <a:t>Shared lock</a:t>
            </a:r>
          </a:p>
          <a:p>
            <a:pPr lvl="1">
              <a:lnSpc>
                <a:spcPct val="90000"/>
              </a:lnSpc>
            </a:pPr>
            <a:r>
              <a:rPr lang="en-US" dirty="0"/>
              <a:t>Similar to a reader lock.</a:t>
            </a:r>
          </a:p>
          <a:p>
            <a:pPr lvl="1">
              <a:lnSpc>
                <a:spcPct val="90000"/>
              </a:lnSpc>
            </a:pPr>
            <a:r>
              <a:rPr lang="en-US" dirty="0"/>
              <a:t>Several processes can acquire concurrently.</a:t>
            </a:r>
          </a:p>
          <a:p>
            <a:pPr lvl="4">
              <a:lnSpc>
                <a:spcPct val="90000"/>
              </a:lnSpc>
            </a:pPr>
            <a:endParaRPr lang="en-US" dirty="0"/>
          </a:p>
          <a:p>
            <a:pPr>
              <a:lnSpc>
                <a:spcPct val="90000"/>
              </a:lnSpc>
            </a:pPr>
            <a:r>
              <a:rPr lang="en-US" dirty="0"/>
              <a:t>Exclusive lock</a:t>
            </a:r>
          </a:p>
          <a:p>
            <a:pPr lvl="1">
              <a:lnSpc>
                <a:spcPct val="90000"/>
              </a:lnSpc>
            </a:pPr>
            <a:r>
              <a:rPr lang="en-US" dirty="0"/>
              <a:t>Similar to a writer lock.</a:t>
            </a:r>
          </a:p>
        </p:txBody>
      </p:sp>
    </p:spTree>
    <p:extLst>
      <p:ext uri="{BB962C8B-B14F-4D97-AF65-F5344CB8AC3E}">
        <p14:creationId xmlns:p14="http://schemas.microsoft.com/office/powerpoint/2010/main" val="2758669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96F288-E7B6-2D45-A050-2A319138C0A6}" type="slidenum">
              <a:rPr lang="en-US"/>
              <a:pPr/>
              <a:t>59</a:t>
            </a:fld>
            <a:endParaRPr lang="en-US"/>
          </a:p>
        </p:txBody>
      </p:sp>
      <p:sp>
        <p:nvSpPr>
          <p:cNvPr id="826370" name="Rectangle 2"/>
          <p:cNvSpPr>
            <a:spLocks noGrp="1" noChangeArrowheads="1"/>
          </p:cNvSpPr>
          <p:nvPr>
            <p:ph type="title"/>
          </p:nvPr>
        </p:nvSpPr>
        <p:spPr/>
        <p:txBody>
          <a:bodyPr/>
          <a:lstStyle/>
          <a:p>
            <a:r>
              <a:rPr lang="en-US" dirty="0"/>
              <a:t>File Locking</a:t>
            </a:r>
            <a:r>
              <a:rPr lang="en-US" i="1" dirty="0"/>
              <a:t>, cont’d</a:t>
            </a:r>
          </a:p>
        </p:txBody>
      </p:sp>
      <p:sp>
        <p:nvSpPr>
          <p:cNvPr id="826371" name="Rectangle 3"/>
          <p:cNvSpPr>
            <a:spLocks noGrp="1" noChangeArrowheads="1"/>
          </p:cNvSpPr>
          <p:nvPr>
            <p:ph type="body" idx="1"/>
          </p:nvPr>
        </p:nvSpPr>
        <p:spPr>
          <a:xfrm>
            <a:off x="457200" y="1295400"/>
            <a:ext cx="8229600" cy="4876800"/>
          </a:xfrm>
        </p:spPr>
        <p:txBody>
          <a:bodyPr/>
          <a:lstStyle/>
          <a:p>
            <a:pPr>
              <a:lnSpc>
                <a:spcPct val="90000"/>
              </a:lnSpc>
            </a:pPr>
            <a:r>
              <a:rPr lang="en-US" dirty="0"/>
              <a:t>Mandatory lock</a:t>
            </a:r>
          </a:p>
          <a:p>
            <a:pPr lvl="1">
              <a:lnSpc>
                <a:spcPct val="90000"/>
              </a:lnSpc>
            </a:pPr>
            <a:r>
              <a:rPr lang="en-US" dirty="0"/>
              <a:t>Once a process acquires an exclusive lock, </a:t>
            </a:r>
            <a:br>
              <a:rPr lang="en-US" dirty="0"/>
            </a:br>
            <a:r>
              <a:rPr lang="en-US" dirty="0"/>
              <a:t>the OS prevents any other process from </a:t>
            </a:r>
            <a:br>
              <a:rPr lang="en-US" dirty="0"/>
            </a:br>
            <a:r>
              <a:rPr lang="en-US" dirty="0"/>
              <a:t>accessing the locked file.</a:t>
            </a:r>
          </a:p>
          <a:p>
            <a:pPr lvl="4">
              <a:lnSpc>
                <a:spcPct val="90000"/>
              </a:lnSpc>
            </a:pPr>
            <a:endParaRPr lang="en-US" dirty="0"/>
          </a:p>
          <a:p>
            <a:pPr>
              <a:lnSpc>
                <a:spcPct val="90000"/>
              </a:lnSpc>
            </a:pPr>
            <a:r>
              <a:rPr lang="en-US" dirty="0"/>
              <a:t>Advisory lock</a:t>
            </a:r>
          </a:p>
          <a:p>
            <a:pPr lvl="1">
              <a:lnSpc>
                <a:spcPct val="90000"/>
              </a:lnSpc>
            </a:pPr>
            <a:r>
              <a:rPr lang="en-US" dirty="0"/>
              <a:t>Software developers ensure that locks </a:t>
            </a:r>
            <a:br>
              <a:rPr lang="en-US" dirty="0"/>
            </a:br>
            <a:r>
              <a:rPr lang="en-US" dirty="0"/>
              <a:t>are properly acquired and released.</a:t>
            </a:r>
          </a:p>
        </p:txBody>
      </p:sp>
    </p:spTree>
    <p:extLst>
      <p:ext uri="{BB962C8B-B14F-4D97-AF65-F5344CB8AC3E}">
        <p14:creationId xmlns:p14="http://schemas.microsoft.com/office/powerpoint/2010/main" val="367382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17CB-83F5-D046-AB6C-E9A528772DD7}"/>
              </a:ext>
            </a:extLst>
          </p:cNvPr>
          <p:cNvSpPr>
            <a:spLocks noGrp="1"/>
          </p:cNvSpPr>
          <p:nvPr>
            <p:ph type="title"/>
          </p:nvPr>
        </p:nvSpPr>
        <p:spPr/>
        <p:txBody>
          <a:bodyPr/>
          <a:lstStyle/>
          <a:p>
            <a:r>
              <a:rPr lang="en-US" altLang="en-US" dirty="0"/>
              <a:t>Midterm Solutions: Question 5</a:t>
            </a:r>
            <a:endParaRPr lang="en-US" dirty="0"/>
          </a:p>
        </p:txBody>
      </p:sp>
      <p:sp>
        <p:nvSpPr>
          <p:cNvPr id="3" name="Content Placeholder 2">
            <a:extLst>
              <a:ext uri="{FF2B5EF4-FFF2-40B4-BE49-F238E27FC236}">
                <a16:creationId xmlns:a16="http://schemas.microsoft.com/office/drawing/2014/main" id="{5D1F5DCE-82AC-CF43-BEC8-6531AEFE1B52}"/>
              </a:ext>
            </a:extLst>
          </p:cNvPr>
          <p:cNvSpPr>
            <a:spLocks noGrp="1"/>
          </p:cNvSpPr>
          <p:nvPr>
            <p:ph idx="1"/>
          </p:nvPr>
        </p:nvSpPr>
        <p:spPr>
          <a:xfrm>
            <a:off x="457200" y="1295401"/>
            <a:ext cx="8320994" cy="4511014"/>
          </a:xfrm>
        </p:spPr>
        <p:txBody>
          <a:bodyPr/>
          <a:lstStyle/>
          <a:p>
            <a:r>
              <a:rPr lang="en-US" dirty="0"/>
              <a:t>With preemptive Highest Priority First (HPF) process scheduling, how can a low priority process can end up blocking a high priority process?</a:t>
            </a:r>
          </a:p>
          <a:p>
            <a:pPr lvl="4"/>
            <a:endParaRPr lang="en-US" dirty="0"/>
          </a:p>
          <a:p>
            <a:pPr lvl="1"/>
            <a:r>
              <a:rPr lang="en-US" dirty="0">
                <a:solidFill>
                  <a:srgbClr val="0070C0"/>
                </a:solidFill>
              </a:rPr>
              <a:t>The low priority process acquires and holds a non-preemptable resource (such as the CD ROM reader), which is then needed by the high priority process. The higher priority process blocks waiting for the lower priority process to release the resource.</a:t>
            </a:r>
            <a:br>
              <a:rPr lang="en-US" dirty="0">
                <a:solidFill>
                  <a:srgbClr val="0070C0"/>
                </a:solidFill>
              </a:rPr>
            </a:br>
            <a:br>
              <a:rPr lang="en-US" sz="1600" dirty="0">
                <a:solidFill>
                  <a:srgbClr val="0070C0"/>
                </a:solidFill>
              </a:rPr>
            </a:br>
            <a:r>
              <a:rPr lang="en-US" dirty="0">
                <a:solidFill>
                  <a:srgbClr val="0070C0"/>
                </a:solidFill>
              </a:rPr>
              <a:t>This situation is called </a:t>
            </a:r>
            <a:r>
              <a:rPr lang="en-US" dirty="0">
                <a:solidFill>
                  <a:srgbClr val="B23300"/>
                </a:solidFill>
              </a:rPr>
              <a:t>priority inversion</a:t>
            </a:r>
            <a:r>
              <a:rPr lang="en-US" dirty="0">
                <a:solidFill>
                  <a:srgbClr val="0033CC"/>
                </a:solidFill>
              </a:rPr>
              <a:t>.</a:t>
            </a:r>
          </a:p>
        </p:txBody>
      </p:sp>
      <p:sp>
        <p:nvSpPr>
          <p:cNvPr id="6" name="Slide Number Placeholder 5">
            <a:extLst>
              <a:ext uri="{FF2B5EF4-FFF2-40B4-BE49-F238E27FC236}">
                <a16:creationId xmlns:a16="http://schemas.microsoft.com/office/drawing/2014/main" id="{9B4332A1-3142-434F-A47A-71E057882E90}"/>
              </a:ext>
            </a:extLst>
          </p:cNvPr>
          <p:cNvSpPr>
            <a:spLocks noGrp="1"/>
          </p:cNvSpPr>
          <p:nvPr>
            <p:ph type="sldNum" sz="quarter" idx="12"/>
          </p:nvPr>
        </p:nvSpPr>
        <p:spPr/>
        <p:txBody>
          <a:bodyPr/>
          <a:lstStyle/>
          <a:p>
            <a:fld id="{0F83EDA1-C167-BA43-B609-EDF3ED8221CF}" type="slidenum">
              <a:rPr lang="en-US" altLang="en-US" smtClean="0"/>
              <a:pPr/>
              <a:t>6</a:t>
            </a:fld>
            <a:endParaRPr lang="en-US" altLang="en-US"/>
          </a:p>
        </p:txBody>
      </p:sp>
    </p:spTree>
    <p:extLst>
      <p:ext uri="{BB962C8B-B14F-4D97-AF65-F5344CB8AC3E}">
        <p14:creationId xmlns:p14="http://schemas.microsoft.com/office/powerpoint/2010/main" val="374970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AD1AC7C-3B33-D847-8BC5-29CADAA93D01}" type="slidenum">
              <a:rPr lang="en-US"/>
              <a:pPr/>
              <a:t>60</a:t>
            </a:fld>
            <a:endParaRPr lang="en-US"/>
          </a:p>
        </p:txBody>
      </p:sp>
      <p:sp>
        <p:nvSpPr>
          <p:cNvPr id="831490" name="Rectangle 2"/>
          <p:cNvSpPr>
            <a:spLocks noGrp="1" noChangeArrowheads="1"/>
          </p:cNvSpPr>
          <p:nvPr>
            <p:ph type="title"/>
          </p:nvPr>
        </p:nvSpPr>
        <p:spPr/>
        <p:txBody>
          <a:bodyPr/>
          <a:lstStyle/>
          <a:p>
            <a:r>
              <a:rPr lang="en-US"/>
              <a:t>File Structure</a:t>
            </a:r>
          </a:p>
        </p:txBody>
      </p:sp>
      <p:sp>
        <p:nvSpPr>
          <p:cNvPr id="831491" name="Rectangle 3"/>
          <p:cNvSpPr>
            <a:spLocks noGrp="1" noChangeArrowheads="1"/>
          </p:cNvSpPr>
          <p:nvPr>
            <p:ph type="body" idx="1"/>
          </p:nvPr>
        </p:nvSpPr>
        <p:spPr/>
        <p:txBody>
          <a:bodyPr/>
          <a:lstStyle/>
          <a:p>
            <a:r>
              <a:rPr lang="en-US" dirty="0"/>
              <a:t>UNIX supports a </a:t>
            </a:r>
            <a:r>
              <a:rPr lang="en-US" u="sng" dirty="0"/>
              <a:t>minimal set</a:t>
            </a:r>
            <a:r>
              <a:rPr lang="en-US" dirty="0">
                <a:solidFill>
                  <a:srgbClr val="B23300"/>
                </a:solidFill>
              </a:rPr>
              <a:t> </a:t>
            </a:r>
            <a:r>
              <a:rPr lang="en-US" dirty="0"/>
              <a:t>of file structures.</a:t>
            </a:r>
          </a:p>
          <a:p>
            <a:pPr lvl="4"/>
            <a:endParaRPr lang="en-US" dirty="0"/>
          </a:p>
          <a:p>
            <a:pPr lvl="1"/>
            <a:r>
              <a:rPr lang="en-US" dirty="0"/>
              <a:t>A file is simply a stream of bytes.</a:t>
            </a:r>
          </a:p>
          <a:p>
            <a:pPr lvl="1"/>
            <a:r>
              <a:rPr lang="en-US" dirty="0"/>
              <a:t>Each byte is addressable by its offset </a:t>
            </a:r>
            <a:br>
              <a:rPr lang="en-US" dirty="0"/>
            </a:br>
            <a:r>
              <a:rPr lang="en-US" dirty="0"/>
              <a:t>from the file beginning or end.</a:t>
            </a:r>
          </a:p>
          <a:p>
            <a:pPr lvl="1"/>
            <a:r>
              <a:rPr lang="en-US" dirty="0"/>
              <a:t>User programs can organize these bytes </a:t>
            </a:r>
            <a:br>
              <a:rPr lang="en-US" dirty="0"/>
            </a:br>
            <a:r>
              <a:rPr lang="en-US" dirty="0"/>
              <a:t>into fixed- or variable-length records.</a:t>
            </a:r>
          </a:p>
          <a:p>
            <a:pPr lvl="4"/>
            <a:endParaRPr lang="en-US" dirty="0"/>
          </a:p>
          <a:p>
            <a:r>
              <a:rPr lang="en-US" dirty="0"/>
              <a:t>Other operating systems (especially on older machines) supported other file structures.</a:t>
            </a:r>
          </a:p>
        </p:txBody>
      </p:sp>
    </p:spTree>
    <p:extLst>
      <p:ext uri="{BB962C8B-B14F-4D97-AF65-F5344CB8AC3E}">
        <p14:creationId xmlns:p14="http://schemas.microsoft.com/office/powerpoint/2010/main" val="1768683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251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45952" y="4343390"/>
            <a:ext cx="5919127" cy="173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p:txBody>
          <a:bodyPr/>
          <a:lstStyle/>
          <a:p>
            <a:fld id="{CAAA0ED0-DF15-0747-AD58-FB0E07D78F52}" type="slidenum">
              <a:rPr lang="en-US"/>
              <a:pPr/>
              <a:t>61</a:t>
            </a:fld>
            <a:endParaRPr lang="en-US"/>
          </a:p>
        </p:txBody>
      </p:sp>
      <p:sp>
        <p:nvSpPr>
          <p:cNvPr id="832514" name="Rectangle 2"/>
          <p:cNvSpPr>
            <a:spLocks noGrp="1" noChangeArrowheads="1"/>
          </p:cNvSpPr>
          <p:nvPr>
            <p:ph type="title"/>
          </p:nvPr>
        </p:nvSpPr>
        <p:spPr/>
        <p:txBody>
          <a:bodyPr/>
          <a:lstStyle/>
          <a:p>
            <a:r>
              <a:rPr lang="en-US"/>
              <a:t>Sequential Access Method</a:t>
            </a:r>
          </a:p>
        </p:txBody>
      </p:sp>
      <p:sp>
        <p:nvSpPr>
          <p:cNvPr id="832515" name="Rectangle 3"/>
          <p:cNvSpPr>
            <a:spLocks noGrp="1" noChangeArrowheads="1"/>
          </p:cNvSpPr>
          <p:nvPr>
            <p:ph type="body" idx="1"/>
          </p:nvPr>
        </p:nvSpPr>
        <p:spPr>
          <a:xfrm>
            <a:off x="457200" y="1295400"/>
            <a:ext cx="8229600" cy="3139429"/>
          </a:xfrm>
        </p:spPr>
        <p:txBody>
          <a:bodyPr/>
          <a:lstStyle/>
          <a:p>
            <a:pPr>
              <a:lnSpc>
                <a:spcPct val="90000"/>
              </a:lnSpc>
            </a:pPr>
            <a:r>
              <a:rPr lang="en-US" dirty="0"/>
              <a:t>Programs access the records in forward order, </a:t>
            </a:r>
            <a:br>
              <a:rPr lang="en-US" dirty="0"/>
            </a:br>
            <a:r>
              <a:rPr lang="en-US" dirty="0"/>
              <a:t>one after another.</a:t>
            </a:r>
          </a:p>
          <a:p>
            <a:pPr lvl="4">
              <a:lnSpc>
                <a:spcPct val="90000"/>
              </a:lnSpc>
            </a:pPr>
            <a:endParaRPr lang="en-US" dirty="0"/>
          </a:p>
          <a:p>
            <a:pPr>
              <a:lnSpc>
                <a:spcPct val="90000"/>
              </a:lnSpc>
            </a:pPr>
            <a:r>
              <a:rPr lang="en-US" dirty="0"/>
              <a:t>The </a:t>
            </a:r>
            <a:r>
              <a:rPr lang="en-US" dirty="0">
                <a:solidFill>
                  <a:srgbClr val="B23300"/>
                </a:solidFill>
              </a:rPr>
              <a:t>file pointer </a:t>
            </a:r>
            <a:r>
              <a:rPr lang="en-US" dirty="0"/>
              <a:t>keeps track of the I/O location.</a:t>
            </a:r>
          </a:p>
          <a:p>
            <a:pPr lvl="1">
              <a:lnSpc>
                <a:spcPct val="90000"/>
              </a:lnSpc>
            </a:pPr>
            <a:r>
              <a:rPr lang="en-US" dirty="0"/>
              <a:t>Read the next record.</a:t>
            </a:r>
          </a:p>
          <a:p>
            <a:pPr lvl="1">
              <a:lnSpc>
                <a:spcPct val="90000"/>
              </a:lnSpc>
            </a:pPr>
            <a:r>
              <a:rPr lang="en-US" dirty="0"/>
              <a:t>Append to the end of the file.</a:t>
            </a:r>
          </a:p>
          <a:p>
            <a:pPr lvl="1">
              <a:lnSpc>
                <a:spcPct val="90000"/>
              </a:lnSpc>
            </a:pPr>
            <a:r>
              <a:rPr lang="en-US" dirty="0"/>
              <a:t>Rewind to the beginning of the file.</a:t>
            </a:r>
          </a:p>
          <a:p>
            <a:pPr lvl="1">
              <a:lnSpc>
                <a:spcPct val="90000"/>
              </a:lnSpc>
            </a:pPr>
            <a:r>
              <a:rPr lang="en-US" dirty="0"/>
              <a:t>Skip to record </a:t>
            </a:r>
            <a:r>
              <a:rPr lang="en-US" i="1" dirty="0"/>
              <a:t>n</a:t>
            </a:r>
          </a:p>
        </p:txBody>
      </p:sp>
      <p:sp>
        <p:nvSpPr>
          <p:cNvPr id="7" name="TextBox 6">
            <a:extLst>
              <a:ext uri="{FF2B5EF4-FFF2-40B4-BE49-F238E27FC236}">
                <a16:creationId xmlns:a16="http://schemas.microsoft.com/office/drawing/2014/main" id="{8CF80ADD-03CE-CD44-B20D-9912B19CB2CF}"/>
              </a:ext>
            </a:extLst>
          </p:cNvPr>
          <p:cNvSpPr txBox="1"/>
          <p:nvPr/>
        </p:nvSpPr>
        <p:spPr>
          <a:xfrm>
            <a:off x="3383293" y="6216004"/>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2627291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9B9AA20-C433-C841-A1AF-4272B0191C28}" type="slidenum">
              <a:rPr lang="en-US"/>
              <a:pPr/>
              <a:t>62</a:t>
            </a:fld>
            <a:endParaRPr lang="en-US"/>
          </a:p>
        </p:txBody>
      </p:sp>
      <p:sp>
        <p:nvSpPr>
          <p:cNvPr id="833538" name="Rectangle 2"/>
          <p:cNvSpPr>
            <a:spLocks noGrp="1" noChangeArrowheads="1"/>
          </p:cNvSpPr>
          <p:nvPr>
            <p:ph type="title"/>
          </p:nvPr>
        </p:nvSpPr>
        <p:spPr/>
        <p:txBody>
          <a:bodyPr/>
          <a:lstStyle/>
          <a:p>
            <a:r>
              <a:rPr lang="en-US"/>
              <a:t>Direct (Random) Access Method</a:t>
            </a:r>
          </a:p>
        </p:txBody>
      </p:sp>
      <p:sp>
        <p:nvSpPr>
          <p:cNvPr id="833539" name="Rectangle 3"/>
          <p:cNvSpPr>
            <a:spLocks noGrp="1" noChangeArrowheads="1"/>
          </p:cNvSpPr>
          <p:nvPr>
            <p:ph type="body" idx="1"/>
          </p:nvPr>
        </p:nvSpPr>
        <p:spPr>
          <a:xfrm>
            <a:off x="457200" y="1295401"/>
            <a:ext cx="8229600" cy="4876770"/>
          </a:xfrm>
        </p:spPr>
        <p:txBody>
          <a:bodyPr/>
          <a:lstStyle/>
          <a:p>
            <a:r>
              <a:rPr lang="en-US" dirty="0"/>
              <a:t>Programs can read or write records rapidly </a:t>
            </a:r>
            <a:br>
              <a:rPr lang="en-US" dirty="0"/>
            </a:br>
            <a:r>
              <a:rPr lang="en-US" u="sng" dirty="0"/>
              <a:t>in any order</a:t>
            </a:r>
            <a:r>
              <a:rPr lang="en-US" dirty="0"/>
              <a:t>.</a:t>
            </a:r>
          </a:p>
          <a:p>
            <a:pPr lvl="1"/>
            <a:r>
              <a:rPr lang="en-US" dirty="0"/>
              <a:t>Each record has a position which is a </a:t>
            </a:r>
            <a:r>
              <a:rPr lang="en-US" u="sng" dirty="0"/>
              <a:t>relative block number</a:t>
            </a:r>
            <a:r>
              <a:rPr lang="en-US" i="1" dirty="0"/>
              <a:t> n</a:t>
            </a:r>
            <a:r>
              <a:rPr lang="en-US" dirty="0"/>
              <a:t> relative to the beginning of the file.</a:t>
            </a:r>
          </a:p>
          <a:p>
            <a:pPr lvl="1"/>
            <a:r>
              <a:rPr lang="en-US" dirty="0"/>
              <a:t>Fixed-length records.</a:t>
            </a:r>
          </a:p>
          <a:p>
            <a:pPr lvl="1"/>
            <a:r>
              <a:rPr lang="en-US" b="1" dirty="0">
                <a:solidFill>
                  <a:srgbClr val="0033CC"/>
                </a:solidFill>
                <a:latin typeface="Courier New" charset="0"/>
                <a:cs typeface="Courier New" charset="0"/>
              </a:rPr>
              <a:t>read(</a:t>
            </a:r>
            <a:r>
              <a:rPr lang="en-US" b="1" i="1" dirty="0">
                <a:solidFill>
                  <a:srgbClr val="0033CC"/>
                </a:solidFill>
                <a:latin typeface="Courier New" charset="0"/>
                <a:cs typeface="Courier New" charset="0"/>
              </a:rPr>
              <a:t>n)</a:t>
            </a:r>
          </a:p>
          <a:p>
            <a:pPr lvl="1"/>
            <a:r>
              <a:rPr lang="en-US" b="1" dirty="0">
                <a:solidFill>
                  <a:srgbClr val="0033CC"/>
                </a:solidFill>
                <a:latin typeface="Courier New" charset="0"/>
                <a:cs typeface="Courier New" charset="0"/>
              </a:rPr>
              <a:t>write(</a:t>
            </a:r>
            <a:r>
              <a:rPr lang="en-US" b="1" i="1" dirty="0">
                <a:solidFill>
                  <a:srgbClr val="0033CC"/>
                </a:solidFill>
                <a:latin typeface="Courier New" charset="0"/>
                <a:cs typeface="Courier New" charset="0"/>
              </a:rPr>
              <a:t>n)</a:t>
            </a:r>
          </a:p>
          <a:p>
            <a:pPr lvl="1"/>
            <a:r>
              <a:rPr lang="en-US" b="1" dirty="0" err="1">
                <a:solidFill>
                  <a:srgbClr val="0033CC"/>
                </a:solidFill>
                <a:latin typeface="Courier New" charset="0"/>
                <a:cs typeface="Courier New" charset="0"/>
              </a:rPr>
              <a:t>position_to</a:t>
            </a:r>
            <a:r>
              <a:rPr lang="en-US" b="1" dirty="0">
                <a:solidFill>
                  <a:srgbClr val="0033CC"/>
                </a:solidFill>
                <a:latin typeface="Courier New" charset="0"/>
                <a:cs typeface="Courier New" charset="0"/>
              </a:rPr>
              <a:t>(</a:t>
            </a:r>
            <a:r>
              <a:rPr lang="en-US" b="1" i="1" dirty="0">
                <a:solidFill>
                  <a:srgbClr val="0033CC"/>
                </a:solidFill>
                <a:latin typeface="Courier New" charset="0"/>
                <a:cs typeface="Courier New" charset="0"/>
              </a:rPr>
              <a:t>n)</a:t>
            </a:r>
          </a:p>
          <a:p>
            <a:pPr lvl="1"/>
            <a:r>
              <a:rPr lang="en-US" b="1" dirty="0" err="1">
                <a:solidFill>
                  <a:srgbClr val="0033CC"/>
                </a:solidFill>
                <a:latin typeface="Courier New" charset="0"/>
                <a:cs typeface="Courier New" charset="0"/>
              </a:rPr>
              <a:t>read_next</a:t>
            </a:r>
            <a:r>
              <a:rPr lang="en-US" b="1" dirty="0">
                <a:solidFill>
                  <a:srgbClr val="0033CC"/>
                </a:solidFill>
                <a:latin typeface="Courier New" charset="0"/>
                <a:cs typeface="Courier New" charset="0"/>
              </a:rPr>
              <a:t>()</a:t>
            </a:r>
          </a:p>
          <a:p>
            <a:pPr lvl="1"/>
            <a:r>
              <a:rPr lang="en-US" b="1" dirty="0" err="1">
                <a:solidFill>
                  <a:srgbClr val="0033CC"/>
                </a:solidFill>
                <a:latin typeface="Courier New" charset="0"/>
                <a:cs typeface="Courier New" charset="0"/>
              </a:rPr>
              <a:t>write_next</a:t>
            </a:r>
            <a:r>
              <a:rPr lang="en-US" b="1" dirty="0">
                <a:solidFill>
                  <a:srgbClr val="0033CC"/>
                </a:solidFill>
                <a:latin typeface="Courier New" charset="0"/>
                <a:cs typeface="Courier New" charset="0"/>
              </a:rPr>
              <a:t>()</a:t>
            </a:r>
          </a:p>
          <a:p>
            <a:pPr lvl="1"/>
            <a:r>
              <a:rPr lang="en-US" b="1" dirty="0">
                <a:solidFill>
                  <a:srgbClr val="0033CC"/>
                </a:solidFill>
                <a:latin typeface="Courier New" charset="0"/>
                <a:cs typeface="Courier New" charset="0"/>
              </a:rPr>
              <a:t>rewrite(</a:t>
            </a:r>
            <a:r>
              <a:rPr lang="en-US" b="1" i="1" dirty="0">
                <a:solidFill>
                  <a:srgbClr val="0033CC"/>
                </a:solidFill>
                <a:latin typeface="Courier New" charset="0"/>
                <a:cs typeface="Courier New" charset="0"/>
              </a:rPr>
              <a:t>n)</a:t>
            </a:r>
            <a:endParaRPr lang="en-US" dirty="0">
              <a:solidFill>
                <a:srgbClr val="0033CC"/>
              </a:solidFill>
            </a:endParaRPr>
          </a:p>
        </p:txBody>
      </p:sp>
      <p:sp>
        <p:nvSpPr>
          <p:cNvPr id="833541" name="Text Box 5"/>
          <p:cNvSpPr txBox="1">
            <a:spLocks noChangeArrowheads="1"/>
          </p:cNvSpPr>
          <p:nvPr/>
        </p:nvSpPr>
        <p:spPr bwMode="auto">
          <a:xfrm>
            <a:off x="4417372" y="3092450"/>
            <a:ext cx="703262" cy="33655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FFFF00"/>
                </a:solidFill>
              </a:rPr>
              <a:t>Why?</a:t>
            </a:r>
          </a:p>
        </p:txBody>
      </p:sp>
    </p:spTree>
    <p:extLst>
      <p:ext uri="{BB962C8B-B14F-4D97-AF65-F5344CB8AC3E}">
        <p14:creationId xmlns:p14="http://schemas.microsoft.com/office/powerpoint/2010/main" val="3490666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3541"/>
                                        </p:tgtEl>
                                        <p:attrNameLst>
                                          <p:attrName>style.visibility</p:attrName>
                                        </p:attrNameLst>
                                      </p:cBhvr>
                                      <p:to>
                                        <p:strVal val="visible"/>
                                      </p:to>
                                    </p:set>
                                    <p:anim calcmode="lin" valueType="num">
                                      <p:cBhvr additive="base">
                                        <p:cTn id="7" dur="500" fill="hold"/>
                                        <p:tgtEl>
                                          <p:spTgt spid="833541"/>
                                        </p:tgtEl>
                                        <p:attrNameLst>
                                          <p:attrName>ppt_x</p:attrName>
                                        </p:attrNameLst>
                                      </p:cBhvr>
                                      <p:tavLst>
                                        <p:tav tm="0">
                                          <p:val>
                                            <p:strVal val="1+#ppt_w/2"/>
                                          </p:val>
                                        </p:tav>
                                        <p:tav tm="100000">
                                          <p:val>
                                            <p:strVal val="#ppt_x"/>
                                          </p:val>
                                        </p:tav>
                                      </p:tavLst>
                                    </p:anim>
                                    <p:anim calcmode="lin" valueType="num">
                                      <p:cBhvr additive="base">
                                        <p:cTn id="8" dur="500" fill="hold"/>
                                        <p:tgtEl>
                                          <p:spTgt spid="8335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33539">
                                            <p:txEl>
                                              <p:pRg st="3" end="3"/>
                                            </p:txEl>
                                          </p:spTgt>
                                        </p:tgtEl>
                                        <p:attrNameLst>
                                          <p:attrName>style.visibility</p:attrName>
                                        </p:attrNameLst>
                                      </p:cBhvr>
                                      <p:to>
                                        <p:strVal val="visible"/>
                                      </p:to>
                                    </p:set>
                                    <p:animEffect transition="in" filter="fade">
                                      <p:cBhvr>
                                        <p:cTn id="13" dur="500"/>
                                        <p:tgtEl>
                                          <p:spTgt spid="833539">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3539">
                                            <p:txEl>
                                              <p:pRg st="4" end="4"/>
                                            </p:txEl>
                                          </p:spTgt>
                                        </p:tgtEl>
                                        <p:attrNameLst>
                                          <p:attrName>style.visibility</p:attrName>
                                        </p:attrNameLst>
                                      </p:cBhvr>
                                      <p:to>
                                        <p:strVal val="visible"/>
                                      </p:to>
                                    </p:set>
                                    <p:animEffect transition="in" filter="fade">
                                      <p:cBhvr>
                                        <p:cTn id="16" dur="500"/>
                                        <p:tgtEl>
                                          <p:spTgt spid="833539">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3539">
                                            <p:txEl>
                                              <p:pRg st="5" end="5"/>
                                            </p:txEl>
                                          </p:spTgt>
                                        </p:tgtEl>
                                        <p:attrNameLst>
                                          <p:attrName>style.visibility</p:attrName>
                                        </p:attrNameLst>
                                      </p:cBhvr>
                                      <p:to>
                                        <p:strVal val="visible"/>
                                      </p:to>
                                    </p:set>
                                    <p:animEffect transition="in" filter="fade">
                                      <p:cBhvr>
                                        <p:cTn id="19" dur="500"/>
                                        <p:tgtEl>
                                          <p:spTgt spid="833539">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3539">
                                            <p:txEl>
                                              <p:pRg st="6" end="6"/>
                                            </p:txEl>
                                          </p:spTgt>
                                        </p:tgtEl>
                                        <p:attrNameLst>
                                          <p:attrName>style.visibility</p:attrName>
                                        </p:attrNameLst>
                                      </p:cBhvr>
                                      <p:to>
                                        <p:strVal val="visible"/>
                                      </p:to>
                                    </p:set>
                                    <p:animEffect transition="in" filter="fade">
                                      <p:cBhvr>
                                        <p:cTn id="22" dur="500"/>
                                        <p:tgtEl>
                                          <p:spTgt spid="833539">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33539">
                                            <p:txEl>
                                              <p:pRg st="7" end="7"/>
                                            </p:txEl>
                                          </p:spTgt>
                                        </p:tgtEl>
                                        <p:attrNameLst>
                                          <p:attrName>style.visibility</p:attrName>
                                        </p:attrNameLst>
                                      </p:cBhvr>
                                      <p:to>
                                        <p:strVal val="visible"/>
                                      </p:to>
                                    </p:set>
                                    <p:animEffect transition="in" filter="fade">
                                      <p:cBhvr>
                                        <p:cTn id="25" dur="500"/>
                                        <p:tgtEl>
                                          <p:spTgt spid="833539">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33539">
                                            <p:txEl>
                                              <p:pRg st="8" end="8"/>
                                            </p:txEl>
                                          </p:spTgt>
                                        </p:tgtEl>
                                        <p:attrNameLst>
                                          <p:attrName>style.visibility</p:attrName>
                                        </p:attrNameLst>
                                      </p:cBhvr>
                                      <p:to>
                                        <p:strVal val="visible"/>
                                      </p:to>
                                    </p:set>
                                    <p:animEffect transition="in" filter="fade">
                                      <p:cBhvr>
                                        <p:cTn id="28" dur="500"/>
                                        <p:tgtEl>
                                          <p:spTgt spid="8335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39" grpId="0" build="p"/>
      <p:bldP spid="83354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538CB78-B186-FE45-97BD-41E8706B9096}" type="slidenum">
              <a:rPr lang="en-US"/>
              <a:pPr/>
              <a:t>63</a:t>
            </a:fld>
            <a:endParaRPr lang="en-US"/>
          </a:p>
        </p:txBody>
      </p:sp>
      <p:sp>
        <p:nvSpPr>
          <p:cNvPr id="834562" name="Rectangle 2"/>
          <p:cNvSpPr>
            <a:spLocks noGrp="1" noChangeArrowheads="1"/>
          </p:cNvSpPr>
          <p:nvPr>
            <p:ph type="title"/>
          </p:nvPr>
        </p:nvSpPr>
        <p:spPr/>
        <p:txBody>
          <a:bodyPr/>
          <a:lstStyle/>
          <a:p>
            <a:r>
              <a:rPr lang="en-US"/>
              <a:t>Other Access Methods</a:t>
            </a:r>
          </a:p>
        </p:txBody>
      </p:sp>
      <p:sp>
        <p:nvSpPr>
          <p:cNvPr id="834563" name="Rectangle 3"/>
          <p:cNvSpPr>
            <a:spLocks noGrp="1" noChangeArrowheads="1"/>
          </p:cNvSpPr>
          <p:nvPr>
            <p:ph type="body" idx="1"/>
          </p:nvPr>
        </p:nvSpPr>
        <p:spPr>
          <a:xfrm>
            <a:off x="457200" y="1295400"/>
            <a:ext cx="8229600" cy="1402088"/>
          </a:xfrm>
        </p:spPr>
        <p:txBody>
          <a:bodyPr/>
          <a:lstStyle/>
          <a:p>
            <a:r>
              <a:rPr lang="en-US" dirty="0"/>
              <a:t>Build other access methods </a:t>
            </a:r>
            <a:br>
              <a:rPr lang="en-US" dirty="0"/>
            </a:br>
            <a:r>
              <a:rPr lang="en-US" dirty="0"/>
              <a:t>on top of direct-access.</a:t>
            </a:r>
          </a:p>
          <a:p>
            <a:pPr lvl="1"/>
            <a:r>
              <a:rPr lang="en-US" dirty="0"/>
              <a:t>Example: An </a:t>
            </a:r>
            <a:r>
              <a:rPr lang="en-US" dirty="0">
                <a:solidFill>
                  <a:srgbClr val="B23300"/>
                </a:solidFill>
              </a:rPr>
              <a:t>indexed access method</a:t>
            </a:r>
            <a:r>
              <a:rPr lang="en-US" dirty="0"/>
              <a:t>.</a:t>
            </a:r>
          </a:p>
        </p:txBody>
      </p:sp>
      <p:pic>
        <p:nvPicPr>
          <p:cNvPr id="834564"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03147" y="2697488"/>
            <a:ext cx="5029145" cy="3389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B61CE1B7-8106-6F4B-9605-9BD47460BCFD}"/>
              </a:ext>
            </a:extLst>
          </p:cNvPr>
          <p:cNvSpPr txBox="1"/>
          <p:nvPr/>
        </p:nvSpPr>
        <p:spPr>
          <a:xfrm>
            <a:off x="3383293" y="6216004"/>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1691929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4563">
                                            <p:txEl>
                                              <p:pRg st="1" end="1"/>
                                            </p:txEl>
                                          </p:spTgt>
                                        </p:tgtEl>
                                        <p:attrNameLst>
                                          <p:attrName>style.visibility</p:attrName>
                                        </p:attrNameLst>
                                      </p:cBhvr>
                                      <p:to>
                                        <p:strVal val="visible"/>
                                      </p:to>
                                    </p:set>
                                    <p:animEffect transition="in" filter="fade">
                                      <p:cBhvr>
                                        <p:cTn id="7" dur="500"/>
                                        <p:tgtEl>
                                          <p:spTgt spid="83456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34564"/>
                                        </p:tgtEl>
                                        <p:attrNameLst>
                                          <p:attrName>style.visibility</p:attrName>
                                        </p:attrNameLst>
                                      </p:cBhvr>
                                      <p:to>
                                        <p:strVal val="visible"/>
                                      </p:to>
                                    </p:set>
                                    <p:animEffect transition="in" filter="fade">
                                      <p:cBhvr>
                                        <p:cTn id="10" dur="500"/>
                                        <p:tgtEl>
                                          <p:spTgt spid="83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DD99B2-6FBB-B14B-92C9-8B6D34AB510F}" type="slidenum">
              <a:rPr lang="en-US"/>
              <a:pPr/>
              <a:t>64</a:t>
            </a:fld>
            <a:endParaRPr lang="en-US"/>
          </a:p>
        </p:txBody>
      </p:sp>
      <p:sp>
        <p:nvSpPr>
          <p:cNvPr id="835586" name="Rectangle 2"/>
          <p:cNvSpPr>
            <a:spLocks noGrp="1" noChangeArrowheads="1"/>
          </p:cNvSpPr>
          <p:nvPr>
            <p:ph type="title"/>
          </p:nvPr>
        </p:nvSpPr>
        <p:spPr/>
        <p:txBody>
          <a:bodyPr/>
          <a:lstStyle/>
          <a:p>
            <a:r>
              <a:rPr lang="en-US"/>
              <a:t>Disk Structure</a:t>
            </a:r>
          </a:p>
        </p:txBody>
      </p:sp>
      <p:sp>
        <p:nvSpPr>
          <p:cNvPr id="835587" name="Rectangle 3"/>
          <p:cNvSpPr>
            <a:spLocks noGrp="1" noChangeArrowheads="1"/>
          </p:cNvSpPr>
          <p:nvPr>
            <p:ph type="body" idx="1"/>
          </p:nvPr>
        </p:nvSpPr>
        <p:spPr/>
        <p:txBody>
          <a:bodyPr/>
          <a:lstStyle/>
          <a:p>
            <a:r>
              <a:rPr lang="en-US" dirty="0"/>
              <a:t>A disk can be subdivided into </a:t>
            </a:r>
            <a:r>
              <a:rPr lang="en-US" dirty="0">
                <a:solidFill>
                  <a:srgbClr val="B23300"/>
                </a:solidFill>
              </a:rPr>
              <a:t>partitions</a:t>
            </a:r>
            <a:r>
              <a:rPr lang="en-US" dirty="0">
                <a:solidFill>
                  <a:schemeClr val="folHlink"/>
                </a:solidFill>
              </a:rPr>
              <a:t>.</a:t>
            </a:r>
          </a:p>
          <a:p>
            <a:pPr lvl="1"/>
            <a:r>
              <a:rPr lang="en-US" dirty="0"/>
              <a:t>Disks or partitions can be RAID-protected </a:t>
            </a:r>
            <a:br>
              <a:rPr lang="en-US" dirty="0"/>
            </a:br>
            <a:r>
              <a:rPr lang="en-US" dirty="0"/>
              <a:t>against failure.</a:t>
            </a:r>
          </a:p>
          <a:p>
            <a:pPr lvl="4"/>
            <a:endParaRPr lang="en-US" dirty="0"/>
          </a:p>
          <a:p>
            <a:r>
              <a:rPr lang="en-US" u="sng" dirty="0"/>
              <a:t>Raw</a:t>
            </a:r>
            <a:r>
              <a:rPr lang="en-US" dirty="0">
                <a:solidFill>
                  <a:srgbClr val="B23300"/>
                </a:solidFill>
              </a:rPr>
              <a:t> </a:t>
            </a:r>
            <a:r>
              <a:rPr lang="en-US" dirty="0"/>
              <a:t>disk or partition: without a file system</a:t>
            </a:r>
          </a:p>
          <a:p>
            <a:r>
              <a:rPr lang="en-US" u="sng" dirty="0"/>
              <a:t>Formatted</a:t>
            </a:r>
            <a:r>
              <a:rPr lang="en-US" dirty="0"/>
              <a:t>:</a:t>
            </a:r>
            <a:r>
              <a:rPr lang="en-US" dirty="0">
                <a:solidFill>
                  <a:srgbClr val="B23300"/>
                </a:solidFill>
              </a:rPr>
              <a:t> </a:t>
            </a:r>
            <a:r>
              <a:rPr lang="en-US" dirty="0"/>
              <a:t>with a file system</a:t>
            </a:r>
          </a:p>
          <a:p>
            <a:pPr lvl="4"/>
            <a:endParaRPr lang="en-US" dirty="0"/>
          </a:p>
          <a:p>
            <a:r>
              <a:rPr lang="en-US" u="sng" dirty="0"/>
              <a:t>Volume</a:t>
            </a:r>
            <a:r>
              <a:rPr lang="en-US" dirty="0"/>
              <a:t>:</a:t>
            </a:r>
            <a:r>
              <a:rPr lang="en-US" dirty="0">
                <a:solidFill>
                  <a:srgbClr val="B23300"/>
                </a:solidFill>
              </a:rPr>
              <a:t> </a:t>
            </a:r>
            <a:r>
              <a:rPr lang="en-US" dirty="0"/>
              <a:t>An entity containing a file system.</a:t>
            </a:r>
          </a:p>
          <a:p>
            <a:pPr lvl="1"/>
            <a:r>
              <a:rPr lang="en-US" dirty="0"/>
              <a:t>Each volume tracks its file system</a:t>
            </a:r>
            <a:r>
              <a:rPr lang="en-US" dirty="0">
                <a:ea typeface="MS PGothic" charset="0"/>
                <a:cs typeface="MS PGothic" charset="0"/>
              </a:rPr>
              <a:t>’</a:t>
            </a:r>
            <a:r>
              <a:rPr lang="en-US" altLang="ja-JP" dirty="0">
                <a:ea typeface="MS PGothic" charset="0"/>
                <a:cs typeface="MS PGothic" charset="0"/>
              </a:rPr>
              <a:t>s information </a:t>
            </a:r>
            <a:br>
              <a:rPr lang="en-US" altLang="ja-JP" dirty="0">
                <a:ea typeface="MS PGothic" charset="0"/>
                <a:cs typeface="MS PGothic" charset="0"/>
              </a:rPr>
            </a:br>
            <a:r>
              <a:rPr lang="en-US" altLang="ja-JP" dirty="0">
                <a:ea typeface="MS PGothic" charset="0"/>
                <a:cs typeface="MS PGothic" charset="0"/>
              </a:rPr>
              <a:t>in a </a:t>
            </a:r>
            <a:r>
              <a:rPr lang="en-US" altLang="ja-JP" dirty="0">
                <a:solidFill>
                  <a:srgbClr val="B23300"/>
                </a:solidFill>
                <a:ea typeface="MS PGothic" charset="0"/>
                <a:cs typeface="MS PGothic" charset="0"/>
              </a:rPr>
              <a:t>device directory </a:t>
            </a:r>
            <a:r>
              <a:rPr lang="en-US" altLang="ja-JP" dirty="0">
                <a:ea typeface="MS PGothic" charset="0"/>
                <a:cs typeface="MS PGothic" charset="0"/>
              </a:rPr>
              <a:t>or </a:t>
            </a:r>
            <a:r>
              <a:rPr lang="en-US" altLang="ja-JP" dirty="0">
                <a:solidFill>
                  <a:srgbClr val="B23300"/>
                </a:solidFill>
                <a:ea typeface="MS PGothic" charset="0"/>
                <a:cs typeface="MS PGothic" charset="0"/>
              </a:rPr>
              <a:t>volume table of contents</a:t>
            </a:r>
            <a:r>
              <a:rPr lang="en-US" altLang="ja-JP" dirty="0">
                <a:solidFill>
                  <a:schemeClr val="folHlink"/>
                </a:solidFill>
                <a:ea typeface="MS PGothic" charset="0"/>
                <a:cs typeface="MS PGothic" charset="0"/>
              </a:rPr>
              <a:t>.</a:t>
            </a:r>
            <a:endParaRPr lang="en-US" dirty="0"/>
          </a:p>
        </p:txBody>
      </p:sp>
    </p:spTree>
    <p:extLst>
      <p:ext uri="{BB962C8B-B14F-4D97-AF65-F5344CB8AC3E}">
        <p14:creationId xmlns:p14="http://schemas.microsoft.com/office/powerpoint/2010/main" val="732008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507F8D-4B07-1444-8B82-81F085BADC44}" type="slidenum">
              <a:rPr lang="en-US"/>
              <a:pPr/>
              <a:t>65</a:t>
            </a:fld>
            <a:endParaRPr lang="en-US"/>
          </a:p>
        </p:txBody>
      </p:sp>
      <p:sp>
        <p:nvSpPr>
          <p:cNvPr id="852994" name="Rectangle 2"/>
          <p:cNvSpPr>
            <a:spLocks noGrp="1" noChangeArrowheads="1"/>
          </p:cNvSpPr>
          <p:nvPr>
            <p:ph type="title"/>
          </p:nvPr>
        </p:nvSpPr>
        <p:spPr/>
        <p:txBody>
          <a:bodyPr/>
          <a:lstStyle/>
          <a:p>
            <a:r>
              <a:rPr lang="en-US" dirty="0"/>
              <a:t>Disk Structure</a:t>
            </a:r>
            <a:r>
              <a:rPr lang="en-US" i="1" dirty="0"/>
              <a:t>, cont</a:t>
            </a:r>
            <a:r>
              <a:rPr lang="ja-JP" altLang="en-US" i="1">
                <a:latin typeface="Arial"/>
              </a:rPr>
              <a:t>’</a:t>
            </a:r>
            <a:r>
              <a:rPr lang="en-US" i="1" dirty="0"/>
              <a:t>d</a:t>
            </a:r>
          </a:p>
        </p:txBody>
      </p:sp>
      <p:sp>
        <p:nvSpPr>
          <p:cNvPr id="852995" name="Rectangle 3"/>
          <p:cNvSpPr>
            <a:spLocks noGrp="1" noChangeArrowheads="1"/>
          </p:cNvSpPr>
          <p:nvPr>
            <p:ph type="body" idx="1"/>
          </p:nvPr>
        </p:nvSpPr>
        <p:spPr/>
        <p:txBody>
          <a:bodyPr/>
          <a:lstStyle/>
          <a:p>
            <a:r>
              <a:rPr lang="en-US" dirty="0"/>
              <a:t>Along with </a:t>
            </a:r>
            <a:r>
              <a:rPr lang="en-US" u="sng" dirty="0"/>
              <a:t>general-purpose</a:t>
            </a:r>
            <a:r>
              <a:rPr lang="en-US" dirty="0">
                <a:solidFill>
                  <a:srgbClr val="B23300"/>
                </a:solidFill>
              </a:rPr>
              <a:t> </a:t>
            </a:r>
            <a:r>
              <a:rPr lang="en-US" dirty="0"/>
              <a:t>file systems, </a:t>
            </a:r>
            <a:br>
              <a:rPr lang="en-US" dirty="0"/>
            </a:br>
            <a:r>
              <a:rPr lang="en-US" dirty="0"/>
              <a:t>there are many </a:t>
            </a:r>
            <a:r>
              <a:rPr lang="en-US" u="sng" dirty="0"/>
              <a:t>special-purpose</a:t>
            </a:r>
            <a:r>
              <a:rPr lang="en-US" dirty="0">
                <a:solidFill>
                  <a:srgbClr val="B23300"/>
                </a:solidFill>
              </a:rPr>
              <a:t> </a:t>
            </a:r>
            <a:r>
              <a:rPr lang="en-US" dirty="0"/>
              <a:t>file systems.</a:t>
            </a:r>
          </a:p>
          <a:p>
            <a:pPr lvl="4"/>
            <a:endParaRPr lang="en-US" dirty="0"/>
          </a:p>
          <a:p>
            <a:r>
              <a:rPr lang="en-US" dirty="0"/>
              <a:t>Frequently, all the file systems reside within </a:t>
            </a:r>
            <a:br>
              <a:rPr lang="en-US" dirty="0"/>
            </a:br>
            <a:r>
              <a:rPr lang="en-US" dirty="0"/>
              <a:t>the same operating system or computer.</a:t>
            </a:r>
          </a:p>
        </p:txBody>
      </p:sp>
    </p:spTree>
    <p:extLst>
      <p:ext uri="{BB962C8B-B14F-4D97-AF65-F5344CB8AC3E}">
        <p14:creationId xmlns:p14="http://schemas.microsoft.com/office/powerpoint/2010/main" val="3175634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7BE40F9-5C14-FC4F-BEEB-42D0099189E7}" type="slidenum">
              <a:rPr lang="en-US"/>
              <a:pPr/>
              <a:t>66</a:t>
            </a:fld>
            <a:endParaRPr lang="en-US"/>
          </a:p>
        </p:txBody>
      </p:sp>
      <p:sp>
        <p:nvSpPr>
          <p:cNvPr id="837634" name="Rectangle 2"/>
          <p:cNvSpPr>
            <a:spLocks noGrp="1" noChangeArrowheads="1"/>
          </p:cNvSpPr>
          <p:nvPr>
            <p:ph type="title"/>
          </p:nvPr>
        </p:nvSpPr>
        <p:spPr/>
        <p:txBody>
          <a:bodyPr/>
          <a:lstStyle/>
          <a:p>
            <a:r>
              <a:rPr lang="en-US"/>
              <a:t>Directories</a:t>
            </a:r>
          </a:p>
        </p:txBody>
      </p:sp>
      <p:sp>
        <p:nvSpPr>
          <p:cNvPr id="837635" name="Rectangle 3"/>
          <p:cNvSpPr>
            <a:spLocks noGrp="1" noChangeArrowheads="1"/>
          </p:cNvSpPr>
          <p:nvPr>
            <p:ph type="body" idx="1"/>
          </p:nvPr>
        </p:nvSpPr>
        <p:spPr>
          <a:xfrm>
            <a:off x="457200" y="1295400"/>
            <a:ext cx="8229600" cy="4876800"/>
          </a:xfrm>
        </p:spPr>
        <p:txBody>
          <a:bodyPr/>
          <a:lstStyle/>
          <a:p>
            <a:r>
              <a:rPr lang="en-US" dirty="0"/>
              <a:t>A </a:t>
            </a:r>
            <a:r>
              <a:rPr lang="en-US" dirty="0">
                <a:solidFill>
                  <a:srgbClr val="B23300"/>
                </a:solidFill>
              </a:rPr>
              <a:t>directory </a:t>
            </a:r>
            <a:r>
              <a:rPr lang="en-US" dirty="0"/>
              <a:t>is a container (</a:t>
            </a:r>
            <a:r>
              <a:rPr lang="ja-JP" altLang="en-US" dirty="0">
                <a:latin typeface="Arial"/>
              </a:rPr>
              <a:t>“</a:t>
            </a:r>
            <a:r>
              <a:rPr lang="en-US" dirty="0"/>
              <a:t>folder</a:t>
            </a:r>
            <a:r>
              <a:rPr lang="ja-JP" altLang="en-US" dirty="0">
                <a:latin typeface="Arial"/>
              </a:rPr>
              <a:t>”</a:t>
            </a:r>
            <a:r>
              <a:rPr lang="en-US" dirty="0"/>
              <a:t>) of files.</a:t>
            </a:r>
          </a:p>
          <a:p>
            <a:pPr lvl="4"/>
            <a:endParaRPr lang="en-US" dirty="0"/>
          </a:p>
          <a:p>
            <a:r>
              <a:rPr lang="en-US" dirty="0"/>
              <a:t>Provides a way to organize </a:t>
            </a:r>
            <a:br>
              <a:rPr lang="en-US" dirty="0"/>
            </a:br>
            <a:r>
              <a:rPr lang="en-US" dirty="0"/>
              <a:t>a collection of files on disk.</a:t>
            </a:r>
          </a:p>
        </p:txBody>
      </p:sp>
    </p:spTree>
    <p:extLst>
      <p:ext uri="{BB962C8B-B14F-4D97-AF65-F5344CB8AC3E}">
        <p14:creationId xmlns:p14="http://schemas.microsoft.com/office/powerpoint/2010/main" val="2774489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D88CA58-6B78-9A4C-B099-2BE00202333C}" type="slidenum">
              <a:rPr lang="en-US"/>
              <a:pPr/>
              <a:t>67</a:t>
            </a:fld>
            <a:endParaRPr lang="en-US"/>
          </a:p>
        </p:txBody>
      </p:sp>
      <p:sp>
        <p:nvSpPr>
          <p:cNvPr id="838658" name="Rectangle 2"/>
          <p:cNvSpPr>
            <a:spLocks noGrp="1" noChangeArrowheads="1"/>
          </p:cNvSpPr>
          <p:nvPr>
            <p:ph type="title"/>
          </p:nvPr>
        </p:nvSpPr>
        <p:spPr/>
        <p:txBody>
          <a:bodyPr/>
          <a:lstStyle/>
          <a:p>
            <a:r>
              <a:rPr lang="en-US"/>
              <a:t>Directory Operations</a:t>
            </a:r>
          </a:p>
        </p:txBody>
      </p:sp>
      <p:sp>
        <p:nvSpPr>
          <p:cNvPr id="838659" name="Rectangle 3"/>
          <p:cNvSpPr>
            <a:spLocks noGrp="1" noChangeArrowheads="1"/>
          </p:cNvSpPr>
          <p:nvPr>
            <p:ph type="body" idx="1"/>
          </p:nvPr>
        </p:nvSpPr>
        <p:spPr/>
        <p:txBody>
          <a:bodyPr/>
          <a:lstStyle/>
          <a:p>
            <a:r>
              <a:rPr lang="en-US" dirty="0"/>
              <a:t>Efficiency</a:t>
            </a:r>
          </a:p>
          <a:p>
            <a:pPr lvl="1"/>
            <a:r>
              <a:rPr lang="en-US" dirty="0"/>
              <a:t>Locate a file quickly.</a:t>
            </a:r>
          </a:p>
          <a:p>
            <a:pPr lvl="4"/>
            <a:endParaRPr lang="en-US" dirty="0"/>
          </a:p>
          <a:p>
            <a:r>
              <a:rPr lang="en-US" dirty="0"/>
              <a:t>Naming</a:t>
            </a:r>
          </a:p>
          <a:p>
            <a:pPr lvl="1"/>
            <a:r>
              <a:rPr lang="en-US" dirty="0"/>
              <a:t>Convenient to users.</a:t>
            </a:r>
          </a:p>
          <a:p>
            <a:pPr lvl="1"/>
            <a:r>
              <a:rPr lang="en-US" dirty="0"/>
              <a:t>Two users can have same name for different files.</a:t>
            </a:r>
          </a:p>
          <a:p>
            <a:pPr lvl="1"/>
            <a:r>
              <a:rPr lang="en-US" dirty="0"/>
              <a:t>The same file can have several different names.</a:t>
            </a:r>
          </a:p>
          <a:p>
            <a:pPr lvl="4"/>
            <a:endParaRPr lang="en-US" dirty="0"/>
          </a:p>
          <a:p>
            <a:r>
              <a:rPr lang="en-US" dirty="0"/>
              <a:t>Grouping</a:t>
            </a:r>
          </a:p>
          <a:p>
            <a:pPr lvl="1"/>
            <a:r>
              <a:rPr lang="en-US" dirty="0"/>
              <a:t>Logical grouping of files by properties.</a:t>
            </a:r>
          </a:p>
        </p:txBody>
      </p:sp>
    </p:spTree>
    <p:extLst>
      <p:ext uri="{BB962C8B-B14F-4D97-AF65-F5344CB8AC3E}">
        <p14:creationId xmlns:p14="http://schemas.microsoft.com/office/powerpoint/2010/main" val="1633505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1632D2-74A4-0E42-9CF0-23709E767309}" type="slidenum">
              <a:rPr lang="en-US"/>
              <a:pPr/>
              <a:t>68</a:t>
            </a:fld>
            <a:endParaRPr lang="en-US"/>
          </a:p>
        </p:txBody>
      </p:sp>
      <p:sp>
        <p:nvSpPr>
          <p:cNvPr id="839682" name="Rectangle 2"/>
          <p:cNvSpPr>
            <a:spLocks noGrp="1" noChangeArrowheads="1"/>
          </p:cNvSpPr>
          <p:nvPr>
            <p:ph type="title"/>
          </p:nvPr>
        </p:nvSpPr>
        <p:spPr/>
        <p:txBody>
          <a:bodyPr/>
          <a:lstStyle/>
          <a:p>
            <a:r>
              <a:rPr lang="en-US" dirty="0"/>
              <a:t>Directory Operations</a:t>
            </a:r>
            <a:r>
              <a:rPr lang="en-US" i="1" dirty="0"/>
              <a:t>, cont</a:t>
            </a:r>
            <a:r>
              <a:rPr lang="en-US" i="1" dirty="0">
                <a:latin typeface="Arial"/>
              </a:rPr>
              <a:t>’</a:t>
            </a:r>
            <a:r>
              <a:rPr lang="en-US" i="1" dirty="0"/>
              <a:t>d</a:t>
            </a:r>
          </a:p>
        </p:txBody>
      </p:sp>
      <p:sp>
        <p:nvSpPr>
          <p:cNvPr id="839683" name="Rectangle 3"/>
          <p:cNvSpPr>
            <a:spLocks noGrp="1" noChangeArrowheads="1"/>
          </p:cNvSpPr>
          <p:nvPr>
            <p:ph type="body" idx="1"/>
          </p:nvPr>
        </p:nvSpPr>
        <p:spPr/>
        <p:txBody>
          <a:bodyPr/>
          <a:lstStyle/>
          <a:p>
            <a:r>
              <a:rPr lang="en-US" dirty="0"/>
              <a:t>Operations</a:t>
            </a:r>
          </a:p>
          <a:p>
            <a:pPr lvl="1"/>
            <a:r>
              <a:rPr lang="en-US" dirty="0"/>
              <a:t>Create a file</a:t>
            </a:r>
            <a:endParaRPr lang="en-US" sz="900" dirty="0"/>
          </a:p>
          <a:p>
            <a:pPr lvl="1"/>
            <a:r>
              <a:rPr lang="en-US" dirty="0"/>
              <a:t>Delete a file</a:t>
            </a:r>
            <a:endParaRPr lang="en-US" sz="900" dirty="0"/>
          </a:p>
          <a:p>
            <a:pPr lvl="1"/>
            <a:r>
              <a:rPr lang="en-US" dirty="0"/>
              <a:t>Search for a file</a:t>
            </a:r>
            <a:endParaRPr lang="en-US" sz="900" dirty="0"/>
          </a:p>
          <a:p>
            <a:pPr lvl="1"/>
            <a:r>
              <a:rPr lang="en-US" dirty="0"/>
              <a:t>Rename a file</a:t>
            </a:r>
            <a:endParaRPr lang="en-US" sz="900" dirty="0"/>
          </a:p>
          <a:p>
            <a:pPr lvl="1"/>
            <a:r>
              <a:rPr lang="en-US" dirty="0"/>
              <a:t>List a directory</a:t>
            </a:r>
            <a:endParaRPr lang="en-US" sz="900" dirty="0"/>
          </a:p>
          <a:p>
            <a:pPr lvl="1"/>
            <a:r>
              <a:rPr lang="en-US" dirty="0"/>
              <a:t>Traverse the file system</a:t>
            </a:r>
          </a:p>
        </p:txBody>
      </p:sp>
    </p:spTree>
    <p:extLst>
      <p:ext uri="{BB962C8B-B14F-4D97-AF65-F5344CB8AC3E}">
        <p14:creationId xmlns:p14="http://schemas.microsoft.com/office/powerpoint/2010/main" val="12585382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37FFF42-6A3F-4F40-88A7-380D3226CE42}" type="slidenum">
              <a:rPr lang="en-US"/>
              <a:pPr/>
              <a:t>69</a:t>
            </a:fld>
            <a:endParaRPr lang="en-US"/>
          </a:p>
        </p:txBody>
      </p:sp>
      <p:sp>
        <p:nvSpPr>
          <p:cNvPr id="840706" name="Rectangle 2"/>
          <p:cNvSpPr>
            <a:spLocks noGrp="1" noChangeArrowheads="1"/>
          </p:cNvSpPr>
          <p:nvPr>
            <p:ph type="title"/>
          </p:nvPr>
        </p:nvSpPr>
        <p:spPr/>
        <p:txBody>
          <a:bodyPr/>
          <a:lstStyle/>
          <a:p>
            <a:r>
              <a:rPr lang="en-US"/>
              <a:t>Single-Level Directory</a:t>
            </a:r>
          </a:p>
        </p:txBody>
      </p:sp>
      <p:sp>
        <p:nvSpPr>
          <p:cNvPr id="840707" name="Rectangle 3"/>
          <p:cNvSpPr>
            <a:spLocks noGrp="1" noChangeArrowheads="1"/>
          </p:cNvSpPr>
          <p:nvPr>
            <p:ph type="body" idx="1"/>
          </p:nvPr>
        </p:nvSpPr>
        <p:spPr>
          <a:xfrm>
            <a:off x="457200" y="1295400"/>
            <a:ext cx="8229600" cy="4876800"/>
          </a:xfrm>
        </p:spPr>
        <p:txBody>
          <a:bodyPr/>
          <a:lstStyle/>
          <a:p>
            <a:r>
              <a:rPr lang="en-US" dirty="0"/>
              <a:t>A single directory for all users.</a:t>
            </a:r>
          </a:p>
          <a:p>
            <a:endParaRPr lang="en-US" dirty="0"/>
          </a:p>
          <a:p>
            <a:endParaRPr lang="en-US" dirty="0"/>
          </a:p>
          <a:p>
            <a:endParaRPr lang="en-US" dirty="0"/>
          </a:p>
          <a:p>
            <a:endParaRPr lang="en-US" dirty="0"/>
          </a:p>
          <a:p>
            <a:endParaRPr lang="en-US" dirty="0"/>
          </a:p>
          <a:p>
            <a:r>
              <a:rPr lang="en-US" dirty="0"/>
              <a:t>Disadvantages:</a:t>
            </a:r>
          </a:p>
          <a:p>
            <a:pPr lvl="1"/>
            <a:r>
              <a:rPr lang="en-US" dirty="0"/>
              <a:t>Naming</a:t>
            </a:r>
          </a:p>
          <a:p>
            <a:pPr lvl="1"/>
            <a:r>
              <a:rPr lang="en-US" dirty="0"/>
              <a:t>Grouping</a:t>
            </a:r>
          </a:p>
        </p:txBody>
      </p:sp>
      <p:pic>
        <p:nvPicPr>
          <p:cNvPr id="84070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5879" y="2163757"/>
            <a:ext cx="7077075" cy="172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0F42C37C-2B20-5347-B119-22EA910CC428}"/>
              </a:ext>
            </a:extLst>
          </p:cNvPr>
          <p:cNvSpPr txBox="1"/>
          <p:nvPr/>
        </p:nvSpPr>
        <p:spPr>
          <a:xfrm>
            <a:off x="5669268" y="5708619"/>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73940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5A4E8DB-C333-F845-8566-2884E28DF510}"/>
              </a:ext>
            </a:extLst>
          </p:cNvPr>
          <p:cNvSpPr>
            <a:spLocks noGrp="1"/>
          </p:cNvSpPr>
          <p:nvPr>
            <p:ph type="sldNum" sz="quarter" idx="12"/>
          </p:nvPr>
        </p:nvSpPr>
        <p:spPr/>
        <p:txBody>
          <a:bodyPr/>
          <a:lstStyle/>
          <a:p>
            <a:fld id="{DE45DC74-084D-DA4A-AF6E-892CC6C04729}" type="slidenum">
              <a:rPr lang="en-US" altLang="en-US"/>
              <a:pPr/>
              <a:t>7</a:t>
            </a:fld>
            <a:endParaRPr lang="en-US" altLang="en-US" dirty="0"/>
          </a:p>
        </p:txBody>
      </p:sp>
      <p:sp>
        <p:nvSpPr>
          <p:cNvPr id="750594" name="Rectangle 2">
            <a:extLst>
              <a:ext uri="{FF2B5EF4-FFF2-40B4-BE49-F238E27FC236}">
                <a16:creationId xmlns:a16="http://schemas.microsoft.com/office/drawing/2014/main" id="{52B30849-6117-C748-8945-79DD935EE6EE}"/>
              </a:ext>
            </a:extLst>
          </p:cNvPr>
          <p:cNvSpPr>
            <a:spLocks noGrp="1" noChangeArrowheads="1"/>
          </p:cNvSpPr>
          <p:nvPr>
            <p:ph type="title"/>
          </p:nvPr>
        </p:nvSpPr>
        <p:spPr/>
        <p:txBody>
          <a:bodyPr/>
          <a:lstStyle/>
          <a:p>
            <a:r>
              <a:rPr lang="en-US" altLang="en-US" dirty="0"/>
              <a:t>Midterm Solutions: Question 6</a:t>
            </a:r>
          </a:p>
        </p:txBody>
      </p:sp>
      <p:sp>
        <p:nvSpPr>
          <p:cNvPr id="750595" name="Rectangle 3">
            <a:extLst>
              <a:ext uri="{FF2B5EF4-FFF2-40B4-BE49-F238E27FC236}">
                <a16:creationId xmlns:a16="http://schemas.microsoft.com/office/drawing/2014/main" id="{73F34C41-5E9B-9E4F-A5CF-876706C1741C}"/>
              </a:ext>
            </a:extLst>
          </p:cNvPr>
          <p:cNvSpPr>
            <a:spLocks noGrp="1" noChangeArrowheads="1"/>
          </p:cNvSpPr>
          <p:nvPr>
            <p:ph type="body" idx="1"/>
          </p:nvPr>
        </p:nvSpPr>
        <p:spPr>
          <a:xfrm>
            <a:off x="3931556" y="1295400"/>
            <a:ext cx="4846638" cy="4694238"/>
          </a:xfrm>
          <a:ln/>
        </p:spPr>
        <p:txBody>
          <a:bodyPr/>
          <a:lstStyle/>
          <a:p>
            <a:pPr marL="533400" indent="-533400">
              <a:lnSpc>
                <a:spcPct val="90000"/>
              </a:lnSpc>
              <a:buFont typeface="+mj-lt"/>
              <a:buAutoNum type="alphaUcPeriod"/>
            </a:pPr>
            <a:r>
              <a:rPr lang="en-US" altLang="ja-JP" sz="2400" dirty="0">
                <a:ea typeface="ＭＳ Ｐゴシック" panose="020B0600070205080204" pitchFamily="34" charset="-128"/>
              </a:rPr>
              <a:t>What is wrong with this code?</a:t>
            </a:r>
          </a:p>
          <a:p>
            <a:pPr lvl="1">
              <a:lnSpc>
                <a:spcPct val="90000"/>
              </a:lnSpc>
            </a:pPr>
            <a:r>
              <a:rPr lang="en-US" altLang="ja-JP" sz="2000" dirty="0">
                <a:solidFill>
                  <a:srgbClr val="0070C0"/>
                </a:solidFill>
              </a:rPr>
              <a:t>If multiple processes call this code, each representing a user who wants a license, then any statements that access variable </a:t>
            </a:r>
            <a:r>
              <a:rPr lang="en-US" altLang="ja-JP" sz="2000" b="1" dirty="0">
                <a:solidFill>
                  <a:srgbClr val="0070C0"/>
                </a:solidFill>
                <a:latin typeface="Courier New" panose="02070309020205020404" pitchFamily="49" charset="0"/>
                <a:cs typeface="Courier New" panose="02070309020205020404" pitchFamily="49" charset="0"/>
              </a:rPr>
              <a:t>users</a:t>
            </a:r>
            <a:r>
              <a:rPr lang="en-US" altLang="ja-JP" sz="2000" dirty="0">
                <a:solidFill>
                  <a:srgbClr val="0070C0"/>
                </a:solidFill>
              </a:rPr>
              <a:t> is in a </a:t>
            </a:r>
            <a:r>
              <a:rPr lang="en-US" altLang="ja-JP" sz="2000" u="sng" dirty="0">
                <a:solidFill>
                  <a:srgbClr val="0070C0"/>
                </a:solidFill>
              </a:rPr>
              <a:t>critical region</a:t>
            </a:r>
            <a:r>
              <a:rPr lang="en-US" altLang="ja-JP" sz="2000" dirty="0">
                <a:solidFill>
                  <a:srgbClr val="0070C0"/>
                </a:solidFill>
              </a:rPr>
              <a:t>. A </a:t>
            </a:r>
            <a:r>
              <a:rPr lang="en-US" altLang="ja-JP" sz="2000" u="sng" dirty="0">
                <a:solidFill>
                  <a:srgbClr val="0070C0"/>
                </a:solidFill>
              </a:rPr>
              <a:t>race condition</a:t>
            </a:r>
            <a:r>
              <a:rPr lang="en-US" altLang="ja-JP" sz="2000" dirty="0">
                <a:solidFill>
                  <a:srgbClr val="0070C0"/>
                </a:solidFill>
              </a:rPr>
              <a:t> exists.</a:t>
            </a:r>
          </a:p>
          <a:p>
            <a:pPr marL="971550" lvl="1" indent="-533400">
              <a:lnSpc>
                <a:spcPct val="90000"/>
              </a:lnSpc>
              <a:buFont typeface="+mj-lt"/>
              <a:buAutoNum type="alphaUcPeriod"/>
            </a:pPr>
            <a:endParaRPr lang="en-US" altLang="ja-JP" sz="2000" dirty="0">
              <a:ea typeface="ＭＳ Ｐゴシック" panose="020B0600070205080204" pitchFamily="34" charset="-128"/>
            </a:endParaRPr>
          </a:p>
          <a:p>
            <a:pPr marL="533400" indent="-533400">
              <a:lnSpc>
                <a:spcPct val="90000"/>
              </a:lnSpc>
              <a:buFont typeface="+mj-lt"/>
              <a:buAutoNum type="alphaUcPeriod"/>
            </a:pPr>
            <a:r>
              <a:rPr lang="en-US" altLang="ja-JP" sz="2400" dirty="0">
                <a:ea typeface="ＭＳ Ｐゴシック" panose="020B0600070205080204" pitchFamily="34" charset="-128"/>
              </a:rPr>
              <a:t>How to fix the code?</a:t>
            </a:r>
          </a:p>
          <a:p>
            <a:pPr lvl="1">
              <a:lnSpc>
                <a:spcPct val="90000"/>
              </a:lnSpc>
            </a:pPr>
            <a:r>
              <a:rPr lang="en-US" altLang="ja-JP" sz="2000" dirty="0">
                <a:solidFill>
                  <a:srgbClr val="0070C0"/>
                </a:solidFill>
              </a:rPr>
              <a:t>Introduce a </a:t>
            </a:r>
            <a:r>
              <a:rPr lang="en-US" altLang="ja-JP" sz="2000" u="sng" dirty="0">
                <a:solidFill>
                  <a:srgbClr val="0070C0"/>
                </a:solidFill>
              </a:rPr>
              <a:t>mutex</a:t>
            </a:r>
            <a:r>
              <a:rPr lang="en-US" altLang="ja-JP" sz="2000" dirty="0">
                <a:solidFill>
                  <a:srgbClr val="0070C0"/>
                </a:solidFill>
              </a:rPr>
              <a:t> that locks before executing the body of each function and unlocks before returning.</a:t>
            </a:r>
          </a:p>
        </p:txBody>
      </p:sp>
      <p:sp>
        <p:nvSpPr>
          <p:cNvPr id="750596" name="Text Box 4">
            <a:extLst>
              <a:ext uri="{FF2B5EF4-FFF2-40B4-BE49-F238E27FC236}">
                <a16:creationId xmlns:a16="http://schemas.microsoft.com/office/drawing/2014/main" id="{72E97BAA-3F32-324D-B45F-56976BFF6EBC}"/>
              </a:ext>
            </a:extLst>
          </p:cNvPr>
          <p:cNvSpPr txBox="1">
            <a:spLocks noChangeArrowheads="1"/>
          </p:cNvSpPr>
          <p:nvPr/>
        </p:nvSpPr>
        <p:spPr bwMode="auto">
          <a:xfrm>
            <a:off x="548684" y="1325563"/>
            <a:ext cx="3200366" cy="4572290"/>
          </a:xfrm>
          <a:prstGeom prst="rect">
            <a:avLst/>
          </a:prstGeom>
          <a:solidFill>
            <a:schemeClr val="bg1">
              <a:lumMod val="95000"/>
            </a:schemeClr>
          </a:solidFill>
          <a:ln>
            <a:solidFill>
              <a:schemeClr val="bg1">
                <a:lumMod val="75000"/>
              </a:schemeClr>
            </a:solidFill>
          </a:ln>
        </p:spPr>
        <p:txBody>
          <a:bodyPr/>
          <a:lstStyle/>
          <a:p>
            <a:r>
              <a:rPr lang="en-US" sz="1400" b="1" dirty="0">
                <a:latin typeface="Courier New" panose="02070309020205020404" pitchFamily="49" charset="0"/>
                <a:cs typeface="Courier New" panose="02070309020205020404" pitchFamily="49" charset="0"/>
              </a:rPr>
              <a:t>const int MAX_USERS = 10;</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int users = 0;</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bool </a:t>
            </a:r>
            <a:r>
              <a:rPr lang="en-US" sz="1400" b="1" dirty="0" err="1">
                <a:latin typeface="Courier New" panose="02070309020205020404" pitchFamily="49" charset="0"/>
                <a:cs typeface="Courier New" panose="02070309020205020404" pitchFamily="49" charset="0"/>
              </a:rPr>
              <a:t>acquire_license</a:t>
            </a:r>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if (users &gt;= MAX_USERS)</a:t>
            </a:r>
          </a:p>
          <a:p>
            <a:r>
              <a:rPr lang="en-US" sz="1400" b="1" dirty="0">
                <a:latin typeface="Courier New" panose="02070309020205020404" pitchFamily="49" charset="0"/>
                <a:cs typeface="Courier New" panose="02070309020205020404" pitchFamily="49" charset="0"/>
              </a:rPr>
              <a:t>    { </a:t>
            </a:r>
          </a:p>
          <a:p>
            <a:r>
              <a:rPr lang="en-US" sz="1400" b="1" dirty="0">
                <a:latin typeface="Courier New" panose="02070309020205020404" pitchFamily="49" charset="0"/>
                <a:cs typeface="Courier New" panose="02070309020205020404" pitchFamily="49" charset="0"/>
              </a:rPr>
              <a:t>        return false;</a:t>
            </a:r>
          </a:p>
          <a:p>
            <a:r>
              <a:rPr lang="en-US" sz="1400" b="1" dirty="0">
                <a:latin typeface="Courier New" panose="02070309020205020404" pitchFamily="49" charset="0"/>
                <a:cs typeface="Courier New" panose="02070309020205020404" pitchFamily="49" charset="0"/>
              </a:rPr>
              <a:t>    }</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else</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users++; </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return true;</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relinquish_license</a:t>
            </a:r>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users--;</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a:t>
            </a:r>
            <a:endParaRPr lang="en-US" altLang="en-US" sz="1400" b="1" dirty="0">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0595">
                                            <p:txEl>
                                              <p:pRg st="1" end="1"/>
                                            </p:txEl>
                                          </p:spTgt>
                                        </p:tgtEl>
                                        <p:attrNameLst>
                                          <p:attrName>style.visibility</p:attrName>
                                        </p:attrNameLst>
                                      </p:cBhvr>
                                      <p:to>
                                        <p:strVal val="visible"/>
                                      </p:to>
                                    </p:set>
                                    <p:animEffect transition="in" filter="fade">
                                      <p:cBhvr>
                                        <p:cTn id="7" dur="500"/>
                                        <p:tgtEl>
                                          <p:spTgt spid="7505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0595">
                                            <p:txEl>
                                              <p:pRg st="4" end="4"/>
                                            </p:txEl>
                                          </p:spTgt>
                                        </p:tgtEl>
                                        <p:attrNameLst>
                                          <p:attrName>style.visibility</p:attrName>
                                        </p:attrNameLst>
                                      </p:cBhvr>
                                      <p:to>
                                        <p:strVal val="visible"/>
                                      </p:to>
                                    </p:set>
                                    <p:animEffect transition="in" filter="fade">
                                      <p:cBhvr>
                                        <p:cTn id="12" dur="500"/>
                                        <p:tgtEl>
                                          <p:spTgt spid="75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EF999BF-3923-AE4B-B0B3-680A0CF4AC8C}" type="slidenum">
              <a:rPr lang="en-US"/>
              <a:pPr/>
              <a:t>70</a:t>
            </a:fld>
            <a:endParaRPr lang="en-US"/>
          </a:p>
        </p:txBody>
      </p:sp>
      <p:sp>
        <p:nvSpPr>
          <p:cNvPr id="841730" name="Rectangle 2"/>
          <p:cNvSpPr>
            <a:spLocks noGrp="1" noChangeArrowheads="1"/>
          </p:cNvSpPr>
          <p:nvPr>
            <p:ph type="title"/>
          </p:nvPr>
        </p:nvSpPr>
        <p:spPr/>
        <p:txBody>
          <a:bodyPr/>
          <a:lstStyle/>
          <a:p>
            <a:r>
              <a:rPr lang="en-US"/>
              <a:t>Two-Level Directory</a:t>
            </a:r>
          </a:p>
        </p:txBody>
      </p:sp>
      <p:sp>
        <p:nvSpPr>
          <p:cNvPr id="841731" name="Rectangle 3"/>
          <p:cNvSpPr>
            <a:spLocks noGrp="1" noChangeArrowheads="1"/>
          </p:cNvSpPr>
          <p:nvPr>
            <p:ph type="body" idx="1"/>
          </p:nvPr>
        </p:nvSpPr>
        <p:spPr>
          <a:xfrm>
            <a:off x="457200" y="1295400"/>
            <a:ext cx="8229600" cy="1767844"/>
          </a:xfrm>
        </p:spPr>
        <p:txBody>
          <a:bodyPr/>
          <a:lstStyle/>
          <a:p>
            <a:pPr>
              <a:lnSpc>
                <a:spcPct val="90000"/>
              </a:lnSpc>
            </a:pPr>
            <a:r>
              <a:rPr lang="en-US" dirty="0"/>
              <a:t>The operating system maintains </a:t>
            </a:r>
            <a:br>
              <a:rPr lang="en-US" dirty="0"/>
            </a:br>
            <a:r>
              <a:rPr lang="en-US" dirty="0"/>
              <a:t>a </a:t>
            </a:r>
            <a:r>
              <a:rPr lang="en-US" u="sng" dirty="0"/>
              <a:t>master file directory</a:t>
            </a:r>
            <a:r>
              <a:rPr lang="en-US" dirty="0"/>
              <a:t>.</a:t>
            </a:r>
          </a:p>
          <a:p>
            <a:pPr lvl="4">
              <a:lnSpc>
                <a:spcPct val="90000"/>
              </a:lnSpc>
            </a:pPr>
            <a:endParaRPr lang="en-US" dirty="0"/>
          </a:p>
          <a:p>
            <a:pPr>
              <a:lnSpc>
                <a:spcPct val="90000"/>
              </a:lnSpc>
            </a:pPr>
            <a:r>
              <a:rPr lang="en-US" dirty="0"/>
              <a:t>Each user has a </a:t>
            </a:r>
            <a:r>
              <a:rPr lang="en-US" u="sng" dirty="0"/>
              <a:t>user file directory</a:t>
            </a:r>
            <a:r>
              <a:rPr lang="en-US" dirty="0"/>
              <a:t>.</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lvl="4">
              <a:lnSpc>
                <a:spcPct val="90000"/>
              </a:lnSpc>
            </a:pPr>
            <a:endParaRPr lang="en-US" dirty="0"/>
          </a:p>
          <a:p>
            <a:pPr lvl="4">
              <a:lnSpc>
                <a:spcPct val="90000"/>
              </a:lnSpc>
            </a:pPr>
            <a:endParaRPr lang="en-US" dirty="0"/>
          </a:p>
        </p:txBody>
      </p:sp>
      <p:pic>
        <p:nvPicPr>
          <p:cNvPr id="841732"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7426" y="3233402"/>
            <a:ext cx="6743500" cy="2298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DABDD26E-4839-F44A-AB7A-CFE5C95D1167}"/>
              </a:ext>
            </a:extLst>
          </p:cNvPr>
          <p:cNvSpPr txBox="1"/>
          <p:nvPr/>
        </p:nvSpPr>
        <p:spPr>
          <a:xfrm>
            <a:off x="5669268" y="5708619"/>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17487183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EF999BF-3923-AE4B-B0B3-680A0CF4AC8C}" type="slidenum">
              <a:rPr lang="en-US"/>
              <a:pPr/>
              <a:t>71</a:t>
            </a:fld>
            <a:endParaRPr lang="en-US"/>
          </a:p>
        </p:txBody>
      </p:sp>
      <p:sp>
        <p:nvSpPr>
          <p:cNvPr id="841730" name="Rectangle 2"/>
          <p:cNvSpPr>
            <a:spLocks noGrp="1" noChangeArrowheads="1"/>
          </p:cNvSpPr>
          <p:nvPr>
            <p:ph type="title"/>
          </p:nvPr>
        </p:nvSpPr>
        <p:spPr/>
        <p:txBody>
          <a:bodyPr/>
          <a:lstStyle/>
          <a:p>
            <a:r>
              <a:rPr lang="en-US" dirty="0"/>
              <a:t>Two-Level Directory</a:t>
            </a:r>
            <a:r>
              <a:rPr lang="en-US" i="1" dirty="0"/>
              <a:t>, cont’d</a:t>
            </a:r>
          </a:p>
        </p:txBody>
      </p:sp>
      <p:sp>
        <p:nvSpPr>
          <p:cNvPr id="841731" name="Rectangle 3"/>
          <p:cNvSpPr>
            <a:spLocks noGrp="1" noChangeArrowheads="1"/>
          </p:cNvSpPr>
          <p:nvPr>
            <p:ph type="body" idx="1"/>
          </p:nvPr>
        </p:nvSpPr>
        <p:spPr>
          <a:xfrm>
            <a:off x="457200" y="3794756"/>
            <a:ext cx="8229600" cy="2377443"/>
          </a:xfrm>
        </p:spPr>
        <p:txBody>
          <a:bodyPr/>
          <a:lstStyle/>
          <a:p>
            <a:pPr>
              <a:lnSpc>
                <a:spcPct val="90000"/>
              </a:lnSpc>
            </a:pPr>
            <a:r>
              <a:rPr lang="en-US" dirty="0"/>
              <a:t>Advantages</a:t>
            </a:r>
          </a:p>
          <a:p>
            <a:pPr lvl="1">
              <a:lnSpc>
                <a:spcPct val="90000"/>
              </a:lnSpc>
            </a:pPr>
            <a:r>
              <a:rPr lang="en-US" dirty="0"/>
              <a:t>Different users can use the same file names.</a:t>
            </a:r>
          </a:p>
          <a:p>
            <a:pPr lvl="1">
              <a:lnSpc>
                <a:spcPct val="90000"/>
              </a:lnSpc>
            </a:pPr>
            <a:r>
              <a:rPr lang="en-US" dirty="0"/>
              <a:t>More efficient searching.</a:t>
            </a:r>
          </a:p>
          <a:p>
            <a:pPr lvl="4">
              <a:lnSpc>
                <a:spcPct val="90000"/>
              </a:lnSpc>
            </a:pPr>
            <a:endParaRPr lang="en-US" dirty="0"/>
          </a:p>
          <a:p>
            <a:pPr>
              <a:lnSpc>
                <a:spcPct val="90000"/>
              </a:lnSpc>
            </a:pPr>
            <a:r>
              <a:rPr lang="en-US" dirty="0"/>
              <a:t>Disadvantages</a:t>
            </a:r>
          </a:p>
          <a:p>
            <a:pPr lvl="1">
              <a:lnSpc>
                <a:spcPct val="90000"/>
              </a:lnSpc>
            </a:pPr>
            <a:r>
              <a:rPr lang="en-US" dirty="0"/>
              <a:t>No grouping.</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7426" y="1325903"/>
            <a:ext cx="6743500" cy="2298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F356F2C9-C367-DF4B-BA3A-C6447E9BD683}"/>
              </a:ext>
            </a:extLst>
          </p:cNvPr>
          <p:cNvSpPr txBox="1"/>
          <p:nvPr/>
        </p:nvSpPr>
        <p:spPr>
          <a:xfrm>
            <a:off x="5669268" y="5708619"/>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1832352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3E53E11-94DA-F049-9C99-81165901DAD9}" type="slidenum">
              <a:rPr lang="en-US"/>
              <a:pPr/>
              <a:t>72</a:t>
            </a:fld>
            <a:endParaRPr lang="en-US"/>
          </a:p>
        </p:txBody>
      </p:sp>
      <p:sp>
        <p:nvSpPr>
          <p:cNvPr id="842754" name="Rectangle 2"/>
          <p:cNvSpPr>
            <a:spLocks noGrp="1" noChangeArrowheads="1"/>
          </p:cNvSpPr>
          <p:nvPr>
            <p:ph type="title"/>
          </p:nvPr>
        </p:nvSpPr>
        <p:spPr/>
        <p:txBody>
          <a:bodyPr/>
          <a:lstStyle/>
          <a:p>
            <a:r>
              <a:rPr lang="en-US"/>
              <a:t>Tree-Structured Directories</a:t>
            </a:r>
          </a:p>
        </p:txBody>
      </p:sp>
      <p:sp>
        <p:nvSpPr>
          <p:cNvPr id="842755" name="Rectangle 3"/>
          <p:cNvSpPr>
            <a:spLocks noGrp="1" noChangeArrowheads="1"/>
          </p:cNvSpPr>
          <p:nvPr>
            <p:ph type="body" idx="1"/>
          </p:nvPr>
        </p:nvSpPr>
        <p:spPr>
          <a:xfrm>
            <a:off x="457200" y="1234464"/>
            <a:ext cx="8229600" cy="487363"/>
          </a:xfrm>
        </p:spPr>
        <p:txBody>
          <a:bodyPr/>
          <a:lstStyle/>
          <a:p>
            <a:r>
              <a:rPr lang="en-US" dirty="0"/>
              <a:t>Users can create their own subdirectories.</a:t>
            </a:r>
          </a:p>
        </p:txBody>
      </p:sp>
      <p:pic>
        <p:nvPicPr>
          <p:cNvPr id="842756"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6963" y="1874537"/>
            <a:ext cx="6961187" cy="443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E66BEF37-9D85-C645-BAA7-20EB58102299}"/>
              </a:ext>
            </a:extLst>
          </p:cNvPr>
          <p:cNvSpPr txBox="1"/>
          <p:nvPr/>
        </p:nvSpPr>
        <p:spPr>
          <a:xfrm>
            <a:off x="5669268" y="5708619"/>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4025371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110DFCD-37BF-0740-A4B7-151E35BCD9C3}" type="slidenum">
              <a:rPr lang="en-US"/>
              <a:pPr/>
              <a:t>73</a:t>
            </a:fld>
            <a:endParaRPr lang="en-US"/>
          </a:p>
        </p:txBody>
      </p:sp>
      <p:sp>
        <p:nvSpPr>
          <p:cNvPr id="843778" name="Rectangle 2"/>
          <p:cNvSpPr>
            <a:spLocks noGrp="1" noChangeArrowheads="1"/>
          </p:cNvSpPr>
          <p:nvPr>
            <p:ph type="title"/>
          </p:nvPr>
        </p:nvSpPr>
        <p:spPr/>
        <p:txBody>
          <a:bodyPr/>
          <a:lstStyle/>
          <a:p>
            <a:r>
              <a:rPr lang="en-US"/>
              <a:t>Acyclic-Graph Directories</a:t>
            </a:r>
          </a:p>
        </p:txBody>
      </p:sp>
      <p:sp>
        <p:nvSpPr>
          <p:cNvPr id="843779" name="Rectangle 3"/>
          <p:cNvSpPr>
            <a:spLocks noGrp="1" noChangeArrowheads="1"/>
          </p:cNvSpPr>
          <p:nvPr>
            <p:ph type="body" idx="1"/>
          </p:nvPr>
        </p:nvSpPr>
        <p:spPr>
          <a:xfrm>
            <a:off x="457200" y="1295400"/>
            <a:ext cx="8229600" cy="4968875"/>
          </a:xfrm>
        </p:spPr>
        <p:txBody>
          <a:bodyPr/>
          <a:lstStyle/>
          <a:p>
            <a:r>
              <a:rPr lang="en-US" dirty="0"/>
              <a:t>Allow </a:t>
            </a:r>
            <a:r>
              <a:rPr lang="en-US" u="sng" dirty="0"/>
              <a:t>shared</a:t>
            </a:r>
            <a:r>
              <a:rPr lang="en-US" dirty="0"/>
              <a:t> directories and files.</a:t>
            </a:r>
          </a:p>
          <a:p>
            <a:endParaRPr lang="en-US" dirty="0"/>
          </a:p>
          <a:p>
            <a:endParaRPr lang="en-US" dirty="0"/>
          </a:p>
          <a:p>
            <a:endParaRPr lang="en-US" dirty="0"/>
          </a:p>
          <a:p>
            <a:endParaRPr lang="en-US" dirty="0"/>
          </a:p>
          <a:p>
            <a:endParaRPr lang="en-US" dirty="0"/>
          </a:p>
          <a:p>
            <a:endParaRPr lang="en-US" dirty="0"/>
          </a:p>
          <a:p>
            <a:r>
              <a:rPr lang="en-US" dirty="0"/>
              <a:t>Links</a:t>
            </a:r>
          </a:p>
          <a:p>
            <a:pPr lvl="1"/>
            <a:r>
              <a:rPr lang="en-US" u="sng" dirty="0"/>
              <a:t>Resolve a link</a:t>
            </a:r>
            <a:r>
              <a:rPr lang="en-US" dirty="0"/>
              <a:t> by locating the actual file or directory.</a:t>
            </a:r>
          </a:p>
          <a:p>
            <a:pPr lvl="1"/>
            <a:r>
              <a:rPr lang="en-US" u="sng" dirty="0"/>
              <a:t>Symbolic links</a:t>
            </a:r>
          </a:p>
        </p:txBody>
      </p:sp>
      <p:pic>
        <p:nvPicPr>
          <p:cNvPr id="843780" name="Picture 7" descr="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70163" y="1904664"/>
            <a:ext cx="3922712" cy="317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B612999C-887A-2D4F-9EAE-CD616C899641}"/>
              </a:ext>
            </a:extLst>
          </p:cNvPr>
          <p:cNvSpPr txBox="1"/>
          <p:nvPr/>
        </p:nvSpPr>
        <p:spPr>
          <a:xfrm>
            <a:off x="3657610" y="6216004"/>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32564604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5316EE-7F6C-C44B-930B-E40A419F64C3}" type="slidenum">
              <a:rPr lang="en-US"/>
              <a:pPr/>
              <a:t>74</a:t>
            </a:fld>
            <a:endParaRPr lang="en-US"/>
          </a:p>
        </p:txBody>
      </p:sp>
      <p:sp>
        <p:nvSpPr>
          <p:cNvPr id="844802" name="Rectangle 2"/>
          <p:cNvSpPr>
            <a:spLocks noGrp="1" noChangeArrowheads="1"/>
          </p:cNvSpPr>
          <p:nvPr>
            <p:ph type="title"/>
          </p:nvPr>
        </p:nvSpPr>
        <p:spPr/>
        <p:txBody>
          <a:bodyPr/>
          <a:lstStyle/>
          <a:p>
            <a:r>
              <a:rPr lang="en-US"/>
              <a:t>File Path Names</a:t>
            </a:r>
          </a:p>
        </p:txBody>
      </p:sp>
      <p:sp>
        <p:nvSpPr>
          <p:cNvPr id="844803" name="Rectangle 3"/>
          <p:cNvSpPr>
            <a:spLocks noGrp="1" noChangeArrowheads="1"/>
          </p:cNvSpPr>
          <p:nvPr>
            <p:ph type="body" idx="1"/>
          </p:nvPr>
        </p:nvSpPr>
        <p:spPr>
          <a:xfrm>
            <a:off x="457200" y="1295401"/>
            <a:ext cx="8229600" cy="4145258"/>
          </a:xfrm>
        </p:spPr>
        <p:txBody>
          <a:bodyPr/>
          <a:lstStyle/>
          <a:p>
            <a:r>
              <a:rPr lang="en-US" dirty="0"/>
              <a:t>Absolute path name</a:t>
            </a:r>
          </a:p>
          <a:p>
            <a:pPr lvl="1"/>
            <a:r>
              <a:rPr lang="en-US" dirty="0"/>
              <a:t>Begins with the root </a:t>
            </a:r>
            <a:r>
              <a:rPr lang="en-US" b="1" dirty="0">
                <a:solidFill>
                  <a:srgbClr val="0033CC"/>
                </a:solidFill>
                <a:latin typeface="Courier New" charset="0"/>
              </a:rPr>
              <a:t>/</a:t>
            </a:r>
          </a:p>
          <a:p>
            <a:pPr lvl="1"/>
            <a:r>
              <a:rPr lang="en-US" dirty="0"/>
              <a:t>Example: </a:t>
            </a:r>
            <a:r>
              <a:rPr lang="en-US" b="1" dirty="0">
                <a:solidFill>
                  <a:srgbClr val="0033CC"/>
                </a:solidFill>
                <a:latin typeface="Courier New" charset="0"/>
              </a:rPr>
              <a:t>/</a:t>
            </a:r>
            <a:r>
              <a:rPr lang="en-US" b="1" dirty="0" err="1">
                <a:solidFill>
                  <a:srgbClr val="0033CC"/>
                </a:solidFill>
                <a:latin typeface="Courier New" charset="0"/>
              </a:rPr>
              <a:t>usr</a:t>
            </a:r>
            <a:r>
              <a:rPr lang="en-US" b="1" dirty="0">
                <a:solidFill>
                  <a:srgbClr val="0033CC"/>
                </a:solidFill>
                <a:latin typeface="Courier New" charset="0"/>
              </a:rPr>
              <a:t>/local/make</a:t>
            </a:r>
          </a:p>
          <a:p>
            <a:pPr lvl="4"/>
            <a:endParaRPr lang="en-US" dirty="0"/>
          </a:p>
          <a:p>
            <a:r>
              <a:rPr lang="en-US" dirty="0"/>
              <a:t>Relative path name</a:t>
            </a:r>
          </a:p>
          <a:p>
            <a:pPr lvl="1"/>
            <a:r>
              <a:rPr lang="en-US" dirty="0"/>
              <a:t>Search begins with the current directory</a:t>
            </a:r>
            <a:endParaRPr lang="en-US" dirty="0">
              <a:solidFill>
                <a:srgbClr val="B23300"/>
              </a:solidFill>
            </a:endParaRPr>
          </a:p>
          <a:p>
            <a:pPr lvl="1"/>
            <a:r>
              <a:rPr lang="en-US" b="1" dirty="0">
                <a:solidFill>
                  <a:srgbClr val="0033CC"/>
                </a:solidFill>
                <a:latin typeface="Courier New" charset="0"/>
              </a:rPr>
              <a:t>. </a:t>
            </a:r>
            <a:r>
              <a:rPr lang="en-US" dirty="0"/>
              <a:t> current directory</a:t>
            </a:r>
          </a:p>
          <a:p>
            <a:pPr lvl="1"/>
            <a:r>
              <a:rPr lang="en-US" b="1" dirty="0">
                <a:solidFill>
                  <a:srgbClr val="0033CC"/>
                </a:solidFill>
                <a:latin typeface="Courier New" charset="0"/>
              </a:rPr>
              <a:t>..</a:t>
            </a:r>
            <a:r>
              <a:rPr lang="en-US" dirty="0"/>
              <a:t> parent directory</a:t>
            </a:r>
          </a:p>
          <a:p>
            <a:pPr lvl="4"/>
            <a:endParaRPr lang="en-US" dirty="0"/>
          </a:p>
          <a:p>
            <a:pPr lvl="1"/>
            <a:r>
              <a:rPr lang="en-US" dirty="0"/>
              <a:t>Example:</a:t>
            </a:r>
          </a:p>
        </p:txBody>
      </p:sp>
      <p:sp>
        <p:nvSpPr>
          <p:cNvPr id="2" name="TextBox 1"/>
          <p:cNvSpPr txBox="1"/>
          <p:nvPr/>
        </p:nvSpPr>
        <p:spPr>
          <a:xfrm>
            <a:off x="2926098" y="4892024"/>
            <a:ext cx="2585714" cy="830997"/>
          </a:xfrm>
          <a:prstGeom prst="rect">
            <a:avLst/>
          </a:prstGeom>
          <a:noFill/>
        </p:spPr>
        <p:txBody>
          <a:bodyPr wrap="none" rtlCol="0">
            <a:spAutoFit/>
          </a:bodyPr>
          <a:lstStyle/>
          <a:p>
            <a:pPr marL="0" lvl="1"/>
            <a:r>
              <a:rPr lang="en-US" sz="2400" b="1" dirty="0">
                <a:solidFill>
                  <a:srgbClr val="0033CC"/>
                </a:solidFill>
                <a:latin typeface="Courier New" charset="0"/>
              </a:rPr>
              <a:t>cd /</a:t>
            </a:r>
            <a:r>
              <a:rPr lang="en-US" sz="2400" b="1" dirty="0" err="1">
                <a:solidFill>
                  <a:srgbClr val="0033CC"/>
                </a:solidFill>
                <a:latin typeface="Courier New" charset="0"/>
              </a:rPr>
              <a:t>usr</a:t>
            </a:r>
            <a:br>
              <a:rPr lang="en-US" sz="2400" b="1" dirty="0">
                <a:solidFill>
                  <a:srgbClr val="0033CC"/>
                </a:solidFill>
                <a:latin typeface="Courier New" charset="0"/>
              </a:rPr>
            </a:br>
            <a:r>
              <a:rPr lang="en-US" sz="2400" b="1" dirty="0" err="1">
                <a:solidFill>
                  <a:srgbClr val="0033CC"/>
                </a:solidFill>
                <a:latin typeface="Courier New" charset="0"/>
              </a:rPr>
              <a:t>ls</a:t>
            </a:r>
            <a:r>
              <a:rPr lang="en-US" sz="2400" b="1" dirty="0">
                <a:solidFill>
                  <a:srgbClr val="0033CC"/>
                </a:solidFill>
                <a:latin typeface="Courier New" charset="0"/>
              </a:rPr>
              <a:t> local/make</a:t>
            </a:r>
            <a:endParaRPr lang="en-US" sz="2400" dirty="0"/>
          </a:p>
        </p:txBody>
      </p:sp>
    </p:spTree>
    <p:extLst>
      <p:ext uri="{BB962C8B-B14F-4D97-AF65-F5344CB8AC3E}">
        <p14:creationId xmlns:p14="http://schemas.microsoft.com/office/powerpoint/2010/main" val="44252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4803">
                                            <p:txEl>
                                              <p:pRg st="4" end="4"/>
                                            </p:txEl>
                                          </p:spTgt>
                                        </p:tgtEl>
                                        <p:attrNameLst>
                                          <p:attrName>style.visibility</p:attrName>
                                        </p:attrNameLst>
                                      </p:cBhvr>
                                      <p:to>
                                        <p:strVal val="visible"/>
                                      </p:to>
                                    </p:set>
                                    <p:animEffect transition="in" filter="fade">
                                      <p:cBhvr>
                                        <p:cTn id="7" dur="500"/>
                                        <p:tgtEl>
                                          <p:spTgt spid="84480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44803">
                                            <p:txEl>
                                              <p:pRg st="5" end="5"/>
                                            </p:txEl>
                                          </p:spTgt>
                                        </p:tgtEl>
                                        <p:attrNameLst>
                                          <p:attrName>style.visibility</p:attrName>
                                        </p:attrNameLst>
                                      </p:cBhvr>
                                      <p:to>
                                        <p:strVal val="visible"/>
                                      </p:to>
                                    </p:set>
                                    <p:animEffect transition="in" filter="fade">
                                      <p:cBhvr>
                                        <p:cTn id="10" dur="500"/>
                                        <p:tgtEl>
                                          <p:spTgt spid="84480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44803">
                                            <p:txEl>
                                              <p:pRg st="6" end="6"/>
                                            </p:txEl>
                                          </p:spTgt>
                                        </p:tgtEl>
                                        <p:attrNameLst>
                                          <p:attrName>style.visibility</p:attrName>
                                        </p:attrNameLst>
                                      </p:cBhvr>
                                      <p:to>
                                        <p:strVal val="visible"/>
                                      </p:to>
                                    </p:set>
                                    <p:animEffect transition="in" filter="fade">
                                      <p:cBhvr>
                                        <p:cTn id="13" dur="500"/>
                                        <p:tgtEl>
                                          <p:spTgt spid="84480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44803">
                                            <p:txEl>
                                              <p:pRg st="7" end="7"/>
                                            </p:txEl>
                                          </p:spTgt>
                                        </p:tgtEl>
                                        <p:attrNameLst>
                                          <p:attrName>style.visibility</p:attrName>
                                        </p:attrNameLst>
                                      </p:cBhvr>
                                      <p:to>
                                        <p:strVal val="visible"/>
                                      </p:to>
                                    </p:set>
                                    <p:animEffect transition="in" filter="fade">
                                      <p:cBhvr>
                                        <p:cTn id="16" dur="500"/>
                                        <p:tgtEl>
                                          <p:spTgt spid="84480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44803">
                                            <p:txEl>
                                              <p:pRg st="9" end="9"/>
                                            </p:txEl>
                                          </p:spTgt>
                                        </p:tgtEl>
                                        <p:attrNameLst>
                                          <p:attrName>style.visibility</p:attrName>
                                        </p:attrNameLst>
                                      </p:cBhvr>
                                      <p:to>
                                        <p:strVal val="visible"/>
                                      </p:to>
                                    </p:set>
                                    <p:animEffect transition="in" filter="fade">
                                      <p:cBhvr>
                                        <p:cTn id="19" dur="500"/>
                                        <p:tgtEl>
                                          <p:spTgt spid="844803">
                                            <p:txEl>
                                              <p:pRg st="9" end="9"/>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AC1A74E-6F1D-234F-85E7-F96777142755}" type="slidenum">
              <a:rPr lang="en-US"/>
              <a:pPr/>
              <a:t>75</a:t>
            </a:fld>
            <a:endParaRPr lang="en-US"/>
          </a:p>
        </p:txBody>
      </p:sp>
      <p:sp>
        <p:nvSpPr>
          <p:cNvPr id="845826" name="Rectangle 2"/>
          <p:cNvSpPr>
            <a:spLocks noGrp="1" noChangeArrowheads="1"/>
          </p:cNvSpPr>
          <p:nvPr>
            <p:ph type="title"/>
          </p:nvPr>
        </p:nvSpPr>
        <p:spPr/>
        <p:txBody>
          <a:bodyPr/>
          <a:lstStyle/>
          <a:p>
            <a:r>
              <a:rPr lang="en-US" dirty="0"/>
              <a:t>File Path Names</a:t>
            </a:r>
            <a:r>
              <a:rPr lang="en-US" i="1" dirty="0"/>
              <a:t>, cont</a:t>
            </a:r>
            <a:r>
              <a:rPr lang="ja-JP" altLang="en-US" i="1">
                <a:latin typeface="Arial"/>
              </a:rPr>
              <a:t>’</a:t>
            </a:r>
            <a:r>
              <a:rPr lang="en-US" i="1" dirty="0"/>
              <a:t>d</a:t>
            </a:r>
          </a:p>
        </p:txBody>
      </p:sp>
      <p:pic>
        <p:nvPicPr>
          <p:cNvPr id="845827" name="Picture 3" descr="5-0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3925" y="1303338"/>
            <a:ext cx="4765675" cy="465613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id="{7242EAA5-3926-1248-8371-B1716CDC547B}"/>
              </a:ext>
            </a:extLst>
          </p:cNvPr>
          <p:cNvSpPr>
            <a:spLocks noChangeArrowheads="1"/>
          </p:cNvSpPr>
          <p:nvPr/>
        </p:nvSpPr>
        <p:spPr bwMode="auto">
          <a:xfrm>
            <a:off x="5930311" y="6188075"/>
            <a:ext cx="2058577" cy="461665"/>
          </a:xfrm>
          <a:prstGeom prst="rect">
            <a:avLst/>
          </a:prstGeom>
          <a:solidFill>
            <a:schemeClr val="bg1">
              <a:lumMod val="95000"/>
            </a:schemeClr>
          </a:solidFill>
          <a:ln>
            <a:solidFill>
              <a:schemeClr val="bg1">
                <a:lumMod val="95000"/>
              </a:schemeClr>
            </a:solid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800" b="1" dirty="0">
                <a:solidFill>
                  <a:schemeClr val="bg1">
                    <a:lumMod val="65000"/>
                  </a:schemeClr>
                </a:solidFill>
              </a:rPr>
              <a:t>Modern Operating Systems</a:t>
            </a:r>
            <a:r>
              <a:rPr lang="en-US" sz="800" dirty="0">
                <a:solidFill>
                  <a:schemeClr val="bg1">
                    <a:lumMod val="65000"/>
                  </a:schemeClr>
                </a:solidFill>
              </a:rPr>
              <a:t>, 4th edition</a:t>
            </a:r>
          </a:p>
          <a:p>
            <a:r>
              <a:rPr lang="en-US" sz="800" dirty="0">
                <a:solidFill>
                  <a:schemeClr val="bg1">
                    <a:lumMod val="65000"/>
                  </a:schemeClr>
                </a:solidFill>
              </a:rPr>
              <a:t>by Andrew Tanenbaum &amp; Herbert Bos </a:t>
            </a:r>
          </a:p>
          <a:p>
            <a:r>
              <a:rPr lang="en-US" sz="800" dirty="0">
                <a:solidFill>
                  <a:schemeClr val="bg1">
                    <a:lumMod val="65000"/>
                  </a:schemeClr>
                </a:solidFill>
              </a:rPr>
              <a:t>Pearson, 2014, ISBN 978-0133591620 </a:t>
            </a:r>
          </a:p>
        </p:txBody>
      </p:sp>
    </p:spTree>
    <p:extLst>
      <p:ext uri="{BB962C8B-B14F-4D97-AF65-F5344CB8AC3E}">
        <p14:creationId xmlns:p14="http://schemas.microsoft.com/office/powerpoint/2010/main" val="2600481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1F61BB-9DB1-A14F-B9F4-6ADE5E7C04AA}" type="slidenum">
              <a:rPr lang="en-US"/>
              <a:pPr/>
              <a:t>76</a:t>
            </a:fld>
            <a:endParaRPr lang="en-US"/>
          </a:p>
        </p:txBody>
      </p:sp>
      <p:sp>
        <p:nvSpPr>
          <p:cNvPr id="846850" name="Rectangle 2"/>
          <p:cNvSpPr>
            <a:spLocks noGrp="1" noChangeArrowheads="1"/>
          </p:cNvSpPr>
          <p:nvPr>
            <p:ph type="title"/>
          </p:nvPr>
        </p:nvSpPr>
        <p:spPr/>
        <p:txBody>
          <a:bodyPr/>
          <a:lstStyle/>
          <a:p>
            <a:r>
              <a:rPr lang="en-US"/>
              <a:t>Mounting a File System</a:t>
            </a:r>
          </a:p>
        </p:txBody>
      </p:sp>
      <p:sp>
        <p:nvSpPr>
          <p:cNvPr id="846851" name="Rectangle 3"/>
          <p:cNvSpPr>
            <a:spLocks noGrp="1" noChangeArrowheads="1"/>
          </p:cNvSpPr>
          <p:nvPr>
            <p:ph type="body" idx="1"/>
          </p:nvPr>
        </p:nvSpPr>
        <p:spPr/>
        <p:txBody>
          <a:bodyPr/>
          <a:lstStyle/>
          <a:p>
            <a:r>
              <a:rPr lang="en-US" dirty="0">
                <a:solidFill>
                  <a:srgbClr val="B23300"/>
                </a:solidFill>
              </a:rPr>
              <a:t>Mount </a:t>
            </a:r>
            <a:r>
              <a:rPr lang="en-US" dirty="0"/>
              <a:t>an external file system </a:t>
            </a:r>
            <a:br>
              <a:rPr lang="en-US" dirty="0"/>
            </a:br>
            <a:r>
              <a:rPr lang="en-US" dirty="0"/>
              <a:t>in order to access it.</a:t>
            </a:r>
          </a:p>
          <a:p>
            <a:pPr lvl="4"/>
            <a:endParaRPr lang="en-US" dirty="0"/>
          </a:p>
          <a:p>
            <a:r>
              <a:rPr lang="en-US" dirty="0"/>
              <a:t>The external file system can be located on another disk or on some external removable medium (such as a DVD ROM).</a:t>
            </a:r>
          </a:p>
          <a:p>
            <a:pPr lvl="4"/>
            <a:endParaRPr lang="en-US" dirty="0"/>
          </a:p>
          <a:p>
            <a:r>
              <a:rPr lang="en-US" dirty="0"/>
              <a:t>Define a </a:t>
            </a:r>
            <a:r>
              <a:rPr lang="en-US" dirty="0">
                <a:solidFill>
                  <a:srgbClr val="B23300"/>
                </a:solidFill>
              </a:rPr>
              <a:t>mount point </a:t>
            </a:r>
            <a:r>
              <a:rPr lang="en-US" dirty="0"/>
              <a:t>in the current file system.</a:t>
            </a:r>
          </a:p>
          <a:p>
            <a:pPr lvl="1"/>
            <a:r>
              <a:rPr lang="en-US" dirty="0"/>
              <a:t>Usually, it</a:t>
            </a:r>
            <a:r>
              <a:rPr lang="en-US" dirty="0">
                <a:latin typeface="Arial"/>
              </a:rPr>
              <a:t>’</a:t>
            </a:r>
            <a:r>
              <a:rPr lang="en-US" dirty="0"/>
              <a:t>s an empty directory.</a:t>
            </a:r>
          </a:p>
        </p:txBody>
      </p:sp>
    </p:spTree>
    <p:extLst>
      <p:ext uri="{BB962C8B-B14F-4D97-AF65-F5344CB8AC3E}">
        <p14:creationId xmlns:p14="http://schemas.microsoft.com/office/powerpoint/2010/main" val="1969436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1F61BB-9DB1-A14F-B9F4-6ADE5E7C04AA}" type="slidenum">
              <a:rPr lang="en-US"/>
              <a:pPr/>
              <a:t>77</a:t>
            </a:fld>
            <a:endParaRPr lang="en-US"/>
          </a:p>
        </p:txBody>
      </p:sp>
      <p:sp>
        <p:nvSpPr>
          <p:cNvPr id="846850" name="Rectangle 2"/>
          <p:cNvSpPr>
            <a:spLocks noGrp="1" noChangeArrowheads="1"/>
          </p:cNvSpPr>
          <p:nvPr>
            <p:ph type="title"/>
          </p:nvPr>
        </p:nvSpPr>
        <p:spPr/>
        <p:txBody>
          <a:bodyPr/>
          <a:lstStyle/>
          <a:p>
            <a:r>
              <a:rPr lang="en-US" dirty="0"/>
              <a:t>Mounting a File System</a:t>
            </a:r>
            <a:r>
              <a:rPr lang="en-US" i="1" dirty="0"/>
              <a:t>, cont’d</a:t>
            </a:r>
          </a:p>
        </p:txBody>
      </p:sp>
      <p:sp>
        <p:nvSpPr>
          <p:cNvPr id="846851" name="Rectangle 3"/>
          <p:cNvSpPr>
            <a:spLocks noGrp="1" noChangeArrowheads="1"/>
          </p:cNvSpPr>
          <p:nvPr>
            <p:ph type="body" idx="1"/>
          </p:nvPr>
        </p:nvSpPr>
        <p:spPr/>
        <p:txBody>
          <a:bodyPr/>
          <a:lstStyle/>
          <a:p>
            <a:r>
              <a:rPr lang="en-US" dirty="0"/>
              <a:t>Mount the external file system </a:t>
            </a:r>
            <a:br>
              <a:rPr lang="en-US" dirty="0"/>
            </a:br>
            <a:r>
              <a:rPr lang="en-US" dirty="0"/>
              <a:t>onto the mount point.</a:t>
            </a:r>
          </a:p>
          <a:p>
            <a:pPr lvl="4"/>
            <a:endParaRPr lang="en-US" dirty="0"/>
          </a:p>
          <a:p>
            <a:r>
              <a:rPr lang="en-US" dirty="0"/>
              <a:t>Now the contents of the external file system </a:t>
            </a:r>
            <a:br>
              <a:rPr lang="en-US" dirty="0"/>
            </a:br>
            <a:r>
              <a:rPr lang="en-US" dirty="0"/>
              <a:t>appear under the directory name of the mount point.</a:t>
            </a:r>
          </a:p>
          <a:p>
            <a:pPr lvl="4"/>
            <a:endParaRPr lang="en-US" dirty="0"/>
          </a:p>
          <a:p>
            <a:r>
              <a:rPr lang="en-US" dirty="0"/>
              <a:t>If the mount point was not an empty directory, </a:t>
            </a:r>
            <a:br>
              <a:rPr lang="en-US" dirty="0"/>
            </a:br>
            <a:r>
              <a:rPr lang="en-US" dirty="0"/>
              <a:t>the files that were stored in that directory </a:t>
            </a:r>
            <a:br>
              <a:rPr lang="en-US" dirty="0"/>
            </a:br>
            <a:r>
              <a:rPr lang="en-US" dirty="0"/>
              <a:t>are now hidden and inaccessible.</a:t>
            </a:r>
          </a:p>
        </p:txBody>
      </p:sp>
    </p:spTree>
    <p:extLst>
      <p:ext uri="{BB962C8B-B14F-4D97-AF65-F5344CB8AC3E}">
        <p14:creationId xmlns:p14="http://schemas.microsoft.com/office/powerpoint/2010/main" val="9771664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F6EE4DA-AEC1-1940-B909-F430E77F909E}" type="slidenum">
              <a:rPr lang="en-US"/>
              <a:pPr/>
              <a:t>78</a:t>
            </a:fld>
            <a:endParaRPr lang="en-US"/>
          </a:p>
        </p:txBody>
      </p:sp>
      <p:sp>
        <p:nvSpPr>
          <p:cNvPr id="847874" name="Rectangle 2"/>
          <p:cNvSpPr>
            <a:spLocks noGrp="1" noChangeArrowheads="1"/>
          </p:cNvSpPr>
          <p:nvPr>
            <p:ph type="title"/>
          </p:nvPr>
        </p:nvSpPr>
        <p:spPr/>
        <p:txBody>
          <a:bodyPr/>
          <a:lstStyle/>
          <a:p>
            <a:r>
              <a:rPr lang="en-US" dirty="0"/>
              <a:t>Mounting a File System</a:t>
            </a:r>
            <a:r>
              <a:rPr lang="en-US" i="1" dirty="0"/>
              <a:t>, cont</a:t>
            </a:r>
            <a:r>
              <a:rPr lang="en-US" altLang="ja-JP" i="1" dirty="0">
                <a:latin typeface="Arial"/>
              </a:rPr>
              <a:t>’</a:t>
            </a:r>
            <a:r>
              <a:rPr lang="en-US" i="1" dirty="0"/>
              <a:t>d</a:t>
            </a:r>
          </a:p>
        </p:txBody>
      </p:sp>
      <p:sp>
        <p:nvSpPr>
          <p:cNvPr id="847875" name="Rectangle 3"/>
          <p:cNvSpPr>
            <a:spLocks noGrp="1" noChangeArrowheads="1"/>
          </p:cNvSpPr>
          <p:nvPr>
            <p:ph type="body" idx="1"/>
          </p:nvPr>
        </p:nvSpPr>
        <p:spPr>
          <a:xfrm>
            <a:off x="457200" y="3880872"/>
            <a:ext cx="8229600" cy="2291298"/>
          </a:xfrm>
        </p:spPr>
        <p:txBody>
          <a:bodyPr/>
          <a:lstStyle/>
          <a:p>
            <a:pPr>
              <a:buFont typeface="Wingdings" charset="0"/>
              <a:buAutoNum type="alphaLcParenR"/>
            </a:pPr>
            <a:r>
              <a:rPr lang="en-US" dirty="0"/>
              <a:t>The current file system</a:t>
            </a:r>
          </a:p>
          <a:p>
            <a:pPr>
              <a:buFont typeface="Wingdings" charset="0"/>
              <a:buAutoNum type="alphaLcParenR"/>
            </a:pPr>
            <a:r>
              <a:rPr lang="en-US" dirty="0"/>
              <a:t>An unmounted volume on </a:t>
            </a:r>
            <a:r>
              <a:rPr lang="en-US" b="1" dirty="0">
                <a:solidFill>
                  <a:srgbClr val="0033CC"/>
                </a:solidFill>
                <a:latin typeface="Courier New" charset="0"/>
              </a:rPr>
              <a:t>/devices/</a:t>
            </a:r>
            <a:r>
              <a:rPr lang="en-US" b="1" dirty="0" err="1">
                <a:solidFill>
                  <a:srgbClr val="0033CC"/>
                </a:solidFill>
                <a:latin typeface="Courier New" charset="0"/>
              </a:rPr>
              <a:t>dsk</a:t>
            </a:r>
            <a:endParaRPr lang="en-US" b="1" dirty="0">
              <a:solidFill>
                <a:srgbClr val="0033CC"/>
              </a:solidFill>
              <a:latin typeface="Courier New" charset="0"/>
            </a:endParaRPr>
          </a:p>
          <a:p>
            <a:pPr>
              <a:buFont typeface="Wingdings" charset="0"/>
              <a:buAutoNum type="alphaLcParenR"/>
            </a:pPr>
            <a:r>
              <a:rPr lang="en-US" dirty="0"/>
              <a:t>Mounting over </a:t>
            </a:r>
            <a:r>
              <a:rPr lang="en-US" b="1" dirty="0">
                <a:solidFill>
                  <a:srgbClr val="0033CC"/>
                </a:solidFill>
                <a:latin typeface="Courier New" panose="02070309020205020404" pitchFamily="49" charset="0"/>
                <a:cs typeface="Courier New" panose="02070309020205020404" pitchFamily="49" charset="0"/>
              </a:rPr>
              <a:t>/users</a:t>
            </a:r>
          </a:p>
          <a:p>
            <a:pPr lvl="1"/>
            <a:r>
              <a:rPr lang="en-US" dirty="0"/>
              <a:t>The previous contents of </a:t>
            </a:r>
            <a:r>
              <a:rPr lang="en-US" b="1" dirty="0">
                <a:solidFill>
                  <a:srgbClr val="0033CC"/>
                </a:solidFill>
                <a:latin typeface="Courier New" charset="0"/>
              </a:rPr>
              <a:t>/users</a:t>
            </a:r>
            <a:r>
              <a:rPr lang="en-US" dirty="0"/>
              <a:t> </a:t>
            </a:r>
            <a:br>
              <a:rPr lang="en-US" dirty="0"/>
            </a:br>
            <a:r>
              <a:rPr lang="en-US" dirty="0"/>
              <a:t>are no longer accessible.</a:t>
            </a:r>
          </a:p>
          <a:p>
            <a:pPr lvl="1">
              <a:buFont typeface="Wingdings" charset="0"/>
              <a:buAutoNum type="alphaLcParenR"/>
            </a:pPr>
            <a:endParaRPr lang="en-US" dirty="0"/>
          </a:p>
        </p:txBody>
      </p:sp>
      <p:pic>
        <p:nvPicPr>
          <p:cNvPr id="3" name="Picture 2" descr="Diagram&#10;&#10;Description automatically generated">
            <a:extLst>
              <a:ext uri="{FF2B5EF4-FFF2-40B4-BE49-F238E27FC236}">
                <a16:creationId xmlns:a16="http://schemas.microsoft.com/office/drawing/2014/main" id="{D7474597-C0E8-F94F-B571-C2CF40F55B8F}"/>
              </a:ext>
            </a:extLst>
          </p:cNvPr>
          <p:cNvPicPr>
            <a:picLocks noChangeAspect="1"/>
          </p:cNvPicPr>
          <p:nvPr/>
        </p:nvPicPr>
        <p:blipFill>
          <a:blip r:embed="rId2"/>
          <a:stretch>
            <a:fillRect/>
          </a:stretch>
        </p:blipFill>
        <p:spPr>
          <a:xfrm>
            <a:off x="640124" y="1267801"/>
            <a:ext cx="2194536" cy="2412070"/>
          </a:xfrm>
          <a:prstGeom prst="rect">
            <a:avLst/>
          </a:prstGeom>
        </p:spPr>
      </p:pic>
      <p:pic>
        <p:nvPicPr>
          <p:cNvPr id="5" name="Picture 4" descr="Shape&#10;&#10;Description automatically generated">
            <a:extLst>
              <a:ext uri="{FF2B5EF4-FFF2-40B4-BE49-F238E27FC236}">
                <a16:creationId xmlns:a16="http://schemas.microsoft.com/office/drawing/2014/main" id="{9EF9217A-08AF-764E-85A7-B4F8078969AF}"/>
              </a:ext>
            </a:extLst>
          </p:cNvPr>
          <p:cNvPicPr>
            <a:picLocks noChangeAspect="1"/>
          </p:cNvPicPr>
          <p:nvPr/>
        </p:nvPicPr>
        <p:blipFill>
          <a:blip r:embed="rId3"/>
          <a:stretch>
            <a:fillRect/>
          </a:stretch>
        </p:blipFill>
        <p:spPr>
          <a:xfrm>
            <a:off x="3440422" y="1267801"/>
            <a:ext cx="2230758" cy="1856739"/>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BD7F162F-3A7F-D245-A667-29A9D5BA5486}"/>
              </a:ext>
            </a:extLst>
          </p:cNvPr>
          <p:cNvPicPr>
            <a:picLocks noChangeAspect="1"/>
          </p:cNvPicPr>
          <p:nvPr/>
        </p:nvPicPr>
        <p:blipFill>
          <a:blip r:embed="rId4"/>
          <a:stretch>
            <a:fillRect/>
          </a:stretch>
        </p:blipFill>
        <p:spPr>
          <a:xfrm>
            <a:off x="6276942" y="1267801"/>
            <a:ext cx="2230757" cy="2605961"/>
          </a:xfrm>
          <a:prstGeom prst="rect">
            <a:avLst/>
          </a:prstGeom>
        </p:spPr>
      </p:pic>
      <p:sp>
        <p:nvSpPr>
          <p:cNvPr id="9" name="TextBox 8">
            <a:extLst>
              <a:ext uri="{FF2B5EF4-FFF2-40B4-BE49-F238E27FC236}">
                <a16:creationId xmlns:a16="http://schemas.microsoft.com/office/drawing/2014/main" id="{F46F5970-8AC3-2540-9B3C-5A0401C8C6F7}"/>
              </a:ext>
            </a:extLst>
          </p:cNvPr>
          <p:cNvSpPr txBox="1"/>
          <p:nvPr/>
        </p:nvSpPr>
        <p:spPr>
          <a:xfrm>
            <a:off x="386663" y="1206810"/>
            <a:ext cx="436338" cy="338554"/>
          </a:xfrm>
          <a:prstGeom prst="rect">
            <a:avLst/>
          </a:prstGeom>
          <a:noFill/>
        </p:spPr>
        <p:txBody>
          <a:bodyPr wrap="none" rtlCol="0">
            <a:spAutoFit/>
          </a:bodyPr>
          <a:lstStyle/>
          <a:p>
            <a:r>
              <a:rPr lang="en-US" dirty="0"/>
              <a:t>(a)</a:t>
            </a:r>
          </a:p>
        </p:txBody>
      </p:sp>
      <p:sp>
        <p:nvSpPr>
          <p:cNvPr id="14" name="TextBox 13">
            <a:extLst>
              <a:ext uri="{FF2B5EF4-FFF2-40B4-BE49-F238E27FC236}">
                <a16:creationId xmlns:a16="http://schemas.microsoft.com/office/drawing/2014/main" id="{DCD5F885-1439-A048-9FCF-5049A6F6A1BB}"/>
              </a:ext>
            </a:extLst>
          </p:cNvPr>
          <p:cNvSpPr txBox="1"/>
          <p:nvPr/>
        </p:nvSpPr>
        <p:spPr>
          <a:xfrm>
            <a:off x="3312711" y="1206810"/>
            <a:ext cx="436338" cy="338554"/>
          </a:xfrm>
          <a:prstGeom prst="rect">
            <a:avLst/>
          </a:prstGeom>
          <a:noFill/>
        </p:spPr>
        <p:txBody>
          <a:bodyPr wrap="none" rtlCol="0">
            <a:spAutoFit/>
          </a:bodyPr>
          <a:lstStyle/>
          <a:p>
            <a:r>
              <a:rPr lang="en-US" dirty="0"/>
              <a:t>(b)</a:t>
            </a:r>
          </a:p>
        </p:txBody>
      </p:sp>
      <p:sp>
        <p:nvSpPr>
          <p:cNvPr id="15" name="TextBox 14">
            <a:extLst>
              <a:ext uri="{FF2B5EF4-FFF2-40B4-BE49-F238E27FC236}">
                <a16:creationId xmlns:a16="http://schemas.microsoft.com/office/drawing/2014/main" id="{28A014BF-1C2F-4B40-8727-CBE6243BE639}"/>
              </a:ext>
            </a:extLst>
          </p:cNvPr>
          <p:cNvSpPr txBox="1"/>
          <p:nvPr/>
        </p:nvSpPr>
        <p:spPr>
          <a:xfrm>
            <a:off x="6147320" y="1206810"/>
            <a:ext cx="436338" cy="338554"/>
          </a:xfrm>
          <a:prstGeom prst="rect">
            <a:avLst/>
          </a:prstGeom>
          <a:noFill/>
        </p:spPr>
        <p:txBody>
          <a:bodyPr wrap="none" rtlCol="0">
            <a:spAutoFit/>
          </a:bodyPr>
          <a:lstStyle/>
          <a:p>
            <a:r>
              <a:rPr lang="en-US" dirty="0"/>
              <a:t>(c)</a:t>
            </a:r>
          </a:p>
        </p:txBody>
      </p:sp>
      <p:sp>
        <p:nvSpPr>
          <p:cNvPr id="16" name="TextBox 15">
            <a:extLst>
              <a:ext uri="{FF2B5EF4-FFF2-40B4-BE49-F238E27FC236}">
                <a16:creationId xmlns:a16="http://schemas.microsoft.com/office/drawing/2014/main" id="{9A88860C-22BF-0940-AF22-FA2D7D739886}"/>
              </a:ext>
            </a:extLst>
          </p:cNvPr>
          <p:cNvSpPr txBox="1"/>
          <p:nvPr/>
        </p:nvSpPr>
        <p:spPr>
          <a:xfrm>
            <a:off x="3343171" y="6248400"/>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2032184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09E2325-91F5-1F4F-AE65-DBD17C74FE53}" type="slidenum">
              <a:rPr lang="en-US"/>
              <a:pPr/>
              <a:t>79</a:t>
            </a:fld>
            <a:endParaRPr lang="en-US"/>
          </a:p>
        </p:txBody>
      </p:sp>
      <p:sp>
        <p:nvSpPr>
          <p:cNvPr id="849922" name="Rectangle 2"/>
          <p:cNvSpPr>
            <a:spLocks noGrp="1" noChangeArrowheads="1"/>
          </p:cNvSpPr>
          <p:nvPr>
            <p:ph type="title"/>
          </p:nvPr>
        </p:nvSpPr>
        <p:spPr/>
        <p:txBody>
          <a:bodyPr/>
          <a:lstStyle/>
          <a:p>
            <a:r>
              <a:rPr lang="en-US"/>
              <a:t>File Protection</a:t>
            </a:r>
          </a:p>
        </p:txBody>
      </p:sp>
      <p:sp>
        <p:nvSpPr>
          <p:cNvPr id="849923" name="Rectangle 3"/>
          <p:cNvSpPr>
            <a:spLocks noGrp="1" noChangeArrowheads="1"/>
          </p:cNvSpPr>
          <p:nvPr>
            <p:ph type="body" idx="1"/>
          </p:nvPr>
        </p:nvSpPr>
        <p:spPr>
          <a:xfrm>
            <a:off x="457200" y="1295400"/>
            <a:ext cx="4937751" cy="4835525"/>
          </a:xfrm>
        </p:spPr>
        <p:txBody>
          <a:bodyPr/>
          <a:lstStyle/>
          <a:p>
            <a:r>
              <a:rPr lang="en-US" dirty="0"/>
              <a:t>The </a:t>
            </a:r>
            <a:r>
              <a:rPr lang="en-US" u="sng" dirty="0"/>
              <a:t>file owner</a:t>
            </a:r>
            <a:r>
              <a:rPr lang="en-US" dirty="0"/>
              <a:t> or </a:t>
            </a:r>
            <a:r>
              <a:rPr lang="en-US" u="sng" dirty="0"/>
              <a:t>creator</a:t>
            </a:r>
            <a:r>
              <a:rPr lang="en-US" dirty="0"/>
              <a:t> </a:t>
            </a:r>
            <a:br>
              <a:rPr lang="en-US" dirty="0">
                <a:solidFill>
                  <a:srgbClr val="B23300"/>
                </a:solidFill>
              </a:rPr>
            </a:br>
            <a:r>
              <a:rPr lang="en-US" dirty="0"/>
              <a:t>should be able to control:</a:t>
            </a:r>
          </a:p>
          <a:p>
            <a:pPr lvl="1"/>
            <a:r>
              <a:rPr lang="en-US" dirty="0"/>
              <a:t>What can be done to the file</a:t>
            </a:r>
          </a:p>
          <a:p>
            <a:pPr lvl="1"/>
            <a:r>
              <a:rPr lang="en-US" dirty="0"/>
              <a:t>By whom</a:t>
            </a:r>
          </a:p>
          <a:p>
            <a:pPr lvl="4"/>
            <a:endParaRPr lang="en-US" dirty="0"/>
          </a:p>
          <a:p>
            <a:r>
              <a:rPr lang="en-US" dirty="0"/>
              <a:t>Types of access:</a:t>
            </a:r>
          </a:p>
          <a:p>
            <a:pPr lvl="1"/>
            <a:r>
              <a:rPr lang="en-US" dirty="0"/>
              <a:t>Read</a:t>
            </a:r>
          </a:p>
          <a:p>
            <a:pPr lvl="1"/>
            <a:r>
              <a:rPr lang="en-US" dirty="0"/>
              <a:t>Write</a:t>
            </a:r>
          </a:p>
          <a:p>
            <a:pPr lvl="1"/>
            <a:r>
              <a:rPr lang="en-US" dirty="0"/>
              <a:t>Execute</a:t>
            </a:r>
          </a:p>
        </p:txBody>
      </p:sp>
      <p:sp>
        <p:nvSpPr>
          <p:cNvPr id="7" name="Rectangle 3"/>
          <p:cNvSpPr txBox="1">
            <a:spLocks noChangeArrowheads="1"/>
          </p:cNvSpPr>
          <p:nvPr/>
        </p:nvSpPr>
        <p:spPr bwMode="auto">
          <a:xfrm>
            <a:off x="2468903" y="3764253"/>
            <a:ext cx="2468853" cy="140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bg2"/>
              </a:buClr>
              <a:buSzPct val="70000"/>
              <a:buFont typeface="Wingdings" charset="0"/>
              <a:buChar char="o"/>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0"/>
              <a:buChar char="n"/>
              <a:defRPr sz="2400">
                <a:solidFill>
                  <a:schemeClr val="tx1"/>
                </a:solidFill>
                <a:latin typeface="+mn-lt"/>
                <a:ea typeface="+mn-ea"/>
              </a:defRPr>
            </a:lvl2pPr>
            <a:lvl3pPr marL="1377950" indent="-468313" algn="l" rtl="0" fontAlgn="base">
              <a:spcBef>
                <a:spcPct val="20000"/>
              </a:spcBef>
              <a:spcAft>
                <a:spcPct val="0"/>
              </a:spcAft>
              <a:buClr>
                <a:schemeClr val="bg2"/>
              </a:buClr>
              <a:buSzPct val="65000"/>
              <a:buFont typeface="Wingdings" charset="0"/>
              <a:buChar char="o"/>
              <a:defRPr sz="2000">
                <a:solidFill>
                  <a:schemeClr val="tx1"/>
                </a:solidFill>
                <a:latin typeface="+mn-lt"/>
                <a:ea typeface="+mn-ea"/>
              </a:defRPr>
            </a:lvl3pPr>
            <a:lvl4pPr marL="1827213" indent="-438150" algn="l" rtl="0" fontAlgn="base">
              <a:spcBef>
                <a:spcPct val="20000"/>
              </a:spcBef>
              <a:spcAft>
                <a:spcPct val="0"/>
              </a:spcAft>
              <a:buClr>
                <a:schemeClr val="accent2"/>
              </a:buClr>
              <a:buSzPct val="75000"/>
              <a:buFont typeface="Wingdings" charset="0"/>
              <a:buChar char="n"/>
              <a:defRPr sz="1600">
                <a:solidFill>
                  <a:schemeClr val="tx1"/>
                </a:solidFill>
                <a:latin typeface="+mn-lt"/>
                <a:ea typeface="+mn-ea"/>
              </a:defRPr>
            </a:lvl4pPr>
            <a:lvl5pPr marL="2297113" indent="-468313" algn="l" rtl="0" fontAlgn="base">
              <a:spcBef>
                <a:spcPct val="20000"/>
              </a:spcBef>
              <a:spcAft>
                <a:spcPct val="0"/>
              </a:spcAft>
              <a:buClr>
                <a:schemeClr val="accent1"/>
              </a:buClr>
              <a:buSzPct val="50000"/>
              <a:buFont typeface="Wingdings" charset="0"/>
              <a:buChar char="o"/>
              <a:defRPr sz="1050">
                <a:solidFill>
                  <a:schemeClr val="tx1"/>
                </a:solidFill>
                <a:latin typeface="+mn-lt"/>
                <a:ea typeface="+mn-ea"/>
              </a:defRPr>
            </a:lvl5pPr>
            <a:lvl6pPr marL="2754313" indent="-468313" algn="l" rtl="0" fontAlgn="base">
              <a:spcBef>
                <a:spcPct val="20000"/>
              </a:spcBef>
              <a:spcAft>
                <a:spcPct val="0"/>
              </a:spcAft>
              <a:buClr>
                <a:schemeClr val="accent1"/>
              </a:buClr>
              <a:buSzPct val="50000"/>
              <a:buFont typeface="Wingdings" charset="0"/>
              <a:buChar char="o"/>
              <a:defRPr sz="1000">
                <a:solidFill>
                  <a:schemeClr val="tx1"/>
                </a:solidFill>
                <a:latin typeface="+mn-lt"/>
                <a:ea typeface="+mn-ea"/>
              </a:defRPr>
            </a:lvl6pPr>
            <a:lvl7pPr marL="3211513" indent="-468313" algn="l" rtl="0" fontAlgn="base">
              <a:spcBef>
                <a:spcPct val="20000"/>
              </a:spcBef>
              <a:spcAft>
                <a:spcPct val="0"/>
              </a:spcAft>
              <a:buClr>
                <a:schemeClr val="accent1"/>
              </a:buClr>
              <a:buSzPct val="50000"/>
              <a:buFont typeface="Wingdings" charset="0"/>
              <a:buChar char="o"/>
              <a:defRPr sz="1000">
                <a:solidFill>
                  <a:schemeClr val="tx1"/>
                </a:solidFill>
                <a:latin typeface="+mn-lt"/>
                <a:ea typeface="+mn-ea"/>
              </a:defRPr>
            </a:lvl7pPr>
            <a:lvl8pPr marL="3668713" indent="-468313" algn="l" rtl="0" fontAlgn="base">
              <a:spcBef>
                <a:spcPct val="20000"/>
              </a:spcBef>
              <a:spcAft>
                <a:spcPct val="0"/>
              </a:spcAft>
              <a:buClr>
                <a:schemeClr val="accent1"/>
              </a:buClr>
              <a:buSzPct val="50000"/>
              <a:buFont typeface="Wingdings" charset="0"/>
              <a:buChar char="o"/>
              <a:defRPr sz="1000">
                <a:solidFill>
                  <a:schemeClr val="tx1"/>
                </a:solidFill>
                <a:latin typeface="+mn-lt"/>
                <a:ea typeface="+mn-ea"/>
              </a:defRPr>
            </a:lvl8pPr>
            <a:lvl9pPr marL="4125913" indent="-468313" algn="l" rtl="0" fontAlgn="base">
              <a:spcBef>
                <a:spcPct val="20000"/>
              </a:spcBef>
              <a:spcAft>
                <a:spcPct val="0"/>
              </a:spcAft>
              <a:buClr>
                <a:schemeClr val="accent1"/>
              </a:buClr>
              <a:buSzPct val="50000"/>
              <a:buFont typeface="Wingdings" charset="0"/>
              <a:buChar char="o"/>
              <a:defRPr sz="1000">
                <a:solidFill>
                  <a:schemeClr val="tx1"/>
                </a:solidFill>
                <a:latin typeface="+mn-lt"/>
                <a:ea typeface="+mn-ea"/>
              </a:defRPr>
            </a:lvl9pPr>
          </a:lstStyle>
          <a:p>
            <a:pPr lvl="1"/>
            <a:r>
              <a:rPr lang="en-US" dirty="0"/>
              <a:t>Append</a:t>
            </a:r>
          </a:p>
          <a:p>
            <a:pPr lvl="1"/>
            <a:r>
              <a:rPr lang="en-US" dirty="0"/>
              <a:t>Delete</a:t>
            </a:r>
          </a:p>
          <a:p>
            <a:pPr lvl="1"/>
            <a:r>
              <a:rPr lang="en-US" dirty="0"/>
              <a:t>List</a:t>
            </a:r>
          </a:p>
        </p:txBody>
      </p:sp>
    </p:spTree>
    <p:extLst>
      <p:ext uri="{BB962C8B-B14F-4D97-AF65-F5344CB8AC3E}">
        <p14:creationId xmlns:p14="http://schemas.microsoft.com/office/powerpoint/2010/main" val="370050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635A-3E28-C840-AE95-2B597198B71B}"/>
              </a:ext>
            </a:extLst>
          </p:cNvPr>
          <p:cNvSpPr>
            <a:spLocks noGrp="1"/>
          </p:cNvSpPr>
          <p:nvPr>
            <p:ph type="title"/>
          </p:nvPr>
        </p:nvSpPr>
        <p:spPr/>
        <p:txBody>
          <a:bodyPr/>
          <a:lstStyle/>
          <a:p>
            <a:r>
              <a:rPr lang="en-US" altLang="en-US" dirty="0"/>
              <a:t>Midterm Solutions: Question 7</a:t>
            </a:r>
            <a:endParaRPr lang="en-US" dirty="0"/>
          </a:p>
        </p:txBody>
      </p:sp>
      <p:sp>
        <p:nvSpPr>
          <p:cNvPr id="3" name="Content Placeholder 2">
            <a:extLst>
              <a:ext uri="{FF2B5EF4-FFF2-40B4-BE49-F238E27FC236}">
                <a16:creationId xmlns:a16="http://schemas.microsoft.com/office/drawing/2014/main" id="{7854C1E5-A85B-AE4A-9412-35D11E25314A}"/>
              </a:ext>
            </a:extLst>
          </p:cNvPr>
          <p:cNvSpPr>
            <a:spLocks noGrp="1"/>
          </p:cNvSpPr>
          <p:nvPr>
            <p:ph idx="1"/>
          </p:nvPr>
        </p:nvSpPr>
        <p:spPr>
          <a:xfrm>
            <a:off x="457200" y="1295401"/>
            <a:ext cx="8229600" cy="3779502"/>
          </a:xfrm>
        </p:spPr>
        <p:txBody>
          <a:bodyPr/>
          <a:lstStyle/>
          <a:p>
            <a:pPr marL="514350" indent="-514350">
              <a:buFont typeface="+mj-lt"/>
              <a:buAutoNum type="alphaUcPeriod"/>
            </a:pPr>
            <a:r>
              <a:rPr lang="en-US" dirty="0"/>
              <a:t>What is the bug?</a:t>
            </a:r>
          </a:p>
          <a:p>
            <a:pPr marL="2341563" lvl="4" indent="-514350">
              <a:buFont typeface="+mj-lt"/>
              <a:buAutoNum type="alphaUcPeriod"/>
            </a:pPr>
            <a:endParaRPr lang="en-US" dirty="0"/>
          </a:p>
          <a:p>
            <a:pPr lvl="1"/>
            <a:r>
              <a:rPr lang="en-US" dirty="0">
                <a:solidFill>
                  <a:srgbClr val="0070C0"/>
                </a:solidFill>
              </a:rPr>
              <a:t>In function </a:t>
            </a:r>
            <a:r>
              <a:rPr lang="en-US" b="1" dirty="0" err="1">
                <a:solidFill>
                  <a:srgbClr val="0070C0"/>
                </a:solidFill>
                <a:latin typeface="Courier New" panose="02070309020205020404" pitchFamily="49" charset="0"/>
                <a:cs typeface="Courier New" panose="02070309020205020404" pitchFamily="49" charset="0"/>
              </a:rPr>
              <a:t>professor_meets_student</a:t>
            </a:r>
            <a:r>
              <a:rPr lang="en-US" b="1" dirty="0">
                <a:solidFill>
                  <a:srgbClr val="0070C0"/>
                </a:solidFill>
                <a:latin typeface="Courier New" panose="02070309020205020404" pitchFamily="49" charset="0"/>
                <a:cs typeface="Courier New" panose="02070309020205020404" pitchFamily="49" charset="0"/>
              </a:rPr>
              <a:t>()</a:t>
            </a:r>
            <a:r>
              <a:rPr lang="en-US" dirty="0">
                <a:solidFill>
                  <a:srgbClr val="0070C0"/>
                </a:solidFill>
              </a:rPr>
              <a:t>, </a:t>
            </a:r>
            <a:br>
              <a:rPr lang="en-US" dirty="0">
                <a:solidFill>
                  <a:srgbClr val="0070C0"/>
                </a:solidFill>
              </a:rPr>
            </a:br>
            <a:r>
              <a:rPr lang="en-US" dirty="0">
                <a:solidFill>
                  <a:srgbClr val="0070C0"/>
                </a:solidFill>
              </a:rPr>
              <a:t>if the office hour is not yet over (</a:t>
            </a:r>
            <a:r>
              <a:rPr lang="en-US" b="1" dirty="0" err="1">
                <a:solidFill>
                  <a:srgbClr val="0070C0"/>
                </a:solidFill>
                <a:latin typeface="Courier New" panose="02070309020205020404" pitchFamily="49" charset="0"/>
                <a:cs typeface="Courier New" panose="02070309020205020404" pitchFamily="49" charset="0"/>
              </a:rPr>
              <a:t>times_up</a:t>
            </a:r>
            <a:r>
              <a:rPr lang="en-US" dirty="0">
                <a:solidFill>
                  <a:srgbClr val="0070C0"/>
                </a:solidFill>
              </a:rPr>
              <a:t> </a:t>
            </a:r>
            <a:br>
              <a:rPr lang="en-US" dirty="0">
                <a:solidFill>
                  <a:srgbClr val="0070C0"/>
                </a:solidFill>
              </a:rPr>
            </a:br>
            <a:r>
              <a:rPr lang="en-US" dirty="0">
                <a:solidFill>
                  <a:srgbClr val="0070C0"/>
                </a:solidFill>
              </a:rPr>
              <a:t>is false), the professor thread waits on the </a:t>
            </a:r>
            <a:r>
              <a:rPr lang="en-US" b="1" dirty="0" err="1">
                <a:solidFill>
                  <a:srgbClr val="0070C0"/>
                </a:solidFill>
                <a:latin typeface="Courier New" panose="02070309020205020404" pitchFamily="49" charset="0"/>
                <a:cs typeface="Courier New" panose="02070309020205020404" pitchFamily="49" charset="0"/>
              </a:rPr>
              <a:t>student_available</a:t>
            </a:r>
            <a:r>
              <a:rPr lang="en-US" b="1" dirty="0">
                <a:solidFill>
                  <a:srgbClr val="0070C0"/>
                </a:solidFill>
                <a:latin typeface="Courier New" panose="02070309020205020404" pitchFamily="49" charset="0"/>
                <a:cs typeface="Courier New" panose="02070309020205020404" pitchFamily="49" charset="0"/>
              </a:rPr>
              <a:t> </a:t>
            </a:r>
            <a:r>
              <a:rPr lang="en-US" dirty="0">
                <a:solidFill>
                  <a:srgbClr val="0070C0"/>
                </a:solidFill>
              </a:rPr>
              <a:t>semaphore. But if no student is waiting when </a:t>
            </a:r>
            <a:r>
              <a:rPr lang="en-US" b="1" dirty="0" err="1">
                <a:solidFill>
                  <a:srgbClr val="0070C0"/>
                </a:solidFill>
                <a:latin typeface="Courier New" panose="02070309020205020404" pitchFamily="49" charset="0"/>
                <a:cs typeface="Courier New" panose="02070309020205020404" pitchFamily="49" charset="0"/>
              </a:rPr>
              <a:t>times_up</a:t>
            </a:r>
            <a:r>
              <a:rPr lang="en-US" b="1" dirty="0">
                <a:solidFill>
                  <a:srgbClr val="0070C0"/>
                </a:solidFill>
                <a:latin typeface="Courier New" panose="02070309020205020404" pitchFamily="49" charset="0"/>
                <a:cs typeface="Courier New" panose="02070309020205020404" pitchFamily="49" charset="0"/>
              </a:rPr>
              <a:t> </a:t>
            </a:r>
            <a:r>
              <a:rPr lang="en-US" dirty="0">
                <a:solidFill>
                  <a:srgbClr val="0070C0"/>
                </a:solidFill>
              </a:rPr>
              <a:t>becomes true, the professor thread is stuck waiting on the semaphore, which is not signaled again. The program hangs forever (deadlocks).</a:t>
            </a:r>
          </a:p>
        </p:txBody>
      </p:sp>
      <p:sp>
        <p:nvSpPr>
          <p:cNvPr id="6" name="Slide Number Placeholder 5">
            <a:extLst>
              <a:ext uri="{FF2B5EF4-FFF2-40B4-BE49-F238E27FC236}">
                <a16:creationId xmlns:a16="http://schemas.microsoft.com/office/drawing/2014/main" id="{072D93B2-9E27-DC49-8588-46FB740BF457}"/>
              </a:ext>
            </a:extLst>
          </p:cNvPr>
          <p:cNvSpPr>
            <a:spLocks noGrp="1"/>
          </p:cNvSpPr>
          <p:nvPr>
            <p:ph type="sldNum" sz="quarter" idx="12"/>
          </p:nvPr>
        </p:nvSpPr>
        <p:spPr/>
        <p:txBody>
          <a:bodyPr/>
          <a:lstStyle/>
          <a:p>
            <a:fld id="{0F83EDA1-C167-BA43-B609-EDF3ED8221CF}" type="slidenum">
              <a:rPr lang="en-US" altLang="en-US" smtClean="0"/>
              <a:pPr/>
              <a:t>8</a:t>
            </a:fld>
            <a:endParaRPr lang="en-US" altLang="en-US"/>
          </a:p>
        </p:txBody>
      </p:sp>
    </p:spTree>
    <p:extLst>
      <p:ext uri="{BB962C8B-B14F-4D97-AF65-F5344CB8AC3E}">
        <p14:creationId xmlns:p14="http://schemas.microsoft.com/office/powerpoint/2010/main" val="234301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56B76533-8F2D-964B-A053-04A56A933E2B}" type="slidenum">
              <a:rPr lang="en-US"/>
              <a:pPr/>
              <a:t>80</a:t>
            </a:fld>
            <a:endParaRPr lang="en-US"/>
          </a:p>
        </p:txBody>
      </p:sp>
      <p:sp>
        <p:nvSpPr>
          <p:cNvPr id="850946" name="Rectangle 2"/>
          <p:cNvSpPr>
            <a:spLocks noGrp="1" noChangeArrowheads="1"/>
          </p:cNvSpPr>
          <p:nvPr>
            <p:ph type="title"/>
          </p:nvPr>
        </p:nvSpPr>
        <p:spPr/>
        <p:txBody>
          <a:bodyPr/>
          <a:lstStyle/>
          <a:p>
            <a:r>
              <a:rPr lang="en-US"/>
              <a:t>File Protection in UNIX</a:t>
            </a:r>
          </a:p>
        </p:txBody>
      </p:sp>
      <p:sp>
        <p:nvSpPr>
          <p:cNvPr id="850947" name="Rectangle 3"/>
          <p:cNvSpPr>
            <a:spLocks noGrp="1" noChangeArrowheads="1"/>
          </p:cNvSpPr>
          <p:nvPr>
            <p:ph type="body" idx="1"/>
          </p:nvPr>
        </p:nvSpPr>
        <p:spPr>
          <a:xfrm>
            <a:off x="457200" y="1295400"/>
            <a:ext cx="8229600" cy="4784725"/>
          </a:xfrm>
        </p:spPr>
        <p:txBody>
          <a:bodyPr/>
          <a:lstStyle/>
          <a:p>
            <a:r>
              <a:rPr lang="en-US" dirty="0"/>
              <a:t>Types of access:  read, write, execute (RWX)</a:t>
            </a:r>
          </a:p>
          <a:p>
            <a:r>
              <a:rPr lang="en-US" dirty="0"/>
              <a:t>Three classes of users and sample access:</a:t>
            </a:r>
            <a:br>
              <a:rPr lang="en-US" dirty="0"/>
            </a:br>
            <a:r>
              <a:rPr lang="en-US" sz="1000" dirty="0"/>
              <a:t>  </a:t>
            </a:r>
          </a:p>
          <a:p>
            <a:pPr>
              <a:spcBef>
                <a:spcPct val="10000"/>
              </a:spcBef>
              <a:buFont typeface="Wingdings" charset="0"/>
              <a:buNone/>
            </a:pPr>
            <a:r>
              <a:rPr lang="en-US" sz="2000" dirty="0"/>
              <a:t>	</a:t>
            </a:r>
            <a:r>
              <a:rPr lang="en-US" sz="1000" dirty="0"/>
              <a:t>	</a:t>
            </a:r>
            <a:r>
              <a:rPr lang="en-US" sz="2000" dirty="0"/>
              <a:t>					RWX</a:t>
            </a:r>
          </a:p>
          <a:p>
            <a:pPr>
              <a:spcBef>
                <a:spcPct val="10000"/>
              </a:spcBef>
              <a:buFont typeface="Wingdings" charset="0"/>
              <a:buNone/>
            </a:pPr>
            <a:r>
              <a:rPr lang="en-US" sz="2000" dirty="0"/>
              <a:t>		a)  </a:t>
            </a:r>
            <a:r>
              <a:rPr lang="en-US" sz="2000" b="1" dirty="0"/>
              <a:t>owner access</a:t>
            </a:r>
            <a:r>
              <a:rPr lang="en-US" sz="2000" dirty="0"/>
              <a:t> 	7	</a:t>
            </a:r>
            <a:r>
              <a:rPr lang="en-US" sz="2000" dirty="0">
                <a:sym typeface="Symbol" charset="0"/>
              </a:rPr>
              <a:t>	1 1 1</a:t>
            </a:r>
          </a:p>
          <a:p>
            <a:pPr>
              <a:spcBef>
                <a:spcPct val="10000"/>
              </a:spcBef>
              <a:buFont typeface="Wingdings" charset="0"/>
              <a:buNone/>
            </a:pPr>
            <a:r>
              <a:rPr lang="en-US" sz="2000" dirty="0">
                <a:sym typeface="Symbol" charset="0"/>
              </a:rPr>
              <a:t>		b)  </a:t>
            </a:r>
            <a:r>
              <a:rPr lang="en-US" sz="2000" b="1" dirty="0">
                <a:sym typeface="Symbol" charset="0"/>
              </a:rPr>
              <a:t>group access</a:t>
            </a:r>
            <a:r>
              <a:rPr lang="en-US" sz="2000" dirty="0">
                <a:sym typeface="Symbol" charset="0"/>
              </a:rPr>
              <a:t> 	6		1 1 0</a:t>
            </a:r>
          </a:p>
          <a:p>
            <a:pPr>
              <a:spcBef>
                <a:spcPct val="10000"/>
              </a:spcBef>
              <a:buFont typeface="Wingdings" charset="0"/>
              <a:buNone/>
            </a:pPr>
            <a:r>
              <a:rPr lang="en-US" sz="2000" dirty="0">
                <a:sym typeface="Symbol" charset="0"/>
              </a:rPr>
              <a:t>		c)  </a:t>
            </a:r>
            <a:r>
              <a:rPr lang="en-US" sz="2000" b="1" dirty="0">
                <a:sym typeface="Symbol" charset="0"/>
              </a:rPr>
              <a:t>public access</a:t>
            </a:r>
            <a:r>
              <a:rPr lang="en-US" sz="2000" dirty="0">
                <a:sym typeface="Symbol" charset="0"/>
              </a:rPr>
              <a:t>	4		1 0 0</a:t>
            </a:r>
          </a:p>
          <a:p>
            <a:pPr>
              <a:spcBef>
                <a:spcPct val="10000"/>
              </a:spcBef>
              <a:buFont typeface="Wingdings" charset="0"/>
              <a:buNone/>
            </a:pPr>
            <a:r>
              <a:rPr lang="en-US" sz="800" dirty="0">
                <a:sym typeface="Symbol" charset="0"/>
              </a:rPr>
              <a:t>    </a:t>
            </a:r>
          </a:p>
          <a:p>
            <a:pPr lvl="4"/>
            <a:endParaRPr lang="en-US" dirty="0">
              <a:sym typeface="Symbol" charset="0"/>
            </a:endParaRPr>
          </a:p>
          <a:p>
            <a:r>
              <a:rPr lang="en-US" dirty="0">
                <a:sym typeface="Symbol" charset="0"/>
              </a:rPr>
              <a:t>For a particular file or directory </a:t>
            </a:r>
            <a:br>
              <a:rPr lang="en-US" dirty="0">
                <a:sym typeface="Symbol" charset="0"/>
              </a:rPr>
            </a:br>
            <a:r>
              <a:rPr lang="en-US" dirty="0">
                <a:sym typeface="Symbol" charset="0"/>
              </a:rPr>
              <a:t>(such as </a:t>
            </a:r>
            <a:r>
              <a:rPr lang="en-US" b="1" dirty="0">
                <a:solidFill>
                  <a:srgbClr val="0033CC"/>
                </a:solidFill>
                <a:latin typeface="Courier New" charset="0"/>
                <a:sym typeface="Symbol" charset="0"/>
              </a:rPr>
              <a:t>game</a:t>
            </a:r>
            <a:r>
              <a:rPr lang="en-US" dirty="0">
                <a:sym typeface="Symbol" charset="0"/>
              </a:rPr>
              <a:t>), define an </a:t>
            </a:r>
            <a:br>
              <a:rPr lang="en-US" dirty="0">
                <a:sym typeface="Symbol" charset="0"/>
              </a:rPr>
            </a:br>
            <a:r>
              <a:rPr lang="en-US" dirty="0">
                <a:sym typeface="Symbol" charset="0"/>
              </a:rPr>
              <a:t>appropriate access with the</a:t>
            </a:r>
            <a:br>
              <a:rPr lang="en-US" dirty="0">
                <a:sym typeface="Symbol" charset="0"/>
              </a:rPr>
            </a:br>
            <a:r>
              <a:rPr lang="en-US" b="1" dirty="0" err="1">
                <a:solidFill>
                  <a:srgbClr val="0033CC"/>
                </a:solidFill>
                <a:latin typeface="Courier New" charset="0"/>
                <a:sym typeface="Symbol" charset="0"/>
              </a:rPr>
              <a:t>chmod</a:t>
            </a:r>
            <a:r>
              <a:rPr lang="en-US" dirty="0">
                <a:sym typeface="Symbol" charset="0"/>
              </a:rPr>
              <a:t> command.</a:t>
            </a:r>
            <a:endParaRPr lang="en-US" dirty="0"/>
          </a:p>
        </p:txBody>
      </p:sp>
      <p:grpSp>
        <p:nvGrpSpPr>
          <p:cNvPr id="850948" name="Group 4"/>
          <p:cNvGrpSpPr>
            <a:grpSpLocks/>
          </p:cNvGrpSpPr>
          <p:nvPr/>
        </p:nvGrpSpPr>
        <p:grpSpPr bwMode="auto">
          <a:xfrm>
            <a:off x="6035024" y="4343390"/>
            <a:ext cx="2873375" cy="1582738"/>
            <a:chOff x="3629" y="2909"/>
            <a:chExt cx="1810" cy="997"/>
          </a:xfrm>
        </p:grpSpPr>
        <p:sp>
          <p:nvSpPr>
            <p:cNvPr id="850949" name="Rectangle 5"/>
            <p:cNvSpPr>
              <a:spLocks noChangeArrowheads="1"/>
            </p:cNvSpPr>
            <p:nvPr/>
          </p:nvSpPr>
          <p:spPr bwMode="auto">
            <a:xfrm>
              <a:off x="3629" y="2909"/>
              <a:ext cx="1785" cy="979"/>
            </a:xfrm>
            <a:prstGeom prst="rect">
              <a:avLst/>
            </a:prstGeom>
            <a:solidFill>
              <a:schemeClr val="bg1">
                <a:lumMod val="95000"/>
              </a:schemeClr>
            </a:solidFill>
            <a:ln>
              <a:solidFill>
                <a:schemeClr val="bg1">
                  <a:lumMod val="75000"/>
                </a:schemeClr>
              </a:solid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nvGrpSpPr>
            <p:cNvPr id="850950" name="Group 6"/>
            <p:cNvGrpSpPr>
              <a:grpSpLocks/>
            </p:cNvGrpSpPr>
            <p:nvPr/>
          </p:nvGrpSpPr>
          <p:grpSpPr bwMode="auto">
            <a:xfrm>
              <a:off x="3694" y="2921"/>
              <a:ext cx="1745" cy="985"/>
              <a:chOff x="3694" y="2921"/>
              <a:chExt cx="1745" cy="985"/>
            </a:xfrm>
          </p:grpSpPr>
          <p:sp>
            <p:nvSpPr>
              <p:cNvPr id="850951" name="Text Box 4"/>
              <p:cNvSpPr txBox="1">
                <a:spLocks noChangeArrowheads="1"/>
              </p:cNvSpPr>
              <p:nvPr/>
            </p:nvSpPr>
            <p:spPr bwMode="auto">
              <a:xfrm>
                <a:off x="3694" y="2921"/>
                <a:ext cx="44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n-US" b="1">
                    <a:latin typeface="Helvetica" charset="0"/>
                    <a:ea typeface="MS PGothic" charset="0"/>
                    <a:cs typeface="MS PGothic" charset="0"/>
                  </a:rPr>
                  <a:t>owner</a:t>
                </a:r>
              </a:p>
            </p:txBody>
          </p:sp>
          <p:sp>
            <p:nvSpPr>
              <p:cNvPr id="850952" name="Text Box 5"/>
              <p:cNvSpPr txBox="1">
                <a:spLocks noChangeArrowheads="1"/>
              </p:cNvSpPr>
              <p:nvPr/>
            </p:nvSpPr>
            <p:spPr bwMode="auto">
              <a:xfrm>
                <a:off x="4302" y="2921"/>
                <a:ext cx="43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n-US" b="1">
                    <a:latin typeface="Helvetica" charset="0"/>
                    <a:ea typeface="MS PGothic" charset="0"/>
                    <a:cs typeface="MS PGothic" charset="0"/>
                  </a:rPr>
                  <a:t>group</a:t>
                </a:r>
              </a:p>
            </p:txBody>
          </p:sp>
          <p:sp>
            <p:nvSpPr>
              <p:cNvPr id="850953" name="Text Box 6"/>
              <p:cNvSpPr txBox="1">
                <a:spLocks noChangeArrowheads="1"/>
              </p:cNvSpPr>
              <p:nvPr/>
            </p:nvSpPr>
            <p:spPr bwMode="auto">
              <a:xfrm>
                <a:off x="4995" y="2921"/>
                <a:ext cx="44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n-US" b="1">
                    <a:latin typeface="Helvetica" charset="0"/>
                    <a:ea typeface="MS PGothic" charset="0"/>
                    <a:cs typeface="MS PGothic" charset="0"/>
                  </a:rPr>
                  <a:t>public</a:t>
                </a:r>
              </a:p>
            </p:txBody>
          </p:sp>
          <p:sp>
            <p:nvSpPr>
              <p:cNvPr id="850954" name="Text Box 8"/>
              <p:cNvSpPr txBox="1">
                <a:spLocks noChangeArrowheads="1"/>
              </p:cNvSpPr>
              <p:nvPr/>
            </p:nvSpPr>
            <p:spPr bwMode="auto">
              <a:xfrm>
                <a:off x="3724" y="3656"/>
                <a:ext cx="14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2000" b="1" dirty="0" err="1">
                    <a:solidFill>
                      <a:srgbClr val="0033CC"/>
                    </a:solidFill>
                    <a:latin typeface="Courier New" charset="0"/>
                    <a:ea typeface="MS PGothic" charset="0"/>
                    <a:cs typeface="MS PGothic" charset="0"/>
                  </a:rPr>
                  <a:t>chmod</a:t>
                </a:r>
                <a:r>
                  <a:rPr lang="en-US" sz="2000" b="1" dirty="0">
                    <a:solidFill>
                      <a:srgbClr val="0033CC"/>
                    </a:solidFill>
                    <a:latin typeface="Courier New" charset="0"/>
                    <a:ea typeface="MS PGothic" charset="0"/>
                    <a:cs typeface="MS PGothic" charset="0"/>
                  </a:rPr>
                  <a:t> 764 game</a:t>
                </a:r>
              </a:p>
            </p:txBody>
          </p:sp>
          <p:sp>
            <p:nvSpPr>
              <p:cNvPr id="850955" name="Line 10"/>
              <p:cNvSpPr>
                <a:spLocks noChangeShapeType="1"/>
              </p:cNvSpPr>
              <p:nvPr/>
            </p:nvSpPr>
            <p:spPr bwMode="auto">
              <a:xfrm>
                <a:off x="3937" y="3083"/>
                <a:ext cx="441" cy="63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956" name="Line 12"/>
              <p:cNvSpPr>
                <a:spLocks noChangeShapeType="1"/>
              </p:cNvSpPr>
              <p:nvPr/>
            </p:nvSpPr>
            <p:spPr bwMode="auto">
              <a:xfrm flipH="1">
                <a:off x="4608" y="3104"/>
                <a:ext cx="599" cy="61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957" name="Line 13"/>
              <p:cNvSpPr>
                <a:spLocks noChangeShapeType="1"/>
              </p:cNvSpPr>
              <p:nvPr/>
            </p:nvSpPr>
            <p:spPr bwMode="auto">
              <a:xfrm flipV="1">
                <a:off x="4493" y="3082"/>
                <a:ext cx="0" cy="63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spTree>
    <p:extLst>
      <p:ext uri="{BB962C8B-B14F-4D97-AF65-F5344CB8AC3E}">
        <p14:creationId xmlns:p14="http://schemas.microsoft.com/office/powerpoint/2010/main" val="39128111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60F9BF7-80E7-2542-BFE0-FC3390B19654}" type="slidenum">
              <a:rPr lang="en-US"/>
              <a:pPr/>
              <a:t>81</a:t>
            </a:fld>
            <a:endParaRPr lang="en-US"/>
          </a:p>
        </p:txBody>
      </p:sp>
      <p:sp>
        <p:nvSpPr>
          <p:cNvPr id="851970" name="Rectangle 2"/>
          <p:cNvSpPr>
            <a:spLocks noGrp="1" noChangeArrowheads="1"/>
          </p:cNvSpPr>
          <p:nvPr>
            <p:ph type="title"/>
          </p:nvPr>
        </p:nvSpPr>
        <p:spPr/>
        <p:txBody>
          <a:bodyPr/>
          <a:lstStyle/>
          <a:p>
            <a:r>
              <a:rPr lang="en-US" dirty="0"/>
              <a:t>File Protection in UNIX</a:t>
            </a:r>
            <a:r>
              <a:rPr lang="en-US" i="1" dirty="0"/>
              <a:t>, cont</a:t>
            </a:r>
            <a:r>
              <a:rPr lang="ja-JP" altLang="en-US" i="1">
                <a:latin typeface="Arial"/>
              </a:rPr>
              <a:t>’</a:t>
            </a:r>
            <a:r>
              <a:rPr lang="en-US" i="1" dirty="0"/>
              <a:t>d</a:t>
            </a:r>
          </a:p>
        </p:txBody>
      </p:sp>
      <p:sp>
        <p:nvSpPr>
          <p:cNvPr id="851971" name="Rectangle 3"/>
          <p:cNvSpPr>
            <a:spLocks noGrp="1" noChangeArrowheads="1"/>
          </p:cNvSpPr>
          <p:nvPr>
            <p:ph type="body" idx="1"/>
          </p:nvPr>
        </p:nvSpPr>
        <p:spPr>
          <a:xfrm>
            <a:off x="457200" y="1295400"/>
            <a:ext cx="8229600" cy="1402088"/>
          </a:xfrm>
        </p:spPr>
        <p:txBody>
          <a:bodyPr/>
          <a:lstStyle/>
          <a:p>
            <a:r>
              <a:rPr lang="en-US" dirty="0"/>
              <a:t>Sample UNIX file listing via the </a:t>
            </a:r>
            <a:r>
              <a:rPr lang="en-US" b="1" dirty="0" err="1">
                <a:solidFill>
                  <a:srgbClr val="0033CC"/>
                </a:solidFill>
                <a:latin typeface="Courier New" charset="0"/>
              </a:rPr>
              <a:t>ls</a:t>
            </a:r>
            <a:r>
              <a:rPr lang="en-US" dirty="0"/>
              <a:t> command.</a:t>
            </a:r>
          </a:p>
          <a:p>
            <a:pPr lvl="1"/>
            <a:r>
              <a:rPr lang="en-US" dirty="0"/>
              <a:t>Access rights to each file and directory </a:t>
            </a:r>
            <a:br>
              <a:rPr lang="en-US" dirty="0"/>
            </a:br>
            <a:r>
              <a:rPr lang="en-US" dirty="0"/>
              <a:t>are at the left.</a:t>
            </a:r>
          </a:p>
        </p:txBody>
      </p:sp>
      <p:pic>
        <p:nvPicPr>
          <p:cNvPr id="3" name="Picture 2" descr="A picture containing text, receipt&#10;&#10;Description automatically generated">
            <a:extLst>
              <a:ext uri="{FF2B5EF4-FFF2-40B4-BE49-F238E27FC236}">
                <a16:creationId xmlns:a16="http://schemas.microsoft.com/office/drawing/2014/main" id="{2A90F9EA-2151-9640-9A7C-522B52D2220B}"/>
              </a:ext>
            </a:extLst>
          </p:cNvPr>
          <p:cNvPicPr>
            <a:picLocks noChangeAspect="1"/>
          </p:cNvPicPr>
          <p:nvPr/>
        </p:nvPicPr>
        <p:blipFill>
          <a:blip r:embed="rId2"/>
          <a:stretch>
            <a:fillRect/>
          </a:stretch>
        </p:blipFill>
        <p:spPr>
          <a:xfrm>
            <a:off x="1438285" y="2788927"/>
            <a:ext cx="6267430" cy="2160874"/>
          </a:xfrm>
          <a:prstGeom prst="rect">
            <a:avLst/>
          </a:prstGeom>
        </p:spPr>
      </p:pic>
      <p:sp>
        <p:nvSpPr>
          <p:cNvPr id="8" name="TextBox 7">
            <a:extLst>
              <a:ext uri="{FF2B5EF4-FFF2-40B4-BE49-F238E27FC236}">
                <a16:creationId xmlns:a16="http://schemas.microsoft.com/office/drawing/2014/main" id="{556821FA-2FA6-3B4E-A9D4-2D3FEE0CA525}"/>
              </a:ext>
            </a:extLst>
          </p:cNvPr>
          <p:cNvSpPr txBox="1"/>
          <p:nvPr/>
        </p:nvSpPr>
        <p:spPr>
          <a:xfrm>
            <a:off x="3116313" y="5108555"/>
            <a:ext cx="2911374" cy="46166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Operating System Concepts</a:t>
            </a:r>
            <a:r>
              <a:rPr lang="en-US" sz="800" dirty="0">
                <a:solidFill>
                  <a:schemeClr val="bg1">
                    <a:lumMod val="65000"/>
                  </a:schemeClr>
                </a:solidFill>
              </a:rPr>
              <a:t>, 10</a:t>
            </a:r>
            <a:r>
              <a:rPr lang="en-US" sz="800" baseline="30000" dirty="0">
                <a:solidFill>
                  <a:schemeClr val="bg1">
                    <a:lumMod val="65000"/>
                  </a:schemeClr>
                </a:solidFill>
              </a:rPr>
              <a:t>th</a:t>
            </a:r>
            <a:r>
              <a:rPr lang="en-US" sz="800" dirty="0">
                <a:solidFill>
                  <a:schemeClr val="bg1">
                    <a:lumMod val="65000"/>
                  </a:schemeClr>
                </a:solidFill>
              </a:rPr>
              <a:t> edition</a:t>
            </a:r>
          </a:p>
          <a:p>
            <a:r>
              <a:rPr lang="en-US" sz="800" dirty="0">
                <a:solidFill>
                  <a:schemeClr val="bg1">
                    <a:lumMod val="65000"/>
                  </a:schemeClr>
                </a:solidFill>
              </a:rPr>
              <a:t>by Abraham </a:t>
            </a:r>
            <a:r>
              <a:rPr lang="en-US" sz="800" dirty="0" err="1">
                <a:solidFill>
                  <a:schemeClr val="bg1">
                    <a:lumMod val="65000"/>
                  </a:schemeClr>
                </a:solidFill>
              </a:rPr>
              <a:t>Silberschatz</a:t>
            </a:r>
            <a:r>
              <a:rPr lang="en-US" sz="800" dirty="0">
                <a:solidFill>
                  <a:schemeClr val="bg1">
                    <a:lumMod val="65000"/>
                  </a:schemeClr>
                </a:solidFill>
              </a:rPr>
              <a:t>, Greg Gagne, and Peter B. Galvin</a:t>
            </a:r>
          </a:p>
          <a:p>
            <a:r>
              <a:rPr lang="en-US" sz="800" dirty="0">
                <a:solidFill>
                  <a:schemeClr val="bg1">
                    <a:lumMod val="65000"/>
                  </a:schemeClr>
                </a:solidFill>
              </a:rPr>
              <a:t>Wiley, 2018, ISBN 978-1119456339 </a:t>
            </a:r>
          </a:p>
        </p:txBody>
      </p:sp>
    </p:spTree>
    <p:extLst>
      <p:ext uri="{BB962C8B-B14F-4D97-AF65-F5344CB8AC3E}">
        <p14:creationId xmlns:p14="http://schemas.microsoft.com/office/powerpoint/2010/main" val="263359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635A-3E28-C840-AE95-2B597198B71B}"/>
              </a:ext>
            </a:extLst>
          </p:cNvPr>
          <p:cNvSpPr>
            <a:spLocks noGrp="1"/>
          </p:cNvSpPr>
          <p:nvPr>
            <p:ph type="title"/>
          </p:nvPr>
        </p:nvSpPr>
        <p:spPr/>
        <p:txBody>
          <a:bodyPr/>
          <a:lstStyle/>
          <a:p>
            <a:r>
              <a:rPr lang="en-US" altLang="en-US" dirty="0"/>
              <a:t>Midterm Solutions: Question 7</a:t>
            </a:r>
            <a:r>
              <a:rPr lang="en-US" altLang="en-US" i="1" dirty="0"/>
              <a:t>, cont’d</a:t>
            </a:r>
            <a:endParaRPr lang="en-US" i="1" dirty="0"/>
          </a:p>
        </p:txBody>
      </p:sp>
      <p:sp>
        <p:nvSpPr>
          <p:cNvPr id="3" name="Content Placeholder 2">
            <a:extLst>
              <a:ext uri="{FF2B5EF4-FFF2-40B4-BE49-F238E27FC236}">
                <a16:creationId xmlns:a16="http://schemas.microsoft.com/office/drawing/2014/main" id="{7854C1E5-A85B-AE4A-9412-35D11E25314A}"/>
              </a:ext>
            </a:extLst>
          </p:cNvPr>
          <p:cNvSpPr>
            <a:spLocks noGrp="1"/>
          </p:cNvSpPr>
          <p:nvPr>
            <p:ph idx="1"/>
          </p:nvPr>
        </p:nvSpPr>
        <p:spPr>
          <a:xfrm>
            <a:off x="457200" y="1295401"/>
            <a:ext cx="8229600" cy="4511014"/>
          </a:xfrm>
        </p:spPr>
        <p:txBody>
          <a:bodyPr/>
          <a:lstStyle/>
          <a:p>
            <a:pPr marL="514350" indent="-514350">
              <a:buFont typeface="+mj-lt"/>
              <a:buAutoNum type="alphaUcPeriod" startAt="2"/>
            </a:pPr>
            <a:r>
              <a:rPr lang="en-US" dirty="0"/>
              <a:t>How to fix the bug?</a:t>
            </a:r>
          </a:p>
          <a:p>
            <a:pPr marL="2341563" lvl="4" indent="-514350">
              <a:buFont typeface="+mj-lt"/>
              <a:buAutoNum type="alphaUcPeriod" startAt="2"/>
            </a:pPr>
            <a:endParaRPr lang="en-US" dirty="0"/>
          </a:p>
          <a:p>
            <a:pPr lvl="1"/>
            <a:r>
              <a:rPr lang="en-US" dirty="0">
                <a:solidFill>
                  <a:srgbClr val="0070C0"/>
                </a:solidFill>
              </a:rPr>
              <a:t>Function </a:t>
            </a:r>
            <a:r>
              <a:rPr lang="en-US" b="1" dirty="0" err="1">
                <a:solidFill>
                  <a:srgbClr val="0070C0"/>
                </a:solidFill>
                <a:latin typeface="Courier New" panose="02070309020205020404" pitchFamily="49" charset="0"/>
                <a:cs typeface="Courier New" panose="02070309020205020404" pitchFamily="49" charset="0"/>
              </a:rPr>
              <a:t>timer_handler</a:t>
            </a:r>
            <a:r>
              <a:rPr lang="en-US" b="1" dirty="0">
                <a:solidFill>
                  <a:srgbClr val="0070C0"/>
                </a:solidFill>
                <a:latin typeface="Courier New" panose="02070309020205020404" pitchFamily="49" charset="0"/>
                <a:cs typeface="Courier New" panose="02070309020205020404" pitchFamily="49" charset="0"/>
              </a:rPr>
              <a:t>()</a:t>
            </a:r>
            <a:r>
              <a:rPr lang="en-US" dirty="0">
                <a:solidFill>
                  <a:srgbClr val="0070C0"/>
                </a:solidFill>
              </a:rPr>
              <a:t>, which is called </a:t>
            </a:r>
            <a:br>
              <a:rPr lang="en-US" dirty="0">
                <a:solidFill>
                  <a:srgbClr val="0070C0"/>
                </a:solidFill>
              </a:rPr>
            </a:br>
            <a:r>
              <a:rPr lang="en-US" dirty="0">
                <a:solidFill>
                  <a:srgbClr val="0070C0"/>
                </a:solidFill>
              </a:rPr>
              <a:t>at the end of the office hour, must signal the </a:t>
            </a:r>
            <a:r>
              <a:rPr lang="en-US" b="1" dirty="0" err="1">
                <a:solidFill>
                  <a:srgbClr val="0070C0"/>
                </a:solidFill>
                <a:latin typeface="Courier New" panose="02070309020205020404" pitchFamily="49" charset="0"/>
                <a:cs typeface="Courier New" panose="02070309020205020404" pitchFamily="49" charset="0"/>
              </a:rPr>
              <a:t>student_available</a:t>
            </a:r>
            <a:r>
              <a:rPr lang="en-US" dirty="0">
                <a:solidFill>
                  <a:srgbClr val="0070C0"/>
                </a:solidFill>
              </a:rPr>
              <a:t> semaphore in case the professor thread is waiting on it. Each time after waking up, the professor thread must </a:t>
            </a:r>
            <a:r>
              <a:rPr lang="en-US" dirty="0">
                <a:solidFill>
                  <a:srgbClr val="0070C0"/>
                </a:solidFill>
                <a:highlight>
                  <a:srgbClr val="FFFF00"/>
                </a:highlight>
              </a:rPr>
              <a:t>check </a:t>
            </a:r>
            <a:r>
              <a:rPr lang="en-US" b="1" dirty="0" err="1">
                <a:solidFill>
                  <a:srgbClr val="0070C0"/>
                </a:solidFill>
                <a:highlight>
                  <a:srgbClr val="FFFF00"/>
                </a:highlight>
                <a:latin typeface="Courier New" panose="02070309020205020404" pitchFamily="49" charset="0"/>
                <a:cs typeface="Courier New" panose="02070309020205020404" pitchFamily="49" charset="0"/>
              </a:rPr>
              <a:t>wait_count</a:t>
            </a:r>
            <a:r>
              <a:rPr lang="en-US" dirty="0">
                <a:solidFill>
                  <a:srgbClr val="0070C0"/>
                </a:solidFill>
              </a:rPr>
              <a:t>. If the count is 0, meaning that the semaphore was signaled not by an arriving student but by </a:t>
            </a:r>
            <a:r>
              <a:rPr lang="en-US" b="1" dirty="0" err="1">
                <a:solidFill>
                  <a:srgbClr val="0070C0"/>
                </a:solidFill>
                <a:latin typeface="Courier New" panose="02070309020205020404" pitchFamily="49" charset="0"/>
                <a:cs typeface="Courier New" panose="02070309020205020404" pitchFamily="49" charset="0"/>
              </a:rPr>
              <a:t>timer_handler</a:t>
            </a:r>
            <a:r>
              <a:rPr lang="en-US" b="1" dirty="0">
                <a:solidFill>
                  <a:srgbClr val="0070C0"/>
                </a:solidFill>
                <a:latin typeface="Courier New" panose="02070309020205020404" pitchFamily="49" charset="0"/>
                <a:cs typeface="Courier New" panose="02070309020205020404" pitchFamily="49" charset="0"/>
              </a:rPr>
              <a:t>()</a:t>
            </a:r>
            <a:r>
              <a:rPr lang="en-US" dirty="0">
                <a:solidFill>
                  <a:srgbClr val="0070C0"/>
                </a:solidFill>
              </a:rPr>
              <a:t>, the thread must return from function </a:t>
            </a:r>
            <a:r>
              <a:rPr lang="en-US" b="1" dirty="0" err="1">
                <a:solidFill>
                  <a:srgbClr val="0070C0"/>
                </a:solidFill>
                <a:latin typeface="Courier New" panose="02070309020205020404" pitchFamily="49" charset="0"/>
                <a:cs typeface="Courier New" panose="02070309020205020404" pitchFamily="49" charset="0"/>
              </a:rPr>
              <a:t>professor_meets_student</a:t>
            </a:r>
            <a:r>
              <a:rPr lang="en-US" b="1" dirty="0">
                <a:solidFill>
                  <a:srgbClr val="0070C0"/>
                </a:solidFill>
                <a:latin typeface="Courier New" panose="02070309020205020404" pitchFamily="49" charset="0"/>
                <a:cs typeface="Courier New" panose="02070309020205020404" pitchFamily="49" charset="0"/>
              </a:rPr>
              <a:t>()</a:t>
            </a:r>
            <a:r>
              <a:rPr lang="en-US" dirty="0">
                <a:solidFill>
                  <a:srgbClr val="0070C0"/>
                </a:solidFill>
              </a:rPr>
              <a:t> immediately.</a:t>
            </a:r>
          </a:p>
        </p:txBody>
      </p:sp>
      <p:sp>
        <p:nvSpPr>
          <p:cNvPr id="6" name="Slide Number Placeholder 5">
            <a:extLst>
              <a:ext uri="{FF2B5EF4-FFF2-40B4-BE49-F238E27FC236}">
                <a16:creationId xmlns:a16="http://schemas.microsoft.com/office/drawing/2014/main" id="{072D93B2-9E27-DC49-8588-46FB740BF457}"/>
              </a:ext>
            </a:extLst>
          </p:cNvPr>
          <p:cNvSpPr>
            <a:spLocks noGrp="1"/>
          </p:cNvSpPr>
          <p:nvPr>
            <p:ph type="sldNum" sz="quarter" idx="12"/>
          </p:nvPr>
        </p:nvSpPr>
        <p:spPr/>
        <p:txBody>
          <a:bodyPr/>
          <a:lstStyle/>
          <a:p>
            <a:fld id="{0F83EDA1-C167-BA43-B609-EDF3ED8221CF}" type="slidenum">
              <a:rPr lang="en-US" altLang="en-US" smtClean="0"/>
              <a:pPr/>
              <a:t>9</a:t>
            </a:fld>
            <a:endParaRPr lang="en-US" altLang="en-US"/>
          </a:p>
        </p:txBody>
      </p:sp>
      <p:sp>
        <p:nvSpPr>
          <p:cNvPr id="7" name="TextBox 6">
            <a:extLst>
              <a:ext uri="{FF2B5EF4-FFF2-40B4-BE49-F238E27FC236}">
                <a16:creationId xmlns:a16="http://schemas.microsoft.com/office/drawing/2014/main" id="{6293E26C-9556-784F-B646-07AD2DE96E62}"/>
              </a:ext>
            </a:extLst>
          </p:cNvPr>
          <p:cNvSpPr txBox="1"/>
          <p:nvPr/>
        </p:nvSpPr>
        <p:spPr>
          <a:xfrm>
            <a:off x="91489" y="3337561"/>
            <a:ext cx="1188707" cy="1366540"/>
          </a:xfrm>
          <a:prstGeom prst="rect">
            <a:avLst/>
          </a:prstGeom>
          <a:solidFill>
            <a:schemeClr val="accent1">
              <a:lumMod val="20000"/>
              <a:lumOff val="80000"/>
            </a:schemeClr>
          </a:solidFill>
          <a:ln>
            <a:solidFill>
              <a:srgbClr val="0033CC"/>
            </a:solidFill>
          </a:ln>
        </p:spPr>
        <p:txBody>
          <a:bodyPr wrap="square" rtlCol="0">
            <a:spAutoFit/>
          </a:bodyPr>
          <a:lstStyle/>
          <a:p>
            <a:r>
              <a:rPr lang="en-US" dirty="0">
                <a:solidFill>
                  <a:srgbClr val="0070C0"/>
                </a:solidFill>
              </a:rPr>
              <a:t>You can also </a:t>
            </a:r>
          </a:p>
          <a:p>
            <a:r>
              <a:rPr lang="en-US" dirty="0">
                <a:solidFill>
                  <a:srgbClr val="0070C0"/>
                </a:solidFill>
              </a:rPr>
              <a:t>check if </a:t>
            </a:r>
          </a:p>
          <a:p>
            <a:r>
              <a:rPr lang="en-US" b="1" dirty="0" err="1">
                <a:solidFill>
                  <a:srgbClr val="0070C0"/>
                </a:solidFill>
                <a:latin typeface="Courier New" panose="02070309020205020404" pitchFamily="49" charset="0"/>
                <a:cs typeface="Courier New" panose="02070309020205020404" pitchFamily="49" charset="0"/>
              </a:rPr>
              <a:t>times_up</a:t>
            </a:r>
            <a:r>
              <a:rPr lang="en-US" dirty="0">
                <a:solidFill>
                  <a:srgbClr val="0070C0"/>
                </a:solidFill>
              </a:rPr>
              <a:t> </a:t>
            </a:r>
            <a:br>
              <a:rPr lang="en-US" dirty="0">
                <a:solidFill>
                  <a:srgbClr val="0070C0"/>
                </a:solidFill>
              </a:rPr>
            </a:br>
            <a:r>
              <a:rPr lang="en-US" dirty="0">
                <a:solidFill>
                  <a:srgbClr val="0070C0"/>
                </a:solidFill>
              </a:rPr>
              <a:t>is true.</a:t>
            </a:r>
          </a:p>
        </p:txBody>
      </p:sp>
    </p:spTree>
    <p:extLst>
      <p:ext uri="{BB962C8B-B14F-4D97-AF65-F5344CB8AC3E}">
        <p14:creationId xmlns:p14="http://schemas.microsoft.com/office/powerpoint/2010/main" val="273833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46148</TotalTime>
  <Words>4821</Words>
  <Application>Microsoft Macintosh PowerPoint</Application>
  <PresentationFormat>On-screen Show (4:3)</PresentationFormat>
  <Paragraphs>773</Paragraphs>
  <Slides>81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Courier New</vt:lpstr>
      <vt:lpstr>Helvetica</vt:lpstr>
      <vt:lpstr>Times New Roman</vt:lpstr>
      <vt:lpstr>Wingdings</vt:lpstr>
      <vt:lpstr>Quadrant</vt:lpstr>
      <vt:lpstr>CMPE 142 Operating Systems April 9 Class Meeting</vt:lpstr>
      <vt:lpstr>Midterm Solutions: Question 1</vt:lpstr>
      <vt:lpstr>Midterm Solutions: Question 2</vt:lpstr>
      <vt:lpstr>Midterm Solutions: Question 3</vt:lpstr>
      <vt:lpstr>Midterm Solutions: Question 4</vt:lpstr>
      <vt:lpstr>Midterm Solutions: Question 5</vt:lpstr>
      <vt:lpstr>Midterm Solutions: Question 6</vt:lpstr>
      <vt:lpstr>Midterm Solutions: Question 7</vt:lpstr>
      <vt:lpstr>Midterm Solutions: Question 7, cont’d</vt:lpstr>
      <vt:lpstr>Midterm Solutions: Question 8</vt:lpstr>
      <vt:lpstr>Midterm Solutions: Question 9</vt:lpstr>
      <vt:lpstr>Midterm Solutions: Question 9, cont’d</vt:lpstr>
      <vt:lpstr>Midterm Solutions: Question 10</vt:lpstr>
      <vt:lpstr>Midterm Solutions: Question 10, cont’d</vt:lpstr>
      <vt:lpstr>Midterm Solutions: Question 10, cont’d</vt:lpstr>
      <vt:lpstr>Hard Disk Drive (HDD)</vt:lpstr>
      <vt:lpstr>Hard Disk Drive, cont’d</vt:lpstr>
      <vt:lpstr>Solid State Disk (SSD)</vt:lpstr>
      <vt:lpstr>Secondary Storage Connection Methods</vt:lpstr>
      <vt:lpstr>Host-Attached Storage</vt:lpstr>
      <vt:lpstr>Network-Attached Storage (NAS)</vt:lpstr>
      <vt:lpstr>Storage-Area Network (SAN)</vt:lpstr>
      <vt:lpstr>Storage Array</vt:lpstr>
      <vt:lpstr>HDD Scheduling</vt:lpstr>
      <vt:lpstr>HDD Scheduling Algorithms</vt:lpstr>
      <vt:lpstr>FCFS Disk Scheduling</vt:lpstr>
      <vt:lpstr>SSTF Disk Scheduling</vt:lpstr>
      <vt:lpstr>SCAN Disk Scheduling</vt:lpstr>
      <vt:lpstr>C-SCAN Disk Scheduling</vt:lpstr>
      <vt:lpstr>LOOK and C-LOOK Disk Scheduling</vt:lpstr>
      <vt:lpstr>HDD Scheduling Choices</vt:lpstr>
      <vt:lpstr>Assignment #7</vt:lpstr>
      <vt:lpstr>Assignment #7, cont’d</vt:lpstr>
      <vt:lpstr>Assignment #7, cont’d</vt:lpstr>
      <vt:lpstr>Break</vt:lpstr>
      <vt:lpstr>Storage Device Management</vt:lpstr>
      <vt:lpstr>Storage Device Management, cont’d</vt:lpstr>
      <vt:lpstr>Error Detection and Management</vt:lpstr>
      <vt:lpstr>Hierarchical Storage Management (HSM)</vt:lpstr>
      <vt:lpstr>RAID</vt:lpstr>
      <vt:lpstr>RAID, cont’d</vt:lpstr>
      <vt:lpstr>RAID, cont’d</vt:lpstr>
      <vt:lpstr>RAID, cont’d</vt:lpstr>
      <vt:lpstr>File Systems</vt:lpstr>
      <vt:lpstr>Files</vt:lpstr>
      <vt:lpstr>Files, cont’d</vt:lpstr>
      <vt:lpstr>Types of Files</vt:lpstr>
      <vt:lpstr>Common File Types</vt:lpstr>
      <vt:lpstr>File Types, cont’d</vt:lpstr>
      <vt:lpstr>File Types, cont’d</vt:lpstr>
      <vt:lpstr>File Attributes (Metadata)</vt:lpstr>
      <vt:lpstr>File Attributes (Metadata), cont’d</vt:lpstr>
      <vt:lpstr>File Attributes, cont’d</vt:lpstr>
      <vt:lpstr>File Operations</vt:lpstr>
      <vt:lpstr>Opening a File</vt:lpstr>
      <vt:lpstr>Open File Table</vt:lpstr>
      <vt:lpstr>Two Levels of Internal File Tables</vt:lpstr>
      <vt:lpstr>File Locking</vt:lpstr>
      <vt:lpstr>File Locking, cont’d</vt:lpstr>
      <vt:lpstr>File Structure</vt:lpstr>
      <vt:lpstr>Sequential Access Method</vt:lpstr>
      <vt:lpstr>Direct (Random) Access Method</vt:lpstr>
      <vt:lpstr>Other Access Methods</vt:lpstr>
      <vt:lpstr>Disk Structure</vt:lpstr>
      <vt:lpstr>Disk Structure, cont’d</vt:lpstr>
      <vt:lpstr>Directories</vt:lpstr>
      <vt:lpstr>Directory Operations</vt:lpstr>
      <vt:lpstr>Directory Operations, cont’d</vt:lpstr>
      <vt:lpstr>Single-Level Directory</vt:lpstr>
      <vt:lpstr>Two-Level Directory</vt:lpstr>
      <vt:lpstr>Two-Level Directory, cont’d</vt:lpstr>
      <vt:lpstr>Tree-Structured Directories</vt:lpstr>
      <vt:lpstr>Acyclic-Graph Directories</vt:lpstr>
      <vt:lpstr>File Path Names</vt:lpstr>
      <vt:lpstr>File Path Names, cont’d</vt:lpstr>
      <vt:lpstr>Mounting a File System</vt:lpstr>
      <vt:lpstr>Mounting a File System, cont’d</vt:lpstr>
      <vt:lpstr>Mounting a File System, cont’d</vt:lpstr>
      <vt:lpstr>File Protection</vt:lpstr>
      <vt:lpstr>File Protection in UNIX</vt:lpstr>
      <vt:lpstr>File Protection in UNIX, cont’d</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 Mak</cp:lastModifiedBy>
  <cp:revision>645</cp:revision>
  <dcterms:created xsi:type="dcterms:W3CDTF">2008-01-12T03:52:55Z</dcterms:created>
  <dcterms:modified xsi:type="dcterms:W3CDTF">2021-04-09T09:04:59Z</dcterms:modified>
</cp:coreProperties>
</file>