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256" r:id="rId2"/>
    <p:sldId id="307" r:id="rId3"/>
    <p:sldId id="296" r:id="rId4"/>
    <p:sldId id="297" r:id="rId5"/>
    <p:sldId id="340" r:id="rId6"/>
    <p:sldId id="308" r:id="rId7"/>
    <p:sldId id="309" r:id="rId8"/>
    <p:sldId id="341" r:id="rId9"/>
    <p:sldId id="310" r:id="rId10"/>
    <p:sldId id="311" r:id="rId11"/>
    <p:sldId id="312" r:id="rId12"/>
    <p:sldId id="313" r:id="rId13"/>
    <p:sldId id="342" r:id="rId14"/>
    <p:sldId id="314" r:id="rId15"/>
    <p:sldId id="315" r:id="rId16"/>
    <p:sldId id="317" r:id="rId17"/>
    <p:sldId id="343" r:id="rId18"/>
    <p:sldId id="318" r:id="rId19"/>
    <p:sldId id="319" r:id="rId20"/>
    <p:sldId id="344" r:id="rId21"/>
    <p:sldId id="320" r:id="rId22"/>
    <p:sldId id="321" r:id="rId23"/>
    <p:sldId id="322" r:id="rId24"/>
    <p:sldId id="323" r:id="rId25"/>
    <p:sldId id="324" r:id="rId26"/>
    <p:sldId id="325" r:id="rId27"/>
    <p:sldId id="345" r:id="rId28"/>
    <p:sldId id="326" r:id="rId29"/>
    <p:sldId id="327" r:id="rId30"/>
    <p:sldId id="329" r:id="rId31"/>
    <p:sldId id="330" r:id="rId32"/>
    <p:sldId id="356" r:id="rId33"/>
    <p:sldId id="347" r:id="rId34"/>
    <p:sldId id="346" r:id="rId35"/>
    <p:sldId id="331" r:id="rId36"/>
    <p:sldId id="332" r:id="rId37"/>
    <p:sldId id="333" r:id="rId38"/>
    <p:sldId id="334" r:id="rId39"/>
    <p:sldId id="335" r:id="rId40"/>
    <p:sldId id="336" r:id="rId41"/>
    <p:sldId id="357" r:id="rId42"/>
    <p:sldId id="337" r:id="rId43"/>
    <p:sldId id="358" r:id="rId44"/>
    <p:sldId id="359" r:id="rId45"/>
    <p:sldId id="360" r:id="rId46"/>
    <p:sldId id="338" r:id="rId47"/>
    <p:sldId id="283" r:id="rId48"/>
    <p:sldId id="284" r:id="rId49"/>
    <p:sldId id="348" r:id="rId50"/>
    <p:sldId id="349" r:id="rId51"/>
    <p:sldId id="287" r:id="rId52"/>
    <p:sldId id="361" r:id="rId53"/>
    <p:sldId id="362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350" r:id="rId62"/>
    <p:sldId id="351" r:id="rId63"/>
    <p:sldId id="352" r:id="rId64"/>
    <p:sldId id="353" r:id="rId65"/>
    <p:sldId id="298" r:id="rId66"/>
    <p:sldId id="316" r:id="rId67"/>
    <p:sldId id="299" r:id="rId68"/>
    <p:sldId id="300" r:id="rId69"/>
    <p:sldId id="354" r:id="rId70"/>
    <p:sldId id="355" r:id="rId71"/>
    <p:sldId id="302" r:id="rId72"/>
    <p:sldId id="303" r:id="rId73"/>
    <p:sldId id="304" r:id="rId74"/>
    <p:sldId id="363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3" autoAdjust="0"/>
    <p:restoredTop sz="94262" autoAdjust="0"/>
  </p:normalViewPr>
  <p:slideViewPr>
    <p:cSldViewPr>
      <p:cViewPr varScale="1">
        <p:scale>
          <a:sx n="152" d="100"/>
          <a:sy n="152" d="100"/>
        </p:scale>
        <p:origin x="20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141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Department of Computer Science Spring 2015: March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CS 149: Operating Systems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1A705-6D00-1647-A3F2-F325F7E1E9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March 19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2/msync.2.html" TargetMode="External"/><Relationship Id="rId2" Type="http://schemas.openxmlformats.org/officeDocument/2006/relationships/hyperlink" Target="https://man7.org/linux/man-pages/man2/mmap.2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March 19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E0D7-E59D-B042-B90F-70033F8F825B}" type="slidenum">
              <a:rPr lang="en-US"/>
              <a:pPr/>
              <a:t>10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The most important property of a working set </a:t>
            </a:r>
            <a:br>
              <a:rPr lang="en-US" dirty="0"/>
            </a:br>
            <a:r>
              <a:rPr lang="en-US" dirty="0"/>
              <a:t>is its size.</a:t>
            </a:r>
          </a:p>
          <a:p>
            <a:pPr lvl="4"/>
            <a:endParaRPr lang="en-US" dirty="0"/>
          </a:p>
          <a:p>
            <a:r>
              <a:rPr lang="en-US" dirty="0"/>
              <a:t>If </a:t>
            </a:r>
            <a:r>
              <a:rPr lang="en-US" i="1" dirty="0" err="1">
                <a:latin typeface="Times New Roman" charset="0"/>
              </a:rPr>
              <a:t>WSS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/>
              <a:t> is the working set size for process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then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is the </a:t>
            </a:r>
            <a:r>
              <a:rPr lang="en-US" dirty="0">
                <a:solidFill>
                  <a:srgbClr val="B23C00"/>
                </a:solidFill>
              </a:rPr>
              <a:t>total demand </a:t>
            </a:r>
            <a:r>
              <a:rPr lang="en-US" dirty="0"/>
              <a:t>for page frames.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/>
              <a:t> is greater than the total number </a:t>
            </a:r>
            <a:br>
              <a:rPr lang="en-US" dirty="0"/>
            </a:br>
            <a:r>
              <a:rPr lang="en-US" dirty="0"/>
              <a:t>of available frames, thrashing will occur.</a:t>
            </a:r>
          </a:p>
          <a:p>
            <a:pPr lvl="1"/>
            <a:r>
              <a:rPr lang="en-US" dirty="0"/>
              <a:t>The operating system selects a process to suspend.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41750" y="3063244"/>
          <a:ext cx="1462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812520" imgH="253800" progId="Equation.3">
                  <p:embed/>
                </p:oleObj>
              </mc:Choice>
              <mc:Fallback>
                <p:oleObj name="Equation" r:id="rId3" imgW="812520" imgH="253800" progId="Equation.3">
                  <p:embed/>
                  <p:pic>
                    <p:nvPicPr>
                      <p:cNvPr id="90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3063244"/>
                        <a:ext cx="1462088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A4A-3793-A349-8D73-2440852F30D8}" type="slidenum">
              <a:rPr lang="en-US"/>
              <a:pPr/>
              <a:t>11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1463364"/>
          </a:xfrm>
        </p:spPr>
        <p:txBody>
          <a:bodyPr/>
          <a:lstStyle/>
          <a:p>
            <a:r>
              <a:rPr lang="en-US" dirty="0"/>
              <a:t>The working set model </a:t>
            </a:r>
            <a:r>
              <a:rPr lang="en-US" dirty="0">
                <a:solidFill>
                  <a:srgbClr val="B23C00"/>
                </a:solidFill>
              </a:rPr>
              <a:t>prevents thrashing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and keeps the degree of multiprogramming </a:t>
            </a:r>
            <a:br>
              <a:rPr lang="en-US" dirty="0"/>
            </a:br>
            <a:r>
              <a:rPr lang="en-US" dirty="0"/>
              <a:t>as high as possible.</a:t>
            </a:r>
          </a:p>
        </p:txBody>
      </p:sp>
      <p:pic>
        <p:nvPicPr>
          <p:cNvPr id="905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971805"/>
            <a:ext cx="79549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90FA30-4AA5-DD42-8B59-C1E5ACDF85A7}"/>
              </a:ext>
            </a:extLst>
          </p:cNvPr>
          <p:cNvSpPr txBox="1"/>
          <p:nvPr/>
        </p:nvSpPr>
        <p:spPr>
          <a:xfrm>
            <a:off x="1109367" y="566926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00414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36A5-E3D3-D244-A83C-CF1F7C467F50}" type="slidenum">
              <a:rPr lang="en-US"/>
              <a:pPr/>
              <a:t>12</a:t>
            </a:fld>
            <a:endParaRPr 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size of 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working set is a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monotonically </a:t>
            </a:r>
            <a:r>
              <a:rPr lang="en-US" dirty="0" err="1">
                <a:solidFill>
                  <a:srgbClr val="B23C00"/>
                </a:solidFill>
              </a:rPr>
              <a:t>nondecreasing</a:t>
            </a:r>
            <a:r>
              <a:rPr lang="en-US" dirty="0">
                <a:solidFill>
                  <a:srgbClr val="B23C00"/>
                </a:solidFill>
              </a:rPr>
              <a:t> function of </a:t>
            </a:r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The size is finite because a process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cannot reference more pages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than its logical address space contains.</a:t>
            </a:r>
            <a:endParaRPr lang="el-GR" dirty="0">
              <a:cs typeface="Arial" charset="0"/>
            </a:endParaRPr>
          </a:p>
        </p:txBody>
      </p:sp>
      <p:grpSp>
        <p:nvGrpSpPr>
          <p:cNvPr id="906248" name="Group 8"/>
          <p:cNvGrpSpPr>
            <a:grpSpLocks/>
          </p:cNvGrpSpPr>
          <p:nvPr/>
        </p:nvGrpSpPr>
        <p:grpSpPr bwMode="auto">
          <a:xfrm>
            <a:off x="1189038" y="2240293"/>
            <a:ext cx="6583362" cy="2692400"/>
            <a:chOff x="749" y="2160"/>
            <a:chExt cx="4147" cy="1696"/>
          </a:xfrm>
        </p:grpSpPr>
        <p:pic>
          <p:nvPicPr>
            <p:cNvPr id="906244" name="Picture 4" descr="4-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7"/>
            <a:stretch>
              <a:fillRect/>
            </a:stretch>
          </p:blipFill>
          <p:spPr bwMode="auto">
            <a:xfrm>
              <a:off x="930" y="2160"/>
              <a:ext cx="3966" cy="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6245" name="Text Box 5"/>
            <p:cNvSpPr txBox="1">
              <a:spLocks noChangeArrowheads="1"/>
            </p:cNvSpPr>
            <p:nvPr/>
          </p:nvSpPr>
          <p:spPr bwMode="auto">
            <a:xfrm>
              <a:off x="749" y="2546"/>
              <a:ext cx="50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0">
                  <a:cs typeface="Arial" charset="0"/>
                </a:rPr>
                <a:t>Σ</a:t>
              </a:r>
              <a:r>
                <a:rPr lang="en-US" sz="1600" b="0" i="1">
                  <a:cs typeface="Arial" charset="0"/>
                </a:rPr>
                <a:t>WSS</a:t>
              </a:r>
              <a:r>
                <a:rPr lang="en-US" sz="1600" b="0" i="1" baseline="-25000">
                  <a:cs typeface="Arial" charset="0"/>
                </a:rPr>
                <a:t>i</a:t>
              </a:r>
              <a:endParaRPr lang="el-GR" sz="1600" b="0" i="1" baseline="-25000">
                <a:cs typeface="Arial" charset="0"/>
              </a:endParaRPr>
            </a:p>
          </p:txBody>
        </p:sp>
        <p:sp>
          <p:nvSpPr>
            <p:cNvPr id="906246" name="Text Box 6"/>
            <p:cNvSpPr txBox="1">
              <a:spLocks noChangeArrowheads="1"/>
            </p:cNvSpPr>
            <p:nvPr/>
          </p:nvSpPr>
          <p:spPr bwMode="auto">
            <a:xfrm>
              <a:off x="3119" y="362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cs typeface="Arial" charset="0"/>
                </a:rPr>
                <a:t>Δ</a:t>
              </a:r>
            </a:p>
          </p:txBody>
        </p:sp>
      </p:grpSp>
      <p:sp>
        <p:nvSpPr>
          <p:cNvPr id="906251" name="Rectangle 11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969696"/>
                </a:solidFill>
              </a:rPr>
              <a:t>Modern Operating Systems, 3</a:t>
            </a:r>
            <a:r>
              <a:rPr lang="en-US" sz="800" baseline="30000">
                <a:solidFill>
                  <a:srgbClr val="969696"/>
                </a:solidFill>
              </a:rPr>
              <a:t>rd</a:t>
            </a:r>
            <a:r>
              <a:rPr lang="en-US" sz="800">
                <a:solidFill>
                  <a:srgbClr val="969696"/>
                </a:solidFill>
              </a:rPr>
              <a:t> ed.</a:t>
            </a:r>
            <a:endParaRPr lang="en-US" sz="800" b="0">
              <a:solidFill>
                <a:srgbClr val="969696"/>
              </a:solidFill>
            </a:endParaRPr>
          </a:p>
          <a:p>
            <a:r>
              <a:rPr lang="en-US" sz="800" b="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 b="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 b="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4429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6599-F40E-424B-A1FA-BD64CBE5A0BA}" type="slidenum">
              <a:rPr lang="en-US"/>
              <a:pPr/>
              <a:t>13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vs. Global Page Allocation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 page fault occurs for a process A, </a:t>
            </a:r>
            <a:br>
              <a:rPr lang="en-US" dirty="0"/>
            </a:br>
            <a:r>
              <a:rPr lang="en-US" dirty="0"/>
              <a:t>the page replacement algorithm can choose a victim page to evict from memory either locally or globally.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Local page replacement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Each process has a </a:t>
            </a:r>
            <a:r>
              <a:rPr lang="en-US" dirty="0">
                <a:solidFill>
                  <a:srgbClr val="B23C00"/>
                </a:solidFill>
              </a:rPr>
              <a:t>fixed allocation </a:t>
            </a:r>
            <a:r>
              <a:rPr lang="en-US" dirty="0"/>
              <a:t>of page frames.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victim page is selected from process A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pages in memory.</a:t>
            </a:r>
          </a:p>
        </p:txBody>
      </p:sp>
    </p:spTree>
    <p:extLst>
      <p:ext uri="{BB962C8B-B14F-4D97-AF65-F5344CB8AC3E}">
        <p14:creationId xmlns:p14="http://schemas.microsoft.com/office/powerpoint/2010/main" val="54824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6599-F40E-424B-A1FA-BD64CBE5A0BA}" type="slidenum">
              <a:rPr lang="en-US"/>
              <a:pPr/>
              <a:t>14</a:t>
            </a:fld>
            <a:endParaRPr lang="en-US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vs. Global Page Allocation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Global page replacement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victim page is selected </a:t>
            </a:r>
            <a:br>
              <a:rPr lang="en-US" dirty="0"/>
            </a:br>
            <a:r>
              <a:rPr lang="en-US" dirty="0"/>
              <a:t>from all the pages in memory.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general, global page replacement </a:t>
            </a:r>
            <a:br>
              <a:rPr lang="en-US" dirty="0"/>
            </a:br>
            <a:r>
              <a:rPr lang="en-US" dirty="0"/>
              <a:t>works better.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working set size varies over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With local page replacement, a process may thrash </a:t>
            </a:r>
            <a:br>
              <a:rPr lang="en-US" dirty="0"/>
            </a:br>
            <a:r>
              <a:rPr lang="en-US" dirty="0"/>
              <a:t>even if there are free page frames.</a:t>
            </a:r>
          </a:p>
        </p:txBody>
      </p:sp>
    </p:spTree>
    <p:extLst>
      <p:ext uri="{BB962C8B-B14F-4D97-AF65-F5344CB8AC3E}">
        <p14:creationId xmlns:p14="http://schemas.microsoft.com/office/powerpoint/2010/main" val="7280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35E5-A685-754B-944A-5B7232E7CA59}" type="slidenum">
              <a:rPr lang="en-US"/>
              <a:pPr/>
              <a:t>15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Global Page Allocation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20875" y="4800585"/>
            <a:ext cx="5211763" cy="1371600"/>
          </a:xfrm>
          <a:noFill/>
          <a:ln/>
        </p:spPr>
        <p:txBody>
          <a:bodyPr/>
          <a:lstStyle/>
          <a:p>
            <a:pPr marL="533400" indent="-533400"/>
            <a:r>
              <a:rPr lang="en-US" sz="2000" dirty="0"/>
              <a:t>Local versus global page replacement. </a:t>
            </a:r>
          </a:p>
          <a:p>
            <a:pPr marL="928688" lvl="1" indent="-457200">
              <a:buFont typeface="Wingdings" charset="0"/>
              <a:buAutoNum type="alphaLcParenR"/>
            </a:pPr>
            <a:r>
              <a:rPr lang="en-US" sz="1800" dirty="0"/>
              <a:t>Original  configuration.  </a:t>
            </a:r>
          </a:p>
          <a:p>
            <a:pPr marL="928688" lvl="1" indent="-457200">
              <a:buFont typeface="Wingdings" charset="0"/>
              <a:buAutoNum type="alphaLcParenR"/>
            </a:pPr>
            <a:r>
              <a:rPr lang="en-US" sz="1800" dirty="0"/>
              <a:t>Local page replacement. </a:t>
            </a:r>
          </a:p>
          <a:p>
            <a:pPr marL="928688" lvl="1" indent="-457200">
              <a:buFont typeface="Wingdings" charset="0"/>
              <a:buAutoNum type="alphaLcParenR"/>
            </a:pPr>
            <a:r>
              <a:rPr lang="en-US" sz="1800" dirty="0"/>
              <a:t>Global page replacement.</a:t>
            </a:r>
          </a:p>
        </p:txBody>
      </p:sp>
      <p:pic>
        <p:nvPicPr>
          <p:cNvPr id="907269" name="Picture 5" descr="4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143025"/>
            <a:ext cx="56769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7272" name="Rectangle 8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969696"/>
                </a:solidFill>
              </a:rPr>
              <a:t>Modern Operating Systems, 3</a:t>
            </a:r>
            <a:r>
              <a:rPr lang="en-US" sz="800" baseline="30000">
                <a:solidFill>
                  <a:srgbClr val="969696"/>
                </a:solidFill>
              </a:rPr>
              <a:t>rd</a:t>
            </a:r>
            <a:r>
              <a:rPr lang="en-US" sz="800">
                <a:solidFill>
                  <a:srgbClr val="969696"/>
                </a:solidFill>
              </a:rPr>
              <a:t> ed.</a:t>
            </a:r>
            <a:endParaRPr lang="en-US" sz="800" b="0">
              <a:solidFill>
                <a:srgbClr val="969696"/>
              </a:solidFill>
            </a:endParaRPr>
          </a:p>
          <a:p>
            <a:r>
              <a:rPr lang="en-US" sz="800" b="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 b="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 b="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4701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0A9D-4C1D-464F-97C0-FE168A4256C8}" type="slidenum">
              <a:rPr lang="en-US"/>
              <a:pPr/>
              <a:t>16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 and Page Fault Rate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95400"/>
            <a:ext cx="8504237" cy="2133600"/>
          </a:xfrm>
        </p:spPr>
        <p:txBody>
          <a:bodyPr/>
          <a:lstStyle/>
          <a:p>
            <a:r>
              <a:rPr lang="en-US" sz="2400" dirty="0"/>
              <a:t>There is a direct relationship between </a:t>
            </a:r>
            <a:br>
              <a:rPr lang="en-US" sz="2400" dirty="0"/>
            </a:br>
            <a:r>
              <a:rPr lang="en-US" sz="2400" dirty="0">
                <a:solidFill>
                  <a:srgbClr val="B23C00"/>
                </a:solidFill>
              </a:rPr>
              <a:t>working set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B23C00"/>
                </a:solidFill>
              </a:rPr>
              <a:t>page fault </a:t>
            </a:r>
            <a:r>
              <a:rPr lang="en-US" sz="2400" dirty="0"/>
              <a:t>rate.</a:t>
            </a:r>
          </a:p>
          <a:p>
            <a:pPr lvl="1"/>
            <a:r>
              <a:rPr lang="en-US" sz="2000" dirty="0"/>
              <a:t>As a process moves from one locality to another, </a:t>
            </a:r>
            <a:br>
              <a:rPr lang="en-US" sz="2000" dirty="0"/>
            </a:br>
            <a:r>
              <a:rPr lang="en-US" sz="2000" dirty="0"/>
              <a:t>the number of page faults increases.</a:t>
            </a:r>
          </a:p>
          <a:p>
            <a:pPr lvl="1"/>
            <a:r>
              <a:rPr lang="en-US" sz="2000" dirty="0"/>
              <a:t>The number of page faults decreases as the new working set </a:t>
            </a:r>
            <a:br>
              <a:rPr lang="en-US" sz="2000" dirty="0"/>
            </a:br>
            <a:r>
              <a:rPr lang="en-US" sz="2000" dirty="0"/>
              <a:t>is paged into memory.</a:t>
            </a:r>
          </a:p>
        </p:txBody>
      </p:sp>
      <p:pic>
        <p:nvPicPr>
          <p:cNvPr id="911365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560763"/>
            <a:ext cx="62182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969D7E-5FF1-4540-B338-4C7DB0A6DDA5}"/>
              </a:ext>
            </a:extLst>
          </p:cNvPr>
          <p:cNvSpPr txBox="1"/>
          <p:nvPr/>
        </p:nvSpPr>
        <p:spPr>
          <a:xfrm>
            <a:off x="3474732" y="621329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29602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D115-A8EB-2F46-B1F7-C871EE641060}" type="slidenum">
              <a:rPr lang="en-US"/>
              <a:pPr/>
              <a:t>17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Prepaging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demand paging, there is a large number </a:t>
            </a:r>
            <a:br>
              <a:rPr lang="en-US" dirty="0"/>
            </a:br>
            <a:r>
              <a:rPr lang="en-US" dirty="0"/>
              <a:t>of page faults when a process first starts or </a:t>
            </a:r>
            <a:br>
              <a:rPr lang="en-US" dirty="0"/>
            </a:br>
            <a:r>
              <a:rPr lang="en-US" dirty="0"/>
              <a:t>is resumed after a suspension.</a:t>
            </a:r>
          </a:p>
          <a:p>
            <a:pPr lvl="4"/>
            <a:endParaRPr lang="en-US" dirty="0"/>
          </a:p>
          <a:p>
            <a:r>
              <a:rPr lang="en-US" dirty="0"/>
              <a:t>Try to get the initial locality into memory.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5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D115-A8EB-2F46-B1F7-C871EE641060}" type="slidenum">
              <a:rPr lang="en-US"/>
              <a:pPr/>
              <a:t>18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Prepaging</a:t>
            </a:r>
            <a:r>
              <a:rPr lang="en-US" i="1" dirty="0"/>
              <a:t>, cont’d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45"/>
            <a:ext cx="8229600" cy="4835525"/>
          </a:xfrm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Prepaging</a:t>
            </a:r>
            <a:r>
              <a:rPr lang="en-US" dirty="0"/>
              <a:t> is a strategy to bring into memory </a:t>
            </a:r>
            <a:br>
              <a:rPr lang="en-US" dirty="0"/>
            </a:br>
            <a:r>
              <a:rPr lang="en-US" u="sng" dirty="0"/>
              <a:t>at once </a:t>
            </a:r>
            <a:r>
              <a:rPr lang="en-US" dirty="0"/>
              <a:t>all the pages that a process will need.</a:t>
            </a:r>
          </a:p>
          <a:p>
            <a:pPr lvl="1"/>
            <a:r>
              <a:rPr lang="en-US" dirty="0"/>
              <a:t>Requires knowledge history </a:t>
            </a:r>
            <a:br>
              <a:rPr lang="en-US" dirty="0"/>
            </a:br>
            <a:r>
              <a:rPr lang="en-US" dirty="0"/>
              <a:t>of the process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working set.</a:t>
            </a:r>
          </a:p>
          <a:p>
            <a:pPr lvl="1"/>
            <a:r>
              <a:rPr lang="en-US" dirty="0"/>
              <a:t>Record the working set whenever </a:t>
            </a:r>
            <a:br>
              <a:rPr lang="en-US" dirty="0"/>
            </a:br>
            <a:r>
              <a:rPr lang="en-US" dirty="0"/>
              <a:t>a process is suspended.</a:t>
            </a:r>
          </a:p>
          <a:p>
            <a:pPr lvl="4"/>
            <a:endParaRPr lang="en-US" dirty="0"/>
          </a:p>
          <a:p>
            <a:r>
              <a:rPr lang="en-US" dirty="0"/>
              <a:t>Must weigh the cost of prepaging </a:t>
            </a:r>
            <a:br>
              <a:rPr lang="en-US" dirty="0"/>
            </a:br>
            <a:r>
              <a:rPr lang="en-US" dirty="0"/>
              <a:t>vs. the cost of servicing page faults.</a:t>
            </a:r>
          </a:p>
        </p:txBody>
      </p:sp>
    </p:spTree>
    <p:extLst>
      <p:ext uri="{BB962C8B-B14F-4D97-AF65-F5344CB8AC3E}">
        <p14:creationId xmlns:p14="http://schemas.microsoft.com/office/powerpoint/2010/main" val="9145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EE70-CE30-B847-A83C-3556B653C966}" type="slidenum">
              <a:rPr lang="en-US"/>
              <a:pPr/>
              <a:t>19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Size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12875"/>
            <a:ext cx="8229600" cy="4835525"/>
          </a:xfrm>
        </p:spPr>
        <p:txBody>
          <a:bodyPr/>
          <a:lstStyle/>
          <a:p>
            <a:r>
              <a:rPr lang="en-US" dirty="0"/>
              <a:t>There is </a:t>
            </a:r>
            <a:r>
              <a:rPr lang="en-US" u="sng" dirty="0"/>
              <a:t>no single best page size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power of 2, generally 4 KB (2</a:t>
            </a:r>
            <a:r>
              <a:rPr lang="en-US" baseline="30000" dirty="0"/>
              <a:t>12</a:t>
            </a:r>
            <a:r>
              <a:rPr lang="en-US" dirty="0"/>
              <a:t>) to 4 MB (2</a:t>
            </a:r>
            <a:r>
              <a:rPr lang="en-US" baseline="30000" dirty="0"/>
              <a:t>22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Larger page size = smaller page table</a:t>
            </a:r>
          </a:p>
          <a:p>
            <a:pPr lvl="1"/>
            <a:r>
              <a:rPr lang="en-US" dirty="0"/>
              <a:t>Each active process keeps a copy of the page table.</a:t>
            </a:r>
          </a:p>
          <a:p>
            <a:pPr lvl="1"/>
            <a:r>
              <a:rPr lang="en-US" dirty="0"/>
              <a:t>Fewer page faults.</a:t>
            </a:r>
          </a:p>
          <a:p>
            <a:pPr lvl="1"/>
            <a:r>
              <a:rPr lang="en-US" dirty="0"/>
              <a:t>Less I/O time per page.</a:t>
            </a:r>
          </a:p>
          <a:p>
            <a:pPr lvl="1"/>
            <a:r>
              <a:rPr lang="en-US" dirty="0"/>
              <a:t>Reduce latency and seek time.</a:t>
            </a: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6035024" y="3703317"/>
            <a:ext cx="2281238" cy="77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000" b="0">
                <a:solidFill>
                  <a:srgbClr val="0033CC"/>
                </a:solidFill>
              </a:rPr>
              <a:t>Historical trend: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000" b="0">
                <a:solidFill>
                  <a:srgbClr val="0033CC"/>
                </a:solidFill>
              </a:rPr>
              <a:t>Larger page sizes.</a:t>
            </a:r>
          </a:p>
        </p:txBody>
      </p:sp>
    </p:spTree>
    <p:extLst>
      <p:ext uri="{BB962C8B-B14F-4D97-AF65-F5344CB8AC3E}">
        <p14:creationId xmlns:p14="http://schemas.microsoft.com/office/powerpoint/2010/main" val="5583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2</a:t>
            </a:fld>
            <a:endParaRPr 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</a:t>
            </a:r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set of pages a process is </a:t>
            </a:r>
            <a:r>
              <a:rPr lang="en-US" u="sng" dirty="0"/>
              <a:t>currently using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working set can fit in memory, </a:t>
            </a:r>
            <a:br>
              <a:rPr lang="en-US" dirty="0"/>
            </a:br>
            <a:r>
              <a:rPr lang="en-US" dirty="0"/>
              <a:t>there will be few page faults.</a:t>
            </a:r>
          </a:p>
        </p:txBody>
      </p:sp>
    </p:spTree>
    <p:extLst>
      <p:ext uri="{BB962C8B-B14F-4D97-AF65-F5344CB8AC3E}">
        <p14:creationId xmlns:p14="http://schemas.microsoft.com/office/powerpoint/2010/main" val="280494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EE70-CE30-B847-A83C-3556B653C966}" type="slidenum">
              <a:rPr lang="en-US"/>
              <a:pPr/>
              <a:t>20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Size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page size = better memory utilization.</a:t>
            </a:r>
          </a:p>
          <a:p>
            <a:pPr lvl="1"/>
            <a:r>
              <a:rPr lang="en-US" dirty="0"/>
              <a:t>Minimize internal fragmentation.</a:t>
            </a:r>
          </a:p>
          <a:p>
            <a:pPr lvl="1"/>
            <a:r>
              <a:rPr lang="en-US" dirty="0"/>
              <a:t>Less total I/O time.</a:t>
            </a:r>
          </a:p>
          <a:p>
            <a:pPr lvl="4"/>
            <a:endParaRPr lang="en-US" dirty="0"/>
          </a:p>
          <a:p>
            <a:r>
              <a:rPr lang="en-US" dirty="0"/>
              <a:t>Each page matches process locality more accurately (better resolution).</a:t>
            </a:r>
          </a:p>
        </p:txBody>
      </p:sp>
    </p:spTree>
    <p:extLst>
      <p:ext uri="{BB962C8B-B14F-4D97-AF65-F5344CB8AC3E}">
        <p14:creationId xmlns:p14="http://schemas.microsoft.com/office/powerpoint/2010/main" val="25531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05DF-0B16-3648-8370-CD967CC6F9F2}" type="slidenum">
              <a:rPr lang="en-US"/>
              <a:pPr/>
              <a:t>21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Size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320994" cy="4693893"/>
          </a:xfrm>
        </p:spPr>
        <p:txBody>
          <a:bodyPr/>
          <a:lstStyle/>
          <a:p>
            <a:r>
              <a:rPr lang="en-US" sz="2000" dirty="0"/>
              <a:t>Let </a:t>
            </a:r>
          </a:p>
          <a:p>
            <a:pPr lvl="1"/>
            <a:r>
              <a:rPr lang="en-US" sz="1800" i="1" dirty="0">
                <a:latin typeface="Times New Roman" charset="0"/>
              </a:rPr>
              <a:t>s</a:t>
            </a:r>
            <a:r>
              <a:rPr lang="en-US" sz="1800" dirty="0"/>
              <a:t> = average process size</a:t>
            </a:r>
          </a:p>
          <a:p>
            <a:pPr lvl="1"/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/>
              <a:t> = page size</a:t>
            </a:r>
          </a:p>
          <a:p>
            <a:pPr lvl="1"/>
            <a:r>
              <a:rPr lang="en-US" sz="1800" i="1" dirty="0">
                <a:latin typeface="Times New Roman" charset="0"/>
              </a:rPr>
              <a:t>e</a:t>
            </a:r>
            <a:r>
              <a:rPr lang="en-US" sz="1800" dirty="0"/>
              <a:t> = page entry size</a:t>
            </a:r>
          </a:p>
          <a:p>
            <a:pPr lvl="1"/>
            <a:endParaRPr lang="en-US" sz="1800" dirty="0"/>
          </a:p>
          <a:p>
            <a:pPr lvl="2"/>
            <a:endParaRPr lang="en-US" sz="1200" dirty="0"/>
          </a:p>
          <a:p>
            <a:r>
              <a:rPr lang="en-US" sz="2000" dirty="0"/>
              <a:t>Overhead:</a:t>
            </a:r>
          </a:p>
          <a:p>
            <a:pPr marL="1828800" lvl="4" indent="0">
              <a:buNone/>
            </a:pPr>
            <a:endParaRPr lang="en-US" sz="400" dirty="0"/>
          </a:p>
          <a:p>
            <a:pPr lvl="3"/>
            <a:endParaRPr lang="en-US" sz="1000" dirty="0"/>
          </a:p>
          <a:p>
            <a:pPr lvl="1"/>
            <a:r>
              <a:rPr lang="en-US" sz="1800" dirty="0"/>
              <a:t>The first term (page table size) is large when </a:t>
            </a:r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/>
              <a:t> is small.</a:t>
            </a:r>
          </a:p>
          <a:p>
            <a:pPr lvl="1"/>
            <a:r>
              <a:rPr lang="en-US" sz="1800" dirty="0"/>
              <a:t>The second term (internal fragmentation) is large when </a:t>
            </a:r>
            <a:r>
              <a:rPr lang="en-US" sz="1800" i="1" dirty="0">
                <a:latin typeface="Times New Roman" charset="0"/>
              </a:rPr>
              <a:t>p</a:t>
            </a:r>
            <a:r>
              <a:rPr lang="en-US" sz="1800" dirty="0"/>
              <a:t> is large.</a:t>
            </a:r>
          </a:p>
          <a:p>
            <a:pPr lvl="4"/>
            <a:endParaRPr lang="en-US" sz="400" dirty="0"/>
          </a:p>
          <a:p>
            <a:pPr lvl="4"/>
            <a:endParaRPr lang="en-US" sz="400" dirty="0"/>
          </a:p>
          <a:p>
            <a:r>
              <a:rPr lang="en-US" sz="2000" dirty="0"/>
              <a:t>To find the optimum page size </a:t>
            </a:r>
            <a:r>
              <a:rPr lang="en-US" sz="2000" i="1" dirty="0">
                <a:latin typeface="Times New Roman" charset="0"/>
              </a:rPr>
              <a:t>p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differentiate with respect to </a:t>
            </a:r>
            <a:r>
              <a:rPr lang="en-US" sz="2000" i="1" dirty="0">
                <a:latin typeface="Times New Roman" charset="0"/>
              </a:rPr>
              <a:t>p</a:t>
            </a:r>
            <a:r>
              <a:rPr lang="en-US" sz="2000" dirty="0"/>
              <a:t> and set to 0:</a:t>
            </a:r>
          </a:p>
          <a:p>
            <a:pPr lvl="3"/>
            <a:endParaRPr lang="en-US" sz="650" dirty="0"/>
          </a:p>
          <a:p>
            <a:pPr lvl="3"/>
            <a:endParaRPr lang="en-US" sz="700" dirty="0"/>
          </a:p>
          <a:p>
            <a:r>
              <a:rPr lang="en-US" sz="2000" dirty="0"/>
              <a:t>Therefore:</a:t>
            </a:r>
          </a:p>
        </p:txBody>
      </p:sp>
      <p:graphicFrame>
        <p:nvGraphicFramePr>
          <p:cNvPr id="909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88264" y="3100067"/>
          <a:ext cx="620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3" imgW="444500" imgH="431800" progId="Equation.3">
                  <p:embed/>
                </p:oleObj>
              </mc:Choice>
              <mc:Fallback>
                <p:oleObj name="Equation" r:id="rId3" imgW="444500" imgH="431800" progId="Equation.3">
                  <p:embed/>
                  <p:pic>
                    <p:nvPicPr>
                      <p:cNvPr id="909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264" y="3100067"/>
                        <a:ext cx="6207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8" name="Object 6"/>
          <p:cNvGraphicFramePr>
            <a:graphicFrameLocks noChangeAspect="1"/>
          </p:cNvGraphicFramePr>
          <p:nvPr/>
        </p:nvGraphicFramePr>
        <p:xfrm>
          <a:off x="5943255" y="4654530"/>
          <a:ext cx="11890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5" imgW="825480" imgH="419040" progId="Equation.3">
                  <p:embed/>
                </p:oleObj>
              </mc:Choice>
              <mc:Fallback>
                <p:oleObj name="Equation" r:id="rId5" imgW="825480" imgH="419040" progId="Equation.3">
                  <p:embed/>
                  <p:pic>
                    <p:nvPicPr>
                      <p:cNvPr id="909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255" y="4654530"/>
                        <a:ext cx="11890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39839"/>
              </p:ext>
            </p:extLst>
          </p:nvPr>
        </p:nvGraphicFramePr>
        <p:xfrm>
          <a:off x="2377464" y="5440658"/>
          <a:ext cx="1554794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7" imgW="622080" imgH="241200" progId="Equation.3">
                  <p:embed/>
                </p:oleObj>
              </mc:Choice>
              <mc:Fallback>
                <p:oleObj name="Equation" r:id="rId7" imgW="622080" imgH="241200" progId="Equation.3">
                  <p:embed/>
                  <p:pic>
                    <p:nvPicPr>
                      <p:cNvPr id="909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464" y="5440658"/>
                        <a:ext cx="1554794" cy="603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432FF"/>
                        </a:solidFill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099521" y="1234464"/>
            <a:ext cx="4587234" cy="21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Then</a:t>
            </a:r>
          </a:p>
          <a:p>
            <a:pPr lvl="1"/>
            <a:r>
              <a:rPr lang="en-US" sz="1800" i="1" dirty="0">
                <a:latin typeface="Times New Roman" charset="0"/>
              </a:rPr>
              <a:t>s/p</a:t>
            </a:r>
            <a:r>
              <a:rPr lang="en-US" sz="1800" dirty="0"/>
              <a:t> = the approximate number of pages per process</a:t>
            </a:r>
          </a:p>
          <a:p>
            <a:pPr lvl="1"/>
            <a:r>
              <a:rPr lang="en-US" sz="1800" i="1" dirty="0">
                <a:latin typeface="Times New Roman" charset="0"/>
              </a:rPr>
              <a:t>p/2</a:t>
            </a:r>
            <a:r>
              <a:rPr lang="en-US" sz="1800" dirty="0"/>
              <a:t> = the average amount of wasted space due to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7550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9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E3E-60A6-6248-AFC2-BEC17E812F92}" type="slidenum">
              <a:rPr lang="en-US"/>
              <a:pPr/>
              <a:t>22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TLB Reach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the hit ratio of the translation </a:t>
            </a:r>
            <a:r>
              <a:rPr lang="en-US" dirty="0" err="1"/>
              <a:t>lookaside</a:t>
            </a:r>
            <a:r>
              <a:rPr lang="en-US" dirty="0"/>
              <a:t> buffer.</a:t>
            </a:r>
          </a:p>
          <a:p>
            <a:r>
              <a:rPr lang="en-US" dirty="0"/>
              <a:t>Increase the </a:t>
            </a:r>
            <a:r>
              <a:rPr lang="en-US" u="sng" dirty="0"/>
              <a:t>reach</a:t>
            </a:r>
            <a:r>
              <a:rPr lang="en-US" dirty="0"/>
              <a:t> of the TLB.</a:t>
            </a:r>
          </a:p>
          <a:p>
            <a:pPr lvl="1"/>
            <a:r>
              <a:rPr lang="en-US" b="1" dirty="0"/>
              <a:t>reach</a:t>
            </a:r>
            <a:r>
              <a:rPr lang="en-US" dirty="0"/>
              <a:t>: number of TLB entries X the page size</a:t>
            </a:r>
          </a:p>
          <a:p>
            <a:r>
              <a:rPr lang="en-US" dirty="0"/>
              <a:t>Ideally, a process’s working set is stored in the TLB.</a:t>
            </a:r>
          </a:p>
          <a:p>
            <a:pPr lvl="1"/>
            <a:r>
              <a:rPr lang="en-US" dirty="0"/>
              <a:t>Otherwise, each miss requires accessing the page table.</a:t>
            </a:r>
          </a:p>
          <a:p>
            <a:r>
              <a:rPr lang="en-US" dirty="0"/>
              <a:t>Increase the number of TLB entries.</a:t>
            </a:r>
          </a:p>
          <a:p>
            <a:pPr lvl="1"/>
            <a:r>
              <a:rPr lang="en-US" dirty="0"/>
              <a:t>Associative memory is expensive and power hungry.</a:t>
            </a:r>
          </a:p>
        </p:txBody>
      </p:sp>
    </p:spTree>
    <p:extLst>
      <p:ext uri="{BB962C8B-B14F-4D97-AF65-F5344CB8AC3E}">
        <p14:creationId xmlns:p14="http://schemas.microsoft.com/office/powerpoint/2010/main" val="6137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7834-B262-774F-9250-065E999E245F}" type="slidenum">
              <a:rPr lang="en-US"/>
              <a:pPr/>
              <a:t>23</a:t>
            </a:fld>
            <a:endParaRPr 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Structure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1127125"/>
          </a:xfrm>
        </p:spPr>
        <p:txBody>
          <a:bodyPr/>
          <a:lstStyle/>
          <a:p>
            <a:r>
              <a:rPr lang="en-US" sz="2400" dirty="0"/>
              <a:t>Consider the following C code to initialize a matrix.</a:t>
            </a:r>
          </a:p>
          <a:p>
            <a:pPr lvl="1"/>
            <a:r>
              <a:rPr lang="en-US" sz="2000" dirty="0"/>
              <a:t>Assume the matrix is stored by rows (128 words per row) </a:t>
            </a:r>
            <a:br>
              <a:rPr lang="en-US" sz="2000" dirty="0"/>
            </a:br>
            <a:r>
              <a:rPr lang="en-US" sz="2000" dirty="0"/>
              <a:t>and that the page size is 128 words and there is 1 page frame.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640123" y="2423171"/>
            <a:ext cx="47405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row, col;</a:t>
            </a: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data[128][128];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for (row = 0; row &lt; 128; row++) {</a:t>
            </a:r>
          </a:p>
          <a:p>
            <a:r>
              <a:rPr lang="en-US" b="1" dirty="0">
                <a:latin typeface="Courier New" charset="0"/>
              </a:rPr>
              <a:t>    for (col = 0; col &lt; 128; col++) {</a:t>
            </a:r>
          </a:p>
          <a:p>
            <a:r>
              <a:rPr lang="en-US" b="1" dirty="0">
                <a:latin typeface="Courier New" charset="0"/>
              </a:rPr>
              <a:t>        data[row][col] = 0;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1097318" y="4617707"/>
            <a:ext cx="4740500" cy="206210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row, col;</a:t>
            </a: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data[128][128];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for (col = 0; col &lt; 128; col++) {</a:t>
            </a:r>
          </a:p>
          <a:p>
            <a:r>
              <a:rPr lang="en-US" b="1" dirty="0">
                <a:latin typeface="Courier New" charset="0"/>
              </a:rPr>
              <a:t>    for (row = 0; row &lt; 128; row++) {</a:t>
            </a:r>
          </a:p>
          <a:p>
            <a:r>
              <a:rPr lang="en-US" b="1" dirty="0">
                <a:latin typeface="Courier New" charset="0"/>
              </a:rPr>
              <a:t>        data[row][col] = 0;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896006" name="Text Box 6"/>
          <p:cNvSpPr txBox="1">
            <a:spLocks noChangeArrowheads="1"/>
          </p:cNvSpPr>
          <p:nvPr/>
        </p:nvSpPr>
        <p:spPr bwMode="auto">
          <a:xfrm>
            <a:off x="6216650" y="3068638"/>
            <a:ext cx="1755775" cy="376237"/>
          </a:xfrm>
          <a:prstGeom prst="rect">
            <a:avLst/>
          </a:prstGeom>
          <a:noFill/>
          <a:ln w="9525">
            <a:solidFill>
              <a:srgbClr val="0432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128 page faults</a:t>
            </a:r>
          </a:p>
        </p:txBody>
      </p:sp>
      <p:sp>
        <p:nvSpPr>
          <p:cNvPr id="896007" name="Text Box 7"/>
          <p:cNvSpPr txBox="1">
            <a:spLocks noChangeArrowheads="1"/>
          </p:cNvSpPr>
          <p:nvPr/>
        </p:nvSpPr>
        <p:spPr bwMode="auto">
          <a:xfrm>
            <a:off x="6216650" y="4972050"/>
            <a:ext cx="2073275" cy="650875"/>
          </a:xfrm>
          <a:prstGeom prst="rect">
            <a:avLst/>
          </a:prstGeom>
          <a:noFill/>
          <a:ln w="9525">
            <a:solidFill>
              <a:srgbClr val="0432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128x128 =</a:t>
            </a:r>
          </a:p>
          <a:p>
            <a:r>
              <a:rPr lang="en-US" sz="1800" b="0"/>
              <a:t>16,384 page faults</a:t>
            </a:r>
          </a:p>
        </p:txBody>
      </p:sp>
      <p:sp>
        <p:nvSpPr>
          <p:cNvPr id="896008" name="Text Box 8"/>
          <p:cNvSpPr txBox="1">
            <a:spLocks noChangeArrowheads="1"/>
          </p:cNvSpPr>
          <p:nvPr/>
        </p:nvSpPr>
        <p:spPr bwMode="auto">
          <a:xfrm>
            <a:off x="6216649" y="2630488"/>
            <a:ext cx="2470106" cy="338554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>
                <a:solidFill>
                  <a:srgbClr val="FFFF00"/>
                </a:solidFill>
              </a:rPr>
              <a:t>How many page faults?</a:t>
            </a:r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6216650" y="4556125"/>
            <a:ext cx="2470105" cy="338554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FF00"/>
                </a:solidFill>
              </a:rPr>
              <a:t>How many page faults?</a:t>
            </a:r>
          </a:p>
        </p:txBody>
      </p:sp>
    </p:spTree>
    <p:extLst>
      <p:ext uri="{BB962C8B-B14F-4D97-AF65-F5344CB8AC3E}">
        <p14:creationId xmlns:p14="http://schemas.microsoft.com/office/powerpoint/2010/main" val="19516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 animBg="1"/>
      <p:bldP spid="896006" grpId="0" animBg="1"/>
      <p:bldP spid="896007" grpId="0" animBg="1"/>
      <p:bldP spid="896008" grpId="0" animBg="1"/>
      <p:bldP spid="8960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98DD-43A4-3746-958A-159CE2C72381}" type="slidenum">
              <a:rPr lang="en-US"/>
              <a:pPr/>
              <a:t>24</a:t>
            </a:fld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Memory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Kernel memory is often allocated from </a:t>
            </a:r>
            <a:br>
              <a:rPr lang="en-US" dirty="0"/>
            </a:br>
            <a:r>
              <a:rPr lang="en-US" dirty="0"/>
              <a:t>a free-memory pool that is separate from </a:t>
            </a:r>
            <a:br>
              <a:rPr lang="en-US" dirty="0"/>
            </a:br>
            <a:r>
              <a:rPr lang="en-US" dirty="0"/>
              <a:t>user-mode allocations.</a:t>
            </a:r>
          </a:p>
          <a:p>
            <a:pPr lvl="1"/>
            <a:r>
              <a:rPr lang="en-US" dirty="0"/>
              <a:t>The kernel requests memory for structures of varying sizes.</a:t>
            </a:r>
          </a:p>
          <a:p>
            <a:pPr lvl="1"/>
            <a:r>
              <a:rPr lang="en-US" dirty="0"/>
              <a:t>Some kernel memory needs to be contiguous, </a:t>
            </a:r>
            <a:br>
              <a:rPr lang="en-US" dirty="0"/>
            </a:br>
            <a:r>
              <a:rPr lang="en-US" dirty="0"/>
              <a:t>such as for device I/O</a:t>
            </a:r>
          </a:p>
          <a:p>
            <a:pPr lvl="4"/>
            <a:endParaRPr lang="en-US" dirty="0"/>
          </a:p>
          <a:p>
            <a:r>
              <a:rPr lang="en-US" dirty="0"/>
              <a:t>Kernel memory can be allocated using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chemeClr val="folHlink"/>
                </a:solidFill>
              </a:rPr>
              <a:t>buddy system</a:t>
            </a:r>
            <a:r>
              <a:rPr lang="en-US" dirty="0"/>
              <a:t>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CDB-AEC2-4E4E-82FE-FB3B07F4E2EC}" type="slidenum">
              <a:rPr lang="en-US"/>
              <a:pPr/>
              <a:t>25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125"/>
            <a:ext cx="8229600" cy="247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Allocate memory from a fixed-size segment consisting of </a:t>
            </a:r>
            <a:r>
              <a:rPr lang="en-US" sz="2000" u="sng" dirty="0"/>
              <a:t>physically-contiguous pages</a:t>
            </a:r>
            <a:r>
              <a:rPr lang="en-US" sz="2000" dirty="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Allocate using a </a:t>
            </a:r>
            <a:r>
              <a:rPr lang="en-US" sz="2000" u="sng" dirty="0"/>
              <a:t>power-of-2 allocator</a:t>
            </a:r>
            <a:r>
              <a:rPr lang="en-US" sz="2000" dirty="0">
                <a:solidFill>
                  <a:schemeClr val="folHlink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Satisfy requests in units sized as a power of 2.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Round up a request to the next highest power of 2.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When a smaller allocation is needed than is available, </a:t>
            </a:r>
            <a:br>
              <a:rPr lang="en-US" sz="1800" dirty="0"/>
            </a:br>
            <a:r>
              <a:rPr lang="en-US" sz="1800" dirty="0"/>
              <a:t>split the current block into two buddies of next-lower power of 2.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Continue until an </a:t>
            </a:r>
            <a:r>
              <a:rPr lang="en-US" sz="2000" u="sng" dirty="0"/>
              <a:t>appropriate-sized</a:t>
            </a:r>
            <a:r>
              <a:rPr lang="en-US" sz="2000" dirty="0"/>
              <a:t> block is available.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889E9A3-68F1-E14C-85C1-C9467BF5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67" y="1200551"/>
            <a:ext cx="2943866" cy="2521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0D7E6-2ACD-2B42-8D29-4A3D201A21E2}"/>
              </a:ext>
            </a:extLst>
          </p:cNvPr>
          <p:cNvSpPr txBox="1"/>
          <p:nvPr/>
        </p:nvSpPr>
        <p:spPr>
          <a:xfrm>
            <a:off x="3474732" y="626360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88940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F892-461E-194F-AB32-1479B8D57567}" type="slidenum">
              <a:rPr lang="en-US"/>
              <a:pPr/>
              <a:t>26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Buddy System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125"/>
            <a:ext cx="8229600" cy="233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Example: Assume a 256KB block is available, </a:t>
            </a:r>
            <a:br>
              <a:rPr lang="en-US" sz="2000" dirty="0"/>
            </a:br>
            <a:r>
              <a:rPr lang="en-US" sz="2000" dirty="0"/>
              <a:t>and the kernel requests 21KB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Split into A</a:t>
            </a:r>
            <a:r>
              <a:rPr lang="en-US" sz="1800" baseline="-25000" dirty="0"/>
              <a:t>L</a:t>
            </a:r>
            <a:r>
              <a:rPr lang="en-US" sz="1800" dirty="0"/>
              <a:t> and A</a:t>
            </a:r>
            <a:r>
              <a:rPr lang="en-US" sz="1800" baseline="-25000" dirty="0"/>
              <a:t>R</a:t>
            </a:r>
            <a:r>
              <a:rPr lang="en-US" sz="1800" dirty="0"/>
              <a:t> into blocks of 128KB each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Divide A</a:t>
            </a:r>
            <a:r>
              <a:rPr lang="en-US" sz="1800" baseline="-25000" dirty="0"/>
              <a:t>L</a:t>
            </a:r>
            <a:r>
              <a:rPr lang="en-US" sz="1800" dirty="0"/>
              <a:t> into B</a:t>
            </a:r>
            <a:r>
              <a:rPr lang="en-US" sz="1800" baseline="-25000" dirty="0"/>
              <a:t>L</a:t>
            </a:r>
            <a:r>
              <a:rPr lang="en-US" sz="1800" dirty="0"/>
              <a:t> and B</a:t>
            </a:r>
            <a:r>
              <a:rPr lang="en-US" sz="1800" baseline="-25000" dirty="0"/>
              <a:t>R</a:t>
            </a:r>
            <a:r>
              <a:rPr lang="en-US" sz="1800" dirty="0"/>
              <a:t> blocks of 64KB each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Divide B</a:t>
            </a:r>
            <a:r>
              <a:rPr lang="en-US" sz="1800" baseline="-25000" dirty="0"/>
              <a:t>L</a:t>
            </a:r>
            <a:r>
              <a:rPr lang="en-US" sz="1800" dirty="0"/>
              <a:t> into C</a:t>
            </a:r>
            <a:r>
              <a:rPr lang="en-US" sz="1800" baseline="-25000" dirty="0"/>
              <a:t>L</a:t>
            </a:r>
            <a:r>
              <a:rPr lang="en-US" sz="1800" dirty="0"/>
              <a:t> and C</a:t>
            </a:r>
            <a:r>
              <a:rPr lang="en-US" sz="1800" baseline="-25000" dirty="0"/>
              <a:t>R</a:t>
            </a:r>
            <a:r>
              <a:rPr lang="en-US" sz="1800" dirty="0"/>
              <a:t> blocks of 32KB each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</a:t>
            </a:r>
            <a:r>
              <a:rPr lang="en-US" sz="1800" baseline="-25000" dirty="0"/>
              <a:t>L </a:t>
            </a:r>
            <a:r>
              <a:rPr lang="en-US" sz="1800" dirty="0"/>
              <a:t>satisfies the request</a:t>
            </a:r>
          </a:p>
          <a:p>
            <a:pPr lvl="4">
              <a:lnSpc>
                <a:spcPct val="80000"/>
              </a:lnSpc>
            </a:pPr>
            <a:endParaRPr lang="en-US" sz="450" dirty="0"/>
          </a:p>
          <a:p>
            <a:pPr>
              <a:lnSpc>
                <a:spcPct val="80000"/>
              </a:lnSpc>
            </a:pPr>
            <a:r>
              <a:rPr lang="en-US" sz="2000" dirty="0"/>
              <a:t>Advantage: Quickly coalesce unused blocks into larger blocks.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Disadvantage: Internal fragmentation.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FE274CC-4538-A142-93EF-1A7B2A61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67" y="1200551"/>
            <a:ext cx="2943866" cy="2521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012F1-6C89-8446-8B83-7003A74A2043}"/>
              </a:ext>
            </a:extLst>
          </p:cNvPr>
          <p:cNvSpPr txBox="1"/>
          <p:nvPr/>
        </p:nvSpPr>
        <p:spPr>
          <a:xfrm>
            <a:off x="3474732" y="626360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8024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3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C15-55DF-2C4F-BC78-4125F8339477}" type="slidenum">
              <a:rPr lang="en-US"/>
              <a:pPr/>
              <a:t>27</a:t>
            </a:fld>
            <a:endParaRPr 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Files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Memory-mapped files </a:t>
            </a:r>
            <a:r>
              <a:rPr lang="en-US" dirty="0"/>
              <a:t>allows file I/O </a:t>
            </a:r>
            <a:br>
              <a:rPr lang="en-US" dirty="0"/>
            </a:br>
            <a:r>
              <a:rPr lang="en-US" dirty="0"/>
              <a:t>to be treated as routine memory access.</a:t>
            </a:r>
          </a:p>
          <a:p>
            <a:pPr lvl="1"/>
            <a:r>
              <a:rPr lang="en-US" dirty="0"/>
              <a:t>Map a disk block to a page in memory.</a:t>
            </a:r>
          </a:p>
          <a:p>
            <a:pPr lvl="6"/>
            <a:endParaRPr lang="en-US" dirty="0"/>
          </a:p>
          <a:p>
            <a:r>
              <a:rPr lang="en-US" dirty="0"/>
              <a:t>A file is initially read using demand paging.</a:t>
            </a:r>
          </a:p>
          <a:p>
            <a:pPr lvl="1"/>
            <a:r>
              <a:rPr lang="en-US" dirty="0"/>
              <a:t>A page-sized portion of the file is read </a:t>
            </a:r>
            <a:br>
              <a:rPr lang="en-US" dirty="0"/>
            </a:br>
            <a:r>
              <a:rPr lang="en-US" dirty="0"/>
              <a:t>from the file system into a physical page.</a:t>
            </a:r>
          </a:p>
          <a:p>
            <a:pPr lvl="1"/>
            <a:r>
              <a:rPr lang="en-US" dirty="0"/>
              <a:t>Subsequent file I/O are treated as</a:t>
            </a:r>
            <a:br>
              <a:rPr lang="en-US" dirty="0"/>
            </a:br>
            <a:r>
              <a:rPr lang="en-US" dirty="0"/>
              <a:t>ordinary memory accesses.</a:t>
            </a:r>
          </a:p>
        </p:txBody>
      </p:sp>
    </p:spTree>
    <p:extLst>
      <p:ext uri="{BB962C8B-B14F-4D97-AF65-F5344CB8AC3E}">
        <p14:creationId xmlns:p14="http://schemas.microsoft.com/office/powerpoint/2010/main" val="2504615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C15-55DF-2C4F-BC78-4125F8339477}" type="slidenum">
              <a:rPr lang="en-US"/>
              <a:pPr/>
              <a:t>28</a:t>
            </a:fld>
            <a:endParaRPr lang="en-US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Files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Simplifies and speeds file access by </a:t>
            </a:r>
            <a:br>
              <a:rPr lang="en-US" dirty="0"/>
            </a:br>
            <a:r>
              <a:rPr lang="en-US" u="sng" dirty="0"/>
              <a:t>driving file I/O through memory</a:t>
            </a:r>
            <a:r>
              <a:rPr lang="en-US" dirty="0"/>
              <a:t> rather than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read()</a:t>
            </a:r>
            <a:r>
              <a:rPr lang="en-US" dirty="0"/>
              <a:t> and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write()</a:t>
            </a:r>
            <a:r>
              <a:rPr lang="en-US" dirty="0"/>
              <a:t> system calls.</a:t>
            </a:r>
          </a:p>
          <a:p>
            <a:pPr lvl="6"/>
            <a:endParaRPr lang="en-US" dirty="0"/>
          </a:p>
          <a:p>
            <a:r>
              <a:rPr lang="en-US" dirty="0"/>
              <a:t>Also allows several processes to map the same file thereby </a:t>
            </a:r>
            <a:r>
              <a:rPr lang="en-US" u="sng" dirty="0"/>
              <a:t>sharing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pages in memory.</a:t>
            </a:r>
          </a:p>
        </p:txBody>
      </p:sp>
    </p:spTree>
    <p:extLst>
      <p:ext uri="{BB962C8B-B14F-4D97-AF65-F5344CB8AC3E}">
        <p14:creationId xmlns:p14="http://schemas.microsoft.com/office/powerpoint/2010/main" val="2247621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E5D8-C39C-0640-A44F-6EABC0ED193E}" type="slidenum">
              <a:rPr lang="en-US"/>
              <a:pPr/>
              <a:t>29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Memory-Mapped Files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914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417638"/>
            <a:ext cx="65849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56CA6-CF20-4B4E-A7C8-7691C86DF2C6}"/>
              </a:ext>
            </a:extLst>
          </p:cNvPr>
          <p:cNvSpPr txBox="1"/>
          <p:nvPr/>
        </p:nvSpPr>
        <p:spPr>
          <a:xfrm>
            <a:off x="5775425" y="578366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9430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3</a:t>
            </a:fld>
            <a:endParaRPr lang="en-US"/>
          </a:p>
        </p:txBody>
      </p:sp>
      <p:pic>
        <p:nvPicPr>
          <p:cNvPr id="8427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6122"/>
            <a:ext cx="44815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working set cannot fit </a:t>
            </a:r>
            <a:br>
              <a:rPr lang="en-US" dirty="0"/>
            </a:br>
            <a:r>
              <a:rPr lang="en-US" dirty="0"/>
              <a:t>into available memory.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page faults – one every few instructions.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Pages are constantly being </a:t>
            </a:r>
            <a:br>
              <a:rPr lang="en-US" dirty="0"/>
            </a:br>
            <a:r>
              <a:rPr lang="en-US" dirty="0"/>
              <a:t>loaded and evicted.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Disk I/O is </a:t>
            </a:r>
            <a:r>
              <a:rPr lang="en-US" u="sng" dirty="0"/>
              <a:t>very slow </a:t>
            </a:r>
            <a:br>
              <a:rPr lang="en-US" dirty="0"/>
            </a:br>
            <a:r>
              <a:rPr lang="en-US" dirty="0"/>
              <a:t>compared to the speed </a:t>
            </a:r>
            <a:br>
              <a:rPr lang="en-US" dirty="0"/>
            </a:br>
            <a:r>
              <a:rPr lang="en-US" dirty="0"/>
              <a:t>of the CPU.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process spends </a:t>
            </a:r>
            <a:br>
              <a:rPr lang="en-US" dirty="0"/>
            </a:br>
            <a:r>
              <a:rPr lang="en-US" u="sng" dirty="0"/>
              <a:t>more time paging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than executing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1CE6-663D-F843-9F72-AB364CF98EFB}"/>
              </a:ext>
            </a:extLst>
          </p:cNvPr>
          <p:cNvSpPr txBox="1"/>
          <p:nvPr/>
        </p:nvSpPr>
        <p:spPr>
          <a:xfrm>
            <a:off x="3474732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4014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2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7615-92B4-D84E-9438-7033E9E642FD}" type="slidenum">
              <a:rPr lang="en-US"/>
              <a:pPr/>
              <a:t>30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Memory-Mapped File</a:t>
            </a:r>
            <a:endParaRPr lang="en-US" i="1" dirty="0"/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1045844" y="1240473"/>
            <a:ext cx="6726521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fcntl.h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mman.h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MAP_SIZE 100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Usage: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new_contents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new_contents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6997488" y="1417342"/>
            <a:ext cx="1097268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</a:t>
            </a:r>
            <a:r>
              <a:rPr lang="en-US" b="0" dirty="0" err="1">
                <a:solidFill>
                  <a:srgbClr val="FFFF00"/>
                </a:solidFill>
              </a:rPr>
              <a:t>apFile.c</a:t>
            </a:r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2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2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2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2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2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2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2" name="Text Box 4"/>
          <p:cNvSpPr txBox="1">
            <a:spLocks noChangeArrowheads="1"/>
          </p:cNvSpPr>
          <p:nvPr/>
        </p:nvSpPr>
        <p:spPr bwMode="auto">
          <a:xfrm>
            <a:off x="1096260" y="1234464"/>
            <a:ext cx="7773373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O_RDWR);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-1)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open() failed: %s\n",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Map the file into memory.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MAP_SIZE, PROT_READ|PROT_WRITE, 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MAP_SHARED,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MAP_FAILED)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failed.\n");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File descriptor no longer needed.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(close(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-1)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close(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failed.\n");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-4;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5F55-BFB5-DB46-88DE-0817E666FB3E}" type="slidenum">
              <a:rPr lang="en-US"/>
              <a:pPr/>
              <a:t>31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Memory-Mapped File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23653" name="Text Box 5"/>
          <p:cNvSpPr txBox="1">
            <a:spLocks noChangeArrowheads="1"/>
          </p:cNvSpPr>
          <p:nvPr/>
        </p:nvSpPr>
        <p:spPr bwMode="auto">
          <a:xfrm>
            <a:off x="6858000" y="6264275"/>
            <a:ext cx="8032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9565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3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3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3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3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3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3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3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3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3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3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3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3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3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36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8420-8305-4F43-8778-C19910EA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Memory-Mapped File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176BF-69B9-1B49-B2B5-6A450C40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B0ADB-B2A7-AA4F-8657-E44C73226BA3}"/>
              </a:ext>
            </a:extLst>
          </p:cNvPr>
          <p:cNvSpPr txBox="1"/>
          <p:nvPr/>
        </p:nvSpPr>
        <p:spPr>
          <a:xfrm>
            <a:off x="335560" y="1342239"/>
            <a:ext cx="7960834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("Current contents of file %s: \"%.*s\"\n",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MAP_SIZE,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Zero out the mapped memory and copy in the new contents.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MAP_SIZE);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strncpy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[2], MAP_SIZE-1);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("Copied \"%s\" to mapped file.\n",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new_contents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Flush back out to the disk file.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msync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MAP_SIZE, MS_SYNC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-1)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failed.\n");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-5;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1A1B9-1C92-6146-9AE3-819FD88BAD0C}"/>
              </a:ext>
            </a:extLst>
          </p:cNvPr>
          <p:cNvSpPr txBox="1"/>
          <p:nvPr/>
        </p:nvSpPr>
        <p:spPr>
          <a:xfrm>
            <a:off x="2286025" y="4892024"/>
            <a:ext cx="53949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POSIX functions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dirty="0">
                <a:solidFill>
                  <a:srgbClr val="0432FF"/>
                </a:solidFill>
              </a:rPr>
              <a:t> and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msync</a:t>
            </a:r>
            <a:r>
              <a:rPr lang="en-US" dirty="0">
                <a:solidFill>
                  <a:srgbClr val="0432FF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6633"/>
                </a:solidFill>
                <a:hlinkClick r:id="rId2"/>
              </a:rPr>
              <a:t>https://man7.org/linux/man-pages/man2/mmap.2.html</a:t>
            </a:r>
            <a:endParaRPr lang="en-US" dirty="0">
              <a:solidFill>
                <a:srgbClr val="9966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6633"/>
                </a:solidFill>
                <a:hlinkClick r:id="rId3"/>
              </a:rPr>
              <a:t>https://man7.org/linux/man-pages/man2/msync.2.html</a:t>
            </a:r>
            <a:r>
              <a:rPr lang="en-US" dirty="0">
                <a:solidFill>
                  <a:srgbClr val="996633"/>
                </a:solidFill>
              </a:rPr>
              <a:t>  </a:t>
            </a:r>
            <a:r>
              <a:rPr lang="en-US" dirty="0">
                <a:solidFill>
                  <a:srgbClr val="0432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569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876A-7E03-0E45-A03E-65251CE5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A8FB-8F59-7945-9764-61C2E519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B2DEE-C1E7-6240-ADFD-D154055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168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6EB-979D-2342-9611-A6448355BA4F}" type="slidenum">
              <a:rPr lang="en-US"/>
              <a:pPr/>
              <a:t>34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management in Intel’s IA-32 systems consists of </a:t>
            </a:r>
            <a:r>
              <a:rPr lang="en-US" u="sng" dirty="0"/>
              <a:t>segmentation</a:t>
            </a:r>
            <a:r>
              <a:rPr lang="en-US" dirty="0"/>
              <a:t> and </a:t>
            </a:r>
            <a:r>
              <a:rPr lang="en-US" u="sng" dirty="0"/>
              <a:t>paging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segment can be up 4 GB.</a:t>
            </a:r>
          </a:p>
          <a:p>
            <a:pPr lvl="1"/>
            <a:r>
              <a:rPr lang="en-US" dirty="0"/>
              <a:t>Up to 16 K segments per process.</a:t>
            </a:r>
          </a:p>
          <a:p>
            <a:pPr lvl="4"/>
            <a:endParaRPr lang="en-US" dirty="0"/>
          </a:p>
          <a:p>
            <a:r>
              <a:rPr lang="en-US" dirty="0"/>
              <a:t>The logical address space of a process </a:t>
            </a:r>
            <a:br>
              <a:rPr lang="en-US" dirty="0"/>
            </a:br>
            <a:r>
              <a:rPr lang="en-US" dirty="0"/>
              <a:t>is divided into two partitions.</a:t>
            </a:r>
          </a:p>
        </p:txBody>
      </p:sp>
    </p:spTree>
    <p:extLst>
      <p:ext uri="{BB962C8B-B14F-4D97-AF65-F5344CB8AC3E}">
        <p14:creationId xmlns:p14="http://schemas.microsoft.com/office/powerpoint/2010/main" val="702404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6EB-979D-2342-9611-A6448355BA4F}" type="slidenum">
              <a:rPr lang="en-US"/>
              <a:pPr/>
              <a:t>35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32-Bit Architecture</a:t>
            </a:r>
            <a:r>
              <a:rPr lang="en-US" i="1" dirty="0"/>
              <a:t>, cont’d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partition: </a:t>
            </a:r>
            <a:br>
              <a:rPr lang="en-US" dirty="0"/>
            </a:br>
            <a:r>
              <a:rPr lang="en-US" dirty="0"/>
              <a:t>Up to 8 K segments </a:t>
            </a:r>
            <a:r>
              <a:rPr lang="en-US" u="sng" dirty="0"/>
              <a:t>private</a:t>
            </a:r>
            <a:r>
              <a:rPr lang="en-US" dirty="0"/>
              <a:t> to the process. </a:t>
            </a:r>
          </a:p>
          <a:p>
            <a:pPr lvl="1"/>
            <a:r>
              <a:rPr lang="en-US" dirty="0"/>
              <a:t>Kept in the </a:t>
            </a:r>
            <a:r>
              <a:rPr lang="en-US" dirty="0">
                <a:solidFill>
                  <a:schemeClr val="folHlink"/>
                </a:solidFill>
              </a:rPr>
              <a:t>local descriptor table</a:t>
            </a:r>
            <a:r>
              <a:rPr lang="en-US" dirty="0"/>
              <a:t> (</a:t>
            </a:r>
            <a:r>
              <a:rPr lang="en-US" dirty="0">
                <a:solidFill>
                  <a:schemeClr val="folHlink"/>
                </a:solidFill>
              </a:rPr>
              <a:t>LDT</a:t>
            </a:r>
            <a:r>
              <a:rPr lang="en-US" dirty="0"/>
              <a:t>).</a:t>
            </a:r>
          </a:p>
          <a:p>
            <a:pPr lvl="6"/>
            <a:endParaRPr lang="en-US" sz="800" dirty="0"/>
          </a:p>
          <a:p>
            <a:r>
              <a:rPr lang="en-US" dirty="0"/>
              <a:t>Second partition: </a:t>
            </a:r>
            <a:br>
              <a:rPr lang="en-US" dirty="0"/>
            </a:br>
            <a:r>
              <a:rPr lang="en-US" dirty="0"/>
              <a:t>Up to 8 K segments </a:t>
            </a:r>
            <a:r>
              <a:rPr lang="en-US" u="sng" dirty="0"/>
              <a:t>shared</a:t>
            </a:r>
            <a:r>
              <a:rPr lang="en-US" dirty="0"/>
              <a:t> among all processes </a:t>
            </a:r>
          </a:p>
          <a:p>
            <a:pPr lvl="1"/>
            <a:r>
              <a:rPr lang="en-US" dirty="0"/>
              <a:t>Kept in the </a:t>
            </a:r>
            <a:r>
              <a:rPr lang="en-US" dirty="0">
                <a:solidFill>
                  <a:srgbClr val="B23C00"/>
                </a:solidFill>
              </a:rPr>
              <a:t>global descriptor table </a:t>
            </a:r>
            <a:r>
              <a:rPr lang="en-US" dirty="0"/>
              <a:t>(</a:t>
            </a:r>
            <a:r>
              <a:rPr lang="en-US" dirty="0">
                <a:solidFill>
                  <a:schemeClr val="folHlink"/>
                </a:solidFill>
              </a:rPr>
              <a:t>GDT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497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FD92-C67A-9244-8DBD-02124503B083}" type="slidenum">
              <a:rPr lang="en-US"/>
              <a:pPr/>
              <a:t>36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400" dirty="0"/>
              <a:t>The CPU generates a 16-bit logical address.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4"/>
            <a:endParaRPr lang="en-US" sz="1000" dirty="0"/>
          </a:p>
          <a:p>
            <a:pPr lvl="1"/>
            <a:r>
              <a:rPr lang="en-US" sz="2000" dirty="0"/>
              <a:t>The selector </a:t>
            </a:r>
            <a:r>
              <a:rPr lang="en-US" sz="2000" i="1" dirty="0"/>
              <a:t>s</a:t>
            </a:r>
            <a:r>
              <a:rPr lang="en-US" sz="2000" dirty="0"/>
              <a:t> is given to </a:t>
            </a:r>
            <a:r>
              <a:rPr lang="en-US" sz="2000" u="sng" dirty="0"/>
              <a:t>segmentation unit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to produce a </a:t>
            </a:r>
            <a:r>
              <a:rPr lang="en-US" sz="2000" u="sng" dirty="0"/>
              <a:t>linear address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g</a:t>
            </a:r>
            <a:r>
              <a:rPr lang="en-US" sz="2000" dirty="0"/>
              <a:t> bit indicates whether the segment</a:t>
            </a:r>
            <a:br>
              <a:rPr lang="en-US" sz="2000" dirty="0"/>
            </a:br>
            <a:r>
              <a:rPr lang="en-US" sz="2000" dirty="0"/>
              <a:t>is in LDT or GDT.</a:t>
            </a:r>
          </a:p>
          <a:p>
            <a:pPr lvl="4"/>
            <a:endParaRPr lang="en-US" sz="1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4"/>
            <a:endParaRPr lang="en-US" sz="1000" dirty="0"/>
          </a:p>
          <a:p>
            <a:pPr lvl="1"/>
            <a:r>
              <a:rPr lang="en-US" sz="2000" dirty="0"/>
              <a:t>The </a:t>
            </a:r>
            <a:r>
              <a:rPr lang="en-US" sz="2000" u="sng" dirty="0"/>
              <a:t>linear address</a:t>
            </a:r>
            <a:r>
              <a:rPr lang="en-US" sz="2000" dirty="0"/>
              <a:t> is given to </a:t>
            </a:r>
            <a:r>
              <a:rPr lang="en-US" sz="2000" u="sng" dirty="0"/>
              <a:t>paging unit</a:t>
            </a:r>
            <a:r>
              <a:rPr lang="en-US" sz="2000" dirty="0"/>
              <a:t> to generate </a:t>
            </a:r>
            <a:br>
              <a:rPr lang="en-US" sz="2000" dirty="0"/>
            </a:br>
            <a:r>
              <a:rPr lang="en-US" sz="2000" dirty="0"/>
              <a:t>a 32-bit </a:t>
            </a:r>
            <a:r>
              <a:rPr lang="en-US" sz="2000" u="sng" dirty="0"/>
              <a:t>physical address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The segmentation and paging units form the MMU.</a:t>
            </a:r>
          </a:p>
        </p:txBody>
      </p:sp>
      <p:pic>
        <p:nvPicPr>
          <p:cNvPr id="915460" name="Picture 1" descr="Screen Shot 2013-01-04 at 12.2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692275"/>
            <a:ext cx="29257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5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157963"/>
            <a:ext cx="698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B494D-0923-8447-BDF9-19AFBDA416DB}"/>
              </a:ext>
            </a:extLst>
          </p:cNvPr>
          <p:cNvSpPr txBox="1"/>
          <p:nvPr/>
        </p:nvSpPr>
        <p:spPr>
          <a:xfrm>
            <a:off x="3657610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2420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5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CB88-F99D-9A4A-B690-2442E3BFCF9A}" type="slidenum">
              <a:rPr lang="en-US"/>
              <a:pPr/>
              <a:t>37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917508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565275"/>
            <a:ext cx="60975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F908F-E44C-3F48-BE40-E4F677D4F04A}"/>
              </a:ext>
            </a:extLst>
          </p:cNvPr>
          <p:cNvSpPr txBox="1"/>
          <p:nvPr/>
        </p:nvSpPr>
        <p:spPr>
          <a:xfrm>
            <a:off x="5775425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192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5F0-56E9-7D42-9EDE-D3D3643A7D53}" type="slidenum">
              <a:rPr lang="en-US"/>
              <a:pPr/>
              <a:t>38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Pages can be 4 KB or 4 MB.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4 KB pages use a two-level paging scheme </a:t>
            </a:r>
            <a:br>
              <a:rPr lang="en-US" dirty="0"/>
            </a:br>
            <a:r>
              <a:rPr lang="en-US" dirty="0"/>
              <a:t>with two page numbers in the linear address: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references the </a:t>
            </a:r>
            <a:r>
              <a:rPr lang="en-US" u="sng" dirty="0"/>
              <a:t>page directory</a:t>
            </a:r>
          </a:p>
          <a:p>
            <a:pPr lvl="2"/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references the </a:t>
            </a:r>
            <a:r>
              <a:rPr lang="en-US" u="sng" dirty="0"/>
              <a:t>inner page table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For 4 MB pages,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points directly to the page frame and the lower 22 bits is the page offset.</a:t>
            </a:r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286000" y="3014657"/>
            <a:ext cx="44656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76B87-EF29-E94F-9251-F956873F2116}"/>
              </a:ext>
            </a:extLst>
          </p:cNvPr>
          <p:cNvSpPr txBox="1"/>
          <p:nvPr/>
        </p:nvSpPr>
        <p:spPr>
          <a:xfrm>
            <a:off x="3657610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854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C9A4-8CDF-5546-8580-B44315555E9B}" type="slidenum">
              <a:rPr lang="en-US"/>
              <a:pPr/>
              <a:t>39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32-Bit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918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325563"/>
            <a:ext cx="5186363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C4280-5C90-F845-923D-5BEB8409167F}"/>
              </a:ext>
            </a:extLst>
          </p:cNvPr>
          <p:cNvSpPr txBox="1"/>
          <p:nvPr/>
        </p:nvSpPr>
        <p:spPr>
          <a:xfrm>
            <a:off x="3657610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27809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9E73-25A7-3B4E-9A90-4A37BA711C2F}" type="slidenum">
              <a:rPr lang="en-US"/>
              <a:pPr/>
              <a:t>4</a:t>
            </a:fld>
            <a:endParaRPr 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 Frequency (PFF)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2225039"/>
          </a:xfrm>
        </p:spPr>
        <p:txBody>
          <a:bodyPr/>
          <a:lstStyle/>
          <a:p>
            <a:r>
              <a:rPr lang="en-US" dirty="0"/>
              <a:t>To prevent thrashing, we need to control the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page fault frequency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PFF</a:t>
            </a:r>
            <a:r>
              <a:rPr lang="en-US" dirty="0"/>
              <a:t>) of a process.</a:t>
            </a:r>
          </a:p>
          <a:p>
            <a:pPr lvl="1"/>
            <a:r>
              <a:rPr lang="en-US" dirty="0"/>
              <a:t>Too high: The process needs more page frames, </a:t>
            </a:r>
            <a:br>
              <a:rPr lang="en-US" dirty="0"/>
            </a:br>
            <a:r>
              <a:rPr lang="en-US" dirty="0"/>
              <a:t>or it will thrash.</a:t>
            </a:r>
          </a:p>
          <a:p>
            <a:pPr lvl="1"/>
            <a:r>
              <a:rPr lang="en-US" dirty="0"/>
              <a:t>Too low: The process has too many page frames.</a:t>
            </a:r>
          </a:p>
        </p:txBody>
      </p:sp>
      <p:pic>
        <p:nvPicPr>
          <p:cNvPr id="8437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554513" y="3428650"/>
            <a:ext cx="58864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CD09F9-1E71-8A49-9CD2-88815F7D2DCC}"/>
              </a:ext>
            </a:extLst>
          </p:cNvPr>
          <p:cNvSpPr txBox="1"/>
          <p:nvPr/>
        </p:nvSpPr>
        <p:spPr>
          <a:xfrm>
            <a:off x="3474732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492168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48AB-3F39-8340-91F0-9B8C5E887F09}" type="slidenum">
              <a:rPr lang="en-US"/>
              <a:pPr/>
              <a:t>40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32-Bit Architecture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11275"/>
          </a:xfrm>
        </p:spPr>
        <p:txBody>
          <a:bodyPr/>
          <a:lstStyle/>
          <a:p>
            <a:r>
              <a:rPr lang="en-US" sz="2400">
                <a:solidFill>
                  <a:schemeClr val="folHlink"/>
                </a:solidFill>
              </a:rPr>
              <a:t>Page address extension</a:t>
            </a:r>
            <a:r>
              <a:rPr lang="en-US" sz="2400"/>
              <a:t> (</a:t>
            </a:r>
            <a:r>
              <a:rPr lang="en-US" sz="2400">
                <a:solidFill>
                  <a:schemeClr val="folHlink"/>
                </a:solidFill>
              </a:rPr>
              <a:t>PAE</a:t>
            </a:r>
            <a:r>
              <a:rPr lang="en-US" sz="2400"/>
              <a:t>) allows 32-bit processors to address a physical address space larger than 4 GB.</a:t>
            </a:r>
          </a:p>
          <a:p>
            <a:pPr lvl="1"/>
            <a:r>
              <a:rPr lang="en-US" sz="2000"/>
              <a:t>A three-level scheme.</a:t>
            </a:r>
          </a:p>
        </p:txBody>
      </p:sp>
      <p:pic>
        <p:nvPicPr>
          <p:cNvPr id="919556" name="Picture 1" descr="8_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7" y="2835275"/>
            <a:ext cx="74977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2A6A3A-A780-FE43-85F7-9FEC358BC8FD}"/>
              </a:ext>
            </a:extLst>
          </p:cNvPr>
          <p:cNvSpPr txBox="1"/>
          <p:nvPr/>
        </p:nvSpPr>
        <p:spPr>
          <a:xfrm>
            <a:off x="3657610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756593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76AF-4FEB-7A40-AD14-D284C473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64-Bit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8161-D2F7-364D-A329-298513735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IA-64  was Intel’s original 64-bit architecture. </a:t>
            </a:r>
          </a:p>
          <a:p>
            <a:pPr lvl="1"/>
            <a:r>
              <a:rPr lang="en-US" dirty="0"/>
              <a:t>Not commercially successful.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Rival AMD developed a 64-bit architecture, known as x86-64, based on extending the IA-32 instruction set.</a:t>
            </a:r>
          </a:p>
          <a:p>
            <a:pPr lvl="1"/>
            <a:r>
              <a:rPr lang="en-US" dirty="0"/>
              <a:t>Intel subsequently adopted AMD’s architecture.</a:t>
            </a:r>
          </a:p>
          <a:p>
            <a:pPr lvl="4"/>
            <a:endParaRPr lang="en-US" dirty="0"/>
          </a:p>
          <a:p>
            <a:r>
              <a:rPr lang="en-US" dirty="0"/>
              <a:t>A 64-bit address space supports 2</a:t>
            </a:r>
            <a:r>
              <a:rPr lang="en-US" baseline="30000" dirty="0"/>
              <a:t>64</a:t>
            </a:r>
            <a:r>
              <a:rPr lang="en-US" dirty="0"/>
              <a:t> bytes of addressable memory.</a:t>
            </a:r>
          </a:p>
          <a:p>
            <a:pPr lvl="1"/>
            <a:r>
              <a:rPr lang="en-US" dirty="0"/>
              <a:t>&gt; 16 quintillion bytes (16 exabytes)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C36F-80E3-404E-8DAF-0766B34F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9676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B91-1059-494A-B502-F2EBE53DFDEC}" type="slidenum">
              <a:rPr lang="en-US"/>
              <a:pPr/>
              <a:t>42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64-Bit Architecture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1951038"/>
          </a:xfrm>
        </p:spPr>
        <p:txBody>
          <a:bodyPr/>
          <a:lstStyle/>
          <a:p>
            <a:r>
              <a:rPr lang="en-US" dirty="0"/>
              <a:t>48-bit virtual address</a:t>
            </a:r>
          </a:p>
          <a:p>
            <a:pPr lvl="1"/>
            <a:r>
              <a:rPr lang="en-US" dirty="0"/>
              <a:t>Page sizes of 4 KB, 2 MB, or 1 GB</a:t>
            </a:r>
          </a:p>
          <a:p>
            <a:pPr lvl="1"/>
            <a:r>
              <a:rPr lang="en-US" dirty="0"/>
              <a:t>Four levels of paging hierarchy</a:t>
            </a:r>
          </a:p>
          <a:p>
            <a:pPr lvl="1"/>
            <a:r>
              <a:rPr lang="en-US" dirty="0"/>
              <a:t>PAE can support 52-bit physical addresses (4096 TB)</a:t>
            </a:r>
          </a:p>
        </p:txBody>
      </p:sp>
      <p:pic>
        <p:nvPicPr>
          <p:cNvPr id="899076" name="Picture 2" descr="8_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521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D5A8A-CD4D-CE4D-9BFB-4654808618F5}"/>
              </a:ext>
            </a:extLst>
          </p:cNvPr>
          <p:cNvSpPr txBox="1"/>
          <p:nvPr/>
        </p:nvSpPr>
        <p:spPr>
          <a:xfrm>
            <a:off x="3115519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700917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FEC7-8175-F240-8619-EC7FD4E6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ARMv8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AB20-CD0E-6746-BC96-474C2E60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processors used in most mobile devices</a:t>
            </a:r>
          </a:p>
          <a:p>
            <a:pPr lvl="4"/>
            <a:endParaRPr lang="en-US" dirty="0"/>
          </a:p>
          <a:p>
            <a:r>
              <a:rPr lang="en-US" dirty="0"/>
              <a:t>Mostly widely used architecture when measured in the quantity of chips produced.</a:t>
            </a:r>
          </a:p>
          <a:p>
            <a:pPr lvl="4"/>
            <a:endParaRPr lang="en-US" dirty="0"/>
          </a:p>
          <a:p>
            <a:r>
              <a:rPr lang="en-US" dirty="0"/>
              <a:t>ARM only designs chips but doesn’t manufacture them.</a:t>
            </a:r>
          </a:p>
          <a:p>
            <a:pPr lvl="1"/>
            <a:r>
              <a:rPr lang="en-US" dirty="0"/>
              <a:t>Unlike Intel, licenses its architectural designs </a:t>
            </a:r>
            <a:br>
              <a:rPr lang="en-US" dirty="0"/>
            </a:br>
            <a:r>
              <a:rPr lang="en-US" dirty="0"/>
              <a:t>to chip manufacturers.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7EFF3-7D62-A744-AD2C-F852FE22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6083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DFBA1-6F7F-5142-A103-E533EEB1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ARMv8 Architecture</a:t>
            </a:r>
            <a:r>
              <a:rPr lang="en-US" i="1" dirty="0"/>
              <a:t>, cont’d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36A8-B81B-BC4D-9E44-4C2A4967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</a:t>
            </a:r>
            <a:r>
              <a:rPr lang="en-US" dirty="0">
                <a:solidFill>
                  <a:srgbClr val="C00000"/>
                </a:solidFill>
              </a:rPr>
              <a:t>translation granules</a:t>
            </a:r>
            <a:r>
              <a:rPr lang="en-US" dirty="0"/>
              <a:t>: 4 KB, 16 KB, 64 KB</a:t>
            </a:r>
          </a:p>
          <a:p>
            <a:pPr lvl="1"/>
            <a:r>
              <a:rPr lang="en-US" dirty="0"/>
              <a:t>Each granule provides different page sizes and larger sections of contiguous memory called </a:t>
            </a:r>
            <a:r>
              <a:rPr lang="en-US" dirty="0">
                <a:solidFill>
                  <a:srgbClr val="C00000"/>
                </a:solidFill>
              </a:rPr>
              <a:t>regions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4-KB and 16-KB granules: up to four paging levels: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64-KB granules: up to three paging levels.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9E37-9E6B-0B45-A050-DBECEAA5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C30DDF5-079E-C849-86B1-1C2937DC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03" y="2697488"/>
            <a:ext cx="5705793" cy="1463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9F657-E3AE-F844-AFA1-C1254818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8" y="4709146"/>
            <a:ext cx="7207144" cy="841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2821DD-CA5D-6249-8831-58B8CAABDEAD}"/>
              </a:ext>
            </a:extLst>
          </p:cNvPr>
          <p:cNvSpPr txBox="1"/>
          <p:nvPr/>
        </p:nvSpPr>
        <p:spPr>
          <a:xfrm>
            <a:off x="3657610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577932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BCBA-ADA2-1A4E-8D2E-4B48801C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ARMv8 Architecture</a:t>
            </a:r>
            <a:r>
              <a:rPr lang="en-US" i="1" dirty="0"/>
              <a:t>, cont’d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81BE-FB0D-CE40-B0A0-7C1B74B5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The four-level hierarchical paging structure for the 4-KB translation granule: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B0C28-88DE-114D-8737-329AD667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  <p:pic>
        <p:nvPicPr>
          <p:cNvPr id="6" name="Picture 5" descr="Diagram, box and whisker chart&#10;&#10;Description automatically generated">
            <a:extLst>
              <a:ext uri="{FF2B5EF4-FFF2-40B4-BE49-F238E27FC236}">
                <a16:creationId xmlns:a16="http://schemas.microsoft.com/office/drawing/2014/main" id="{A1FFA180-99D6-AE49-A21D-2CF9299B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4" y="2352676"/>
            <a:ext cx="7315171" cy="3762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E3168-A138-6145-8C56-281EA3AF4241}"/>
              </a:ext>
            </a:extLst>
          </p:cNvPr>
          <p:cNvSpPr txBox="1"/>
          <p:nvPr/>
        </p:nvSpPr>
        <p:spPr>
          <a:xfrm>
            <a:off x="3657610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01369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A1AC-92D5-1D4D-A0CA-21BB31BCBC31}" type="slidenum">
              <a:rPr lang="en-US"/>
              <a:pPr/>
              <a:t>46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ARMv8 Architecture</a:t>
            </a:r>
            <a:r>
              <a:rPr lang="en-US" i="1" dirty="0"/>
              <a:t>, cont’d 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levels of TLBs</a:t>
            </a:r>
          </a:p>
          <a:p>
            <a:pPr lvl="1"/>
            <a:r>
              <a:rPr lang="en-US" dirty="0"/>
              <a:t>Outer level: Two </a:t>
            </a:r>
            <a:r>
              <a:rPr lang="en-US" dirty="0">
                <a:solidFill>
                  <a:schemeClr val="folHlink"/>
                </a:solidFill>
              </a:rPr>
              <a:t>micro TLBs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one for data and one for code.</a:t>
            </a:r>
          </a:p>
          <a:p>
            <a:pPr lvl="1"/>
            <a:r>
              <a:rPr lang="en-US" dirty="0"/>
              <a:t>Inner level: Main TLB</a:t>
            </a:r>
          </a:p>
          <a:p>
            <a:pPr lvl="1"/>
            <a:r>
              <a:rPr lang="en-US" dirty="0"/>
              <a:t>If a micro TLB misses, try the main TLB.</a:t>
            </a:r>
          </a:p>
          <a:p>
            <a:pPr lvl="1"/>
            <a:r>
              <a:rPr lang="en-US" dirty="0"/>
              <a:t>If the main TLB misses, the hardware checks the page table.</a:t>
            </a:r>
          </a:p>
        </p:txBody>
      </p:sp>
    </p:spTree>
    <p:extLst>
      <p:ext uri="{BB962C8B-B14F-4D97-AF65-F5344CB8AC3E}">
        <p14:creationId xmlns:p14="http://schemas.microsoft.com/office/powerpoint/2010/main" val="29433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6947-30EB-D14F-8583-EFF3C323DE68}" type="slidenum">
              <a:rPr lang="en-US"/>
              <a:pPr/>
              <a:t>47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Memory Management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main components</a:t>
            </a:r>
          </a:p>
          <a:p>
            <a:pPr lvl="4"/>
            <a:endParaRPr lang="en-US"/>
          </a:p>
          <a:p>
            <a:pPr lvl="1"/>
            <a:r>
              <a:rPr lang="en-US"/>
              <a:t>Physical memory</a:t>
            </a:r>
          </a:p>
          <a:p>
            <a:pPr lvl="2"/>
            <a:r>
              <a:rPr lang="en-US"/>
              <a:t>Allocating and freeing pages, groups of pages, </a:t>
            </a:r>
            <a:br>
              <a:rPr lang="en-US"/>
            </a:br>
            <a:r>
              <a:rPr lang="en-US"/>
              <a:t>small blocks of RAM</a:t>
            </a:r>
          </a:p>
          <a:p>
            <a:pPr lvl="4"/>
            <a:endParaRPr lang="en-US"/>
          </a:p>
          <a:p>
            <a:pPr lvl="1"/>
            <a:r>
              <a:rPr lang="en-US"/>
              <a:t>Virtual memory</a:t>
            </a:r>
          </a:p>
          <a:p>
            <a:pPr lvl="2"/>
            <a:r>
              <a:rPr lang="en-US"/>
              <a:t>Mapping memory into the address space of running processes.</a:t>
            </a:r>
          </a:p>
        </p:txBody>
      </p:sp>
    </p:spTree>
    <p:extLst>
      <p:ext uri="{BB962C8B-B14F-4D97-AF65-F5344CB8AC3E}">
        <p14:creationId xmlns:p14="http://schemas.microsoft.com/office/powerpoint/2010/main" val="216791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770F-0ED8-1B4A-B854-65511BB54A10}" type="slidenum">
              <a:rPr lang="en-US"/>
              <a:pPr/>
              <a:t>48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Physical Memory (Intel x86-32)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865438"/>
          </a:xfrm>
        </p:spPr>
        <p:txBody>
          <a:bodyPr/>
          <a:lstStyle/>
          <a:p>
            <a:r>
              <a:rPr lang="en-US" dirty="0"/>
              <a:t>Physical memory is divided into three zones.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ZONE_DMA</a:t>
            </a:r>
          </a:p>
          <a:p>
            <a:pPr lvl="2"/>
            <a:r>
              <a:rPr lang="en-US" dirty="0"/>
              <a:t>Pages that used by legacy devices.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ZONE_NORMAL</a:t>
            </a:r>
          </a:p>
          <a:p>
            <a:pPr lvl="2"/>
            <a:r>
              <a:rPr lang="en-US" dirty="0"/>
              <a:t>Normal, regularly mapped pages.</a:t>
            </a:r>
          </a:p>
          <a:p>
            <a:pPr lvl="1">
              <a:buFont typeface="Wingdings" charset="0"/>
              <a:buAutoNum type="arabicPeriod"/>
            </a:pPr>
            <a:r>
              <a:rPr lang="en-US" dirty="0"/>
              <a:t>ZONE_HIGHMEM</a:t>
            </a:r>
          </a:p>
          <a:p>
            <a:pPr lvl="2"/>
            <a:r>
              <a:rPr lang="en-US" dirty="0"/>
              <a:t>Pages with high memory addresses that are not mapped </a:t>
            </a:r>
            <a:br>
              <a:rPr lang="en-US" dirty="0"/>
            </a:br>
            <a:r>
              <a:rPr lang="en-US" dirty="0"/>
              <a:t>into the kernel address space.</a:t>
            </a:r>
          </a:p>
        </p:txBody>
      </p:sp>
      <p:pic>
        <p:nvPicPr>
          <p:cNvPr id="926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526268"/>
            <a:ext cx="518953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4DF53-FA22-B440-A841-4210DCDDE298}"/>
              </a:ext>
            </a:extLst>
          </p:cNvPr>
          <p:cNvSpPr txBox="1"/>
          <p:nvPr/>
        </p:nvSpPr>
        <p:spPr>
          <a:xfrm>
            <a:off x="3657610" y="6263609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2635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7C3A-0110-3E49-8A41-64A17872A283}" type="slidenum">
              <a:rPr lang="en-US"/>
              <a:pPr/>
              <a:t>49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Kernel Memory Allocation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Each zone has its own </a:t>
            </a:r>
            <a:r>
              <a:rPr lang="en-US" u="sng" dirty="0"/>
              <a:t>page allocator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Uses the buddy system.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062798A-DF36-8D43-9BC0-5821D944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40" y="2331732"/>
            <a:ext cx="7042120" cy="36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359-E557-5B46-8496-6448C5FB17DF}" type="slidenum">
              <a:rPr lang="en-US"/>
              <a:pPr/>
              <a:t>5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Model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Locality</a:t>
            </a:r>
            <a:r>
              <a:rPr lang="en-US" dirty="0"/>
              <a:t> is the set of pages that </a:t>
            </a:r>
            <a:br>
              <a:rPr lang="en-US" dirty="0"/>
            </a:br>
            <a:r>
              <a:rPr lang="en-US" dirty="0"/>
              <a:t>a process </a:t>
            </a:r>
            <a:r>
              <a:rPr lang="en-US" u="sng" dirty="0"/>
              <a:t>actively uses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program typically has several localities </a:t>
            </a:r>
            <a:br>
              <a:rPr lang="en-US" dirty="0"/>
            </a:br>
            <a:r>
              <a:rPr lang="en-US" dirty="0"/>
              <a:t>which may overlap.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folHlink"/>
                </a:solidFill>
              </a:rPr>
              <a:t>locality model</a:t>
            </a:r>
            <a:r>
              <a:rPr lang="en-US" dirty="0"/>
              <a:t> states that a process </a:t>
            </a:r>
            <a:br>
              <a:rPr lang="en-US" dirty="0"/>
            </a:br>
            <a:r>
              <a:rPr lang="en-US" dirty="0"/>
              <a:t>moves from locality to locality as it executes.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Executing the methods of an object </a:t>
            </a:r>
            <a:br>
              <a:rPr lang="en-US" dirty="0"/>
            </a:br>
            <a:r>
              <a:rPr lang="en-US" dirty="0"/>
              <a:t>and accessing its local data.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Being in a particular phase of a major application, </a:t>
            </a:r>
            <a:br>
              <a:rPr lang="en-US" dirty="0"/>
            </a:br>
            <a:r>
              <a:rPr lang="en-US" dirty="0"/>
              <a:t>such as a compiler.</a:t>
            </a:r>
          </a:p>
        </p:txBody>
      </p:sp>
    </p:spTree>
    <p:extLst>
      <p:ext uri="{BB962C8B-B14F-4D97-AF65-F5344CB8AC3E}">
        <p14:creationId xmlns:p14="http://schemas.microsoft.com/office/powerpoint/2010/main" val="26142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79E2-FD49-CD4C-8D85-E0B1C54AA862}" type="slidenum">
              <a:rPr lang="en-US"/>
              <a:pPr/>
              <a:t>50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Memory Allocation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45258"/>
          </a:xfrm>
        </p:spPr>
        <p:txBody>
          <a:bodyPr/>
          <a:lstStyle/>
          <a:p>
            <a:r>
              <a:rPr lang="en-US" dirty="0"/>
              <a:t>The buddy algorithm causes </a:t>
            </a:r>
            <a:br>
              <a:rPr lang="en-US" dirty="0"/>
            </a:br>
            <a:r>
              <a:rPr lang="en-US" dirty="0"/>
              <a:t>internal fragmentation.</a:t>
            </a:r>
          </a:p>
          <a:p>
            <a:pPr lvl="4"/>
            <a:endParaRPr lang="en-US" dirty="0"/>
          </a:p>
          <a:p>
            <a:r>
              <a:rPr lang="en-US" dirty="0"/>
              <a:t>Linux uses a </a:t>
            </a:r>
            <a:r>
              <a:rPr lang="en-US" dirty="0">
                <a:solidFill>
                  <a:srgbClr val="B23300"/>
                </a:solidFill>
              </a:rPr>
              <a:t>slab allocator </a:t>
            </a:r>
            <a:r>
              <a:rPr lang="en-US" dirty="0"/>
              <a:t>to carve </a:t>
            </a:r>
            <a:br>
              <a:rPr lang="en-US" dirty="0"/>
            </a:br>
            <a:r>
              <a:rPr lang="en-US" dirty="0"/>
              <a:t>smaller allocations from what is </a:t>
            </a:r>
            <a:br>
              <a:rPr lang="en-US" dirty="0"/>
            </a:br>
            <a:r>
              <a:rPr lang="en-US" dirty="0"/>
              <a:t>allocated by the buddy algorithm.</a:t>
            </a:r>
          </a:p>
          <a:p>
            <a:pPr lvl="4"/>
            <a:endParaRPr lang="en-US" dirty="0"/>
          </a:p>
          <a:p>
            <a:r>
              <a:rPr lang="en-US" dirty="0"/>
              <a:t>Since the kernel frequently allocates </a:t>
            </a:r>
            <a:br>
              <a:rPr lang="en-US" dirty="0"/>
            </a:br>
            <a:r>
              <a:rPr lang="en-US" dirty="0"/>
              <a:t>certain types of objects, slabs are </a:t>
            </a:r>
            <a:r>
              <a:rPr lang="en-US" dirty="0">
                <a:solidFill>
                  <a:srgbClr val="B23300"/>
                </a:solidFill>
              </a:rPr>
              <a:t>cached </a:t>
            </a:r>
            <a:br>
              <a:rPr lang="en-US" dirty="0"/>
            </a:br>
            <a:r>
              <a:rPr lang="en-US" dirty="0"/>
              <a:t>by object size.</a:t>
            </a:r>
          </a:p>
        </p:txBody>
      </p:sp>
    </p:spTree>
    <p:extLst>
      <p:ext uri="{BB962C8B-B14F-4D97-AF65-F5344CB8AC3E}">
        <p14:creationId xmlns:p14="http://schemas.microsoft.com/office/powerpoint/2010/main" val="31261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79E2-FD49-CD4C-8D85-E0B1C54AA862}" type="slidenum">
              <a:rPr lang="en-US"/>
              <a:pPr/>
              <a:t>51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Memory Allocation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930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417342"/>
            <a:ext cx="6049211" cy="40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15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21BB-68EF-7C43-9FC7-83DDD108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D919-6A15-9747-BD99-09D7910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virtual memory manager maintains two separate views of a process’s address space:</a:t>
            </a:r>
          </a:p>
          <a:p>
            <a:pPr lvl="1"/>
            <a:r>
              <a:rPr lang="en-US" dirty="0"/>
              <a:t>as a set of separate regions</a:t>
            </a:r>
          </a:p>
          <a:p>
            <a:pPr lvl="1"/>
            <a:r>
              <a:rPr lang="en-US" dirty="0"/>
              <a:t>as a set of pages</a:t>
            </a:r>
          </a:p>
          <a:p>
            <a:pPr lvl="4"/>
            <a:endParaRPr lang="en-US" dirty="0"/>
          </a:p>
          <a:p>
            <a:r>
              <a:rPr lang="en-US" dirty="0"/>
              <a:t>A region backed by a file acts as a </a:t>
            </a:r>
            <a:r>
              <a:rPr lang="en-US" u="sng" dirty="0"/>
              <a:t>viewport</a:t>
            </a:r>
            <a:r>
              <a:rPr lang="en-US" dirty="0"/>
              <a:t> onto a section of that file. </a:t>
            </a:r>
          </a:p>
          <a:p>
            <a:pPr lvl="1"/>
            <a:r>
              <a:rPr lang="en-US" dirty="0"/>
              <a:t>Multiple process can map the file into their address spaces.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36B4C-A999-6845-811B-2779CB54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4913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21BB-68EF-7C43-9FC7-83DDD108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Virtual Memory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D919-6A15-9747-BD99-09D79102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kernel creates a new virtual address space when:</a:t>
            </a:r>
          </a:p>
          <a:p>
            <a:pPr lvl="1"/>
            <a:r>
              <a:rPr lang="en-US" dirty="0"/>
              <a:t>A process runs a new program via an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  <a:r>
              <a:rPr lang="en-US" dirty="0"/>
              <a:t> call.</a:t>
            </a:r>
          </a:p>
          <a:p>
            <a:pPr lvl="1"/>
            <a:r>
              <a:rPr lang="en-US" dirty="0"/>
              <a:t>A new process is created by the 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call.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36B4C-A999-6845-811B-2779CB54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98269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4866-B3EC-CE41-9185-8156CF7BDC77}" type="slidenum">
              <a:rPr lang="en-US"/>
              <a:pPr/>
              <a:t>54</a:t>
            </a:fld>
            <a:endParaRPr lang="en-US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for the Midterm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test of </a:t>
            </a:r>
            <a:r>
              <a:rPr lang="en-US" u="sng" dirty="0"/>
              <a:t>understanding</a:t>
            </a:r>
            <a:r>
              <a:rPr lang="en-US" dirty="0"/>
              <a:t>, not memorization.</a:t>
            </a:r>
          </a:p>
          <a:p>
            <a:pPr lvl="4"/>
            <a:endParaRPr lang="en-US" dirty="0"/>
          </a:p>
          <a:p>
            <a:r>
              <a:rPr lang="en-US" dirty="0"/>
              <a:t>Open book, open notes, open laptop, </a:t>
            </a:r>
            <a:br>
              <a:rPr lang="en-US" dirty="0"/>
            </a:br>
            <a:r>
              <a:rPr lang="en-US" dirty="0"/>
              <a:t>open Internet.</a:t>
            </a:r>
          </a:p>
          <a:p>
            <a:pPr lvl="1"/>
            <a:r>
              <a:rPr lang="en-US" dirty="0"/>
              <a:t>But not open neighbor!</a:t>
            </a:r>
          </a:p>
          <a:p>
            <a:pPr lvl="1"/>
            <a:r>
              <a:rPr lang="en-US" dirty="0"/>
              <a:t>Communication with anyone else in any form</a:t>
            </a:r>
            <a:br>
              <a:rPr lang="en-US" dirty="0"/>
            </a:br>
            <a:r>
              <a:rPr lang="en-US" dirty="0"/>
              <a:t>during the exam is forbidden.</a:t>
            </a:r>
          </a:p>
          <a:p>
            <a:pPr lvl="1"/>
            <a:r>
              <a:rPr lang="en-US" dirty="0"/>
              <a:t>Join the class Zoom meeting as usual.</a:t>
            </a:r>
          </a:p>
          <a:p>
            <a:pPr lvl="1"/>
            <a:r>
              <a:rPr lang="en-US" dirty="0"/>
              <a:t>Turn on your cameras for proctoring.</a:t>
            </a:r>
          </a:p>
          <a:p>
            <a:pPr lvl="4"/>
            <a:endParaRPr lang="en-US" dirty="0"/>
          </a:p>
          <a:p>
            <a:r>
              <a:rPr lang="en-US" dirty="0"/>
              <a:t>Taken in Canvas as a “quiz” with multiple-choice and short-answer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22868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BB55-5024-B14A-9B8C-27FC0E8BA9E6}" type="slidenum">
              <a:rPr lang="en-US"/>
              <a:pPr/>
              <a:t>55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an operating system.</a:t>
            </a:r>
          </a:p>
          <a:p>
            <a:pPr lvl="1"/>
            <a:r>
              <a:rPr lang="en-US" dirty="0"/>
              <a:t>Why study them?</a:t>
            </a:r>
          </a:p>
          <a:p>
            <a:pPr lvl="4"/>
            <a:endParaRPr lang="en-US" dirty="0"/>
          </a:p>
          <a:p>
            <a:r>
              <a:rPr lang="en-US" dirty="0"/>
              <a:t>History of operating systems.</a:t>
            </a:r>
          </a:p>
          <a:p>
            <a:pPr lvl="1"/>
            <a:r>
              <a:rPr lang="en-US" dirty="0"/>
              <a:t>The good old days before your computer had an OS.</a:t>
            </a:r>
          </a:p>
          <a:p>
            <a:pPr lvl="1"/>
            <a:r>
              <a:rPr lang="en-US" dirty="0"/>
              <a:t>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23652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9451-F944-0346-880F-80DB2ED9CD1D}" type="slidenum">
              <a:rPr lang="en-US"/>
              <a:pPr/>
              <a:t>56</a:t>
            </a:fld>
            <a:endParaRPr lang="en-US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concepts</a:t>
            </a:r>
          </a:p>
          <a:p>
            <a:pPr lvl="1"/>
            <a:r>
              <a:rPr lang="en-US" dirty="0"/>
              <a:t>Bash shell</a:t>
            </a:r>
          </a:p>
          <a:p>
            <a:pPr lvl="2"/>
            <a:r>
              <a:rPr lang="en-US" dirty="0"/>
              <a:t>I/O redirection</a:t>
            </a:r>
          </a:p>
          <a:p>
            <a:pPr lvl="2"/>
            <a:r>
              <a:rPr lang="en-US" dirty="0"/>
              <a:t>pipes</a:t>
            </a:r>
          </a:p>
          <a:p>
            <a:pPr lvl="1"/>
            <a:r>
              <a:rPr lang="en-US" dirty="0"/>
              <a:t>Processes and threads</a:t>
            </a:r>
          </a:p>
          <a:p>
            <a:pPr lvl="1"/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lvl="1"/>
            <a:r>
              <a:rPr lang="en-US" dirty="0"/>
              <a:t>Process scheduling</a:t>
            </a:r>
          </a:p>
          <a:p>
            <a:pPr lvl="1"/>
            <a:r>
              <a:rPr lang="en-US" dirty="0"/>
              <a:t>Memory management</a:t>
            </a:r>
          </a:p>
          <a:p>
            <a:pPr lvl="4"/>
            <a:endParaRPr lang="en-US" dirty="0"/>
          </a:p>
          <a:p>
            <a:r>
              <a:rPr lang="en-US" dirty="0"/>
              <a:t>POSIX functions</a:t>
            </a:r>
          </a:p>
        </p:txBody>
      </p:sp>
    </p:spTree>
    <p:extLst>
      <p:ext uri="{BB962C8B-B14F-4D97-AF65-F5344CB8AC3E}">
        <p14:creationId xmlns:p14="http://schemas.microsoft.com/office/powerpoint/2010/main" val="403407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636B-E7C3-0A4E-81E8-7458E5151852}" type="slidenum">
              <a:rPr lang="en-US"/>
              <a:pPr/>
              <a:t>57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structure</a:t>
            </a:r>
          </a:p>
          <a:p>
            <a:pPr lvl="1"/>
            <a:r>
              <a:rPr lang="en-US" dirty="0"/>
              <a:t>Kernel mode vs. user mode</a:t>
            </a:r>
          </a:p>
          <a:p>
            <a:pPr lvl="1"/>
            <a:r>
              <a:rPr lang="en-US" dirty="0"/>
              <a:t>Monolithic vs. layered</a:t>
            </a:r>
          </a:p>
          <a:p>
            <a:pPr lvl="1"/>
            <a:r>
              <a:rPr lang="en-US" dirty="0"/>
              <a:t>Virtual machines</a:t>
            </a:r>
          </a:p>
          <a:p>
            <a:pPr lvl="1"/>
            <a:r>
              <a:rPr lang="en-US" dirty="0"/>
              <a:t>Client-server</a:t>
            </a:r>
          </a:p>
          <a:p>
            <a:pPr lvl="1"/>
            <a:r>
              <a:rPr lang="en-US" dirty="0"/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642514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1E68-2EAA-A34A-93BA-B8355F200D14}" type="slidenum">
              <a:rPr lang="en-US"/>
              <a:pPr/>
              <a:t>58</a:t>
            </a:fld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Context switching</a:t>
            </a:r>
          </a:p>
          <a:p>
            <a:pPr lvl="1"/>
            <a:r>
              <a:rPr lang="en-US" dirty="0"/>
              <a:t>Creation and termination</a:t>
            </a:r>
          </a:p>
          <a:p>
            <a:pPr lvl="1"/>
            <a:r>
              <a:rPr lang="en-US" dirty="0"/>
              <a:t>States</a:t>
            </a:r>
          </a:p>
          <a:p>
            <a:pPr lvl="4"/>
            <a:endParaRPr lang="en-US" dirty="0"/>
          </a:p>
          <a:p>
            <a:r>
              <a:rPr lang="en-US" dirty="0"/>
              <a:t>Process scheduling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Process behavior</a:t>
            </a:r>
          </a:p>
          <a:p>
            <a:pPr lvl="2"/>
            <a:r>
              <a:rPr lang="en-US" dirty="0"/>
              <a:t>compute-bound vs. I/O bound</a:t>
            </a:r>
          </a:p>
        </p:txBody>
      </p:sp>
    </p:spTree>
    <p:extLst>
      <p:ext uri="{BB962C8B-B14F-4D97-AF65-F5344CB8AC3E}">
        <p14:creationId xmlns:p14="http://schemas.microsoft.com/office/powerpoint/2010/main" val="2470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7481-F8E4-8141-B95C-F5BEB84CD4C1}" type="slidenum">
              <a:rPr lang="en-US"/>
              <a:pPr/>
              <a:t>59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Scheduling algorithms</a:t>
            </a:r>
          </a:p>
          <a:p>
            <a:pPr lvl="1"/>
            <a:r>
              <a:rPr lang="en-US" dirty="0"/>
              <a:t>Preemptive vs. non-preemptive</a:t>
            </a:r>
          </a:p>
          <a:p>
            <a:pPr lvl="1"/>
            <a:r>
              <a:rPr lang="en-US" dirty="0"/>
              <a:t>Scheduling criteria</a:t>
            </a:r>
          </a:p>
          <a:p>
            <a:pPr lvl="1"/>
            <a:r>
              <a:rPr lang="en-US" dirty="0"/>
              <a:t>Algorithms: FCFS, SJF, SRT, RR, HPF, etc.</a:t>
            </a:r>
          </a:p>
          <a:p>
            <a:pPr lvl="1"/>
            <a:r>
              <a:rPr lang="en-US" dirty="0"/>
              <a:t>Priority queues</a:t>
            </a:r>
          </a:p>
          <a:p>
            <a:pPr lvl="1"/>
            <a:r>
              <a:rPr lang="en-US" dirty="0"/>
              <a:t>Time quanta (slices)</a:t>
            </a:r>
          </a:p>
          <a:p>
            <a:pPr lvl="1"/>
            <a:r>
              <a:rPr lang="en-US" dirty="0"/>
              <a:t>Timelines</a:t>
            </a:r>
          </a:p>
          <a:p>
            <a:pPr lvl="1"/>
            <a:r>
              <a:rPr lang="en-US" dirty="0"/>
              <a:t>Interrupt routines</a:t>
            </a:r>
          </a:p>
        </p:txBody>
      </p:sp>
    </p:spTree>
    <p:extLst>
      <p:ext uri="{BB962C8B-B14F-4D97-AF65-F5344CB8AC3E}">
        <p14:creationId xmlns:p14="http://schemas.microsoft.com/office/powerpoint/2010/main" val="47324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8359-E557-5B46-8496-6448C5FB17DF}" type="slidenum">
              <a:rPr lang="en-US"/>
              <a:pPr/>
              <a:t>6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Model</a:t>
            </a:r>
            <a:r>
              <a:rPr lang="en-US" i="1" dirty="0"/>
              <a:t>, cont’d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localities did not exist: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 accesses would be completely random.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Caching and TLBs would not work.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Demand paging would not work.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not enough frames can be allocated to accommodate the size of the current locality, the process will thrash.</a:t>
            </a:r>
          </a:p>
        </p:txBody>
      </p:sp>
    </p:spTree>
    <p:extLst>
      <p:ext uri="{BB962C8B-B14F-4D97-AF65-F5344CB8AC3E}">
        <p14:creationId xmlns:p14="http://schemas.microsoft.com/office/powerpoint/2010/main" val="120656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8-F270-8B40-A8E7-657F86C3C0E8}" type="slidenum">
              <a:rPr lang="en-US"/>
              <a:pPr/>
              <a:t>60</a:t>
            </a:fld>
            <a:endParaRPr lang="en-US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  <a:p>
            <a:pPr lvl="1"/>
            <a:r>
              <a:rPr lang="en-US" dirty="0"/>
              <a:t>Lightweight processes</a:t>
            </a:r>
          </a:p>
          <a:p>
            <a:pPr lvl="1"/>
            <a:r>
              <a:rPr lang="en-US" dirty="0"/>
              <a:t>Multithreaded systems</a:t>
            </a:r>
          </a:p>
          <a:p>
            <a:pPr lvl="1"/>
            <a:r>
              <a:rPr lang="en-US" dirty="0"/>
              <a:t>User-level vs. kernel-level</a:t>
            </a:r>
          </a:p>
          <a:p>
            <a:pPr lvl="1"/>
            <a:r>
              <a:rPr lang="en-US" dirty="0"/>
              <a:t>Thread scheduling</a:t>
            </a:r>
          </a:p>
          <a:p>
            <a:pPr lvl="4"/>
            <a:endParaRPr lang="en-US" dirty="0"/>
          </a:p>
          <a:p>
            <a:r>
              <a:rPr lang="en-US" dirty="0"/>
              <a:t>POSIX </a:t>
            </a:r>
            <a:r>
              <a:rPr lang="en-US" dirty="0" err="1"/>
              <a:t>Pthread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create threads</a:t>
            </a:r>
          </a:p>
          <a:p>
            <a:pPr lvl="1"/>
            <a:r>
              <a:rPr lang="en-US" dirty="0"/>
              <a:t>start threads</a:t>
            </a:r>
          </a:p>
          <a:p>
            <a:pPr lvl="1"/>
            <a:r>
              <a:rPr lang="en-US" dirty="0"/>
              <a:t>wait for threads</a:t>
            </a:r>
          </a:p>
        </p:txBody>
      </p:sp>
    </p:spTree>
    <p:extLst>
      <p:ext uri="{BB962C8B-B14F-4D97-AF65-F5344CB8AC3E}">
        <p14:creationId xmlns:p14="http://schemas.microsoft.com/office/powerpoint/2010/main" val="21905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436-21D4-2B49-AA1B-AB45D8BE1A4C}" type="slidenum">
              <a:rPr lang="en-US"/>
              <a:pPr/>
              <a:t>61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lvl="1"/>
            <a:r>
              <a:rPr lang="en-US" dirty="0"/>
              <a:t>shared memory</a:t>
            </a:r>
          </a:p>
          <a:p>
            <a:pPr lvl="1"/>
            <a:r>
              <a:rPr lang="en-US" dirty="0"/>
              <a:t>named pipes</a:t>
            </a:r>
          </a:p>
          <a:p>
            <a:pPr lvl="1"/>
            <a:r>
              <a:rPr lang="en-US" dirty="0"/>
              <a:t>remote procedure call (RPC)</a:t>
            </a:r>
          </a:p>
          <a:p>
            <a:pPr lvl="1"/>
            <a:r>
              <a:rPr lang="en-US" dirty="0"/>
              <a:t>blocking vs nonblocking reads</a:t>
            </a:r>
          </a:p>
        </p:txBody>
      </p:sp>
    </p:spTree>
    <p:extLst>
      <p:ext uri="{BB962C8B-B14F-4D97-AF65-F5344CB8AC3E}">
        <p14:creationId xmlns:p14="http://schemas.microsoft.com/office/powerpoint/2010/main" val="3651192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DD33-3199-DD41-8451-0AD06FBBC799}" type="slidenum">
              <a:rPr lang="en-US"/>
              <a:pPr/>
              <a:t>62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Process synchronization</a:t>
            </a:r>
          </a:p>
          <a:p>
            <a:pPr lvl="1"/>
            <a:r>
              <a:rPr lang="en-US" dirty="0"/>
              <a:t>race condition</a:t>
            </a:r>
          </a:p>
          <a:p>
            <a:pPr lvl="1"/>
            <a:r>
              <a:rPr lang="en-US" dirty="0"/>
              <a:t>critical region</a:t>
            </a:r>
          </a:p>
          <a:p>
            <a:pPr lvl="3"/>
            <a:endParaRPr lang="en-US" dirty="0"/>
          </a:p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lock variables</a:t>
            </a:r>
          </a:p>
          <a:p>
            <a:pPr lvl="1"/>
            <a:r>
              <a:rPr lang="en-US" dirty="0"/>
              <a:t>busy waiting</a:t>
            </a:r>
          </a:p>
          <a:p>
            <a:pPr lvl="1"/>
            <a:r>
              <a:rPr lang="en-US" dirty="0"/>
              <a:t>Peterson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solution</a:t>
            </a:r>
          </a:p>
          <a:p>
            <a:pPr lvl="1"/>
            <a:r>
              <a:rPr lang="en-US" dirty="0"/>
              <a:t>sleep and wakeup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8B7-460E-2F40-9791-54AFBDA9FE9E}" type="slidenum">
              <a:rPr lang="en-US"/>
              <a:pPr/>
              <a:t>63</a:t>
            </a:fld>
            <a:endParaRPr 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Producer-consumer problem</a:t>
            </a:r>
          </a:p>
          <a:p>
            <a:pPr>
              <a:lnSpc>
                <a:spcPct val="90000"/>
              </a:lnSpc>
            </a:pPr>
            <a:r>
              <a:rPr lang="en-US" dirty="0"/>
              <a:t>Readers-writers problem</a:t>
            </a:r>
          </a:p>
          <a:p>
            <a:pPr>
              <a:lnSpc>
                <a:spcPct val="90000"/>
              </a:lnSpc>
            </a:pPr>
            <a:r>
              <a:rPr lang="en-US" dirty="0"/>
              <a:t>Dining philosophers problem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POSIX Pthreads library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wait and post (signal)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mutexes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lock and unlock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C++ condition variables</a:t>
            </a:r>
          </a:p>
        </p:txBody>
      </p:sp>
    </p:spTree>
    <p:extLst>
      <p:ext uri="{BB962C8B-B14F-4D97-AF65-F5344CB8AC3E}">
        <p14:creationId xmlns:p14="http://schemas.microsoft.com/office/powerpoint/2010/main" val="23067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3F35-40ED-9C4C-9B30-BAE8C329A5A9}" type="slidenum">
              <a:rPr lang="en-US"/>
              <a:pPr/>
              <a:t>64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Deadlocks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Requesting a resource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preemptable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non-</a:t>
            </a:r>
            <a:r>
              <a:rPr lang="en-US" dirty="0" err="1"/>
              <a:t>preemptable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Four deadlock conditions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mutual exclusion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hold and wait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no preemption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circular wait</a:t>
            </a:r>
          </a:p>
          <a:p>
            <a:pPr lvl="4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3F35-40ED-9C4C-9B30-BAE8C329A5A9}" type="slidenum">
              <a:rPr lang="en-US"/>
              <a:pPr/>
              <a:t>65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Deadlock modeling</a:t>
            </a:r>
          </a:p>
          <a:p>
            <a:pPr>
              <a:lnSpc>
                <a:spcPct val="90000"/>
              </a:lnSpc>
            </a:pPr>
            <a:r>
              <a:rPr lang="en-US" dirty="0"/>
              <a:t>Strategies</a:t>
            </a:r>
          </a:p>
          <a:p>
            <a:pPr>
              <a:lnSpc>
                <a:spcPct val="90000"/>
              </a:lnSpc>
            </a:pPr>
            <a:r>
              <a:rPr lang="en-US" dirty="0"/>
              <a:t>Detection and recovery</a:t>
            </a:r>
          </a:p>
          <a:p>
            <a:pPr>
              <a:lnSpc>
                <a:spcPct val="90000"/>
              </a:lnSpc>
            </a:pPr>
            <a:r>
              <a:rPr lang="en-US" dirty="0"/>
              <a:t>Prevention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algorithms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Resource trajectories</a:t>
            </a:r>
          </a:p>
        </p:txBody>
      </p:sp>
    </p:spTree>
    <p:extLst>
      <p:ext uri="{BB962C8B-B14F-4D97-AF65-F5344CB8AC3E}">
        <p14:creationId xmlns:p14="http://schemas.microsoft.com/office/powerpoint/2010/main" val="37474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103C-563E-7A49-B412-256272F75027}" type="slidenum">
              <a:rPr lang="en-US"/>
              <a:pPr/>
              <a:t>66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Memory management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System memory design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manager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Memory hierarchy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Cache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Disk storage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103C-563E-7A49-B412-256272F75027}" type="slidenum">
              <a:rPr lang="en-US"/>
              <a:pPr/>
              <a:t>67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Monoprogramming systems</a:t>
            </a:r>
          </a:p>
          <a:p>
            <a:pPr>
              <a:lnSpc>
                <a:spcPct val="90000"/>
              </a:lnSpc>
            </a:pPr>
            <a:r>
              <a:rPr lang="en-US" dirty="0"/>
              <a:t>Multiprogramming with fixed partitions</a:t>
            </a:r>
          </a:p>
          <a:p>
            <a:pPr>
              <a:lnSpc>
                <a:spcPct val="90000"/>
              </a:lnSpc>
            </a:pPr>
            <a:r>
              <a:rPr lang="en-US" dirty="0"/>
              <a:t>Multiprogramming with variable-sized partitions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Process relocation</a:t>
            </a:r>
          </a:p>
          <a:p>
            <a:pPr>
              <a:lnSpc>
                <a:spcPct val="90000"/>
              </a:lnSpc>
            </a:pPr>
            <a:r>
              <a:rPr lang="en-US" dirty="0"/>
              <a:t>Process protection</a:t>
            </a:r>
          </a:p>
        </p:txBody>
      </p:sp>
    </p:spTree>
    <p:extLst>
      <p:ext uri="{BB962C8B-B14F-4D97-AF65-F5344CB8AC3E}">
        <p14:creationId xmlns:p14="http://schemas.microsoft.com/office/powerpoint/2010/main" val="899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0D49-8067-E04F-B7B5-C7361FFBE5F6}" type="slidenum">
              <a:rPr lang="en-US"/>
              <a:pPr/>
              <a:t>68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binding</a:t>
            </a:r>
          </a:p>
          <a:p>
            <a:pPr lvl="1"/>
            <a:r>
              <a:rPr lang="en-US" dirty="0"/>
              <a:t>Symbolic addresses to relocatable address</a:t>
            </a:r>
          </a:p>
          <a:p>
            <a:pPr lvl="1"/>
            <a:r>
              <a:rPr lang="en-US" dirty="0"/>
              <a:t>Compile-time, load-time, execution-time</a:t>
            </a:r>
          </a:p>
          <a:p>
            <a:r>
              <a:rPr lang="en-US" dirty="0"/>
              <a:t>Logical vs. physical address space</a:t>
            </a:r>
          </a:p>
          <a:p>
            <a:pPr lvl="4"/>
            <a:endParaRPr lang="en-US" dirty="0"/>
          </a:p>
          <a:p>
            <a:r>
              <a:rPr lang="en-US" dirty="0"/>
              <a:t>Dynamic loading</a:t>
            </a:r>
          </a:p>
          <a:p>
            <a:r>
              <a:rPr lang="en-US" dirty="0"/>
              <a:t>Dynamic linking</a:t>
            </a:r>
          </a:p>
          <a:p>
            <a:pPr lvl="4"/>
            <a:endParaRPr lang="en-US" dirty="0"/>
          </a:p>
          <a:p>
            <a:r>
              <a:rPr lang="en-US" dirty="0"/>
              <a:t>Swapping</a:t>
            </a:r>
          </a:p>
          <a:p>
            <a:pPr lvl="1"/>
            <a:r>
              <a:rPr lang="en-US" dirty="0"/>
              <a:t>Keep track of memory allocations</a:t>
            </a:r>
          </a:p>
          <a:p>
            <a:pPr lvl="1"/>
            <a:r>
              <a:rPr lang="en-US" dirty="0"/>
              <a:t>Backing store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755A-4BF9-7249-95FF-9BD2D9A13C91}" type="slidenum">
              <a:rPr lang="en-US"/>
              <a:pPr/>
              <a:t>69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Memory allocation algorithms</a:t>
            </a:r>
          </a:p>
          <a:p>
            <a:pPr lvl="1"/>
            <a:r>
              <a:rPr lang="en-US" dirty="0"/>
              <a:t>First fit</a:t>
            </a:r>
          </a:p>
          <a:p>
            <a:pPr lvl="1"/>
            <a:r>
              <a:rPr lang="en-US" dirty="0"/>
              <a:t>Next fit</a:t>
            </a:r>
          </a:p>
          <a:p>
            <a:pPr lvl="1"/>
            <a:r>
              <a:rPr lang="en-US" dirty="0"/>
              <a:t>Best fit</a:t>
            </a:r>
          </a:p>
          <a:p>
            <a:pPr lvl="4"/>
            <a:endParaRPr lang="en-US" dirty="0"/>
          </a:p>
          <a:p>
            <a:r>
              <a:rPr lang="en-US" dirty="0"/>
              <a:t>Paging</a:t>
            </a:r>
          </a:p>
          <a:p>
            <a:pPr lvl="1"/>
            <a:r>
              <a:rPr lang="en-US" dirty="0"/>
              <a:t>Pages</a:t>
            </a:r>
          </a:p>
          <a:p>
            <a:pPr lvl="1"/>
            <a:r>
              <a:rPr lang="en-US" dirty="0"/>
              <a:t>Page frames</a:t>
            </a:r>
          </a:p>
          <a:p>
            <a:pPr lvl="4"/>
            <a:endParaRPr lang="en-US" dirty="0"/>
          </a:p>
          <a:p>
            <a:r>
              <a:rPr lang="en-US" dirty="0"/>
              <a:t>Page table</a:t>
            </a:r>
          </a:p>
          <a:p>
            <a:pPr lvl="1"/>
            <a:r>
              <a:rPr lang="en-US" dirty="0"/>
              <a:t>Multilevel</a:t>
            </a:r>
          </a:p>
          <a:p>
            <a:pPr lvl="1"/>
            <a:r>
              <a:rPr lang="en-US" dirty="0"/>
              <a:t>Inverted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1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5D517E-8487-7845-A2CE-68486C29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8" y="2862578"/>
            <a:ext cx="4823562" cy="8407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4EC-94C3-4F41-B85A-7DBB278CBD68}" type="slidenum">
              <a:rPr lang="en-US"/>
              <a:pPr/>
              <a:t>7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Model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3566166" cy="4835525"/>
          </a:xfrm>
        </p:spPr>
        <p:txBody>
          <a:bodyPr/>
          <a:lstStyle/>
          <a:p>
            <a:r>
              <a:rPr lang="en-US" dirty="0"/>
              <a:t>Locality in a memory-reference pattern.</a:t>
            </a:r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6551B933-EA10-E145-A767-BA0468F40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28" y="1234464"/>
            <a:ext cx="3875505" cy="4953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D85806-3A57-6548-9C99-41C1C737CBA6}"/>
              </a:ext>
            </a:extLst>
          </p:cNvPr>
          <p:cNvSpPr txBox="1"/>
          <p:nvPr/>
        </p:nvSpPr>
        <p:spPr>
          <a:xfrm>
            <a:off x="1109367" y="566926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2109281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E13-F92B-604D-B1DF-A22C68B58E2F}" type="slidenum">
              <a:rPr lang="en-US"/>
              <a:pPr/>
              <a:t>70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/>
              <a:t>, cont</a:t>
            </a:r>
            <a:r>
              <a:rPr lang="en-US" i="1">
                <a:latin typeface="Arial"/>
              </a:rPr>
              <a:t>’</a:t>
            </a:r>
            <a:r>
              <a:rPr lang="en-US" i="1"/>
              <a:t>d</a:t>
            </a:r>
            <a:endParaRPr lang="en-US" i="1" dirty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Logical address format</a:t>
            </a:r>
          </a:p>
          <a:p>
            <a:pPr lvl="4"/>
            <a:endParaRPr lang="en-US" dirty="0"/>
          </a:p>
          <a:p>
            <a:r>
              <a:rPr lang="en-US" dirty="0"/>
              <a:t>Shared pages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Page replacement algorithms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FIFO: First-in first-out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Second chance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LRU: Least recently used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LFU: Least frequently used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MFU: Most frequently used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Random pick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Optimal</a:t>
            </a:r>
          </a:p>
        </p:txBody>
      </p:sp>
    </p:spTree>
    <p:extLst>
      <p:ext uri="{BB962C8B-B14F-4D97-AF65-F5344CB8AC3E}">
        <p14:creationId xmlns:p14="http://schemas.microsoft.com/office/powerpoint/2010/main" val="13320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0E13-F92B-604D-B1DF-A22C68B58E2F}" type="slidenum">
              <a:rPr lang="en-US"/>
              <a:pPr/>
              <a:t>71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Fragmentation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and external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Locality of reference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Hit ratio</a:t>
            </a:r>
          </a:p>
        </p:txBody>
      </p:sp>
    </p:spTree>
    <p:extLst>
      <p:ext uri="{BB962C8B-B14F-4D97-AF65-F5344CB8AC3E}">
        <p14:creationId xmlns:p14="http://schemas.microsoft.com/office/powerpoint/2010/main" val="10197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CB06-B5D5-7849-84CA-30597A7EACD3}" type="slidenum">
              <a:rPr lang="en-US"/>
              <a:pPr/>
              <a:t>72</a:t>
            </a:fld>
            <a:endParaRPr 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  <a:p>
            <a:pPr lvl="4"/>
            <a:endParaRPr lang="en-US" dirty="0"/>
          </a:p>
          <a:p>
            <a:r>
              <a:rPr lang="en-US" dirty="0"/>
              <a:t>Virtual memory</a:t>
            </a:r>
          </a:p>
          <a:p>
            <a:pPr lvl="1"/>
            <a:r>
              <a:rPr lang="en-US" dirty="0"/>
              <a:t>Demand paging</a:t>
            </a:r>
          </a:p>
          <a:p>
            <a:pPr lvl="1"/>
            <a:r>
              <a:rPr lang="en-US" dirty="0"/>
              <a:t>Page fault</a:t>
            </a:r>
          </a:p>
          <a:p>
            <a:pPr lvl="1"/>
            <a:r>
              <a:rPr lang="en-US" dirty="0"/>
              <a:t>Copy-on-write</a:t>
            </a:r>
          </a:p>
          <a:p>
            <a:pPr lvl="4"/>
            <a:endParaRPr lang="en-US" dirty="0"/>
          </a:p>
          <a:p>
            <a:r>
              <a:rPr lang="en-US" dirty="0"/>
              <a:t>Kernel memory</a:t>
            </a:r>
          </a:p>
          <a:p>
            <a:pPr lvl="1"/>
            <a:r>
              <a:rPr lang="en-US" dirty="0"/>
              <a:t>Buddy system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A86D-A78E-6048-8DDA-02FA2378846C}" type="slidenum">
              <a:rPr lang="en-US"/>
              <a:pPr/>
              <a:t>73</a:t>
            </a:fld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Working set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Thrashing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Page fault frequency (PFF)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Locality model</a:t>
            </a:r>
          </a:p>
          <a:p>
            <a:pPr>
              <a:lnSpc>
                <a:spcPct val="90000"/>
              </a:lnSpc>
            </a:pPr>
            <a:r>
              <a:rPr lang="en-US" dirty="0"/>
              <a:t>Prepaging</a:t>
            </a:r>
          </a:p>
          <a:p>
            <a:pPr>
              <a:lnSpc>
                <a:spcPct val="90000"/>
              </a:lnSpc>
            </a:pPr>
            <a:r>
              <a:rPr lang="en-US" dirty="0"/>
              <a:t>Page size</a:t>
            </a:r>
          </a:p>
          <a:p>
            <a:pPr>
              <a:lnSpc>
                <a:spcPct val="90000"/>
              </a:lnSpc>
            </a:pPr>
            <a:r>
              <a:rPr lang="en-US" dirty="0"/>
              <a:t>TLB reach</a:t>
            </a:r>
          </a:p>
          <a:p>
            <a:pPr marL="1828800" lvl="4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Memory-mapped files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106B-EF29-7D4A-B4A8-845F2AB3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7CE74-336C-184F-B27C-1508FBE33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architectures</a:t>
            </a:r>
          </a:p>
          <a:p>
            <a:pPr lvl="1"/>
            <a:r>
              <a:rPr lang="en-US" dirty="0"/>
              <a:t>Intel IA-32</a:t>
            </a:r>
          </a:p>
          <a:p>
            <a:pPr lvl="1"/>
            <a:r>
              <a:rPr lang="en-US" dirty="0"/>
              <a:t>X86-64</a:t>
            </a:r>
          </a:p>
          <a:p>
            <a:pPr lvl="1"/>
            <a:r>
              <a:rPr lang="en-US" dirty="0"/>
              <a:t>ARMV8</a:t>
            </a:r>
          </a:p>
          <a:p>
            <a:pPr lvl="1"/>
            <a:r>
              <a:rPr lang="en-US"/>
              <a:t>Linux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D3C3C-AAD4-6944-904B-2800BF59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1633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1BBC-4038-9743-8A5A-8F243ED3FFCF}" type="slidenum">
              <a:rPr lang="en-US"/>
              <a:pPr/>
              <a:t>8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 Model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  <a:cs typeface="Arial" charset="0"/>
              </a:rPr>
              <a:t>Working set </a:t>
            </a:r>
            <a:r>
              <a:rPr lang="en-US" dirty="0">
                <a:cs typeface="Arial" charset="0"/>
              </a:rPr>
              <a:t>is the most recent set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of </a:t>
            </a:r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page references.</a:t>
            </a:r>
          </a:p>
          <a:p>
            <a:pPr lvl="1"/>
            <a:r>
              <a:rPr lang="en-US" dirty="0"/>
              <a:t>Parameter </a:t>
            </a:r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defines 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working set window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A page actively being used is in the working set.</a:t>
            </a:r>
          </a:p>
          <a:p>
            <a:pPr lvl="5"/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If a page is no longer being used,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it will drop from the working set </a:t>
            </a:r>
            <a:br>
              <a:rPr lang="en-US" dirty="0">
                <a:cs typeface="Arial" charset="0"/>
              </a:rPr>
            </a:b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 time units after its last reference.</a:t>
            </a:r>
          </a:p>
          <a:p>
            <a:pPr lvl="6"/>
            <a:endParaRPr lang="en-US" dirty="0">
              <a:cs typeface="Arial" charset="0"/>
            </a:endParaRPr>
          </a:p>
          <a:p>
            <a:pPr lvl="1"/>
            <a:r>
              <a:rPr lang="en-US" dirty="0"/>
              <a:t>Based on the assumption of locality.</a:t>
            </a:r>
            <a:endParaRPr lang="en-US" dirty="0">
              <a:cs typeface="Arial" charset="0"/>
            </a:endParaRPr>
          </a:p>
          <a:p>
            <a:pPr lvl="4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1BBC-4038-9743-8A5A-8F243ED3FFCF}" type="slidenum">
              <a:rPr lang="en-US"/>
              <a:pPr/>
              <a:t>9</a:t>
            </a:fld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  <a:r>
              <a:rPr lang="en-US" i="1" dirty="0"/>
              <a:t>, cont’d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/>
              <a:t>A working set is an approximation of </a:t>
            </a:r>
            <a:br>
              <a:rPr lang="en-US" dirty="0"/>
            </a:br>
            <a:r>
              <a:rPr lang="en-US" dirty="0"/>
              <a:t>a process’s locality.</a:t>
            </a:r>
          </a:p>
          <a:p>
            <a:pPr lvl="4"/>
            <a:endParaRPr lang="en-US" dirty="0"/>
          </a:p>
          <a:p>
            <a:r>
              <a:rPr lang="en-US" dirty="0">
                <a:cs typeface="Arial" charset="0"/>
              </a:rPr>
              <a:t>The accuracy of the working set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depends on the selection of </a:t>
            </a: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r>
              <a:rPr lang="el-GR" dirty="0">
                <a:solidFill>
                  <a:srgbClr val="B23C00"/>
                </a:solidFill>
              </a:rPr>
              <a:t>Δ</a:t>
            </a:r>
            <a:r>
              <a:rPr lang="en-US" dirty="0">
                <a:solidFill>
                  <a:srgbClr val="B23C00"/>
                </a:solidFill>
              </a:rPr>
              <a:t> too large: </a:t>
            </a:r>
            <a:r>
              <a:rPr lang="en-US" dirty="0">
                <a:cs typeface="Arial" charset="0"/>
              </a:rPr>
              <a:t>Several localities overlap.</a:t>
            </a:r>
          </a:p>
          <a:p>
            <a:pPr lvl="1"/>
            <a:r>
              <a:rPr lang="el-GR" dirty="0">
                <a:solidFill>
                  <a:srgbClr val="B23C00"/>
                </a:solidFill>
                <a:cs typeface="Arial" charset="0"/>
              </a:rPr>
              <a:t>Δ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too small: </a:t>
            </a:r>
            <a:r>
              <a:rPr lang="en-US" dirty="0">
                <a:cs typeface="Arial" charset="0"/>
              </a:rPr>
              <a:t>It will not encompass the entire locality.</a:t>
            </a:r>
            <a:endParaRPr lang="el-G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50072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42238</TotalTime>
  <Words>4131</Words>
  <Application>Microsoft Macintosh PowerPoint</Application>
  <PresentationFormat>On-screen Show (4:3)</PresentationFormat>
  <Paragraphs>733</Paragraphs>
  <Slides>74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Courier New</vt:lpstr>
      <vt:lpstr>Times New Roman</vt:lpstr>
      <vt:lpstr>Wingdings</vt:lpstr>
      <vt:lpstr>Quadrant</vt:lpstr>
      <vt:lpstr>Equation</vt:lpstr>
      <vt:lpstr>CMPE 142 Operating Systems March 19 Class Meeting</vt:lpstr>
      <vt:lpstr>Working Set</vt:lpstr>
      <vt:lpstr>Thrashing</vt:lpstr>
      <vt:lpstr>Page Fault Frequency (PFF)</vt:lpstr>
      <vt:lpstr>Locality Model</vt:lpstr>
      <vt:lpstr>Locality Model, cont’d</vt:lpstr>
      <vt:lpstr>Locality Model</vt:lpstr>
      <vt:lpstr>Working Set Model</vt:lpstr>
      <vt:lpstr>Working Set Model, cont’d</vt:lpstr>
      <vt:lpstr>Working Set Model, cont’d</vt:lpstr>
      <vt:lpstr>Working Set Model, cont’d</vt:lpstr>
      <vt:lpstr>Working Set Model, cont’d</vt:lpstr>
      <vt:lpstr>Local vs. Global Page Allocation</vt:lpstr>
      <vt:lpstr>Local vs. Global Page Allocation</vt:lpstr>
      <vt:lpstr>Local vs. Global Page Allocation, cont’d</vt:lpstr>
      <vt:lpstr>Working Set and Page Fault Rate</vt:lpstr>
      <vt:lpstr>Prepaging</vt:lpstr>
      <vt:lpstr>Prepaging, cont’d</vt:lpstr>
      <vt:lpstr>Page Size</vt:lpstr>
      <vt:lpstr>Page Size</vt:lpstr>
      <vt:lpstr>Page Size, cont’d</vt:lpstr>
      <vt:lpstr>TLB Reach</vt:lpstr>
      <vt:lpstr>Program Structure</vt:lpstr>
      <vt:lpstr>Kernel Memory</vt:lpstr>
      <vt:lpstr>Buddy System</vt:lpstr>
      <vt:lpstr>Buddy System, cont’d</vt:lpstr>
      <vt:lpstr>Memory-Mapped Files</vt:lpstr>
      <vt:lpstr>Memory-Mapped Files</vt:lpstr>
      <vt:lpstr>Memory-Mapped Files, cont’d</vt:lpstr>
      <vt:lpstr>Example: Memory-Mapped File</vt:lpstr>
      <vt:lpstr>Example: Memory-Mapped File, cont’d</vt:lpstr>
      <vt:lpstr>Example: Memory-Mapped File, cont’d</vt:lpstr>
      <vt:lpstr>Break</vt:lpstr>
      <vt:lpstr>Intel 32-Bit Architecture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Intel 32-Bit Architecture, cont’d</vt:lpstr>
      <vt:lpstr>Intel 64-Bit Architecture</vt:lpstr>
      <vt:lpstr>Intel 64-Bit Architecture, cont’d</vt:lpstr>
      <vt:lpstr>ARMv8 Architecture </vt:lpstr>
      <vt:lpstr>ARMv8 Architecture, cont’d </vt:lpstr>
      <vt:lpstr>ARMv8 Architecture, cont’d </vt:lpstr>
      <vt:lpstr>ARMv8 Architecture, cont’d </vt:lpstr>
      <vt:lpstr>Linux Memory Management</vt:lpstr>
      <vt:lpstr>Linux Physical Memory (Intel x86-32)</vt:lpstr>
      <vt:lpstr>Linux Kernel Memory Allocation</vt:lpstr>
      <vt:lpstr>Linux Kernel Memory Allocation, cont’d</vt:lpstr>
      <vt:lpstr>Linux Kernel Memory Allocation, cont’d</vt:lpstr>
      <vt:lpstr>Linux Virtual Memory</vt:lpstr>
      <vt:lpstr>Linux Virtual Memory, cont’d</vt:lpstr>
      <vt:lpstr>Review for the Midterm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  <vt:lpstr>Review for the Midterm,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599</cp:revision>
  <dcterms:created xsi:type="dcterms:W3CDTF">2008-01-12T03:52:55Z</dcterms:created>
  <dcterms:modified xsi:type="dcterms:W3CDTF">2021-03-19T08:54:20Z</dcterms:modified>
</cp:coreProperties>
</file>