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66"/>
  </p:notesMasterIdLst>
  <p:handoutMasterIdLst>
    <p:handoutMasterId r:id="rId67"/>
  </p:handoutMasterIdLst>
  <p:sldIdLst>
    <p:sldId id="256" r:id="rId2"/>
    <p:sldId id="426" r:id="rId3"/>
    <p:sldId id="412" r:id="rId4"/>
    <p:sldId id="467" r:id="rId5"/>
    <p:sldId id="313" r:id="rId6"/>
    <p:sldId id="427" r:id="rId7"/>
    <p:sldId id="413" r:id="rId8"/>
    <p:sldId id="428" r:id="rId9"/>
    <p:sldId id="414" r:id="rId10"/>
    <p:sldId id="415" r:id="rId11"/>
    <p:sldId id="416" r:id="rId12"/>
    <p:sldId id="419" r:id="rId13"/>
    <p:sldId id="420" r:id="rId14"/>
    <p:sldId id="417" r:id="rId15"/>
    <p:sldId id="421" r:id="rId16"/>
    <p:sldId id="422" r:id="rId17"/>
    <p:sldId id="423" r:id="rId18"/>
    <p:sldId id="424" r:id="rId19"/>
    <p:sldId id="460" r:id="rId20"/>
    <p:sldId id="429" r:id="rId21"/>
    <p:sldId id="431" r:id="rId22"/>
    <p:sldId id="430" r:id="rId23"/>
    <p:sldId id="462" r:id="rId24"/>
    <p:sldId id="432" r:id="rId25"/>
    <p:sldId id="463" r:id="rId26"/>
    <p:sldId id="464" r:id="rId27"/>
    <p:sldId id="433" r:id="rId28"/>
    <p:sldId id="468" r:id="rId29"/>
    <p:sldId id="434" r:id="rId30"/>
    <p:sldId id="465" r:id="rId31"/>
    <p:sldId id="435" r:id="rId32"/>
    <p:sldId id="436" r:id="rId33"/>
    <p:sldId id="437" r:id="rId34"/>
    <p:sldId id="438" r:id="rId35"/>
    <p:sldId id="439" r:id="rId36"/>
    <p:sldId id="469" r:id="rId37"/>
    <p:sldId id="283" r:id="rId38"/>
    <p:sldId id="470" r:id="rId39"/>
    <p:sldId id="284" r:id="rId40"/>
    <p:sldId id="285" r:id="rId41"/>
    <p:sldId id="286" r:id="rId42"/>
    <p:sldId id="287" r:id="rId43"/>
    <p:sldId id="288" r:id="rId44"/>
    <p:sldId id="303" r:id="rId45"/>
    <p:sldId id="302" r:id="rId46"/>
    <p:sldId id="290" r:id="rId47"/>
    <p:sldId id="291" r:id="rId48"/>
    <p:sldId id="292" r:id="rId49"/>
    <p:sldId id="293" r:id="rId50"/>
    <p:sldId id="304" r:id="rId51"/>
    <p:sldId id="294" r:id="rId52"/>
    <p:sldId id="306" r:id="rId53"/>
    <p:sldId id="305" r:id="rId54"/>
    <p:sldId id="295" r:id="rId55"/>
    <p:sldId id="472" r:id="rId56"/>
    <p:sldId id="473" r:id="rId57"/>
    <p:sldId id="307" r:id="rId58"/>
    <p:sldId id="296" r:id="rId59"/>
    <p:sldId id="297" r:id="rId60"/>
    <p:sldId id="311" r:id="rId61"/>
    <p:sldId id="310" r:id="rId62"/>
    <p:sldId id="471" r:id="rId63"/>
    <p:sldId id="300" r:id="rId64"/>
    <p:sldId id="314" r:id="rId6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432FF"/>
    <a:srgbClr val="08813D"/>
    <a:srgbClr val="C9F1FD"/>
    <a:srgbClr val="C5F9B8"/>
    <a:srgbClr val="029846"/>
    <a:srgbClr val="FF9300"/>
    <a:srgbClr val="E1A90D"/>
    <a:srgbClr val="FF40FF"/>
    <a:srgbClr val="9307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 autoAdjust="0"/>
    <p:restoredTop sz="96345" autoAdjust="0"/>
  </p:normalViewPr>
  <p:slideViewPr>
    <p:cSldViewPr>
      <p:cViewPr varScale="1">
        <p:scale>
          <a:sx n="179" d="100"/>
          <a:sy n="179" d="100"/>
        </p:scale>
        <p:origin x="192" y="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51E4A-BF22-7547-A3CF-514369C79BB7}" type="datetimeFigureOut">
              <a:rPr lang="en-US" smtClean="0"/>
              <a:t>3/11/21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AC9F7-100A-9447-81AD-7DF9FC15F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67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13DE455-F6F3-4F4E-A0EB-B787F7D12FDB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DE455-F6F3-4F4E-A0EB-B787F7D12FDB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16579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x-none" altLang="x-none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x-none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/>
            </a:lvl1pPr>
          </a:lstStyle>
          <a:p>
            <a:pPr lvl="0"/>
            <a:r>
              <a:rPr lang="en-US" altLang="x-none" noProof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8229600" cy="4835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87A21-E039-AC42-9909-E4579A660C35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88540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1163"/>
            <a:ext cx="20574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163"/>
            <a:ext cx="6019800" cy="57197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3E6A8-C093-C84F-8482-5134BB1D8BDB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11818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75094-CFE5-6845-BA77-358456EEE97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4944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B9DC1-1358-BC4B-B641-2C2A42F06E1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294280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74841-672B-DD4F-873B-241AE5DFC02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2332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FEF31-D98D-E64D-AE69-8E9E2BB968DD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953916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5950A-5284-F14A-8929-A5FDD999DDD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507644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C63D3-51DD-C944-8AEA-B749D334FBF6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819896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6BFE0-1B2C-0E4B-8A9D-BEB6E74EC3D9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74798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182913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40488" y="5257780"/>
            <a:ext cx="301781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F3A25-4381-F748-9D2C-5621C5E9A25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0131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5242" y="6248400"/>
            <a:ext cx="73155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9A191E7-2071-B34D-84F0-74D03C8C3C56}" type="slidenum">
              <a:rPr lang="en-US" altLang="x-none"/>
              <a:pPr/>
              <a:t>‹#›</a:t>
            </a:fld>
            <a:endParaRPr lang="en-US" altLang="x-none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097318" y="6263609"/>
            <a:ext cx="1809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Computer</a:t>
            </a:r>
            <a:r>
              <a:rPr lang="en-US" sz="1000" baseline="0" dirty="0"/>
              <a:t> Engineering Dept.</a:t>
            </a:r>
          </a:p>
          <a:p>
            <a:r>
              <a:rPr lang="en-US" sz="1000" baseline="0" dirty="0"/>
              <a:t>Spring 2021: March 12</a:t>
            </a:r>
            <a:endParaRPr lang="en-US" sz="1000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3721708" y="6263609"/>
            <a:ext cx="1992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x-none" sz="1000" dirty="0"/>
              <a:t>CMPE 142: Operating Systems </a:t>
            </a:r>
          </a:p>
          <a:p>
            <a:pPr algn="ctr"/>
            <a:r>
              <a:rPr lang="en-US" altLang="x-none" sz="1000" dirty="0"/>
              <a:t>© R. </a:t>
            </a:r>
            <a:r>
              <a:rPr lang="en-US" altLang="x-none" sz="1000" dirty="0" err="1"/>
              <a:t>Mak</a:t>
            </a:r>
            <a:endParaRPr lang="en-US" altLang="x-none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2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2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o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sjsu.edu/~ma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x-none" sz="3200" dirty="0"/>
              <a:t>CMPE 142</a:t>
            </a:r>
            <a:br>
              <a:rPr lang="en-US" altLang="x-none" sz="3200" dirty="0"/>
            </a:br>
            <a:r>
              <a:rPr lang="en-US" altLang="x-none" sz="3200" dirty="0"/>
              <a:t>Operating Systems</a:t>
            </a:r>
            <a:br>
              <a:rPr lang="en-US" altLang="x-none" sz="3600" dirty="0"/>
            </a:br>
            <a:r>
              <a:rPr lang="en-US" altLang="x-none" sz="2400" dirty="0"/>
              <a:t>March 12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altLang="x-none" dirty="0"/>
              <a:t>Department of Computer Engineering</a:t>
            </a:r>
            <a:br>
              <a:rPr lang="en-US" altLang="x-none" dirty="0"/>
            </a:br>
            <a:r>
              <a:rPr lang="en-US" altLang="x-none" dirty="0"/>
              <a:t>San Jose State University</a:t>
            </a:r>
            <a:br>
              <a:rPr lang="en-US" altLang="x-none" dirty="0"/>
            </a:br>
            <a:br>
              <a:rPr lang="en-US" altLang="x-none" sz="1000" dirty="0"/>
            </a:br>
            <a:r>
              <a:rPr lang="en-US" altLang="x-none" dirty="0"/>
              <a:t>Spring 2021</a:t>
            </a:r>
            <a:br>
              <a:rPr lang="en-US" altLang="x-none" dirty="0"/>
            </a:br>
            <a:r>
              <a:rPr lang="en-US" altLang="x-none" dirty="0"/>
              <a:t>Instructor: Ron Mak</a:t>
            </a:r>
          </a:p>
          <a:p>
            <a:pPr algn="ctr"/>
            <a:r>
              <a:rPr lang="en-US" altLang="x-none" dirty="0">
                <a:hlinkClick r:id="rId3"/>
              </a:rPr>
              <a:t>www.cs.sjsu.edu/~mak</a:t>
            </a:r>
            <a:endParaRPr lang="en-US" altLang="x-none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creen Shot 2015-08-23 at 4.03.0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40" y="4434828"/>
            <a:ext cx="1013781" cy="137158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5A7A4AD9-282A-1D42-BDC8-5281B49D17AB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F06FF-05D6-824C-9DDA-79EF145EE9CB}" type="slidenum">
              <a:rPr lang="en-US"/>
              <a:pPr/>
              <a:t>10</a:t>
            </a:fld>
            <a:endParaRPr lang="en-US"/>
          </a:p>
        </p:txBody>
      </p:sp>
      <p:sp>
        <p:nvSpPr>
          <p:cNvPr id="81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Paging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4114800" cy="3230868"/>
          </a:xfrm>
        </p:spPr>
        <p:txBody>
          <a:bodyPr/>
          <a:lstStyle/>
          <a:p>
            <a:r>
              <a:rPr lang="en-US" dirty="0"/>
              <a:t>Page table mapping of logical (virtual) addresses to physical addresses. </a:t>
            </a:r>
          </a:p>
        </p:txBody>
      </p:sp>
      <p:pic>
        <p:nvPicPr>
          <p:cNvPr id="816133" name="Picture 5" descr="03-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25563"/>
            <a:ext cx="3429000" cy="484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774411-9677-8E4D-981A-053173D28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8757" y="5710535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2044597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D932-E9C2-0644-9BFD-2BCB3A81116D}" type="slidenum">
              <a:rPr lang="en-US"/>
              <a:pPr/>
              <a:t>11</a:t>
            </a:fld>
            <a:endParaRPr lang="en-US"/>
          </a:p>
        </p:txBody>
      </p:sp>
      <p:sp>
        <p:nvSpPr>
          <p:cNvPr id="80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Paging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26"/>
            <a:ext cx="8229600" cy="4987900"/>
          </a:xfrm>
        </p:spPr>
        <p:txBody>
          <a:bodyPr/>
          <a:lstStyle/>
          <a:p>
            <a:r>
              <a:rPr lang="en-US" dirty="0"/>
              <a:t>Every logical address generated by the CPU </a:t>
            </a:r>
            <a:br>
              <a:rPr lang="en-US" dirty="0"/>
            </a:br>
            <a:r>
              <a:rPr lang="en-US" dirty="0"/>
              <a:t>has two parts:</a:t>
            </a:r>
          </a:p>
          <a:p>
            <a:pPr lvl="1"/>
            <a:r>
              <a:rPr lang="en-US" dirty="0">
                <a:solidFill>
                  <a:srgbClr val="B23C00"/>
                </a:solidFill>
              </a:rPr>
              <a:t>page number</a:t>
            </a:r>
            <a:r>
              <a:rPr lang="en-US" dirty="0"/>
              <a:t> </a:t>
            </a:r>
            <a:r>
              <a:rPr lang="en-US" i="1" dirty="0">
                <a:latin typeface="Times New Roman" charset="0"/>
              </a:rPr>
              <a:t>p</a:t>
            </a:r>
          </a:p>
          <a:p>
            <a:pPr lvl="1"/>
            <a:r>
              <a:rPr lang="en-US" dirty="0">
                <a:solidFill>
                  <a:srgbClr val="B23C00"/>
                </a:solidFill>
              </a:rPr>
              <a:t>page offset </a:t>
            </a:r>
            <a:r>
              <a:rPr lang="en-US" i="1" dirty="0">
                <a:latin typeface="Times New Roman" charset="0"/>
              </a:rPr>
              <a:t>d</a:t>
            </a:r>
          </a:p>
          <a:p>
            <a:pPr lvl="4"/>
            <a:endParaRPr lang="en-US" i="1" dirty="0">
              <a:latin typeface="Times New Roman" charset="0"/>
            </a:endParaRPr>
          </a:p>
          <a:p>
            <a:r>
              <a:rPr lang="en-US" dirty="0"/>
              <a:t>The page number is the </a:t>
            </a:r>
            <a:r>
              <a:rPr lang="en-US" dirty="0">
                <a:solidFill>
                  <a:srgbClr val="B23C00"/>
                </a:solidFill>
              </a:rPr>
              <a:t>page table index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page table entry contains the </a:t>
            </a:r>
            <a:r>
              <a:rPr lang="en-US" dirty="0">
                <a:solidFill>
                  <a:srgbClr val="B23C00"/>
                </a:solidFill>
              </a:rPr>
              <a:t>base address </a:t>
            </a:r>
            <a:br>
              <a:rPr lang="en-US" dirty="0"/>
            </a:br>
            <a:r>
              <a:rPr lang="en-US" dirty="0"/>
              <a:t>of each page in physical memory.</a:t>
            </a:r>
          </a:p>
          <a:p>
            <a:pPr lvl="4"/>
            <a:endParaRPr lang="en-US" dirty="0"/>
          </a:p>
          <a:p>
            <a:r>
              <a:rPr lang="en-US" dirty="0"/>
              <a:t>The base address + the page offset </a:t>
            </a:r>
            <a:br>
              <a:rPr lang="en-US" dirty="0"/>
            </a:br>
            <a:r>
              <a:rPr lang="en-US" dirty="0"/>
              <a:t>together map to the physical address.</a:t>
            </a:r>
          </a:p>
          <a:p>
            <a:pPr lvl="1"/>
            <a:r>
              <a:rPr lang="en-US" dirty="0"/>
              <a:t>This mapping must be fast.</a:t>
            </a:r>
          </a:p>
        </p:txBody>
      </p:sp>
    </p:spTree>
    <p:extLst>
      <p:ext uri="{BB962C8B-B14F-4D97-AF65-F5344CB8AC3E}">
        <p14:creationId xmlns:p14="http://schemas.microsoft.com/office/powerpoint/2010/main" val="300206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6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6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1EBC-9E5F-404F-BA21-61D14E4E0859}" type="slidenum">
              <a:rPr lang="en-US"/>
              <a:pPr/>
              <a:t>12</a:t>
            </a:fld>
            <a:endParaRPr lang="en-US"/>
          </a:p>
        </p:txBody>
      </p:sp>
      <p:sp>
        <p:nvSpPr>
          <p:cNvPr id="80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Paging</a:t>
            </a:r>
            <a:r>
              <a:rPr lang="en-US" i="1" dirty="0"/>
              <a:t>, cont</a:t>
            </a:r>
            <a:r>
              <a:rPr lang="en-US" altLang="ja-JP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5628B8-E1AC-934F-9330-67CED4A790D7}"/>
              </a:ext>
            </a:extLst>
          </p:cNvPr>
          <p:cNvSpPr txBox="1"/>
          <p:nvPr/>
        </p:nvSpPr>
        <p:spPr>
          <a:xfrm>
            <a:off x="5775408" y="5775651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B93FC1A-4E58-9849-B89A-55AF6655A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2" y="1234464"/>
            <a:ext cx="8286442" cy="460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2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AE55-8738-6A43-8112-BC398A7C3A3B}" type="slidenum">
              <a:rPr lang="en-US"/>
              <a:pPr/>
              <a:t>13</a:t>
            </a:fld>
            <a:endParaRPr lang="en-US"/>
          </a:p>
        </p:txBody>
      </p:sp>
      <p:sp>
        <p:nvSpPr>
          <p:cNvPr id="80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Paging</a:t>
            </a:r>
            <a:r>
              <a:rPr lang="en-US" i="1" dirty="0"/>
              <a:t>, cont</a:t>
            </a:r>
            <a:r>
              <a:rPr lang="en-US" altLang="ja-JP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pic>
        <p:nvPicPr>
          <p:cNvPr id="809987" name="Picture 1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284288"/>
            <a:ext cx="4938712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52D537-2B70-AB4D-A6C2-A6A521FB45BF}"/>
              </a:ext>
            </a:extLst>
          </p:cNvPr>
          <p:cNvSpPr txBox="1"/>
          <p:nvPr/>
        </p:nvSpPr>
        <p:spPr>
          <a:xfrm>
            <a:off x="1097318" y="5710505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4207903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1B09-3CF3-7E4C-9513-0B9BBAC8084E}" type="slidenum">
              <a:rPr lang="en-US"/>
              <a:pPr/>
              <a:t>14</a:t>
            </a:fld>
            <a:endParaRPr lang="en-US"/>
          </a:p>
        </p:txBody>
      </p:sp>
      <p:sp>
        <p:nvSpPr>
          <p:cNvPr id="80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Paging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5563"/>
            <a:ext cx="8229600" cy="2560632"/>
          </a:xfrm>
        </p:spPr>
        <p:txBody>
          <a:bodyPr/>
          <a:lstStyle/>
          <a:p>
            <a:r>
              <a:rPr lang="en-US" dirty="0"/>
              <a:t>Why a power of 2 for the page and frame size?</a:t>
            </a:r>
          </a:p>
          <a:p>
            <a:pPr lvl="4"/>
            <a:endParaRPr lang="en-US" dirty="0"/>
          </a:p>
          <a:p>
            <a:r>
              <a:rPr lang="en-US" dirty="0"/>
              <a:t>If the size of the logical address space is </a:t>
            </a:r>
            <a:r>
              <a:rPr lang="en-US" dirty="0">
                <a:solidFill>
                  <a:srgbClr val="0033CC"/>
                </a:solidFill>
              </a:rPr>
              <a:t>2</a:t>
            </a:r>
            <a:r>
              <a:rPr lang="en-US" i="1" baseline="30000" dirty="0">
                <a:solidFill>
                  <a:srgbClr val="0033CC"/>
                </a:solidFill>
                <a:latin typeface="Times New Roman" charset="0"/>
              </a:rPr>
              <a:t>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and the page size is </a:t>
            </a:r>
            <a:r>
              <a:rPr lang="en-US" dirty="0">
                <a:solidFill>
                  <a:srgbClr val="0033CC"/>
                </a:solidFill>
              </a:rPr>
              <a:t>2</a:t>
            </a:r>
            <a:r>
              <a:rPr lang="en-US" i="1" baseline="30000" dirty="0">
                <a:solidFill>
                  <a:srgbClr val="0033CC"/>
                </a:solidFill>
                <a:latin typeface="Times New Roman" charset="0"/>
              </a:rPr>
              <a:t>n</a:t>
            </a:r>
            <a:r>
              <a:rPr lang="en-US" dirty="0"/>
              <a:t>, then the high-order </a:t>
            </a:r>
            <a:r>
              <a:rPr lang="en-US" i="1" dirty="0">
                <a:solidFill>
                  <a:srgbClr val="0033CC"/>
                </a:solidFill>
                <a:latin typeface="Times New Roman" charset="0"/>
              </a:rPr>
              <a:t>m-n</a:t>
            </a:r>
            <a:r>
              <a:rPr lang="en-US" dirty="0"/>
              <a:t> bits of a logical address are the page number and the low-order </a:t>
            </a:r>
            <a:r>
              <a:rPr lang="en-US" i="1" dirty="0">
                <a:solidFill>
                  <a:srgbClr val="0033CC"/>
                </a:solidFill>
                <a:latin typeface="Times New Roman" charset="0"/>
              </a:rPr>
              <a:t>n</a:t>
            </a:r>
            <a:r>
              <a:rPr lang="en-US" dirty="0"/>
              <a:t> bits are the page offset.</a:t>
            </a:r>
          </a:p>
        </p:txBody>
      </p:sp>
      <p:grpSp>
        <p:nvGrpSpPr>
          <p:cNvPr id="807940" name="Group 4"/>
          <p:cNvGrpSpPr>
            <a:grpSpLocks/>
          </p:cNvGrpSpPr>
          <p:nvPr/>
        </p:nvGrpSpPr>
        <p:grpSpPr bwMode="auto">
          <a:xfrm>
            <a:off x="2926098" y="4160512"/>
            <a:ext cx="3263900" cy="1282700"/>
            <a:chOff x="1533" y="950"/>
            <a:chExt cx="2056" cy="808"/>
          </a:xfrm>
        </p:grpSpPr>
        <p:sp>
          <p:nvSpPr>
            <p:cNvPr id="807941" name="Rectangle 1028"/>
            <p:cNvSpPr>
              <a:spLocks noChangeArrowheads="1"/>
            </p:cNvSpPr>
            <p:nvPr/>
          </p:nvSpPr>
          <p:spPr bwMode="auto">
            <a:xfrm>
              <a:off x="1633" y="1222"/>
              <a:ext cx="1956" cy="2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Verdana" charset="0"/>
                <a:cs typeface="ＭＳ Ｐゴシック" charset="0"/>
              </a:endParaRPr>
            </a:p>
          </p:txBody>
        </p:sp>
        <p:sp>
          <p:nvSpPr>
            <p:cNvPr id="807942" name="Line 1030"/>
            <p:cNvSpPr>
              <a:spLocks noChangeShapeType="1"/>
            </p:cNvSpPr>
            <p:nvPr/>
          </p:nvSpPr>
          <p:spPr bwMode="auto">
            <a:xfrm>
              <a:off x="2662" y="100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7943" name="Text Box 1031"/>
            <p:cNvSpPr txBox="1">
              <a:spLocks noChangeArrowheads="1"/>
            </p:cNvSpPr>
            <p:nvPr/>
          </p:nvSpPr>
          <p:spPr bwMode="auto">
            <a:xfrm>
              <a:off x="1533" y="950"/>
              <a:ext cx="9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>
                  <a:latin typeface="Helvetica" charset="0"/>
                  <a:cs typeface="ＭＳ Ｐゴシック" charset="0"/>
                </a:rPr>
                <a:t>page number</a:t>
              </a:r>
            </a:p>
          </p:txBody>
        </p:sp>
        <p:sp>
          <p:nvSpPr>
            <p:cNvPr id="807944" name="Text Box 1032"/>
            <p:cNvSpPr txBox="1">
              <a:spLocks noChangeArrowheads="1"/>
            </p:cNvSpPr>
            <p:nvPr/>
          </p:nvSpPr>
          <p:spPr bwMode="auto">
            <a:xfrm>
              <a:off x="2707" y="958"/>
              <a:ext cx="8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>
                  <a:latin typeface="Helvetica" charset="0"/>
                  <a:cs typeface="ＭＳ Ｐゴシック" charset="0"/>
                </a:rPr>
                <a:t>page offset</a:t>
              </a:r>
            </a:p>
          </p:txBody>
        </p:sp>
        <p:sp>
          <p:nvSpPr>
            <p:cNvPr id="807945" name="Text Box 1033"/>
            <p:cNvSpPr txBox="1">
              <a:spLocks noChangeArrowheads="1"/>
            </p:cNvSpPr>
            <p:nvPr/>
          </p:nvSpPr>
          <p:spPr bwMode="auto">
            <a:xfrm>
              <a:off x="1982" y="123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i="1">
                  <a:latin typeface="Helvetica" charset="0"/>
                  <a:cs typeface="ＭＳ Ｐゴシック" charset="0"/>
                </a:rPr>
                <a:t>p</a:t>
              </a:r>
              <a:endParaRPr lang="en-US" sz="1800">
                <a:latin typeface="Helvetica" charset="0"/>
                <a:cs typeface="ＭＳ Ｐゴシック" charset="0"/>
              </a:endParaRPr>
            </a:p>
          </p:txBody>
        </p:sp>
        <p:sp>
          <p:nvSpPr>
            <p:cNvPr id="807946" name="Text Box 1035"/>
            <p:cNvSpPr txBox="1">
              <a:spLocks noChangeArrowheads="1"/>
            </p:cNvSpPr>
            <p:nvPr/>
          </p:nvSpPr>
          <p:spPr bwMode="auto">
            <a:xfrm>
              <a:off x="2895" y="125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i="1">
                  <a:latin typeface="Helvetica" charset="0"/>
                  <a:cs typeface="ＭＳ Ｐゴシック" charset="0"/>
                </a:rPr>
                <a:t>d</a:t>
              </a:r>
              <a:endParaRPr lang="en-US" sz="1800">
                <a:latin typeface="Helvetica" charset="0"/>
                <a:cs typeface="ＭＳ Ｐゴシック" charset="0"/>
              </a:endParaRPr>
            </a:p>
          </p:txBody>
        </p:sp>
        <p:sp>
          <p:nvSpPr>
            <p:cNvPr id="807947" name="Text Box 1036"/>
            <p:cNvSpPr txBox="1">
              <a:spLocks noChangeArrowheads="1"/>
            </p:cNvSpPr>
            <p:nvPr/>
          </p:nvSpPr>
          <p:spPr bwMode="auto">
            <a:xfrm>
              <a:off x="1860" y="1521"/>
              <a:ext cx="5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i="1">
                  <a:latin typeface="Helvetica" charset="0"/>
                  <a:cs typeface="ＭＳ Ｐゴシック" charset="0"/>
                </a:rPr>
                <a:t>m - n</a:t>
              </a:r>
            </a:p>
          </p:txBody>
        </p:sp>
        <p:sp>
          <p:nvSpPr>
            <p:cNvPr id="807948" name="Text Box 1038"/>
            <p:cNvSpPr txBox="1">
              <a:spLocks noChangeArrowheads="1"/>
            </p:cNvSpPr>
            <p:nvPr/>
          </p:nvSpPr>
          <p:spPr bwMode="auto">
            <a:xfrm>
              <a:off x="2866" y="1527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i="1">
                  <a:latin typeface="Helvetica" charset="0"/>
                  <a:cs typeface="ＭＳ Ｐゴシック" charset="0"/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1386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41F4-7620-814F-A2F5-945D77728C44}" type="slidenum">
              <a:rPr lang="en-US"/>
              <a:pPr/>
              <a:t>15</a:t>
            </a:fld>
            <a:endParaRPr lang="en-US"/>
          </a:p>
        </p:txBody>
      </p:sp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Shared Pages</a:t>
            </a:r>
          </a:p>
        </p:txBody>
      </p:sp>
      <p:sp>
        <p:nvSpPr>
          <p:cNvPr id="81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Paging enables </a:t>
            </a:r>
            <a:r>
              <a:rPr lang="en-US" u="sng" dirty="0"/>
              <a:t>shared code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One copy of a </a:t>
            </a:r>
            <a:r>
              <a:rPr lang="en-US" dirty="0">
                <a:solidFill>
                  <a:srgbClr val="B23C00"/>
                </a:solidFill>
              </a:rPr>
              <a:t>reentrant code </a:t>
            </a:r>
            <a:r>
              <a:rPr lang="en-US" dirty="0"/>
              <a:t>module in memory.</a:t>
            </a:r>
          </a:p>
          <a:p>
            <a:pPr lvl="1"/>
            <a:r>
              <a:rPr lang="en-US" dirty="0"/>
              <a:t>Shared code must appear in </a:t>
            </a:r>
            <a:r>
              <a:rPr lang="en-US" u="sng" dirty="0"/>
              <a:t>same location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in the logical address space of all processes.</a:t>
            </a:r>
          </a:p>
          <a:p>
            <a:pPr lvl="4"/>
            <a:endParaRPr lang="en-US" dirty="0"/>
          </a:p>
          <a:p>
            <a:r>
              <a:rPr lang="en-US" dirty="0"/>
              <a:t>Private code and data.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Each process keeps a separate copy of its </a:t>
            </a:r>
            <a:br>
              <a:rPr lang="en-US" dirty="0"/>
            </a:br>
            <a:r>
              <a:rPr lang="en-US" dirty="0"/>
              <a:t>private code and data pages.</a:t>
            </a:r>
          </a:p>
          <a:p>
            <a:pPr lvl="1"/>
            <a:r>
              <a:rPr lang="en-US" dirty="0"/>
              <a:t>The pages for the private code and data </a:t>
            </a:r>
            <a:br>
              <a:rPr lang="en-US" dirty="0"/>
            </a:br>
            <a:r>
              <a:rPr lang="en-US" dirty="0"/>
              <a:t>can appear anywhere in the logical address space.</a:t>
            </a:r>
          </a:p>
        </p:txBody>
      </p:sp>
    </p:spTree>
    <p:extLst>
      <p:ext uri="{BB962C8B-B14F-4D97-AF65-F5344CB8AC3E}">
        <p14:creationId xmlns:p14="http://schemas.microsoft.com/office/powerpoint/2010/main" val="126814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2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2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2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2F8250CD-FDE2-0642-A372-40BACC184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174" y="1228678"/>
            <a:ext cx="4641652" cy="5007262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25B3-497F-0947-B023-1661A57E697F}" type="slidenum">
              <a:rPr lang="en-US"/>
              <a:pPr/>
              <a:t>16</a:t>
            </a:fld>
            <a:endParaRPr lang="en-US"/>
          </a:p>
        </p:txBody>
      </p:sp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Shared Pages</a:t>
            </a:r>
            <a:r>
              <a:rPr lang="en-US" i="1"/>
              <a:t>, cont</a:t>
            </a:r>
            <a:r>
              <a:rPr lang="ja-JP" altLang="en-US" i="1">
                <a:latin typeface="Arial"/>
              </a:rPr>
              <a:t>’</a:t>
            </a:r>
            <a:r>
              <a:rPr lang="en-US" i="1"/>
              <a:t>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FDD6A4-5483-244D-93B0-16EF1B9E11D0}"/>
              </a:ext>
            </a:extLst>
          </p:cNvPr>
          <p:cNvSpPr txBox="1"/>
          <p:nvPr/>
        </p:nvSpPr>
        <p:spPr>
          <a:xfrm>
            <a:off x="3474732" y="6248400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1273614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F974-8EFF-394C-A98E-E800BF5A7843}" type="slidenum">
              <a:rPr lang="en-US"/>
              <a:pPr/>
              <a:t>17</a:t>
            </a:fld>
            <a:endParaRPr lang="en-US"/>
          </a:p>
        </p:txBody>
      </p:sp>
      <p:pic>
        <p:nvPicPr>
          <p:cNvPr id="8140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1600220"/>
            <a:ext cx="41783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40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Multilevel Page Tables</a:t>
            </a:r>
          </a:p>
        </p:txBody>
      </p:sp>
      <p:sp>
        <p:nvSpPr>
          <p:cNvPr id="8140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1"/>
            <a:ext cx="8229600" cy="3230868"/>
          </a:xfrm>
        </p:spPr>
        <p:txBody>
          <a:bodyPr/>
          <a:lstStyle/>
          <a:p>
            <a:r>
              <a:rPr lang="en-US" u="sng" dirty="0"/>
              <a:t>Multilevel page tables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avoid keeping </a:t>
            </a:r>
            <a:br>
              <a:rPr lang="en-US" dirty="0"/>
            </a:br>
            <a:r>
              <a:rPr lang="en-US" dirty="0"/>
              <a:t>all the page tables </a:t>
            </a:r>
            <a:br>
              <a:rPr lang="en-US" dirty="0"/>
            </a:br>
            <a:r>
              <a:rPr lang="en-US" dirty="0"/>
              <a:t>in memory all the time.</a:t>
            </a:r>
          </a:p>
          <a:p>
            <a:pPr lvl="4"/>
            <a:endParaRPr lang="en-US" dirty="0"/>
          </a:p>
          <a:p>
            <a:r>
              <a:rPr lang="en-US" dirty="0"/>
              <a:t>A virtual address has </a:t>
            </a:r>
            <a:br>
              <a:rPr lang="en-US" dirty="0"/>
            </a:br>
            <a:r>
              <a:rPr lang="en-US" u="sng" dirty="0"/>
              <a:t>two page table fields</a:t>
            </a:r>
            <a:r>
              <a:rPr lang="en-US" dirty="0">
                <a:solidFill>
                  <a:srgbClr val="B23C00"/>
                </a:solidFill>
              </a:rPr>
              <a:t> </a:t>
            </a:r>
            <a:br>
              <a:rPr lang="en-US" dirty="0"/>
            </a:br>
            <a:r>
              <a:rPr lang="en-US" dirty="0"/>
              <a:t>along with the offset.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7FA8E6-3C28-324C-998F-7E397D05E9C7}"/>
              </a:ext>
            </a:extLst>
          </p:cNvPr>
          <p:cNvSpPr txBox="1"/>
          <p:nvPr/>
        </p:nvSpPr>
        <p:spPr>
          <a:xfrm>
            <a:off x="1188757" y="5758824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3626220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BD01-9929-3942-B9E7-7519C052B359}" type="slidenum">
              <a:rPr lang="en-US"/>
              <a:pPr/>
              <a:t>18</a:t>
            </a:fld>
            <a:endParaRPr lang="en-US"/>
          </a:p>
        </p:txBody>
      </p:sp>
      <p:pic>
        <p:nvPicPr>
          <p:cNvPr id="815106" name="Picture 2" descr="4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4382742"/>
            <a:ext cx="6034087" cy="160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15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Fields of a Page Table Entry</a:t>
            </a:r>
          </a:p>
        </p:txBody>
      </p:sp>
      <p:sp>
        <p:nvSpPr>
          <p:cNvPr id="8151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36877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Page frame number</a:t>
            </a:r>
          </a:p>
          <a:p>
            <a:pPr>
              <a:lnSpc>
                <a:spcPct val="80000"/>
              </a:lnSpc>
            </a:pPr>
            <a:r>
              <a:rPr lang="en-US" sz="2000"/>
              <a:t>Present/absent bit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0 = virtual page not currently in memory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Page fault if attempt to access this page.</a:t>
            </a:r>
          </a:p>
          <a:p>
            <a:pPr>
              <a:lnSpc>
                <a:spcPct val="80000"/>
              </a:lnSpc>
            </a:pPr>
            <a:r>
              <a:rPr lang="en-US" sz="2000"/>
              <a:t>Protection bits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Read, write, execute privileges</a:t>
            </a:r>
          </a:p>
          <a:p>
            <a:pPr>
              <a:lnSpc>
                <a:spcPct val="80000"/>
              </a:lnSpc>
            </a:pPr>
            <a:r>
              <a:rPr lang="en-US" sz="2000"/>
              <a:t>Modified (</a:t>
            </a:r>
            <a:r>
              <a:rPr lang="ja-JP" altLang="en-US" sz="2000">
                <a:latin typeface="Arial"/>
              </a:rPr>
              <a:t>“</a:t>
            </a:r>
            <a:r>
              <a:rPr lang="en-US" sz="2000"/>
              <a:t>dirty</a:t>
            </a:r>
            <a:r>
              <a:rPr lang="ja-JP" altLang="en-US" sz="2000">
                <a:latin typeface="Arial"/>
              </a:rPr>
              <a:t>”</a:t>
            </a:r>
            <a:r>
              <a:rPr lang="en-US" sz="2000"/>
              <a:t>) bit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Is the disk copy still valid?</a:t>
            </a:r>
          </a:p>
          <a:p>
            <a:pPr>
              <a:lnSpc>
                <a:spcPct val="80000"/>
              </a:lnSpc>
            </a:pPr>
            <a:r>
              <a:rPr lang="en-US" sz="2000"/>
              <a:t>Referenced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OK to evict this page from memory?</a:t>
            </a:r>
          </a:p>
          <a:p>
            <a:pPr>
              <a:lnSpc>
                <a:spcPct val="80000"/>
              </a:lnSpc>
            </a:pPr>
            <a:r>
              <a:rPr lang="en-US" sz="2000"/>
              <a:t>Caching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On or off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A933F8-AE43-1A48-9160-FBFF3FA5B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024" y="6216004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3044260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6B42A-025C-614D-A221-3CF26C4335F9}" type="slidenum">
              <a:rPr lang="en-US"/>
              <a:pPr/>
              <a:t>19</a:t>
            </a:fld>
            <a:endParaRPr lang="en-US"/>
          </a:p>
        </p:txBody>
      </p:sp>
      <p:sp>
        <p:nvSpPr>
          <p:cNvPr id="81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Translation Lookaside Buffer (TLB)</a:t>
            </a:r>
          </a:p>
        </p:txBody>
      </p:sp>
      <p:sp>
        <p:nvSpPr>
          <p:cNvPr id="81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Hardware device that rapidly maps </a:t>
            </a:r>
            <a:br>
              <a:rPr lang="en-US" dirty="0"/>
            </a:br>
            <a:r>
              <a:rPr lang="en-US" dirty="0"/>
              <a:t>virtual addresses to physical addresses.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Bypass the page table.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Usually inside the memory management unit (MMU).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AKA </a:t>
            </a:r>
            <a:r>
              <a:rPr lang="en-US" dirty="0">
                <a:solidFill>
                  <a:srgbClr val="C00000"/>
                </a:solidFill>
              </a:rPr>
              <a:t>associative memory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3862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A86C9-2EA4-EF46-BAAA-D67EFC2EA7D2}" type="slidenum">
              <a:rPr lang="en-US"/>
              <a:pPr/>
              <a:t>2</a:t>
            </a:fld>
            <a:endParaRPr lang="en-US"/>
          </a:p>
        </p:txBody>
      </p:sp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Memory Fragmentation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5903"/>
            <a:ext cx="8229600" cy="4652647"/>
          </a:xfrm>
        </p:spPr>
        <p:txBody>
          <a:bodyPr/>
          <a:lstStyle/>
          <a:p>
            <a:r>
              <a:rPr lang="en-US" dirty="0"/>
              <a:t>Free memory space is broken into small pieces.</a:t>
            </a:r>
          </a:p>
          <a:p>
            <a:pPr lvl="1"/>
            <a:r>
              <a:rPr lang="en-US" dirty="0"/>
              <a:t>Free spaces are not contiguous.</a:t>
            </a:r>
          </a:p>
          <a:p>
            <a:pPr lvl="4"/>
            <a:endParaRPr lang="en-US" dirty="0"/>
          </a:p>
          <a:p>
            <a:r>
              <a:rPr lang="en-US" dirty="0"/>
              <a:t>Such </a:t>
            </a:r>
            <a:r>
              <a:rPr lang="en-US" dirty="0">
                <a:solidFill>
                  <a:srgbClr val="C00000"/>
                </a:solidFill>
              </a:rPr>
              <a:t>external fragmentation</a:t>
            </a:r>
            <a:r>
              <a:rPr lang="en-US" dirty="0"/>
              <a:t> refers to </a:t>
            </a:r>
            <a:br>
              <a:rPr lang="en-US" dirty="0"/>
            </a:br>
            <a:r>
              <a:rPr lang="en-US" dirty="0"/>
              <a:t>unused memory </a:t>
            </a:r>
            <a:r>
              <a:rPr lang="en-US" u="sng" dirty="0"/>
              <a:t>outside</a:t>
            </a:r>
            <a:r>
              <a:rPr lang="en-US" dirty="0"/>
              <a:t> of processes.</a:t>
            </a:r>
          </a:p>
          <a:p>
            <a:pPr lvl="4"/>
            <a:endParaRPr lang="en-US" dirty="0"/>
          </a:p>
          <a:p>
            <a:r>
              <a:rPr lang="en-US" dirty="0"/>
              <a:t>Fragmentation depends on </a:t>
            </a:r>
            <a:br>
              <a:rPr lang="en-US" dirty="0"/>
            </a:br>
            <a:r>
              <a:rPr lang="en-US" dirty="0"/>
              <a:t>the memory allocation algorithm.</a:t>
            </a:r>
          </a:p>
          <a:p>
            <a:pPr lvl="1"/>
            <a:r>
              <a:rPr lang="en-US" dirty="0"/>
              <a:t>With first fit, up to one-third of memory </a:t>
            </a:r>
            <a:br>
              <a:rPr lang="en-US" dirty="0"/>
            </a:br>
            <a:r>
              <a:rPr lang="en-US" dirty="0"/>
              <a:t>may be unusable.</a:t>
            </a:r>
          </a:p>
        </p:txBody>
      </p:sp>
    </p:spTree>
    <p:extLst>
      <p:ext uri="{BB962C8B-B14F-4D97-AF65-F5344CB8AC3E}">
        <p14:creationId xmlns:p14="http://schemas.microsoft.com/office/powerpoint/2010/main" val="3970567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6B42A-025C-614D-A221-3CF26C4335F9}" type="slidenum">
              <a:rPr lang="en-US"/>
              <a:pPr/>
              <a:t>20</a:t>
            </a:fld>
            <a:endParaRPr lang="en-US"/>
          </a:p>
        </p:txBody>
      </p:sp>
      <p:sp>
        <p:nvSpPr>
          <p:cNvPr id="81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 </a:t>
            </a:r>
            <a:r>
              <a:rPr lang="en-US" dirty="0" err="1"/>
              <a:t>Lookaside</a:t>
            </a:r>
            <a:r>
              <a:rPr lang="en-US" dirty="0"/>
              <a:t> Buffer (TLB)</a:t>
            </a:r>
            <a:r>
              <a:rPr lang="en-US" i="1" dirty="0"/>
              <a:t>, cont’d</a:t>
            </a:r>
          </a:p>
        </p:txBody>
      </p:sp>
      <p:sp>
        <p:nvSpPr>
          <p:cNvPr id="81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Takes advantage of </a:t>
            </a:r>
            <a:r>
              <a:rPr lang="en-US" dirty="0">
                <a:solidFill>
                  <a:srgbClr val="B23C00"/>
                </a:solidFill>
              </a:rPr>
              <a:t>locality of reference</a:t>
            </a:r>
            <a:r>
              <a:rPr lang="en-US" dirty="0"/>
              <a:t>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 program generally only uses a small percentage of its page table entries.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B23C00"/>
                </a:solidFill>
              </a:rPr>
              <a:t>Spatial locality: </a:t>
            </a:r>
            <a:r>
              <a:rPr lang="en-US" dirty="0"/>
              <a:t>Address references tend to cluster.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B23C00"/>
                </a:solidFill>
              </a:rPr>
              <a:t>Temporal locality: </a:t>
            </a:r>
            <a:r>
              <a:rPr lang="en-US" dirty="0"/>
              <a:t>An address that was referenced will tend to be referenced again soon.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The TLB usually contains only 8 to 64 entries.</a:t>
            </a:r>
          </a:p>
        </p:txBody>
      </p:sp>
    </p:spTree>
    <p:extLst>
      <p:ext uri="{BB962C8B-B14F-4D97-AF65-F5344CB8AC3E}">
        <p14:creationId xmlns:p14="http://schemas.microsoft.com/office/powerpoint/2010/main" val="100201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7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29BD3-3C14-8345-8D7B-88C02905CC67}" type="slidenum">
              <a:rPr lang="en-US"/>
              <a:pPr/>
              <a:t>21</a:t>
            </a:fld>
            <a:endParaRPr lang="en-US"/>
          </a:p>
        </p:txBody>
      </p:sp>
      <p:sp>
        <p:nvSpPr>
          <p:cNvPr id="81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 </a:t>
            </a:r>
            <a:r>
              <a:rPr lang="en-US" dirty="0" err="1"/>
              <a:t>Lookaside</a:t>
            </a:r>
            <a:r>
              <a:rPr lang="en-US" dirty="0"/>
              <a:t> Buffer (TLB), </a:t>
            </a:r>
            <a:r>
              <a:rPr lang="en-US" i="1" dirty="0"/>
              <a:t>cont’d</a:t>
            </a:r>
          </a:p>
        </p:txBody>
      </p:sp>
      <p:pic>
        <p:nvPicPr>
          <p:cNvPr id="81920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1362075"/>
            <a:ext cx="6100763" cy="46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92995A-5991-734D-B80D-B0A770E0ED97}"/>
              </a:ext>
            </a:extLst>
          </p:cNvPr>
          <p:cNvSpPr txBox="1"/>
          <p:nvPr/>
        </p:nvSpPr>
        <p:spPr>
          <a:xfrm>
            <a:off x="5774464" y="5801944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3035267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8274-B249-2440-886B-C1E6FE580F86}" type="slidenum">
              <a:rPr lang="en-US"/>
              <a:pPr/>
              <a:t>22</a:t>
            </a:fld>
            <a:endParaRPr lang="en-US"/>
          </a:p>
        </p:txBody>
      </p:sp>
      <p:sp>
        <p:nvSpPr>
          <p:cNvPr id="81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TLB Entries in Parallel</a:t>
            </a:r>
            <a:endParaRPr lang="en-US" i="1" dirty="0"/>
          </a:p>
        </p:txBody>
      </p:sp>
      <p:sp>
        <p:nvSpPr>
          <p:cNvPr id="81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78533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If the desired page is not in the TLB </a:t>
            </a:r>
            <a:br>
              <a:rPr lang="en-US" dirty="0"/>
            </a:br>
            <a:r>
              <a:rPr lang="en-US" dirty="0"/>
              <a:t>(a TLB </a:t>
            </a:r>
            <a:r>
              <a:rPr lang="en-US" u="sng" dirty="0"/>
              <a:t>miss</a:t>
            </a:r>
            <a:r>
              <a:rPr lang="en-US" dirty="0"/>
              <a:t>), then go to the page table.</a:t>
            </a:r>
          </a:p>
          <a:p>
            <a:pPr lvl="3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After a miss, enter the page into the TLB so that </a:t>
            </a:r>
            <a:br>
              <a:rPr lang="en-US" dirty="0"/>
            </a:br>
            <a:r>
              <a:rPr lang="en-US" dirty="0"/>
              <a:t>it can be a TLB </a:t>
            </a:r>
            <a:r>
              <a:rPr lang="en-US" u="sng" dirty="0"/>
              <a:t>hit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the next time.</a:t>
            </a:r>
          </a:p>
          <a:p>
            <a:pPr lvl="3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</a:rPr>
              <a:t>Hit ratio</a:t>
            </a:r>
            <a:r>
              <a:rPr lang="en-US" dirty="0"/>
              <a:t>: The percentage of times that a desired page number is found in the TLB.</a:t>
            </a:r>
          </a:p>
        </p:txBody>
      </p:sp>
    </p:spTree>
    <p:extLst>
      <p:ext uri="{BB962C8B-B14F-4D97-AF65-F5344CB8AC3E}">
        <p14:creationId xmlns:p14="http://schemas.microsoft.com/office/powerpoint/2010/main" val="4094648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D0F9-E411-EB4C-B7AF-40409C7F0068}" type="slidenum">
              <a:rPr lang="en-US"/>
              <a:pPr/>
              <a:t>23</a:t>
            </a:fld>
            <a:endParaRPr lang="en-US"/>
          </a:p>
        </p:txBody>
      </p:sp>
      <p:sp>
        <p:nvSpPr>
          <p:cNvPr id="82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TLB Hit Ratio Example</a:t>
            </a:r>
            <a:endParaRPr lang="en-US" i="1" dirty="0"/>
          </a:p>
        </p:txBody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21675" cy="4835525"/>
          </a:xfrm>
        </p:spPr>
        <p:txBody>
          <a:bodyPr/>
          <a:lstStyle/>
          <a:p>
            <a:r>
              <a:rPr lang="en-US" dirty="0"/>
              <a:t>Suppose it takes 20 </a:t>
            </a:r>
            <a:r>
              <a:rPr lang="en-US" dirty="0" err="1"/>
              <a:t>nsec</a:t>
            </a:r>
            <a:r>
              <a:rPr lang="en-US" dirty="0"/>
              <a:t> to search the TLB </a:t>
            </a:r>
            <a:br>
              <a:rPr lang="en-US" dirty="0"/>
            </a:br>
            <a:r>
              <a:rPr lang="en-US" dirty="0"/>
              <a:t>and 100 </a:t>
            </a:r>
            <a:r>
              <a:rPr lang="en-US" dirty="0" err="1"/>
              <a:t>nsec</a:t>
            </a:r>
            <a:r>
              <a:rPr lang="en-US" dirty="0"/>
              <a:t> to access main memory.</a:t>
            </a:r>
          </a:p>
          <a:p>
            <a:pPr lvl="1"/>
            <a:r>
              <a:rPr lang="en-US" dirty="0"/>
              <a:t>Therefore, if the desired page is in the TLB, </a:t>
            </a:r>
            <a:br>
              <a:rPr lang="en-US" dirty="0"/>
            </a:br>
            <a:r>
              <a:rPr lang="en-US" dirty="0"/>
              <a:t>it will take </a:t>
            </a:r>
            <a:r>
              <a:rPr lang="en-US" u="sng" dirty="0"/>
              <a:t>120 </a:t>
            </a:r>
            <a:r>
              <a:rPr lang="en-US" u="sng" dirty="0" err="1"/>
              <a:t>nsec</a:t>
            </a:r>
            <a:r>
              <a:rPr lang="en-US" dirty="0">
                <a:solidFill>
                  <a:srgbClr val="B23300"/>
                </a:solidFill>
              </a:rPr>
              <a:t> </a:t>
            </a:r>
            <a:r>
              <a:rPr lang="en-US" dirty="0"/>
              <a:t>to access memory. </a:t>
            </a:r>
          </a:p>
          <a:p>
            <a:pPr lvl="5"/>
            <a:endParaRPr lang="en-US" dirty="0"/>
          </a:p>
          <a:p>
            <a:r>
              <a:rPr lang="en-US" dirty="0"/>
              <a:t>If the page is not in the TLB, it will take</a:t>
            </a:r>
          </a:p>
          <a:p>
            <a:pPr lvl="1"/>
            <a:r>
              <a:rPr lang="en-US" dirty="0"/>
              <a:t>20 </a:t>
            </a:r>
            <a:r>
              <a:rPr lang="en-US" dirty="0" err="1"/>
              <a:t>nsec</a:t>
            </a:r>
            <a:r>
              <a:rPr lang="en-US" dirty="0"/>
              <a:t> to search the TLB, </a:t>
            </a:r>
          </a:p>
          <a:p>
            <a:pPr lvl="1"/>
            <a:r>
              <a:rPr lang="en-US" dirty="0"/>
              <a:t>100 </a:t>
            </a:r>
            <a:r>
              <a:rPr lang="en-US" dirty="0" err="1"/>
              <a:t>nsec</a:t>
            </a:r>
            <a:r>
              <a:rPr lang="en-US" dirty="0"/>
              <a:t> to access the page table</a:t>
            </a:r>
          </a:p>
          <a:p>
            <a:pPr lvl="1"/>
            <a:r>
              <a:rPr lang="en-US" dirty="0"/>
              <a:t>100 </a:t>
            </a:r>
            <a:r>
              <a:rPr lang="en-US" dirty="0" err="1"/>
              <a:t>nsec</a:t>
            </a:r>
            <a:r>
              <a:rPr lang="en-US" dirty="0"/>
              <a:t> to access main memory</a:t>
            </a:r>
          </a:p>
          <a:p>
            <a:pPr lvl="1"/>
            <a:r>
              <a:rPr lang="en-US" dirty="0"/>
              <a:t>Total: </a:t>
            </a:r>
            <a:r>
              <a:rPr lang="en-US" u="sng" dirty="0"/>
              <a:t>220 </a:t>
            </a:r>
            <a:r>
              <a:rPr lang="en-US" u="sng" dirty="0" err="1"/>
              <a:t>nsec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0778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D0F9-E411-EB4C-B7AF-40409C7F0068}" type="slidenum">
              <a:rPr lang="en-US"/>
              <a:pPr/>
              <a:t>24</a:t>
            </a:fld>
            <a:endParaRPr lang="en-US"/>
          </a:p>
        </p:txBody>
      </p:sp>
      <p:sp>
        <p:nvSpPr>
          <p:cNvPr id="82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TLB Hit Ratio Example</a:t>
            </a:r>
            <a:endParaRPr lang="en-US" i="1" dirty="0"/>
          </a:p>
        </p:txBody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928" y="1295400"/>
            <a:ext cx="8778144" cy="4835525"/>
          </a:xfrm>
        </p:spPr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Effective access time </a:t>
            </a:r>
            <a:r>
              <a:rPr lang="en-US" dirty="0"/>
              <a:t>(</a:t>
            </a:r>
            <a:r>
              <a:rPr lang="en-US" dirty="0">
                <a:solidFill>
                  <a:srgbClr val="B23C00"/>
                </a:solidFill>
              </a:rPr>
              <a:t>EAT</a:t>
            </a:r>
            <a:r>
              <a:rPr lang="en-US" dirty="0"/>
              <a:t>) for an </a:t>
            </a:r>
            <a:r>
              <a:rPr lang="en-US" dirty="0">
                <a:solidFill>
                  <a:srgbClr val="B23C00"/>
                </a:solidFill>
              </a:rPr>
              <a:t>80%</a:t>
            </a:r>
            <a:r>
              <a:rPr lang="en-US" dirty="0"/>
              <a:t> hit ratio: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solidFill>
                  <a:srgbClr val="B23C00"/>
                </a:solidFill>
              </a:rPr>
              <a:t>0.80</a:t>
            </a:r>
            <a:r>
              <a:rPr lang="en-US" dirty="0"/>
              <a:t> X 120 </a:t>
            </a:r>
            <a:r>
              <a:rPr lang="en-US" dirty="0" err="1"/>
              <a:t>nsec</a:t>
            </a:r>
            <a:r>
              <a:rPr lang="en-US" dirty="0"/>
              <a:t>) + (</a:t>
            </a:r>
            <a:r>
              <a:rPr lang="en-US" dirty="0">
                <a:solidFill>
                  <a:srgbClr val="B23C00"/>
                </a:solidFill>
              </a:rPr>
              <a:t>0.20</a:t>
            </a:r>
            <a:r>
              <a:rPr lang="en-US" dirty="0"/>
              <a:t> X 220 </a:t>
            </a:r>
            <a:r>
              <a:rPr lang="en-US" dirty="0" err="1"/>
              <a:t>nsec</a:t>
            </a:r>
            <a:r>
              <a:rPr lang="en-US" dirty="0"/>
              <a:t>) = 140 </a:t>
            </a:r>
            <a:r>
              <a:rPr lang="en-US" dirty="0" err="1"/>
              <a:t>nsec</a:t>
            </a:r>
            <a:endParaRPr lang="en-US" dirty="0"/>
          </a:p>
          <a:p>
            <a:pPr lvl="4"/>
            <a:endParaRPr lang="en-US" dirty="0"/>
          </a:p>
          <a:p>
            <a:r>
              <a:rPr lang="en-US" dirty="0"/>
              <a:t>Effective access time for a </a:t>
            </a:r>
            <a:r>
              <a:rPr lang="en-US" dirty="0">
                <a:solidFill>
                  <a:srgbClr val="B23C00"/>
                </a:solidFill>
              </a:rPr>
              <a:t>98%</a:t>
            </a:r>
            <a:r>
              <a:rPr lang="en-US" dirty="0"/>
              <a:t> hit ratio: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solidFill>
                  <a:srgbClr val="B23C00"/>
                </a:solidFill>
              </a:rPr>
              <a:t>0.98</a:t>
            </a:r>
            <a:r>
              <a:rPr lang="en-US" dirty="0"/>
              <a:t> X 120 </a:t>
            </a:r>
            <a:r>
              <a:rPr lang="en-US" dirty="0" err="1"/>
              <a:t>nsec</a:t>
            </a:r>
            <a:r>
              <a:rPr lang="en-US" dirty="0"/>
              <a:t>) + (</a:t>
            </a:r>
            <a:r>
              <a:rPr lang="en-US" dirty="0">
                <a:solidFill>
                  <a:srgbClr val="B23C00"/>
                </a:solidFill>
              </a:rPr>
              <a:t>0.02</a:t>
            </a:r>
            <a:r>
              <a:rPr lang="en-US" dirty="0"/>
              <a:t> X 220 </a:t>
            </a:r>
            <a:r>
              <a:rPr lang="en-US" dirty="0" err="1"/>
              <a:t>nsec</a:t>
            </a:r>
            <a:r>
              <a:rPr lang="en-US" dirty="0"/>
              <a:t>) = 122 </a:t>
            </a:r>
            <a:r>
              <a:rPr lang="en-US" dirty="0" err="1"/>
              <a:t>nsec</a:t>
            </a:r>
            <a:endParaRPr lang="en-US" dirty="0"/>
          </a:p>
          <a:p>
            <a:pPr lvl="4"/>
            <a:endParaRPr lang="en-US" dirty="0"/>
          </a:p>
          <a:p>
            <a:r>
              <a:rPr lang="en-US" dirty="0"/>
              <a:t>Increasing the hit ratio by 23% </a:t>
            </a:r>
            <a:br>
              <a:rPr lang="en-US" dirty="0"/>
            </a:br>
            <a:r>
              <a:rPr lang="en-US" dirty="0"/>
              <a:t>decreased EAT by 13%</a:t>
            </a:r>
          </a:p>
        </p:txBody>
      </p:sp>
    </p:spTree>
    <p:extLst>
      <p:ext uri="{BB962C8B-B14F-4D97-AF65-F5344CB8AC3E}">
        <p14:creationId xmlns:p14="http://schemas.microsoft.com/office/powerpoint/2010/main" val="3261005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D256-5F64-9747-A660-CE47D7E76838}" type="slidenum">
              <a:rPr lang="en-US"/>
              <a:pPr/>
              <a:t>25</a:t>
            </a:fld>
            <a:endParaRPr lang="en-US"/>
          </a:p>
        </p:txBody>
      </p:sp>
      <p:sp>
        <p:nvSpPr>
          <p:cNvPr id="82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Inverted Page Tables</a:t>
            </a:r>
          </a:p>
        </p:txBody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785331"/>
          </a:xfrm>
        </p:spPr>
        <p:txBody>
          <a:bodyPr/>
          <a:lstStyle/>
          <a:p>
            <a:r>
              <a:rPr lang="en-US" dirty="0"/>
              <a:t>Traditional page table: </a:t>
            </a:r>
            <a:br>
              <a:rPr lang="en-US" dirty="0"/>
            </a:br>
            <a:r>
              <a:rPr lang="en-US" dirty="0"/>
              <a:t>One entry per </a:t>
            </a:r>
            <a:r>
              <a:rPr lang="en-US" u="sng" dirty="0"/>
              <a:t>virtual page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On 64-bit computers, the virtual address space is 2</a:t>
            </a:r>
            <a:r>
              <a:rPr lang="en-US" baseline="30000" dirty="0"/>
              <a:t>64</a:t>
            </a:r>
            <a:r>
              <a:rPr lang="en-US" dirty="0"/>
              <a:t> bytes.</a:t>
            </a:r>
          </a:p>
          <a:p>
            <a:pPr lvl="4"/>
            <a:endParaRPr lang="en-US" dirty="0"/>
          </a:p>
          <a:p>
            <a:r>
              <a:rPr lang="en-US" dirty="0"/>
              <a:t>With size 4 KB (2</a:t>
            </a:r>
            <a:r>
              <a:rPr lang="en-US" baseline="30000" dirty="0"/>
              <a:t>12</a:t>
            </a:r>
            <a:r>
              <a:rPr lang="en-US" dirty="0"/>
              <a:t>) pages, a page table would need 2</a:t>
            </a:r>
            <a:r>
              <a:rPr lang="en-US" baseline="30000" dirty="0"/>
              <a:t>52</a:t>
            </a:r>
            <a:r>
              <a:rPr lang="en-US" dirty="0"/>
              <a:t> entries.</a:t>
            </a:r>
          </a:p>
        </p:txBody>
      </p:sp>
    </p:spTree>
    <p:extLst>
      <p:ext uri="{BB962C8B-B14F-4D97-AF65-F5344CB8AC3E}">
        <p14:creationId xmlns:p14="http://schemas.microsoft.com/office/powerpoint/2010/main" val="1989072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D256-5F64-9747-A660-CE47D7E76838}" type="slidenum">
              <a:rPr lang="en-US"/>
              <a:pPr/>
              <a:t>26</a:t>
            </a:fld>
            <a:endParaRPr lang="en-US"/>
          </a:p>
        </p:txBody>
      </p:sp>
      <p:sp>
        <p:nvSpPr>
          <p:cNvPr id="82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Inverted Page Tables</a:t>
            </a:r>
            <a:r>
              <a:rPr lang="en-US" i="1" dirty="0"/>
              <a:t>, cont’d</a:t>
            </a:r>
          </a:p>
        </p:txBody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1"/>
            <a:ext cx="8229600" cy="4693892"/>
          </a:xfrm>
        </p:spPr>
        <p:txBody>
          <a:bodyPr/>
          <a:lstStyle/>
          <a:p>
            <a:r>
              <a:rPr lang="en-US" dirty="0"/>
              <a:t>An </a:t>
            </a:r>
            <a:r>
              <a:rPr lang="en-US" dirty="0">
                <a:solidFill>
                  <a:srgbClr val="B23C00"/>
                </a:solidFill>
              </a:rPr>
              <a:t>inverted page table </a:t>
            </a:r>
            <a:r>
              <a:rPr lang="en-US" dirty="0"/>
              <a:t>has one entry per </a:t>
            </a:r>
            <a:br>
              <a:rPr lang="en-US" dirty="0"/>
            </a:br>
            <a:r>
              <a:rPr lang="en-US" u="sng" dirty="0"/>
              <a:t>page frame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in physical memory.</a:t>
            </a:r>
          </a:p>
          <a:p>
            <a:pPr lvl="4"/>
            <a:endParaRPr lang="en-US" dirty="0"/>
          </a:p>
          <a:p>
            <a:r>
              <a:rPr lang="en-US" dirty="0"/>
              <a:t>Each entry consists of: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The virtual address of the page </a:t>
            </a:r>
            <a:br>
              <a:rPr lang="en-US" dirty="0"/>
            </a:br>
            <a:r>
              <a:rPr lang="en-US" dirty="0"/>
              <a:t>stored in that page frame.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Information about the process </a:t>
            </a:r>
            <a:br>
              <a:rPr lang="en-US" dirty="0"/>
            </a:br>
            <a:r>
              <a:rPr lang="en-US" dirty="0"/>
              <a:t>that owns that page.</a:t>
            </a:r>
          </a:p>
        </p:txBody>
      </p:sp>
    </p:spTree>
    <p:extLst>
      <p:ext uri="{BB962C8B-B14F-4D97-AF65-F5344CB8AC3E}">
        <p14:creationId xmlns:p14="http://schemas.microsoft.com/office/powerpoint/2010/main" val="20040058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D256-5F64-9747-A660-CE47D7E76838}" type="slidenum">
              <a:rPr lang="en-US"/>
              <a:pPr/>
              <a:t>27</a:t>
            </a:fld>
            <a:endParaRPr lang="en-US"/>
          </a:p>
        </p:txBody>
      </p:sp>
      <p:sp>
        <p:nvSpPr>
          <p:cNvPr id="82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Inverted Page Tables</a:t>
            </a:r>
            <a:r>
              <a:rPr lang="en-US" i="1" dirty="0"/>
              <a:t>, cont’d</a:t>
            </a:r>
          </a:p>
        </p:txBody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968875"/>
          </a:xfrm>
        </p:spPr>
        <p:txBody>
          <a:bodyPr/>
          <a:lstStyle/>
          <a:p>
            <a:r>
              <a:rPr lang="en-US" dirty="0"/>
              <a:t>Decreases the memory needed </a:t>
            </a:r>
            <a:br>
              <a:rPr lang="en-US" dirty="0"/>
            </a:br>
            <a:r>
              <a:rPr lang="en-US" dirty="0"/>
              <a:t>to store each page table. </a:t>
            </a:r>
          </a:p>
          <a:p>
            <a:pPr lvl="4"/>
            <a:endParaRPr lang="en-US" dirty="0"/>
          </a:p>
          <a:p>
            <a:r>
              <a:rPr lang="en-US" dirty="0"/>
              <a:t>But increases time needed to search the table </a:t>
            </a:r>
            <a:br>
              <a:rPr lang="en-US" dirty="0"/>
            </a:br>
            <a:r>
              <a:rPr lang="en-US" dirty="0"/>
              <a:t>for each page reference.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Use a hash table to search the table faster.</a:t>
            </a:r>
          </a:p>
          <a:p>
            <a:pPr lvl="1"/>
            <a:r>
              <a:rPr lang="en-US" dirty="0"/>
              <a:t>Or use the TLB.</a:t>
            </a:r>
          </a:p>
        </p:txBody>
      </p:sp>
    </p:spTree>
    <p:extLst>
      <p:ext uri="{BB962C8B-B14F-4D97-AF65-F5344CB8AC3E}">
        <p14:creationId xmlns:p14="http://schemas.microsoft.com/office/powerpoint/2010/main" val="3135791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F10C1-7511-1544-9AF9-748388E53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Inverted Page Tables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7C7DF8-861E-7249-A3FF-6E680158B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28</a:t>
            </a:fld>
            <a:endParaRPr lang="en-US" altLang="x-none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FB602851-6A6A-3244-976B-FA684DF01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304" y="1263344"/>
            <a:ext cx="6949392" cy="47885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8CF1CD-0BCB-B044-82EA-696CF658A6FA}"/>
              </a:ext>
            </a:extLst>
          </p:cNvPr>
          <p:cNvSpPr txBox="1"/>
          <p:nvPr/>
        </p:nvSpPr>
        <p:spPr>
          <a:xfrm>
            <a:off x="5775425" y="5767337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31779699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2B20-4C96-0F43-A1A9-23315BD50841}" type="slidenum">
              <a:rPr lang="en-US"/>
              <a:pPr/>
              <a:t>29</a:t>
            </a:fld>
            <a:endParaRPr lang="en-US"/>
          </a:p>
        </p:txBody>
      </p:sp>
      <p:sp>
        <p:nvSpPr>
          <p:cNvPr id="82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Inverted Page Tables</a:t>
            </a:r>
            <a:r>
              <a:rPr lang="en-US" i="1" dirty="0"/>
              <a:t>, cont</a:t>
            </a:r>
            <a:r>
              <a:rPr lang="en-US" altLang="ja-JP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82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4464"/>
            <a:ext cx="8229600" cy="915011"/>
          </a:xfrm>
        </p:spPr>
        <p:txBody>
          <a:bodyPr/>
          <a:lstStyle/>
          <a:p>
            <a:r>
              <a:rPr lang="en-US" dirty="0"/>
              <a:t>Comparison of a traditional page table</a:t>
            </a:r>
            <a:br>
              <a:rPr lang="en-US" dirty="0"/>
            </a:br>
            <a:r>
              <a:rPr lang="en-US" dirty="0"/>
              <a:t>with an inverted page table.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822278" name="Picture 6" descr="03-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32038"/>
            <a:ext cx="7589838" cy="367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3479786-09BE-B548-B3D8-C8FBCC6D1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024" y="6216004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4183487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A86C9-2EA4-EF46-BAAA-D67EFC2EA7D2}" type="slidenum">
              <a:rPr lang="en-US"/>
              <a:pPr/>
              <a:t>3</a:t>
            </a:fld>
            <a:endParaRPr lang="en-US"/>
          </a:p>
        </p:txBody>
      </p:sp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Memory Fragmentation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5903"/>
            <a:ext cx="8229600" cy="4652647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Internal memory fragmentation</a:t>
            </a:r>
            <a:r>
              <a:rPr lang="en-US" dirty="0"/>
              <a:t> refers to</a:t>
            </a:r>
            <a:br>
              <a:rPr lang="en-US" dirty="0"/>
            </a:br>
            <a:r>
              <a:rPr lang="en-US" dirty="0"/>
              <a:t>unused memory that is </a:t>
            </a:r>
            <a:r>
              <a:rPr lang="en-US" u="sng" dirty="0"/>
              <a:t>internal</a:t>
            </a:r>
            <a:r>
              <a:rPr lang="en-US" dirty="0"/>
              <a:t> to a process.</a:t>
            </a:r>
          </a:p>
          <a:p>
            <a:pPr lvl="4"/>
            <a:endParaRPr lang="en-US" dirty="0"/>
          </a:p>
          <a:p>
            <a:r>
              <a:rPr lang="en-US" dirty="0"/>
              <a:t>When allocating memory in fixed-size blocks, </a:t>
            </a:r>
            <a:br>
              <a:rPr lang="en-US" dirty="0"/>
            </a:br>
            <a:r>
              <a:rPr lang="en-US" dirty="0"/>
              <a:t>the amount allocated to a process may be </a:t>
            </a:r>
            <a:br>
              <a:rPr lang="en-US" dirty="0"/>
            </a:br>
            <a:r>
              <a:rPr lang="en-US" dirty="0"/>
              <a:t>more than what the process requested.</a:t>
            </a:r>
          </a:p>
          <a:p>
            <a:pPr lvl="1"/>
            <a:r>
              <a:rPr lang="en-US" dirty="0"/>
              <a:t>The last block allocated to a process </a:t>
            </a:r>
            <a:br>
              <a:rPr lang="en-US" dirty="0"/>
            </a:br>
            <a:r>
              <a:rPr lang="en-US" dirty="0"/>
              <a:t>may only be partially filled.</a:t>
            </a:r>
          </a:p>
          <a:p>
            <a:pPr lvl="1"/>
            <a:r>
              <a:rPr lang="en-US" dirty="0"/>
              <a:t>Larger block sizes cause more internal fragmentation.</a:t>
            </a:r>
          </a:p>
        </p:txBody>
      </p:sp>
    </p:spTree>
    <p:extLst>
      <p:ext uri="{BB962C8B-B14F-4D97-AF65-F5344CB8AC3E}">
        <p14:creationId xmlns:p14="http://schemas.microsoft.com/office/powerpoint/2010/main" val="30260210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7FB7C-BF43-4441-8AFA-5E13199BB24D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82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Segmentation</a:t>
            </a:r>
          </a:p>
        </p:txBody>
      </p:sp>
      <p:sp>
        <p:nvSpPr>
          <p:cNvPr id="82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4464"/>
            <a:ext cx="8229600" cy="489646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Programmers think of their programs </a:t>
            </a:r>
            <a:br>
              <a:rPr lang="en-US" dirty="0"/>
            </a:br>
            <a:r>
              <a:rPr lang="en-US" dirty="0"/>
              <a:t>as consisting of </a:t>
            </a:r>
            <a:r>
              <a:rPr lang="en-US" dirty="0">
                <a:solidFill>
                  <a:srgbClr val="B23C00"/>
                </a:solidFill>
              </a:rPr>
              <a:t>segments</a:t>
            </a:r>
            <a:r>
              <a:rPr lang="en-US" dirty="0"/>
              <a:t>, not one </a:t>
            </a:r>
            <a:br>
              <a:rPr lang="en-US" dirty="0"/>
            </a:br>
            <a:r>
              <a:rPr lang="en-US" dirty="0"/>
              <a:t>linear address space.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Segmentation memory management scheme</a:t>
            </a:r>
          </a:p>
          <a:p>
            <a:pPr lvl="4">
              <a:lnSpc>
                <a:spcPct val="90000"/>
              </a:lnSpc>
            </a:pPr>
            <a:endParaRPr lang="en-US" dirty="0">
              <a:solidFill>
                <a:srgbClr val="B23C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The logical address space is </a:t>
            </a:r>
            <a:br>
              <a:rPr lang="en-US" dirty="0"/>
            </a:br>
            <a:r>
              <a:rPr lang="en-US" dirty="0"/>
              <a:t>a </a:t>
            </a:r>
            <a:r>
              <a:rPr lang="en-US" u="sng" dirty="0"/>
              <a:t>collection of segments</a:t>
            </a:r>
            <a:r>
              <a:rPr lang="en-US" dirty="0"/>
              <a:t>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Each segment has a name or number, </a:t>
            </a:r>
            <a:br>
              <a:rPr lang="en-US" dirty="0"/>
            </a:br>
            <a:r>
              <a:rPr lang="en-US" dirty="0"/>
              <a:t>and a length.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A logical address specifies the segment name or number, and an offset within the segment.</a:t>
            </a:r>
          </a:p>
          <a:p>
            <a:pPr lvl="4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318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7FB7C-BF43-4441-8AFA-5E13199BB24D}" type="slidenum">
              <a:rPr lang="en-US"/>
              <a:pPr/>
              <a:t>31</a:t>
            </a:fld>
            <a:endParaRPr lang="en-US"/>
          </a:p>
        </p:txBody>
      </p:sp>
      <p:sp>
        <p:nvSpPr>
          <p:cNvPr id="82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Segment Table</a:t>
            </a:r>
          </a:p>
        </p:txBody>
      </p:sp>
      <p:sp>
        <p:nvSpPr>
          <p:cNvPr id="82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Each table entry has a </a:t>
            </a:r>
            <a:r>
              <a:rPr lang="en-US" u="sng" dirty="0"/>
              <a:t>segment base</a:t>
            </a:r>
            <a:r>
              <a:rPr lang="en-US" dirty="0">
                <a:solidFill>
                  <a:srgbClr val="B23C00"/>
                </a:solidFill>
              </a:rPr>
              <a:t> </a:t>
            </a:r>
            <a:br>
              <a:rPr lang="en-US" dirty="0"/>
            </a:br>
            <a:r>
              <a:rPr lang="en-US" dirty="0"/>
              <a:t>and a </a:t>
            </a:r>
            <a:r>
              <a:rPr lang="en-US" u="sng" dirty="0"/>
              <a:t>segment limit</a:t>
            </a:r>
            <a:r>
              <a:rPr lang="en-US" dirty="0"/>
              <a:t>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The segment base is the </a:t>
            </a:r>
            <a:br>
              <a:rPr lang="en-US" dirty="0"/>
            </a:br>
            <a:r>
              <a:rPr lang="en-US" dirty="0"/>
              <a:t>starting physical address.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The segment limit specifies </a:t>
            </a:r>
            <a:br>
              <a:rPr lang="en-US" dirty="0"/>
            </a:br>
            <a:r>
              <a:rPr lang="en-US" dirty="0"/>
              <a:t>the length of the segment.</a:t>
            </a:r>
          </a:p>
        </p:txBody>
      </p:sp>
    </p:spTree>
    <p:extLst>
      <p:ext uri="{BB962C8B-B14F-4D97-AF65-F5344CB8AC3E}">
        <p14:creationId xmlns:p14="http://schemas.microsoft.com/office/powerpoint/2010/main" val="14651826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7240-9106-7249-975A-E0F037D5E28C}" type="slidenum">
              <a:rPr lang="en-US"/>
              <a:pPr/>
              <a:t>32</a:t>
            </a:fld>
            <a:endParaRPr lang="en-US"/>
          </a:p>
        </p:txBody>
      </p:sp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Segment Table</a:t>
            </a:r>
            <a:r>
              <a:rPr lang="en-US" i="1" dirty="0"/>
              <a:t>, cont’d</a:t>
            </a:r>
          </a:p>
        </p:txBody>
      </p:sp>
      <p:pic>
        <p:nvPicPr>
          <p:cNvPr id="82432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1325903"/>
            <a:ext cx="554990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9C8981-9A39-4547-8548-8A53E8861DAE}"/>
              </a:ext>
            </a:extLst>
          </p:cNvPr>
          <p:cNvSpPr txBox="1"/>
          <p:nvPr/>
        </p:nvSpPr>
        <p:spPr>
          <a:xfrm>
            <a:off x="1097318" y="5781292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25878516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D047D-08F1-ED4A-B4B6-2A51ADFDE6D6}" type="slidenum">
              <a:rPr lang="en-US"/>
              <a:pPr/>
              <a:t>33</a:t>
            </a:fld>
            <a:endParaRPr lang="en-US"/>
          </a:p>
        </p:txBody>
      </p:sp>
      <p:pic>
        <p:nvPicPr>
          <p:cNvPr id="825346" name="Picture 2" descr="4-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2514610"/>
            <a:ext cx="7151688" cy="367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253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Segmentation, </a:t>
            </a:r>
            <a:r>
              <a:rPr lang="en-US" i="1" dirty="0"/>
              <a:t>cont’d</a:t>
            </a:r>
          </a:p>
        </p:txBody>
      </p:sp>
      <p:sp>
        <p:nvSpPr>
          <p:cNvPr id="825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34464"/>
            <a:ext cx="8229600" cy="1402088"/>
          </a:xfrm>
        </p:spPr>
        <p:txBody>
          <a:bodyPr/>
          <a:lstStyle/>
          <a:p>
            <a:r>
              <a:rPr lang="en-US" dirty="0"/>
              <a:t>Segmented memory allows each segment to </a:t>
            </a:r>
            <a:br>
              <a:rPr lang="en-US" dirty="0"/>
            </a:br>
            <a:r>
              <a:rPr lang="en-US" dirty="0">
                <a:solidFill>
                  <a:srgbClr val="B23C00"/>
                </a:solidFill>
              </a:rPr>
              <a:t>grow and shrink independently </a:t>
            </a:r>
            <a:r>
              <a:rPr lang="en-US" dirty="0"/>
              <a:t>of the others.</a:t>
            </a:r>
          </a:p>
          <a:p>
            <a:pPr lvl="1"/>
            <a:r>
              <a:rPr lang="en-US" dirty="0"/>
              <a:t>Example: Segments of a compiler: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90EFF3-0BDE-A74B-AD57-799369FAF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024" y="6216004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42443441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CF0D5-1076-7649-907F-DDC3C1D8D78F}" type="slidenum">
              <a:rPr lang="en-US"/>
              <a:pPr/>
              <a:t>34</a:t>
            </a:fld>
            <a:endParaRPr lang="en-US"/>
          </a:p>
        </p:txBody>
      </p:sp>
      <p:sp>
        <p:nvSpPr>
          <p:cNvPr id="82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Segmentation, </a:t>
            </a:r>
            <a:r>
              <a:rPr lang="en-US" i="1"/>
              <a:t>cont</a:t>
            </a:r>
            <a:r>
              <a:rPr lang="ja-JP" altLang="en-US" i="1">
                <a:latin typeface="Arial"/>
              </a:rPr>
              <a:t>’</a:t>
            </a:r>
            <a:r>
              <a:rPr lang="en-US" i="1"/>
              <a:t>d</a:t>
            </a:r>
          </a:p>
        </p:txBody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4464"/>
            <a:ext cx="8229600" cy="1280136"/>
          </a:xfrm>
        </p:spPr>
        <p:txBody>
          <a:bodyPr/>
          <a:lstStyle/>
          <a:p>
            <a:r>
              <a:rPr lang="en-US" dirty="0"/>
              <a:t>Segmentation can cause </a:t>
            </a:r>
            <a:br>
              <a:rPr lang="en-US" dirty="0"/>
            </a:br>
            <a:r>
              <a:rPr lang="en-US" dirty="0"/>
              <a:t>external fragmentation. </a:t>
            </a:r>
          </a:p>
          <a:p>
            <a:pPr lvl="1"/>
            <a:r>
              <a:rPr lang="en-US" dirty="0"/>
              <a:t>AKA </a:t>
            </a:r>
            <a:r>
              <a:rPr lang="en-US" dirty="0" err="1">
                <a:solidFill>
                  <a:srgbClr val="C00000"/>
                </a:solidFill>
              </a:rPr>
              <a:t>checkerboarding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Remove with </a:t>
            </a:r>
            <a:r>
              <a:rPr lang="en-US" u="sng" dirty="0"/>
              <a:t>memory compaction</a:t>
            </a:r>
            <a:r>
              <a:rPr lang="en-US" dirty="0"/>
              <a:t>.</a:t>
            </a:r>
          </a:p>
        </p:txBody>
      </p:sp>
      <p:pic>
        <p:nvPicPr>
          <p:cNvPr id="826372" name="Picture 4" descr="4-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96" y="3063244"/>
            <a:ext cx="6238845" cy="317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16B2175-5413-EA46-BCDA-18F56B72D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024" y="6216004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31737882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CB55-A0CC-AC4E-B037-8D8583A4D322}" type="slidenum">
              <a:rPr lang="en-US"/>
              <a:pPr/>
              <a:t>35</a:t>
            </a:fld>
            <a:endParaRPr lang="en-US"/>
          </a:p>
        </p:txBody>
      </p:sp>
      <p:sp>
        <p:nvSpPr>
          <p:cNvPr id="82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Paging vs. Segmentation</a:t>
            </a:r>
          </a:p>
        </p:txBody>
      </p:sp>
      <p:pic>
        <p:nvPicPr>
          <p:cNvPr id="827396" name="Picture 4" descr="03-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35075"/>
            <a:ext cx="5486400" cy="481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4DF0E2D-F497-A44A-87AC-3CC47FC79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024" y="6216004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23780906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C23B4-685F-164E-A6EE-07E420C30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FA9B-DFA6-AA47-863A-F8EC332D0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1:25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0AFA06-23FA-8149-AB06-485657F43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3352345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13FE-3D1C-1B45-9B52-D3C7D5B338A4}" type="slidenum">
              <a:rPr lang="en-US"/>
              <a:pPr/>
              <a:t>37</a:t>
            </a:fld>
            <a:endParaRPr lang="en-US"/>
          </a:p>
        </p:txBody>
      </p:sp>
      <p:sp>
        <p:nvSpPr>
          <p:cNvPr id="82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Virtual Memory</a:t>
            </a:r>
          </a:p>
        </p:txBody>
      </p:sp>
      <p:sp>
        <p:nvSpPr>
          <p:cNvPr id="82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854075"/>
          </a:xfrm>
        </p:spPr>
        <p:txBody>
          <a:bodyPr/>
          <a:lstStyle/>
          <a:p>
            <a:r>
              <a:rPr lang="en-US" dirty="0"/>
              <a:t>Use paging to create </a:t>
            </a:r>
            <a:r>
              <a:rPr lang="en-US" dirty="0">
                <a:solidFill>
                  <a:srgbClr val="B23C00"/>
                </a:solidFill>
              </a:rPr>
              <a:t>virtual memory </a:t>
            </a:r>
            <a:r>
              <a:rPr lang="en-US" dirty="0"/>
              <a:t>that is </a:t>
            </a:r>
            <a:br>
              <a:rPr lang="en-US" dirty="0"/>
            </a:br>
            <a:r>
              <a:rPr lang="en-US" u="sng" dirty="0"/>
              <a:t>larger</a:t>
            </a:r>
            <a:r>
              <a:rPr lang="en-US" dirty="0"/>
              <a:t> than physical memory.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3BB6CFE-9F54-7149-B54D-D3468D193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241" y="2278718"/>
            <a:ext cx="4831518" cy="38404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AD2D4B-62CA-2348-9BDC-4CA773C9FEA2}"/>
              </a:ext>
            </a:extLst>
          </p:cNvPr>
          <p:cNvSpPr txBox="1"/>
          <p:nvPr/>
        </p:nvSpPr>
        <p:spPr>
          <a:xfrm>
            <a:off x="5775419" y="5786734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36581349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D86F0-CA8D-6248-B502-792D9CB01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11A65-B385-A345-8D36-AD842C6C8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/>
              <a:t>Shared library using virtual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DF868-5C02-1C43-9F36-9EB813AFF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38</a:t>
            </a:fld>
            <a:endParaRPr lang="en-US" altLang="x-none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877C4747-A707-1442-B836-393D62C70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512" y="2103137"/>
            <a:ext cx="5390975" cy="36114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8D93AC-4C21-FF47-A9E1-918132EEF567}"/>
              </a:ext>
            </a:extLst>
          </p:cNvPr>
          <p:cNvSpPr txBox="1"/>
          <p:nvPr/>
        </p:nvSpPr>
        <p:spPr>
          <a:xfrm>
            <a:off x="5775425" y="5786735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27073567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F50E-4358-7B48-9EE3-1211F6F966BD}" type="slidenum">
              <a:rPr lang="en-US"/>
              <a:pPr/>
              <a:t>39</a:t>
            </a:fld>
            <a:endParaRPr lang="en-US"/>
          </a:p>
        </p:txBody>
      </p:sp>
      <p:sp>
        <p:nvSpPr>
          <p:cNvPr id="83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Demand Paging</a:t>
            </a:r>
          </a:p>
        </p:txBody>
      </p:sp>
      <p:sp>
        <p:nvSpPr>
          <p:cNvPr id="83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r>
              <a:rPr lang="en-US" dirty="0"/>
              <a:t>Unlike swapping, </a:t>
            </a:r>
            <a:r>
              <a:rPr lang="en-US" u="sng" dirty="0"/>
              <a:t>not al</a:t>
            </a:r>
            <a:r>
              <a:rPr lang="en-US" dirty="0"/>
              <a:t>l of a program </a:t>
            </a:r>
            <a:br>
              <a:rPr lang="en-US" dirty="0"/>
            </a:br>
            <a:r>
              <a:rPr lang="en-US" dirty="0"/>
              <a:t>needs to be loaded into memory at once.</a:t>
            </a:r>
          </a:p>
          <a:p>
            <a:pPr lvl="4"/>
            <a:endParaRPr lang="en-US" dirty="0"/>
          </a:p>
          <a:p>
            <a:r>
              <a:rPr lang="en-US" dirty="0"/>
              <a:t>Only load program pages when needed.</a:t>
            </a:r>
          </a:p>
          <a:p>
            <a:pPr lvl="6"/>
            <a:endParaRPr lang="en-US" dirty="0"/>
          </a:p>
          <a:p>
            <a:r>
              <a:rPr lang="en-US" dirty="0"/>
              <a:t>Pages that are never accessed </a:t>
            </a:r>
            <a:br>
              <a:rPr lang="en-US" dirty="0"/>
            </a:br>
            <a:r>
              <a:rPr lang="en-US" dirty="0"/>
              <a:t>are never loaded.</a:t>
            </a:r>
          </a:p>
        </p:txBody>
      </p:sp>
    </p:spTree>
    <p:extLst>
      <p:ext uri="{BB962C8B-B14F-4D97-AF65-F5344CB8AC3E}">
        <p14:creationId xmlns:p14="http://schemas.microsoft.com/office/powerpoint/2010/main" val="2469555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395A2-7F18-FA4F-8620-C79B2B202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Dynamically Allocated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9309C-1B6C-6745-8F83-B1AF4EE18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682234"/>
          </a:xfrm>
        </p:spPr>
        <p:txBody>
          <a:bodyPr/>
          <a:lstStyle/>
          <a:p>
            <a:r>
              <a:rPr lang="en-US" dirty="0"/>
              <a:t>The same memory management algorithms (first fit, next fit, etc.) apply to heap memory that a process allocates and frees dynamically in its data segment.</a:t>
            </a:r>
          </a:p>
          <a:p>
            <a:pPr lvl="1"/>
            <a:r>
              <a:rPr lang="en-US" dirty="0"/>
              <a:t>Allocation requests can </a:t>
            </a:r>
            <a:br>
              <a:rPr lang="en-US" dirty="0"/>
            </a:br>
            <a:r>
              <a:rPr lang="en-US" dirty="0"/>
              <a:t>come in different sizes.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50ECD-A9F8-AB4B-8668-A0DB556DF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</a:t>
            </a:fld>
            <a:endParaRPr lang="en-US" altLang="x-none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5A5A1A96-9227-504A-B260-BF748CA3C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390" y="2880366"/>
            <a:ext cx="2743170" cy="25321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9C87495-0508-F040-BB1C-BC494C4A0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024" y="6216004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9260413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50DEF-DD98-3D49-B958-1E3DA81F02AA}" type="slidenum">
              <a:rPr lang="en-US"/>
              <a:pPr/>
              <a:t>40</a:t>
            </a:fld>
            <a:endParaRPr lang="en-US"/>
          </a:p>
        </p:txBody>
      </p:sp>
      <p:sp>
        <p:nvSpPr>
          <p:cNvPr id="83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 Paging, </a:t>
            </a:r>
            <a:r>
              <a:rPr lang="en-US" i="1" dirty="0"/>
              <a:t>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pic>
        <p:nvPicPr>
          <p:cNvPr id="8314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1408113"/>
            <a:ext cx="474345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8E8C6B-02DA-654A-92A1-23C3895309D9}"/>
              </a:ext>
            </a:extLst>
          </p:cNvPr>
          <p:cNvSpPr txBox="1"/>
          <p:nvPr/>
        </p:nvSpPr>
        <p:spPr>
          <a:xfrm>
            <a:off x="1097318" y="5758805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10195735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ED87-D865-194C-A063-9F8D9526F5BE}" type="slidenum">
              <a:rPr lang="en-US"/>
              <a:pPr/>
              <a:t>41</a:t>
            </a:fld>
            <a:endParaRPr lang="en-US"/>
          </a:p>
        </p:txBody>
      </p:sp>
      <p:pic>
        <p:nvPicPr>
          <p:cNvPr id="83251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233" y="1325903"/>
            <a:ext cx="5486400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25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Page Fault</a:t>
            </a:r>
          </a:p>
        </p:txBody>
      </p:sp>
      <p:sp>
        <p:nvSpPr>
          <p:cNvPr id="8325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74367" y="1295399"/>
            <a:ext cx="3017532" cy="3688063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B23C00"/>
                </a:solidFill>
              </a:rPr>
              <a:t>page fault </a:t>
            </a:r>
            <a:r>
              <a:rPr lang="en-US" dirty="0"/>
              <a:t>occurs </a:t>
            </a:r>
            <a:br>
              <a:rPr lang="en-US" dirty="0"/>
            </a:br>
            <a:r>
              <a:rPr lang="en-US" dirty="0"/>
              <a:t>whenever a program </a:t>
            </a:r>
            <a:br>
              <a:rPr lang="en-US" dirty="0"/>
            </a:br>
            <a:r>
              <a:rPr lang="en-US" dirty="0"/>
              <a:t>tries to access </a:t>
            </a:r>
            <a:br>
              <a:rPr lang="en-US" dirty="0"/>
            </a:br>
            <a:r>
              <a:rPr lang="en-US" dirty="0"/>
              <a:t>a page that is</a:t>
            </a:r>
            <a:br>
              <a:rPr lang="en-US" dirty="0"/>
            </a:br>
            <a:r>
              <a:rPr lang="en-US" u="sng" dirty="0"/>
              <a:t>not</a:t>
            </a:r>
            <a:r>
              <a:rPr lang="en-US" dirty="0"/>
              <a:t> currently </a:t>
            </a:r>
            <a:br>
              <a:rPr lang="en-US" dirty="0"/>
            </a:br>
            <a:r>
              <a:rPr lang="en-US" dirty="0"/>
              <a:t>in memory.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AEAA37-22C3-4D44-937D-AE25F83008EA}"/>
              </a:ext>
            </a:extLst>
          </p:cNvPr>
          <p:cNvSpPr txBox="1"/>
          <p:nvPr/>
        </p:nvSpPr>
        <p:spPr>
          <a:xfrm>
            <a:off x="1188757" y="5714975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42882034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B50D-9029-6343-B5E7-0C98FA9BF88D}" type="slidenum">
              <a:rPr lang="en-US"/>
              <a:pPr/>
              <a:t>42</a:t>
            </a:fld>
            <a:endParaRPr lang="en-US"/>
          </a:p>
        </p:txBody>
      </p:sp>
      <p:sp>
        <p:nvSpPr>
          <p:cNvPr id="83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Copy-on-Write</a:t>
            </a:r>
          </a:p>
        </p:txBody>
      </p:sp>
      <p:sp>
        <p:nvSpPr>
          <p:cNvPr id="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a call to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fork()</a:t>
            </a:r>
          </a:p>
          <a:p>
            <a:pPr lvl="1"/>
            <a:r>
              <a:rPr lang="en-US" dirty="0"/>
              <a:t>Both parent and child share </a:t>
            </a:r>
            <a:br>
              <a:rPr lang="en-US" dirty="0"/>
            </a:br>
            <a:r>
              <a:rPr lang="en-US" dirty="0"/>
              <a:t>the same pages in memory.</a:t>
            </a:r>
          </a:p>
          <a:p>
            <a:pPr lvl="1"/>
            <a:r>
              <a:rPr lang="en-US" dirty="0"/>
              <a:t>Recall that we said that after forking, the parent </a:t>
            </a:r>
            <a:br>
              <a:rPr lang="en-US" dirty="0"/>
            </a:br>
            <a:r>
              <a:rPr lang="en-US" dirty="0"/>
              <a:t>and child processes have separate memory.</a:t>
            </a:r>
          </a:p>
          <a:p>
            <a:pPr lvl="4"/>
            <a:endParaRPr lang="en-US" dirty="0"/>
          </a:p>
          <a:p>
            <a:r>
              <a:rPr lang="en-US" dirty="0"/>
              <a:t>As soon as one process attempts </a:t>
            </a:r>
            <a:br>
              <a:rPr lang="en-US" dirty="0"/>
            </a:br>
            <a:r>
              <a:rPr lang="en-US" dirty="0"/>
              <a:t>to modify a page:</a:t>
            </a:r>
          </a:p>
          <a:p>
            <a:pPr lvl="1"/>
            <a:r>
              <a:rPr lang="en-US" dirty="0"/>
              <a:t>A copy of the page is created.</a:t>
            </a:r>
          </a:p>
          <a:p>
            <a:pPr lvl="1"/>
            <a:r>
              <a:rPr lang="en-US" dirty="0"/>
              <a:t>The copied page is mapped into the address space of the process that wants to write to the page.</a:t>
            </a:r>
          </a:p>
        </p:txBody>
      </p:sp>
    </p:spTree>
    <p:extLst>
      <p:ext uri="{BB962C8B-B14F-4D97-AF65-F5344CB8AC3E}">
        <p14:creationId xmlns:p14="http://schemas.microsoft.com/office/powerpoint/2010/main" val="170040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33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A1FE-C1C2-104C-BEC5-49A7BADC3D14}" type="slidenum">
              <a:rPr lang="en-US"/>
              <a:pPr/>
              <a:t>43</a:t>
            </a:fld>
            <a:endParaRPr lang="en-US"/>
          </a:p>
        </p:txBody>
      </p:sp>
      <p:sp>
        <p:nvSpPr>
          <p:cNvPr id="83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Copy-on-Write, </a:t>
            </a:r>
            <a:r>
              <a:rPr lang="en-US" i="1" dirty="0"/>
              <a:t>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80" y="1295400"/>
            <a:ext cx="3566747" cy="414525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Just after the </a:t>
            </a:r>
            <a:br>
              <a:rPr lang="en-US"/>
            </a:br>
            <a:r>
              <a:rPr lang="en-US" b="1">
                <a:solidFill>
                  <a:srgbClr val="0033CC"/>
                </a:solidFill>
                <a:latin typeface="Courier New" charset="0"/>
              </a:rPr>
              <a:t>fork()</a:t>
            </a:r>
            <a:r>
              <a:rPr lang="en-US"/>
              <a:t> call: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After process</a:t>
            </a:r>
            <a:r>
              <a:rPr lang="en-US" baseline="-25000"/>
              <a:t>1</a:t>
            </a:r>
            <a:r>
              <a:rPr lang="en-US"/>
              <a:t> has</a:t>
            </a:r>
            <a:br>
              <a:rPr lang="en-US"/>
            </a:br>
            <a:r>
              <a:rPr lang="en-US"/>
              <a:t>written to page C:</a:t>
            </a:r>
          </a:p>
        </p:txBody>
      </p:sp>
      <p:pic>
        <p:nvPicPr>
          <p:cNvPr id="83456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43" y="1263650"/>
            <a:ext cx="4664075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4565" name="Picture 5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43" y="3703638"/>
            <a:ext cx="4697412" cy="217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6B096D-F04F-CC45-887C-8871BF03DB33}"/>
              </a:ext>
            </a:extLst>
          </p:cNvPr>
          <p:cNvSpPr txBox="1"/>
          <p:nvPr/>
        </p:nvSpPr>
        <p:spPr>
          <a:xfrm>
            <a:off x="3474732" y="6248400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262403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4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56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B911-405C-CB45-9E32-2461D213703F}" type="slidenum">
              <a:rPr lang="en-US"/>
              <a:pPr/>
              <a:t>44</a:t>
            </a:fld>
            <a:endParaRPr lang="en-US"/>
          </a:p>
        </p:txBody>
      </p:sp>
      <p:sp>
        <p:nvSpPr>
          <p:cNvPr id="83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Page Replacement</a:t>
            </a:r>
          </a:p>
        </p:txBody>
      </p:sp>
      <p:sp>
        <p:nvSpPr>
          <p:cNvPr id="83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a </a:t>
            </a:r>
            <a:r>
              <a:rPr lang="en-US" dirty="0">
                <a:solidFill>
                  <a:schemeClr val="folHlink"/>
                </a:solidFill>
              </a:rPr>
              <a:t>page fault</a:t>
            </a:r>
            <a:r>
              <a:rPr lang="en-US" dirty="0"/>
              <a:t> occurs, the operating system must choose a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victim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page to </a:t>
            </a:r>
            <a:r>
              <a:rPr lang="en-US" u="sng" dirty="0"/>
              <a:t>evict from memory</a:t>
            </a:r>
            <a:r>
              <a:rPr lang="en-US" dirty="0"/>
              <a:t> to make room for the page to be loaded from disk.</a:t>
            </a:r>
          </a:p>
          <a:p>
            <a:pPr lvl="4"/>
            <a:endParaRPr lang="en-US" dirty="0"/>
          </a:p>
          <a:p>
            <a:r>
              <a:rPr lang="en-US" dirty="0"/>
              <a:t>If the victim page has not been modified, </a:t>
            </a:r>
            <a:br>
              <a:rPr lang="en-US" dirty="0"/>
            </a:br>
            <a:r>
              <a:rPr lang="en-US" dirty="0"/>
              <a:t>then its copy on disk is up-to-date.</a:t>
            </a:r>
          </a:p>
        </p:txBody>
      </p:sp>
    </p:spTree>
    <p:extLst>
      <p:ext uri="{BB962C8B-B14F-4D97-AF65-F5344CB8AC3E}">
        <p14:creationId xmlns:p14="http://schemas.microsoft.com/office/powerpoint/2010/main" val="16878500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B911-405C-CB45-9E32-2461D213703F}" type="slidenum">
              <a:rPr lang="en-US"/>
              <a:pPr/>
              <a:t>45</a:t>
            </a:fld>
            <a:endParaRPr lang="en-US"/>
          </a:p>
        </p:txBody>
      </p:sp>
      <p:sp>
        <p:nvSpPr>
          <p:cNvPr id="83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Replacement, </a:t>
            </a:r>
            <a:r>
              <a:rPr lang="en-US" i="1" dirty="0"/>
              <a:t>cont’d</a:t>
            </a:r>
            <a:endParaRPr lang="en-US" dirty="0"/>
          </a:p>
        </p:txBody>
      </p:sp>
      <p:sp>
        <p:nvSpPr>
          <p:cNvPr id="83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 victim page has been modified, </a:t>
            </a:r>
            <a:br>
              <a:rPr lang="en-US" dirty="0"/>
            </a:br>
            <a:r>
              <a:rPr lang="en-US" dirty="0"/>
              <a:t>then the page must be written to disk.</a:t>
            </a:r>
          </a:p>
          <a:p>
            <a:pPr lvl="1"/>
            <a:r>
              <a:rPr lang="en-US" dirty="0"/>
              <a:t>Overwrite the old page.</a:t>
            </a:r>
          </a:p>
          <a:p>
            <a:pPr lvl="4"/>
            <a:endParaRPr lang="en-US" dirty="0"/>
          </a:p>
          <a:p>
            <a:r>
              <a:rPr lang="en-US" dirty="0"/>
              <a:t>Which page should be evicted from memory?</a:t>
            </a:r>
          </a:p>
          <a:p>
            <a:pPr lvl="1"/>
            <a:r>
              <a:rPr lang="en-US" dirty="0"/>
              <a:t>Several algorithms to decide.</a:t>
            </a:r>
          </a:p>
        </p:txBody>
      </p:sp>
    </p:spTree>
    <p:extLst>
      <p:ext uri="{BB962C8B-B14F-4D97-AF65-F5344CB8AC3E}">
        <p14:creationId xmlns:p14="http://schemas.microsoft.com/office/powerpoint/2010/main" val="24970019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E34E2-A54D-4140-A8F8-D3B2D6199E44}" type="slidenum">
              <a:rPr lang="en-US"/>
              <a:pPr/>
              <a:t>46</a:t>
            </a:fld>
            <a:endParaRPr lang="en-US"/>
          </a:p>
        </p:txBody>
      </p:sp>
      <p:sp>
        <p:nvSpPr>
          <p:cNvPr id="8366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Replacement, </a:t>
            </a:r>
            <a:r>
              <a:rPr lang="en-US" i="1" dirty="0"/>
              <a:t>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0C1DF989-11D5-E043-AD92-D79A90722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669" y="1247634"/>
            <a:ext cx="7426662" cy="46993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169B61-9825-474E-BCAE-525B74441FBB}"/>
              </a:ext>
            </a:extLst>
          </p:cNvPr>
          <p:cNvSpPr txBox="1"/>
          <p:nvPr/>
        </p:nvSpPr>
        <p:spPr>
          <a:xfrm>
            <a:off x="7223731" y="3243342"/>
            <a:ext cx="164590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33CC"/>
                </a:solidFill>
              </a:rPr>
              <a:t>No room to</a:t>
            </a:r>
          </a:p>
          <a:p>
            <a:pPr algn="ctr"/>
            <a:r>
              <a:rPr lang="en-US" sz="2000" dirty="0">
                <a:solidFill>
                  <a:srgbClr val="0033CC"/>
                </a:solidFill>
              </a:rPr>
              <a:t>load page B.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3B7526-8E45-2548-973A-314DD74D7E45}"/>
              </a:ext>
            </a:extLst>
          </p:cNvPr>
          <p:cNvSpPr txBox="1"/>
          <p:nvPr/>
        </p:nvSpPr>
        <p:spPr>
          <a:xfrm>
            <a:off x="5775425" y="5786735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34382352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33E8-80FB-4246-8B2C-3A02A0571FBB}" type="slidenum">
              <a:rPr lang="en-US"/>
              <a:pPr/>
              <a:t>47</a:t>
            </a:fld>
            <a:endParaRPr lang="en-US"/>
          </a:p>
        </p:txBody>
      </p:sp>
      <p:sp>
        <p:nvSpPr>
          <p:cNvPr id="83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Replacement, </a:t>
            </a:r>
            <a:r>
              <a:rPr lang="en-US" i="1" dirty="0"/>
              <a:t>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pic>
        <p:nvPicPr>
          <p:cNvPr id="83763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1299181"/>
            <a:ext cx="6488113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40C36D-1DD1-5140-8F38-74F83339785A}"/>
              </a:ext>
            </a:extLst>
          </p:cNvPr>
          <p:cNvSpPr txBox="1"/>
          <p:nvPr/>
        </p:nvSpPr>
        <p:spPr>
          <a:xfrm>
            <a:off x="5775425" y="5776728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763512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787F-18E7-5941-A190-4DD8CA5FE326}" type="slidenum">
              <a:rPr lang="en-US"/>
              <a:pPr/>
              <a:t>48</a:t>
            </a:fld>
            <a:endParaRPr lang="en-US"/>
          </a:p>
        </p:txBody>
      </p:sp>
      <p:sp>
        <p:nvSpPr>
          <p:cNvPr id="83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First-In, First-Out (FIFO)</a:t>
            </a:r>
          </a:p>
        </p:txBody>
      </p:sp>
      <p:sp>
        <p:nvSpPr>
          <p:cNvPr id="83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854075"/>
          </a:xfrm>
        </p:spPr>
        <p:txBody>
          <a:bodyPr/>
          <a:lstStyle/>
          <a:p>
            <a:r>
              <a:rPr lang="en-US"/>
              <a:t>Pages are evicted from memory in the order </a:t>
            </a:r>
            <a:br>
              <a:rPr lang="en-US"/>
            </a:br>
            <a:r>
              <a:rPr lang="en-US"/>
              <a:t>that they were loaded into memory.</a:t>
            </a:r>
          </a:p>
        </p:txBody>
      </p:sp>
      <p:pic>
        <p:nvPicPr>
          <p:cNvPr id="83866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2432050"/>
            <a:ext cx="691515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59A291-26E5-8844-8F53-3D1A0D8E96CB}"/>
              </a:ext>
            </a:extLst>
          </p:cNvPr>
          <p:cNvSpPr txBox="1"/>
          <p:nvPr/>
        </p:nvSpPr>
        <p:spPr>
          <a:xfrm>
            <a:off x="5775425" y="5775651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34333327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1A85-2662-DD4F-8C35-D6ACF51CF74F}" type="slidenum">
              <a:rPr lang="en-US"/>
              <a:pPr/>
              <a:t>49</a:t>
            </a:fld>
            <a:endParaRPr lang="en-US"/>
          </a:p>
        </p:txBody>
      </p:sp>
      <p:sp>
        <p:nvSpPr>
          <p:cNvPr id="83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Chance</a:t>
            </a:r>
          </a:p>
        </p:txBody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770"/>
          </a:xfrm>
        </p:spPr>
        <p:txBody>
          <a:bodyPr/>
          <a:lstStyle/>
          <a:p>
            <a:r>
              <a:rPr lang="en-US" dirty="0"/>
              <a:t>Modification of FIFO.</a:t>
            </a:r>
          </a:p>
          <a:p>
            <a:r>
              <a:rPr lang="en-US" dirty="0"/>
              <a:t>Before evicting the oldest page, </a:t>
            </a:r>
            <a:br>
              <a:rPr lang="en-US" dirty="0"/>
            </a:br>
            <a:r>
              <a:rPr lang="en-US" dirty="0"/>
              <a:t>check its reference bit.</a:t>
            </a:r>
          </a:p>
          <a:p>
            <a:pPr lvl="4"/>
            <a:endParaRPr lang="en-US" dirty="0"/>
          </a:p>
          <a:p>
            <a:r>
              <a:rPr lang="en-US" dirty="0"/>
              <a:t>If the page is </a:t>
            </a:r>
            <a:r>
              <a:rPr lang="en-US" u="sng" dirty="0"/>
              <a:t>not being referenc</a:t>
            </a:r>
            <a:r>
              <a:rPr lang="en-US" dirty="0"/>
              <a:t>ed, evict it.</a:t>
            </a:r>
          </a:p>
          <a:p>
            <a:pPr lvl="4"/>
            <a:endParaRPr lang="en-US" dirty="0"/>
          </a:p>
          <a:p>
            <a:r>
              <a:rPr lang="en-US" dirty="0"/>
              <a:t>If it is </a:t>
            </a:r>
            <a:r>
              <a:rPr lang="en-US" u="sng" dirty="0"/>
              <a:t>being referenced</a:t>
            </a:r>
            <a:r>
              <a:rPr lang="en-US" dirty="0"/>
              <a:t>, put it back at the tail of the queue as if it were a new page just loaded (the second chance).</a:t>
            </a:r>
          </a:p>
          <a:p>
            <a:pPr lvl="1"/>
            <a:r>
              <a:rPr lang="en-US" dirty="0"/>
              <a:t>Clear the reference bit.</a:t>
            </a:r>
          </a:p>
          <a:p>
            <a:pPr lvl="1"/>
            <a:r>
              <a:rPr lang="en-US" dirty="0"/>
              <a:t>Reset its load time to the current time.</a:t>
            </a:r>
          </a:p>
        </p:txBody>
      </p:sp>
    </p:spTree>
    <p:extLst>
      <p:ext uri="{BB962C8B-B14F-4D97-AF65-F5344CB8AC3E}">
        <p14:creationId xmlns:p14="http://schemas.microsoft.com/office/powerpoint/2010/main" val="328059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9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68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065B-8DDF-6140-BACA-7F27E91CD8D6}" type="slidenum">
              <a:rPr lang="en-US"/>
              <a:pPr/>
              <a:t>5</a:t>
            </a:fld>
            <a:endParaRPr lang="en-US"/>
          </a:p>
        </p:txBody>
      </p:sp>
      <p:sp>
        <p:nvSpPr>
          <p:cNvPr id="92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Internal or External Fragmentation?</a:t>
            </a:r>
          </a:p>
        </p:txBody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3870325"/>
          </a:xfrm>
        </p:spPr>
        <p:txBody>
          <a:bodyPr/>
          <a:lstStyle/>
          <a:p>
            <a:r>
              <a:rPr lang="en-US" dirty="0"/>
              <a:t>Variable-sized partitions</a:t>
            </a:r>
          </a:p>
          <a:p>
            <a:pPr lvl="1"/>
            <a:r>
              <a:rPr lang="en-US" dirty="0"/>
              <a:t>Entire processes occupy contiguous partitions </a:t>
            </a:r>
            <a:br>
              <a:rPr lang="en-US" dirty="0"/>
            </a:br>
            <a:r>
              <a:rPr lang="en-US" dirty="0"/>
              <a:t>of physical memory.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Fixed-sized page frames</a:t>
            </a:r>
          </a:p>
          <a:p>
            <a:pPr lvl="1"/>
            <a:r>
              <a:rPr lang="en-US" dirty="0"/>
              <a:t>Parts of processes occupy page frames distributed throughout physical memory.</a:t>
            </a:r>
          </a:p>
        </p:txBody>
      </p:sp>
      <p:grpSp>
        <p:nvGrpSpPr>
          <p:cNvPr id="924705" name="Group 33"/>
          <p:cNvGrpSpPr>
            <a:grpSpLocks/>
          </p:cNvGrpSpPr>
          <p:nvPr/>
        </p:nvGrpSpPr>
        <p:grpSpPr bwMode="auto">
          <a:xfrm>
            <a:off x="914400" y="2697488"/>
            <a:ext cx="7315200" cy="457200"/>
            <a:chOff x="576" y="1987"/>
            <a:chExt cx="4608" cy="288"/>
          </a:xfrm>
        </p:grpSpPr>
        <p:sp>
          <p:nvSpPr>
            <p:cNvPr id="924676" name="Rectangle 4"/>
            <p:cNvSpPr>
              <a:spLocks noChangeArrowheads="1"/>
            </p:cNvSpPr>
            <p:nvPr/>
          </p:nvSpPr>
          <p:spPr bwMode="auto">
            <a:xfrm>
              <a:off x="576" y="1987"/>
              <a:ext cx="4608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78" name="Rectangle 6"/>
            <p:cNvSpPr>
              <a:spLocks noChangeArrowheads="1"/>
            </p:cNvSpPr>
            <p:nvPr/>
          </p:nvSpPr>
          <p:spPr bwMode="auto">
            <a:xfrm>
              <a:off x="749" y="1987"/>
              <a:ext cx="1152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/>
                <a:t>P3</a:t>
              </a:r>
            </a:p>
          </p:txBody>
        </p:sp>
        <p:sp>
          <p:nvSpPr>
            <p:cNvPr id="924679" name="Rectangle 7"/>
            <p:cNvSpPr>
              <a:spLocks noChangeArrowheads="1"/>
            </p:cNvSpPr>
            <p:nvPr/>
          </p:nvSpPr>
          <p:spPr bwMode="auto">
            <a:xfrm>
              <a:off x="2074" y="1987"/>
              <a:ext cx="691" cy="28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P1</a:t>
              </a:r>
            </a:p>
          </p:txBody>
        </p:sp>
        <p:sp>
          <p:nvSpPr>
            <p:cNvPr id="924680" name="Rectangle 8"/>
            <p:cNvSpPr>
              <a:spLocks noChangeArrowheads="1"/>
            </p:cNvSpPr>
            <p:nvPr/>
          </p:nvSpPr>
          <p:spPr bwMode="auto">
            <a:xfrm>
              <a:off x="3226" y="1987"/>
              <a:ext cx="1728" cy="288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P2</a:t>
              </a:r>
            </a:p>
          </p:txBody>
        </p:sp>
      </p:grpSp>
      <p:grpSp>
        <p:nvGrpSpPr>
          <p:cNvPr id="924710" name="Group 38"/>
          <p:cNvGrpSpPr>
            <a:grpSpLocks/>
          </p:cNvGrpSpPr>
          <p:nvPr/>
        </p:nvGrpSpPr>
        <p:grpSpPr bwMode="auto">
          <a:xfrm>
            <a:off x="911399" y="4983463"/>
            <a:ext cx="7315200" cy="457200"/>
            <a:chOff x="576" y="3312"/>
            <a:chExt cx="4608" cy="288"/>
          </a:xfrm>
        </p:grpSpPr>
        <p:sp>
          <p:nvSpPr>
            <p:cNvPr id="924677" name="Rectangle 5"/>
            <p:cNvSpPr>
              <a:spLocks noChangeArrowheads="1"/>
            </p:cNvSpPr>
            <p:nvPr/>
          </p:nvSpPr>
          <p:spPr bwMode="auto">
            <a:xfrm>
              <a:off x="576" y="3312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81" name="Rectangle 9"/>
            <p:cNvSpPr>
              <a:spLocks noChangeArrowheads="1"/>
            </p:cNvSpPr>
            <p:nvPr/>
          </p:nvSpPr>
          <p:spPr bwMode="auto">
            <a:xfrm>
              <a:off x="864" y="3312"/>
              <a:ext cx="288" cy="288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P3</a:t>
              </a:r>
            </a:p>
          </p:txBody>
        </p:sp>
        <p:sp>
          <p:nvSpPr>
            <p:cNvPr id="924682" name="Rectangle 10"/>
            <p:cNvSpPr>
              <a:spLocks noChangeArrowheads="1"/>
            </p:cNvSpPr>
            <p:nvPr/>
          </p:nvSpPr>
          <p:spPr bwMode="auto">
            <a:xfrm>
              <a:off x="1152" y="3312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83" name="Rectangle 11"/>
            <p:cNvSpPr>
              <a:spLocks noChangeArrowheads="1"/>
            </p:cNvSpPr>
            <p:nvPr/>
          </p:nvSpPr>
          <p:spPr bwMode="auto">
            <a:xfrm>
              <a:off x="1440" y="3312"/>
              <a:ext cx="288" cy="288"/>
            </a:xfrm>
            <a:prstGeom prst="rect">
              <a:avLst/>
            </a:prstGeom>
            <a:solidFill>
              <a:srgbClr val="66FF66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P2</a:t>
              </a:r>
            </a:p>
          </p:txBody>
        </p:sp>
        <p:sp>
          <p:nvSpPr>
            <p:cNvPr id="924688" name="Rectangle 16"/>
            <p:cNvSpPr>
              <a:spLocks noChangeArrowheads="1"/>
            </p:cNvSpPr>
            <p:nvPr/>
          </p:nvSpPr>
          <p:spPr bwMode="auto">
            <a:xfrm>
              <a:off x="1728" y="3312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89" name="Rectangle 17"/>
            <p:cNvSpPr>
              <a:spLocks noChangeArrowheads="1"/>
            </p:cNvSpPr>
            <p:nvPr/>
          </p:nvSpPr>
          <p:spPr bwMode="auto">
            <a:xfrm>
              <a:off x="2016" y="3312"/>
              <a:ext cx="288" cy="288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P1</a:t>
              </a:r>
            </a:p>
          </p:txBody>
        </p:sp>
        <p:sp>
          <p:nvSpPr>
            <p:cNvPr id="924690" name="Rectangle 18"/>
            <p:cNvSpPr>
              <a:spLocks noChangeArrowheads="1"/>
            </p:cNvSpPr>
            <p:nvPr/>
          </p:nvSpPr>
          <p:spPr bwMode="auto">
            <a:xfrm>
              <a:off x="2304" y="3312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91" name="Rectangle 19"/>
            <p:cNvSpPr>
              <a:spLocks noChangeArrowheads="1"/>
            </p:cNvSpPr>
            <p:nvPr/>
          </p:nvSpPr>
          <p:spPr bwMode="auto">
            <a:xfrm>
              <a:off x="2592" y="3312"/>
              <a:ext cx="288" cy="288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24692" name="Rectangle 20"/>
            <p:cNvSpPr>
              <a:spLocks noChangeArrowheads="1"/>
            </p:cNvSpPr>
            <p:nvPr/>
          </p:nvSpPr>
          <p:spPr bwMode="auto">
            <a:xfrm>
              <a:off x="2880" y="3312"/>
              <a:ext cx="288" cy="288"/>
            </a:xfrm>
            <a:prstGeom prst="rect">
              <a:avLst/>
            </a:prstGeom>
            <a:solidFill>
              <a:srgbClr val="66FF66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P2</a:t>
              </a:r>
            </a:p>
          </p:txBody>
        </p:sp>
        <p:sp>
          <p:nvSpPr>
            <p:cNvPr id="924693" name="Rectangle 21"/>
            <p:cNvSpPr>
              <a:spLocks noChangeArrowheads="1"/>
            </p:cNvSpPr>
            <p:nvPr/>
          </p:nvSpPr>
          <p:spPr bwMode="auto">
            <a:xfrm>
              <a:off x="3168" y="3312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94" name="Rectangle 22"/>
            <p:cNvSpPr>
              <a:spLocks noChangeArrowheads="1"/>
            </p:cNvSpPr>
            <p:nvPr/>
          </p:nvSpPr>
          <p:spPr bwMode="auto">
            <a:xfrm>
              <a:off x="3456" y="3312"/>
              <a:ext cx="288" cy="288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24695" name="Rectangle 23"/>
            <p:cNvSpPr>
              <a:spLocks noChangeArrowheads="1"/>
            </p:cNvSpPr>
            <p:nvPr/>
          </p:nvSpPr>
          <p:spPr bwMode="auto">
            <a:xfrm>
              <a:off x="3744" y="3312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96" name="Rectangle 24"/>
            <p:cNvSpPr>
              <a:spLocks noChangeArrowheads="1"/>
            </p:cNvSpPr>
            <p:nvPr/>
          </p:nvSpPr>
          <p:spPr bwMode="auto">
            <a:xfrm>
              <a:off x="4032" y="3312"/>
              <a:ext cx="288" cy="288"/>
            </a:xfrm>
            <a:prstGeom prst="rect">
              <a:avLst/>
            </a:prstGeom>
            <a:solidFill>
              <a:srgbClr val="66FF66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24697" name="Rectangle 25"/>
            <p:cNvSpPr>
              <a:spLocks noChangeArrowheads="1"/>
            </p:cNvSpPr>
            <p:nvPr/>
          </p:nvSpPr>
          <p:spPr bwMode="auto">
            <a:xfrm>
              <a:off x="4320" y="3312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98" name="Rectangle 26"/>
            <p:cNvSpPr>
              <a:spLocks noChangeArrowheads="1"/>
            </p:cNvSpPr>
            <p:nvPr/>
          </p:nvSpPr>
          <p:spPr bwMode="auto">
            <a:xfrm>
              <a:off x="4608" y="3312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99" name="Rectangle 27"/>
            <p:cNvSpPr>
              <a:spLocks noChangeArrowheads="1"/>
            </p:cNvSpPr>
            <p:nvPr/>
          </p:nvSpPr>
          <p:spPr bwMode="auto">
            <a:xfrm>
              <a:off x="4896" y="3312"/>
              <a:ext cx="288" cy="288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P1</a:t>
              </a:r>
            </a:p>
          </p:txBody>
        </p:sp>
        <p:sp>
          <p:nvSpPr>
            <p:cNvPr id="924700" name="Rectangle 28"/>
            <p:cNvSpPr>
              <a:spLocks noChangeArrowheads="1"/>
            </p:cNvSpPr>
            <p:nvPr/>
          </p:nvSpPr>
          <p:spPr bwMode="auto">
            <a:xfrm>
              <a:off x="4262" y="3312"/>
              <a:ext cx="58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701" name="Rectangle 29"/>
            <p:cNvSpPr>
              <a:spLocks noChangeArrowheads="1"/>
            </p:cNvSpPr>
            <p:nvPr/>
          </p:nvSpPr>
          <p:spPr bwMode="auto">
            <a:xfrm>
              <a:off x="2707" y="3312"/>
              <a:ext cx="173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702" name="Rectangle 30"/>
            <p:cNvSpPr>
              <a:spLocks noChangeArrowheads="1"/>
            </p:cNvSpPr>
            <p:nvPr/>
          </p:nvSpPr>
          <p:spPr bwMode="auto">
            <a:xfrm>
              <a:off x="3629" y="3312"/>
              <a:ext cx="115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707" name="Text Box 35"/>
            <p:cNvSpPr txBox="1">
              <a:spLocks noChangeArrowheads="1"/>
            </p:cNvSpPr>
            <p:nvPr/>
          </p:nvSpPr>
          <p:spPr bwMode="auto">
            <a:xfrm>
              <a:off x="2569" y="3327"/>
              <a:ext cx="17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000"/>
                <a:t>P</a:t>
              </a:r>
            </a:p>
            <a:p>
              <a:r>
                <a:rPr lang="en-US" sz="1000"/>
                <a:t>3</a:t>
              </a:r>
            </a:p>
          </p:txBody>
        </p:sp>
        <p:sp>
          <p:nvSpPr>
            <p:cNvPr id="924708" name="Text Box 36"/>
            <p:cNvSpPr txBox="1">
              <a:spLocks noChangeArrowheads="1"/>
            </p:cNvSpPr>
            <p:nvPr/>
          </p:nvSpPr>
          <p:spPr bwMode="auto">
            <a:xfrm>
              <a:off x="3455" y="3337"/>
              <a:ext cx="17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000"/>
                <a:t>P</a:t>
              </a:r>
            </a:p>
            <a:p>
              <a:r>
                <a:rPr lang="en-US" sz="1000"/>
                <a:t>1</a:t>
              </a:r>
            </a:p>
          </p:txBody>
        </p:sp>
        <p:sp>
          <p:nvSpPr>
            <p:cNvPr id="924709" name="Text Box 37"/>
            <p:cNvSpPr txBox="1">
              <a:spLocks noChangeArrowheads="1"/>
            </p:cNvSpPr>
            <p:nvPr/>
          </p:nvSpPr>
          <p:spPr bwMode="auto">
            <a:xfrm>
              <a:off x="4061" y="3337"/>
              <a:ext cx="17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000"/>
                <a:t>P</a:t>
              </a:r>
            </a:p>
            <a:p>
              <a:r>
                <a:rPr lang="en-US" sz="100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08035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Chance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8C3D-1D40-5842-8926-8321D93EF020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5" name="Picture 4" descr="4-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06" y="1600220"/>
            <a:ext cx="8313382" cy="283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4ADEBB6-3E44-FD4E-A216-6120D9FB0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024" y="6216004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10480359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99E1-C789-AF44-B74B-3BB077CCE888}" type="slidenum">
              <a:rPr lang="en-US"/>
              <a:pPr/>
              <a:t>51</a:t>
            </a:fld>
            <a:endParaRPr lang="en-US"/>
          </a:p>
        </p:txBody>
      </p:sp>
      <p:sp>
        <p:nvSpPr>
          <p:cNvPr id="84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Least Recently Used (LRU)</a:t>
            </a:r>
          </a:p>
        </p:txBody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2133600"/>
          </a:xfrm>
        </p:spPr>
        <p:txBody>
          <a:bodyPr/>
          <a:lstStyle/>
          <a:p>
            <a:r>
              <a:rPr lang="en-US" dirty="0"/>
              <a:t>The victim page is the one that </a:t>
            </a:r>
            <a:br>
              <a:rPr lang="en-US" dirty="0"/>
            </a:br>
            <a:r>
              <a:rPr lang="en-US" dirty="0"/>
              <a:t>hadn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t been referenced the longest.</a:t>
            </a:r>
          </a:p>
          <a:p>
            <a:pPr lvl="4"/>
            <a:endParaRPr lang="en-US" dirty="0"/>
          </a:p>
          <a:p>
            <a:r>
              <a:rPr lang="en-US" dirty="0"/>
              <a:t>Need to keep track of the time </a:t>
            </a:r>
            <a:br>
              <a:rPr lang="en-US" dirty="0"/>
            </a:br>
            <a:r>
              <a:rPr lang="en-US" dirty="0"/>
              <a:t>when each page was </a:t>
            </a:r>
            <a:r>
              <a:rPr lang="en-US" dirty="0">
                <a:solidFill>
                  <a:srgbClr val="B23C00"/>
                </a:solidFill>
              </a:rPr>
              <a:t>last referenced</a:t>
            </a:r>
            <a:r>
              <a:rPr lang="en-US" dirty="0"/>
              <a:t>.</a:t>
            </a:r>
          </a:p>
        </p:txBody>
      </p:sp>
      <p:pic>
        <p:nvPicPr>
          <p:cNvPr id="8407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" t="32875" r="789" b="32362"/>
          <a:stretch>
            <a:fillRect/>
          </a:stretch>
        </p:blipFill>
        <p:spPr bwMode="auto">
          <a:xfrm>
            <a:off x="911225" y="3693136"/>
            <a:ext cx="728662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576335-4D23-9A41-965A-0945FA0BD5F2}"/>
              </a:ext>
            </a:extLst>
          </p:cNvPr>
          <p:cNvSpPr txBox="1"/>
          <p:nvPr/>
        </p:nvSpPr>
        <p:spPr>
          <a:xfrm>
            <a:off x="5775425" y="5783964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146322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0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54FC0-8BB4-4A43-A195-1250CF7C75CE}" type="slidenum">
              <a:rPr lang="en-US"/>
              <a:pPr/>
              <a:t>52</a:t>
            </a:fld>
            <a:endParaRPr lang="en-US"/>
          </a:p>
        </p:txBody>
      </p:sp>
      <p:sp>
        <p:nvSpPr>
          <p:cNvPr id="84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Frequently Used (LFU)</a:t>
            </a:r>
          </a:p>
        </p:txBody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Evict the page that has the </a:t>
            </a:r>
            <a:r>
              <a:rPr lang="en-US" u="sng" dirty="0"/>
              <a:t>lowest use count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Problems: 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If a page was heavily used at the beginning of a program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execution, it may stay in memory </a:t>
            </a:r>
            <a:br>
              <a:rPr lang="en-US" dirty="0"/>
            </a:br>
            <a:r>
              <a:rPr lang="en-US" dirty="0"/>
              <a:t>even if it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never referenced again.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A page that was just loaded may be the least frequently used page. </a:t>
            </a:r>
            <a:r>
              <a:rPr lang="en-US" u="sng" dirty="0"/>
              <a:t>Reference locality</a:t>
            </a:r>
            <a:r>
              <a:rPr lang="en-US" dirty="0"/>
              <a:t> says </a:t>
            </a:r>
            <a:br>
              <a:rPr lang="en-US" dirty="0"/>
            </a:br>
            <a:r>
              <a:rPr lang="en-US" dirty="0"/>
              <a:t>it will be used again soon.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91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1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731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54FC0-8BB4-4A43-A195-1250CF7C75CE}" type="slidenum">
              <a:rPr lang="en-US"/>
              <a:pPr/>
              <a:t>53</a:t>
            </a:fld>
            <a:endParaRPr lang="en-US"/>
          </a:p>
        </p:txBody>
      </p:sp>
      <p:sp>
        <p:nvSpPr>
          <p:cNvPr id="84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Frequently Used (MFU)</a:t>
            </a:r>
          </a:p>
        </p:txBody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Evict the page that has the </a:t>
            </a:r>
            <a:r>
              <a:rPr lang="en-US" u="sng" dirty="0"/>
              <a:t>highest use count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Pages with the smallest use count probably just got loaded, and they will be used again soon.</a:t>
            </a:r>
          </a:p>
        </p:txBody>
      </p:sp>
    </p:spTree>
    <p:extLst>
      <p:ext uri="{BB962C8B-B14F-4D97-AF65-F5344CB8AC3E}">
        <p14:creationId xmlns:p14="http://schemas.microsoft.com/office/powerpoint/2010/main" val="21549181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54FC0-8BB4-4A43-A195-1250CF7C75CE}" type="slidenum">
              <a:rPr lang="en-US"/>
              <a:pPr/>
              <a:t>54</a:t>
            </a:fld>
            <a:endParaRPr lang="en-US"/>
          </a:p>
        </p:txBody>
      </p:sp>
      <p:sp>
        <p:nvSpPr>
          <p:cNvPr id="84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Pick</a:t>
            </a:r>
          </a:p>
        </p:txBody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Randomly pick a page to evict.</a:t>
            </a:r>
          </a:p>
          <a:p>
            <a:pPr lvl="1"/>
            <a:r>
              <a:rPr lang="en-US" dirty="0"/>
              <a:t>This can have surprisingly good results!</a:t>
            </a:r>
          </a:p>
        </p:txBody>
      </p:sp>
    </p:spTree>
    <p:extLst>
      <p:ext uri="{BB962C8B-B14F-4D97-AF65-F5344CB8AC3E}">
        <p14:creationId xmlns:p14="http://schemas.microsoft.com/office/powerpoint/2010/main" val="19272680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ED8F2-0763-E143-A50A-6EA389406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Page Replacement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EE2DB-14D6-CF4A-A2D5-309807C7E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could replace the page that </a:t>
            </a:r>
            <a:r>
              <a:rPr lang="en-US" u="sng" dirty="0"/>
              <a:t>will not be used</a:t>
            </a:r>
            <a:r>
              <a:rPr lang="en-US" dirty="0"/>
              <a:t> for the longest period of time into the future, such a page-replacement algorithm would guarantee the </a:t>
            </a:r>
            <a:r>
              <a:rPr lang="en-US" u="sng" dirty="0"/>
              <a:t>lowest possible page-fault rate</a:t>
            </a:r>
            <a:r>
              <a:rPr lang="en-US" dirty="0"/>
              <a:t> for a fixed number of frames.</a:t>
            </a:r>
          </a:p>
          <a:p>
            <a:pPr lvl="1"/>
            <a:r>
              <a:rPr lang="en-US" dirty="0"/>
              <a:t>But how can we look into the future?</a:t>
            </a:r>
          </a:p>
          <a:p>
            <a:pPr lvl="4"/>
            <a:endParaRPr lang="en-US" dirty="0"/>
          </a:p>
          <a:p>
            <a:r>
              <a:rPr lang="en-US" dirty="0"/>
              <a:t>This is a </a:t>
            </a:r>
            <a:r>
              <a:rPr lang="en-US" u="sng" dirty="0"/>
              <a:t>theoretical algorithm</a:t>
            </a:r>
            <a:r>
              <a:rPr lang="en-US" dirty="0"/>
              <a:t> that we simulate by generating the reference string in advance.</a:t>
            </a:r>
          </a:p>
          <a:p>
            <a:pPr lvl="1"/>
            <a:r>
              <a:rPr lang="en-US" dirty="0"/>
              <a:t>Compare actual algorithms against this theoretical one to see how closely they come to being optimal.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2AEF4D-62AE-C14D-9447-8CDDE41BD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55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539418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CE58A-7A92-D445-86E5-244227CFE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Page Replacement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3DD96B-E378-F44A-A82E-B7BA7502C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56</a:t>
            </a:fld>
            <a:endParaRPr lang="en-US" altLang="x-none"/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FB8D1D9-6E67-8047-9057-812F4EC93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197" y="1417342"/>
            <a:ext cx="6495606" cy="185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316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3F67-21C5-FE4A-B303-EE7180E35DCE}" type="slidenum">
              <a:rPr lang="en-US"/>
              <a:pPr/>
              <a:t>57</a:t>
            </a:fld>
            <a:endParaRPr lang="en-US"/>
          </a:p>
        </p:txBody>
      </p:sp>
      <p:sp>
        <p:nvSpPr>
          <p:cNvPr id="8427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Set</a:t>
            </a:r>
          </a:p>
        </p:txBody>
      </p:sp>
      <p:sp>
        <p:nvSpPr>
          <p:cNvPr id="84275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set of pages a process is </a:t>
            </a:r>
            <a:r>
              <a:rPr lang="en-US" u="sng" dirty="0"/>
              <a:t>currently using</a:t>
            </a:r>
            <a:r>
              <a:rPr lang="en-US" dirty="0"/>
              <a:t>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If a process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working set can fit in memory, </a:t>
            </a:r>
            <a:br>
              <a:rPr lang="en-US" dirty="0"/>
            </a:br>
            <a:r>
              <a:rPr lang="en-US" dirty="0"/>
              <a:t>there will be few page faults.</a:t>
            </a:r>
          </a:p>
        </p:txBody>
      </p:sp>
    </p:spTree>
    <p:extLst>
      <p:ext uri="{BB962C8B-B14F-4D97-AF65-F5344CB8AC3E}">
        <p14:creationId xmlns:p14="http://schemas.microsoft.com/office/powerpoint/2010/main" val="28049485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3F67-21C5-FE4A-B303-EE7180E35DCE}" type="slidenum">
              <a:rPr lang="en-US"/>
              <a:pPr/>
              <a:t>58</a:t>
            </a:fld>
            <a:endParaRPr lang="en-US"/>
          </a:p>
        </p:txBody>
      </p:sp>
      <p:pic>
        <p:nvPicPr>
          <p:cNvPr id="84275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46122"/>
            <a:ext cx="4481513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27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Thrashing</a:t>
            </a:r>
          </a:p>
        </p:txBody>
      </p:sp>
      <p:sp>
        <p:nvSpPr>
          <p:cNvPr id="84275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 process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working set cannot fit </a:t>
            </a:r>
            <a:br>
              <a:rPr lang="en-US" dirty="0"/>
            </a:br>
            <a:r>
              <a:rPr lang="en-US" dirty="0"/>
              <a:t>into available memory.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Many page faults – one every few instructions.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Pages are constantly being </a:t>
            </a:r>
            <a:br>
              <a:rPr lang="en-US" dirty="0"/>
            </a:br>
            <a:r>
              <a:rPr lang="en-US" dirty="0"/>
              <a:t>loaded and evicted.</a:t>
            </a:r>
          </a:p>
          <a:p>
            <a:pPr lvl="4">
              <a:lnSpc>
                <a:spcPct val="90000"/>
              </a:lnSpc>
            </a:pPr>
            <a:endParaRPr lang="en-US" dirty="0">
              <a:solidFill>
                <a:srgbClr val="B23C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Disk I/O is </a:t>
            </a:r>
            <a:r>
              <a:rPr lang="en-US" u="sng" dirty="0"/>
              <a:t>very slow </a:t>
            </a:r>
            <a:br>
              <a:rPr lang="en-US" dirty="0"/>
            </a:br>
            <a:r>
              <a:rPr lang="en-US" dirty="0"/>
              <a:t>compared to the speed </a:t>
            </a:r>
            <a:br>
              <a:rPr lang="en-US" dirty="0"/>
            </a:br>
            <a:r>
              <a:rPr lang="en-US" dirty="0"/>
              <a:t>of the CPU.</a:t>
            </a:r>
          </a:p>
          <a:p>
            <a:pPr lvl="4">
              <a:lnSpc>
                <a:spcPct val="90000"/>
              </a:lnSpc>
            </a:pPr>
            <a:endParaRPr lang="en-US" dirty="0">
              <a:solidFill>
                <a:srgbClr val="B23C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The process spends </a:t>
            </a:r>
            <a:br>
              <a:rPr lang="en-US" dirty="0"/>
            </a:br>
            <a:r>
              <a:rPr lang="en-US" u="sng" dirty="0"/>
              <a:t>more time paging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than executing</a:t>
            </a:r>
            <a:r>
              <a:rPr lang="en-US" dirty="0">
                <a:solidFill>
                  <a:srgbClr val="B23C00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111CE6-663D-F843-9F72-AB364CF98EFB}"/>
              </a:ext>
            </a:extLst>
          </p:cNvPr>
          <p:cNvSpPr txBox="1"/>
          <p:nvPr/>
        </p:nvSpPr>
        <p:spPr>
          <a:xfrm>
            <a:off x="3474732" y="6248400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340142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27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27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2756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9E73-25A7-3B4E-9A90-4A37BA711C2F}" type="slidenum">
              <a:rPr lang="en-US"/>
              <a:pPr/>
              <a:t>59</a:t>
            </a:fld>
            <a:endParaRPr lang="en-US"/>
          </a:p>
        </p:txBody>
      </p:sp>
      <p:sp>
        <p:nvSpPr>
          <p:cNvPr id="84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Fault Frequency (PFF)</a:t>
            </a:r>
          </a:p>
        </p:txBody>
      </p:sp>
      <p:sp>
        <p:nvSpPr>
          <p:cNvPr id="84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21675" cy="2225039"/>
          </a:xfrm>
        </p:spPr>
        <p:txBody>
          <a:bodyPr/>
          <a:lstStyle/>
          <a:p>
            <a:r>
              <a:rPr lang="en-US" dirty="0"/>
              <a:t>To prevent thrashing, we need to control the 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page fault frequency </a:t>
            </a:r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PFF</a:t>
            </a:r>
            <a:r>
              <a:rPr lang="en-US" dirty="0"/>
              <a:t>) of a process.</a:t>
            </a:r>
          </a:p>
          <a:p>
            <a:pPr lvl="1"/>
            <a:r>
              <a:rPr lang="en-US" dirty="0"/>
              <a:t>Too high: The process needs more page frames, </a:t>
            </a:r>
            <a:br>
              <a:rPr lang="en-US" dirty="0"/>
            </a:br>
            <a:r>
              <a:rPr lang="en-US" dirty="0"/>
              <a:t>or it will thrash.</a:t>
            </a:r>
          </a:p>
          <a:p>
            <a:pPr lvl="1"/>
            <a:r>
              <a:rPr lang="en-US" dirty="0"/>
              <a:t>Too low: The process has too many page frames.</a:t>
            </a:r>
          </a:p>
        </p:txBody>
      </p:sp>
      <p:pic>
        <p:nvPicPr>
          <p:cNvPr id="84378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 t="16351" r="1137" b="16667"/>
          <a:stretch>
            <a:fillRect/>
          </a:stretch>
        </p:blipFill>
        <p:spPr bwMode="auto">
          <a:xfrm>
            <a:off x="1554513" y="3428650"/>
            <a:ext cx="5886450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CD09F9-1E71-8A49-9CD2-88815F7D2DCC}"/>
              </a:ext>
            </a:extLst>
          </p:cNvPr>
          <p:cNvSpPr txBox="1"/>
          <p:nvPr/>
        </p:nvSpPr>
        <p:spPr>
          <a:xfrm>
            <a:off x="3474732" y="6248400"/>
            <a:ext cx="29113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1492168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64EA-4A4F-CE44-9E2B-A297E94BF85A}" type="slidenum">
              <a:rPr lang="en-US"/>
              <a:pPr/>
              <a:t>6</a:t>
            </a:fld>
            <a:endParaRPr lang="en-US"/>
          </a:p>
        </p:txBody>
      </p:sp>
      <p:sp>
        <p:nvSpPr>
          <p:cNvPr id="80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Paging</a:t>
            </a:r>
          </a:p>
        </p:txBody>
      </p:sp>
      <p:sp>
        <p:nvSpPr>
          <p:cNvPr id="80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968209"/>
          </a:xfrm>
        </p:spPr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Paging </a:t>
            </a:r>
            <a:r>
              <a:rPr lang="en-US" dirty="0"/>
              <a:t>is a memory management scheme </a:t>
            </a:r>
            <a:br>
              <a:rPr lang="en-US" dirty="0"/>
            </a:br>
            <a:r>
              <a:rPr lang="en-US" dirty="0"/>
              <a:t>that allows the physical address space of a process to be </a:t>
            </a:r>
            <a:r>
              <a:rPr lang="en-US" u="sng" dirty="0"/>
              <a:t>noncontiguous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No external fragmentation.</a:t>
            </a:r>
          </a:p>
          <a:p>
            <a:pPr lvl="1"/>
            <a:r>
              <a:rPr lang="en-US" dirty="0"/>
              <a:t>Can still have internal fragmentation.</a:t>
            </a:r>
          </a:p>
          <a:p>
            <a:r>
              <a:rPr lang="en-US" dirty="0"/>
              <a:t>No need for memory compaction.</a:t>
            </a:r>
          </a:p>
          <a:p>
            <a:pPr lvl="4"/>
            <a:endParaRPr lang="en-US" dirty="0"/>
          </a:p>
          <a:p>
            <a:r>
              <a:rPr lang="en-US" dirty="0"/>
              <a:t>Helps solve the problem of allocating </a:t>
            </a:r>
            <a:br>
              <a:rPr lang="en-US" dirty="0"/>
            </a:br>
            <a:r>
              <a:rPr lang="en-US" dirty="0"/>
              <a:t>various sizes of memory blocks to a process.</a:t>
            </a:r>
          </a:p>
          <a:p>
            <a:pPr lvl="1"/>
            <a:r>
              <a:rPr lang="en-US" dirty="0"/>
              <a:t>Fragmentation can occur on the </a:t>
            </a:r>
            <a:br>
              <a:rPr lang="en-US" dirty="0"/>
            </a:br>
            <a:r>
              <a:rPr lang="en-US" dirty="0"/>
              <a:t>swapping backing store.</a:t>
            </a:r>
          </a:p>
        </p:txBody>
      </p:sp>
    </p:spTree>
    <p:extLst>
      <p:ext uri="{BB962C8B-B14F-4D97-AF65-F5344CB8AC3E}">
        <p14:creationId xmlns:p14="http://schemas.microsoft.com/office/powerpoint/2010/main" val="314516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09F9-BFFF-5F46-98A0-32CD20857667}" type="slidenum">
              <a:rPr lang="en-US"/>
              <a:pPr/>
              <a:t>60</a:t>
            </a:fld>
            <a:endParaRPr lang="en-US"/>
          </a:p>
        </p:txBody>
      </p:sp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#6: Paging</a:t>
            </a:r>
          </a:p>
        </p:txBody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are running a process that consists of </a:t>
            </a:r>
            <a:br>
              <a:rPr lang="en-US" dirty="0"/>
            </a:br>
            <a:r>
              <a:rPr lang="en-US" dirty="0"/>
              <a:t>8 pages numbered 0 through 7. </a:t>
            </a:r>
          </a:p>
          <a:p>
            <a:r>
              <a:rPr lang="en-US" dirty="0"/>
              <a:t>Physical memory has 3 page frames.</a:t>
            </a:r>
          </a:p>
          <a:p>
            <a:r>
              <a:rPr lang="en-US" dirty="0"/>
              <a:t>There are 8 page frames always available </a:t>
            </a:r>
            <a:br>
              <a:rPr lang="en-US" dirty="0"/>
            </a:br>
            <a:r>
              <a:rPr lang="en-US" dirty="0"/>
              <a:t>on disk.</a:t>
            </a:r>
          </a:p>
          <a:p>
            <a:pPr lvl="4"/>
            <a:endParaRPr lang="en-US" dirty="0"/>
          </a:p>
          <a:p>
            <a:r>
              <a:rPr lang="en-US" dirty="0"/>
              <a:t>The process makes </a:t>
            </a:r>
            <a:r>
              <a:rPr lang="en-US" u="sng" dirty="0"/>
              <a:t>random references</a:t>
            </a:r>
            <a:br>
              <a:rPr lang="en-US" dirty="0"/>
            </a:br>
            <a:r>
              <a:rPr lang="en-US" dirty="0"/>
              <a:t>to its pages. Due to </a:t>
            </a:r>
            <a:r>
              <a:rPr lang="en-US" u="sng" dirty="0"/>
              <a:t>locality of reference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after referencing a page </a:t>
            </a:r>
            <a:r>
              <a:rPr lang="en-US" i="1" dirty="0" err="1">
                <a:latin typeface="Times New Roman" charset="0"/>
              </a:rPr>
              <a:t>i</a:t>
            </a:r>
            <a:r>
              <a:rPr lang="en-US" dirty="0"/>
              <a:t>, there is a </a:t>
            </a:r>
            <a:br>
              <a:rPr lang="en-US" dirty="0"/>
            </a:br>
            <a:r>
              <a:rPr lang="en-US" dirty="0"/>
              <a:t>60% probability that the next reference </a:t>
            </a:r>
            <a:br>
              <a:rPr lang="en-US" dirty="0"/>
            </a:br>
            <a:r>
              <a:rPr lang="en-US" dirty="0"/>
              <a:t>will be to page </a:t>
            </a:r>
            <a:r>
              <a:rPr lang="en-US" i="1" dirty="0">
                <a:latin typeface="Times New Roman" charset="0"/>
              </a:rPr>
              <a:t>i</a:t>
            </a:r>
            <a:r>
              <a:rPr lang="en-US" dirty="0">
                <a:latin typeface="Times New Roman" charset="0"/>
              </a:rPr>
              <a:t>-1</a:t>
            </a:r>
            <a:r>
              <a:rPr lang="en-US" dirty="0"/>
              <a:t>, </a:t>
            </a:r>
            <a:r>
              <a:rPr lang="en-US" i="1" dirty="0" err="1">
                <a:latin typeface="Times New Roman" charset="0"/>
              </a:rPr>
              <a:t>i</a:t>
            </a:r>
            <a:r>
              <a:rPr lang="en-US" dirty="0"/>
              <a:t>, or </a:t>
            </a:r>
            <a:r>
              <a:rPr lang="en-US" i="1" dirty="0">
                <a:latin typeface="Times New Roman" charset="0"/>
              </a:rPr>
              <a:t>i</a:t>
            </a:r>
            <a:r>
              <a:rPr lang="en-US" dirty="0">
                <a:latin typeface="Times New Roman" charset="0"/>
              </a:rPr>
              <a:t>+1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713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09F9-BFFF-5F46-98A0-32CD20857667}" type="slidenum">
              <a:rPr lang="en-US"/>
              <a:pPr/>
              <a:t>61</a:t>
            </a:fld>
            <a:endParaRPr lang="en-US"/>
          </a:p>
        </p:txBody>
      </p:sp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#6: Paging</a:t>
            </a:r>
            <a:r>
              <a:rPr lang="en-US" i="1" dirty="0"/>
              <a:t>, cont’d</a:t>
            </a:r>
          </a:p>
        </p:txBody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TIP:</a:t>
            </a:r>
            <a:r>
              <a:rPr lang="en-US" dirty="0"/>
              <a:t> Given page reference </a:t>
            </a:r>
            <a:r>
              <a:rPr lang="en-US" i="1" dirty="0" err="1">
                <a:latin typeface="Times New Roman" charset="0"/>
              </a:rPr>
              <a:t>i</a:t>
            </a:r>
            <a:r>
              <a:rPr lang="en-US" dirty="0"/>
              <a:t>, to compute the next page reference, first generate a random number </a:t>
            </a:r>
            <a:r>
              <a:rPr lang="en-US" i="1" dirty="0">
                <a:latin typeface="Times New Roman" charset="0"/>
              </a:rPr>
              <a:t>r</a:t>
            </a:r>
            <a:r>
              <a:rPr lang="en-US" dirty="0"/>
              <a:t> from 0 through 9.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If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/>
              <a:t> is 0 or 1, then the next reference is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/>
              <a:t> is 2 or 3, then the next reference is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/>
              <a:t> is 4 or 5, then the next reference is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/>
              <a:t> is 6, 7, 8, or 9, then randomly make the next reference a value other than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dirty="0"/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/>
              <a:t>, or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The value of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/>
              <a:t> should wrap around from 7 to 0.</a:t>
            </a: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7025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09F9-BFFF-5F46-98A0-32CD20857667}" type="slidenum">
              <a:rPr lang="en-US"/>
              <a:pPr/>
              <a:t>62</a:t>
            </a:fld>
            <a:endParaRPr lang="en-US"/>
          </a:p>
        </p:txBody>
      </p:sp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#6: Paging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Simulate the </a:t>
            </a:r>
            <a:r>
              <a:rPr lang="en-US" dirty="0"/>
              <a:t>page replacement algorithms </a:t>
            </a:r>
            <a:r>
              <a:rPr lang="en-US" dirty="0">
                <a:cs typeface="Arial" charset="0"/>
              </a:rPr>
              <a:t>FIFO, LRU, LFU, MFU, random pick, and optimal.</a:t>
            </a:r>
          </a:p>
          <a:p>
            <a:pPr lvl="4"/>
            <a:endParaRPr lang="en-US" dirty="0">
              <a:cs typeface="Arial" charset="0"/>
            </a:endParaRPr>
          </a:p>
          <a:p>
            <a:r>
              <a:rPr lang="en-US" dirty="0">
                <a:cs typeface="Arial" charset="0"/>
              </a:rPr>
              <a:t>Generate a string of 100 page references and run all six algorithms using the </a:t>
            </a:r>
            <a:r>
              <a:rPr lang="en-US" u="sng" dirty="0">
                <a:cs typeface="Arial" charset="0"/>
              </a:rPr>
              <a:t>same</a:t>
            </a:r>
            <a:r>
              <a:rPr lang="en-US" dirty="0">
                <a:cs typeface="Arial" charset="0"/>
              </a:rPr>
              <a:t> string of references.</a:t>
            </a:r>
          </a:p>
          <a:p>
            <a:pPr lvl="1"/>
            <a:r>
              <a:rPr lang="en-US" dirty="0">
                <a:cs typeface="Arial" charset="0"/>
              </a:rPr>
              <a:t>For each algorithm, compute the </a:t>
            </a:r>
            <a:r>
              <a:rPr lang="en-US" u="sng" dirty="0"/>
              <a:t>hit ratio</a:t>
            </a:r>
            <a:r>
              <a:rPr lang="en-US" dirty="0">
                <a:cs typeface="Arial" charset="0"/>
              </a:rPr>
              <a:t> of pages </a:t>
            </a:r>
            <a:r>
              <a:rPr lang="en-US" dirty="0"/>
              <a:t>already</a:t>
            </a:r>
            <a:r>
              <a:rPr lang="en-US" dirty="0">
                <a:cs typeface="Arial" charset="0"/>
              </a:rPr>
              <a:t> in memory, and count how many times there was a </a:t>
            </a:r>
            <a:r>
              <a:rPr lang="en-US" u="sng" dirty="0">
                <a:cs typeface="Arial" charset="0"/>
              </a:rPr>
              <a:t>page swap</a:t>
            </a:r>
            <a:r>
              <a:rPr lang="en-US" dirty="0">
                <a:cs typeface="Arial" charset="0"/>
              </a:rPr>
              <a:t>.</a:t>
            </a:r>
          </a:p>
          <a:p>
            <a:pPr lvl="1"/>
            <a:r>
              <a:rPr lang="en-US" dirty="0">
                <a:cs typeface="Arial" charset="0"/>
              </a:rPr>
              <a:t>Repeat 5 times with a different string of page references each time to get averages.</a:t>
            </a:r>
          </a:p>
        </p:txBody>
      </p:sp>
    </p:spTree>
    <p:extLst>
      <p:ext uri="{BB962C8B-B14F-4D97-AF65-F5344CB8AC3E}">
        <p14:creationId xmlns:p14="http://schemas.microsoft.com/office/powerpoint/2010/main" val="35646194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09F9-BFFF-5F46-98A0-32CD20857667}" type="slidenum">
              <a:rPr lang="en-US"/>
              <a:pPr/>
              <a:t>63</a:t>
            </a:fld>
            <a:endParaRPr lang="en-US"/>
          </a:p>
        </p:txBody>
      </p:sp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Assignment #6: </a:t>
            </a:r>
            <a:r>
              <a:rPr lang="en-US" dirty="0"/>
              <a:t>Paging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When the process starts, none of its pages </a:t>
            </a:r>
            <a:br>
              <a:rPr lang="en-US" dirty="0">
                <a:cs typeface="Arial" charset="0"/>
              </a:rPr>
            </a:br>
            <a:r>
              <a:rPr lang="en-US" dirty="0">
                <a:cs typeface="Arial" charset="0"/>
              </a:rPr>
              <a:t>are in memory.</a:t>
            </a:r>
          </a:p>
          <a:p>
            <a:pPr lvl="4"/>
            <a:endParaRPr lang="en-US" dirty="0">
              <a:cs typeface="Arial" charset="0"/>
            </a:endParaRPr>
          </a:p>
          <a:p>
            <a:r>
              <a:rPr lang="en-US" dirty="0">
                <a:cs typeface="Arial" charset="0"/>
              </a:rPr>
              <a:t>Then for each subsequent reference in the generated string of page references, print the page numbers of the </a:t>
            </a:r>
            <a:r>
              <a:rPr lang="en-US" u="sng" dirty="0">
                <a:cs typeface="Arial" charset="0"/>
              </a:rPr>
              <a:t>pages in memory</a:t>
            </a:r>
            <a:r>
              <a:rPr lang="en-US" dirty="0">
                <a:cs typeface="Arial" charset="0"/>
              </a:rPr>
              <a:t> and </a:t>
            </a:r>
            <a:br>
              <a:rPr lang="en-US" dirty="0">
                <a:cs typeface="Arial" charset="0"/>
              </a:rPr>
            </a:br>
            <a:r>
              <a:rPr lang="en-US" dirty="0">
                <a:cs typeface="Arial" charset="0"/>
              </a:rPr>
              <a:t>(if any) which page needed to be </a:t>
            </a:r>
            <a:r>
              <a:rPr lang="en-US" u="sng" dirty="0">
                <a:cs typeface="Arial" charset="0"/>
              </a:rPr>
              <a:t>paged in</a:t>
            </a:r>
            <a:r>
              <a:rPr lang="en-US" dirty="0">
                <a:cs typeface="Arial" charset="0"/>
              </a:rPr>
              <a:t> </a:t>
            </a:r>
            <a:br>
              <a:rPr lang="en-US" dirty="0">
                <a:cs typeface="Arial" charset="0"/>
              </a:rPr>
            </a:br>
            <a:r>
              <a:rPr lang="en-US" dirty="0">
                <a:cs typeface="Arial" charset="0"/>
              </a:rPr>
              <a:t>and which page was </a:t>
            </a:r>
            <a:r>
              <a:rPr lang="en-US" u="sng" dirty="0">
                <a:cs typeface="Arial" charset="0"/>
              </a:rPr>
              <a:t>evicted</a:t>
            </a:r>
            <a:r>
              <a:rPr lang="en-US" dirty="0"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25703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#6: Paging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230867"/>
          </a:xfrm>
        </p:spPr>
        <p:txBody>
          <a:bodyPr/>
          <a:lstStyle/>
          <a:p>
            <a:r>
              <a:rPr lang="en-US" dirty="0"/>
              <a:t>Print the page references down the page and the corresponding page frames horizontally.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Therefore, </a:t>
            </a:r>
            <a:br>
              <a:rPr lang="en-US" dirty="0"/>
            </a:br>
            <a:r>
              <a:rPr lang="en-US" dirty="0"/>
              <a:t>instead of: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1"/>
            <a:r>
              <a:rPr lang="en-US" dirty="0"/>
              <a:t>Print: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8C3D-1D40-5842-8926-8321D93EF020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15" y="2354213"/>
            <a:ext cx="4846267" cy="153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903A4B-3508-A74D-B1CF-9C6D0979B81E}"/>
              </a:ext>
            </a:extLst>
          </p:cNvPr>
          <p:cNvSpPr txBox="1"/>
          <p:nvPr/>
        </p:nvSpPr>
        <p:spPr>
          <a:xfrm>
            <a:off x="2468904" y="4069073"/>
            <a:ext cx="4480510" cy="20621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Ref   Frames   Action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7    7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0    7 0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1    7 0 1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2    2 0 1    7 evicted, 2 entered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3    2 3 1    0 evicted, 3 entered   </a:t>
            </a:r>
          </a:p>
          <a:p>
            <a:r>
              <a:rPr lang="en-US" i="1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592853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64EA-4A4F-CE44-9E2B-A297E94BF85A}" type="slidenum">
              <a:rPr lang="en-US"/>
              <a:pPr/>
              <a:t>7</a:t>
            </a:fld>
            <a:endParaRPr lang="en-US"/>
          </a:p>
        </p:txBody>
      </p:sp>
      <p:sp>
        <p:nvSpPr>
          <p:cNvPr id="80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Paging</a:t>
            </a:r>
            <a:r>
              <a:rPr lang="en-US" i="1" dirty="0"/>
              <a:t>, cont’d</a:t>
            </a:r>
          </a:p>
        </p:txBody>
      </p:sp>
      <p:sp>
        <p:nvSpPr>
          <p:cNvPr id="80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Used by most operating systems.</a:t>
            </a:r>
          </a:p>
          <a:p>
            <a:pPr lvl="4"/>
            <a:endParaRPr lang="en-US" dirty="0"/>
          </a:p>
          <a:p>
            <a:r>
              <a:rPr lang="en-US" dirty="0"/>
              <a:t>Superior to previous memory management schemes.</a:t>
            </a:r>
          </a:p>
          <a:p>
            <a:pPr lvl="4"/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Paging support traditionally was handled by hardware.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On 64-bit microprocessors, paging is often implemented by a combination of hardware </a:t>
            </a:r>
            <a:br>
              <a:rPr lang="en-US" dirty="0"/>
            </a:br>
            <a:r>
              <a:rPr lang="en-US" dirty="0"/>
              <a:t>and operating system.</a:t>
            </a:r>
          </a:p>
          <a:p>
            <a:pPr lvl="4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663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A9ED-5BA1-4847-A1C8-B7886B7F1A94}" type="slidenum">
              <a:rPr lang="en-US"/>
              <a:pPr/>
              <a:t>8</a:t>
            </a:fld>
            <a:endParaRPr lang="en-US"/>
          </a:p>
        </p:txBody>
      </p:sp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Paging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Divide </a:t>
            </a:r>
            <a:r>
              <a:rPr lang="en-US" u="sng" dirty="0"/>
              <a:t>physical memory</a:t>
            </a:r>
            <a:r>
              <a:rPr lang="en-US" dirty="0"/>
              <a:t> into fixed-sized </a:t>
            </a:r>
            <a:r>
              <a:rPr lang="en-US" dirty="0">
                <a:solidFill>
                  <a:srgbClr val="B23C00"/>
                </a:solidFill>
              </a:rPr>
              <a:t>frames</a:t>
            </a:r>
            <a:r>
              <a:rPr lang="en-US" dirty="0">
                <a:solidFill>
                  <a:srgbClr val="3366FF"/>
                </a:solidFill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AKA </a:t>
            </a:r>
            <a:r>
              <a:rPr lang="en-US" dirty="0">
                <a:solidFill>
                  <a:srgbClr val="B23C00"/>
                </a:solidFill>
              </a:rPr>
              <a:t>page frames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Size is a power of 2, </a:t>
            </a:r>
            <a:br>
              <a:rPr lang="en-US" dirty="0"/>
            </a:br>
            <a:r>
              <a:rPr lang="en-US" dirty="0"/>
              <a:t>between 512 bytes and 8192 bytes.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Divide </a:t>
            </a:r>
            <a:r>
              <a:rPr lang="en-US" u="sng" dirty="0"/>
              <a:t>logical memory</a:t>
            </a:r>
            <a:r>
              <a:rPr lang="en-US" dirty="0"/>
              <a:t> into </a:t>
            </a:r>
            <a:r>
              <a:rPr lang="en-US" dirty="0">
                <a:solidFill>
                  <a:srgbClr val="B23C00"/>
                </a:solidFill>
              </a:rPr>
              <a:t>pages </a:t>
            </a:r>
            <a:r>
              <a:rPr lang="en-US" dirty="0"/>
              <a:t>of same size.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Logical memory is what the process operates in.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process acts as if it is directly using physical memory.</a:t>
            </a:r>
          </a:p>
        </p:txBody>
      </p:sp>
    </p:spTree>
    <p:extLst>
      <p:ext uri="{BB962C8B-B14F-4D97-AF65-F5344CB8AC3E}">
        <p14:creationId xmlns:p14="http://schemas.microsoft.com/office/powerpoint/2010/main" val="127582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A9ED-5BA1-4847-A1C8-B7886B7F1A94}" type="slidenum">
              <a:rPr lang="en-US"/>
              <a:pPr/>
              <a:t>9</a:t>
            </a:fld>
            <a:endParaRPr lang="en-US"/>
          </a:p>
        </p:txBody>
      </p:sp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Paging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memory manager keeps track </a:t>
            </a:r>
            <a:br>
              <a:rPr lang="en-US" dirty="0"/>
            </a:br>
            <a:r>
              <a:rPr lang="en-US" dirty="0"/>
              <a:t>of all free frames.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To run a program of size </a:t>
            </a:r>
            <a:r>
              <a:rPr lang="en-US" i="1" dirty="0">
                <a:latin typeface="Times New Roman" charset="0"/>
              </a:rPr>
              <a:t>n</a:t>
            </a:r>
            <a:r>
              <a:rPr lang="en-US" dirty="0"/>
              <a:t> pages, </a:t>
            </a:r>
            <a:br>
              <a:rPr lang="en-US" dirty="0"/>
            </a:br>
            <a:r>
              <a:rPr lang="en-US" dirty="0"/>
              <a:t>the memory manager needs to find </a:t>
            </a:r>
            <a:br>
              <a:rPr lang="en-US" dirty="0"/>
            </a:br>
            <a:r>
              <a:rPr lang="en-US" i="1" dirty="0">
                <a:latin typeface="Times New Roman" charset="0"/>
              </a:rPr>
              <a:t>n</a:t>
            </a:r>
            <a:r>
              <a:rPr lang="en-US" dirty="0"/>
              <a:t> free frames into which to load the program.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 </a:t>
            </a:r>
            <a:r>
              <a:rPr lang="en-US" dirty="0">
                <a:solidFill>
                  <a:srgbClr val="B23C00"/>
                </a:solidFill>
              </a:rPr>
              <a:t>page table </a:t>
            </a:r>
            <a:r>
              <a:rPr lang="en-US" dirty="0"/>
              <a:t>translates logical addresses </a:t>
            </a:r>
            <a:br>
              <a:rPr lang="en-US" dirty="0"/>
            </a:br>
            <a:r>
              <a:rPr lang="en-US" dirty="0"/>
              <a:t>to physical addresses.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Each process has a page table.</a:t>
            </a:r>
          </a:p>
        </p:txBody>
      </p:sp>
    </p:spTree>
    <p:extLst>
      <p:ext uri="{BB962C8B-B14F-4D97-AF65-F5344CB8AC3E}">
        <p14:creationId xmlns:p14="http://schemas.microsoft.com/office/powerpoint/2010/main" val="969902202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41818</TotalTime>
  <Words>3283</Words>
  <Application>Microsoft Macintosh PowerPoint</Application>
  <PresentationFormat>On-screen Show (4:3)</PresentationFormat>
  <Paragraphs>498</Paragraphs>
  <Slides>64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1" baseType="lpstr">
      <vt:lpstr>Arial</vt:lpstr>
      <vt:lpstr>Courier New</vt:lpstr>
      <vt:lpstr>Helvetica</vt:lpstr>
      <vt:lpstr>Times New Roman</vt:lpstr>
      <vt:lpstr>Verdana</vt:lpstr>
      <vt:lpstr>Wingdings</vt:lpstr>
      <vt:lpstr>Quadrant</vt:lpstr>
      <vt:lpstr>CMPE 142 Operating Systems March 12 Class Meeting</vt:lpstr>
      <vt:lpstr>External Memory Fragmentation</vt:lpstr>
      <vt:lpstr>Internal Memory Fragmentation</vt:lpstr>
      <vt:lpstr>Dynamically Allocated Memory</vt:lpstr>
      <vt:lpstr>Internal or External Fragmentation?</vt:lpstr>
      <vt:lpstr>Paging</vt:lpstr>
      <vt:lpstr>Paging, cont’d</vt:lpstr>
      <vt:lpstr>Paging, cont’d</vt:lpstr>
      <vt:lpstr>Paging, cont’d</vt:lpstr>
      <vt:lpstr>Paging, cont’d</vt:lpstr>
      <vt:lpstr>Paging, cont’d</vt:lpstr>
      <vt:lpstr>Paging, cont’d</vt:lpstr>
      <vt:lpstr>Paging, cont’d</vt:lpstr>
      <vt:lpstr>Paging, cont’d</vt:lpstr>
      <vt:lpstr>Shared Pages</vt:lpstr>
      <vt:lpstr>Shared Pages, cont’d</vt:lpstr>
      <vt:lpstr>Multilevel Page Tables</vt:lpstr>
      <vt:lpstr>Common Fields of a Page Table Entry</vt:lpstr>
      <vt:lpstr>Translation Lookaside Buffer (TLB)</vt:lpstr>
      <vt:lpstr>Translation Lookaside Buffer (TLB), cont’d</vt:lpstr>
      <vt:lpstr>Translation Lookaside Buffer (TLB), cont’d</vt:lpstr>
      <vt:lpstr>Search TLB Entries in Parallel</vt:lpstr>
      <vt:lpstr>TLB Hit Ratio Example</vt:lpstr>
      <vt:lpstr>TLB Hit Ratio Example</vt:lpstr>
      <vt:lpstr>Inverted Page Tables</vt:lpstr>
      <vt:lpstr>Inverted Page Tables, cont’d</vt:lpstr>
      <vt:lpstr>Inverted Page Tables, cont’d</vt:lpstr>
      <vt:lpstr>Inverted Page Tables, cont’d</vt:lpstr>
      <vt:lpstr>Inverted Page Tables, cont’d</vt:lpstr>
      <vt:lpstr>Segmentation</vt:lpstr>
      <vt:lpstr>The Segment Table</vt:lpstr>
      <vt:lpstr>The Segment Table, cont’d</vt:lpstr>
      <vt:lpstr>Segmentation, cont’d</vt:lpstr>
      <vt:lpstr>Segmentation, cont’d</vt:lpstr>
      <vt:lpstr>Paging vs. Segmentation</vt:lpstr>
      <vt:lpstr>Break</vt:lpstr>
      <vt:lpstr>Virtual Memory</vt:lpstr>
      <vt:lpstr>Virtual Memory, cont’d</vt:lpstr>
      <vt:lpstr>Demand Paging</vt:lpstr>
      <vt:lpstr>Demand Paging, cont’d</vt:lpstr>
      <vt:lpstr>Page Fault</vt:lpstr>
      <vt:lpstr>Copy-on-Write</vt:lpstr>
      <vt:lpstr>Copy-on-Write, cont’d</vt:lpstr>
      <vt:lpstr>Page Replacement</vt:lpstr>
      <vt:lpstr>Page Replacement, cont’d</vt:lpstr>
      <vt:lpstr>Page Replacement, cont’d</vt:lpstr>
      <vt:lpstr>Page Replacement, cont’d</vt:lpstr>
      <vt:lpstr>First-In, First-Out (FIFO)</vt:lpstr>
      <vt:lpstr>Second Chance</vt:lpstr>
      <vt:lpstr>Second Chance, cont’d</vt:lpstr>
      <vt:lpstr>Least Recently Used (LRU)</vt:lpstr>
      <vt:lpstr>Least Frequently Used (LFU)</vt:lpstr>
      <vt:lpstr>Most Frequently Used (MFU)</vt:lpstr>
      <vt:lpstr>Random Pick</vt:lpstr>
      <vt:lpstr>Optimal Page Replacement</vt:lpstr>
      <vt:lpstr>Optimal Page Replacement, cont’d</vt:lpstr>
      <vt:lpstr>Working Set</vt:lpstr>
      <vt:lpstr>Thrashing</vt:lpstr>
      <vt:lpstr>Page Fault Frequency (PFF)</vt:lpstr>
      <vt:lpstr>Assignment #6: Paging</vt:lpstr>
      <vt:lpstr>Assignment #6: Paging, cont’d</vt:lpstr>
      <vt:lpstr>Assignment #6: Paging, cont’d</vt:lpstr>
      <vt:lpstr>Assignment #6: Paging, cont’d</vt:lpstr>
      <vt:lpstr>Assignment #6: Paging, cont’d</vt:lpstr>
    </vt:vector>
  </TitlesOfParts>
  <Company>Apropos Logic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151: Object-Oriented Design</dc:title>
  <dc:creator>Ronald Mak</dc:creator>
  <cp:lastModifiedBy>Ron Mak</cp:lastModifiedBy>
  <cp:revision>576</cp:revision>
  <dcterms:created xsi:type="dcterms:W3CDTF">2008-01-12T03:52:55Z</dcterms:created>
  <dcterms:modified xsi:type="dcterms:W3CDTF">2021-03-13T09:28:07Z</dcterms:modified>
</cp:coreProperties>
</file>