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6"/>
  </p:notesMasterIdLst>
  <p:handoutMasterIdLst>
    <p:handoutMasterId r:id="rId67"/>
  </p:handoutMasterIdLst>
  <p:sldIdLst>
    <p:sldId id="256" r:id="rId2"/>
    <p:sldId id="493" r:id="rId3"/>
    <p:sldId id="527" r:id="rId4"/>
    <p:sldId id="528" r:id="rId5"/>
    <p:sldId id="529" r:id="rId6"/>
    <p:sldId id="283" r:id="rId7"/>
    <p:sldId id="503" r:id="rId8"/>
    <p:sldId id="526" r:id="rId9"/>
    <p:sldId id="319" r:id="rId10"/>
    <p:sldId id="326" r:id="rId11"/>
    <p:sldId id="320" r:id="rId12"/>
    <p:sldId id="321" r:id="rId13"/>
    <p:sldId id="322" r:id="rId14"/>
    <p:sldId id="325" r:id="rId15"/>
    <p:sldId id="327" r:id="rId16"/>
    <p:sldId id="285" r:id="rId17"/>
    <p:sldId id="286" r:id="rId18"/>
    <p:sldId id="300" r:id="rId19"/>
    <p:sldId id="301" r:id="rId20"/>
    <p:sldId id="287" r:id="rId21"/>
    <p:sldId id="288" r:id="rId22"/>
    <p:sldId id="289" r:id="rId23"/>
    <p:sldId id="290" r:id="rId24"/>
    <p:sldId id="316" r:id="rId25"/>
    <p:sldId id="309" r:id="rId26"/>
    <p:sldId id="308" r:id="rId27"/>
    <p:sldId id="310" r:id="rId28"/>
    <p:sldId id="317" r:id="rId29"/>
    <p:sldId id="311" r:id="rId30"/>
    <p:sldId id="318" r:id="rId31"/>
    <p:sldId id="313" r:id="rId32"/>
    <p:sldId id="314" r:id="rId33"/>
    <p:sldId id="315" r:id="rId34"/>
    <p:sldId id="530" r:id="rId35"/>
    <p:sldId id="531" r:id="rId36"/>
    <p:sldId id="532" r:id="rId37"/>
    <p:sldId id="533" r:id="rId38"/>
    <p:sldId id="518" r:id="rId39"/>
    <p:sldId id="534" r:id="rId40"/>
    <p:sldId id="535" r:id="rId41"/>
    <p:sldId id="536" r:id="rId42"/>
    <p:sldId id="537" r:id="rId43"/>
    <p:sldId id="538" r:id="rId44"/>
    <p:sldId id="333" r:id="rId45"/>
    <p:sldId id="334" r:id="rId46"/>
    <p:sldId id="352" r:id="rId47"/>
    <p:sldId id="335" r:id="rId48"/>
    <p:sldId id="336" r:id="rId49"/>
    <p:sldId id="353" r:id="rId50"/>
    <p:sldId id="337" r:id="rId51"/>
    <p:sldId id="338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539" r:id="rId64"/>
    <p:sldId id="540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8813D"/>
    <a:srgbClr val="C9F1FD"/>
    <a:srgbClr val="0033CC"/>
    <a:srgbClr val="C5F9B8"/>
    <a:srgbClr val="029846"/>
    <a:srgbClr val="FF9300"/>
    <a:srgbClr val="E1A90D"/>
    <a:srgbClr val="FF40FF"/>
    <a:srgbClr val="930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36" autoAdjust="0"/>
    <p:restoredTop sz="87709" autoAdjust="0"/>
  </p:normalViewPr>
  <p:slideViewPr>
    <p:cSldViewPr>
      <p:cViewPr varScale="1">
        <p:scale>
          <a:sx n="157" d="100"/>
          <a:sy n="157" d="100"/>
        </p:scale>
        <p:origin x="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1E4A-BF22-7547-A3CF-514369C79BB7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C9F7-100A-9447-81AD-7DF9FC15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3DE455-F6F3-4F4E-A0EB-B787F7D12FD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1657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10893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19469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29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69754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43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8336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50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36154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56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268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x-none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/>
            </a:lvl1pPr>
          </a:lstStyle>
          <a:p>
            <a:pPr lvl="0"/>
            <a:r>
              <a:rPr lang="en-US" altLang="x-none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7A21-E039-AC42-9909-E4579A660C3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54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E6A8-C093-C84F-8482-5134BB1D8BD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181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094-CFE5-6845-BA77-358456EEE9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9DC1-1358-BC4B-B641-2C2A42F06E1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42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841-672B-DD4F-873B-241AE5DFC02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3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FEF31-D98D-E64D-AE69-8E9E2BB96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5391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950A-5284-F14A-8929-A5FDD999DD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076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63D3-51DD-C944-8AEA-B749D334FBF6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198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BFE0-1B2C-0E4B-8A9D-BEB6E74EC3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79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182913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0488" y="5257780"/>
            <a:ext cx="301781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3A25-4381-F748-9D2C-5621C5E9A2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31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A191E7-2071-B34D-84F0-74D03C8C3C56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26</a:t>
            </a:r>
            <a:endParaRPr lang="en-US" sz="10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21708" y="6263609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x-none" sz="1000" dirty="0"/>
              <a:t>CMPE 142: Operating Systems </a:t>
            </a:r>
          </a:p>
          <a:p>
            <a:pPr algn="ctr"/>
            <a:r>
              <a:rPr lang="en-US" altLang="x-none" sz="1000" dirty="0"/>
              <a:t>© R. </a:t>
            </a:r>
            <a:r>
              <a:rPr lang="en-US" altLang="x-none" sz="1000" dirty="0" err="1"/>
              <a:t>Mak</a:t>
            </a:r>
            <a:endParaRPr lang="en-US" altLang="x-non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142</a:t>
            </a:r>
            <a:br>
              <a:rPr lang="en-US" altLang="x-none" sz="3200" dirty="0"/>
            </a:br>
            <a:r>
              <a:rPr lang="en-US" altLang="x-none" sz="3200" dirty="0"/>
              <a:t>Operating Systems</a:t>
            </a:r>
            <a:br>
              <a:rPr lang="en-US" altLang="x-none" sz="3600" dirty="0"/>
            </a:br>
            <a:r>
              <a:rPr lang="en-US" altLang="x-none" sz="2400" dirty="0"/>
              <a:t>February 26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x-none" dirty="0"/>
              <a:t>Department of Computer Engineering</a:t>
            </a:r>
            <a:br>
              <a:rPr lang="en-US" altLang="x-none" dirty="0"/>
            </a:br>
            <a:r>
              <a:rPr lang="en-US" altLang="x-none" dirty="0"/>
              <a:t>San Jose State University</a:t>
            </a:r>
            <a:br>
              <a:rPr lang="en-US" altLang="x-none" dirty="0"/>
            </a:br>
            <a:br>
              <a:rPr lang="en-US" altLang="x-none" sz="1000" dirty="0"/>
            </a:br>
            <a:r>
              <a:rPr lang="en-US" altLang="x-none" dirty="0"/>
              <a:t>Spring 2021</a:t>
            </a:r>
            <a:br>
              <a:rPr lang="en-US" altLang="x-none" dirty="0"/>
            </a:br>
            <a:r>
              <a:rPr lang="en-US" altLang="x-none" dirty="0"/>
              <a:t>Instructor: Ron Mak</a:t>
            </a:r>
          </a:p>
          <a:p>
            <a:pPr algn="ctr"/>
            <a:r>
              <a:rPr lang="en-US" altLang="x-none" dirty="0">
                <a:hlinkClick r:id="rId3"/>
              </a:rPr>
              <a:t>www.cs.sjsu.edu/~mak</a:t>
            </a:r>
            <a:endParaRPr lang="en-US" altLang="x-none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A7A4AD9-282A-1D42-BDC8-5281B49D17A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D7C4-C763-E541-9E0C-F670B196B92D}" type="slidenum">
              <a:rPr lang="en-US"/>
              <a:pPr/>
              <a:t>10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During an office hour: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At the start of the hour, </a:t>
            </a:r>
            <a:br>
              <a:rPr lang="en-US" dirty="0"/>
            </a:br>
            <a:r>
              <a:rPr lang="en-US" dirty="0"/>
              <a:t>Prof. Fore </a:t>
            </a:r>
            <a:r>
              <a:rPr lang="en-US" u="sng" dirty="0"/>
              <a:t>opens her door</a:t>
            </a:r>
            <a:r>
              <a:rPr lang="en-US" dirty="0"/>
              <a:t> for office visits.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Students arrive at </a:t>
            </a:r>
            <a:r>
              <a:rPr lang="en-US" u="sng" dirty="0"/>
              <a:t>random times </a:t>
            </a:r>
            <a:r>
              <a:rPr lang="en-US" dirty="0"/>
              <a:t>during the hour.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Prof. Fore sees students in the </a:t>
            </a:r>
            <a:r>
              <a:rPr lang="en-US" u="sng" dirty="0"/>
              <a:t>order</a:t>
            </a:r>
            <a:r>
              <a:rPr lang="en-US" dirty="0"/>
              <a:t> that they arrive.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</a:t>
            </a:r>
            <a:r>
              <a:rPr lang="en-US" u="sng" dirty="0"/>
              <a:t>visit</a:t>
            </a:r>
            <a:r>
              <a:rPr lang="en-US" dirty="0"/>
              <a:t> with the professor lasts </a:t>
            </a:r>
            <a:br>
              <a:rPr lang="en-US" dirty="0"/>
            </a:br>
            <a:r>
              <a:rPr lang="en-US" dirty="0"/>
              <a:t>a random time: 1, 2, 3, 4, or 5 minutes.</a:t>
            </a:r>
          </a:p>
        </p:txBody>
      </p:sp>
    </p:spTree>
    <p:extLst>
      <p:ext uri="{BB962C8B-B14F-4D97-AF65-F5344CB8AC3E}">
        <p14:creationId xmlns:p14="http://schemas.microsoft.com/office/powerpoint/2010/main" val="185442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D7C4-C763-E541-9E0C-F670B196B92D}" type="slidenum">
              <a:rPr lang="en-US"/>
              <a:pPr/>
              <a:t>11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During an office hour</a:t>
            </a:r>
            <a:r>
              <a:rPr lang="en-US" i="1" dirty="0"/>
              <a:t>, cont’d</a:t>
            </a:r>
            <a:r>
              <a:rPr lang="en-US" dirty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At the end of a visit, the </a:t>
            </a:r>
            <a:r>
              <a:rPr lang="en-US" u="sng" dirty="0"/>
              <a:t>next waiting student</a:t>
            </a:r>
            <a:r>
              <a:rPr lang="en-US" dirty="0"/>
              <a:t> (if any) immediately enters Prof. Fore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office for a visit.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Whenever there are no students visiting or waiting, </a:t>
            </a:r>
            <a:br>
              <a:rPr lang="en-US" dirty="0"/>
            </a:br>
            <a:r>
              <a:rPr lang="en-US" dirty="0"/>
              <a:t>Prof. Fore </a:t>
            </a:r>
            <a:r>
              <a:rPr lang="en-US" u="sng" dirty="0"/>
              <a:t>works</a:t>
            </a:r>
            <a:r>
              <a:rPr lang="en-US" dirty="0"/>
              <a:t> on the design of her programming language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 err="1"/>
              <a:t>ParFore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for her parallel programming class.</a:t>
            </a:r>
          </a:p>
        </p:txBody>
      </p:sp>
    </p:spTree>
    <p:extLst>
      <p:ext uri="{BB962C8B-B14F-4D97-AF65-F5344CB8AC3E}">
        <p14:creationId xmlns:p14="http://schemas.microsoft.com/office/powerpoint/2010/main" val="513673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7EDB-1D81-E641-8064-E44D5E72208E}" type="slidenum">
              <a:rPr lang="en-US"/>
              <a:pPr/>
              <a:t>12</a:t>
            </a:fld>
            <a:endParaRPr 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Whenever a student arrives: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Prof. Fore is not already meeting with another student, the arriving student can immediately </a:t>
            </a:r>
            <a:br>
              <a:rPr lang="en-US" dirty="0"/>
            </a:br>
            <a:r>
              <a:rPr lang="en-US" u="sng" dirty="0"/>
              <a:t>start an office visit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Prof. Fore is already meeting with another student, the arriving student sits down on an empty chair outside her office to </a:t>
            </a:r>
            <a:r>
              <a:rPr lang="en-US" u="sng" dirty="0"/>
              <a:t>wait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there are no empty chairs, the student </a:t>
            </a:r>
            <a:r>
              <a:rPr lang="en-US" u="sng" dirty="0"/>
              <a:t>leaves</a:t>
            </a:r>
            <a:br>
              <a:rPr lang="en-US" dirty="0"/>
            </a:br>
            <a:r>
              <a:rPr lang="en-US" dirty="0"/>
              <a:t>and doesn’t return.</a:t>
            </a:r>
          </a:p>
        </p:txBody>
      </p:sp>
    </p:spTree>
    <p:extLst>
      <p:ext uri="{BB962C8B-B14F-4D97-AF65-F5344CB8AC3E}">
        <p14:creationId xmlns:p14="http://schemas.microsoft.com/office/powerpoint/2010/main" val="4123996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598F-A635-4649-97AF-A58205608475}" type="slidenum">
              <a:rPr lang="en-US"/>
              <a:pPr/>
              <a:t>13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office hour: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Prof. Fore is not meeting a student, </a:t>
            </a:r>
            <a:br>
              <a:rPr lang="en-US" dirty="0"/>
            </a:br>
            <a:r>
              <a:rPr lang="en-US" dirty="0"/>
              <a:t>she </a:t>
            </a:r>
            <a:r>
              <a:rPr lang="en-US" u="sng" dirty="0"/>
              <a:t>closes her door</a:t>
            </a:r>
            <a:r>
              <a:rPr lang="en-US" dirty="0"/>
              <a:t>, and no more students can visit.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she is meeting a student, she allows that </a:t>
            </a:r>
            <a:br>
              <a:rPr lang="en-US" dirty="0"/>
            </a:br>
            <a:r>
              <a:rPr lang="en-US" u="sng" dirty="0"/>
              <a:t>visit to complete</a:t>
            </a:r>
            <a:r>
              <a:rPr lang="en-US" dirty="0"/>
              <a:t> (which may take her past her closing time) before closing her door.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Any students still waiting then leave.</a:t>
            </a:r>
          </a:p>
        </p:txBody>
      </p:sp>
    </p:spTree>
    <p:extLst>
      <p:ext uri="{BB962C8B-B14F-4D97-AF65-F5344CB8AC3E}">
        <p14:creationId xmlns:p14="http://schemas.microsoft.com/office/powerpoint/2010/main" val="924353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B67D-64BE-B447-8C1E-A9C0E14DA65D}" type="slidenum">
              <a:rPr lang="en-US"/>
              <a:pPr/>
              <a:t>14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use a C using the </a:t>
            </a:r>
            <a:r>
              <a:rPr lang="en-US" dirty="0" err="1"/>
              <a:t>Pthreads</a:t>
            </a:r>
            <a:r>
              <a:rPr lang="en-US" dirty="0"/>
              <a:t> library program to </a:t>
            </a:r>
            <a:r>
              <a:rPr lang="en-US" u="sng" dirty="0"/>
              <a:t>simulate</a:t>
            </a:r>
            <a:r>
              <a:rPr lang="en-US" dirty="0"/>
              <a:t> students visiting Prof. Fore during one of her office hours.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 second real time = 1 minute simulated time.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program prints a message with a timestamp as each </a:t>
            </a:r>
            <a:r>
              <a:rPr lang="en-US" u="sng" dirty="0"/>
              <a:t>event</a:t>
            </a:r>
            <a:r>
              <a:rPr lang="en-US" dirty="0"/>
              <a:t> occurs.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Events: student arrives, student starts office visit,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output </a:t>
            </a:r>
            <a:r>
              <a:rPr lang="en-US" dirty="0" err="1"/>
              <a:t>isin</a:t>
            </a:r>
            <a:r>
              <a:rPr lang="en-US" dirty="0"/>
              <a:t> a tabular format that shows the state changes of the components of your simulation.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Will Prof. Fore ever find time to work on her language </a:t>
            </a:r>
            <a:r>
              <a:rPr lang="en-US" dirty="0" err="1"/>
              <a:t>ParFore</a:t>
            </a:r>
            <a:r>
              <a:rPr lang="en-US" dirty="0"/>
              <a:t> the course?</a:t>
            </a:r>
          </a:p>
        </p:txBody>
      </p:sp>
    </p:spTree>
    <p:extLst>
      <p:ext uri="{BB962C8B-B14F-4D97-AF65-F5344CB8AC3E}">
        <p14:creationId xmlns:p14="http://schemas.microsoft.com/office/powerpoint/2010/main" val="1968929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The program contains a subtle threading bug!</a:t>
            </a:r>
          </a:p>
          <a:p>
            <a:pPr lvl="1"/>
            <a:r>
              <a:rPr lang="en-US" dirty="0"/>
              <a:t>Causes a deadlock under certain circumstances.</a:t>
            </a:r>
          </a:p>
          <a:p>
            <a:pPr lvl="1"/>
            <a:r>
              <a:rPr lang="en-US" dirty="0"/>
              <a:t>Can you find the error and correct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2CB8B62-4C2D-5A42-80DC-37C230EF8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2" y="3240881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76206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19AB-9982-B648-898B-66CBFFC7561B}" type="slidenum">
              <a:rPr lang="en-US"/>
              <a:pPr/>
              <a:t>16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Readers-Writers Problem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Suppose that a file is a </a:t>
            </a:r>
            <a:r>
              <a:rPr lang="en-US" u="sng" dirty="0"/>
              <a:t>shared resource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among multiple threads.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is permissible for multiple threads </a:t>
            </a:r>
            <a:br>
              <a:rPr lang="en-US" dirty="0"/>
            </a:br>
            <a:r>
              <a:rPr lang="en-US" dirty="0"/>
              <a:t>to be </a:t>
            </a:r>
            <a:r>
              <a:rPr lang="en-US" u="sng" dirty="0"/>
              <a:t>reading</a:t>
            </a:r>
            <a:r>
              <a:rPr lang="en-US" dirty="0"/>
              <a:t> the file at the same time.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But if one thread is </a:t>
            </a:r>
            <a:r>
              <a:rPr lang="en-US" u="sng" dirty="0"/>
              <a:t>writing</a:t>
            </a:r>
            <a:r>
              <a:rPr lang="en-US" dirty="0"/>
              <a:t> to the file, </a:t>
            </a:r>
            <a:br>
              <a:rPr lang="en-US" dirty="0"/>
            </a:br>
            <a:r>
              <a:rPr lang="en-US" u="sng" dirty="0"/>
              <a:t>no other thread</a:t>
            </a:r>
            <a:r>
              <a:rPr lang="en-US" dirty="0"/>
              <a:t> (reader or writer) </a:t>
            </a:r>
            <a:br>
              <a:rPr lang="en-US" dirty="0"/>
            </a:br>
            <a:r>
              <a:rPr lang="en-US" dirty="0"/>
              <a:t>can access the file.</a:t>
            </a:r>
          </a:p>
          <a:p>
            <a:pPr lvl="4"/>
            <a:endParaRPr lang="en-US" dirty="0"/>
          </a:p>
          <a:p>
            <a:r>
              <a:rPr lang="en-US" dirty="0"/>
              <a:t>Can we use semaphores and </a:t>
            </a:r>
            <a:r>
              <a:rPr lang="en-US" dirty="0" err="1"/>
              <a:t>mutexes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solve this problem?</a:t>
            </a:r>
          </a:p>
        </p:txBody>
      </p:sp>
    </p:spTree>
    <p:extLst>
      <p:ext uri="{BB962C8B-B14F-4D97-AF65-F5344CB8AC3E}">
        <p14:creationId xmlns:p14="http://schemas.microsoft.com/office/powerpoint/2010/main" val="18487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EEC2-A1CB-E24A-A9C4-353587EBE9F0}" type="slidenum">
              <a:rPr lang="en-US"/>
              <a:pPr/>
              <a:t>17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no threads are currently accessing the file, </a:t>
            </a:r>
            <a:br>
              <a:rPr lang="en-US" dirty="0"/>
            </a:br>
            <a:r>
              <a:rPr lang="en-US" dirty="0"/>
              <a:t>then either a reader thread or a writer thread </a:t>
            </a:r>
            <a:br>
              <a:rPr lang="en-US" dirty="0"/>
            </a:br>
            <a:r>
              <a:rPr lang="en-US" dirty="0"/>
              <a:t>can start to access the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a </a:t>
            </a:r>
            <a:r>
              <a:rPr lang="en-US" u="sng" dirty="0"/>
              <a:t>writer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thread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starts to access the file: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must </a:t>
            </a:r>
            <a:r>
              <a:rPr lang="en-US" u="sng" dirty="0"/>
              <a:t>prevent</a:t>
            </a:r>
            <a:r>
              <a:rPr lang="en-US" u="sng" dirty="0">
                <a:solidFill>
                  <a:srgbClr val="B23300"/>
                </a:solidFill>
              </a:rPr>
              <a:t> </a:t>
            </a:r>
            <a:r>
              <a:rPr lang="en-US" u="sng" dirty="0"/>
              <a:t>any other thread</a:t>
            </a:r>
            <a:r>
              <a:rPr lang="en-US" dirty="0"/>
              <a:t> (reader or writer)</a:t>
            </a:r>
            <a:br>
              <a:rPr lang="en-US" dirty="0"/>
            </a:br>
            <a:r>
              <a:rPr lang="en-US" dirty="0"/>
              <a:t>from accessing the file until 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done.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a </a:t>
            </a:r>
            <a:r>
              <a:rPr lang="en-US" u="sng" dirty="0"/>
              <a:t>reader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thread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starts to access the file: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 should </a:t>
            </a:r>
            <a:r>
              <a:rPr lang="en-US" u="sng" dirty="0"/>
              <a:t>allow other reader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threads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/>
            </a:br>
            <a:r>
              <a:rPr lang="en-US" dirty="0"/>
              <a:t>to access the file.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should </a:t>
            </a:r>
            <a:r>
              <a:rPr lang="en-US" u="sng" dirty="0"/>
              <a:t>prevent a writer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thread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/>
            </a:br>
            <a:r>
              <a:rPr lang="en-US" dirty="0"/>
              <a:t>from accessing the file.</a:t>
            </a:r>
          </a:p>
        </p:txBody>
      </p:sp>
    </p:spTree>
    <p:extLst>
      <p:ext uri="{BB962C8B-B14F-4D97-AF65-F5344CB8AC3E}">
        <p14:creationId xmlns:p14="http://schemas.microsoft.com/office/powerpoint/2010/main" val="152178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42EF-6044-0C48-AB0C-BFE9E482BA90}" type="slidenum">
              <a:rPr lang="en-US"/>
              <a:pPr/>
              <a:t>18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file_semaphore</a:t>
            </a:r>
            <a:r>
              <a:rPr lang="en-US" dirty="0"/>
              <a:t> to </a:t>
            </a:r>
            <a:br>
              <a:rPr lang="en-US" dirty="0"/>
            </a:br>
            <a:r>
              <a:rPr lang="en-US" dirty="0"/>
              <a:t>synchronize access to the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writer</a:t>
            </a:r>
            <a:r>
              <a:rPr lang="en-US" dirty="0"/>
              <a:t> thread must always </a:t>
            </a:r>
            <a:br>
              <a:rPr lang="en-US" dirty="0"/>
            </a:br>
            <a:r>
              <a:rPr lang="en-US" dirty="0"/>
              <a:t>wait 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file_semaphore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writer process blocks another writer process.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reader process blocks any writer process.</a:t>
            </a:r>
          </a:p>
        </p:txBody>
      </p:sp>
    </p:spTree>
    <p:extLst>
      <p:ext uri="{BB962C8B-B14F-4D97-AF65-F5344CB8AC3E}">
        <p14:creationId xmlns:p14="http://schemas.microsoft.com/office/powerpoint/2010/main" val="17450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42EF-6044-0C48-AB0C-BFE9E482BA90}" type="slidenum">
              <a:rPr lang="en-US"/>
              <a:pPr/>
              <a:t>19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first reader</a:t>
            </a:r>
            <a:r>
              <a:rPr lang="en-US" dirty="0"/>
              <a:t> thread to access the file </a:t>
            </a:r>
            <a:br>
              <a:rPr lang="en-US" dirty="0"/>
            </a:br>
            <a:r>
              <a:rPr lang="en-US" dirty="0"/>
              <a:t>must wait 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file_semaphore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Force any writer threads to wait.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However, </a:t>
            </a:r>
            <a:r>
              <a:rPr lang="en-US" u="sng" dirty="0"/>
              <a:t>subsequent reader</a:t>
            </a:r>
            <a:r>
              <a:rPr lang="en-US" dirty="0"/>
              <a:t> threads </a:t>
            </a:r>
            <a:br>
              <a:rPr lang="en-US" dirty="0"/>
            </a:br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have to wait.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Multiple readers can read the file at the same time.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last reader</a:t>
            </a:r>
            <a:r>
              <a:rPr lang="en-US" dirty="0"/>
              <a:t> thread to complete its access </a:t>
            </a:r>
            <a:br>
              <a:rPr lang="en-US" dirty="0"/>
            </a:br>
            <a:r>
              <a:rPr lang="en-US" dirty="0"/>
              <a:t>of the file must signal the semaphore.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Let in any waiting writer threads.</a:t>
            </a:r>
          </a:p>
        </p:txBody>
      </p:sp>
    </p:spTree>
    <p:extLst>
      <p:ext uri="{BB962C8B-B14F-4D97-AF65-F5344CB8AC3E}">
        <p14:creationId xmlns:p14="http://schemas.microsoft.com/office/powerpoint/2010/main" val="237037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E36-E126-4E45-B819-A0B6197D3330}" type="slidenum">
              <a:rPr lang="en-US"/>
              <a:pPr/>
              <a:t>2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en-US" i="1" dirty="0"/>
          </a:p>
        </p:txBody>
      </p:sp>
      <p:pic>
        <p:nvPicPr>
          <p:cNvPr id="59699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1349375"/>
            <a:ext cx="6600825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4D1922-90A9-8B42-A30C-827C1ABC234E}"/>
              </a:ext>
            </a:extLst>
          </p:cNvPr>
          <p:cNvSpPr txBox="1"/>
          <p:nvPr/>
        </p:nvSpPr>
        <p:spPr>
          <a:xfrm>
            <a:off x="3200450" y="5752455"/>
            <a:ext cx="291137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 Concepts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10</a:t>
            </a:r>
            <a:r>
              <a:rPr lang="en-US" sz="800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Abraham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Silberschatz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Greg Gagne, and Peter B. Galvin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Wiley, 2018, ISBN 978-1119456339 </a:t>
            </a:r>
          </a:p>
        </p:txBody>
      </p:sp>
    </p:spTree>
    <p:extLst>
      <p:ext uri="{BB962C8B-B14F-4D97-AF65-F5344CB8AC3E}">
        <p14:creationId xmlns:p14="http://schemas.microsoft.com/office/powerpoint/2010/main" val="3708847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42EF-6044-0C48-AB0C-BFE9E482BA90}" type="slidenum">
              <a:rPr lang="en-US"/>
              <a:pPr/>
              <a:t>20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Therefore, we must keep a </a:t>
            </a:r>
            <a:r>
              <a:rPr lang="en-US" u="sng" dirty="0"/>
              <a:t>count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</a:t>
            </a:r>
            <a:r>
              <a:rPr lang="en-US" u="sng" dirty="0"/>
              <a:t>how many reader</a:t>
            </a:r>
            <a:r>
              <a:rPr lang="en-US" dirty="0"/>
              <a:t> threads are </a:t>
            </a:r>
            <a:br>
              <a:rPr lang="en-US" dirty="0"/>
            </a:br>
            <a:r>
              <a:rPr lang="en-US" dirty="0"/>
              <a:t>currently accessing the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the count &gt; 0, </a:t>
            </a:r>
            <a:br>
              <a:rPr lang="en-US" dirty="0"/>
            </a:br>
            <a:r>
              <a:rPr lang="en-US" dirty="0"/>
              <a:t>then a writer process 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access the file.</a:t>
            </a:r>
          </a:p>
        </p:txBody>
      </p:sp>
    </p:spTree>
    <p:extLst>
      <p:ext uri="{BB962C8B-B14F-4D97-AF65-F5344CB8AC3E}">
        <p14:creationId xmlns:p14="http://schemas.microsoft.com/office/powerpoint/2010/main" val="60767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0D-8651-014A-A847-09165E398629}" type="slidenum">
              <a:rPr lang="en-US"/>
              <a:pPr/>
              <a:t>21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Readers-Writers Problem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/>
              <a:t>Writer process:</a:t>
            </a:r>
          </a:p>
        </p:txBody>
      </p:sp>
      <p:sp>
        <p:nvSpPr>
          <p:cNvPr id="692228" name="Text Box 4"/>
          <p:cNvSpPr txBox="1">
            <a:spLocks noChangeArrowheads="1"/>
          </p:cNvSpPr>
          <p:nvPr/>
        </p:nvSpPr>
        <p:spPr bwMode="auto">
          <a:xfrm>
            <a:off x="274990" y="1979248"/>
            <a:ext cx="693972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INITIALIZE(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</a:rPr>
              <a:t>file_semaphore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, 1); </a:t>
            </a:r>
            <a:r>
              <a:rPr lang="en-US" sz="1800" b="1" dirty="0">
                <a:latin typeface="Courier New" charset="0"/>
              </a:rPr>
              <a:t>// one shared file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void writer(void)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for (;;) 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// Keep out all other threads.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WAIT(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</a:rPr>
              <a:t>file_semaphore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);</a:t>
            </a:r>
          </a:p>
          <a:p>
            <a:endParaRPr lang="en-US" sz="1800" b="1" dirty="0">
              <a:solidFill>
                <a:srgbClr val="C000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006600"/>
                </a:solidFill>
                <a:latin typeface="Courier New" charset="0"/>
              </a:rPr>
              <a:t>... // write to the file</a:t>
            </a:r>
          </a:p>
          <a:p>
            <a:endParaRPr lang="en-US" sz="1800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    // Let in waiting threads.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SIGNAL(</a:t>
            </a:r>
            <a:r>
              <a:rPr lang="en-US" sz="1800" b="1" dirty="0" err="1">
                <a:solidFill>
                  <a:srgbClr val="C00000"/>
                </a:solidFill>
                <a:latin typeface="Courier New" charset="0"/>
              </a:rPr>
              <a:t>file_semaphore</a:t>
            </a:r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692229" name="Text Box 5"/>
          <p:cNvSpPr txBox="1">
            <a:spLocks noChangeArrowheads="1"/>
          </p:cNvSpPr>
          <p:nvPr/>
        </p:nvSpPr>
        <p:spPr bwMode="auto">
          <a:xfrm>
            <a:off x="7132638" y="1600200"/>
            <a:ext cx="1311275" cy="33655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Pseudocode</a:t>
            </a:r>
          </a:p>
        </p:txBody>
      </p:sp>
    </p:spTree>
    <p:extLst>
      <p:ext uri="{BB962C8B-B14F-4D97-AF65-F5344CB8AC3E}">
        <p14:creationId xmlns:p14="http://schemas.microsoft.com/office/powerpoint/2010/main" val="196514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2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22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9E66-A077-9D4B-9021-B449E53282A5}" type="slidenum">
              <a:rPr lang="en-US"/>
              <a:pPr/>
              <a:t>22</a:t>
            </a:fld>
            <a:endParaRPr 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Readers-Writers Problem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9438"/>
          </a:xfrm>
        </p:spPr>
        <p:txBody>
          <a:bodyPr/>
          <a:lstStyle/>
          <a:p>
            <a:r>
              <a:rPr lang="en-US"/>
              <a:t>Reader process:</a:t>
            </a:r>
          </a:p>
        </p:txBody>
      </p:sp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1124649" y="1675686"/>
            <a:ext cx="7077579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int count = 0; // count of reader processes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void reader(void)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for (;;) 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count++;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    // The first reader keeps out writers.</a:t>
            </a:r>
          </a:p>
          <a:p>
            <a:r>
              <a:rPr lang="en-US" sz="1800" b="1" dirty="0">
                <a:latin typeface="Courier New" charset="0"/>
              </a:rPr>
              <a:t>        if (count == 1)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WAIT(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file_semaphore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);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solidFill>
                  <a:srgbClr val="006600"/>
                </a:solidFill>
                <a:latin typeface="Courier New" charset="0"/>
              </a:rPr>
              <a:t>        ...  // read the file</a:t>
            </a:r>
          </a:p>
          <a:p>
            <a:r>
              <a:rPr lang="en-US" sz="1800" b="1" dirty="0">
                <a:latin typeface="Courier New" charset="0"/>
              </a:rPr>
              <a:t>        count--;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    // The last reader lets in waiting writers</a:t>
            </a:r>
          </a:p>
          <a:p>
            <a:r>
              <a:rPr lang="en-US" sz="1800" b="1" dirty="0">
                <a:latin typeface="Courier New" charset="0"/>
              </a:rPr>
              <a:t>        if (count == 0)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SIGNAL(&amp;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file_semaphore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);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  <a:p>
            <a:endParaRPr lang="en-US" sz="1800" b="1" dirty="0">
              <a:latin typeface="Courier New" charset="0"/>
            </a:endParaRPr>
          </a:p>
        </p:txBody>
      </p:sp>
      <p:sp>
        <p:nvSpPr>
          <p:cNvPr id="693253" name="Text Box 5"/>
          <p:cNvSpPr txBox="1">
            <a:spLocks noChangeArrowheads="1"/>
          </p:cNvSpPr>
          <p:nvPr/>
        </p:nvSpPr>
        <p:spPr bwMode="auto">
          <a:xfrm>
            <a:off x="3801597" y="5956012"/>
            <a:ext cx="154080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What is wrong</a:t>
            </a:r>
          </a:p>
          <a:p>
            <a:r>
              <a:rPr lang="en-US">
                <a:solidFill>
                  <a:schemeClr val="folHlink"/>
                </a:solidFill>
              </a:rPr>
              <a:t>with this code?</a:t>
            </a:r>
          </a:p>
        </p:txBody>
      </p:sp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3527464" y="3203248"/>
            <a:ext cx="241284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432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432FF"/>
                </a:solidFill>
              </a:rPr>
              <a:t>We have a race condition</a:t>
            </a:r>
          </a:p>
          <a:p>
            <a:r>
              <a:rPr lang="en-US" sz="1400" dirty="0">
                <a:solidFill>
                  <a:srgbClr val="0432FF"/>
                </a:solidFill>
              </a:rPr>
              <a:t>with shared variable </a:t>
            </a:r>
            <a:r>
              <a:rPr lang="en-US" sz="1400" b="1" dirty="0">
                <a:solidFill>
                  <a:srgbClr val="0432FF"/>
                </a:solidFill>
                <a:latin typeface="Courier New" charset="0"/>
              </a:rPr>
              <a:t>count</a:t>
            </a:r>
            <a:r>
              <a:rPr lang="en-US" sz="1400" dirty="0">
                <a:solidFill>
                  <a:srgbClr val="0432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6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3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32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32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3" grpId="0" animBg="1"/>
      <p:bldP spid="6932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C68-C629-D348-8D9D-51EB7AED4775}" type="slidenum">
              <a:rPr lang="en-US"/>
              <a:pPr/>
              <a:t>23</a:t>
            </a:fld>
            <a:endParaRPr 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a </a:t>
            </a:r>
            <a:r>
              <a:rPr lang="en-US" u="sng" dirty="0"/>
              <a:t>race condition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with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any reader code that accesses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dirty="0"/>
              <a:t> should be a </a:t>
            </a:r>
            <a:r>
              <a:rPr lang="en-US" u="sng" dirty="0"/>
              <a:t>critical region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 a mutex to enforce the mutual exclusion.</a:t>
            </a:r>
          </a:p>
        </p:txBody>
      </p:sp>
    </p:spTree>
    <p:extLst>
      <p:ext uri="{BB962C8B-B14F-4D97-AF65-F5344CB8AC3E}">
        <p14:creationId xmlns:p14="http://schemas.microsoft.com/office/powerpoint/2010/main" val="717044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6764-D027-5546-B98D-24AA68582121}" type="slidenum">
              <a:rPr lang="en-US"/>
              <a:pPr/>
              <a:t>24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 Problem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46637"/>
          </a:xfrm>
        </p:spPr>
        <p:txBody>
          <a:bodyPr/>
          <a:lstStyle/>
          <a:p>
            <a:r>
              <a:rPr lang="en-US" dirty="0"/>
              <a:t>Five philosophers are seated at a round table.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Each philosopher has a plate of spaghetti.</a:t>
            </a:r>
          </a:p>
          <a:p>
            <a:pPr lvl="1"/>
            <a:r>
              <a:rPr lang="en-US" dirty="0"/>
              <a:t>There is a </a:t>
            </a:r>
            <a:r>
              <a:rPr lang="en-US" u="sng" dirty="0"/>
              <a:t>single fork</a:t>
            </a:r>
            <a:r>
              <a:rPr lang="en-US" dirty="0"/>
              <a:t> between each plate.</a:t>
            </a:r>
          </a:p>
          <a:p>
            <a:pPr lvl="4"/>
            <a:endParaRPr lang="en-US" dirty="0"/>
          </a:p>
          <a:p>
            <a:r>
              <a:rPr lang="en-US" dirty="0"/>
              <a:t>A philosopher alternates between </a:t>
            </a:r>
            <a:br>
              <a:rPr lang="en-US" dirty="0"/>
            </a:br>
            <a:r>
              <a:rPr lang="en-US" u="sng" dirty="0"/>
              <a:t>thinking and eating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 order to eat spaghetti, a philosopher </a:t>
            </a:r>
            <a:br>
              <a:rPr lang="en-US" dirty="0"/>
            </a:br>
            <a:r>
              <a:rPr lang="en-US" dirty="0"/>
              <a:t>must obtain </a:t>
            </a:r>
            <a:r>
              <a:rPr lang="en-US" u="sng" dirty="0"/>
              <a:t>both the left and the right fork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886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FB54-84A0-7941-8756-10B21327E0EA}" type="slidenum">
              <a:rPr lang="en-US"/>
              <a:pPr/>
              <a:t>25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 Problem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22925"/>
            <a:ext cx="8321675" cy="50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Lunchtime in SJSU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Department of Philosophy.</a:t>
            </a:r>
          </a:p>
        </p:txBody>
      </p:sp>
      <p:pic>
        <p:nvPicPr>
          <p:cNvPr id="69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220788"/>
            <a:ext cx="5040313" cy="449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C37D0966-79CF-DA40-BCCC-94ADAABB8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1772390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34" y="3337561"/>
            <a:ext cx="3522610" cy="314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6764-D027-5546-B98D-24AA68582121}" type="slidenum">
              <a:rPr lang="en-US"/>
              <a:pPr/>
              <a:t>26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 Problem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4"/>
            <a:ext cx="8229600" cy="4023656"/>
          </a:xfrm>
        </p:spPr>
        <p:txBody>
          <a:bodyPr/>
          <a:lstStyle/>
          <a:p>
            <a:r>
              <a:rPr lang="en-US" dirty="0"/>
              <a:t>How can we enable all the philosophers </a:t>
            </a:r>
            <a:br>
              <a:rPr lang="en-US" dirty="0"/>
            </a:br>
            <a:r>
              <a:rPr lang="en-US" dirty="0"/>
              <a:t>to eat with the </a:t>
            </a:r>
            <a:r>
              <a:rPr lang="en-US" u="sng" dirty="0"/>
              <a:t>shared forks</a:t>
            </a:r>
            <a:r>
              <a:rPr lang="en-US" dirty="0"/>
              <a:t>?</a:t>
            </a:r>
          </a:p>
          <a:p>
            <a:pPr lvl="4"/>
            <a:endParaRPr lang="en-US" dirty="0"/>
          </a:p>
          <a:p>
            <a:r>
              <a:rPr lang="en-US" u="sng" dirty="0"/>
              <a:t>Concurrency-control problem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How to allocate </a:t>
            </a:r>
            <a:r>
              <a:rPr lang="en-US" u="sng" dirty="0"/>
              <a:t>limited resources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among </a:t>
            </a:r>
            <a:r>
              <a:rPr lang="en-US" u="sng" dirty="0"/>
              <a:t>competing processes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 deadlocks</a:t>
            </a:r>
          </a:p>
          <a:p>
            <a:pPr lvl="1"/>
            <a:r>
              <a:rPr lang="en-US" dirty="0"/>
              <a:t>No starvation </a:t>
            </a:r>
            <a:br>
              <a:rPr lang="en-US" dirty="0"/>
            </a:br>
            <a:r>
              <a:rPr lang="en-US" dirty="0"/>
              <a:t>(in the multithreading sense)</a:t>
            </a:r>
          </a:p>
        </p:txBody>
      </p:sp>
    </p:spTree>
    <p:extLst>
      <p:ext uri="{BB962C8B-B14F-4D97-AF65-F5344CB8AC3E}">
        <p14:creationId xmlns:p14="http://schemas.microsoft.com/office/powerpoint/2010/main" val="259563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B493-96F3-D94C-AC6C-D1F7BA1A65DC}" type="slidenum">
              <a:rPr lang="en-US"/>
              <a:pPr/>
              <a:t>27</a:t>
            </a:fld>
            <a:endParaRPr 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Dining Philosophers Problem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7363" y="1295400"/>
            <a:ext cx="4481512" cy="4876800"/>
          </a:xfrm>
        </p:spPr>
        <p:txBody>
          <a:bodyPr/>
          <a:lstStyle/>
          <a:p>
            <a:r>
              <a:rPr lang="en-US" sz="2400" dirty="0"/>
              <a:t>Why won</a:t>
            </a:r>
            <a:r>
              <a:rPr lang="en-US" sz="2400" dirty="0">
                <a:latin typeface="Arial"/>
              </a:rPr>
              <a:t>’</a:t>
            </a:r>
            <a:r>
              <a:rPr lang="en-US" sz="2400" dirty="0"/>
              <a:t>t this work?</a:t>
            </a:r>
          </a:p>
          <a:p>
            <a:pPr lvl="4"/>
            <a:endParaRPr lang="en-US" sz="1000" dirty="0"/>
          </a:p>
          <a:p>
            <a:pPr lvl="1"/>
            <a:r>
              <a:rPr lang="en-US" sz="2000" dirty="0"/>
              <a:t>What if each philosopher simultaneously picks up </a:t>
            </a:r>
            <a:br>
              <a:rPr lang="en-US" sz="2000" dirty="0"/>
            </a:br>
            <a:r>
              <a:rPr lang="en-US" sz="2000" dirty="0"/>
              <a:t>the left fork?</a:t>
            </a:r>
          </a:p>
          <a:p>
            <a:pPr lvl="1"/>
            <a:r>
              <a:rPr lang="en-US" sz="2000" dirty="0"/>
              <a:t>Starvation!</a:t>
            </a:r>
          </a:p>
          <a:p>
            <a:pPr lvl="4"/>
            <a:endParaRPr lang="en-US" sz="1000" dirty="0"/>
          </a:p>
          <a:p>
            <a:r>
              <a:rPr lang="en-US" sz="2400" dirty="0"/>
              <a:t>A possible fix:</a:t>
            </a:r>
          </a:p>
          <a:p>
            <a:pPr lvl="4"/>
            <a:endParaRPr lang="en-US" sz="1000" dirty="0"/>
          </a:p>
          <a:p>
            <a:pPr lvl="1"/>
            <a:r>
              <a:rPr lang="en-US" sz="2000" dirty="0"/>
              <a:t>After failing to get a fork, </a:t>
            </a:r>
            <a:br>
              <a:rPr lang="en-US" sz="2000" dirty="0"/>
            </a:br>
            <a:r>
              <a:rPr lang="en-US" sz="2000" dirty="0"/>
              <a:t>wait a </a:t>
            </a:r>
            <a:r>
              <a:rPr lang="en-US" sz="2000" u="sng" dirty="0"/>
              <a:t>random</a:t>
            </a:r>
            <a:r>
              <a:rPr lang="en-US" sz="2000" dirty="0"/>
              <a:t> amount of time and try again.</a:t>
            </a:r>
          </a:p>
          <a:p>
            <a:pPr lvl="4"/>
            <a:endParaRPr lang="en-US" sz="1000" dirty="0"/>
          </a:p>
          <a:p>
            <a:r>
              <a:rPr lang="en-US" sz="2400" dirty="0"/>
              <a:t>Is there a solution that doesn</a:t>
            </a:r>
            <a:r>
              <a:rPr lang="en-US" sz="2400" dirty="0">
                <a:latin typeface="Arial"/>
              </a:rPr>
              <a:t>’</a:t>
            </a:r>
            <a:r>
              <a:rPr lang="en-US" sz="2400" dirty="0"/>
              <a:t>t involve retries?</a:t>
            </a:r>
          </a:p>
        </p:txBody>
      </p:sp>
      <p:sp>
        <p:nvSpPr>
          <p:cNvPr id="698372" name="Text Box 4"/>
          <p:cNvSpPr txBox="1">
            <a:spLocks noChangeArrowheads="1"/>
          </p:cNvSpPr>
          <p:nvPr/>
        </p:nvSpPr>
        <p:spPr bwMode="auto">
          <a:xfrm>
            <a:off x="417572" y="1417342"/>
            <a:ext cx="364074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#define N 5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void dine(int id)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int left  = id;</a:t>
            </a:r>
          </a:p>
          <a:p>
            <a:r>
              <a:rPr lang="en-US" b="1" dirty="0">
                <a:latin typeface="Courier New" charset="0"/>
              </a:rPr>
              <a:t>    int right = (id + 1)%N;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for (;;) </a:t>
            </a:r>
          </a:p>
          <a:p>
            <a:r>
              <a:rPr lang="en-US" b="1" dirty="0">
                <a:latin typeface="Courier New" charset="0"/>
              </a:rPr>
              <a:t>    {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b="1" dirty="0">
                <a:solidFill>
                  <a:srgbClr val="08813D"/>
                </a:solidFill>
                <a:latin typeface="Courier New" charset="0"/>
              </a:rPr>
              <a:t>think();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432FF"/>
                </a:solidFill>
                <a:latin typeface="Courier New" charset="0"/>
              </a:rPr>
              <a:t>take_fork</a:t>
            </a:r>
            <a:r>
              <a:rPr lang="en-US" b="1" dirty="0">
                <a:solidFill>
                  <a:srgbClr val="0432FF"/>
                </a:solidFill>
                <a:latin typeface="Courier New" charset="0"/>
              </a:rPr>
              <a:t>(left);</a:t>
            </a:r>
          </a:p>
          <a:p>
            <a:r>
              <a:rPr lang="en-US" b="1" dirty="0">
                <a:solidFill>
                  <a:srgbClr val="0432FF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432FF"/>
                </a:solidFill>
                <a:latin typeface="Courier New" charset="0"/>
              </a:rPr>
              <a:t>take_fork</a:t>
            </a:r>
            <a:r>
              <a:rPr lang="en-US" b="1" dirty="0">
                <a:solidFill>
                  <a:srgbClr val="0432FF"/>
                </a:solidFill>
                <a:latin typeface="Courier New" charset="0"/>
              </a:rPr>
              <a:t>(right);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    eat();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432FF"/>
                </a:solidFill>
                <a:latin typeface="Courier New" charset="0"/>
              </a:rPr>
              <a:t>release_fork</a:t>
            </a:r>
            <a:r>
              <a:rPr lang="en-US" b="1" dirty="0">
                <a:solidFill>
                  <a:srgbClr val="0432FF"/>
                </a:solidFill>
                <a:latin typeface="Courier New" charset="0"/>
              </a:rPr>
              <a:t>(left);</a:t>
            </a:r>
          </a:p>
          <a:p>
            <a:r>
              <a:rPr lang="en-US" b="1" dirty="0">
                <a:solidFill>
                  <a:srgbClr val="0432FF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432FF"/>
                </a:solidFill>
                <a:latin typeface="Courier New" charset="0"/>
              </a:rPr>
              <a:t>release_fork</a:t>
            </a:r>
            <a:r>
              <a:rPr lang="en-US" b="1" dirty="0">
                <a:solidFill>
                  <a:srgbClr val="0432FF"/>
                </a:solidFill>
                <a:latin typeface="Courier New" charset="0"/>
              </a:rPr>
              <a:t>(right);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209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8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83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8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8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8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83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83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83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94D-5A99-6F4E-A91F-21E6C6930D68}" type="slidenum">
              <a:rPr lang="en-US"/>
              <a:pPr/>
              <a:t>28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Dining Philosophers Problem: A Solution</a:t>
            </a:r>
            <a:endParaRPr lang="en-US" i="1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Since the forks are a shared resource, </a:t>
            </a:r>
            <a:br>
              <a:rPr lang="en-US" dirty="0"/>
            </a:br>
            <a:r>
              <a:rPr lang="en-US" dirty="0"/>
              <a:t>the dining code that accesses forks are a </a:t>
            </a:r>
            <a:br>
              <a:rPr lang="en-US" dirty="0"/>
            </a:br>
            <a:r>
              <a:rPr lang="en-US" dirty="0"/>
              <a:t>critical region.</a:t>
            </a:r>
          </a:p>
          <a:p>
            <a:pPr lvl="4"/>
            <a:endParaRPr lang="en-US" dirty="0"/>
          </a:p>
          <a:p>
            <a:r>
              <a:rPr lang="en-US" dirty="0"/>
              <a:t>Therefore, use a </a:t>
            </a:r>
            <a:br>
              <a:rPr lang="en-US" dirty="0"/>
            </a:br>
            <a:r>
              <a:rPr lang="en-US" dirty="0"/>
              <a:t>mutex to enforce </a:t>
            </a:r>
            <a:br>
              <a:rPr lang="en-US" dirty="0"/>
            </a:br>
            <a:r>
              <a:rPr lang="en-US" dirty="0"/>
              <a:t>mutual exclusion.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Lock the </a:t>
            </a:r>
            <a:r>
              <a:rPr lang="en-US" dirty="0" err="1"/>
              <a:t>mutex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before taking the forks.</a:t>
            </a:r>
          </a:p>
          <a:p>
            <a:pPr lvl="1"/>
            <a:r>
              <a:rPr lang="en-US" dirty="0"/>
              <a:t>Unlock the mutex </a:t>
            </a:r>
            <a:br>
              <a:rPr lang="en-US" dirty="0"/>
            </a:br>
            <a:r>
              <a:rPr lang="en-US" dirty="0"/>
              <a:t>after releasing the forks.</a:t>
            </a:r>
          </a:p>
        </p:txBody>
      </p:sp>
      <p:sp>
        <p:nvSpPr>
          <p:cNvPr id="699396" name="Text Box 4"/>
          <p:cNvSpPr txBox="1">
            <a:spLocks noChangeArrowheads="1"/>
          </p:cNvSpPr>
          <p:nvPr/>
        </p:nvSpPr>
        <p:spPr bwMode="auto">
          <a:xfrm>
            <a:off x="4991047" y="2544876"/>
            <a:ext cx="36407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for (;;)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think();</a:t>
            </a:r>
          </a:p>
          <a:p>
            <a:endParaRPr lang="en-US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LOCK(&amp;mutex);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take_fork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(left);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take_fork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(right);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eat();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release_fork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(left);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release_fork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(right);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UNLOCK(&amp;mutex);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846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9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9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93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93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94D-5A99-6F4E-A91F-21E6C6930D68}" type="slidenum">
              <a:rPr lang="en-US"/>
              <a:pPr/>
              <a:t>29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320949" cy="655637"/>
          </a:xfrm>
        </p:spPr>
        <p:txBody>
          <a:bodyPr/>
          <a:lstStyle/>
          <a:p>
            <a:r>
              <a:rPr lang="en-US" dirty="0"/>
              <a:t>Dining Philosophers: A Solution</a:t>
            </a:r>
            <a:r>
              <a:rPr lang="en-US" i="1" dirty="0"/>
              <a:t>, cont’d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34828"/>
            <a:ext cx="8229600" cy="1737371"/>
          </a:xfrm>
        </p:spPr>
        <p:txBody>
          <a:bodyPr/>
          <a:lstStyle/>
          <a:p>
            <a:r>
              <a:rPr lang="en-US" dirty="0"/>
              <a:t>Problems?</a:t>
            </a:r>
          </a:p>
          <a:p>
            <a:pPr lvl="1"/>
            <a:r>
              <a:rPr lang="en-US" dirty="0"/>
              <a:t>Only one philosopher can eat at a time!</a:t>
            </a:r>
          </a:p>
          <a:p>
            <a:pPr lvl="1"/>
            <a:r>
              <a:rPr lang="en-US" dirty="0"/>
              <a:t>With five forks, two philosophers </a:t>
            </a:r>
            <a:br>
              <a:rPr lang="en-US" dirty="0"/>
            </a:br>
            <a:r>
              <a:rPr lang="en-US" dirty="0"/>
              <a:t>should be able to eat at the same time.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112179A-3ACB-8746-9E8B-BAB0FB55B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630" y="1377735"/>
            <a:ext cx="36407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for (;;)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think();</a:t>
            </a:r>
          </a:p>
          <a:p>
            <a:endParaRPr lang="en-US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LOCK(&amp;mutex);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take_fork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(left);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take_fork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(right);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eat();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release_fork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(left);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release_fork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(right);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UNLOCK(&amp;mutex);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75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0264-D991-2A4F-8FF6-5DD908D11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Threads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9E50D-286A-964E-BAAE-E21B172C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B773B7-7BCB-8342-AE06-446EFCAF21B5}"/>
              </a:ext>
            </a:extLst>
          </p:cNvPr>
          <p:cNvSpPr txBox="1"/>
          <p:nvPr/>
        </p:nvSpPr>
        <p:spPr>
          <a:xfrm>
            <a:off x="1517317" y="1417342"/>
            <a:ext cx="6109365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The threads.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producer_threads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consumer_threads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Thread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producer_ids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consumer_ids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the producer threads.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producer_ids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i+1;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pthread_attr_init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producer_threads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],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producer, &amp;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producer_ids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569BBF-49DE-6741-88B4-CA6D7DEF2A6A}"/>
              </a:ext>
            </a:extLst>
          </p:cNvPr>
          <p:cNvSpPr txBox="1"/>
          <p:nvPr/>
        </p:nvSpPr>
        <p:spPr>
          <a:xfrm>
            <a:off x="4133296" y="1248065"/>
            <a:ext cx="3730508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Semaphore-</a:t>
            </a:r>
            <a:r>
              <a:rPr lang="en-US" dirty="0" err="1">
                <a:solidFill>
                  <a:srgbClr val="FFFF00"/>
                </a:solidFill>
              </a:rPr>
              <a:t>producerConsumer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main.c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57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53B0-5DAD-7E4C-81AA-1173F25BA5B4}" type="slidenum">
              <a:rPr lang="en-US"/>
              <a:pPr/>
              <a:t>30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11163"/>
            <a:ext cx="8777287" cy="655637"/>
          </a:xfrm>
        </p:spPr>
        <p:txBody>
          <a:bodyPr/>
          <a:lstStyle/>
          <a:p>
            <a:r>
              <a:rPr lang="en-US"/>
              <a:t>Dining Philosophers Problem: Another Solution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an </a:t>
            </a:r>
            <a:r>
              <a:rPr lang="en-US" u="sng" dirty="0"/>
              <a:t>array of semaphores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one semaphore per philosopher.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hungry philosopher can block </a:t>
            </a:r>
            <a:br>
              <a:rPr lang="en-US" dirty="0"/>
            </a:br>
            <a:r>
              <a:rPr lang="en-US" dirty="0"/>
              <a:t>if the needed forks are unavailable.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a </a:t>
            </a:r>
            <a:r>
              <a:rPr lang="en-US" u="sng" dirty="0"/>
              <a:t>shared array</a:t>
            </a:r>
            <a:r>
              <a:rPr lang="en-US" dirty="0"/>
              <a:t> to keep track of </a:t>
            </a:r>
            <a:br>
              <a:rPr lang="en-US" dirty="0"/>
            </a:br>
            <a:r>
              <a:rPr lang="en-US" dirty="0"/>
              <a:t>each philosopher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u="sng" dirty="0"/>
              <a:t>state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THINKING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HUNGRY (wants to get forks)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EATING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a </a:t>
            </a:r>
            <a:r>
              <a:rPr lang="en-US" u="sng" dirty="0" err="1"/>
              <a:t>mutex</a:t>
            </a:r>
            <a:r>
              <a:rPr lang="en-US" dirty="0"/>
              <a:t> to protect the shared state array.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5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C265CB-A55B-CE40-95B6-58C4497AE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8092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Don’t allow a philosopher to enter its EATING state if either of his neighbors is eating.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AE66-CE84-7541-8433-6E8045A72AEC}" type="slidenum">
              <a:rPr lang="en-US"/>
              <a:pPr/>
              <a:t>31</a:t>
            </a:fld>
            <a:endParaRPr lang="en-US"/>
          </a:p>
        </p:txBody>
      </p:sp>
      <p:pic>
        <p:nvPicPr>
          <p:cNvPr id="701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89"/>
          <a:stretch>
            <a:fillRect/>
          </a:stretch>
        </p:blipFill>
        <p:spPr bwMode="auto">
          <a:xfrm>
            <a:off x="182563" y="2331732"/>
            <a:ext cx="8807450" cy="2894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64F81666-117A-6A44-A671-055AE46B8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  <a:noFill/>
          <a:ln/>
        </p:spPr>
        <p:txBody>
          <a:bodyPr/>
          <a:lstStyle/>
          <a:p>
            <a:r>
              <a:rPr lang="en-US" dirty="0"/>
              <a:t>Dining Philosophers: Another Solution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5A09DEE-6654-2B46-93A9-7F19C22D7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517087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709-076C-5C47-839E-7486C5C74B4F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702467" name="Group 3"/>
          <p:cNvGrpSpPr>
            <a:grpSpLocks/>
          </p:cNvGrpSpPr>
          <p:nvPr/>
        </p:nvGrpSpPr>
        <p:grpSpPr bwMode="auto">
          <a:xfrm>
            <a:off x="557213" y="1369352"/>
            <a:ext cx="8075612" cy="4437062"/>
            <a:chOff x="351" y="912"/>
            <a:chExt cx="5087" cy="2795"/>
          </a:xfrm>
          <a:solidFill>
            <a:schemeClr val="bg1">
              <a:lumMod val="95000"/>
            </a:schemeClr>
          </a:solidFill>
        </p:grpSpPr>
        <p:pic>
          <p:nvPicPr>
            <p:cNvPr id="70246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" y="912"/>
              <a:ext cx="5087" cy="2795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02469" name="Text Box 5"/>
            <p:cNvSpPr txBox="1">
              <a:spLocks noChangeArrowheads="1"/>
            </p:cNvSpPr>
            <p:nvPr/>
          </p:nvSpPr>
          <p:spPr bwMode="auto">
            <a:xfrm>
              <a:off x="661" y="2674"/>
              <a:ext cx="971" cy="212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lock(&amp;mutex);  </a:t>
              </a:r>
            </a:p>
          </p:txBody>
        </p:sp>
        <p:sp>
          <p:nvSpPr>
            <p:cNvPr id="702470" name="Text Box 6"/>
            <p:cNvSpPr txBox="1">
              <a:spLocks noChangeArrowheads="1"/>
            </p:cNvSpPr>
            <p:nvPr/>
          </p:nvSpPr>
          <p:spPr bwMode="auto">
            <a:xfrm>
              <a:off x="661" y="3159"/>
              <a:ext cx="1041" cy="366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unlock(&amp;mutex);</a:t>
              </a:r>
            </a:p>
            <a:p>
              <a:r>
                <a:rPr lang="en-US"/>
                <a:t>wait(&amp;s[i]);  </a:t>
              </a:r>
            </a:p>
          </p:txBody>
        </p:sp>
      </p:grpSp>
      <p:sp>
        <p:nvSpPr>
          <p:cNvPr id="702471" name="Text Box 7"/>
          <p:cNvSpPr txBox="1">
            <a:spLocks noChangeArrowheads="1"/>
          </p:cNvSpPr>
          <p:nvPr/>
        </p:nvSpPr>
        <p:spPr bwMode="auto">
          <a:xfrm>
            <a:off x="2263291" y="5612322"/>
            <a:ext cx="4663456" cy="338554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When and how is a philosopher ever unblocked? </a:t>
            </a:r>
          </a:p>
        </p:txBody>
      </p:sp>
      <p:sp>
        <p:nvSpPr>
          <p:cNvPr id="702473" name="Rectangle 9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  <a:noFill/>
          <a:ln/>
        </p:spPr>
        <p:txBody>
          <a:bodyPr/>
          <a:lstStyle/>
          <a:p>
            <a:r>
              <a:rPr lang="en-US" dirty="0"/>
              <a:t>Dining Philosophers: Another Solution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7E17CC2-4662-1247-A609-42F82204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6714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7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7F5A-332B-2945-B2D5-731E180519B1}" type="slidenum">
              <a:rPr lang="en-US"/>
              <a:pPr/>
              <a:t>33</a:t>
            </a:fld>
            <a:endParaRPr lang="en-US"/>
          </a:p>
        </p:txBody>
      </p:sp>
      <p:grpSp>
        <p:nvGrpSpPr>
          <p:cNvPr id="703491" name="Group 3"/>
          <p:cNvGrpSpPr>
            <a:grpSpLocks/>
          </p:cNvGrpSpPr>
          <p:nvPr/>
        </p:nvGrpSpPr>
        <p:grpSpPr bwMode="auto">
          <a:xfrm>
            <a:off x="365125" y="1381421"/>
            <a:ext cx="8355013" cy="4059237"/>
            <a:chOff x="230" y="1039"/>
            <a:chExt cx="5263" cy="2557"/>
          </a:xfrm>
          <a:solidFill>
            <a:schemeClr val="bg1">
              <a:lumMod val="95000"/>
            </a:schemeClr>
          </a:solidFill>
        </p:grpSpPr>
        <p:pic>
          <p:nvPicPr>
            <p:cNvPr id="70349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1039"/>
              <a:ext cx="5263" cy="2557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03493" name="Text Box 5"/>
            <p:cNvSpPr txBox="1">
              <a:spLocks noChangeArrowheads="1"/>
            </p:cNvSpPr>
            <p:nvPr/>
          </p:nvSpPr>
          <p:spPr bwMode="auto">
            <a:xfrm>
              <a:off x="556" y="1316"/>
              <a:ext cx="971" cy="212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lock(&amp;mutex);  </a:t>
              </a:r>
            </a:p>
          </p:txBody>
        </p:sp>
        <p:sp>
          <p:nvSpPr>
            <p:cNvPr id="703494" name="Text Box 6"/>
            <p:cNvSpPr txBox="1">
              <a:spLocks noChangeArrowheads="1"/>
            </p:cNvSpPr>
            <p:nvPr/>
          </p:nvSpPr>
          <p:spPr bwMode="auto">
            <a:xfrm>
              <a:off x="549" y="1960"/>
              <a:ext cx="1041" cy="212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unlock(&amp;mutex);</a:t>
              </a:r>
            </a:p>
          </p:txBody>
        </p:sp>
        <p:sp>
          <p:nvSpPr>
            <p:cNvPr id="703495" name="Text Box 7"/>
            <p:cNvSpPr txBox="1">
              <a:spLocks noChangeArrowheads="1"/>
            </p:cNvSpPr>
            <p:nvPr/>
          </p:nvSpPr>
          <p:spPr bwMode="auto">
            <a:xfrm>
              <a:off x="852" y="3033"/>
              <a:ext cx="820" cy="212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signal(&amp;s[i]);</a:t>
              </a:r>
            </a:p>
          </p:txBody>
        </p:sp>
      </p:grpSp>
      <p:sp>
        <p:nvSpPr>
          <p:cNvPr id="703497" name="Rectangle 9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  <a:noFill/>
          <a:ln/>
        </p:spPr>
        <p:txBody>
          <a:bodyPr/>
          <a:lstStyle/>
          <a:p>
            <a:r>
              <a:rPr lang="en-US" dirty="0"/>
              <a:t>Dining Philosophers: Another Solution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03499" name="Rectangle 11"/>
          <p:cNvSpPr>
            <a:spLocks noChangeArrowheads="1"/>
          </p:cNvSpPr>
          <p:nvPr/>
        </p:nvSpPr>
        <p:spPr bwMode="auto">
          <a:xfrm>
            <a:off x="914400" y="2651125"/>
            <a:ext cx="6950075" cy="50958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F2ACD09-A6C6-8E45-991C-402D73371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27125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1B926-3EBB-3841-8F99-EB219C32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FBB0C-D855-614C-AF16-F6EEEE67D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78FBD-E6AF-214E-8191-3266BCBBB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86900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AB705-83B0-6141-AA8E-C26772EC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Threads and Mutexes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C5E3B-7524-A544-BB19-7395C483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7141B-70E3-7148-B777-CD0DA8876793}"/>
              </a:ext>
            </a:extLst>
          </p:cNvPr>
          <p:cNvSpPr txBox="1"/>
          <p:nvPr/>
        </p:nvSpPr>
        <p:spPr>
          <a:xfrm>
            <a:off x="1188757" y="1422820"/>
            <a:ext cx="5577779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&lt;thread&gt;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&lt;mutex&gt;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COUNT = 20;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print_mutex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print(string text);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hello_thread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(print, "Hello, world!");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thread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go_thread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(print, "Go Spartans!");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hello_thread.join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go_thread.join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"Program done."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96312-AA79-EF46-B50B-BF44D23D4742}"/>
              </a:ext>
            </a:extLst>
          </p:cNvPr>
          <p:cNvSpPr txBox="1"/>
          <p:nvPr/>
        </p:nvSpPr>
        <p:spPr>
          <a:xfrm>
            <a:off x="5030444" y="1253543"/>
            <a:ext cx="1553630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PrintMutex.cpp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64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7CBBE-8246-9E48-AC6D-BE63B52F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Threads and Mutexes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B6878-615F-A349-82CA-8AEC88C5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36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C2569D-9033-2149-AE4D-124577714E65}"/>
              </a:ext>
            </a:extLst>
          </p:cNvPr>
          <p:cNvSpPr txBox="1"/>
          <p:nvPr/>
        </p:nvSpPr>
        <p:spPr>
          <a:xfrm>
            <a:off x="900161" y="1508781"/>
            <a:ext cx="7343677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print(string text)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Acquire the mutex lock to protect the printing.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unique_lock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&lt;mutex&gt; lock(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print_mutex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Print a line.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(const char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text)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'\n';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Release the print mutex lock.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lock.unlock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Yield to other threads.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this_thread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::yield();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459EDB-36C6-904C-B0CD-2033F0206493}"/>
              </a:ext>
            </a:extLst>
          </p:cNvPr>
          <p:cNvSpPr txBox="1"/>
          <p:nvPr/>
        </p:nvSpPr>
        <p:spPr>
          <a:xfrm>
            <a:off x="6583658" y="1339504"/>
            <a:ext cx="1553630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PrintMutex.cpp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CEC323-B959-284E-8B3D-E645451A8E87}"/>
              </a:ext>
            </a:extLst>
          </p:cNvPr>
          <p:cNvSpPr txBox="1"/>
          <p:nvPr/>
        </p:nvSpPr>
        <p:spPr>
          <a:xfrm>
            <a:off x="6271327" y="6279419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5273545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54A-696F-CD42-91BB-8C701776516B}" type="slidenum">
              <a:rPr lang="en-US"/>
              <a:pPr/>
              <a:t>37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Condition Variables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376" y="1218905"/>
            <a:ext cx="8229600" cy="5136143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C00000"/>
                </a:solidFill>
              </a:rPr>
              <a:t>condition variables</a:t>
            </a:r>
            <a:r>
              <a:rPr lang="en-US" dirty="0"/>
              <a:t> to synchronize the actions of multiple threads.</a:t>
            </a:r>
          </a:p>
          <a:p>
            <a:pPr lvl="1"/>
            <a:r>
              <a:rPr lang="en-US" dirty="0"/>
              <a:t>Similar to semaphores.</a:t>
            </a:r>
          </a:p>
          <a:p>
            <a:r>
              <a:rPr lang="en-US" dirty="0"/>
              <a:t>Threads block on a condition variable to</a:t>
            </a:r>
            <a:br>
              <a:rPr lang="en-US" dirty="0"/>
            </a:br>
            <a:r>
              <a:rPr lang="en-US" u="sng" dirty="0"/>
              <a:t>wait for some condition to become true</a:t>
            </a:r>
            <a:r>
              <a:rPr lang="en-US" dirty="0"/>
              <a:t>.</a:t>
            </a:r>
          </a:p>
          <a:p>
            <a:r>
              <a:rPr lang="en-US" dirty="0"/>
              <a:t>Another thread signals the condition variable.</a:t>
            </a:r>
          </a:p>
          <a:p>
            <a:r>
              <a:rPr lang="en-US" dirty="0"/>
              <a:t>A thread blocked on the condition variable then “</a:t>
            </a:r>
            <a:r>
              <a:rPr lang="en-US" u="sng" dirty="0"/>
              <a:t>wakes up” and checks if the condition is true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Another blocked thread may have awakened first.</a:t>
            </a:r>
          </a:p>
          <a:p>
            <a:r>
              <a:rPr lang="en-US" dirty="0"/>
              <a:t>If the condition is indeed true, the thread can unblock and continue.</a:t>
            </a:r>
          </a:p>
        </p:txBody>
      </p:sp>
    </p:spTree>
    <p:extLst>
      <p:ext uri="{BB962C8B-B14F-4D97-AF65-F5344CB8AC3E}">
        <p14:creationId xmlns:p14="http://schemas.microsoft.com/office/powerpoint/2010/main" val="4594606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71B88-4E03-F249-8295-0AFA0076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Classic Producer-Consumer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20AA2-8C2B-8143-A417-09BF87904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classic model of the use of synchronized threads involves a </a:t>
            </a:r>
            <a:r>
              <a:rPr lang="en-US" u="sng" dirty="0"/>
              <a:t>producer thread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one or more </a:t>
            </a:r>
            <a:r>
              <a:rPr lang="en-US" u="sng" dirty="0"/>
              <a:t>consumer threads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producer thread </a:t>
            </a:r>
            <a:r>
              <a:rPr lang="en-US" u="sng" dirty="0"/>
              <a:t>enters</a:t>
            </a:r>
            <a:r>
              <a:rPr lang="en-US" dirty="0"/>
              <a:t> data into a queue.</a:t>
            </a:r>
          </a:p>
          <a:p>
            <a:pPr lvl="1"/>
            <a:r>
              <a:rPr lang="en-US" dirty="0"/>
              <a:t>The consumer threads </a:t>
            </a:r>
            <a:r>
              <a:rPr lang="en-US" u="sng" dirty="0"/>
              <a:t>remove</a:t>
            </a:r>
            <a:r>
              <a:rPr lang="en-US" dirty="0"/>
              <a:t> data from the queue.</a:t>
            </a:r>
          </a:p>
          <a:p>
            <a:pPr lvl="1"/>
            <a:r>
              <a:rPr lang="en-US" dirty="0"/>
              <a:t>If the queue becomes </a:t>
            </a:r>
            <a:r>
              <a:rPr lang="en-US" u="sng" dirty="0"/>
              <a:t>full</a:t>
            </a:r>
            <a:r>
              <a:rPr lang="en-US" dirty="0"/>
              <a:t>, the producer thread cannot enter more data until the queue becomes less than full.</a:t>
            </a:r>
          </a:p>
          <a:p>
            <a:pPr lvl="1"/>
            <a:r>
              <a:rPr lang="en-US" dirty="0"/>
              <a:t>If the queue becomes </a:t>
            </a:r>
            <a:r>
              <a:rPr lang="en-US" u="sng" dirty="0"/>
              <a:t>empty</a:t>
            </a:r>
            <a:r>
              <a:rPr lang="en-US" dirty="0"/>
              <a:t>, the consumer threads cannot remove data until the queue becomes nonempty.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537F8-3466-6B48-AC91-32A0519B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45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7436-60E1-6E46-92A2-97AD2DB2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Synchronized Queue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8FA0F-F23C-B04C-B06B-D548636BB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synchronize the producer and consumers: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Whenever the queue becomes </a:t>
            </a:r>
            <a:r>
              <a:rPr lang="en-US" u="sng" dirty="0"/>
              <a:t>full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producer “</a:t>
            </a:r>
            <a:r>
              <a:rPr lang="en-US" u="sng" dirty="0"/>
              <a:t>goes to sleep</a:t>
            </a:r>
            <a:r>
              <a:rPr lang="en-US" dirty="0"/>
              <a:t>”.</a:t>
            </a:r>
          </a:p>
          <a:p>
            <a:pPr lvl="2"/>
            <a:r>
              <a:rPr lang="en-US" dirty="0"/>
              <a:t>As soon as a consumer removes an item from the queue, </a:t>
            </a:r>
            <a:br>
              <a:rPr lang="en-US" dirty="0"/>
            </a:br>
            <a:r>
              <a:rPr lang="en-US" dirty="0"/>
              <a:t>it </a:t>
            </a:r>
            <a:r>
              <a:rPr lang="en-US" u="sng" dirty="0"/>
              <a:t>signals</a:t>
            </a:r>
            <a:r>
              <a:rPr lang="en-US" dirty="0"/>
              <a:t> the producer to wake up.</a:t>
            </a:r>
          </a:p>
          <a:p>
            <a:pPr lvl="2"/>
            <a:r>
              <a:rPr lang="en-US" dirty="0"/>
              <a:t>The producer resumes adding items to the queue.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Whenever the queue becomes </a:t>
            </a:r>
            <a:r>
              <a:rPr lang="en-US" u="sng" dirty="0"/>
              <a:t>empty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consumers all “</a:t>
            </a:r>
            <a:r>
              <a:rPr lang="en-US" u="sng" dirty="0"/>
              <a:t>go to sleep</a:t>
            </a:r>
            <a:r>
              <a:rPr lang="en-US" dirty="0"/>
              <a:t>”.</a:t>
            </a:r>
          </a:p>
          <a:p>
            <a:pPr lvl="2"/>
            <a:r>
              <a:rPr lang="en-US" dirty="0"/>
              <a:t>As soon as the producer adds an item to the queue, it </a:t>
            </a:r>
            <a:r>
              <a:rPr lang="en-US" u="sng" dirty="0"/>
              <a:t>signals</a:t>
            </a:r>
            <a:r>
              <a:rPr lang="en-US" dirty="0"/>
              <a:t> the consumers to wake up.</a:t>
            </a:r>
          </a:p>
          <a:p>
            <a:pPr lvl="2"/>
            <a:r>
              <a:rPr lang="en-US" dirty="0"/>
              <a:t>The consumers resume removing items from the queue.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8191F-5C9B-4940-AB1D-415FBF4D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0C84-E532-5C46-9D1A-B159FD90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Threads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38069-6C45-B945-B96A-86DF32EC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BF1D3-979D-3A44-92A5-D6BC2843FB62}"/>
              </a:ext>
            </a:extLst>
          </p:cNvPr>
          <p:cNvSpPr txBox="1"/>
          <p:nvPr/>
        </p:nvSpPr>
        <p:spPr>
          <a:xfrm>
            <a:off x="1598187" y="1508781"/>
            <a:ext cx="5947626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the consumer threads.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consumer_ids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i+1;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pthread_attr_init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consumer_threads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],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consumer, &amp;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consumer_ids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Wait for all the producer threads to finish.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producer_threads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], NULL);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("All producers finished!\n");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FE94B-3219-9949-A865-FAA15692C0B5}"/>
              </a:ext>
            </a:extLst>
          </p:cNvPr>
          <p:cNvSpPr txBox="1"/>
          <p:nvPr/>
        </p:nvSpPr>
        <p:spPr>
          <a:xfrm>
            <a:off x="4133296" y="1248065"/>
            <a:ext cx="3730508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Semaphore-</a:t>
            </a:r>
            <a:r>
              <a:rPr lang="en-US" dirty="0" err="1">
                <a:solidFill>
                  <a:srgbClr val="FFFF00"/>
                </a:solidFill>
              </a:rPr>
              <a:t>producerConsumer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main.c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61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A02E0-8076-7F4C-8017-CAE14D7CB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Synchronized Queue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FF564-297C-A649-8D77-7730038E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5E75CE-BE36-2E4A-B3B1-77EAD0D37E0C}"/>
              </a:ext>
            </a:extLst>
          </p:cNvPr>
          <p:cNvSpPr txBox="1"/>
          <p:nvPr/>
        </p:nvSpPr>
        <p:spPr>
          <a:xfrm>
            <a:off x="1225571" y="1278523"/>
            <a:ext cx="6692858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&lt;queue&gt;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&lt;mutex&gt;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&lt;thread&gt;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&lt;chrono&gt;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MAX_SIZE  =  8;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MAX_COUNT = 30;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PRODUCE_RATE = 2;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CONSUME_RATE = 5;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mutex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queue_mutex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condition_not_full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condition_done_or_not_empty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queue&lt;int&gt; q;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content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producer_done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queue_done_or_not_empty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return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producer_done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|| !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q.empty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queue_not_full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          { return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q.size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&lt; MAX_SIZE; }</a:t>
            </a:r>
          </a:p>
        </p:txBody>
      </p:sp>
    </p:spTree>
    <p:extLst>
      <p:ext uri="{BB962C8B-B14F-4D97-AF65-F5344CB8AC3E}">
        <p14:creationId xmlns:p14="http://schemas.microsoft.com/office/powerpoint/2010/main" val="531760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5C35E-1A27-D14B-964E-8ABF79BE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Synchronized Queue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F7EC6-5AE8-6E40-9ED1-75899468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D0456D-8F8C-6E4A-963D-94ADFA4D24E2}"/>
              </a:ext>
            </a:extLst>
          </p:cNvPr>
          <p:cNvSpPr txBox="1"/>
          <p:nvPr/>
        </p:nvSpPr>
        <p:spPr>
          <a:xfrm>
            <a:off x="1039622" y="1375325"/>
            <a:ext cx="7064755" cy="433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(content &lt; MAX_COUNT)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this_thread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sleep_for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(std::chrono::seconds(rand()%PRODUCE_RATE));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// Wait until the queue is not full.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unique_lock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&lt;mutex&gt; lock(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queue_mutex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condition_not_full.wait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(lock,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queue_not_full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q.push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(++content);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("Producer: %2d (%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)\n", content,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q.size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Notify consumers the queue is no longer empty.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q.size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1)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condition_done_or_not_empty.notify_all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lock.unlock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producer_done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condition_done_or_not_empty.notify_all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("Producer: DONE.\n");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02FE4-E102-AB4C-B636-3DD04A7F5C2F}"/>
              </a:ext>
            </a:extLst>
          </p:cNvPr>
          <p:cNvSpPr txBox="1"/>
          <p:nvPr/>
        </p:nvSpPr>
        <p:spPr>
          <a:xfrm>
            <a:off x="6309341" y="1206048"/>
            <a:ext cx="164339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QueueSync.cpp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8DFE16-341A-E54E-996B-C46F7652DA90}"/>
              </a:ext>
            </a:extLst>
          </p:cNvPr>
          <p:cNvSpPr txBox="1"/>
          <p:nvPr/>
        </p:nvSpPr>
        <p:spPr>
          <a:xfrm>
            <a:off x="6278476" y="2514610"/>
            <a:ext cx="14024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Go to sleep if the</a:t>
            </a:r>
          </a:p>
          <a:p>
            <a:r>
              <a:rPr lang="en-US" sz="1200" dirty="0">
                <a:solidFill>
                  <a:srgbClr val="C00000"/>
                </a:solidFill>
              </a:rPr>
              <a:t>queue is full.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41CB83-6182-3842-9C12-FC17AD077F32}"/>
              </a:ext>
            </a:extLst>
          </p:cNvPr>
          <p:cNvSpPr txBox="1"/>
          <p:nvPr/>
        </p:nvSpPr>
        <p:spPr>
          <a:xfrm>
            <a:off x="5577829" y="4251951"/>
            <a:ext cx="173734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Signal that the queue</a:t>
            </a:r>
          </a:p>
          <a:p>
            <a:r>
              <a:rPr lang="en-US" sz="1200" dirty="0">
                <a:solidFill>
                  <a:srgbClr val="C00000"/>
                </a:solidFill>
              </a:rPr>
              <a:t>is no longer empty.</a:t>
            </a:r>
          </a:p>
        </p:txBody>
      </p:sp>
    </p:spTree>
    <p:extLst>
      <p:ext uri="{BB962C8B-B14F-4D97-AF65-F5344CB8AC3E}">
        <p14:creationId xmlns:p14="http://schemas.microsoft.com/office/powerpoint/2010/main" val="221540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7F64-AA7C-7D4D-88C8-6B1985A4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Synchronized Queue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ED94D-FB0B-8F45-8ED4-E075A08E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A7731D-CE6D-C24E-B171-58E437C9492B}"/>
              </a:ext>
            </a:extLst>
          </p:cNvPr>
          <p:cNvSpPr txBox="1"/>
          <p:nvPr/>
        </p:nvSpPr>
        <p:spPr>
          <a:xfrm>
            <a:off x="1097318" y="1260860"/>
            <a:ext cx="6471643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consumer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id)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(true)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this_thread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sleep_for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(std::chrono::seconds(rand()%CONSUME_RATE));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Wait until the queue is not empty.</a:t>
            </a:r>
          </a:p>
          <a:p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unique_lock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&lt;mutex&gt; lock(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queue_mutex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condition_done_or_not_empty.wait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(lock,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queue_done_or_not_empty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(!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q.empty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1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int data = </a:t>
            </a:r>
            <a:r>
              <a:rPr lang="en-US" sz="11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q.front</a:t>
            </a:r>
            <a:r>
              <a:rPr lang="en-US" sz="11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1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q.pop</a:t>
            </a:r>
            <a:r>
              <a:rPr lang="en-US" sz="11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1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for (int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id;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                    ";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("Consumer #%d: %2d (%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)\n", id, data,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q.size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Notify the producer the queue is no longer full.</a:t>
            </a:r>
          </a:p>
          <a:p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q.size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MAX_SIZE-1)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condition_not_full.notify_one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lock.unlock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lock.unlock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break;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id;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                    ";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("Consumer #%d: DONE.\n", id);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32DA6E-6A80-6D46-83E4-A675A5D0765B}"/>
              </a:ext>
            </a:extLst>
          </p:cNvPr>
          <p:cNvSpPr txBox="1"/>
          <p:nvPr/>
        </p:nvSpPr>
        <p:spPr>
          <a:xfrm>
            <a:off x="6126463" y="1353105"/>
            <a:ext cx="164339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QueueSync.cpp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4FAF7-E1E9-AD4F-AECA-054B864097EC}"/>
              </a:ext>
            </a:extLst>
          </p:cNvPr>
          <p:cNvSpPr txBox="1"/>
          <p:nvPr/>
        </p:nvSpPr>
        <p:spPr>
          <a:xfrm>
            <a:off x="4333139" y="2863675"/>
            <a:ext cx="249230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Go to sleep if the queue is empty.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1E2689-E913-F342-9742-AB13B02FDF0C}"/>
              </a:ext>
            </a:extLst>
          </p:cNvPr>
          <p:cNvSpPr txBox="1"/>
          <p:nvPr/>
        </p:nvSpPr>
        <p:spPr>
          <a:xfrm>
            <a:off x="4949607" y="4709146"/>
            <a:ext cx="16340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Signal that the queue</a:t>
            </a:r>
          </a:p>
          <a:p>
            <a:r>
              <a:rPr lang="en-US" sz="1200" dirty="0">
                <a:solidFill>
                  <a:srgbClr val="C00000"/>
                </a:solidFill>
              </a:rPr>
              <a:t>is no longer full.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9C3D15-F19E-5749-81B4-DA8DD580EA94}"/>
              </a:ext>
            </a:extLst>
          </p:cNvPr>
          <p:cNvSpPr txBox="1"/>
          <p:nvPr/>
        </p:nvSpPr>
        <p:spPr>
          <a:xfrm>
            <a:off x="8046682" y="585455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215159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3002-2F36-6C40-B571-6F9D62AD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Office Hour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0F9E9-E1BE-0D47-AF0B-06CBDC08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77A8C-6FE2-4B4C-A5F9-51238668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93836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9618-523F-EB47-A0A3-AC268F5B140D}" type="slidenum">
              <a:rPr lang="en-US"/>
              <a:pPr/>
              <a:t>44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Deadlocks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Deadlocks</a:t>
            </a:r>
            <a:r>
              <a:rPr lang="en-US" dirty="0"/>
              <a:t>, AKA the </a:t>
            </a:r>
            <a:r>
              <a:rPr lang="en-US" dirty="0">
                <a:solidFill>
                  <a:srgbClr val="B23C00"/>
                </a:solidFill>
              </a:rPr>
              <a:t>Deadly Embrace</a:t>
            </a:r>
          </a:p>
          <a:p>
            <a:pPr marL="928688" lvl="1" indent="-457200"/>
            <a:r>
              <a:rPr lang="en-US" dirty="0"/>
              <a:t>In either case, your application is hung.</a:t>
            </a:r>
          </a:p>
          <a:p>
            <a:pPr marL="928688" lvl="1" indent="-457200"/>
            <a:r>
              <a:rPr lang="en-US" dirty="0"/>
              <a:t>What happened?</a:t>
            </a:r>
          </a:p>
          <a:p>
            <a:pPr lvl="4"/>
            <a:endParaRPr lang="en-US" dirty="0"/>
          </a:p>
          <a:p>
            <a:pPr marL="533400" indent="-533400"/>
            <a:r>
              <a:rPr lang="en-US" dirty="0"/>
              <a:t>Deadlocks can occur when a set of processes (or threads) are </a:t>
            </a:r>
            <a:r>
              <a:rPr lang="en-US" u="sng" dirty="0"/>
              <a:t>contending for resources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marL="533400" indent="-533400"/>
            <a:r>
              <a:rPr lang="en-US" dirty="0"/>
              <a:t>The sequence of events required </a:t>
            </a:r>
            <a:br>
              <a:rPr lang="en-US" dirty="0"/>
            </a:br>
            <a:r>
              <a:rPr lang="en-US" dirty="0"/>
              <a:t>for a process to use a resource</a:t>
            </a:r>
            <a:r>
              <a:rPr lang="en-US" sz="2000" dirty="0"/>
              <a:t>:</a:t>
            </a:r>
          </a:p>
          <a:p>
            <a:pPr marL="928688" lvl="1" indent="-457200">
              <a:buFontTx/>
              <a:buAutoNum type="arabicPeriod"/>
            </a:pPr>
            <a:r>
              <a:rPr lang="en-US" dirty="0"/>
              <a:t>Request the resource.</a:t>
            </a:r>
          </a:p>
          <a:p>
            <a:pPr marL="928688" lvl="1" indent="-457200">
              <a:buFontTx/>
              <a:buAutoNum type="arabicPeriod"/>
            </a:pPr>
            <a:r>
              <a:rPr lang="en-US" dirty="0"/>
              <a:t>Use the resource.</a:t>
            </a:r>
          </a:p>
          <a:p>
            <a:pPr marL="928688" lvl="1" indent="-457200">
              <a:buFontTx/>
              <a:buAutoNum type="arabicPeriod"/>
            </a:pPr>
            <a:r>
              <a:rPr lang="en-US" dirty="0"/>
              <a:t>Release the resource.</a:t>
            </a:r>
          </a:p>
        </p:txBody>
      </p:sp>
    </p:spTree>
    <p:extLst>
      <p:ext uri="{BB962C8B-B14F-4D97-AF65-F5344CB8AC3E}">
        <p14:creationId xmlns:p14="http://schemas.microsoft.com/office/powerpoint/2010/main" val="182494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3C04-E732-974A-9F1D-A9F1BA876FC9}" type="slidenum">
              <a:rPr lang="en-US"/>
              <a:pPr/>
              <a:t>45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Deadlocks can occur when the OS grants </a:t>
            </a:r>
            <a:r>
              <a:rPr lang="en-US" u="sng" dirty="0"/>
              <a:t>exclusive access to resources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Hardware devices (e.g., DVD reader)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Data </a:t>
            </a:r>
          </a:p>
          <a:p>
            <a:pPr lvl="4"/>
            <a:endParaRPr lang="en-US" dirty="0"/>
          </a:p>
          <a:p>
            <a:r>
              <a:rPr lang="en-US" dirty="0"/>
              <a:t>A process may need to have exclusive access </a:t>
            </a:r>
            <a:br>
              <a:rPr lang="en-US" dirty="0"/>
            </a:br>
            <a:r>
              <a:rPr lang="en-US" dirty="0"/>
              <a:t>to several resources at a time.</a:t>
            </a:r>
          </a:p>
          <a:p>
            <a:pPr lvl="4"/>
            <a:endParaRPr lang="en-US" dirty="0"/>
          </a:p>
          <a:p>
            <a:r>
              <a:rPr lang="en-US" dirty="0"/>
              <a:t>Resources are </a:t>
            </a:r>
            <a:r>
              <a:rPr lang="en-US" dirty="0">
                <a:solidFill>
                  <a:srgbClr val="B23C00"/>
                </a:solidFill>
              </a:rPr>
              <a:t>preemptable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non-preemptable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74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355-AC2A-3345-9AFA-9C906C346627}" type="slidenum">
              <a:rPr lang="en-US"/>
              <a:pPr/>
              <a:t>46</a:t>
            </a:fld>
            <a:endParaRPr 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Deadlocks over Resources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Preemptable</a:t>
            </a:r>
            <a:r>
              <a:rPr lang="en-US" dirty="0"/>
              <a:t> resource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Can be taken away from a process that owns it.</a:t>
            </a:r>
          </a:p>
          <a:p>
            <a:pPr lvl="1"/>
            <a:r>
              <a:rPr lang="en-US" dirty="0"/>
              <a:t>No ill effects on the process.</a:t>
            </a:r>
          </a:p>
          <a:p>
            <a:pPr lvl="1"/>
            <a:r>
              <a:rPr lang="en-US" dirty="0"/>
              <a:t>Examples: memory, CPU</a:t>
            </a:r>
          </a:p>
          <a:p>
            <a:pPr lvl="4"/>
            <a:endParaRPr lang="en-US" dirty="0"/>
          </a:p>
          <a:p>
            <a:r>
              <a:rPr lang="en-US" dirty="0"/>
              <a:t>Non-</a:t>
            </a:r>
            <a:r>
              <a:rPr lang="en-US" dirty="0" err="1"/>
              <a:t>preemptable</a:t>
            </a:r>
            <a:r>
              <a:rPr lang="en-US" dirty="0"/>
              <a:t> resource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Cannot be taken away from the process owning it </a:t>
            </a:r>
            <a:br>
              <a:rPr lang="en-US" dirty="0"/>
            </a:br>
            <a:r>
              <a:rPr lang="en-US" dirty="0"/>
              <a:t>without causing the process to fail.</a:t>
            </a:r>
          </a:p>
          <a:p>
            <a:pPr lvl="1"/>
            <a:r>
              <a:rPr lang="en-US" dirty="0"/>
              <a:t>Example: CD recorder</a:t>
            </a:r>
          </a:p>
        </p:txBody>
      </p:sp>
    </p:spTree>
    <p:extLst>
      <p:ext uri="{BB962C8B-B14F-4D97-AF65-F5344CB8AC3E}">
        <p14:creationId xmlns:p14="http://schemas.microsoft.com/office/powerpoint/2010/main" val="338212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D355-AC2A-3345-9AFA-9C906C346627}" type="slidenum">
              <a:rPr lang="en-US"/>
              <a:pPr/>
              <a:t>47</a:t>
            </a:fld>
            <a:endParaRPr 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 over Resources</a:t>
            </a:r>
            <a:r>
              <a:rPr lang="en-US" i="1" dirty="0"/>
              <a:t>, cont’d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process requests a resource that is not available, then the process </a:t>
            </a:r>
            <a:r>
              <a:rPr lang="en-US" u="sng" dirty="0"/>
              <a:t>must wait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OS may unblock the process </a:t>
            </a:r>
            <a:br>
              <a:rPr lang="en-US" dirty="0"/>
            </a:br>
            <a:r>
              <a:rPr lang="en-US" dirty="0"/>
              <a:t>when the resource becomes available again.</a:t>
            </a:r>
          </a:p>
        </p:txBody>
      </p:sp>
    </p:spTree>
    <p:extLst>
      <p:ext uri="{BB962C8B-B14F-4D97-AF65-F5344CB8AC3E}">
        <p14:creationId xmlns:p14="http://schemas.microsoft.com/office/powerpoint/2010/main" val="531614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27EA-A371-C742-96FC-2FBA9000BBC6}" type="slidenum">
              <a:rPr lang="en-US"/>
              <a:pPr/>
              <a:t>48</a:t>
            </a:fld>
            <a:endParaRPr 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Definition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set of processes is </a:t>
            </a:r>
            <a:r>
              <a:rPr lang="en-US" u="sng" dirty="0"/>
              <a:t>deadlocked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if: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Each process in the set is waiting for an event.</a:t>
            </a:r>
          </a:p>
          <a:p>
            <a:pPr lvl="1"/>
            <a:r>
              <a:rPr lang="en-US" dirty="0"/>
              <a:t>Only another process in the set can cause the event.</a:t>
            </a:r>
          </a:p>
          <a:p>
            <a:pPr lvl="4"/>
            <a:endParaRPr lang="en-US" dirty="0"/>
          </a:p>
          <a:p>
            <a:r>
              <a:rPr lang="en-US" dirty="0"/>
              <a:t>If all the processes are waiting, </a:t>
            </a:r>
            <a:r>
              <a:rPr lang="en-US" u="sng" dirty="0"/>
              <a:t>none of them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can cause the event that wakes up the blocked processes.</a:t>
            </a:r>
          </a:p>
        </p:txBody>
      </p:sp>
    </p:spTree>
    <p:extLst>
      <p:ext uri="{BB962C8B-B14F-4D97-AF65-F5344CB8AC3E}">
        <p14:creationId xmlns:p14="http://schemas.microsoft.com/office/powerpoint/2010/main" val="152131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D743-0809-E849-A184-A9E7C7635C37}" type="slidenum">
              <a:rPr lang="en-US"/>
              <a:pPr/>
              <a:t>49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Conditions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pPr marL="533400" indent="-533400"/>
            <a:r>
              <a:rPr lang="en-US" dirty="0"/>
              <a:t>Four conditions that must hold for there to be a resource deadlock.</a:t>
            </a:r>
          </a:p>
          <a:p>
            <a:pPr marL="971550" lvl="1" indent="-533400"/>
            <a:r>
              <a:rPr lang="en-US" dirty="0"/>
              <a:t>If any one is absent, no resource deadlock is possible.</a:t>
            </a:r>
          </a:p>
          <a:p>
            <a:pPr marL="2360613" lvl="4" indent="-533400"/>
            <a:endParaRPr lang="en-US" dirty="0"/>
          </a:p>
          <a:p>
            <a:pPr marL="533400" indent="-533400">
              <a:buFont typeface="+mj-lt"/>
              <a:buAutoNum type="arabicPeriod"/>
            </a:pPr>
            <a:r>
              <a:rPr lang="en-US" dirty="0"/>
              <a:t>Mutual exclusion</a:t>
            </a:r>
            <a:endParaRPr lang="en-US" dirty="0">
              <a:solidFill>
                <a:schemeClr val="folHlink"/>
              </a:solidFill>
            </a:endParaRPr>
          </a:p>
          <a:p>
            <a:pPr marL="928688" lvl="1" indent="-457200"/>
            <a:r>
              <a:rPr lang="en-US" dirty="0"/>
              <a:t>Each resource is either available or </a:t>
            </a:r>
            <a:br>
              <a:rPr lang="en-US" dirty="0"/>
            </a:br>
            <a:r>
              <a:rPr lang="en-US" dirty="0"/>
              <a:t>currently assigned to exactly </a:t>
            </a:r>
            <a:r>
              <a:rPr lang="en-US" u="sng" dirty="0"/>
              <a:t>one process</a:t>
            </a:r>
            <a:r>
              <a:rPr lang="en-US" dirty="0"/>
              <a:t>.</a:t>
            </a:r>
          </a:p>
          <a:p>
            <a:pPr marL="2774951" lvl="5" indent="-457200">
              <a:buFont typeface="+mj-lt"/>
              <a:buAutoNum type="arabicPeriod"/>
            </a:pPr>
            <a:endParaRPr lang="en-US" dirty="0">
              <a:solidFill>
                <a:srgbClr val="B23C00"/>
              </a:solidFill>
            </a:endParaRPr>
          </a:p>
          <a:p>
            <a:pPr marL="533400" indent="-533400">
              <a:buFont typeface="+mj-lt"/>
              <a:buAutoNum type="arabicPeriod"/>
            </a:pPr>
            <a:r>
              <a:rPr lang="en-US" dirty="0"/>
              <a:t>Hold and wait</a:t>
            </a:r>
            <a:endParaRPr lang="en-US" dirty="0">
              <a:solidFill>
                <a:schemeClr val="folHlink"/>
              </a:solidFill>
            </a:endParaRPr>
          </a:p>
          <a:p>
            <a:pPr marL="928688" lvl="1" indent="-457200"/>
            <a:r>
              <a:rPr lang="en-US" dirty="0"/>
              <a:t>Processes currently holding resources that were </a:t>
            </a:r>
            <a:br>
              <a:rPr lang="en-US" dirty="0"/>
            </a:br>
            <a:r>
              <a:rPr lang="en-US" dirty="0"/>
              <a:t>granted earlier can </a:t>
            </a:r>
            <a:r>
              <a:rPr lang="en-US" u="sng" dirty="0"/>
              <a:t>request new resources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258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68B1-A9C3-D34E-A7C3-9848ED23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Threads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CDE91-D8EE-E949-9345-9D6D38DC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1C4728-B7CB-1F49-A197-C23CFDE1AAF0}"/>
              </a:ext>
            </a:extLst>
          </p:cNvPr>
          <p:cNvSpPr txBox="1"/>
          <p:nvPr/>
        </p:nvSpPr>
        <p:spPr>
          <a:xfrm>
            <a:off x="2557083" y="1659285"/>
            <a:ext cx="3935136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id = *((int *) param);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Item item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consumer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id = *((int *) param);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Item item;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7C3BA-018B-B14D-BD8D-CE4AEF9902C5}"/>
              </a:ext>
            </a:extLst>
          </p:cNvPr>
          <p:cNvSpPr txBox="1"/>
          <p:nvPr/>
        </p:nvSpPr>
        <p:spPr>
          <a:xfrm>
            <a:off x="3108976" y="4800585"/>
            <a:ext cx="3730508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Semaphore-</a:t>
            </a:r>
            <a:r>
              <a:rPr lang="en-US" dirty="0" err="1">
                <a:solidFill>
                  <a:srgbClr val="FFFF00"/>
                </a:solidFill>
              </a:rPr>
              <a:t>producerConsumer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main.c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099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D743-0809-E849-A184-A9E7C7635C37}" type="slidenum">
              <a:rPr lang="en-US"/>
              <a:pPr/>
              <a:t>50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Conditions</a:t>
            </a:r>
            <a:r>
              <a:rPr lang="en-US" i="1" dirty="0"/>
              <a:t>, cont’d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/>
              <a:t>No preemption</a:t>
            </a:r>
          </a:p>
          <a:p>
            <a:pPr marL="928688" lvl="1" indent="-457200"/>
            <a:r>
              <a:rPr lang="en-US" dirty="0"/>
              <a:t>A resource previously granted to a process </a:t>
            </a:r>
            <a:br>
              <a:rPr lang="en-US" dirty="0"/>
            </a:br>
            <a:r>
              <a:rPr lang="en-US" dirty="0"/>
              <a:t>cannot be forcibly taken away from the process. </a:t>
            </a:r>
          </a:p>
          <a:p>
            <a:pPr marL="928688" lvl="1" indent="-457200"/>
            <a:r>
              <a:rPr lang="en-US" dirty="0"/>
              <a:t>The process must explicitly release the resource.</a:t>
            </a:r>
          </a:p>
          <a:p>
            <a:pPr marL="2774951" lvl="5" indent="-457200">
              <a:buFont typeface="+mj-lt"/>
              <a:buAutoNum type="arabicPeriod"/>
            </a:pPr>
            <a:endParaRPr lang="en-US" dirty="0"/>
          </a:p>
          <a:p>
            <a:pPr marL="533400" indent="-533400">
              <a:buFont typeface="+mj-lt"/>
              <a:buAutoNum type="arabicPeriod" startAt="3"/>
            </a:pPr>
            <a:r>
              <a:rPr lang="en-US" dirty="0"/>
              <a:t>Circular wait</a:t>
            </a:r>
          </a:p>
          <a:p>
            <a:pPr marL="928688" lvl="1" indent="-457200"/>
            <a:r>
              <a:rPr lang="en-US" dirty="0"/>
              <a:t>A circular chain of processes each waiting </a:t>
            </a:r>
            <a:br>
              <a:rPr lang="en-US" dirty="0"/>
            </a:br>
            <a:r>
              <a:rPr lang="en-US" dirty="0"/>
              <a:t>for a resource held by another process in the chain.</a:t>
            </a:r>
          </a:p>
        </p:txBody>
      </p:sp>
    </p:spTree>
    <p:extLst>
      <p:ext uri="{BB962C8B-B14F-4D97-AF65-F5344CB8AC3E}">
        <p14:creationId xmlns:p14="http://schemas.microsoft.com/office/powerpoint/2010/main" val="16650636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764B-BF0C-6042-9917-5C0A6A39906A}" type="slidenum">
              <a:rPr lang="en-US"/>
              <a:pPr/>
              <a:t>51</a:t>
            </a:fld>
            <a:endParaRPr 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Modeling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Resource allocation graphs</a:t>
            </a:r>
          </a:p>
          <a:p>
            <a:pPr lvl="1"/>
            <a:r>
              <a:rPr lang="en-US" dirty="0"/>
              <a:t>Two types of nodes: processes (shown as circles) and resources (shown as squares).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(a) Process A </a:t>
            </a:r>
            <a:r>
              <a:rPr lang="en-US" u="sng" dirty="0"/>
              <a:t>holds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resource R.</a:t>
            </a:r>
          </a:p>
          <a:p>
            <a:pPr lvl="1"/>
            <a:r>
              <a:rPr lang="en-US" dirty="0"/>
              <a:t>(b) Process B </a:t>
            </a:r>
            <a:r>
              <a:rPr lang="en-US" u="sng" dirty="0"/>
              <a:t>requests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resource S.</a:t>
            </a:r>
          </a:p>
          <a:p>
            <a:pPr lvl="1"/>
            <a:r>
              <a:rPr lang="en-US" dirty="0"/>
              <a:t>(c) A </a:t>
            </a:r>
            <a:r>
              <a:rPr lang="en-US" u="sng" dirty="0"/>
              <a:t>deadlock</a:t>
            </a:r>
            <a:r>
              <a:rPr lang="en-US" dirty="0"/>
              <a:t> situation.</a:t>
            </a:r>
            <a:endParaRPr lang="en-US" dirty="0">
              <a:solidFill>
                <a:srgbClr val="B23C00"/>
              </a:solidFill>
            </a:endParaRPr>
          </a:p>
        </p:txBody>
      </p:sp>
      <p:pic>
        <p:nvPicPr>
          <p:cNvPr id="731140" name="Picture 4" descr="3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697163"/>
            <a:ext cx="4986338" cy="19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D21E5AE5-AC0B-C944-97F2-D2F0DDCE4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335126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B493-A268-444A-85AA-5205D3ED11AE}" type="slidenum">
              <a:rPr lang="en-US"/>
              <a:pPr/>
              <a:t>52</a:t>
            </a:fld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4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Process C waits for Resource T, </a:t>
            </a:r>
            <a:br>
              <a:rPr lang="en-US" dirty="0"/>
            </a:br>
            <a:r>
              <a:rPr lang="en-US" dirty="0"/>
              <a:t>which is held by Process D.</a:t>
            </a:r>
          </a:p>
          <a:p>
            <a:pPr>
              <a:lnSpc>
                <a:spcPct val="90000"/>
              </a:lnSpc>
            </a:pPr>
            <a:r>
              <a:rPr lang="en-US" dirty="0"/>
              <a:t>Process D waits for Resource U, </a:t>
            </a:r>
            <a:br>
              <a:rPr lang="en-US" dirty="0"/>
            </a:br>
            <a:r>
              <a:rPr lang="en-US" dirty="0"/>
              <a:t>which is held by Process C.</a:t>
            </a:r>
          </a:p>
          <a:p>
            <a:pPr>
              <a:lnSpc>
                <a:spcPct val="90000"/>
              </a:lnSpc>
            </a:pPr>
            <a:r>
              <a:rPr lang="en-US" u="sng" dirty="0"/>
              <a:t>Deadlock cycle</a:t>
            </a:r>
            <a:r>
              <a:rPr lang="en-US" dirty="0"/>
              <a:t>: C </a:t>
            </a:r>
            <a:r>
              <a:rPr lang="en-US" dirty="0">
                <a:sym typeface="Wingdings" charset="0"/>
              </a:rPr>
              <a:t> T  D  U  C</a:t>
            </a:r>
            <a:endParaRPr lang="en-US" dirty="0"/>
          </a:p>
        </p:txBody>
      </p:sp>
      <p:pic>
        <p:nvPicPr>
          <p:cNvPr id="73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1330325"/>
            <a:ext cx="2560637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9B112E0A-A2D2-5A47-8221-1AF8FE87D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163256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AA02-AC3A-204F-BEC3-6FAD916AD19C}" type="slidenum">
              <a:rPr lang="en-US"/>
              <a:pPr/>
              <a:t>53</a:t>
            </a:fld>
            <a:endParaRPr 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Suppose we have three processes A, B, and C </a:t>
            </a:r>
            <a:br>
              <a:rPr lang="en-US" dirty="0"/>
            </a:br>
            <a:r>
              <a:rPr lang="en-US" dirty="0"/>
              <a:t>that are competing for resources R, S, and T.</a:t>
            </a:r>
          </a:p>
          <a:p>
            <a:pPr lvl="1"/>
            <a:r>
              <a:rPr lang="en-US" dirty="0"/>
              <a:t>Their requests and releases: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process scheduler is free to </a:t>
            </a:r>
            <a:br>
              <a:rPr lang="en-US" dirty="0"/>
            </a:br>
            <a:r>
              <a:rPr lang="en-US" dirty="0"/>
              <a:t>run any unblocked process at any instant.</a:t>
            </a:r>
          </a:p>
        </p:txBody>
      </p:sp>
      <p:pic>
        <p:nvPicPr>
          <p:cNvPr id="7331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2788907"/>
            <a:ext cx="658336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8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40F7-69D5-334A-AC29-3374E7EADC83}" type="slidenum">
              <a:rPr lang="en-US"/>
              <a:pPr/>
              <a:t>54</a:t>
            </a:fld>
            <a:endParaRPr 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46122"/>
            <a:ext cx="8229600" cy="2884803"/>
          </a:xfrm>
        </p:spPr>
        <p:txBody>
          <a:bodyPr/>
          <a:lstStyle/>
          <a:p>
            <a:r>
              <a:rPr lang="en-US" dirty="0"/>
              <a:t>One solution: The scheduler allows Process A to run to completion, then Process B, and finally Process C.</a:t>
            </a:r>
          </a:p>
          <a:p>
            <a:pPr lvl="1"/>
            <a:r>
              <a:rPr lang="en-US" dirty="0"/>
              <a:t>No competition for resources </a:t>
            </a:r>
            <a:r>
              <a:rPr lang="en-US" dirty="0">
                <a:sym typeface="Wingdings" charset="0"/>
              </a:rPr>
              <a:t> no deadlocks.</a:t>
            </a:r>
          </a:p>
          <a:p>
            <a:pPr lvl="1"/>
            <a:r>
              <a:rPr lang="en-US" dirty="0">
                <a:sym typeface="Wingdings" charset="0"/>
              </a:rPr>
              <a:t>But also no parallelism.</a:t>
            </a:r>
          </a:p>
        </p:txBody>
      </p:sp>
      <p:pic>
        <p:nvPicPr>
          <p:cNvPr id="734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351283"/>
            <a:ext cx="6491287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59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A4E9-8491-244A-9610-4F44541C446E}" type="slidenum">
              <a:rPr lang="en-US"/>
              <a:pPr/>
              <a:t>55</a:t>
            </a:fld>
            <a:endParaRPr 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if we use </a:t>
            </a:r>
            <a:r>
              <a:rPr lang="en-US" u="sng" dirty="0"/>
              <a:t>Round-Robin</a:t>
            </a:r>
            <a:r>
              <a:rPr lang="en-US" dirty="0"/>
              <a:t> instead?</a:t>
            </a:r>
          </a:p>
        </p:txBody>
      </p:sp>
      <p:pic>
        <p:nvPicPr>
          <p:cNvPr id="73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430" y="3284538"/>
            <a:ext cx="4808538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52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330" y="4708525"/>
            <a:ext cx="5014913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52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68" y="1782763"/>
            <a:ext cx="5121275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5239" name="Text Box 7"/>
          <p:cNvSpPr txBox="1">
            <a:spLocks noChangeArrowheads="1"/>
          </p:cNvSpPr>
          <p:nvPr/>
        </p:nvSpPr>
        <p:spPr bwMode="auto">
          <a:xfrm>
            <a:off x="2560342" y="5897563"/>
            <a:ext cx="865187" cy="314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A blocks</a:t>
            </a:r>
          </a:p>
        </p:txBody>
      </p:sp>
      <p:sp>
        <p:nvSpPr>
          <p:cNvPr id="735240" name="Text Box 8"/>
          <p:cNvSpPr txBox="1">
            <a:spLocks noChangeArrowheads="1"/>
          </p:cNvSpPr>
          <p:nvPr/>
        </p:nvSpPr>
        <p:spPr bwMode="auto">
          <a:xfrm>
            <a:off x="4389753" y="5897563"/>
            <a:ext cx="865188" cy="314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B blocks</a:t>
            </a:r>
          </a:p>
        </p:txBody>
      </p:sp>
      <p:sp>
        <p:nvSpPr>
          <p:cNvPr id="735241" name="Text Box 9"/>
          <p:cNvSpPr txBox="1">
            <a:spLocks noChangeArrowheads="1"/>
          </p:cNvSpPr>
          <p:nvPr/>
        </p:nvSpPr>
        <p:spPr bwMode="auto">
          <a:xfrm>
            <a:off x="7720604" y="5897853"/>
            <a:ext cx="874712" cy="314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C blocks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13BB0866-7D9B-9C43-8242-77915AEB1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38" y="5666730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49968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5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5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9" grpId="0" animBg="1"/>
      <p:bldP spid="735240" grpId="0" animBg="1"/>
      <p:bldP spid="73524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E77-EFF4-334F-943F-0C4C9CC6BE9C}" type="slidenum">
              <a:rPr lang="en-US"/>
              <a:pPr/>
              <a:t>56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Modeling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3823"/>
            <a:ext cx="8229600" cy="549275"/>
          </a:xfrm>
        </p:spPr>
        <p:txBody>
          <a:bodyPr/>
          <a:lstStyle/>
          <a:p>
            <a:r>
              <a:rPr lang="en-US" dirty="0"/>
              <a:t>Would a different scheduling order help?</a:t>
            </a:r>
          </a:p>
        </p:txBody>
      </p:sp>
      <p:pic>
        <p:nvPicPr>
          <p:cNvPr id="7362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711325"/>
            <a:ext cx="50292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62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4616450"/>
            <a:ext cx="45339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6263" name="Text Box 7"/>
          <p:cNvSpPr txBox="1">
            <a:spLocks noChangeArrowheads="1"/>
          </p:cNvSpPr>
          <p:nvPr/>
        </p:nvSpPr>
        <p:spPr bwMode="auto">
          <a:xfrm>
            <a:off x="7132638" y="3478213"/>
            <a:ext cx="1446212" cy="590550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Process B</a:t>
            </a:r>
          </a:p>
          <a:p>
            <a:r>
              <a:rPr lang="en-US">
                <a:solidFill>
                  <a:schemeClr val="folHlink"/>
                </a:solidFill>
              </a:rPr>
              <a:t>is suspended.</a:t>
            </a:r>
          </a:p>
        </p:txBody>
      </p:sp>
      <p:sp>
        <p:nvSpPr>
          <p:cNvPr id="736264" name="Text Box 8"/>
          <p:cNvSpPr txBox="1">
            <a:spLocks noChangeArrowheads="1"/>
          </p:cNvSpPr>
          <p:nvPr/>
        </p:nvSpPr>
        <p:spPr bwMode="auto">
          <a:xfrm>
            <a:off x="7132638" y="4892675"/>
            <a:ext cx="1706562" cy="8350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What happens</a:t>
            </a:r>
          </a:p>
          <a:p>
            <a:r>
              <a:rPr lang="en-US">
                <a:solidFill>
                  <a:schemeClr val="folHlink"/>
                </a:solidFill>
              </a:rPr>
              <a:t>now if Process B</a:t>
            </a:r>
          </a:p>
          <a:p>
            <a:r>
              <a:rPr lang="en-US">
                <a:solidFill>
                  <a:schemeClr val="folHlink"/>
                </a:solidFill>
              </a:rPr>
              <a:t>wakes up?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60625" y="3252788"/>
            <a:ext cx="4397375" cy="1273175"/>
            <a:chOff x="2460625" y="3252788"/>
            <a:chExt cx="4397375" cy="1273175"/>
          </a:xfrm>
        </p:grpSpPr>
        <p:pic>
          <p:nvPicPr>
            <p:cNvPr id="73626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0625" y="3252788"/>
              <a:ext cx="4397375" cy="127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" name="Straight Arrow Connector 2"/>
            <p:cNvCxnSpPr/>
            <p:nvPr/>
          </p:nvCxnSpPr>
          <p:spPr bwMode="auto">
            <a:xfrm flipV="1">
              <a:off x="6659858" y="3545839"/>
              <a:ext cx="0" cy="3657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3" name="Rectangle 5">
            <a:extLst>
              <a:ext uri="{FF2B5EF4-FFF2-40B4-BE49-F238E27FC236}">
                <a16:creationId xmlns:a16="http://schemas.microsoft.com/office/drawing/2014/main" id="{8478F138-0CE6-F74B-92A6-DBE2CB194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211972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3" grpId="0" animBg="1"/>
      <p:bldP spid="73626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5718-66EF-604D-9E64-0B2E5B4BC4F1}" type="slidenum">
              <a:rPr lang="en-US"/>
              <a:pPr/>
              <a:t>57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Pthreads Deadlock Example</a:t>
            </a:r>
          </a:p>
        </p:txBody>
      </p:sp>
      <p:sp>
        <p:nvSpPr>
          <p:cNvPr id="737283" name="Text Box 3"/>
          <p:cNvSpPr txBox="1">
            <a:spLocks noChangeArrowheads="1"/>
          </p:cNvSpPr>
          <p:nvPr/>
        </p:nvSpPr>
        <p:spPr bwMode="auto">
          <a:xfrm>
            <a:off x="2240128" y="1325903"/>
            <a:ext cx="4663744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latin typeface="Courier New" charset="0"/>
              </a:rPr>
              <a:t>int worker1_id;</a:t>
            </a:r>
          </a:p>
          <a:p>
            <a:r>
              <a:rPr lang="en-US" b="1">
                <a:latin typeface="Courier New" charset="0"/>
              </a:rPr>
              <a:t>int worker2_id;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void *worker1(void *param);</a:t>
            </a:r>
          </a:p>
          <a:p>
            <a:r>
              <a:rPr lang="en-US" b="1">
                <a:latin typeface="Courier New" charset="0"/>
              </a:rPr>
              <a:t>void *worker2(void *param);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pthread_mutex_t mtx1;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pthread_mutex_t mtx2;</a:t>
            </a:r>
          </a:p>
          <a:p>
            <a:endParaRPr lang="en-US" b="1">
              <a:solidFill>
                <a:schemeClr val="folHlink"/>
              </a:solidFill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int main(int argc, char *argv[])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srand(time(0));</a:t>
            </a:r>
          </a:p>
          <a:p>
            <a:r>
              <a:rPr lang="en-US" b="1">
                <a:latin typeface="Courier New" charset="0"/>
              </a:rPr>
              <a:t>    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    pthread_mutex_init(&amp;mtx1, NULL);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    pthread_mutex_init(&amp;mtx2, NULL);</a:t>
            </a:r>
          </a:p>
          <a:p>
            <a:r>
              <a:rPr lang="en-US" b="1">
                <a:latin typeface="Courier New" charset="0"/>
              </a:rPr>
              <a:t>    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6583363" y="1468438"/>
            <a:ext cx="1287532" cy="1477328"/>
          </a:xfrm>
          <a:prstGeom prst="rect">
            <a:avLst/>
          </a:prstGeom>
          <a:solidFill>
            <a:srgbClr val="FFFFC2"/>
          </a:solidFill>
          <a:ln w="9525">
            <a:solidFill>
              <a:srgbClr val="0432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432FF"/>
                </a:solidFill>
              </a:rPr>
              <a:t>Where is a</a:t>
            </a:r>
          </a:p>
          <a:p>
            <a:r>
              <a:rPr lang="en-US" sz="1800" u="sng" dirty="0">
                <a:solidFill>
                  <a:srgbClr val="0432FF"/>
                </a:solidFill>
              </a:rPr>
              <a:t>potential </a:t>
            </a:r>
          </a:p>
          <a:p>
            <a:r>
              <a:rPr lang="en-US" sz="1800" u="sng" dirty="0">
                <a:solidFill>
                  <a:srgbClr val="0432FF"/>
                </a:solidFill>
              </a:rPr>
              <a:t>deadlock</a:t>
            </a:r>
          </a:p>
          <a:p>
            <a:r>
              <a:rPr lang="en-US" sz="1800" dirty="0">
                <a:solidFill>
                  <a:srgbClr val="0432FF"/>
                </a:solidFill>
              </a:rPr>
              <a:t>lurking in </a:t>
            </a:r>
          </a:p>
          <a:p>
            <a:r>
              <a:rPr lang="en-US" sz="1800" dirty="0">
                <a:solidFill>
                  <a:srgbClr val="0432FF"/>
                </a:solidFill>
              </a:rPr>
              <a:t>this code?</a:t>
            </a:r>
          </a:p>
        </p:txBody>
      </p:sp>
    </p:spTree>
    <p:extLst>
      <p:ext uri="{BB962C8B-B14F-4D97-AF65-F5344CB8AC3E}">
        <p14:creationId xmlns:p14="http://schemas.microsoft.com/office/powerpoint/2010/main" val="161437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ABA2-FB1C-104D-B21A-FD0E11EA5074}" type="slidenum">
              <a:rPr lang="en-US"/>
              <a:pPr/>
              <a:t>58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Deadlock Example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38307" name="Text Box 3"/>
          <p:cNvSpPr txBox="1">
            <a:spLocks noChangeArrowheads="1"/>
          </p:cNvSpPr>
          <p:nvPr/>
        </p:nvSpPr>
        <p:spPr bwMode="auto">
          <a:xfrm>
            <a:off x="857803" y="1200864"/>
            <a:ext cx="779743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charset="0"/>
              </a:rPr>
              <a:t>int main(int </a:t>
            </a:r>
            <a:r>
              <a:rPr lang="en-US" sz="1400" b="1" dirty="0" err="1">
                <a:latin typeface="Courier New" charset="0"/>
              </a:rPr>
              <a:t>argc</a:t>
            </a:r>
            <a:r>
              <a:rPr lang="en-US" sz="1400" b="1" dirty="0">
                <a:latin typeface="Courier New" charset="0"/>
              </a:rPr>
              <a:t>, char *</a:t>
            </a:r>
            <a:r>
              <a:rPr lang="en-US" sz="1400" b="1" dirty="0" err="1">
                <a:latin typeface="Courier New" charset="0"/>
              </a:rPr>
              <a:t>argv</a:t>
            </a:r>
            <a:r>
              <a:rPr lang="en-US" sz="1400" b="1" dirty="0">
                <a:latin typeface="Courier New" charset="0"/>
              </a:rPr>
              <a:t>[])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Create worker 1 thread.\n");</a:t>
            </a:r>
          </a:p>
          <a:p>
            <a:r>
              <a:rPr lang="en-US" sz="1400" b="1" dirty="0">
                <a:latin typeface="Courier New" charset="0"/>
              </a:rPr>
              <a:t>    worker1_id = 1;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pthread_t</a:t>
            </a:r>
            <a:r>
              <a:rPr lang="en-US" sz="1400" b="1" dirty="0">
                <a:latin typeface="Courier New" charset="0"/>
              </a:rPr>
              <a:t> worker1_tid;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pthread_attr_t</a:t>
            </a:r>
            <a:r>
              <a:rPr lang="en-US" sz="1400" b="1" dirty="0">
                <a:latin typeface="Courier New" charset="0"/>
              </a:rPr>
              <a:t> worker1_attr;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pthread_attr_init</a:t>
            </a:r>
            <a:r>
              <a:rPr lang="en-US" sz="1400" b="1" dirty="0">
                <a:latin typeface="Courier New" charset="0"/>
              </a:rPr>
              <a:t>(&amp;worker1_attr);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pthread_create</a:t>
            </a:r>
            <a:r>
              <a:rPr lang="en-US" sz="1400" b="1" dirty="0">
                <a:latin typeface="Courier New" charset="0"/>
              </a:rPr>
              <a:t>(&amp;worker1_tid, &amp;worker1_attr, worker1, &amp;worker1_id);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Create worker 2 thread.\n");</a:t>
            </a:r>
          </a:p>
          <a:p>
            <a:r>
              <a:rPr lang="en-US" sz="1400" b="1" dirty="0">
                <a:latin typeface="Courier New" charset="0"/>
              </a:rPr>
              <a:t>    worker2_id = 2;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pthread_t</a:t>
            </a:r>
            <a:r>
              <a:rPr lang="en-US" sz="1400" b="1" dirty="0">
                <a:latin typeface="Courier New" charset="0"/>
              </a:rPr>
              <a:t> worker2_tid;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pthread_attr_t</a:t>
            </a:r>
            <a:r>
              <a:rPr lang="en-US" sz="1400" b="1" dirty="0">
                <a:latin typeface="Courier New" charset="0"/>
              </a:rPr>
              <a:t> worker2_attr;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pthread_attr_init</a:t>
            </a:r>
            <a:r>
              <a:rPr lang="en-US" sz="1400" b="1" dirty="0">
                <a:latin typeface="Courier New" charset="0"/>
              </a:rPr>
              <a:t>(&amp;worker2_attr);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pthread_create</a:t>
            </a:r>
            <a:r>
              <a:rPr lang="en-US" sz="1400" b="1" dirty="0">
                <a:latin typeface="Courier New" charset="0"/>
              </a:rPr>
              <a:t>(&amp;worker2_tid, &amp;worker2_attr, worker2, &amp;worker2_id);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Wait for workers to finish.\n");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pthread_join</a:t>
            </a:r>
            <a:r>
              <a:rPr lang="en-US" sz="1400" b="1" dirty="0">
                <a:latin typeface="Courier New" charset="0"/>
              </a:rPr>
              <a:t>(worker1_tid, NULL);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pthread_join</a:t>
            </a:r>
            <a:r>
              <a:rPr lang="en-US" sz="1400" b="1" dirty="0">
                <a:latin typeface="Courier New" charset="0"/>
              </a:rPr>
              <a:t>(worker2_tid, NULL);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printf</a:t>
            </a:r>
            <a:r>
              <a:rPr lang="en-US" sz="1400" b="1" dirty="0">
                <a:latin typeface="Courier New" charset="0"/>
              </a:rPr>
              <a:t>("main: Done!\n");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998617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3ACD-BE9E-4A41-9D71-371A28039949}" type="slidenum">
              <a:rPr lang="en-US"/>
              <a:pPr/>
              <a:t>59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Deadlock Example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39331" name="Text Box 3"/>
          <p:cNvSpPr txBox="1">
            <a:spLocks noChangeArrowheads="1"/>
          </p:cNvSpPr>
          <p:nvPr/>
        </p:nvSpPr>
        <p:spPr bwMode="auto">
          <a:xfrm>
            <a:off x="1096963" y="1235075"/>
            <a:ext cx="5562600" cy="5470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void *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worker1</a:t>
            </a:r>
            <a:r>
              <a:rPr lang="en-US" b="1" dirty="0">
                <a:latin typeface="Courier New" charset="0"/>
              </a:rPr>
              <a:t>(void *</a:t>
            </a:r>
            <a:r>
              <a:rPr lang="en-US" b="1" dirty="0" err="1">
                <a:latin typeface="Courier New" charset="0"/>
              </a:rPr>
              <a:t>param</a:t>
            </a:r>
            <a:r>
              <a:rPr lang="en-US" b="1" dirty="0">
                <a:latin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Working.\n");</a:t>
            </a:r>
          </a:p>
          <a:p>
            <a:r>
              <a:rPr lang="en-US" b="1" dirty="0">
                <a:latin typeface="Courier New" charset="0"/>
              </a:rPr>
              <a:t>    sleep(rand()%5);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("Worker1: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064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54A-696F-CD42-91BB-8C701776516B}" type="slidenum">
              <a:rPr lang="en-US"/>
              <a:pPr/>
              <a:t>6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semaphore </a:t>
            </a:r>
            <a:r>
              <a:rPr lang="en-US" dirty="0"/>
              <a:t>is a shared variable that holds </a:t>
            </a:r>
            <a:br>
              <a:rPr lang="en-US" dirty="0"/>
            </a:br>
            <a:r>
              <a:rPr lang="en-US" dirty="0"/>
              <a:t>an integer value and has </a:t>
            </a:r>
            <a:r>
              <a:rPr lang="en-US" u="sng" dirty="0"/>
              <a:t>atomic actions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dirty="0"/>
              <a:t>Testing and modifying a semaphore’s value </a:t>
            </a:r>
            <a:br>
              <a:rPr lang="en-US" dirty="0"/>
            </a:br>
            <a:r>
              <a:rPr lang="en-US" dirty="0"/>
              <a:t>must all be done </a:t>
            </a:r>
            <a:r>
              <a:rPr lang="en-US" u="sng" dirty="0"/>
              <a:t>without interruption</a:t>
            </a:r>
            <a:r>
              <a:rPr lang="en-US" dirty="0"/>
              <a:t>.</a:t>
            </a:r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1524000" y="2420932"/>
            <a:ext cx="3597275" cy="1465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wait(s)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while (s &lt;= 0) block;</a:t>
            </a:r>
          </a:p>
          <a:p>
            <a:r>
              <a:rPr lang="en-US" sz="1800" b="1" dirty="0">
                <a:latin typeface="Courier New" charset="0"/>
              </a:rPr>
              <a:t>    s--; 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671749" name="Text Box 5"/>
          <p:cNvSpPr txBox="1">
            <a:spLocks noChangeArrowheads="1"/>
          </p:cNvSpPr>
          <p:nvPr/>
        </p:nvSpPr>
        <p:spPr bwMode="auto">
          <a:xfrm>
            <a:off x="5486400" y="2443157"/>
            <a:ext cx="1412875" cy="1190625"/>
          </a:xfrm>
          <a:prstGeom prst="rect">
            <a:avLst/>
          </a:prstGeom>
          <a:solidFill>
            <a:srgbClr val="C9F1FD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signal(s)</a:t>
            </a:r>
          </a:p>
          <a:p>
            <a:r>
              <a:rPr lang="en-US" sz="1800" b="1">
                <a:latin typeface="Courier New" charset="0"/>
              </a:rPr>
              <a:t>{</a:t>
            </a:r>
          </a:p>
          <a:p>
            <a:r>
              <a:rPr lang="en-US" sz="1800" b="1">
                <a:latin typeface="Courier New" charset="0"/>
              </a:rPr>
              <a:t>    s++;</a:t>
            </a:r>
          </a:p>
          <a:p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6899159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25E2-7B69-7C43-8A3D-45DA1B124623}" type="slidenum">
              <a:rPr lang="en-US"/>
              <a:pPr/>
              <a:t>60</a:t>
            </a:fld>
            <a:endParaRPr 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Deadlock Example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40355" name="Text Box 3"/>
          <p:cNvSpPr txBox="1">
            <a:spLocks noChangeArrowheads="1"/>
          </p:cNvSpPr>
          <p:nvPr/>
        </p:nvSpPr>
        <p:spPr bwMode="auto">
          <a:xfrm>
            <a:off x="1096963" y="1250279"/>
            <a:ext cx="5562600" cy="5470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void *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worker2</a:t>
            </a:r>
            <a:r>
              <a:rPr lang="en-US" b="1" dirty="0">
                <a:latin typeface="Courier New" charset="0"/>
              </a:rPr>
              <a:t>(void *</a:t>
            </a:r>
            <a:r>
              <a:rPr lang="en-US" b="1" dirty="0" err="1">
                <a:latin typeface="Courier New" charset="0"/>
              </a:rPr>
              <a:t>param</a:t>
            </a:r>
            <a:r>
              <a:rPr lang="en-US" b="1" dirty="0">
                <a:latin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Working.\n");</a:t>
            </a:r>
          </a:p>
          <a:p>
            <a:r>
              <a:rPr lang="en-US" b="1" dirty="0">
                <a:latin typeface="Courier New" charset="0"/>
              </a:rPr>
              <a:t>    sleep(rand()%5);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1.\n");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(&amp;mtx1);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sleep(rand()%3);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("Worker2: Unlocking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2.\n");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pthread_mutex_unlock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(&amp;mtx2);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7040563" y="598963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2485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7A72-DA14-954F-AFA7-FC6411473A44}" type="slidenum">
              <a:rPr lang="en-US"/>
              <a:pPr/>
              <a:t>61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Strategies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Ignore the problem altogether.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Detection and recovery.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Avoidance by careful resource allocation.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Prevention by negating one of the </a:t>
            </a:r>
            <a:br>
              <a:rPr lang="en-US" dirty="0"/>
            </a:br>
            <a:r>
              <a:rPr lang="en-US" dirty="0"/>
              <a:t>four necessary conditions.</a:t>
            </a:r>
          </a:p>
          <a:p>
            <a:pPr marL="928688" lvl="1" indent="-457200"/>
            <a:r>
              <a:rPr lang="en-US" dirty="0"/>
              <a:t>Mutual exclusion</a:t>
            </a:r>
          </a:p>
          <a:p>
            <a:pPr marL="928688" lvl="1" indent="-457200"/>
            <a:r>
              <a:rPr lang="en-US" dirty="0"/>
              <a:t>Hold and wait</a:t>
            </a:r>
          </a:p>
          <a:p>
            <a:pPr marL="928688" lvl="1" indent="-457200"/>
            <a:r>
              <a:rPr lang="en-US" dirty="0"/>
              <a:t>No preemption</a:t>
            </a:r>
          </a:p>
          <a:p>
            <a:pPr marL="928688" lvl="1" indent="-457200"/>
            <a:r>
              <a:rPr lang="en-US" dirty="0"/>
              <a:t>Circular wait</a:t>
            </a:r>
          </a:p>
        </p:txBody>
      </p:sp>
    </p:spTree>
    <p:extLst>
      <p:ext uri="{BB962C8B-B14F-4D97-AF65-F5344CB8AC3E}">
        <p14:creationId xmlns:p14="http://schemas.microsoft.com/office/powerpoint/2010/main" val="42741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9EA2-8A8A-9942-A9B8-173FE26CFCD7}" type="slidenum">
              <a:rPr lang="en-US"/>
              <a:pPr/>
              <a:t>62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Ignore Deadlocks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14566" cy="4835525"/>
          </a:xfrm>
        </p:spPr>
        <p:txBody>
          <a:bodyPr/>
          <a:lstStyle/>
          <a:p>
            <a:r>
              <a:rPr lang="en-US" dirty="0"/>
              <a:t>Deadlocks may be </a:t>
            </a:r>
            <a:r>
              <a:rPr lang="en-US" u="sng" dirty="0"/>
              <a:t>unavoidable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when there are </a:t>
            </a:r>
            <a:r>
              <a:rPr lang="en-US" u="sng" dirty="0"/>
              <a:t>limited resources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OS can impose </a:t>
            </a:r>
            <a:r>
              <a:rPr lang="en-US" u="sng" dirty="0"/>
              <a:t>draconian measures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to prevent deadlocks that happen only occasionally.</a:t>
            </a:r>
          </a:p>
          <a:p>
            <a:pPr lvl="4"/>
            <a:endParaRPr lang="en-US" dirty="0"/>
          </a:p>
          <a:p>
            <a:r>
              <a:rPr lang="en-US" dirty="0"/>
              <a:t>If there are too many restrictions on the use of resources, the cost in inconvenience is too high.</a:t>
            </a:r>
          </a:p>
          <a:p>
            <a:pPr lvl="4"/>
            <a:endParaRPr lang="en-US" dirty="0"/>
          </a:p>
          <a:p>
            <a:r>
              <a:rPr lang="en-US" dirty="0"/>
              <a:t>Users may rather tolerate </a:t>
            </a:r>
            <a:br>
              <a:rPr lang="en-US" dirty="0"/>
            </a:br>
            <a:r>
              <a:rPr lang="en-US" u="sng" dirty="0"/>
              <a:t>infrequent system lockups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20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B2EB-D7D5-E247-B6F5-15F90D06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E023B-5182-914E-ACCC-5D429D77F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with synchronizing concurrent </a:t>
            </a:r>
            <a:r>
              <a:rPr lang="en-US" u="sng" dirty="0"/>
              <a:t>processes</a:t>
            </a:r>
            <a:r>
              <a:rPr lang="en-US" dirty="0"/>
              <a:t> (separately executing programs).</a:t>
            </a:r>
          </a:p>
          <a:p>
            <a:pPr lvl="3"/>
            <a:endParaRPr lang="en-US" dirty="0"/>
          </a:p>
          <a:p>
            <a:r>
              <a:rPr lang="en-US" dirty="0"/>
              <a:t>Implement the </a:t>
            </a:r>
            <a:r>
              <a:rPr lang="en-US" u="sng" dirty="0"/>
              <a:t>producer-consumer model</a:t>
            </a:r>
            <a:r>
              <a:rPr lang="en-US" dirty="0"/>
              <a:t> two ways, each with </a:t>
            </a:r>
            <a:r>
              <a:rPr lang="en-US" u="sng" dirty="0"/>
              <a:t>multiple producer programs</a:t>
            </a:r>
            <a:r>
              <a:rPr lang="en-US" dirty="0"/>
              <a:t> and </a:t>
            </a:r>
            <a:r>
              <a:rPr lang="en-US" u="sng" dirty="0"/>
              <a:t>multiple consumer programs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Named pipe (FIFO)</a:t>
            </a:r>
          </a:p>
          <a:p>
            <a:pPr lvl="1"/>
            <a:r>
              <a:rPr lang="en-US" dirty="0"/>
              <a:t>Shared memory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1320A-1C91-E74E-B426-40908847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74549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C594-D1BC-F44F-BD65-63E8AB8C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18088-E832-F246-8472-53C5B1D98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328136"/>
          </a:xfrm>
        </p:spPr>
        <p:txBody>
          <a:bodyPr/>
          <a:lstStyle/>
          <a:p>
            <a:r>
              <a:rPr lang="en-US" dirty="0"/>
              <a:t>Named pipe (FIFO)</a:t>
            </a:r>
          </a:p>
          <a:p>
            <a:pPr lvl="1"/>
            <a:r>
              <a:rPr lang="en-US" dirty="0"/>
              <a:t>Multiple producers write simultaneously to the named pipe while multiple consumers simultaneously read from the pipe.</a:t>
            </a:r>
          </a:p>
          <a:p>
            <a:pPr lvl="4"/>
            <a:endParaRPr lang="en-US" dirty="0"/>
          </a:p>
          <a:p>
            <a:r>
              <a:rPr lang="en-US" dirty="0"/>
              <a:t>Shared memory</a:t>
            </a:r>
          </a:p>
          <a:p>
            <a:pPr lvl="1"/>
            <a:r>
              <a:rPr lang="en-US" dirty="0"/>
              <a:t>Multiple producers write simultaneously to a circular buffer in shared memory while multiple consumers simultaneously read from the buffer.</a:t>
            </a:r>
          </a:p>
          <a:p>
            <a:pPr lvl="1"/>
            <a:r>
              <a:rPr lang="en-US" dirty="0"/>
              <a:t>Use mutexes and </a:t>
            </a:r>
            <a:r>
              <a:rPr lang="en-US" u="sng" dirty="0"/>
              <a:t>named semaphores</a:t>
            </a:r>
            <a:r>
              <a:rPr lang="en-US" dirty="0"/>
              <a:t> to synchronize the producer and consumer processes.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7B7B7-CFC1-2445-8CB1-EA1AEE508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5DA2-6E3C-BA4B-A3A5-B5D2C1B4781D}"/>
              </a:ext>
            </a:extLst>
          </p:cNvPr>
          <p:cNvSpPr txBox="1"/>
          <p:nvPr/>
        </p:nvSpPr>
        <p:spPr>
          <a:xfrm>
            <a:off x="2736016" y="5766691"/>
            <a:ext cx="367196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Assignment write-up to appear shortly.</a:t>
            </a:r>
          </a:p>
        </p:txBody>
      </p:sp>
    </p:spTree>
    <p:extLst>
      <p:ext uri="{BB962C8B-B14F-4D97-AF65-F5344CB8AC3E}">
        <p14:creationId xmlns:p14="http://schemas.microsoft.com/office/powerpoint/2010/main" val="351269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3FF8-92E5-3742-9414-FB58FCD6F7CD}" type="slidenum">
              <a:rPr lang="en-US"/>
              <a:pPr/>
              <a:t>7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 semaphore that can have any integer value </a:t>
            </a:r>
            <a:br>
              <a:rPr lang="en-US" dirty="0"/>
            </a:br>
            <a:r>
              <a:rPr lang="en-US" dirty="0"/>
              <a:t>is a </a:t>
            </a:r>
            <a:r>
              <a:rPr lang="en-US" dirty="0">
                <a:solidFill>
                  <a:srgbClr val="B23300"/>
                </a:solidFill>
              </a:rPr>
              <a:t>counting semaphore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counting semaphore is usually just called a semaphore.</a:t>
            </a:r>
          </a:p>
          <a:p>
            <a:pPr lvl="4"/>
            <a:endParaRPr lang="en-US" dirty="0"/>
          </a:p>
          <a:p>
            <a:r>
              <a:rPr lang="en-US" dirty="0"/>
              <a:t>Use a semaphore to ensure processes that depend on each other will </a:t>
            </a:r>
            <a:r>
              <a:rPr lang="en-US" u="sng" dirty="0"/>
              <a:t>execute in the proper sequence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Statement S2 can only execute </a:t>
            </a:r>
            <a:r>
              <a:rPr lang="en-US" u="sng" dirty="0"/>
              <a:t>after</a:t>
            </a:r>
            <a:r>
              <a:rPr lang="en-US" dirty="0"/>
              <a:t> statement S1.</a:t>
            </a:r>
          </a:p>
          <a:p>
            <a:pPr lvl="4"/>
            <a:endParaRPr lang="en-US" dirty="0"/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2651781" y="4709146"/>
            <a:ext cx="17237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S1;</a:t>
            </a:r>
          </a:p>
          <a:p>
            <a:r>
              <a:rPr lang="en-US" sz="2000" b="1" dirty="0">
                <a:latin typeface="Courier New" charset="0"/>
              </a:rPr>
              <a:t>signal(s);</a:t>
            </a:r>
          </a:p>
        </p:txBody>
      </p:sp>
      <p:sp>
        <p:nvSpPr>
          <p:cNvPr id="672773" name="Text Box 5"/>
          <p:cNvSpPr txBox="1">
            <a:spLocks noChangeArrowheads="1"/>
          </p:cNvSpPr>
          <p:nvPr/>
        </p:nvSpPr>
        <p:spPr bwMode="auto">
          <a:xfrm>
            <a:off x="4710490" y="4709146"/>
            <a:ext cx="1415973" cy="707886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wait(s);</a:t>
            </a:r>
          </a:p>
          <a:p>
            <a:r>
              <a:rPr lang="en-US" sz="2000" b="1">
                <a:latin typeface="Courier New" charset="0"/>
              </a:rPr>
              <a:t>S2;</a:t>
            </a:r>
          </a:p>
        </p:txBody>
      </p:sp>
    </p:spTree>
    <p:extLst>
      <p:ext uri="{BB962C8B-B14F-4D97-AF65-F5344CB8AC3E}">
        <p14:creationId xmlns:p14="http://schemas.microsoft.com/office/powerpoint/2010/main" val="428984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3FF8-92E5-3742-9414-FB58FCD6F7CD}" type="slidenum">
              <a:rPr lang="en-US"/>
              <a:pPr/>
              <a:t>8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Mutexes</a:t>
            </a:r>
            <a:endParaRPr lang="en-US" i="1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236696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binary semaphore </a:t>
            </a:r>
            <a:r>
              <a:rPr lang="en-US" dirty="0"/>
              <a:t>only has the values 0 or 1.</a:t>
            </a:r>
          </a:p>
          <a:p>
            <a:pPr lvl="1"/>
            <a:r>
              <a:rPr lang="en-US" dirty="0"/>
              <a:t>AKA a </a:t>
            </a:r>
            <a:r>
              <a:rPr lang="en-US" dirty="0">
                <a:solidFill>
                  <a:srgbClr val="B23300"/>
                </a:solidFill>
              </a:rPr>
              <a:t>mutex</a:t>
            </a:r>
            <a:r>
              <a:rPr lang="en-US" dirty="0"/>
              <a:t>, to implement </a:t>
            </a:r>
            <a:r>
              <a:rPr lang="en-US" u="sng" dirty="0"/>
              <a:t>mut</a:t>
            </a:r>
            <a:r>
              <a:rPr lang="en-US" dirty="0"/>
              <a:t>ual </a:t>
            </a:r>
            <a:r>
              <a:rPr lang="en-US" u="sng" dirty="0"/>
              <a:t>ex</a:t>
            </a:r>
            <a:r>
              <a:rPr lang="en-US" dirty="0"/>
              <a:t>clusion: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72774" name="Text Box 6"/>
          <p:cNvSpPr txBox="1">
            <a:spLocks noChangeArrowheads="1"/>
          </p:cNvSpPr>
          <p:nvPr/>
        </p:nvSpPr>
        <p:spPr bwMode="auto">
          <a:xfrm>
            <a:off x="3094447" y="2385287"/>
            <a:ext cx="295510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wait(m);</a:t>
            </a:r>
          </a:p>
          <a:p>
            <a:r>
              <a:rPr lang="en-US" sz="2000" b="1" dirty="0" err="1">
                <a:solidFill>
                  <a:srgbClr val="B23300"/>
                </a:solidFill>
                <a:latin typeface="Courier New" charset="0"/>
              </a:rPr>
              <a:t>critical_region</a:t>
            </a:r>
            <a:r>
              <a:rPr lang="en-US" sz="2000" b="1" dirty="0">
                <a:solidFill>
                  <a:srgbClr val="B23300"/>
                </a:solidFill>
                <a:latin typeface="Courier New" charset="0"/>
              </a:rPr>
              <a:t>();</a:t>
            </a:r>
          </a:p>
          <a:p>
            <a:r>
              <a:rPr lang="en-US" sz="2000" b="1" dirty="0">
                <a:latin typeface="Courier New" charset="0"/>
              </a:rPr>
              <a:t>signal(m);</a:t>
            </a:r>
          </a:p>
        </p:txBody>
      </p:sp>
    </p:spTree>
    <p:extLst>
      <p:ext uri="{BB962C8B-B14F-4D97-AF65-F5344CB8AC3E}">
        <p14:creationId xmlns:p14="http://schemas.microsoft.com/office/powerpoint/2010/main" val="166081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8A63F-ADC2-C349-80D0-D42102A8DC6C}" type="slidenum">
              <a:rPr lang="en-US"/>
              <a:pPr/>
              <a:t>9</a:t>
            </a:fld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Multithreading Program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Professor </a:t>
            </a:r>
            <a:r>
              <a:rPr lang="en-US" dirty="0" err="1"/>
              <a:t>Zemma</a:t>
            </a:r>
            <a:r>
              <a:rPr lang="en-US" dirty="0"/>
              <a:t> Fore is extremely popular with her students!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During each of her office hours, students line up </a:t>
            </a:r>
            <a:br>
              <a:rPr lang="en-US" dirty="0"/>
            </a:br>
            <a:r>
              <a:rPr lang="en-US" dirty="0"/>
              <a:t>to visit her in order to get help and advice.</a:t>
            </a:r>
          </a:p>
          <a:p>
            <a:pPr lvl="4"/>
            <a:endParaRPr lang="en-US" dirty="0"/>
          </a:p>
          <a:p>
            <a:r>
              <a:rPr lang="en-US" dirty="0"/>
              <a:t>Prof. Fore has a small office.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Inside, there is room for only </a:t>
            </a:r>
            <a:r>
              <a:rPr lang="en-US" u="sng" dirty="0"/>
              <a:t>one student</a:t>
            </a:r>
            <a:r>
              <a:rPr lang="en-US" dirty="0"/>
              <a:t> to visit.</a:t>
            </a:r>
          </a:p>
          <a:p>
            <a:pPr lvl="1"/>
            <a:r>
              <a:rPr lang="en-US" dirty="0"/>
              <a:t>Outside her office, there are </a:t>
            </a:r>
            <a:r>
              <a:rPr lang="en-US" u="sng" dirty="0"/>
              <a:t>three chairs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for students to sit and wait their turns.</a:t>
            </a:r>
          </a:p>
        </p:txBody>
      </p:sp>
    </p:spTree>
    <p:extLst>
      <p:ext uri="{BB962C8B-B14F-4D97-AF65-F5344CB8AC3E}">
        <p14:creationId xmlns:p14="http://schemas.microsoft.com/office/powerpoint/2010/main" val="2531602076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35509</TotalTime>
  <Words>5248</Words>
  <Application>Microsoft Macintosh PowerPoint</Application>
  <PresentationFormat>On-screen Show (4:3)</PresentationFormat>
  <Paragraphs>801</Paragraphs>
  <Slides>64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9" baseType="lpstr">
      <vt:lpstr>Arial</vt:lpstr>
      <vt:lpstr>Courier New</vt:lpstr>
      <vt:lpstr>Times New Roman</vt:lpstr>
      <vt:lpstr>Wingdings</vt:lpstr>
      <vt:lpstr>Quadrant</vt:lpstr>
      <vt:lpstr>CMPE 142 Operating Systems February 26 Class Meeting</vt:lpstr>
      <vt:lpstr>Threads</vt:lpstr>
      <vt:lpstr>Creating Threads</vt:lpstr>
      <vt:lpstr>Creating Threads, cont’d</vt:lpstr>
      <vt:lpstr>Creating Threads, cont’d</vt:lpstr>
      <vt:lpstr>Semaphores</vt:lpstr>
      <vt:lpstr>Semaphores, cont’d</vt:lpstr>
      <vt:lpstr>Mutexes</vt:lpstr>
      <vt:lpstr>Example Multithreading Program</vt:lpstr>
      <vt:lpstr>Example Multithreading Program, cont’d</vt:lpstr>
      <vt:lpstr>Example Multithreading Program, cont’d</vt:lpstr>
      <vt:lpstr>Example Multithreading Program, cont’d</vt:lpstr>
      <vt:lpstr>Example Multithreading Program, cont’d</vt:lpstr>
      <vt:lpstr>Example Multithreading Program, cont’d</vt:lpstr>
      <vt:lpstr>Example Multithreading Program, cont’d</vt:lpstr>
      <vt:lpstr>Readers-Writers Problem</vt:lpstr>
      <vt:lpstr>Readers-Writers Problem, cont’d</vt:lpstr>
      <vt:lpstr>Readers-Writers Problem, cont’d</vt:lpstr>
      <vt:lpstr>Readers-Writers Problem, cont’d</vt:lpstr>
      <vt:lpstr>Readers-Writers Problem, cont’d</vt:lpstr>
      <vt:lpstr>Readers-Writers Problem, cont’d</vt:lpstr>
      <vt:lpstr>Readers-Writers Problem, cont’d</vt:lpstr>
      <vt:lpstr>Readers-Writers Problem, cont’d</vt:lpstr>
      <vt:lpstr>Dining Philosophers Problem</vt:lpstr>
      <vt:lpstr>Dining Philosophers Problem, cont’d</vt:lpstr>
      <vt:lpstr>Dining Philosophers Problem</vt:lpstr>
      <vt:lpstr>Dining Philosophers Problem, cont’d</vt:lpstr>
      <vt:lpstr>Dining Philosophers Problem: A Solution</vt:lpstr>
      <vt:lpstr>Dining Philosophers: A Solution, cont’d</vt:lpstr>
      <vt:lpstr>Dining Philosophers Problem: Another Solution</vt:lpstr>
      <vt:lpstr>Dining Philosophers: Another Solution, cont’d</vt:lpstr>
      <vt:lpstr>Dining Philosophers: Another Solution, cont’d</vt:lpstr>
      <vt:lpstr>Dining Philosophers: Another Solution, cont’d</vt:lpstr>
      <vt:lpstr>Break</vt:lpstr>
      <vt:lpstr>C++ Threads and Mutexes</vt:lpstr>
      <vt:lpstr>C++ Threads and Mutexes, cont’d</vt:lpstr>
      <vt:lpstr>C++ Condition Variables</vt:lpstr>
      <vt:lpstr>The Classic Producer-Consumer Model</vt:lpstr>
      <vt:lpstr>C++ Synchronized Queue Example</vt:lpstr>
      <vt:lpstr>C++ Synchronized Queue Example, cont’d</vt:lpstr>
      <vt:lpstr>C++ Synchronized Queue Example, cont’d</vt:lpstr>
      <vt:lpstr>C++ Synchronized Queue Example, cont’d</vt:lpstr>
      <vt:lpstr>C++ Office Hour Example</vt:lpstr>
      <vt:lpstr>Deadlocks</vt:lpstr>
      <vt:lpstr>Deadlocks, cont’d</vt:lpstr>
      <vt:lpstr>Deadlocks over Resources</vt:lpstr>
      <vt:lpstr>Deadlocks over Resources, cont’d</vt:lpstr>
      <vt:lpstr>Deadlock Definition</vt:lpstr>
      <vt:lpstr>Deadlock Conditions</vt:lpstr>
      <vt:lpstr>Deadlock Conditions, cont’d</vt:lpstr>
      <vt:lpstr>Deadlock Modeling</vt:lpstr>
      <vt:lpstr>Deadlock Modeling, cont’d</vt:lpstr>
      <vt:lpstr>Deadlock Modeling, cont’d</vt:lpstr>
      <vt:lpstr>Deadlock Modeling, cont’d</vt:lpstr>
      <vt:lpstr>Deadlock Modeling, cont’d</vt:lpstr>
      <vt:lpstr>Deadlock Modeling, cont’d</vt:lpstr>
      <vt:lpstr>Pthreads Deadlock Example</vt:lpstr>
      <vt:lpstr>Pthreads Deadlock Example, cont’d</vt:lpstr>
      <vt:lpstr>Pthreads Deadlock Example, cont’d</vt:lpstr>
      <vt:lpstr>Pthreads Deadlock Example, cont’d</vt:lpstr>
      <vt:lpstr>Deadlock Strategies</vt:lpstr>
      <vt:lpstr>Ignore Deadlocks</vt:lpstr>
      <vt:lpstr>Assignment 4</vt:lpstr>
      <vt:lpstr>Assignment 4,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151: Object-Oriented Design</dc:title>
  <dc:creator>Ronald Mak</dc:creator>
  <cp:lastModifiedBy>Ron Mak</cp:lastModifiedBy>
  <cp:revision>520</cp:revision>
  <dcterms:created xsi:type="dcterms:W3CDTF">2008-01-12T03:52:55Z</dcterms:created>
  <dcterms:modified xsi:type="dcterms:W3CDTF">2021-02-26T10:44:31Z</dcterms:modified>
</cp:coreProperties>
</file>