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389" r:id="rId3"/>
    <p:sldId id="390" r:id="rId4"/>
    <p:sldId id="510" r:id="rId5"/>
    <p:sldId id="511" r:id="rId6"/>
    <p:sldId id="512" r:id="rId7"/>
    <p:sldId id="513" r:id="rId8"/>
    <p:sldId id="514" r:id="rId9"/>
    <p:sldId id="515" r:id="rId10"/>
    <p:sldId id="533" r:id="rId11"/>
    <p:sldId id="502" r:id="rId12"/>
    <p:sldId id="391" r:id="rId13"/>
    <p:sldId id="392" r:id="rId14"/>
    <p:sldId id="393" r:id="rId15"/>
    <p:sldId id="484" r:id="rId16"/>
    <p:sldId id="396" r:id="rId17"/>
    <p:sldId id="397" r:id="rId18"/>
    <p:sldId id="394" r:id="rId19"/>
    <p:sldId id="506" r:id="rId20"/>
    <p:sldId id="507" r:id="rId21"/>
    <p:sldId id="516" r:id="rId22"/>
    <p:sldId id="517" r:id="rId23"/>
    <p:sldId id="492" r:id="rId24"/>
    <p:sldId id="482" r:id="rId25"/>
    <p:sldId id="283" r:id="rId26"/>
    <p:sldId id="518" r:id="rId27"/>
    <p:sldId id="519" r:id="rId28"/>
    <p:sldId id="520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319" r:id="rId41"/>
    <p:sldId id="326" r:id="rId42"/>
    <p:sldId id="320" r:id="rId43"/>
    <p:sldId id="321" r:id="rId44"/>
    <p:sldId id="322" r:id="rId45"/>
    <p:sldId id="325" r:id="rId46"/>
    <p:sldId id="323" r:id="rId47"/>
    <p:sldId id="532" r:id="rId48"/>
    <p:sldId id="327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32FF"/>
    <a:srgbClr val="0033CC"/>
    <a:srgbClr val="DEF0F2"/>
    <a:srgbClr val="B23C00"/>
    <a:srgbClr val="464646"/>
    <a:srgbClr val="8F0000"/>
    <a:srgbClr val="F2E5D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7" autoAdjust="0"/>
    <p:restoredTop sz="97642" autoAdjust="0"/>
  </p:normalViewPr>
  <p:slideViewPr>
    <p:cSldViewPr>
      <p:cViewPr varScale="1">
        <p:scale>
          <a:sx n="165" d="100"/>
          <a:sy n="165" d="100"/>
        </p:scale>
        <p:origin x="192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3928" y="1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SJSU Dept. of Computer Science Fall 2013: November 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151: Object-Oriented Design © R. 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Fall 2020: November 24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28860" y="6263609"/>
            <a:ext cx="29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135: Object-Oriented</a:t>
            </a:r>
            <a:r>
              <a:rPr lang="en-US" sz="1000" baseline="0" dirty="0"/>
              <a:t> Analysis and 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  <p:pic>
        <p:nvPicPr>
          <p:cNvPr id="17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buttutorials.com/wbut-tutorials-multithreading.php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://cse.csusb.edu/tongyu/courses/cs460/notes/interprocess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135: Object-Oriented Analysis </a:t>
            </a:r>
            <a:br>
              <a:rPr lang="en-US" altLang="x-none" sz="3200" dirty="0"/>
            </a:br>
            <a:r>
              <a:rPr lang="en-US" altLang="x-none" sz="3200" dirty="0"/>
              <a:t>and Design</a:t>
            </a:r>
            <a:br>
              <a:rPr lang="en-US" sz="3600" dirty="0"/>
            </a:br>
            <a:r>
              <a:rPr lang="en-US" sz="2400" dirty="0"/>
              <a:t>May 11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79BB-3635-BB44-810D-C90E9B0B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/>
              <a:t>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08C38-7AD3-FA4F-95C3-AEDDE199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90794"/>
          </a:xfrm>
        </p:spPr>
        <p:txBody>
          <a:bodyPr/>
          <a:lstStyle/>
          <a:p>
            <a:r>
              <a:rPr lang="en-US" dirty="0"/>
              <a:t>The C++ multithreading library is built on the industry-standard POSIX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/>
              <a:t> library.</a:t>
            </a:r>
          </a:p>
          <a:p>
            <a:pPr lvl="4"/>
            <a:endParaRPr lang="en-US" dirty="0"/>
          </a:p>
          <a:p>
            <a:r>
              <a:rPr lang="en-US" dirty="0"/>
              <a:t>You must specify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/>
              <a:t> linker option</a:t>
            </a:r>
          </a:p>
          <a:p>
            <a:pPr lvl="1"/>
            <a:r>
              <a:rPr lang="en-US" dirty="0"/>
              <a:t>Command-line:</a:t>
            </a:r>
          </a:p>
          <a:p>
            <a:pPr lvl="1"/>
            <a:r>
              <a:rPr lang="en-US" dirty="0"/>
              <a:t>Eclipse: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C7C5-7D19-194C-9ECA-E411D09C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420C7-1697-C940-9072-53C73A64943C}"/>
              </a:ext>
            </a:extLst>
          </p:cNvPr>
          <p:cNvSpPr txBox="1"/>
          <p:nvPr/>
        </p:nvSpPr>
        <p:spPr>
          <a:xfrm>
            <a:off x="3657610" y="3044786"/>
            <a:ext cx="5147563" cy="369332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g++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-o fib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FibonacciMTT.cpp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775260-41AF-134F-9459-A88DDF9E9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6" y="3520439"/>
            <a:ext cx="4530383" cy="31979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137CBD-B115-324D-9BB6-3436C222F03A}"/>
              </a:ext>
            </a:extLst>
          </p:cNvPr>
          <p:cNvSpPr/>
          <p:nvPr/>
        </p:nvSpPr>
        <p:spPr bwMode="auto">
          <a:xfrm>
            <a:off x="5303512" y="4434829"/>
            <a:ext cx="914390" cy="27431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CECA-8037-A641-B0DF-6D12B3E5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vs.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644C-398E-F644-B398-564A8E88E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multithreaded programming, multiple threads </a:t>
            </a:r>
            <a:r>
              <a:rPr lang="en-US" u="sng" dirty="0"/>
              <a:t>in effect</a:t>
            </a:r>
            <a:r>
              <a:rPr lang="en-US" dirty="0"/>
              <a:t> execute simultaneously.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Parallelism:</a:t>
            </a:r>
            <a:r>
              <a:rPr lang="en-US" dirty="0"/>
              <a:t> If the computer hardware and operating system can support it, the threads </a:t>
            </a:r>
            <a:br>
              <a:rPr lang="en-US" dirty="0"/>
            </a:br>
            <a:r>
              <a:rPr lang="en-US" dirty="0"/>
              <a:t>are actually </a:t>
            </a:r>
            <a:r>
              <a:rPr lang="en-US" u="sng" dirty="0"/>
              <a:t>executing simultaneously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Concurrency:</a:t>
            </a:r>
            <a:r>
              <a:rPr lang="en-US" dirty="0"/>
              <a:t> The hardware and OS support </a:t>
            </a:r>
            <a:r>
              <a:rPr lang="en-US" u="sng" dirty="0"/>
              <a:t>rapidly switching</a:t>
            </a:r>
            <a:r>
              <a:rPr lang="en-US" dirty="0"/>
              <a:t> execution among the threads.</a:t>
            </a:r>
          </a:p>
          <a:p>
            <a:pPr lvl="4"/>
            <a:endParaRPr lang="en-US" dirty="0"/>
          </a:p>
          <a:p>
            <a:r>
              <a:rPr lang="en-US" dirty="0"/>
              <a:t>Both cases must deal with </a:t>
            </a:r>
            <a:r>
              <a:rPr lang="en-US" u="sng" dirty="0"/>
              <a:t>shared resources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B01E0-2074-384F-AB4C-FDDF85F5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3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C43A-75A9-9E4F-B55E-1A311675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Programming</a:t>
            </a:r>
            <a:r>
              <a:rPr lang="en-US" i="1" dirty="0"/>
              <a:t>, cont’d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8A34-F56D-404A-B385-7663A6CC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98828"/>
          </a:xfrm>
        </p:spPr>
        <p:txBody>
          <a:bodyPr/>
          <a:lstStyle/>
          <a:p>
            <a:r>
              <a:rPr lang="en-US" dirty="0"/>
              <a:t>Code, data (memory), and files are shared!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B5E3E-3CCB-9D4F-B30F-992C69DF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E2912-E06B-E244-9F81-D160A5EE8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37" y="1748529"/>
            <a:ext cx="6664926" cy="433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34ADE-72A1-9148-B990-8E5570C4F087}"/>
              </a:ext>
            </a:extLst>
          </p:cNvPr>
          <p:cNvSpPr txBox="1"/>
          <p:nvPr/>
        </p:nvSpPr>
        <p:spPr>
          <a:xfrm>
            <a:off x="5394951" y="6542285"/>
            <a:ext cx="3417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http://wbuttutorials.com/wbut-tutorials-multithreading.php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67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77D1-D275-2748-A7BE-A829D298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3F49C-6C22-AB40-9EA2-8B61BF41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76770"/>
          </a:xfrm>
        </p:spPr>
        <p:txBody>
          <a:bodyPr/>
          <a:lstStyle/>
          <a:p>
            <a:r>
              <a:rPr lang="en-US" dirty="0"/>
              <a:t>If multiple threads are executing and sharing resources, how can we prevent one thread from “stepping” on another thread?</a:t>
            </a:r>
          </a:p>
          <a:p>
            <a:pPr lvl="1"/>
            <a:r>
              <a:rPr lang="en-US" dirty="0"/>
              <a:t>Example: Thread A is setting the value of variable X while Thread B is also setting the value of variable X.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Race condition: </a:t>
            </a:r>
            <a:r>
              <a:rPr lang="en-US" dirty="0"/>
              <a:t>The value of variable X depends on the </a:t>
            </a:r>
            <a:r>
              <a:rPr lang="en-US" u="sng" dirty="0"/>
              <a:t>order of execution </a:t>
            </a:r>
            <a:br>
              <a:rPr lang="en-US" dirty="0"/>
            </a:br>
            <a:r>
              <a:rPr lang="en-US" dirty="0"/>
              <a:t>of Thread A and Thread B.</a:t>
            </a:r>
          </a:p>
          <a:p>
            <a:pPr lvl="1"/>
            <a:r>
              <a:rPr lang="en-US" dirty="0"/>
              <a:t>It can be </a:t>
            </a:r>
            <a:r>
              <a:rPr lang="en-US" u="sng" dirty="0"/>
              <a:t>random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FA45A-9B74-3244-BD5A-B6C43548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E94C-FCB2-1243-AA81-41C09436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3CDB-DDDB-B241-A3B4-8600C8AE6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Critical region: </a:t>
            </a:r>
            <a:r>
              <a:rPr lang="en-US" dirty="0"/>
              <a:t>The </a:t>
            </a:r>
            <a:r>
              <a:rPr lang="en-US" u="sng" dirty="0"/>
              <a:t>statements of a thread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that access a given shared resource </a:t>
            </a:r>
            <a:br>
              <a:rPr lang="en-US" dirty="0"/>
            </a:br>
            <a:r>
              <a:rPr lang="en-US" dirty="0"/>
              <a:t>(such as shared variable X).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critical section</a:t>
            </a:r>
          </a:p>
          <a:p>
            <a:pPr lvl="4"/>
            <a:endParaRPr lang="en-US" dirty="0"/>
          </a:p>
          <a:p>
            <a:r>
              <a:rPr lang="en-US" dirty="0"/>
              <a:t>Do not confuse a </a:t>
            </a:r>
            <a:r>
              <a:rPr lang="en-US" u="sng" dirty="0"/>
              <a:t>critical region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with the </a:t>
            </a:r>
            <a:r>
              <a:rPr lang="en-US" u="sng" dirty="0"/>
              <a:t>shared resource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Multiple threads can share a resource.</a:t>
            </a:r>
          </a:p>
          <a:p>
            <a:pPr lvl="1"/>
            <a:r>
              <a:rPr lang="en-US" dirty="0"/>
              <a:t>Their critical regions may contain different code, </a:t>
            </a:r>
            <a:br>
              <a:rPr lang="en-US" dirty="0"/>
            </a:br>
            <a:r>
              <a:rPr lang="en-US" dirty="0"/>
              <a:t>but they all </a:t>
            </a:r>
            <a:r>
              <a:rPr lang="en-US" u="sng" dirty="0"/>
              <a:t>access the shared resource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5C4F-00DD-E541-90CE-811ABF4A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4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177-FE8E-C841-A26D-A150DA453158}" type="slidenum">
              <a:rPr lang="en-US"/>
              <a:pPr/>
              <a:t>15</a:t>
            </a:fld>
            <a:endParaRPr lang="en-US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Regions and Shared Resources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The statements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of a thread that access the</a:t>
            </a:r>
            <a:br>
              <a:rPr lang="en-US" dirty="0"/>
            </a:br>
            <a:r>
              <a:rPr lang="en-US" dirty="0"/>
              <a:t>shared resource is that thread’s critical region</a:t>
            </a:r>
            <a:br>
              <a:rPr lang="en-US" u="sng" dirty="0"/>
            </a:br>
            <a:r>
              <a:rPr lang="en-US" dirty="0"/>
              <a:t>with respect to that shared data.</a:t>
            </a:r>
          </a:p>
          <a:p>
            <a:pPr lvl="4"/>
            <a:endParaRPr lang="en-US" dirty="0"/>
          </a:p>
          <a:p>
            <a:r>
              <a:rPr lang="en-US" dirty="0"/>
              <a:t>What the code in the critical regions of the threads have in common is that they access </a:t>
            </a:r>
            <a:br>
              <a:rPr lang="en-US" dirty="0"/>
            </a:br>
            <a:r>
              <a:rPr lang="en-US" dirty="0"/>
              <a:t>the same shared piece of data.</a:t>
            </a:r>
          </a:p>
          <a:p>
            <a:pPr lvl="4"/>
            <a:endParaRPr lang="en-US" dirty="0"/>
          </a:p>
          <a:p>
            <a:r>
              <a:rPr lang="en-US" dirty="0"/>
              <a:t>Another shared resource would be associated with another set of critical regions among the threads.</a:t>
            </a:r>
          </a:p>
        </p:txBody>
      </p:sp>
    </p:spTree>
    <p:extLst>
      <p:ext uri="{BB962C8B-B14F-4D97-AF65-F5344CB8AC3E}">
        <p14:creationId xmlns:p14="http://schemas.microsoft.com/office/powerpoint/2010/main" val="341849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7EA2-CBF1-8A46-9DAA-2C0691B4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993-5B54-184B-8654-CB41EBBA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To protect the </a:t>
            </a:r>
            <a:r>
              <a:rPr lang="en-US" u="sng" dirty="0"/>
              <a:t>integrity of a shared resource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we must use the principle of </a:t>
            </a:r>
            <a:r>
              <a:rPr lang="en-US" dirty="0">
                <a:solidFill>
                  <a:srgbClr val="B23C00"/>
                </a:solidFill>
              </a:rPr>
              <a:t>mutual exclusion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one thread is in its critical region </a:t>
            </a:r>
            <a:br>
              <a:rPr lang="en-US" dirty="0"/>
            </a:br>
            <a:r>
              <a:rPr lang="en-US" dirty="0"/>
              <a:t>and is </a:t>
            </a:r>
            <a:r>
              <a:rPr lang="en-US" u="sng" dirty="0"/>
              <a:t>writing to the shared resource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(such as </a:t>
            </a:r>
            <a:r>
              <a:rPr lang="en-US" u="sng" dirty="0"/>
              <a:t>setting</a:t>
            </a:r>
            <a:r>
              <a:rPr lang="en-US" dirty="0"/>
              <a:t> the value of a shared variable), </a:t>
            </a:r>
            <a:r>
              <a:rPr lang="en-US" u="sng" dirty="0"/>
              <a:t>no other thread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is allowed in its critical region.</a:t>
            </a:r>
          </a:p>
          <a:p>
            <a:pPr lvl="1"/>
            <a:r>
              <a:rPr lang="en-US" dirty="0"/>
              <a:t>No other thread can </a:t>
            </a:r>
            <a:r>
              <a:rPr lang="en-US" u="sng" dirty="0"/>
              <a:t>read or write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shared resource.</a:t>
            </a:r>
          </a:p>
          <a:p>
            <a:pPr lvl="1"/>
            <a:r>
              <a:rPr lang="en-US" dirty="0"/>
              <a:t>Each of the other threads must </a:t>
            </a:r>
            <a:r>
              <a:rPr lang="en-US" dirty="0">
                <a:solidFill>
                  <a:srgbClr val="B23C00"/>
                </a:solidFill>
              </a:rPr>
              <a:t>wait</a:t>
            </a:r>
            <a:r>
              <a:rPr lang="en-US" dirty="0"/>
              <a:t> to enter</a:t>
            </a:r>
            <a:br>
              <a:rPr lang="en-US" dirty="0"/>
            </a:br>
            <a:r>
              <a:rPr lang="en-US" dirty="0"/>
              <a:t>its critical region for that shared resource </a:t>
            </a:r>
            <a:br>
              <a:rPr lang="en-US" dirty="0"/>
            </a:br>
            <a:r>
              <a:rPr lang="en-US" dirty="0"/>
              <a:t>(it’s </a:t>
            </a:r>
            <a:r>
              <a:rPr lang="en-US" dirty="0">
                <a:solidFill>
                  <a:srgbClr val="B23C00"/>
                </a:solidFill>
              </a:rPr>
              <a:t>blocked</a:t>
            </a:r>
            <a:r>
              <a:rPr lang="en-US" dirty="0"/>
              <a:t> from entering).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49324-F6B1-554D-AADF-4E857678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F61E-6E2F-8C4C-A6E6-DE1527F3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A2539-0578-394B-B886-5B360F3C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6A2CC-D037-3F49-8720-F91D909F2CD6}"/>
              </a:ext>
            </a:extLst>
          </p:cNvPr>
          <p:cNvSpPr txBox="1"/>
          <p:nvPr/>
        </p:nvSpPr>
        <p:spPr>
          <a:xfrm>
            <a:off x="2642639" y="5876154"/>
            <a:ext cx="3950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http://cse.csusb.edu/tongyu/courses/cs460/notes/interprocess.php</a:t>
            </a:r>
            <a:r>
              <a:rPr lang="en-US" sz="1000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02D442-550A-5F4F-A8D7-6A52A2320CE3}"/>
              </a:ext>
            </a:extLst>
          </p:cNvPr>
          <p:cNvGrpSpPr/>
          <p:nvPr/>
        </p:nvGrpSpPr>
        <p:grpSpPr>
          <a:xfrm>
            <a:off x="457200" y="1600220"/>
            <a:ext cx="8320999" cy="4058526"/>
            <a:chOff x="457200" y="1600220"/>
            <a:chExt cx="8320999" cy="40585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EE505A-CD06-F445-BBF8-D86DA1DA4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600220"/>
              <a:ext cx="8320999" cy="40585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51B1D1-77BC-3E47-B5DC-C5FC5AD9981D}"/>
                </a:ext>
              </a:extLst>
            </p:cNvPr>
            <p:cNvSpPr txBox="1"/>
            <p:nvPr/>
          </p:nvSpPr>
          <p:spPr>
            <a:xfrm>
              <a:off x="548684" y="4069073"/>
              <a:ext cx="92044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Thread 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D4B392-7C0C-5D4D-838A-F69A71BD1BA7}"/>
                </a:ext>
              </a:extLst>
            </p:cNvPr>
            <p:cNvSpPr txBox="1"/>
            <p:nvPr/>
          </p:nvSpPr>
          <p:spPr>
            <a:xfrm>
              <a:off x="548684" y="2426343"/>
              <a:ext cx="91057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Thread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10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7EA2-CBF1-8A46-9DAA-2C0691B4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993-5B54-184B-8654-CB41EBBA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threads can be in their critical regions </a:t>
            </a:r>
            <a:br>
              <a:rPr lang="en-US" dirty="0"/>
            </a:br>
            <a:r>
              <a:rPr lang="en-US" dirty="0"/>
              <a:t>if they are only </a:t>
            </a:r>
            <a:r>
              <a:rPr lang="en-US" u="sng" dirty="0"/>
              <a:t>reading the shared resource </a:t>
            </a:r>
            <a:r>
              <a:rPr lang="en-US" dirty="0"/>
              <a:t>(such as </a:t>
            </a:r>
            <a:r>
              <a:rPr lang="en-US" u="sng" dirty="0"/>
              <a:t>getting</a:t>
            </a:r>
            <a:r>
              <a:rPr lang="en-US" dirty="0"/>
              <a:t> the value of a shared variable).</a:t>
            </a:r>
          </a:p>
          <a:p>
            <a:pPr lvl="4"/>
            <a:endParaRPr lang="en-US" dirty="0"/>
          </a:p>
          <a:p>
            <a:r>
              <a:rPr lang="en-US" dirty="0"/>
              <a:t>Since the shared resource is not changing, </a:t>
            </a:r>
            <a:br>
              <a:rPr lang="en-US" dirty="0"/>
            </a:br>
            <a:r>
              <a:rPr lang="en-US" dirty="0"/>
              <a:t>there is </a:t>
            </a:r>
            <a:r>
              <a:rPr lang="en-US" u="sng" dirty="0"/>
              <a:t>no</a:t>
            </a:r>
            <a:r>
              <a:rPr lang="en-US" dirty="0"/>
              <a:t> race condition.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49324-F6B1-554D-AADF-4E857678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9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7289-0C4A-AC41-905D-2D48B194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1B3A2-684A-4E4A-8B95-064353BE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thread uses a </a:t>
            </a:r>
            <a:r>
              <a:rPr lang="en-US" dirty="0">
                <a:solidFill>
                  <a:srgbClr val="B23C00"/>
                </a:solidFill>
              </a:rPr>
              <a:t>mutex object </a:t>
            </a:r>
            <a:r>
              <a:rPr lang="en-US" dirty="0"/>
              <a:t>to enforce a critical region and protect a shared resource.</a:t>
            </a:r>
          </a:p>
          <a:p>
            <a:pPr lvl="4"/>
            <a:endParaRPr lang="en-US" dirty="0"/>
          </a:p>
          <a:p>
            <a:r>
              <a:rPr lang="en-US" dirty="0"/>
              <a:t>Before entering the critical region, the thread attempts to </a:t>
            </a:r>
            <a:r>
              <a:rPr lang="en-US" dirty="0">
                <a:solidFill>
                  <a:srgbClr val="B23C00"/>
                </a:solidFill>
              </a:rPr>
              <a:t>lock</a:t>
            </a:r>
            <a:r>
              <a:rPr lang="en-US" dirty="0"/>
              <a:t> the mutex.</a:t>
            </a:r>
          </a:p>
          <a:p>
            <a:pPr lvl="1"/>
            <a:r>
              <a:rPr lang="en-US" dirty="0"/>
              <a:t>The thread successfully </a:t>
            </a:r>
            <a:r>
              <a:rPr lang="en-US" u="sng" dirty="0"/>
              <a:t>locks</a:t>
            </a:r>
            <a:r>
              <a:rPr lang="en-US" dirty="0"/>
              <a:t> the mutex and </a:t>
            </a:r>
            <a:br>
              <a:rPr lang="en-US" dirty="0"/>
            </a:br>
            <a:r>
              <a:rPr lang="en-US" u="sng" dirty="0"/>
              <a:t>enters</a:t>
            </a:r>
            <a:r>
              <a:rPr lang="en-US" dirty="0"/>
              <a:t> the critical region if no other thread has already locked the mutex.</a:t>
            </a:r>
          </a:p>
          <a:p>
            <a:pPr lvl="1"/>
            <a:r>
              <a:rPr lang="en-US" dirty="0"/>
              <a:t>Otherwise, if the mutex is </a:t>
            </a:r>
            <a:r>
              <a:rPr lang="en-US" u="sng" dirty="0"/>
              <a:t>already locked</a:t>
            </a:r>
            <a:r>
              <a:rPr lang="en-US" dirty="0"/>
              <a:t>, the thread must </a:t>
            </a:r>
            <a:r>
              <a:rPr lang="en-US" u="sng" dirty="0"/>
              <a:t>wait</a:t>
            </a:r>
            <a:r>
              <a:rPr lang="en-US" dirty="0"/>
              <a:t> until the mutex is unlocked, at which time the thread can attempt to lock the mutex and then enter its critical region.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EDA80-FECE-6648-8DE8-85253A1F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7271-8E04-D042-AF5E-8E8D949E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3B80F-265D-EC43-BF44-EF173848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Multithreading is a way for an </a:t>
            </a:r>
            <a:br>
              <a:rPr lang="en-US" dirty="0"/>
            </a:br>
            <a:r>
              <a:rPr lang="en-US" u="sng" dirty="0"/>
              <a:t>executing program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(called a </a:t>
            </a:r>
            <a:r>
              <a:rPr lang="en-US" dirty="0">
                <a:solidFill>
                  <a:srgbClr val="B23C00"/>
                </a:solidFill>
              </a:rPr>
              <a:t>process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to have multiple simultaneous </a:t>
            </a:r>
            <a:r>
              <a:rPr lang="en-US" u="sng" dirty="0"/>
              <a:t>execution paths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(called </a:t>
            </a:r>
            <a:r>
              <a:rPr lang="en-US" dirty="0">
                <a:solidFill>
                  <a:srgbClr val="B23C00"/>
                </a:solidFill>
              </a:rPr>
              <a:t>threads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r>
              <a:rPr lang="en-US" dirty="0"/>
              <a:t>Because the threads all run within one process, they have </a:t>
            </a:r>
            <a:r>
              <a:rPr lang="en-US" u="sng" dirty="0"/>
              <a:t>shared resources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such as memory.</a:t>
            </a:r>
          </a:p>
          <a:p>
            <a:pPr lvl="4"/>
            <a:endParaRPr lang="en-US" dirty="0"/>
          </a:p>
          <a:p>
            <a:r>
              <a:rPr lang="en-US" dirty="0"/>
              <a:t>Multithreading allows a program to distribute work among multiple CPUs (cores) to be done </a:t>
            </a:r>
            <a:r>
              <a:rPr lang="en-US" u="sng" dirty="0"/>
              <a:t>concurrently</a:t>
            </a:r>
            <a:r>
              <a:rPr lang="en-US" dirty="0"/>
              <a:t> or </a:t>
            </a:r>
            <a:r>
              <a:rPr lang="en-US" u="sng" dirty="0"/>
              <a:t>in parallel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Most computers today are multicore.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23E2B-D47F-F142-9C70-6BF713A1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0EC0-9094-B540-A209-3BCF1352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3FAA3-78F4-984E-8E44-4C135F912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thread is done executing in the critical region, it must unlock the mutex.</a:t>
            </a:r>
          </a:p>
          <a:p>
            <a:pPr lvl="1"/>
            <a:r>
              <a:rPr lang="en-US" dirty="0"/>
              <a:t>Failure to unlock a mutex can cause a </a:t>
            </a:r>
            <a:r>
              <a:rPr lang="en-US" dirty="0">
                <a:solidFill>
                  <a:srgbClr val="C00000"/>
                </a:solidFill>
              </a:rPr>
              <a:t>deadlock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E29B2-02DC-0949-99FA-59F92E14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1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AA91-80E4-144A-A940-504BEF52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Printing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2C95B-88C4-C042-9754-2492DB11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C9191-B90D-EA43-BE74-C4BFE8A4B079}"/>
              </a:ext>
            </a:extLst>
          </p:cNvPr>
          <p:cNvSpPr txBox="1"/>
          <p:nvPr/>
        </p:nvSpPr>
        <p:spPr>
          <a:xfrm>
            <a:off x="457200" y="1417342"/>
            <a:ext cx="5339923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print(string text)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COUNT;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Print a line.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(const char &amp;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text)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hello_thread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(print, "Hello, world!");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go_thread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(print, "Go Spartans");</a:t>
            </a:r>
            <a:b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hello_thread.join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go_thread.join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done."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5033B-C3B4-1E40-BA9B-FBEA6E8D21BC}"/>
              </a:ext>
            </a:extLst>
          </p:cNvPr>
          <p:cNvSpPr txBox="1"/>
          <p:nvPr/>
        </p:nvSpPr>
        <p:spPr>
          <a:xfrm>
            <a:off x="5943585" y="1740507"/>
            <a:ext cx="2440092" cy="3970318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SpartaHello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wons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Go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Spartworld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Helloans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80361-CCD5-4E45-ADAB-2FF8AFAD579A}"/>
              </a:ext>
            </a:extLst>
          </p:cNvPr>
          <p:cNvSpPr txBox="1"/>
          <p:nvPr/>
        </p:nvSpPr>
        <p:spPr>
          <a:xfrm>
            <a:off x="3840488" y="1234376"/>
            <a:ext cx="181492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PrintNoMutex.cpp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508A8-E5E2-704A-8B30-94603A1206B1}"/>
              </a:ext>
            </a:extLst>
          </p:cNvPr>
          <p:cNvSpPr txBox="1"/>
          <p:nvPr/>
        </p:nvSpPr>
        <p:spPr>
          <a:xfrm>
            <a:off x="7498048" y="2880366"/>
            <a:ext cx="136928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rgbClr val="0033CC"/>
                </a:solidFill>
              </a:rPr>
              <a:t>Race condition</a:t>
            </a:r>
          </a:p>
          <a:p>
            <a:r>
              <a:rPr lang="en-US" sz="1400" dirty="0">
                <a:solidFill>
                  <a:srgbClr val="0033CC"/>
                </a:solidFill>
              </a:rPr>
              <a:t>between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two threads</a:t>
            </a:r>
          </a:p>
          <a:p>
            <a:r>
              <a:rPr lang="en-US" sz="1400" u="sng" dirty="0">
                <a:solidFill>
                  <a:srgbClr val="0033CC"/>
                </a:solidFill>
              </a:rPr>
              <a:t>sharing</a:t>
            </a:r>
            <a:r>
              <a:rPr lang="en-US" sz="1400" dirty="0">
                <a:solidFill>
                  <a:srgbClr val="0033CC"/>
                </a:solidFill>
              </a:rPr>
              <a:t>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56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8752-9AF7-0E45-AA73-A55CF16B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Printing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CD12A-675B-4747-87FB-A66C93F7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F8384-7BD8-C043-AA2D-4961CB52AD9C}"/>
              </a:ext>
            </a:extLst>
          </p:cNvPr>
          <p:cNvSpPr txBox="1"/>
          <p:nvPr/>
        </p:nvSpPr>
        <p:spPr>
          <a:xfrm>
            <a:off x="404037" y="1419447"/>
            <a:ext cx="6413935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print(string text)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COUNT;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Acquire the mutex lock to protect the printing.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print_mutex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Print a line.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(const char &amp;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text)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Release the print mutex lock.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Yield to other threads.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::yield();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78038-EE64-CF4B-8C5C-94B0584426C0}"/>
              </a:ext>
            </a:extLst>
          </p:cNvPr>
          <p:cNvSpPr txBox="1"/>
          <p:nvPr/>
        </p:nvSpPr>
        <p:spPr>
          <a:xfrm>
            <a:off x="7105917" y="1419447"/>
            <a:ext cx="1580882" cy="440120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2D88-7ED9-4A42-8698-4897C2046AE6}"/>
              </a:ext>
            </a:extLst>
          </p:cNvPr>
          <p:cNvSpPr txBox="1"/>
          <p:nvPr/>
        </p:nvSpPr>
        <p:spPr>
          <a:xfrm>
            <a:off x="5120634" y="1250170"/>
            <a:ext cx="155363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PrintMutex.cpp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1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FC5-CEEE-7847-A22E-ADDC355ECA1C}" type="slidenum">
              <a:rPr lang="en-US"/>
              <a:pPr/>
              <a:t>23</a:t>
            </a:fld>
            <a:endParaRPr lang="en-US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Prevent Race Conditions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Mutual exclusion</a:t>
            </a:r>
            <a:r>
              <a:rPr lang="en-US" dirty="0"/>
              <a:t>: No two threads may be simultaneously inside their critical regions</a:t>
            </a:r>
            <a:br>
              <a:rPr lang="en-US" dirty="0"/>
            </a:br>
            <a:r>
              <a:rPr lang="en-US" dirty="0"/>
              <a:t>modifying the same shared data.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Progress</a:t>
            </a:r>
            <a:r>
              <a:rPr lang="en-US" dirty="0"/>
              <a:t>: No thread running outside </a:t>
            </a:r>
            <a:br>
              <a:rPr lang="en-US" dirty="0"/>
            </a:br>
            <a:r>
              <a:rPr lang="en-US" dirty="0"/>
              <a:t>its critical region may block other threads.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Bounded waiting</a:t>
            </a:r>
            <a:r>
              <a:rPr lang="en-US" dirty="0"/>
              <a:t>: No thread should have to </a:t>
            </a:r>
            <a:br>
              <a:rPr lang="en-US" dirty="0"/>
            </a:br>
            <a:r>
              <a:rPr lang="en-US" dirty="0"/>
              <a:t>wait forever to enter its critical region.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71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FC5-CEEE-7847-A22E-ADDC355ECA1C}" type="slidenum">
              <a:rPr lang="en-US"/>
              <a:pPr/>
              <a:t>24</a:t>
            </a:fld>
            <a:endParaRPr lang="en-US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Prevent Race Conditions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a thread is in its critical region </a:t>
            </a:r>
            <a:br>
              <a:rPr lang="en-US" dirty="0"/>
            </a:br>
            <a:r>
              <a:rPr lang="en-US" dirty="0"/>
              <a:t>in order to </a:t>
            </a:r>
            <a:r>
              <a:rPr lang="en-US" u="sng" dirty="0"/>
              <a:t>modify</a:t>
            </a:r>
            <a:r>
              <a:rPr lang="en-US" dirty="0"/>
              <a:t> the shared resource, </a:t>
            </a:r>
            <a:br>
              <a:rPr lang="en-US" dirty="0"/>
            </a:br>
            <a:r>
              <a:rPr lang="en-US" dirty="0"/>
              <a:t>other threads </a:t>
            </a:r>
            <a:r>
              <a:rPr lang="en-US" u="sng" dirty="0"/>
              <a:t>must be blocked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from entering their critical regions.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No assumptions may be made about </a:t>
            </a:r>
            <a:br>
              <a:rPr lang="en-US" dirty="0"/>
            </a:br>
            <a:r>
              <a:rPr lang="en-US" dirty="0"/>
              <a:t>the number of CPUs or their speeds.</a:t>
            </a:r>
          </a:p>
        </p:txBody>
      </p:sp>
    </p:spTree>
    <p:extLst>
      <p:ext uri="{BB962C8B-B14F-4D97-AF65-F5344CB8AC3E}">
        <p14:creationId xmlns:p14="http://schemas.microsoft.com/office/powerpoint/2010/main" val="363583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B54A-696F-CD42-91BB-8C701776516B}" type="slidenum">
              <a:rPr lang="en-US"/>
              <a:pPr/>
              <a:t>25</a:t>
            </a:fld>
            <a:endParaRPr 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376" y="1310694"/>
            <a:ext cx="8229600" cy="4861476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condition variables</a:t>
            </a:r>
            <a:r>
              <a:rPr lang="en-US" dirty="0"/>
              <a:t> to </a:t>
            </a:r>
            <a:r>
              <a:rPr lang="en-US" u="sng" dirty="0"/>
              <a:t>synchronize</a:t>
            </a:r>
            <a:r>
              <a:rPr lang="en-US" dirty="0"/>
              <a:t> the actions of multiple threads.</a:t>
            </a:r>
          </a:p>
          <a:p>
            <a:r>
              <a:rPr lang="en-US" dirty="0"/>
              <a:t>Threads block on a condition variable </a:t>
            </a:r>
            <a:br>
              <a:rPr lang="en-US" dirty="0"/>
            </a:br>
            <a:r>
              <a:rPr lang="en-US" u="sng" dirty="0"/>
              <a:t>wait for some condition to become true</a:t>
            </a:r>
            <a:r>
              <a:rPr lang="en-US" dirty="0"/>
              <a:t>.</a:t>
            </a:r>
          </a:p>
          <a:p>
            <a:r>
              <a:rPr lang="en-US" dirty="0"/>
              <a:t>Another thread </a:t>
            </a:r>
            <a:r>
              <a:rPr lang="en-US" dirty="0">
                <a:solidFill>
                  <a:srgbClr val="B23C00"/>
                </a:solidFill>
              </a:rPr>
              <a:t>signals</a:t>
            </a:r>
            <a:r>
              <a:rPr lang="en-US" dirty="0"/>
              <a:t> the condition variable.</a:t>
            </a:r>
          </a:p>
          <a:p>
            <a:r>
              <a:rPr lang="en-US" dirty="0"/>
              <a:t>A thread blocked on the condition variable then “</a:t>
            </a:r>
            <a:r>
              <a:rPr lang="en-US" u="sng" dirty="0"/>
              <a:t>wakes up</a:t>
            </a:r>
            <a:r>
              <a:rPr lang="en-US" dirty="0"/>
              <a:t>” and </a:t>
            </a:r>
            <a:r>
              <a:rPr lang="en-US" u="sng" dirty="0"/>
              <a:t>checks</a:t>
            </a:r>
            <a:r>
              <a:rPr lang="en-US" dirty="0"/>
              <a:t> if the condition is true.</a:t>
            </a:r>
          </a:p>
          <a:p>
            <a:pPr lvl="1"/>
            <a:r>
              <a:rPr lang="en-US" dirty="0"/>
              <a:t>Another blocked thread may have awakened first.</a:t>
            </a:r>
          </a:p>
          <a:p>
            <a:r>
              <a:rPr lang="en-US" dirty="0"/>
              <a:t>If the condition is indeed true, the thread can unblock and continue.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CDE22-9E4A-F34E-9150-97FC9ECEB625}"/>
              </a:ext>
            </a:extLst>
          </p:cNvPr>
          <p:cNvSpPr txBox="1"/>
          <p:nvPr/>
        </p:nvSpPr>
        <p:spPr>
          <a:xfrm>
            <a:off x="5669268" y="5612889"/>
            <a:ext cx="275107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Another synchronization</a:t>
            </a:r>
          </a:p>
          <a:p>
            <a:r>
              <a:rPr lang="en-US" dirty="0">
                <a:solidFill>
                  <a:srgbClr val="0033CC"/>
                </a:solidFill>
              </a:rPr>
              <a:t>mechanism is a </a:t>
            </a:r>
            <a:r>
              <a:rPr lang="en-US" dirty="0">
                <a:solidFill>
                  <a:srgbClr val="C00000"/>
                </a:solidFill>
              </a:rPr>
              <a:t>semaphore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82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1B88-4E03-F249-8295-0AFA0076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 Producer-Consumer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0AA2-8C2B-8143-A417-09BF8790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classic model of the use of synchronized threads involves a </a:t>
            </a:r>
            <a:r>
              <a:rPr lang="en-US" u="sng" dirty="0"/>
              <a:t>producer thread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one or more </a:t>
            </a:r>
            <a:r>
              <a:rPr lang="en-US" u="sng" dirty="0"/>
              <a:t>consumer threads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producer thread </a:t>
            </a:r>
            <a:r>
              <a:rPr lang="en-US" u="sng" dirty="0"/>
              <a:t>enters</a:t>
            </a:r>
            <a:r>
              <a:rPr lang="en-US" dirty="0"/>
              <a:t> data into a queue.</a:t>
            </a:r>
          </a:p>
          <a:p>
            <a:pPr lvl="1"/>
            <a:r>
              <a:rPr lang="en-US" dirty="0"/>
              <a:t>The consumer threads </a:t>
            </a:r>
            <a:r>
              <a:rPr lang="en-US" u="sng" dirty="0"/>
              <a:t>remove</a:t>
            </a:r>
            <a:r>
              <a:rPr lang="en-US" dirty="0"/>
              <a:t> data from the queue.</a:t>
            </a:r>
          </a:p>
          <a:p>
            <a:pPr lvl="1"/>
            <a:r>
              <a:rPr lang="en-US" dirty="0"/>
              <a:t>If the queue becomes </a:t>
            </a:r>
            <a:r>
              <a:rPr lang="en-US" u="sng" dirty="0"/>
              <a:t>full</a:t>
            </a:r>
            <a:r>
              <a:rPr lang="en-US" dirty="0"/>
              <a:t>, the producer thread </a:t>
            </a:r>
            <a:r>
              <a:rPr lang="en-US" u="sng" dirty="0"/>
              <a:t>cannot enter</a:t>
            </a:r>
            <a:r>
              <a:rPr lang="en-US" dirty="0"/>
              <a:t> more data until the queue becomes less than full.</a:t>
            </a:r>
          </a:p>
          <a:p>
            <a:pPr lvl="1"/>
            <a:r>
              <a:rPr lang="en-US" dirty="0"/>
              <a:t>If the queue becomes </a:t>
            </a:r>
            <a:r>
              <a:rPr lang="en-US" u="sng" dirty="0"/>
              <a:t>empty</a:t>
            </a:r>
            <a:r>
              <a:rPr lang="en-US" dirty="0"/>
              <a:t>, the consumer threads </a:t>
            </a:r>
            <a:r>
              <a:rPr lang="en-US" u="sng" dirty="0"/>
              <a:t>cannot remove</a:t>
            </a:r>
            <a:r>
              <a:rPr lang="en-US" dirty="0"/>
              <a:t> data until the queue becomes nonempty.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537F8-3466-6B48-AC91-32A0519B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6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C146-6836-674A-AE5A-8E171213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3090B-8C22-3947-A357-6397581B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F4F3E-C374-FD49-B7A0-A730059FD8EC}"/>
              </a:ext>
            </a:extLst>
          </p:cNvPr>
          <p:cNvSpPr txBox="1"/>
          <p:nvPr/>
        </p:nvSpPr>
        <p:spPr>
          <a:xfrm>
            <a:off x="3029750" y="1403741"/>
            <a:ext cx="3084499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&lt;queue&gt;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&lt;mutex&gt;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&lt;thread&gt;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&lt;chrono&gt;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MAX_SIZE  =  8;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MAX_COUNT = 30;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PRODUCE_RATE = 2;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CONSUME_RATE = 5;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queue&lt;int&gt; q;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mutex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content = 0;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full_cycles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empty_cycles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6EC2F-B59A-344D-9AAD-65FBFEC385FE}"/>
              </a:ext>
            </a:extLst>
          </p:cNvPr>
          <p:cNvSpPr txBox="1"/>
          <p:nvPr/>
        </p:nvSpPr>
        <p:spPr>
          <a:xfrm>
            <a:off x="5212073" y="1234464"/>
            <a:ext cx="19046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QueueNoSync.cpp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3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816063-F6D2-1241-9591-0E6C719B0382}"/>
              </a:ext>
            </a:extLst>
          </p:cNvPr>
          <p:cNvSpPr txBox="1"/>
          <p:nvPr/>
        </p:nvSpPr>
        <p:spPr>
          <a:xfrm>
            <a:off x="365805" y="1248467"/>
            <a:ext cx="8320949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(content &lt; MAX_COUNT)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sleep_for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(std::chrono::seconds(rand()%PRODUCE_RATE));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Is the queue not full?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&lt; MAX_SIZE)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q.push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(++content);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("Producer: %2d (%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)\n", content,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("Producer: FULL.\n");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full_cycles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true;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("Producer: DONE.\n");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457C1-6B37-9148-AF07-E80BF1F2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6C54B-F1F9-4042-8EBD-197934CF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62EBE-923C-B94D-91A6-76EE1D79B62A}"/>
              </a:ext>
            </a:extLst>
          </p:cNvPr>
          <p:cNvSpPr txBox="1"/>
          <p:nvPr/>
        </p:nvSpPr>
        <p:spPr>
          <a:xfrm>
            <a:off x="640123" y="3503711"/>
            <a:ext cx="85151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Produce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B0D2C-5FA7-4443-AD9B-FF296A88B5FA}"/>
              </a:ext>
            </a:extLst>
          </p:cNvPr>
          <p:cNvSpPr txBox="1"/>
          <p:nvPr/>
        </p:nvSpPr>
        <p:spPr>
          <a:xfrm>
            <a:off x="6583658" y="1079190"/>
            <a:ext cx="19046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QueueNoSync.cpp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5A5AC-DF87-D648-8C49-1A3A0050C168}"/>
              </a:ext>
            </a:extLst>
          </p:cNvPr>
          <p:cNvSpPr txBox="1"/>
          <p:nvPr/>
        </p:nvSpPr>
        <p:spPr>
          <a:xfrm>
            <a:off x="2286025" y="1325903"/>
            <a:ext cx="171393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Producer thread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181FF-3A57-744B-A4DB-E09D8431297E}"/>
              </a:ext>
            </a:extLst>
          </p:cNvPr>
          <p:cNvSpPr txBox="1"/>
          <p:nvPr/>
        </p:nvSpPr>
        <p:spPr>
          <a:xfrm>
            <a:off x="5303512" y="2389711"/>
            <a:ext cx="20842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Produce at a given rate.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57B51-73B4-AF49-AD3D-5E4D2487C5A9}"/>
              </a:ext>
            </a:extLst>
          </p:cNvPr>
          <p:cNvSpPr txBox="1"/>
          <p:nvPr/>
        </p:nvSpPr>
        <p:spPr>
          <a:xfrm>
            <a:off x="4846317" y="4555956"/>
            <a:ext cx="114005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Oops ... full!</a:t>
            </a:r>
          </a:p>
        </p:txBody>
      </p:sp>
    </p:spTree>
    <p:extLst>
      <p:ext uri="{BB962C8B-B14F-4D97-AF65-F5344CB8AC3E}">
        <p14:creationId xmlns:p14="http://schemas.microsoft.com/office/powerpoint/2010/main" val="2902254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C87F2B-FE49-DC40-A0FB-A51BFFCE45DE}"/>
              </a:ext>
            </a:extLst>
          </p:cNvPr>
          <p:cNvSpPr txBox="1"/>
          <p:nvPr/>
        </p:nvSpPr>
        <p:spPr>
          <a:xfrm>
            <a:off x="1073366" y="1179932"/>
            <a:ext cx="7064755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id)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(true)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sleep_for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(std::chrono::seconds(rand()%CONSUME_RATE));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(!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q.empty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data =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q.front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q.pop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for (int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%2d (%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)\n", id, data,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break;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empty_cycles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for (int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EMPTY.\n", id);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DONE.\n", id);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7970E-8AD6-C442-87A1-F6BF8FEE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3ADD-9432-D240-9EC0-E85D5882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38416-5AEF-C04D-9D5F-4523158B7F0E}"/>
              </a:ext>
            </a:extLst>
          </p:cNvPr>
          <p:cNvSpPr txBox="1"/>
          <p:nvPr/>
        </p:nvSpPr>
        <p:spPr>
          <a:xfrm>
            <a:off x="4327108" y="2907148"/>
            <a:ext cx="95090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Consume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04628-EAC7-DC45-8AFF-2DA3804C1ABA}"/>
              </a:ext>
            </a:extLst>
          </p:cNvPr>
          <p:cNvSpPr txBox="1"/>
          <p:nvPr/>
        </p:nvSpPr>
        <p:spPr>
          <a:xfrm>
            <a:off x="6026602" y="1051586"/>
            <a:ext cx="19046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QueueNoSync.cpp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A16576-7E16-3F4F-B0F7-014B2B10B8AF}"/>
              </a:ext>
            </a:extLst>
          </p:cNvPr>
          <p:cNvSpPr txBox="1"/>
          <p:nvPr/>
        </p:nvSpPr>
        <p:spPr>
          <a:xfrm>
            <a:off x="3276347" y="1290713"/>
            <a:ext cx="182774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Consumer thread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C2E96-F901-EE49-9EDF-EC34800C5445}"/>
              </a:ext>
            </a:extLst>
          </p:cNvPr>
          <p:cNvSpPr txBox="1"/>
          <p:nvPr/>
        </p:nvSpPr>
        <p:spPr>
          <a:xfrm>
            <a:off x="5453118" y="2185140"/>
            <a:ext cx="218361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Consume at a given rate.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7971F-B29D-8449-8EBF-883F8DADE74F}"/>
              </a:ext>
            </a:extLst>
          </p:cNvPr>
          <p:cNvSpPr txBox="1"/>
          <p:nvPr/>
        </p:nvSpPr>
        <p:spPr>
          <a:xfrm>
            <a:off x="4327108" y="4481167"/>
            <a:ext cx="139814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Oops ... empty!</a:t>
            </a:r>
          </a:p>
        </p:txBody>
      </p:sp>
    </p:spTree>
    <p:extLst>
      <p:ext uri="{BB962C8B-B14F-4D97-AF65-F5344CB8AC3E}">
        <p14:creationId xmlns:p14="http://schemas.microsoft.com/office/powerpoint/2010/main" val="43687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3E28-DF26-1E4D-8DA6-54D04EE1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Programming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78C9-F707-874A-A172-A14958F6D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programmer who only knows how to do single-threaded programming may already</a:t>
            </a:r>
            <a:br>
              <a:rPr lang="en-US" dirty="0"/>
            </a:br>
            <a:r>
              <a:rPr lang="en-US" dirty="0"/>
              <a:t>be obsolete.</a:t>
            </a:r>
          </a:p>
          <a:p>
            <a:pPr lvl="4"/>
            <a:endParaRPr lang="en-US" dirty="0"/>
          </a:p>
          <a:p>
            <a:r>
              <a:rPr lang="en-US" dirty="0"/>
              <a:t>However, multithreaded programming </a:t>
            </a:r>
            <a:br>
              <a:rPr lang="en-US" dirty="0"/>
            </a:br>
            <a:r>
              <a:rPr lang="en-US" dirty="0"/>
              <a:t>is still hard to do correctly.</a:t>
            </a:r>
          </a:p>
          <a:p>
            <a:pPr lvl="4"/>
            <a:endParaRPr lang="en-US" dirty="0"/>
          </a:p>
          <a:p>
            <a:r>
              <a:rPr lang="en-US" dirty="0"/>
              <a:t>Few programming languages have built-in support for multithreaded programming.</a:t>
            </a:r>
          </a:p>
          <a:p>
            <a:pPr lvl="1"/>
            <a:r>
              <a:rPr lang="en-US" dirty="0"/>
              <a:t>C++ 2011 has a </a:t>
            </a:r>
            <a:r>
              <a:rPr lang="en-US" u="sng" dirty="0"/>
              <a:t>multithreading library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46171-D689-5247-B4DB-65C49897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0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5AA8-DD18-5842-8760-C88C145D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99C9-76B5-3446-B717-D28853C3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63ABF-6A31-2A49-BB20-89394AD158CF}"/>
              </a:ext>
            </a:extLst>
          </p:cNvPr>
          <p:cNvSpPr txBox="1"/>
          <p:nvPr/>
        </p:nvSpPr>
        <p:spPr>
          <a:xfrm>
            <a:off x="1633535" y="1417342"/>
            <a:ext cx="587693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(time(NULL));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producer_thread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(producer);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consumer_thread_1(consumer, 1);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consumer_thread_2(consumer, 2);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consumer_thread_3(consumer, 3);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producer_thread.join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consumer_thread_1.join();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consumer_thread_2.join();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consumer_thread_3.join();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done."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full_cycles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&lt;&lt; " full cycles."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empty_cycles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empty cycles."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957FF-B2EB-0145-9939-8C05B431C34C}"/>
              </a:ext>
            </a:extLst>
          </p:cNvPr>
          <p:cNvSpPr txBox="1"/>
          <p:nvPr/>
        </p:nvSpPr>
        <p:spPr>
          <a:xfrm>
            <a:off x="5394951" y="1248065"/>
            <a:ext cx="19046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QueueNoSync.cpp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045C4-14CE-BB4F-85DB-85DCC3E53824}"/>
              </a:ext>
            </a:extLst>
          </p:cNvPr>
          <p:cNvSpPr txBox="1"/>
          <p:nvPr/>
        </p:nvSpPr>
        <p:spPr>
          <a:xfrm>
            <a:off x="6309341" y="2514610"/>
            <a:ext cx="14670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Create and start</a:t>
            </a:r>
          </a:p>
          <a:p>
            <a:r>
              <a:rPr lang="en-US" sz="1400" dirty="0">
                <a:solidFill>
                  <a:srgbClr val="008000"/>
                </a:solidFill>
              </a:rPr>
              <a:t>the threads.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176AA-77DE-8A4D-B070-C38D91D9381E}"/>
              </a:ext>
            </a:extLst>
          </p:cNvPr>
          <p:cNvSpPr txBox="1"/>
          <p:nvPr/>
        </p:nvSpPr>
        <p:spPr>
          <a:xfrm>
            <a:off x="4939733" y="3429000"/>
            <a:ext cx="109331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Wait for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threads to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terminate.</a:t>
            </a:r>
          </a:p>
        </p:txBody>
      </p:sp>
    </p:spTree>
    <p:extLst>
      <p:ext uri="{BB962C8B-B14F-4D97-AF65-F5344CB8AC3E}">
        <p14:creationId xmlns:p14="http://schemas.microsoft.com/office/powerpoint/2010/main" val="1662734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6E02-9CDA-8B48-8CE5-7582C1A2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40F07-9FD6-B448-9B90-2D0D4DF6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3A88B-7FEE-AB48-9BE5-07B505A56221}"/>
              </a:ext>
            </a:extLst>
          </p:cNvPr>
          <p:cNvSpPr txBox="1"/>
          <p:nvPr/>
        </p:nvSpPr>
        <p:spPr>
          <a:xfrm>
            <a:off x="1188757" y="594391"/>
            <a:ext cx="6494085" cy="6093976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 #1: EMPTY.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EMPTY.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 #3: EMPTY.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1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1 (0)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2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2 (0)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 #1: EMPTY.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3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4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5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  3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4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6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5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7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8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9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6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10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  7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11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8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12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13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14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15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16 (8)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9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17 (8)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10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18 (8)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11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19 (8)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12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13 (6)</a:t>
            </a:r>
          </a:p>
          <a:p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3254-AB6C-B841-A282-F9AB68DA08A7}"/>
              </a:ext>
            </a:extLst>
          </p:cNvPr>
          <p:cNvSpPr txBox="1"/>
          <p:nvPr/>
        </p:nvSpPr>
        <p:spPr>
          <a:xfrm>
            <a:off x="5943585" y="1508781"/>
            <a:ext cx="16266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Wasted consumer</a:t>
            </a:r>
          </a:p>
          <a:p>
            <a:r>
              <a:rPr lang="en-US" sz="1400" dirty="0">
                <a:solidFill>
                  <a:srgbClr val="C00000"/>
                </a:solidFill>
              </a:rPr>
              <a:t>cycles on EMPTY.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3123B-1017-9E4C-B027-FF243EC95FB9}"/>
              </a:ext>
            </a:extLst>
          </p:cNvPr>
          <p:cNvSpPr txBox="1"/>
          <p:nvPr/>
        </p:nvSpPr>
        <p:spPr>
          <a:xfrm>
            <a:off x="2651781" y="5740389"/>
            <a:ext cx="15405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Wasted producer</a:t>
            </a:r>
          </a:p>
          <a:p>
            <a:r>
              <a:rPr lang="en-US" sz="1400" dirty="0">
                <a:solidFill>
                  <a:srgbClr val="C00000"/>
                </a:solidFill>
              </a:rPr>
              <a:t>cycles on FULL.</a:t>
            </a:r>
          </a:p>
        </p:txBody>
      </p:sp>
    </p:spTree>
    <p:extLst>
      <p:ext uri="{BB962C8B-B14F-4D97-AF65-F5344CB8AC3E}">
        <p14:creationId xmlns:p14="http://schemas.microsoft.com/office/powerpoint/2010/main" val="263662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4293-130B-7C4E-9660-5430A2DF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752DF-D09B-F749-8D9E-26F239C3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61855-7CB9-134E-A6F6-CF0B935C8D12}"/>
              </a:ext>
            </a:extLst>
          </p:cNvPr>
          <p:cNvSpPr txBox="1"/>
          <p:nvPr/>
        </p:nvSpPr>
        <p:spPr>
          <a:xfrm>
            <a:off x="1188757" y="581876"/>
            <a:ext cx="6494085" cy="6093976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14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20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15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16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21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17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22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23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24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25 (8)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18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19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20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26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27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28 (8)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21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22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29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30 (8)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23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24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25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26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27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28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29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30 (0)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full cycles.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empty cycles.</a:t>
            </a:r>
          </a:p>
          <a:p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E83E4-DBD9-D64D-9F31-FE0E7A4CA9D9}"/>
              </a:ext>
            </a:extLst>
          </p:cNvPr>
          <p:cNvSpPr txBox="1"/>
          <p:nvPr/>
        </p:nvSpPr>
        <p:spPr>
          <a:xfrm>
            <a:off x="2651781" y="3134380"/>
            <a:ext cx="15405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Wasted producer</a:t>
            </a:r>
          </a:p>
          <a:p>
            <a:r>
              <a:rPr lang="en-US" sz="1400" dirty="0">
                <a:solidFill>
                  <a:srgbClr val="C00000"/>
                </a:solidFill>
              </a:rPr>
              <a:t>cycles on FULL.</a:t>
            </a:r>
          </a:p>
        </p:txBody>
      </p:sp>
    </p:spTree>
    <p:extLst>
      <p:ext uri="{BB962C8B-B14F-4D97-AF65-F5344CB8AC3E}">
        <p14:creationId xmlns:p14="http://schemas.microsoft.com/office/powerpoint/2010/main" val="1308804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C1A1-CF7F-AD4D-B19E-A44632C1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68166-1053-D24E-812E-D831C5C52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u="sng" dirty="0"/>
              <a:t>wasted producer cycle</a:t>
            </a:r>
            <a:r>
              <a:rPr lang="en-US" dirty="0"/>
              <a:t>s whenever the </a:t>
            </a:r>
            <a:r>
              <a:rPr lang="en-US" u="sng" dirty="0"/>
              <a:t>queue is full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There are </a:t>
            </a:r>
            <a:r>
              <a:rPr lang="en-US" u="sng" dirty="0"/>
              <a:t>wasted consumer cycles</a:t>
            </a:r>
            <a:r>
              <a:rPr lang="en-US" dirty="0"/>
              <a:t> whenever the </a:t>
            </a:r>
            <a:r>
              <a:rPr lang="en-US" u="sng" dirty="0"/>
              <a:t>queue is empty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1E20C-E64C-464C-8FDF-C7E3C665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0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7436-60E1-6E46-92A2-97AD2DB2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FA0F-F23C-B04C-B06B-D548636BB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synchronize the producer and consumers: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Whenever the queue becomes </a:t>
            </a:r>
            <a:r>
              <a:rPr lang="en-US" u="sng" dirty="0"/>
              <a:t>full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 producer “</a:t>
            </a:r>
            <a:r>
              <a:rPr lang="en-US" u="sng" dirty="0"/>
              <a:t>goes to sleep</a:t>
            </a:r>
            <a:r>
              <a:rPr lang="en-US" dirty="0"/>
              <a:t>”.</a:t>
            </a:r>
          </a:p>
          <a:p>
            <a:pPr lvl="2"/>
            <a:r>
              <a:rPr lang="en-US" dirty="0"/>
              <a:t>As soon as a consumer removes an item from the queue, </a:t>
            </a:r>
            <a:br>
              <a:rPr lang="en-US" dirty="0"/>
            </a:br>
            <a:r>
              <a:rPr lang="en-US" dirty="0"/>
              <a:t>it </a:t>
            </a:r>
            <a:r>
              <a:rPr lang="en-US" u="sng" dirty="0"/>
              <a:t>signals</a:t>
            </a:r>
            <a:r>
              <a:rPr lang="en-US" dirty="0"/>
              <a:t> the producer to wake up.</a:t>
            </a:r>
          </a:p>
          <a:p>
            <a:pPr lvl="2"/>
            <a:r>
              <a:rPr lang="en-US" dirty="0"/>
              <a:t>The producer resumes adding items to the queue.</a:t>
            </a:r>
          </a:p>
          <a:p>
            <a:pPr marL="2286000" lvl="5" indent="0">
              <a:buNone/>
            </a:pPr>
            <a:endParaRPr lang="en-US" dirty="0"/>
          </a:p>
          <a:p>
            <a:pPr lvl="1"/>
            <a:r>
              <a:rPr lang="en-US" dirty="0"/>
              <a:t>Whenever the queue becomes </a:t>
            </a:r>
            <a:r>
              <a:rPr lang="en-US" u="sng" dirty="0"/>
              <a:t>empty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 consumers all “</a:t>
            </a:r>
            <a:r>
              <a:rPr lang="en-US" u="sng" dirty="0"/>
              <a:t>go to sleep</a:t>
            </a:r>
            <a:r>
              <a:rPr lang="en-US" dirty="0"/>
              <a:t>”.</a:t>
            </a:r>
          </a:p>
          <a:p>
            <a:pPr lvl="2"/>
            <a:r>
              <a:rPr lang="en-US" dirty="0"/>
              <a:t>As soon as the producer adds an item to the queue, </a:t>
            </a:r>
            <a:br>
              <a:rPr lang="en-US" dirty="0"/>
            </a:br>
            <a:r>
              <a:rPr lang="en-US" dirty="0"/>
              <a:t>it </a:t>
            </a:r>
            <a:r>
              <a:rPr lang="en-US" u="sng" dirty="0"/>
              <a:t>signals</a:t>
            </a:r>
            <a:r>
              <a:rPr lang="en-US" dirty="0"/>
              <a:t> the consumers to wake up.</a:t>
            </a:r>
          </a:p>
          <a:p>
            <a:pPr lvl="2"/>
            <a:r>
              <a:rPr lang="en-US" dirty="0"/>
              <a:t>The consumers resume removing items from the queue.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191F-5C9B-4940-AB1D-415FBF4D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1D6EF-8C01-D14B-8D75-979324366A67}"/>
              </a:ext>
            </a:extLst>
          </p:cNvPr>
          <p:cNvSpPr txBox="1"/>
          <p:nvPr/>
        </p:nvSpPr>
        <p:spPr>
          <a:xfrm>
            <a:off x="6972416" y="2112713"/>
            <a:ext cx="125906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 wasted</a:t>
            </a:r>
          </a:p>
          <a:p>
            <a:r>
              <a:rPr lang="en-US" dirty="0">
                <a:solidFill>
                  <a:srgbClr val="0033CC"/>
                </a:solidFill>
              </a:rPr>
              <a:t>FULL </a:t>
            </a:r>
            <a:r>
              <a:rPr lang="en-US" dirty="0" err="1">
                <a:solidFill>
                  <a:srgbClr val="0033CC"/>
                </a:solidFill>
              </a:rPr>
              <a:t>cyles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1E81E-4BE4-0B4A-A25C-FFDE3C9E4649}"/>
              </a:ext>
            </a:extLst>
          </p:cNvPr>
          <p:cNvSpPr txBox="1"/>
          <p:nvPr/>
        </p:nvSpPr>
        <p:spPr>
          <a:xfrm>
            <a:off x="6972416" y="4213676"/>
            <a:ext cx="146815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 wasted</a:t>
            </a:r>
          </a:p>
          <a:p>
            <a:r>
              <a:rPr lang="en-US" dirty="0">
                <a:solidFill>
                  <a:srgbClr val="0033CC"/>
                </a:solidFill>
              </a:rPr>
              <a:t>EMPTY </a:t>
            </a:r>
            <a:r>
              <a:rPr lang="en-US" dirty="0" err="1">
                <a:solidFill>
                  <a:srgbClr val="0033CC"/>
                </a:solidFill>
              </a:rPr>
              <a:t>cyles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069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02E0-8076-7F4C-8017-CAE14D7C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FF564-297C-A649-8D77-7730038E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E75CE-BE36-2E4A-B3B1-77EAD0D37E0C}"/>
              </a:ext>
            </a:extLst>
          </p:cNvPr>
          <p:cNvSpPr txBox="1"/>
          <p:nvPr/>
        </p:nvSpPr>
        <p:spPr>
          <a:xfrm>
            <a:off x="1225571" y="1278523"/>
            <a:ext cx="6692858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&lt;queue&gt;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&lt;mutex&gt;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condition_variable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&lt;thread&gt;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&lt;chrono&gt;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MAX_SIZE  =  8;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MAX_COUNT = 30;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PRODUCE_RATE = 2;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CONSUME_RATE = 5;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condition_variable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condition_not_full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condition_variable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condition_not_empty_or_done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queue&lt;int&gt; q;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content =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queue_not_full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          { return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 MAX_SIZE; }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queue_not_empty_or_done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|| !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q.empty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EB62B-14EF-C64F-A018-9B23BB9129D7}"/>
              </a:ext>
            </a:extLst>
          </p:cNvPr>
          <p:cNvSpPr txBox="1"/>
          <p:nvPr/>
        </p:nvSpPr>
        <p:spPr>
          <a:xfrm>
            <a:off x="6035024" y="1078788"/>
            <a:ext cx="16433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QueueSync.cpp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82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C35E-1A27-D14B-964E-8ABF79BE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F7EC6-5AE8-6E40-9ED1-75899468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0456D-8F8C-6E4A-963D-94ADFA4D24E2}"/>
              </a:ext>
            </a:extLst>
          </p:cNvPr>
          <p:cNvSpPr txBox="1"/>
          <p:nvPr/>
        </p:nvSpPr>
        <p:spPr>
          <a:xfrm>
            <a:off x="448022" y="1375325"/>
            <a:ext cx="7064755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(content &lt; MAX_COUNT)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sleep_for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(std::chrono::seconds(rand()%PRODUCE_RATE));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Wait until the queue is not full.</a:t>
            </a: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condition_not_full.wait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(lock,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queue_not_full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Produce.</a:t>
            </a: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q.push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(++content);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("Producer: %2d (%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)\n", content,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Notify consumers the queue is no longer empty.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== 1)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condition_not_empty_or_done.notify_all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true;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condition_not_empty_or_done.notify_all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("Producer: DONE.\n");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02FE4-E102-AB4C-B636-3DD04A7F5C2F}"/>
              </a:ext>
            </a:extLst>
          </p:cNvPr>
          <p:cNvSpPr txBox="1"/>
          <p:nvPr/>
        </p:nvSpPr>
        <p:spPr>
          <a:xfrm>
            <a:off x="5717741" y="1206048"/>
            <a:ext cx="16433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DFE16-341A-E54E-996B-C46F7652DA90}"/>
              </a:ext>
            </a:extLst>
          </p:cNvPr>
          <p:cNvSpPr txBox="1"/>
          <p:nvPr/>
        </p:nvSpPr>
        <p:spPr>
          <a:xfrm>
            <a:off x="5686876" y="2514610"/>
            <a:ext cx="25426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Go to sleep if the queue is full</a:t>
            </a:r>
          </a:p>
          <a:p>
            <a:r>
              <a:rPr lang="en-US" sz="1400" dirty="0">
                <a:solidFill>
                  <a:srgbClr val="C00000"/>
                </a:solidFill>
              </a:rPr>
              <a:t>and wait until it’s not full.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1CB83-6182-3842-9C12-FC17AD077F32}"/>
              </a:ext>
            </a:extLst>
          </p:cNvPr>
          <p:cNvSpPr txBox="1"/>
          <p:nvPr/>
        </p:nvSpPr>
        <p:spPr>
          <a:xfrm>
            <a:off x="6843375" y="3886195"/>
            <a:ext cx="18758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Signal that the queue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is no longer empty.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B6C8E-EDF2-5340-B2B2-250FD3362239}"/>
              </a:ext>
            </a:extLst>
          </p:cNvPr>
          <p:cNvSpPr txBox="1"/>
          <p:nvPr/>
        </p:nvSpPr>
        <p:spPr>
          <a:xfrm>
            <a:off x="4779823" y="4825999"/>
            <a:ext cx="15664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Signal that the</a:t>
            </a:r>
          </a:p>
          <a:p>
            <a:r>
              <a:rPr lang="en-US" sz="1400" dirty="0">
                <a:solidFill>
                  <a:srgbClr val="C00000"/>
                </a:solidFill>
              </a:rPr>
              <a:t>producer is done.</a:t>
            </a:r>
          </a:p>
        </p:txBody>
      </p:sp>
    </p:spTree>
    <p:extLst>
      <p:ext uri="{BB962C8B-B14F-4D97-AF65-F5344CB8AC3E}">
        <p14:creationId xmlns:p14="http://schemas.microsoft.com/office/powerpoint/2010/main" val="825794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7F64-AA7C-7D4D-88C8-6B1985A4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ED94D-FB0B-8F45-8ED4-E075A08E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7731D-CE6D-C24E-B171-58E437C9492B}"/>
              </a:ext>
            </a:extLst>
          </p:cNvPr>
          <p:cNvSpPr txBox="1"/>
          <p:nvPr/>
        </p:nvSpPr>
        <p:spPr>
          <a:xfrm>
            <a:off x="1097318" y="1260860"/>
            <a:ext cx="6115777" cy="5424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id)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(true)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sleep_for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(std::chrono::seconds(rand()%CONSUME_RATE));</a:t>
            </a:r>
          </a:p>
          <a:p>
            <a:r>
              <a:rPr lang="en-US" sz="105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05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05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05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05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Wait until the queue is not empty.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condition_not_empty_or_done.wait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(lock, </a:t>
            </a:r>
            <a:r>
              <a:rPr lang="en-US" sz="105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queue_not_empty_or_done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(!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q.empty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5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// Consume.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5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data = </a:t>
            </a:r>
            <a:r>
              <a:rPr lang="en-US" sz="105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q.front</a:t>
            </a:r>
            <a:r>
              <a:rPr lang="en-US" sz="105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5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5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q.pop</a:t>
            </a:r>
            <a:r>
              <a:rPr lang="en-US" sz="105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05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for (int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%2d (%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)\n", id, data,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// Notify the producer the queue is no longer full.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== MAX_SIZE-1) </a:t>
            </a:r>
            <a:r>
              <a:rPr lang="en-US" sz="105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condition_not_full.notify_one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5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5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05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DONE.\n", id);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2DA6E-6A80-6D46-83E4-A675A5D0765B}"/>
              </a:ext>
            </a:extLst>
          </p:cNvPr>
          <p:cNvSpPr txBox="1"/>
          <p:nvPr/>
        </p:nvSpPr>
        <p:spPr>
          <a:xfrm>
            <a:off x="5394951" y="1091583"/>
            <a:ext cx="16433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4FAF7-E1E9-AD4F-AECA-054B864097EC}"/>
              </a:ext>
            </a:extLst>
          </p:cNvPr>
          <p:cNvSpPr txBox="1"/>
          <p:nvPr/>
        </p:nvSpPr>
        <p:spPr>
          <a:xfrm>
            <a:off x="5029195" y="2240293"/>
            <a:ext cx="283712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Go to sleep if the queue is empty.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E2689-E913-F342-9742-AB13B02FDF0C}"/>
              </a:ext>
            </a:extLst>
          </p:cNvPr>
          <p:cNvSpPr txBox="1"/>
          <p:nvPr/>
        </p:nvSpPr>
        <p:spPr>
          <a:xfrm>
            <a:off x="4949607" y="4709146"/>
            <a:ext cx="18758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Signal that the queue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is no longer full.</a:t>
            </a:r>
          </a:p>
        </p:txBody>
      </p:sp>
    </p:spTree>
    <p:extLst>
      <p:ext uri="{BB962C8B-B14F-4D97-AF65-F5344CB8AC3E}">
        <p14:creationId xmlns:p14="http://schemas.microsoft.com/office/powerpoint/2010/main" val="671033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925E-6F8C-BC42-925D-3FC778C5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508E7-9AEA-154C-BAF0-0293ACD0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595E4-6474-2F4C-BACF-3E32B58042A2}"/>
              </a:ext>
            </a:extLst>
          </p:cNvPr>
          <p:cNvSpPr txBox="1"/>
          <p:nvPr/>
        </p:nvSpPr>
        <p:spPr>
          <a:xfrm>
            <a:off x="1193511" y="1281038"/>
            <a:ext cx="6756978" cy="5424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1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2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3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1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4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2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5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6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3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4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  5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7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8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9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  6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10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7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11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8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9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10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12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11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13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14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12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13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14 (0)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15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16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17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18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15 (3)</a:t>
            </a:r>
          </a:p>
        </p:txBody>
      </p:sp>
    </p:spTree>
    <p:extLst>
      <p:ext uri="{BB962C8B-B14F-4D97-AF65-F5344CB8AC3E}">
        <p14:creationId xmlns:p14="http://schemas.microsoft.com/office/powerpoint/2010/main" val="45705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C19C-DA9B-4C48-846F-7E429017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6B4F5-758F-4D4E-94C1-9E775204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3DCE7-50CB-8543-A982-8DE882EA48DF}"/>
              </a:ext>
            </a:extLst>
          </p:cNvPr>
          <p:cNvSpPr txBox="1"/>
          <p:nvPr/>
        </p:nvSpPr>
        <p:spPr>
          <a:xfrm>
            <a:off x="1193511" y="1325903"/>
            <a:ext cx="675697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16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19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17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18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20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21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22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19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23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24 (5)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25 (6)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20 (5)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26 (6)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27 (7)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28 (8)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21 (7)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22 (6)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23 (5)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29 (6)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24 (5)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25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26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30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DONE.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27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28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29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30 (0)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DONE.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DONE.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DONE.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done.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CCD6D-F59B-C241-94D8-8F25731405A7}"/>
              </a:ext>
            </a:extLst>
          </p:cNvPr>
          <p:cNvSpPr txBox="1"/>
          <p:nvPr/>
        </p:nvSpPr>
        <p:spPr>
          <a:xfrm>
            <a:off x="3653319" y="2971805"/>
            <a:ext cx="183736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 wasted cycles!</a:t>
            </a:r>
          </a:p>
        </p:txBody>
      </p:sp>
    </p:spTree>
    <p:extLst>
      <p:ext uri="{BB962C8B-B14F-4D97-AF65-F5344CB8AC3E}">
        <p14:creationId xmlns:p14="http://schemas.microsoft.com/office/powerpoint/2010/main" val="52116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C293-F182-684F-A898-EB99A8B0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Recursive Fibonacci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AE4B7-D8AA-DD48-BB9C-5FEE2D77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</a:t>
            </a:r>
            <a:r>
              <a:rPr lang="en-US" u="sng" dirty="0"/>
              <a:t>very bad idea</a:t>
            </a:r>
            <a:r>
              <a:rPr lang="en-US" dirty="0"/>
              <a:t> to calculate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/>
              <a:t> Fibonacci number using its </a:t>
            </a:r>
            <a:r>
              <a:rPr lang="en-US" u="sng" dirty="0"/>
              <a:t>recursive definition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As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increases, the amount of time to execute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r>
              <a:rPr lang="en-US" dirty="0"/>
              <a:t> grows exponentially!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DCE12-1F71-2249-B427-E76467D3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CB45B-4565-264E-9FC5-F61B2482BCF8}"/>
              </a:ext>
            </a:extLst>
          </p:cNvPr>
          <p:cNvSpPr txBox="1"/>
          <p:nvPr/>
        </p:nvSpPr>
        <p:spPr>
          <a:xfrm>
            <a:off x="3353557" y="2331732"/>
            <a:ext cx="243688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56A20-5AB8-AF4C-8058-E78CDD59A310}"/>
              </a:ext>
            </a:extLst>
          </p:cNvPr>
          <p:cNvSpPr txBox="1"/>
          <p:nvPr/>
        </p:nvSpPr>
        <p:spPr>
          <a:xfrm>
            <a:off x="1085308" y="3510606"/>
            <a:ext cx="697338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n)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                                                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(n &lt;= 1) return n;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       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(n-2)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(n-1);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78837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A63F-ADC2-C349-80D0-D42102A8DC6C}" type="slidenum">
              <a:rPr lang="en-US"/>
              <a:pPr/>
              <a:t>40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 Example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Professor </a:t>
            </a:r>
            <a:r>
              <a:rPr lang="en-US" dirty="0" err="1"/>
              <a:t>Zemma</a:t>
            </a:r>
            <a:r>
              <a:rPr lang="en-US" dirty="0"/>
              <a:t> Fore is extremely popular with her students!</a:t>
            </a:r>
          </a:p>
          <a:p>
            <a:pPr lvl="1"/>
            <a:r>
              <a:rPr lang="en-US" dirty="0"/>
              <a:t>During each of her </a:t>
            </a:r>
            <a:r>
              <a:rPr lang="en-US" u="sng" dirty="0"/>
              <a:t>office hours</a:t>
            </a:r>
            <a:r>
              <a:rPr lang="en-US" dirty="0"/>
              <a:t>, students line up </a:t>
            </a:r>
            <a:br>
              <a:rPr lang="en-US" dirty="0"/>
            </a:br>
            <a:r>
              <a:rPr lang="en-US" dirty="0"/>
              <a:t>to visit her in order to get help and advice.</a:t>
            </a:r>
          </a:p>
          <a:p>
            <a:pPr lvl="4"/>
            <a:endParaRPr lang="en-US" dirty="0"/>
          </a:p>
          <a:p>
            <a:r>
              <a:rPr lang="en-US" dirty="0"/>
              <a:t>Prof. Fore has a small office.</a:t>
            </a:r>
          </a:p>
          <a:p>
            <a:pPr lvl="1"/>
            <a:r>
              <a:rPr lang="en-US" dirty="0"/>
              <a:t>Inside, there is room for only </a:t>
            </a:r>
            <a:r>
              <a:rPr lang="en-US" u="sng" dirty="0"/>
              <a:t>one student</a:t>
            </a:r>
            <a:r>
              <a:rPr lang="en-US" dirty="0"/>
              <a:t> to visit.</a:t>
            </a:r>
          </a:p>
          <a:p>
            <a:pPr lvl="1"/>
            <a:r>
              <a:rPr lang="en-US" dirty="0"/>
              <a:t>Outside her office, there are </a:t>
            </a:r>
            <a:r>
              <a:rPr lang="en-US" u="sng" dirty="0"/>
              <a:t>three chairs </a:t>
            </a:r>
            <a:br>
              <a:rPr lang="en-US" dirty="0"/>
            </a:br>
            <a:r>
              <a:rPr lang="en-US" dirty="0"/>
              <a:t>for students to sit and wait their turns.</a:t>
            </a:r>
          </a:p>
        </p:txBody>
      </p:sp>
    </p:spTree>
    <p:extLst>
      <p:ext uri="{BB962C8B-B14F-4D97-AF65-F5344CB8AC3E}">
        <p14:creationId xmlns:p14="http://schemas.microsoft.com/office/powerpoint/2010/main" val="2804888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7C4-C763-E541-9E0C-F670B196B92D}" type="slidenum">
              <a:rPr lang="en-US"/>
              <a:pPr/>
              <a:t>41</a:t>
            </a:fld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During an Office Hour</a:t>
            </a:r>
            <a:endParaRPr lang="en-US" i="1" dirty="0"/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At the start of her office hour</a:t>
            </a:r>
            <a:r>
              <a:rPr lang="en-US" dirty="0"/>
              <a:t> Prof. Fore </a:t>
            </a:r>
            <a:br>
              <a:rPr lang="en-US" dirty="0"/>
            </a:br>
            <a:r>
              <a:rPr lang="en-US" u="sng" dirty="0"/>
              <a:t>opens her door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for office visits.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Students arrive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at random times during the hour.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Prof. Fore sees students </a:t>
            </a:r>
            <a:r>
              <a:rPr lang="en-US" u="sng" dirty="0"/>
              <a:t>in the order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that they arrive.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</a:t>
            </a:r>
            <a:r>
              <a:rPr lang="en-US" u="sng" dirty="0"/>
              <a:t>visit</a:t>
            </a:r>
            <a:r>
              <a:rPr lang="en-US" dirty="0"/>
              <a:t> with the professor lasts a random time, exactly 1, 2, 3, 4, or 5 minutes.</a:t>
            </a:r>
          </a:p>
        </p:txBody>
      </p:sp>
    </p:spTree>
    <p:extLst>
      <p:ext uri="{BB962C8B-B14F-4D97-AF65-F5344CB8AC3E}">
        <p14:creationId xmlns:p14="http://schemas.microsoft.com/office/powerpoint/2010/main" val="1659852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7C4-C763-E541-9E0C-F670B196B92D}" type="slidenum">
              <a:rPr lang="en-US"/>
              <a:pPr/>
              <a:t>42</a:t>
            </a:fld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During an Office Hour</a:t>
            </a:r>
            <a:r>
              <a:rPr lang="en-US" i="1" dirty="0"/>
              <a:t>, cont’d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At the end of a visit</a:t>
            </a:r>
            <a:r>
              <a:rPr lang="en-US" dirty="0"/>
              <a:t>, the </a:t>
            </a:r>
            <a:r>
              <a:rPr lang="en-US" u="sng" dirty="0"/>
              <a:t>next waiting student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(if any) immediately enters Prof. Fore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office for a visit.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Whenever there are no students </a:t>
            </a:r>
            <a:br>
              <a:rPr lang="en-US" dirty="0"/>
            </a:br>
            <a:r>
              <a:rPr lang="en-US" dirty="0"/>
              <a:t>visiting or waiting, Prof. Fore works </a:t>
            </a:r>
            <a:br>
              <a:rPr lang="en-US" dirty="0"/>
            </a:br>
            <a:r>
              <a:rPr lang="en-US" dirty="0"/>
              <a:t>on </a:t>
            </a:r>
            <a:r>
              <a:rPr lang="en-US" u="sng" dirty="0"/>
              <a:t>writing her new book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275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7EDB-1D81-E641-8064-E44D5E72208E}" type="slidenum">
              <a:rPr lang="en-US"/>
              <a:pPr/>
              <a:t>43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Whenever a Student Arrives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Prof. Fore is not already meeting with another student, an arriving student can immediately </a:t>
            </a:r>
            <a:br>
              <a:rPr lang="en-US" dirty="0"/>
            </a:br>
            <a:r>
              <a:rPr lang="en-US" u="sng" dirty="0"/>
              <a:t>start an office visit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Prof. Fore is already meeting with another student, an arriving student sits down on an empty chair outside her office to </a:t>
            </a:r>
            <a:r>
              <a:rPr lang="en-US" u="sng" dirty="0"/>
              <a:t>wait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there are no empty chairs, the student </a:t>
            </a:r>
            <a:r>
              <a:rPr lang="en-US" u="sng" dirty="0"/>
              <a:t>leaves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Students who leave don’t return.</a:t>
            </a:r>
          </a:p>
        </p:txBody>
      </p:sp>
    </p:spTree>
    <p:extLst>
      <p:ext uri="{BB962C8B-B14F-4D97-AF65-F5344CB8AC3E}">
        <p14:creationId xmlns:p14="http://schemas.microsoft.com/office/powerpoint/2010/main" val="4132703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98F-A635-4649-97AF-A58205608475}" type="slidenum">
              <a:rPr lang="en-US"/>
              <a:pPr/>
              <a:t>44</a:t>
            </a:fld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At the End of the Office Hour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At the end of her office hour</a:t>
            </a:r>
            <a:r>
              <a:rPr lang="en-US" dirty="0"/>
              <a:t>, if Prof. Fore is </a:t>
            </a:r>
            <a:br>
              <a:rPr lang="en-US" dirty="0"/>
            </a:br>
            <a:r>
              <a:rPr lang="en-US" dirty="0"/>
              <a:t>not meeting with a student, she </a:t>
            </a:r>
            <a:r>
              <a:rPr lang="en-US" u="sng" dirty="0"/>
              <a:t>closes her door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no more students can visit.</a:t>
            </a:r>
          </a:p>
          <a:p>
            <a:pPr lvl="4"/>
            <a:endParaRPr lang="en-US" dirty="0"/>
          </a:p>
          <a:p>
            <a:r>
              <a:rPr lang="en-US" dirty="0"/>
              <a:t>If she is meeting a student, she allows that </a:t>
            </a:r>
            <a:br>
              <a:rPr lang="en-US" dirty="0"/>
            </a:br>
            <a:r>
              <a:rPr lang="en-US" u="sng" dirty="0"/>
              <a:t>visit to complete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(which may take her past </a:t>
            </a:r>
            <a:br>
              <a:rPr lang="en-US" dirty="0"/>
            </a:br>
            <a:r>
              <a:rPr lang="en-US" dirty="0"/>
              <a:t>her closing time) before closing her door. </a:t>
            </a:r>
          </a:p>
          <a:p>
            <a:pPr lvl="4"/>
            <a:endParaRPr lang="en-US" dirty="0"/>
          </a:p>
          <a:p>
            <a:r>
              <a:rPr lang="en-US" dirty="0"/>
              <a:t>Any students still waiting then </a:t>
            </a:r>
            <a:r>
              <a:rPr lang="en-US" u="sng" dirty="0"/>
              <a:t>leave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113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67D-64BE-B447-8C1E-A9C0E14DA65D}" type="slidenum">
              <a:rPr lang="en-US"/>
              <a:pPr/>
              <a:t>45</a:t>
            </a:fld>
            <a:endParaRPr 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Multithreaded Program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program to </a:t>
            </a:r>
            <a:r>
              <a:rPr lang="en-US" u="sng" dirty="0"/>
              <a:t>simulate</a:t>
            </a:r>
            <a:r>
              <a:rPr lang="en-US" dirty="0"/>
              <a:t> students visiting </a:t>
            </a:r>
            <a:br>
              <a:rPr lang="en-US" dirty="0"/>
            </a:br>
            <a:r>
              <a:rPr lang="en-US" dirty="0"/>
              <a:t>Prof. Fore during one of her office hours.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Uses the C++ multithreading library.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 </a:t>
            </a:r>
            <a:r>
              <a:rPr lang="en-US" u="sng" dirty="0"/>
              <a:t>second</a:t>
            </a:r>
            <a:r>
              <a:rPr lang="en-US" dirty="0"/>
              <a:t> of </a:t>
            </a:r>
            <a:r>
              <a:rPr lang="en-US" u="sng" dirty="0"/>
              <a:t>real time</a:t>
            </a:r>
            <a:r>
              <a:rPr lang="en-US" dirty="0"/>
              <a:t> simulates</a:t>
            </a:r>
            <a:br>
              <a:rPr lang="en-US" dirty="0"/>
            </a:br>
            <a:r>
              <a:rPr lang="en-US" dirty="0"/>
              <a:t>1 </a:t>
            </a:r>
            <a:r>
              <a:rPr lang="en-US" u="sng" dirty="0"/>
              <a:t>minute</a:t>
            </a:r>
            <a:r>
              <a:rPr lang="en-US" dirty="0"/>
              <a:t> of the office hour.</a:t>
            </a:r>
          </a:p>
        </p:txBody>
      </p:sp>
    </p:spTree>
    <p:extLst>
      <p:ext uri="{BB962C8B-B14F-4D97-AF65-F5344CB8AC3E}">
        <p14:creationId xmlns:p14="http://schemas.microsoft.com/office/powerpoint/2010/main" val="144424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67D-64BE-B447-8C1E-A9C0E14DA65D}" type="slidenum">
              <a:rPr lang="en-US"/>
              <a:pPr/>
              <a:t>46</a:t>
            </a:fld>
            <a:endParaRPr 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Multithreaded Program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8767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program prints a </a:t>
            </a:r>
            <a:r>
              <a:rPr lang="en-US" u="sng" dirty="0"/>
              <a:t>message with a timestamp</a:t>
            </a:r>
            <a:r>
              <a:rPr lang="en-US" dirty="0"/>
              <a:t> as each </a:t>
            </a:r>
            <a:r>
              <a:rPr lang="en-US" u="sng" dirty="0"/>
              <a:t>event</a:t>
            </a:r>
            <a:r>
              <a:rPr lang="en-US" dirty="0"/>
              <a:t> occurs.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 events: a student arrives, a student starts an office visit, a student completes an office visit, etc.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Tabular output format that shows for each event: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simulated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student (if any) is meeting with the professor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students (if any) are waiting in the chairs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Event description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Will Prof. Fore </a:t>
            </a:r>
            <a:r>
              <a:rPr lang="en-US" u="sng" dirty="0"/>
              <a:t>ever find time</a:t>
            </a:r>
            <a:r>
              <a:rPr lang="en-US" dirty="0"/>
              <a:t> during the </a:t>
            </a:r>
            <a:br>
              <a:rPr lang="en-US" dirty="0"/>
            </a:br>
            <a:r>
              <a:rPr lang="en-US" dirty="0"/>
              <a:t>office hour to work on her new book?</a:t>
            </a:r>
          </a:p>
        </p:txBody>
      </p:sp>
    </p:spTree>
    <p:extLst>
      <p:ext uri="{BB962C8B-B14F-4D97-AF65-F5344CB8AC3E}">
        <p14:creationId xmlns:p14="http://schemas.microsoft.com/office/powerpoint/2010/main" val="1286237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BE70-0CB8-7E46-B426-F345A992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Multithreaded Program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CF628-C694-8A4F-9BDC-B371767E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C14C4-73B5-444F-82DF-8CBFCF5C6579}"/>
              </a:ext>
            </a:extLst>
          </p:cNvPr>
          <p:cNvSpPr txBox="1"/>
          <p:nvPr/>
        </p:nvSpPr>
        <p:spPr>
          <a:xfrm>
            <a:off x="1411519" y="1278523"/>
            <a:ext cx="6320961" cy="489364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 | MEETING | WAITING     | EVENT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0:00 |         |             | Professor opens her door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0:00 |         |             | Professor works on her new book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0:01 |         | 119         | Student 119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0:01 |   119   |             | Professor meets with student 119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0:04 |   119   | 117         | Student 117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0:04 |   119   | 117         | Professor finishes with student 119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0:04 |   117   |             | Professor meets with student 117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0:07 |   117   | 108         | Student 108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0:09 |   117   | 108 118     | Student 118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0:09 |   117   | 108 118     | Professor finishes with student 117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0:09 |   108   | 118         | Professor meets with student 108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0:10 |   108   | 118 122     | Student 122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0:58 |   111   | 105 110 112 | Student 107 arrives and leaves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0:58 |   111   | 105 110 112 | Professor finishes with student 111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0:58 |   105   | 110 112     | Professor meets with student 105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1:02 |   105   | 110 112     | Professor finishes with student 105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1:02 |   105   | 110 112     | Professor closes her door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1:02 |         | 112         | Student 110 leaves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1:02 |         |             | Student 112 leaves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25 students arrived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17 students met with Prof. Fore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8 students left without meeting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3 times Prof. Fore worked on her book</a:t>
            </a:r>
          </a:p>
        </p:txBody>
      </p:sp>
    </p:spTree>
    <p:extLst>
      <p:ext uri="{BB962C8B-B14F-4D97-AF65-F5344CB8AC3E}">
        <p14:creationId xmlns:p14="http://schemas.microsoft.com/office/powerpoint/2010/main" val="529429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Multithreaded </a:t>
            </a:r>
            <a:r>
              <a:rPr lang="en-US" dirty="0"/>
              <a:t>Program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The program contains a subtle threading bug!</a:t>
            </a:r>
          </a:p>
          <a:p>
            <a:pPr lvl="1"/>
            <a:r>
              <a:rPr lang="en-US" dirty="0"/>
              <a:t>Causes a </a:t>
            </a:r>
            <a:r>
              <a:rPr lang="en-US" u="sng" dirty="0"/>
              <a:t>deadlock</a:t>
            </a:r>
            <a:r>
              <a:rPr lang="en-US" dirty="0"/>
              <a:t> under certain circumstances.</a:t>
            </a:r>
          </a:p>
          <a:p>
            <a:pPr lvl="1"/>
            <a:r>
              <a:rPr lang="en-US" dirty="0"/>
              <a:t>Can you find the error and correct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6D4B12F-928D-2A4F-B9E2-2C1ECCA0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172200"/>
            <a:ext cx="803275" cy="376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5392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40CE-A281-2A4B-8845-703D7A69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Single-Threaded Recursive Fibonacci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4FE8F-470F-3745-A05F-07FA66D2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44999-3A93-924D-8A38-013CE68671AE}"/>
              </a:ext>
            </a:extLst>
          </p:cNvPr>
          <p:cNvSpPr txBox="1"/>
          <p:nvPr/>
        </p:nvSpPr>
        <p:spPr>
          <a:xfrm>
            <a:off x="406212" y="1180239"/>
            <a:ext cx="7622600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N1 = 46;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N2 = 45;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"Calculating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&lt;&lt; N1 &lt;&lt; ") ... "; 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cout.flush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  start1   =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long   result1  =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  end1     =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double elapsed1 =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&lt;milliseconds&gt;(end1 - start1).count();</a:t>
            </a:r>
          </a:p>
          <a:p>
            <a:endParaRPr lang="en-US" sz="12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result1 &lt;&lt;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"Elapsed time = " &lt;&lt; elapsed1/1000  &lt;&lt; " seconds" &lt;&lt;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"Calculating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&lt;&lt; N2 &lt;&lt; ") ... ";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cout.flush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  start2  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long   result2 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(N2);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  end2    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double elapsed2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&lt;milliseconds&gt;(end2 - start2).count();</a:t>
            </a:r>
            <a:b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result2 &lt;&lt;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"Elapsed time = " &lt;&lt; elapsed2/1000 &lt;&lt; " seconds" &lt;&lt;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total_elapsed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&lt;milliseconds&gt;(end2 - start1).count();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"Total elapsed time = "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total_elapsed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/1000 &lt;&lt; " seconds"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A091A-1481-9442-BAB5-A87A36E0C580}"/>
              </a:ext>
            </a:extLst>
          </p:cNvPr>
          <p:cNvSpPr txBox="1"/>
          <p:nvPr/>
        </p:nvSpPr>
        <p:spPr>
          <a:xfrm>
            <a:off x="6583658" y="1261666"/>
            <a:ext cx="168635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FibonacciST.cpp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4490-9D5C-1E4E-ADD7-05BF808D8C12}"/>
              </a:ext>
            </a:extLst>
          </p:cNvPr>
          <p:cNvSpPr txBox="1"/>
          <p:nvPr/>
        </p:nvSpPr>
        <p:spPr>
          <a:xfrm>
            <a:off x="7510080" y="2514610"/>
            <a:ext cx="1037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Calculate</a:t>
            </a:r>
          </a:p>
          <a:p>
            <a:pPr algn="ctr"/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5E905-CCE6-1A44-B13A-BF987178F0CB}"/>
              </a:ext>
            </a:extLst>
          </p:cNvPr>
          <p:cNvSpPr txBox="1"/>
          <p:nvPr/>
        </p:nvSpPr>
        <p:spPr>
          <a:xfrm>
            <a:off x="7510080" y="4348727"/>
            <a:ext cx="1037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Calculate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3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578D-7C8A-FC49-8F3D-2B82741D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Single-Threaded Recursive Fibonacci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015C-A34C-B448-9F58-6243DAC4C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59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single-threaded</a:t>
            </a:r>
            <a:r>
              <a:rPr lang="en-US" dirty="0"/>
              <a:t> program first calculates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dirty="0"/>
              <a:t> and then it calculates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Therefore, it has two separate timings which are added to give the total elapsed time: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FA525-CD8C-CB42-A5BD-FEE201E2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56BCE-E6FF-CF4D-904B-22DD67AD4756}"/>
              </a:ext>
            </a:extLst>
          </p:cNvPr>
          <p:cNvSpPr txBox="1"/>
          <p:nvPr/>
        </p:nvSpPr>
        <p:spPr>
          <a:xfrm>
            <a:off x="2011042" y="3520439"/>
            <a:ext cx="5121915" cy="1815882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(46) ... 1836311903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Elapsed time = 10.168 seconds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(45) ... 1134903170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Elapsed time = 6.306 seconds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elapsed time = 16.475 seconds</a:t>
            </a:r>
          </a:p>
        </p:txBody>
      </p:sp>
    </p:spTree>
    <p:extLst>
      <p:ext uri="{BB962C8B-B14F-4D97-AF65-F5344CB8AC3E}">
        <p14:creationId xmlns:p14="http://schemas.microsoft.com/office/powerpoint/2010/main" val="427984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3E35-136F-C447-8BB2-34FA3CEE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Recursive Fibonacci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336C2-000B-C345-BB22-2D0775FC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47573-F201-264D-84E7-5C8307EBC869}"/>
              </a:ext>
            </a:extLst>
          </p:cNvPr>
          <p:cNvSpPr txBox="1"/>
          <p:nvPr/>
        </p:nvSpPr>
        <p:spPr>
          <a:xfrm>
            <a:off x="3033758" y="1508781"/>
            <a:ext cx="41424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Record the start and end times of a calculation as a 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sz="12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B744D-2E30-5246-9391-57DF34867DEC}"/>
              </a:ext>
            </a:extLst>
          </p:cNvPr>
          <p:cNvSpPr txBox="1"/>
          <p:nvPr/>
        </p:nvSpPr>
        <p:spPr>
          <a:xfrm>
            <a:off x="398756" y="1165335"/>
            <a:ext cx="7151317" cy="567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&lt;utility&gt;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&lt;future&gt;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&lt;chrono&gt;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 pair&lt;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time_point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time_point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Timings;</a:t>
            </a:r>
            <a:b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N1 = 46;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N2 = 45;</a:t>
            </a:r>
          </a:p>
          <a:p>
            <a:endParaRPr lang="en-US" sz="11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first future result.</a:t>
            </a:r>
          </a:p>
          <a:p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"Starting thread to calculate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&lt;&lt; N1 &lt;&lt; ")" &lt;&lt;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times1 = async(launch::async,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N1);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second future result.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"Starting thread to calculate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&lt;&lt; N2 &lt;&lt; ")" &lt;&lt;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times2 = async(launch::async,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N2);</a:t>
            </a:r>
            <a:b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Timings result1 = times1.get();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Timings result2 = times2.get();</a:t>
            </a:r>
            <a:b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auto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first_start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(result1.first &lt; result2.first) ? result1.first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: result2.first;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auto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last_end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(result1.second &gt; result2.second) ? result1.second </a:t>
            </a:r>
          </a:p>
          <a:p>
            <a:r>
              <a:rPr lang="en-US" sz="1100" b="1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: result2.second;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elapsed =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last_end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first_start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).count();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"Total elapsed time = " &lt;&lt; elapsed/1000 &lt;&lt; " seconds" &lt;&lt;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7C412-448F-B540-ACA3-92B77D85F33F}"/>
              </a:ext>
            </a:extLst>
          </p:cNvPr>
          <p:cNvSpPr txBox="1"/>
          <p:nvPr/>
        </p:nvSpPr>
        <p:spPr>
          <a:xfrm>
            <a:off x="6125127" y="1250152"/>
            <a:ext cx="17216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FibonacciMT.cpp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3D5C-805D-AA4A-9776-BB0D93E83602}"/>
              </a:ext>
            </a:extLst>
          </p:cNvPr>
          <p:cNvSpPr txBox="1"/>
          <p:nvPr/>
        </p:nvSpPr>
        <p:spPr>
          <a:xfrm>
            <a:off x="6985437" y="3352032"/>
            <a:ext cx="1705915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Thread to calculate</a:t>
            </a:r>
          </a:p>
          <a:p>
            <a:pPr algn="ctr"/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B40576-CDAE-6448-A015-6EB1FBA513D7}"/>
              </a:ext>
            </a:extLst>
          </p:cNvPr>
          <p:cNvSpPr txBox="1"/>
          <p:nvPr/>
        </p:nvSpPr>
        <p:spPr>
          <a:xfrm>
            <a:off x="6993794" y="4096898"/>
            <a:ext cx="1705915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Thread to calculate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EEFD6-D5F7-5444-8682-1986F4782C5A}"/>
              </a:ext>
            </a:extLst>
          </p:cNvPr>
          <p:cNvSpPr txBox="1"/>
          <p:nvPr/>
        </p:nvSpPr>
        <p:spPr>
          <a:xfrm>
            <a:off x="3566171" y="4617707"/>
            <a:ext cx="1441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Wait for threads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to complete.</a:t>
            </a:r>
          </a:p>
        </p:txBody>
      </p:sp>
    </p:spTree>
    <p:extLst>
      <p:ext uri="{BB962C8B-B14F-4D97-AF65-F5344CB8AC3E}">
        <p14:creationId xmlns:p14="http://schemas.microsoft.com/office/powerpoint/2010/main" val="27873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53CB-F6CD-CA49-916E-29BFC3A6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Recursive Fibonacci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A6906-7B86-1843-B2E8-11B901C7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2A518-B53B-E049-8696-798413367890}"/>
              </a:ext>
            </a:extLst>
          </p:cNvPr>
          <p:cNvSpPr txBox="1"/>
          <p:nvPr/>
        </p:nvSpPr>
        <p:spPr>
          <a:xfrm>
            <a:off x="666924" y="1325903"/>
            <a:ext cx="7917552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Timings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Timings result;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auto   start  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long   value  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auto   end    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double elapsed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&lt;milliseconds&gt;(end - start).count();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 &lt;&lt; n &lt;&lt; ") = " &lt;&lt; value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"Calculation time = " &lt;&lt; elapsed/1000 &lt;&lt; " seconds"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result.first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= start;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result.second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end;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return result;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D88FE-1802-E74A-8809-F38F41DB5E45}"/>
              </a:ext>
            </a:extLst>
          </p:cNvPr>
          <p:cNvSpPr txBox="1"/>
          <p:nvPr/>
        </p:nvSpPr>
        <p:spPr>
          <a:xfrm>
            <a:off x="3291854" y="4408712"/>
            <a:ext cx="4695516" cy="2246769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 thread to calculate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 thread to calculate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(45)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(45) = 1134903170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Calculation time = 6.737 seconds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(46) = 1836311903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Calculation time = 10.698 seconds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elapsed time = 10.698 seconds</a:t>
            </a:r>
          </a:p>
        </p:txBody>
      </p:sp>
    </p:spTree>
    <p:extLst>
      <p:ext uri="{BB962C8B-B14F-4D97-AF65-F5344CB8AC3E}">
        <p14:creationId xmlns:p14="http://schemas.microsoft.com/office/powerpoint/2010/main" val="117269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524D-41DB-304E-825B-A854429F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Recursive Fibonacci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C9878-D389-9148-B62F-88AF0E68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1805"/>
            <a:ext cx="8229600" cy="3159120"/>
          </a:xfrm>
        </p:spPr>
        <p:txBody>
          <a:bodyPr/>
          <a:lstStyle/>
          <a:p>
            <a:r>
              <a:rPr lang="en-US" dirty="0"/>
              <a:t>Execute function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dirty="0"/>
              <a:t> twice </a:t>
            </a:r>
            <a:br>
              <a:rPr lang="en-US" dirty="0"/>
            </a:br>
            <a:r>
              <a:rPr lang="en-US" dirty="0"/>
              <a:t>in </a:t>
            </a:r>
            <a:r>
              <a:rPr lang="en-US" u="sng" dirty="0"/>
              <a:t>two separate threads</a:t>
            </a:r>
            <a:r>
              <a:rPr lang="en-US" dirty="0"/>
              <a:t> that run simultaneously.</a:t>
            </a:r>
          </a:p>
          <a:p>
            <a:pPr lvl="1"/>
            <a:r>
              <a:rPr lang="en-US" dirty="0"/>
              <a:t>One thread calculates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dirty="0"/>
              <a:t> and the other thread calculates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Because the execution of the two threads overlap, their total time is much less than in the single-threaded program: 10.698 vs. 16.475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EAA9-233E-954D-8B16-D3B27B07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4998A-92F2-BF4A-98D4-F9AE4F01EB68}"/>
              </a:ext>
            </a:extLst>
          </p:cNvPr>
          <p:cNvSpPr txBox="1"/>
          <p:nvPr/>
        </p:nvSpPr>
        <p:spPr>
          <a:xfrm>
            <a:off x="900161" y="1357583"/>
            <a:ext cx="734367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auto times1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launch::async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N1);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auto times2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launch::async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N2);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Timings result1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times1.get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Timings result2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times2.get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FF786-EC6F-154B-8260-74511933F13D}"/>
              </a:ext>
            </a:extLst>
          </p:cNvPr>
          <p:cNvSpPr txBox="1"/>
          <p:nvPr/>
        </p:nvSpPr>
        <p:spPr>
          <a:xfrm>
            <a:off x="4937756" y="2096247"/>
            <a:ext cx="16703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Wait for the results</a:t>
            </a:r>
          </a:p>
          <a:p>
            <a:r>
              <a:rPr lang="en-US" sz="1400" dirty="0">
                <a:solidFill>
                  <a:srgbClr val="0033CC"/>
                </a:solidFill>
              </a:rPr>
              <a:t>from the threads.</a:t>
            </a:r>
          </a:p>
        </p:txBody>
      </p:sp>
    </p:spTree>
    <p:extLst>
      <p:ext uri="{BB962C8B-B14F-4D97-AF65-F5344CB8AC3E}">
        <p14:creationId xmlns:p14="http://schemas.microsoft.com/office/powerpoint/2010/main" val="1660139561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41287</TotalTime>
  <Words>9422</Words>
  <Application>Microsoft Macintosh PowerPoint</Application>
  <PresentationFormat>On-screen Show (4:3)</PresentationFormat>
  <Paragraphs>808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Courier New</vt:lpstr>
      <vt:lpstr>Times New Roman</vt:lpstr>
      <vt:lpstr>Wingdings</vt:lpstr>
      <vt:lpstr>Quadrant</vt:lpstr>
      <vt:lpstr>CMPE 135: Object-Oriented Analysis  and Design May 11 Class Meeting</vt:lpstr>
      <vt:lpstr>Multithreaded Programming</vt:lpstr>
      <vt:lpstr>Multithreaded Programming, cont’d</vt:lpstr>
      <vt:lpstr>Example: Recursive Fibonacci</vt:lpstr>
      <vt:lpstr>Single-Threaded Recursive Fibonacci</vt:lpstr>
      <vt:lpstr>Single-Threaded Recursive Fibonacci, cont’d</vt:lpstr>
      <vt:lpstr>Multithreaded Recursive Fibonacci</vt:lpstr>
      <vt:lpstr>Multithreaded Recursive Fibonacci, cont’d</vt:lpstr>
      <vt:lpstr>Multithreaded Recursive Fibonacci, cont’d</vt:lpstr>
      <vt:lpstr>The pthread Library</vt:lpstr>
      <vt:lpstr>Concurrency vs. Parallelism</vt:lpstr>
      <vt:lpstr>Multithreaded Programming, cont’d</vt:lpstr>
      <vt:lpstr>Race Condition</vt:lpstr>
      <vt:lpstr>Critical Region</vt:lpstr>
      <vt:lpstr>Critical Regions and Shared Resources</vt:lpstr>
      <vt:lpstr>Mutual Exclusion</vt:lpstr>
      <vt:lpstr>Mutual Exclusion, cont’d</vt:lpstr>
      <vt:lpstr>Mutual Exclusion, cont’d</vt:lpstr>
      <vt:lpstr>Mutexes</vt:lpstr>
      <vt:lpstr>Mutexes, cont’d</vt:lpstr>
      <vt:lpstr>Shared Printing Resource</vt:lpstr>
      <vt:lpstr>Shared Printing Resource</vt:lpstr>
      <vt:lpstr>To Prevent Race Conditions</vt:lpstr>
      <vt:lpstr>To Prevent Race Conditions, cont’d</vt:lpstr>
      <vt:lpstr>Condition Variables</vt:lpstr>
      <vt:lpstr>The Classic Producer-Consumer Model</vt:lpstr>
      <vt:lpstr>Unsynchronized Queue Example</vt:lpstr>
      <vt:lpstr>Unsynchronized Queue Example, cont’d</vt:lpstr>
      <vt:lpstr>Unsynchronized Queue Example, cont’d</vt:lpstr>
      <vt:lpstr>Unsynchronized Queue Example, cont’d</vt:lpstr>
      <vt:lpstr>PowerPoint Presentation</vt:lpstr>
      <vt:lpstr>PowerPoint Presentation</vt:lpstr>
      <vt:lpstr>Unsynchronized Queue Example, cont’d</vt:lpstr>
      <vt:lpstr>Synchronized Queue Example</vt:lpstr>
      <vt:lpstr>Synchronized Queue Example, cont’d</vt:lpstr>
      <vt:lpstr>Synchronized Queue Example, cont’d</vt:lpstr>
      <vt:lpstr>Synchronized Queue Example, cont’d</vt:lpstr>
      <vt:lpstr>Synchronized Queue Example, cont’d</vt:lpstr>
      <vt:lpstr>Synchronized Queue Example, cont’d</vt:lpstr>
      <vt:lpstr>Multithreaded Program Example</vt:lpstr>
      <vt:lpstr>Example: During an Office Hour</vt:lpstr>
      <vt:lpstr>Example: During an Office Hour, cont’d</vt:lpstr>
      <vt:lpstr>Example: Whenever a Student Arrives</vt:lpstr>
      <vt:lpstr>Example: At the End of the Office Hour</vt:lpstr>
      <vt:lpstr>Example Multithreaded Program, cont’d</vt:lpstr>
      <vt:lpstr>Example Multithreaded Program, cont’d</vt:lpstr>
      <vt:lpstr>Example Multithreaded Program, cont’d</vt:lpstr>
      <vt:lpstr>Example Multithreaded Program,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968</cp:revision>
  <dcterms:created xsi:type="dcterms:W3CDTF">2008-01-12T03:52:55Z</dcterms:created>
  <dcterms:modified xsi:type="dcterms:W3CDTF">2021-05-11T05:04:13Z</dcterms:modified>
</cp:coreProperties>
</file>