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463" r:id="rId3"/>
    <p:sldId id="464" r:id="rId4"/>
    <p:sldId id="510" r:id="rId5"/>
    <p:sldId id="269" r:id="rId6"/>
    <p:sldId id="270" r:id="rId7"/>
    <p:sldId id="466" r:id="rId8"/>
    <p:sldId id="271" r:id="rId9"/>
    <p:sldId id="272" r:id="rId10"/>
    <p:sldId id="465" r:id="rId11"/>
    <p:sldId id="511" r:id="rId12"/>
    <p:sldId id="260" r:id="rId13"/>
    <p:sldId id="512" r:id="rId14"/>
    <p:sldId id="513" r:id="rId15"/>
    <p:sldId id="514" r:id="rId16"/>
    <p:sldId id="273" r:id="rId17"/>
    <p:sldId id="473" r:id="rId18"/>
    <p:sldId id="502" r:id="rId19"/>
    <p:sldId id="474" r:id="rId20"/>
    <p:sldId id="515" r:id="rId21"/>
    <p:sldId id="508" r:id="rId22"/>
    <p:sldId id="509" r:id="rId23"/>
    <p:sldId id="475" r:id="rId24"/>
    <p:sldId id="476" r:id="rId25"/>
    <p:sldId id="477" r:id="rId26"/>
    <p:sldId id="516" r:id="rId27"/>
    <p:sldId id="478" r:id="rId28"/>
    <p:sldId id="479" r:id="rId29"/>
    <p:sldId id="480" r:id="rId30"/>
    <p:sldId id="481" r:id="rId31"/>
    <p:sldId id="482" r:id="rId32"/>
    <p:sldId id="483" r:id="rId33"/>
    <p:sldId id="484" r:id="rId34"/>
    <p:sldId id="485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EF0F2"/>
    <a:srgbClr val="B23C00"/>
    <a:srgbClr val="008000"/>
    <a:srgbClr val="464646"/>
    <a:srgbClr val="8F0000"/>
    <a:srgbClr val="F2E5D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29" autoAdjust="0"/>
    <p:restoredTop sz="97389" autoAdjust="0"/>
  </p:normalViewPr>
  <p:slideViewPr>
    <p:cSldViewPr>
      <p:cViewPr varScale="1">
        <p:scale>
          <a:sx n="178" d="100"/>
          <a:sy n="178" d="100"/>
        </p:scale>
        <p:origin x="2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8" d="100"/>
          <a:sy n="128" d="100"/>
        </p:scale>
        <p:origin x="3928" y="184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5/3/21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2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November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151: Object-Oriented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May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28860" y="6263609"/>
            <a:ext cx="2964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135: Object-Oriented</a:t>
            </a:r>
            <a:r>
              <a:rPr lang="en-US" sz="1000" baseline="0" dirty="0"/>
              <a:t> Analysis and 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7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lusplus.com/reference/iterator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lusplus.com/reference/stl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lusplus.com/reference/stl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lusplus.com/reference/stl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135: Object-Oriented Analysis </a:t>
            </a:r>
            <a:br>
              <a:rPr lang="en-US" altLang="x-none" sz="3200" dirty="0"/>
            </a:br>
            <a:r>
              <a:rPr lang="en-US" altLang="x-none" sz="3200" dirty="0"/>
              <a:t>and Design</a:t>
            </a:r>
            <a:br>
              <a:rPr lang="en-US" sz="3600" dirty="0"/>
            </a:br>
            <a:r>
              <a:rPr lang="en-US" sz="2400" dirty="0"/>
              <a:t>May 4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Iterator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17354" y="1444544"/>
            <a:ext cx="6309291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&lt;iterator&gt;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 v = {10, 20, 30, 40, 50};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reverse_iterator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(it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v.rbegin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it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v.rend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it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*it;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5024" y="1275267"/>
            <a:ext cx="19206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IteratorVector2.cpp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B2E39-19CC-FE48-91A9-A8E4796B472F}"/>
              </a:ext>
            </a:extLst>
          </p:cNvPr>
          <p:cNvSpPr txBox="1"/>
          <p:nvPr/>
        </p:nvSpPr>
        <p:spPr>
          <a:xfrm>
            <a:off x="6295128" y="4876810"/>
            <a:ext cx="2036135" cy="33855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50 40 30 20 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FEBC7A-1E83-AA4F-A78F-3F9366269272}"/>
              </a:ext>
            </a:extLst>
          </p:cNvPr>
          <p:cNvSpPr txBox="1"/>
          <p:nvPr/>
        </p:nvSpPr>
        <p:spPr>
          <a:xfrm>
            <a:off x="6259836" y="4157489"/>
            <a:ext cx="97334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Note: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2015423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4188D-3F5E-9246-8BA0-10D63D32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Iterators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8C0AF-57BD-4346-B4F5-32E7C69C6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 descr="A picture containing table&#10;&#10;Description automatically generated">
            <a:extLst>
              <a:ext uri="{FF2B5EF4-FFF2-40B4-BE49-F238E27FC236}">
                <a16:creationId xmlns:a16="http://schemas.microsoft.com/office/drawing/2014/main" id="{9B9460D1-6A87-CC46-B07D-AA4BD8BD2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461" y="1312770"/>
            <a:ext cx="5879078" cy="4859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628C90-C960-B247-90BA-60A931D0D249}"/>
              </a:ext>
            </a:extLst>
          </p:cNvPr>
          <p:cNvSpPr txBox="1"/>
          <p:nvPr/>
        </p:nvSpPr>
        <p:spPr>
          <a:xfrm>
            <a:off x="5486390" y="6582489"/>
            <a:ext cx="27671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https://www.cplusplus.com/reference/iterator/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5230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STL container classes </a:t>
            </a:r>
            <a:r>
              <a:rPr lang="en-US" dirty="0"/>
              <a:t>are data structures </a:t>
            </a:r>
            <a:br>
              <a:rPr lang="en-US" dirty="0"/>
            </a:br>
            <a:r>
              <a:rPr lang="en-US" dirty="0"/>
              <a:t>that </a:t>
            </a:r>
            <a:r>
              <a:rPr lang="en-US" u="sng" dirty="0"/>
              <a:t>hold data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Examples: lists, stacks, queues, vectors</a:t>
            </a:r>
          </a:p>
          <a:p>
            <a:pPr lvl="5"/>
            <a:endParaRPr lang="en-US" dirty="0"/>
          </a:p>
          <a:p>
            <a:r>
              <a:rPr lang="en-US" dirty="0"/>
              <a:t>Each container class has its </a:t>
            </a:r>
            <a:r>
              <a:rPr lang="en-US" u="sng" dirty="0"/>
              <a:t>own iterator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However, all the iterators have the same operators and the member functions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begin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end</a:t>
            </a:r>
            <a:r>
              <a:rPr lang="en-US" dirty="0"/>
              <a:t> have the same meanings.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Sequential containers </a:t>
            </a:r>
            <a:r>
              <a:rPr lang="en-US" dirty="0"/>
              <a:t>arrange their values such that there is a first value, a next value, etc. until the last value.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42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37FBA-303C-4F43-BBA8-DAA29D25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Class Templates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5436-8611-D743-95E0-62D5A24A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 descr="A picture containing graphical user interface, application&#10;&#10;Description automatically generated">
            <a:extLst>
              <a:ext uri="{FF2B5EF4-FFF2-40B4-BE49-F238E27FC236}">
                <a16:creationId xmlns:a16="http://schemas.microsoft.com/office/drawing/2014/main" id="{BAA42ED9-D130-1744-B92F-CB4C14EFF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90" y="1196711"/>
            <a:ext cx="7104420" cy="50131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BDB8E1-8922-EF4E-9125-DBE721FC2AB1}"/>
              </a:ext>
            </a:extLst>
          </p:cNvPr>
          <p:cNvSpPr txBox="1"/>
          <p:nvPr/>
        </p:nvSpPr>
        <p:spPr>
          <a:xfrm>
            <a:off x="5760707" y="6537926"/>
            <a:ext cx="24978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https://www.cplusplus.com/reference/stl/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1347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C3E1-6F39-AA49-AE63-502DEBCF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600" dirty="0"/>
              <a:t>Sequential Containers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AC1ED4-C8F4-4E49-8157-4AD16B37C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409F718B-C46E-6C47-BFCE-9170441AF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405" y="293439"/>
            <a:ext cx="4989667" cy="64240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A970-0599-4B4B-866E-46349B1FB2EB}"/>
              </a:ext>
            </a:extLst>
          </p:cNvPr>
          <p:cNvSpPr txBox="1"/>
          <p:nvPr/>
        </p:nvSpPr>
        <p:spPr>
          <a:xfrm>
            <a:off x="1487429" y="5806414"/>
            <a:ext cx="24978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https://www.cplusplus.com/reference/stl/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3493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ACAC5-DAA8-BB41-A300-B238B54DF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Containers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F84F6-DC3A-534A-AA17-3EBB8E4D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 descr="Table, calendar&#10;&#10;Description automatically generated">
            <a:extLst>
              <a:ext uri="{FF2B5EF4-FFF2-40B4-BE49-F238E27FC236}">
                <a16:creationId xmlns:a16="http://schemas.microsoft.com/office/drawing/2014/main" id="{A7E1ECAB-E838-8B41-AB60-064835FFE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08" y="1212247"/>
            <a:ext cx="7237984" cy="50541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B7197E2-37D5-8047-B5F1-B5741A618060}"/>
              </a:ext>
            </a:extLst>
          </p:cNvPr>
          <p:cNvSpPr txBox="1"/>
          <p:nvPr/>
        </p:nvSpPr>
        <p:spPr>
          <a:xfrm>
            <a:off x="5760707" y="6537926"/>
            <a:ext cx="24978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https://www.cplusplus.com/reference/stl/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558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list</a:t>
            </a:r>
            <a:r>
              <a:rPr lang="en-US" dirty="0"/>
              <a:t> Template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::list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template class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is a </a:t>
            </a:r>
            <a:r>
              <a:rPr lang="en-US" u="sng" dirty="0"/>
              <a:t>doubly linked</a:t>
            </a:r>
            <a:r>
              <a:rPr lang="en-US" dirty="0"/>
              <a:t> list.</a:t>
            </a:r>
          </a:p>
          <a:p>
            <a:pPr lvl="1"/>
            <a:r>
              <a:rPr lang="en-US" dirty="0"/>
              <a:t>Each element has </a:t>
            </a:r>
            <a:r>
              <a:rPr lang="en-US" u="sng" dirty="0"/>
              <a:t>two hidden pointers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One pointer points forward to the </a:t>
            </a:r>
            <a:r>
              <a:rPr lang="en-US" u="sng" dirty="0"/>
              <a:t>next</a:t>
            </a:r>
            <a:r>
              <a:rPr lang="en-US" dirty="0"/>
              <a:t> element </a:t>
            </a:r>
            <a:br>
              <a:rPr lang="en-US" dirty="0"/>
            </a:br>
            <a:r>
              <a:rPr lang="en-US" dirty="0"/>
              <a:t>(as in a singly linked list).</a:t>
            </a:r>
          </a:p>
          <a:p>
            <a:pPr lvl="1"/>
            <a:r>
              <a:rPr lang="en-US" dirty="0"/>
              <a:t>One pointer points back to the </a:t>
            </a:r>
            <a:r>
              <a:rPr lang="en-US" u="sng" dirty="0"/>
              <a:t>previous</a:t>
            </a:r>
            <a:r>
              <a:rPr lang="en-US" dirty="0"/>
              <a:t> element.</a:t>
            </a:r>
          </a:p>
          <a:p>
            <a:pPr lvl="1"/>
            <a:r>
              <a:rPr lang="en-US" dirty="0"/>
              <a:t>You can traverse the list from </a:t>
            </a:r>
            <a:r>
              <a:rPr lang="en-US" u="sng" dirty="0"/>
              <a:t>either</a:t>
            </a:r>
            <a:r>
              <a:rPr lang="en-US" dirty="0"/>
              <a:t> direction.</a:t>
            </a:r>
          </a:p>
          <a:p>
            <a:pPr lvl="4"/>
            <a:endParaRPr lang="en-US" dirty="0"/>
          </a:p>
          <a:p>
            <a:r>
              <a:rPr lang="en-US" dirty="0"/>
              <a:t>Therefore, there are two pointers to maintain when inserting or deleting an element.</a:t>
            </a:r>
          </a:p>
          <a:p>
            <a:pPr lvl="1"/>
            <a:r>
              <a:rPr lang="en-US" dirty="0"/>
              <a:t>The STL does this for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1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AD82-D0EC-F140-B9A5-329D55983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vs. Vector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A6D2F-71F6-C449-B20B-0129EAB6C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 functions are similar to </a:t>
            </a:r>
            <a:br>
              <a:rPr lang="en-US" dirty="0"/>
            </a:br>
            <a:r>
              <a:rPr lang="en-US" dirty="0"/>
              <a:t>STL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 functions.</a:t>
            </a:r>
          </a:p>
          <a:p>
            <a:pPr lvl="4"/>
            <a:endParaRPr lang="en-US" dirty="0"/>
          </a:p>
          <a:p>
            <a:r>
              <a:rPr lang="en-US" dirty="0"/>
              <a:t>To append to a list: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lst.push_back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Forward and reverse iterators.</a:t>
            </a:r>
          </a:p>
          <a:p>
            <a:pPr lvl="4"/>
            <a:endParaRPr lang="en-US" dirty="0"/>
          </a:p>
          <a:p>
            <a:r>
              <a:rPr lang="en-US" dirty="0"/>
              <a:t>Insert an element </a:t>
            </a:r>
            <a:r>
              <a:rPr lang="en-US" u="sng" dirty="0"/>
              <a:t>before</a:t>
            </a:r>
            <a:r>
              <a:rPr lang="en-US" dirty="0"/>
              <a:t> the position specified by an </a:t>
            </a:r>
            <a:r>
              <a:rPr lang="en-US" u="sng" dirty="0"/>
              <a:t>iterator</a:t>
            </a:r>
            <a:r>
              <a:rPr lang="en-US" dirty="0"/>
              <a:t>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lst.insert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(pos, value)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Remove the element at the position specified by an </a:t>
            </a:r>
            <a:r>
              <a:rPr lang="en-US" u="sng" dirty="0"/>
              <a:t>iterator</a:t>
            </a:r>
            <a:r>
              <a:rPr lang="en-US" dirty="0"/>
              <a:t> 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lst.erase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66B6D-35F6-274B-BB1D-9B255AC3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12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vs. Vector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75"/>
          </a:xfrm>
        </p:spPr>
        <p:txBody>
          <a:bodyPr/>
          <a:lstStyle/>
          <a:p>
            <a:r>
              <a:rPr lang="en-US" dirty="0"/>
              <a:t>A vector has </a:t>
            </a:r>
            <a:r>
              <a:rPr lang="en-US" u="sng" dirty="0"/>
              <a:t>random access iterators</a:t>
            </a:r>
            <a:r>
              <a:rPr lang="en-US" dirty="0"/>
              <a:t>.</a:t>
            </a:r>
          </a:p>
          <a:p>
            <a:r>
              <a:rPr lang="en-US" dirty="0"/>
              <a:t>A linked list only has </a:t>
            </a:r>
            <a:r>
              <a:rPr lang="en-US" u="sng" dirty="0"/>
              <a:t>bidirectional iterators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To </a:t>
            </a:r>
            <a:r>
              <a:rPr lang="en-US" u="sng" dirty="0"/>
              <a:t>insert</a:t>
            </a:r>
            <a:r>
              <a:rPr lang="en-US" dirty="0"/>
              <a:t> into or </a:t>
            </a:r>
            <a:r>
              <a:rPr lang="en-US" u="sng" dirty="0"/>
              <a:t>delete</a:t>
            </a:r>
            <a:r>
              <a:rPr lang="en-US" dirty="0"/>
              <a:t> from a vector or list:</a:t>
            </a:r>
          </a:p>
          <a:p>
            <a:pPr lvl="1"/>
            <a:r>
              <a:rPr lang="en-US" dirty="0"/>
              <a:t>Position an iterator to the insertion/deletion location.</a:t>
            </a:r>
          </a:p>
          <a:p>
            <a:pPr lvl="2"/>
            <a:r>
              <a:rPr lang="en-US" dirty="0"/>
              <a:t>vector: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begin() + index</a:t>
            </a:r>
          </a:p>
          <a:p>
            <a:pPr lvl="2"/>
            <a:r>
              <a:rPr lang="en-US" dirty="0"/>
              <a:t>list: </a:t>
            </a:r>
            <a:r>
              <a:rPr lang="en-US" u="sng" dirty="0"/>
              <a:t>chase links</a:t>
            </a:r>
            <a:r>
              <a:rPr lang="en-US" dirty="0"/>
              <a:t> from one end to the desired location</a:t>
            </a:r>
          </a:p>
          <a:p>
            <a:pPr lvl="1"/>
            <a:r>
              <a:rPr lang="en-US" dirty="0"/>
              <a:t>Call the container’s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insert()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erase()</a:t>
            </a:r>
            <a:r>
              <a:rPr lang="en-US" dirty="0"/>
              <a:t> function</a:t>
            </a:r>
          </a:p>
          <a:p>
            <a:pPr lvl="2"/>
            <a:r>
              <a:rPr lang="en-US" dirty="0"/>
              <a:t>vector: </a:t>
            </a:r>
            <a:r>
              <a:rPr lang="en-US" u="sng" dirty="0"/>
              <a:t>move elements</a:t>
            </a:r>
            <a:r>
              <a:rPr lang="en-US" dirty="0"/>
              <a:t> to make room to insert the new element or to close the gap after the deletion</a:t>
            </a:r>
          </a:p>
          <a:p>
            <a:pPr lvl="2"/>
            <a:r>
              <a:rPr lang="en-US" dirty="0"/>
              <a:t>list: </a:t>
            </a:r>
            <a:r>
              <a:rPr lang="en-US" u="sng" dirty="0"/>
              <a:t>manipulate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267F3-B789-154F-9E32-B996435BE7CC}"/>
              </a:ext>
            </a:extLst>
          </p:cNvPr>
          <p:cNvSpPr txBox="1"/>
          <p:nvPr/>
        </p:nvSpPr>
        <p:spPr>
          <a:xfrm>
            <a:off x="3167524" y="5781632"/>
            <a:ext cx="290034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Which is more efficient?</a:t>
            </a:r>
          </a:p>
        </p:txBody>
      </p:sp>
    </p:spTree>
    <p:extLst>
      <p:ext uri="{BB962C8B-B14F-4D97-AF65-F5344CB8AC3E}">
        <p14:creationId xmlns:p14="http://schemas.microsoft.com/office/powerpoint/2010/main" val="1203273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E9CF-C831-4E45-B722-9C4B64564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List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A755A-9323-564F-8105-C7B3757C5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dirty="0"/>
              <a:t>Remove all the elements with a given value: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lst.remove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(value)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Merge two sorted lists: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lst1.merge(lst2)</a:t>
            </a:r>
          </a:p>
          <a:p>
            <a:pPr lvl="1"/>
            <a:r>
              <a:rPr lang="en-US" dirty="0"/>
              <a:t>List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lst1</a:t>
            </a:r>
            <a:r>
              <a:rPr lang="en-US" dirty="0"/>
              <a:t> is the merged list.</a:t>
            </a:r>
          </a:p>
          <a:p>
            <a:pPr lvl="1"/>
            <a:r>
              <a:rPr lang="en-US" dirty="0"/>
              <a:t>List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lst2</a:t>
            </a:r>
            <a:r>
              <a:rPr lang="en-US" dirty="0"/>
              <a:t> is empty after the merge.</a:t>
            </a:r>
          </a:p>
          <a:p>
            <a:pPr lvl="4"/>
            <a:endParaRPr lang="en-US" dirty="0"/>
          </a:p>
          <a:p>
            <a:r>
              <a:rPr lang="en-US" dirty="0"/>
              <a:t>Make the list elements unique: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lst.unique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F886D-1443-6E46-8826-A7A4F6B6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D0A261-D54C-8F46-A5B7-9F6FBF9AD12A}"/>
              </a:ext>
            </a:extLst>
          </p:cNvPr>
          <p:cNvSpPr txBox="1"/>
          <p:nvPr/>
        </p:nvSpPr>
        <p:spPr>
          <a:xfrm>
            <a:off x="7223731" y="59098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BCBA32-951D-8644-91A3-439A6C60CF28}"/>
              </a:ext>
            </a:extLst>
          </p:cNvPr>
          <p:cNvSpPr txBox="1"/>
          <p:nvPr/>
        </p:nvSpPr>
        <p:spPr>
          <a:xfrm>
            <a:off x="6949414" y="5453817"/>
            <a:ext cx="126797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ListTest.cpp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0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Template Library (STL)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Standard Template Library </a:t>
            </a:r>
            <a:r>
              <a:rPr lang="en-US" dirty="0"/>
              <a:t>(STL) is a collection of </a:t>
            </a:r>
            <a:r>
              <a:rPr lang="en-US" u="sng" dirty="0"/>
              <a:t>function and class templates </a:t>
            </a:r>
            <a:br>
              <a:rPr lang="en-US" dirty="0"/>
            </a:br>
            <a:r>
              <a:rPr lang="en-US" dirty="0"/>
              <a:t>for various data structures, including:</a:t>
            </a:r>
          </a:p>
          <a:p>
            <a:pPr lvl="1"/>
            <a:r>
              <a:rPr lang="en-US" dirty="0"/>
              <a:t>vector</a:t>
            </a:r>
          </a:p>
          <a:p>
            <a:pPr lvl="1"/>
            <a:r>
              <a:rPr lang="en-US" dirty="0"/>
              <a:t>stack</a:t>
            </a:r>
          </a:p>
          <a:p>
            <a:pPr lvl="1"/>
            <a:r>
              <a:rPr lang="en-US" dirty="0"/>
              <a:t>queue</a:t>
            </a:r>
          </a:p>
          <a:p>
            <a:pPr lvl="1"/>
            <a:r>
              <a:rPr lang="en-US" dirty="0"/>
              <a:t>list (doubly-linked list)</a:t>
            </a:r>
          </a:p>
          <a:p>
            <a:pPr lvl="1"/>
            <a:r>
              <a:rPr lang="en-US" dirty="0"/>
              <a:t>map (hash table)</a:t>
            </a:r>
          </a:p>
          <a:p>
            <a:pPr lvl="1"/>
            <a:r>
              <a:rPr lang="en-US" dirty="0"/>
              <a:t>set</a:t>
            </a:r>
          </a:p>
          <a:p>
            <a:pPr lvl="5"/>
            <a:endParaRPr lang="en-US" dirty="0"/>
          </a:p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5610098"/>
            <a:ext cx="233910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&gt; v;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525B20-946D-DD4F-960F-A7F881481A2E}"/>
              </a:ext>
            </a:extLst>
          </p:cNvPr>
          <p:cNvSpPr txBox="1">
            <a:spLocks/>
          </p:cNvSpPr>
          <p:nvPr/>
        </p:nvSpPr>
        <p:spPr bwMode="auto">
          <a:xfrm>
            <a:off x="4518778" y="2643194"/>
            <a:ext cx="3436465" cy="279923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/>
            <a:r>
              <a:rPr lang="en-US" kern="0" dirty="0"/>
              <a:t>sort</a:t>
            </a:r>
          </a:p>
          <a:p>
            <a:pPr lvl="1" eaLnBrk="1" hangingPunct="1"/>
            <a:r>
              <a:rPr lang="en-US" kern="0" dirty="0"/>
              <a:t>random shuffle</a:t>
            </a:r>
          </a:p>
          <a:p>
            <a:pPr lvl="1" eaLnBrk="1" hangingPunct="1"/>
            <a:r>
              <a:rPr lang="en-US" kern="0" dirty="0"/>
              <a:t>reverse</a:t>
            </a:r>
          </a:p>
          <a:p>
            <a:pPr lvl="1" eaLnBrk="1" hangingPunct="1"/>
            <a:r>
              <a:rPr lang="en-US" kern="0" dirty="0"/>
              <a:t>find</a:t>
            </a:r>
          </a:p>
          <a:p>
            <a:pPr lvl="1" eaLnBrk="1" hangingPunct="1"/>
            <a:r>
              <a:rPr lang="en-US" kern="0" dirty="0"/>
              <a:t>binary search</a:t>
            </a:r>
          </a:p>
          <a:p>
            <a:pPr lvl="1" eaLnBrk="1" hangingPunct="1"/>
            <a:r>
              <a:rPr lang="en-US" kern="0" dirty="0"/>
              <a:t>merge</a:t>
            </a:r>
          </a:p>
        </p:txBody>
      </p:sp>
    </p:spTree>
    <p:extLst>
      <p:ext uri="{BB962C8B-B14F-4D97-AF65-F5344CB8AC3E}">
        <p14:creationId xmlns:p14="http://schemas.microsoft.com/office/powerpoint/2010/main" val="4194276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2E23E-F3CE-6241-9846-9E1AD0B5E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forward_list</a:t>
            </a:r>
            <a:r>
              <a:rPr lang="en-US" dirty="0"/>
              <a:t> Template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3E9B4-6AA4-0B42-B18A-EF434A93F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only need a </a:t>
            </a:r>
            <a:r>
              <a:rPr lang="en-US" u="sng" dirty="0"/>
              <a:t>singly-linked</a:t>
            </a:r>
            <a:r>
              <a:rPr lang="en-US" dirty="0"/>
              <a:t> list, use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forward_list</a:t>
            </a:r>
            <a:r>
              <a:rPr lang="en-US" dirty="0"/>
              <a:t> template class.</a:t>
            </a:r>
          </a:p>
          <a:p>
            <a:pPr lvl="4"/>
            <a:endParaRPr lang="en-US" dirty="0"/>
          </a:p>
          <a:p>
            <a:r>
              <a:rPr lang="en-US" dirty="0"/>
              <a:t>More efficient than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::list</a:t>
            </a:r>
            <a:r>
              <a:rPr lang="en-US" dirty="0"/>
              <a:t>, but you can iterate </a:t>
            </a:r>
            <a:r>
              <a:rPr lang="en-US" u="sng" dirty="0"/>
              <a:t>only forwards</a:t>
            </a:r>
            <a:r>
              <a:rPr lang="en-US" dirty="0"/>
              <a:t> through its elements.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85A42-007B-C547-BB78-43685415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92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815A-2C8A-1D48-8F41-76227056D851}" type="slidenum">
              <a:rPr lang="en-US"/>
              <a:pPr/>
              <a:t>21</a:t>
            </a:fld>
            <a:endParaRPr lang="en-US"/>
          </a:p>
        </p:txBody>
      </p: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Tables</a:t>
            </a:r>
          </a:p>
        </p:txBody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5"/>
            <a:ext cx="8229600" cy="4937706"/>
          </a:xfrm>
        </p:spPr>
        <p:txBody>
          <a:bodyPr/>
          <a:lstStyle/>
          <a:p>
            <a:r>
              <a:rPr lang="en-US" dirty="0"/>
              <a:t>Consider an array or a vector.</a:t>
            </a:r>
          </a:p>
          <a:p>
            <a:pPr lvl="1"/>
            <a:r>
              <a:rPr lang="en-US" dirty="0"/>
              <a:t>To access a value, you use an integer index.</a:t>
            </a:r>
          </a:p>
          <a:p>
            <a:pPr lvl="5"/>
            <a:endParaRPr lang="en-US" dirty="0"/>
          </a:p>
          <a:p>
            <a:r>
              <a:rPr lang="en-US" dirty="0"/>
              <a:t>The array </a:t>
            </a:r>
            <a:r>
              <a:rPr lang="en-US" u="sng" dirty="0"/>
              <a:t>maps</a:t>
            </a:r>
            <a:r>
              <a:rPr lang="en-US" dirty="0"/>
              <a:t> the index to a data value </a:t>
            </a:r>
            <a:br>
              <a:rPr lang="en-US" dirty="0"/>
            </a:br>
            <a:r>
              <a:rPr lang="en-US" dirty="0"/>
              <a:t>stored in the array.</a:t>
            </a:r>
          </a:p>
          <a:p>
            <a:pPr lvl="1"/>
            <a:r>
              <a:rPr lang="en-US" dirty="0"/>
              <a:t>The mapping function is very efficient.</a:t>
            </a:r>
          </a:p>
          <a:p>
            <a:pPr lvl="1"/>
            <a:r>
              <a:rPr lang="en-US" dirty="0"/>
              <a:t>As long as the index value is within range, </a:t>
            </a:r>
            <a:br>
              <a:rPr lang="en-US" dirty="0"/>
            </a:br>
            <a:r>
              <a:rPr lang="en-US" dirty="0"/>
              <a:t>there is a strict </a:t>
            </a:r>
            <a:r>
              <a:rPr lang="en-US" u="sng" dirty="0"/>
              <a:t>one-to-one correspondence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between an index value and a stored data value.</a:t>
            </a:r>
          </a:p>
          <a:p>
            <a:pPr lvl="5"/>
            <a:endParaRPr lang="en-US" dirty="0"/>
          </a:p>
          <a:p>
            <a:r>
              <a:rPr lang="en-US" dirty="0"/>
              <a:t>We can consider the index value to be the </a:t>
            </a:r>
            <a:r>
              <a:rPr lang="en-US" u="sng" dirty="0"/>
              <a:t>key</a:t>
            </a:r>
            <a:r>
              <a:rPr lang="en-US" dirty="0"/>
              <a:t> to the corresponding data </a:t>
            </a:r>
            <a:r>
              <a:rPr lang="en-US" u="sng" dirty="0"/>
              <a:t>value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449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DC48-135E-6D4B-B3ED-615D20A5D0F0}" type="slidenum">
              <a:rPr lang="en-US"/>
              <a:pPr/>
              <a:t>22</a:t>
            </a:fld>
            <a:endParaRPr lang="en-US"/>
          </a:p>
        </p:txBody>
      </p:sp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hash table </a:t>
            </a:r>
            <a:r>
              <a:rPr lang="en-US" dirty="0"/>
              <a:t>also stores data values.</a:t>
            </a:r>
          </a:p>
          <a:p>
            <a:pPr lvl="1"/>
            <a:r>
              <a:rPr lang="en-US" dirty="0"/>
              <a:t>Use a key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obtain the corresponding data value.</a:t>
            </a:r>
          </a:p>
          <a:p>
            <a:pPr lvl="5"/>
            <a:endParaRPr lang="en-US" dirty="0"/>
          </a:p>
          <a:p>
            <a:r>
              <a:rPr lang="en-US" dirty="0"/>
              <a:t>The key does not have to be an integer value.</a:t>
            </a:r>
          </a:p>
          <a:p>
            <a:pPr lvl="1"/>
            <a:r>
              <a:rPr lang="en-US" dirty="0"/>
              <a:t>For example, the key could be a string.</a:t>
            </a:r>
          </a:p>
          <a:p>
            <a:pPr lvl="6"/>
            <a:endParaRPr lang="en-US" dirty="0"/>
          </a:p>
          <a:p>
            <a:r>
              <a:rPr lang="en-US" dirty="0"/>
              <a:t>There might </a:t>
            </a:r>
            <a:r>
              <a:rPr lang="en-US" u="sng" dirty="0"/>
              <a:t>not</a:t>
            </a:r>
            <a:r>
              <a:rPr lang="en-US" dirty="0"/>
              <a:t> be a one-to-one correspondence between keys and data values.</a:t>
            </a:r>
          </a:p>
          <a:p>
            <a:pPr lvl="5"/>
            <a:endParaRPr lang="en-US" dirty="0"/>
          </a:p>
          <a:p>
            <a:r>
              <a:rPr lang="en-US" dirty="0"/>
              <a:t>The mapping function might not be trivial.</a:t>
            </a:r>
          </a:p>
        </p:txBody>
      </p:sp>
    </p:spTree>
    <p:extLst>
      <p:ext uri="{BB962C8B-B14F-4D97-AF65-F5344CB8AC3E}">
        <p14:creationId xmlns:p14="http://schemas.microsoft.com/office/powerpoint/2010/main" val="1009232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8D412-EC45-1A47-BA0E-C866709D6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FE502-C3DE-4241-90EF-A8BE6E611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The C++ Standard Template Library (STL) provides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::map</a:t>
            </a:r>
            <a:r>
              <a:rPr lang="en-US" dirty="0"/>
              <a:t> template class.</a:t>
            </a:r>
          </a:p>
          <a:p>
            <a:pPr lvl="1"/>
            <a:r>
              <a:rPr lang="en-US" dirty="0"/>
              <a:t>Hides its implementation from programmers.</a:t>
            </a:r>
          </a:p>
          <a:p>
            <a:pPr lvl="5"/>
            <a:endParaRPr lang="en-US" dirty="0"/>
          </a:p>
          <a:p>
            <a:r>
              <a:rPr lang="en-US" dirty="0"/>
              <a:t>Two datatype parameters, one for the keys and one for the associated values.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</a:t>
            </a:r>
            <a:r>
              <a:rPr lang="en-US" dirty="0"/>
              <a:t> is a map where the keys are strings (such as persons’ names) and the values </a:t>
            </a:r>
            <a:br>
              <a:rPr lang="en-US" dirty="0"/>
            </a:br>
            <a:r>
              <a:rPr lang="en-US" dirty="0"/>
              <a:t>are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dirty="0"/>
              <a:t> objects.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F1EE9-8839-414E-8AE0-D51B64DC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36BF5D-1813-6641-A2FB-BCD33847D5B3}"/>
              </a:ext>
            </a:extLst>
          </p:cNvPr>
          <p:cNvSpPr txBox="1"/>
          <p:nvPr/>
        </p:nvSpPr>
        <p:spPr>
          <a:xfrm>
            <a:off x="3183639" y="3969588"/>
            <a:ext cx="413446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&lt;map&gt;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map&lt;string, Birthday&gt; birthdays;</a:t>
            </a:r>
          </a:p>
        </p:txBody>
      </p:sp>
    </p:spTree>
    <p:extLst>
      <p:ext uri="{BB962C8B-B14F-4D97-AF65-F5344CB8AC3E}">
        <p14:creationId xmlns:p14="http://schemas.microsoft.com/office/powerpoint/2010/main" val="2121886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8D84B-F9FB-F14D-B053-64226647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EF4EA-9DEB-1D42-9894-2BF7765CA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An overloaded subscript operator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subscript operator refers to a </a:t>
            </a:r>
            <a:r>
              <a:rPr lang="en-US" u="sng" dirty="0"/>
              <a:t>nonexistent key</a:t>
            </a:r>
            <a:r>
              <a:rPr lang="en-US" dirty="0"/>
              <a:t> (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"Jim"</a:t>
            </a:r>
            <a:r>
              <a:rPr lang="en-US" dirty="0"/>
              <a:t>), an entry will be made with that key and the value’s </a:t>
            </a:r>
            <a:r>
              <a:rPr lang="en-US" u="sng" dirty="0"/>
              <a:t>default constructor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3FFBCB-3FBB-DE41-BADE-D9BA171A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E636A-288F-9241-8C71-567203548364}"/>
              </a:ext>
            </a:extLst>
          </p:cNvPr>
          <p:cNvSpPr txBox="1"/>
          <p:nvPr/>
        </p:nvSpPr>
        <p:spPr>
          <a:xfrm>
            <a:off x="830722" y="1768524"/>
            <a:ext cx="7482554" cy="1877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birthdays["Ron"] = Birthday(1983, 7, 12);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birthdays["Bob"] = Birthday(1997, 3, 25);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birthdays["Sal"] = Birthday(1985, 8, 10);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"Some birthdays:"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Ron's birthday is " &lt;&lt; birthdays["Ron"]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Jim's birthday is " &lt;&lt; birthdays["Jim"]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Sal's birthday is " &lt;&lt; birthdays["Sal"]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11E848-3ED8-8840-9534-9FF1ADA6AC55}"/>
              </a:ext>
            </a:extLst>
          </p:cNvPr>
          <p:cNvSpPr txBox="1"/>
          <p:nvPr/>
        </p:nvSpPr>
        <p:spPr>
          <a:xfrm>
            <a:off x="2922349" y="3866817"/>
            <a:ext cx="3299301" cy="95410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Some birthdays: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Ron's birthday is 7/12/1983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Jim's birthday is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Sal's birthday is 8/10/1985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2DFC4D-1967-4F46-932C-562FCE155876}"/>
              </a:ext>
            </a:extLst>
          </p:cNvPr>
          <p:cNvSpPr txBox="1"/>
          <p:nvPr/>
        </p:nvSpPr>
        <p:spPr>
          <a:xfrm>
            <a:off x="7132292" y="1599247"/>
            <a:ext cx="13481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MapTest.cpp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096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6BEE-BD7B-E14D-A6D1-B4471A66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AF107-A3E8-8B4B-8733-CD61BADF5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43432"/>
          </a:xfrm>
        </p:spPr>
        <p:txBody>
          <a:bodyPr/>
          <a:lstStyle/>
          <a:p>
            <a:r>
              <a:rPr lang="en-US" dirty="0"/>
              <a:t>You can 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at() </a:t>
            </a:r>
            <a:r>
              <a:rPr lang="en-US" dirty="0"/>
              <a:t>member function instead of the subscript operator.</a:t>
            </a:r>
          </a:p>
          <a:p>
            <a:pPr lvl="1"/>
            <a:r>
              <a:rPr lang="en-US" dirty="0"/>
              <a:t>If a key doesn’t exist,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at() </a:t>
            </a:r>
            <a:r>
              <a:rPr lang="en-US" dirty="0"/>
              <a:t>will throw an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out_of_range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exception.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A2F4A-88DC-AE4B-BBDB-14029EB5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FE925A-E2CB-E045-B3F5-A20AF19A7C00}"/>
              </a:ext>
            </a:extLst>
          </p:cNvPr>
          <p:cNvSpPr txBox="1"/>
          <p:nvPr/>
        </p:nvSpPr>
        <p:spPr>
          <a:xfrm>
            <a:off x="935427" y="3063244"/>
            <a:ext cx="7273145" cy="2523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Bob's birthday is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("Bob")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Tom's birthday is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("Tom")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Sal's birthday is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("Sal")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 (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out_of_range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ex)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"***** STL map out of range error: 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ex.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2F708-AAC4-6149-8004-FDD1C3950D0C}"/>
              </a:ext>
            </a:extLst>
          </p:cNvPr>
          <p:cNvSpPr txBox="1"/>
          <p:nvPr/>
        </p:nvSpPr>
        <p:spPr>
          <a:xfrm>
            <a:off x="1188757" y="5695519"/>
            <a:ext cx="6306535" cy="95410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Bob's birthday is 3/25/1997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Tom's birthday is 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***** STL map out of range error: map::at:  key not found</a:t>
            </a:r>
          </a:p>
        </p:txBody>
      </p:sp>
    </p:spTree>
    <p:extLst>
      <p:ext uri="{BB962C8B-B14F-4D97-AF65-F5344CB8AC3E}">
        <p14:creationId xmlns:p14="http://schemas.microsoft.com/office/powerpoint/2010/main" val="2235060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2405-9497-8D48-BEE1-F8CA8D7C4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B307C-EFBE-D24D-A26A-A9BEF4ABF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225039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find()</a:t>
            </a:r>
            <a:r>
              <a:rPr lang="en-US" dirty="0"/>
              <a:t> member function to check if the map contains a certain key.</a:t>
            </a:r>
          </a:p>
          <a:p>
            <a:pPr lvl="1"/>
            <a:r>
              <a:rPr lang="en-US" dirty="0"/>
              <a:t>If the key exists, return an </a:t>
            </a:r>
            <a:r>
              <a:rPr lang="en-US" u="sng" dirty="0"/>
              <a:t>iterator</a:t>
            </a:r>
            <a:r>
              <a:rPr lang="en-US" dirty="0"/>
              <a:t> to the element with the key.</a:t>
            </a:r>
          </a:p>
          <a:p>
            <a:pPr lvl="1"/>
            <a:r>
              <a:rPr lang="en-US" dirty="0"/>
              <a:t>If the key does not exist, return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map::end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F7B44-A9FD-364B-BC32-40298D355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1B2D2C-2A78-7E4C-9A95-2E032A97D026}"/>
              </a:ext>
            </a:extLst>
          </p:cNvPr>
          <p:cNvSpPr txBox="1"/>
          <p:nvPr/>
        </p:nvSpPr>
        <p:spPr>
          <a:xfrm>
            <a:off x="591583" y="3611878"/>
            <a:ext cx="7960834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birthdays.find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("Bob") ==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birthdays.end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Bob's birthday is now unknown."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Bob's birthday is " &lt;&lt; birthdays["Bob"]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1758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F58C0-CE21-F041-A4D8-B1C4896A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A6FBB-E7BC-5649-9F16-AE31F396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84885"/>
          </a:xfrm>
        </p:spPr>
        <p:txBody>
          <a:bodyPr/>
          <a:lstStyle/>
          <a:p>
            <a:r>
              <a:rPr lang="en-US" dirty="0"/>
              <a:t>You can also 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insert() </a:t>
            </a:r>
            <a:b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>member function.</a:t>
            </a:r>
          </a:p>
          <a:p>
            <a:pPr lvl="1"/>
            <a:r>
              <a:rPr lang="en-US" dirty="0"/>
              <a:t>Entries of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are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</a:t>
            </a:r>
            <a:r>
              <a:rPr lang="en-US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key, value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/>
              <a:t>objects.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7ACE0-B6A3-2D4E-8663-1B676E88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99751E-465F-6748-AE50-563E9F8E9DE2}"/>
              </a:ext>
            </a:extLst>
          </p:cNvPr>
          <p:cNvSpPr txBox="1"/>
          <p:nvPr/>
        </p:nvSpPr>
        <p:spPr>
          <a:xfrm>
            <a:off x="613224" y="2791789"/>
            <a:ext cx="7917552" cy="9848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"Inserting Ada's birthday:"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adas_pair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pair&lt;string, Birthday&gt;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("Ada", Birthday(1815, 12, 10));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adas_pair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Ada's birthday is " &lt;&lt; birthdays["Ada"]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CCFD95-9EDC-E64A-9546-0B3FECE070D2}"/>
              </a:ext>
            </a:extLst>
          </p:cNvPr>
          <p:cNvSpPr txBox="1"/>
          <p:nvPr/>
        </p:nvSpPr>
        <p:spPr>
          <a:xfrm>
            <a:off x="2868649" y="3911609"/>
            <a:ext cx="3406702" cy="52322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Inserting Ada's birthday: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Ada's birthday is 12/10/1815</a:t>
            </a:r>
          </a:p>
        </p:txBody>
      </p:sp>
    </p:spTree>
    <p:extLst>
      <p:ext uri="{BB962C8B-B14F-4D97-AF65-F5344CB8AC3E}">
        <p14:creationId xmlns:p14="http://schemas.microsoft.com/office/powerpoint/2010/main" val="3510630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8675-263C-4B43-861F-8582751B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2F7F3-61EA-5247-BC9B-14EA8989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Member function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insert()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will not insert an element if the </a:t>
            </a:r>
            <a:r>
              <a:rPr lang="en-US" u="sng" dirty="0"/>
              <a:t>key already exists</a:t>
            </a:r>
            <a:r>
              <a:rPr lang="en-US" dirty="0"/>
              <a:t> in the map.</a:t>
            </a:r>
          </a:p>
          <a:p>
            <a:pPr lvl="1"/>
            <a:r>
              <a:rPr lang="en-US" dirty="0"/>
              <a:t>The existing entry in the map is </a:t>
            </a:r>
            <a:r>
              <a:rPr lang="en-US" u="sng" dirty="0"/>
              <a:t>unaffected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05CFF-FCB3-2240-BC74-6AF1E8C8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9D82F-91C2-6949-B64C-7B821ADA9771}"/>
              </a:ext>
            </a:extLst>
          </p:cNvPr>
          <p:cNvSpPr txBox="1"/>
          <p:nvPr/>
        </p:nvSpPr>
        <p:spPr>
          <a:xfrm>
            <a:off x="1257631" y="2901496"/>
            <a:ext cx="6628738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"Inserting Ron's birthday again:"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Ron's birthday is " &lt;&lt; birthdays["Ron"]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rons_new_bd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Birthday(1900, 12, 18);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rons_pair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pair&lt;string, Birthday&gt;(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"Ron"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rons_new_bd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rons_pair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Ron's birthday is " &lt;&lt; birthdays["Ron"]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64305D-0D03-3946-8851-18B3516E3F60}"/>
              </a:ext>
            </a:extLst>
          </p:cNvPr>
          <p:cNvSpPr txBox="1"/>
          <p:nvPr/>
        </p:nvSpPr>
        <p:spPr>
          <a:xfrm>
            <a:off x="2566483" y="4701100"/>
            <a:ext cx="4011034" cy="83099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Inserting Ron's birthday again: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Ron's birthday is 7/12/1983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Ron's birthday is 7/12/1983</a:t>
            </a:r>
          </a:p>
        </p:txBody>
      </p:sp>
    </p:spTree>
    <p:extLst>
      <p:ext uri="{BB962C8B-B14F-4D97-AF65-F5344CB8AC3E}">
        <p14:creationId xmlns:p14="http://schemas.microsoft.com/office/powerpoint/2010/main" val="32923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F9FD-583D-DB41-93BA-EA7AE296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EF1B8-178D-3D42-89D7-F017EC7BC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Forward and reverse iterators.</a:t>
            </a:r>
          </a:p>
          <a:p>
            <a:pPr lvl="1"/>
            <a:r>
              <a:rPr lang="en-US" dirty="0"/>
              <a:t>Iterate over the pairs in the map.</a:t>
            </a:r>
          </a:p>
          <a:p>
            <a:pPr lvl="1"/>
            <a:r>
              <a:rPr lang="en-US" dirty="0"/>
              <a:t>The pairs are </a:t>
            </a:r>
            <a:r>
              <a:rPr lang="en-US" u="sng" dirty="0"/>
              <a:t>ordered by their keys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</a:t>
            </a:r>
            <a:r>
              <a:rPr lang="en-US" dirty="0"/>
              <a:t> member variables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b="1" dirty="0">
                <a:solidFill>
                  <a:srgbClr val="0033CC"/>
                </a:solidFill>
                <a:cs typeface="Courier New" panose="02070309020205020404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F75E5-6010-9C4C-A8B6-1F07E8918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9A6822-CDAD-0549-B333-1095A4EFBB4B}"/>
              </a:ext>
            </a:extLst>
          </p:cNvPr>
          <p:cNvSpPr txBox="1"/>
          <p:nvPr/>
        </p:nvSpPr>
        <p:spPr>
          <a:xfrm>
            <a:off x="935427" y="3189254"/>
            <a:ext cx="7273145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"Iterating over the birthdays:"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it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birthdays.begin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it !=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birthdays.end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it++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" &lt;&lt;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it-&gt;first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": " &lt;&lt;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it-&gt;second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"There are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birthdays."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1AC51E-7284-5B49-9E85-590275F63866}"/>
              </a:ext>
            </a:extLst>
          </p:cNvPr>
          <p:cNvSpPr txBox="1"/>
          <p:nvPr/>
        </p:nvSpPr>
        <p:spPr>
          <a:xfrm>
            <a:off x="3291854" y="4663171"/>
            <a:ext cx="3299301" cy="160043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Iterating over the birthdays: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Ada: 12/10/1815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Bob: 3/25/1997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Jim: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Ron: 7/12/1983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Sal: 8/10/1985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There are 5 birthdays.</a:t>
            </a:r>
          </a:p>
        </p:txBody>
      </p:sp>
    </p:spTree>
    <p:extLst>
      <p:ext uri="{BB962C8B-B14F-4D97-AF65-F5344CB8AC3E}">
        <p14:creationId xmlns:p14="http://schemas.microsoft.com/office/powerpoint/2010/main" val="164701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STL iterators provide a </a:t>
            </a:r>
            <a:r>
              <a:rPr lang="en-US" u="sng" dirty="0"/>
              <a:t>uniform way</a:t>
            </a:r>
            <a:r>
              <a:rPr lang="en-US" dirty="0"/>
              <a:t> to </a:t>
            </a:r>
            <a:br>
              <a:rPr lang="en-US" dirty="0"/>
            </a:br>
            <a:r>
              <a:rPr lang="en-US" u="sng" dirty="0"/>
              <a:t>successively access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values in a data structure.</a:t>
            </a:r>
          </a:p>
          <a:p>
            <a:pPr lvl="1"/>
            <a:r>
              <a:rPr lang="en-US" dirty="0"/>
              <a:t>Go through the values of a data structure </a:t>
            </a:r>
            <a:r>
              <a:rPr lang="en-US" u="sng" dirty="0"/>
              <a:t>one after another</a:t>
            </a:r>
            <a:r>
              <a:rPr lang="en-US" dirty="0"/>
              <a:t> and perform some operation on each value.</a:t>
            </a:r>
          </a:p>
          <a:p>
            <a:pPr lvl="6"/>
            <a:endParaRPr lang="en-US" dirty="0"/>
          </a:p>
          <a:p>
            <a:r>
              <a:rPr lang="en-US" dirty="0"/>
              <a:t>Iterators spare you from having to know </a:t>
            </a:r>
            <a:br>
              <a:rPr lang="en-US" dirty="0"/>
            </a:br>
            <a:r>
              <a:rPr lang="en-US" u="sng" dirty="0"/>
              <a:t>how</a:t>
            </a:r>
            <a:r>
              <a:rPr lang="en-US" dirty="0"/>
              <a:t> a data structure is implemented.</a:t>
            </a:r>
          </a:p>
          <a:p>
            <a:pPr lvl="4"/>
            <a:endParaRPr lang="en-US" dirty="0"/>
          </a:p>
          <a:p>
            <a:r>
              <a:rPr lang="en-US" dirty="0"/>
              <a:t>An iterator is </a:t>
            </a:r>
            <a:r>
              <a:rPr lang="en-US" u="sng" dirty="0"/>
              <a:t>similar to a pointer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332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0B46E-549C-6D4D-B1E9-842F48711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78B80-EF2F-9849-86AE-A5B34D7BD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Erase an element (remove it from the map).</a:t>
            </a:r>
          </a:p>
          <a:p>
            <a:pPr lvl="1"/>
            <a:r>
              <a:rPr lang="en-US" dirty="0"/>
              <a:t>Position an </a:t>
            </a:r>
            <a:r>
              <a:rPr lang="en-US" u="sng" dirty="0"/>
              <a:t>iterator</a:t>
            </a:r>
            <a:r>
              <a:rPr lang="en-US" dirty="0"/>
              <a:t> to the element.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6BD55-E71D-B849-815D-9F5600C09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5B216-5D63-5146-84E1-3DB0F8B32A59}"/>
              </a:ext>
            </a:extLst>
          </p:cNvPr>
          <p:cNvSpPr txBox="1"/>
          <p:nvPr/>
        </p:nvSpPr>
        <p:spPr>
          <a:xfrm>
            <a:off x="591583" y="2302231"/>
            <a:ext cx="7960834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"Erase Bob's birthday:"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it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birthdays.find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("Bob");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(it);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birthdays.find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("Bob")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Bob's birthday is now unknown."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Bob's birthday is " &lt;&lt; birthdays["Bob"]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7BA556-22BC-2E41-999D-6D3DD3A40AA8}"/>
              </a:ext>
            </a:extLst>
          </p:cNvPr>
          <p:cNvSpPr txBox="1"/>
          <p:nvPr/>
        </p:nvSpPr>
        <p:spPr>
          <a:xfrm>
            <a:off x="2761248" y="5466072"/>
            <a:ext cx="3621504" cy="52322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Erase Bob's birthday: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Bob's birthday is now unknown.</a:t>
            </a:r>
          </a:p>
        </p:txBody>
      </p:sp>
    </p:spTree>
    <p:extLst>
      <p:ext uri="{BB962C8B-B14F-4D97-AF65-F5344CB8AC3E}">
        <p14:creationId xmlns:p14="http://schemas.microsoft.com/office/powerpoint/2010/main" val="2340633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6924-EB98-E742-AD24-21789B69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Template 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47F21-936C-8F48-B080-6F5638943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Count how many entries have a given key.</a:t>
            </a:r>
          </a:p>
          <a:p>
            <a:pPr lvl="1"/>
            <a:r>
              <a:rPr lang="en-US" dirty="0"/>
              <a:t>Since the entries of a map must have unique keys, </a:t>
            </a:r>
            <a:br>
              <a:rPr lang="en-US" dirty="0"/>
            </a:br>
            <a:r>
              <a:rPr lang="en-US" dirty="0"/>
              <a:t>the count is always either 0 or 1.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 the STL or any other C++ APIs, visit </a:t>
            </a:r>
            <a:r>
              <a:rPr lang="en-US" dirty="0">
                <a:hlinkClick r:id="rId2"/>
              </a:rPr>
              <a:t>http://www.cplusplus.com/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3ED21-3F6E-CC4C-93BC-FF179713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DC1667-BEB4-6F49-8DA6-4D1A09CA100E}"/>
              </a:ext>
            </a:extLst>
          </p:cNvPr>
          <p:cNvSpPr txBox="1"/>
          <p:nvPr/>
        </p:nvSpPr>
        <p:spPr>
          <a:xfrm>
            <a:off x="1633535" y="2732961"/>
            <a:ext cx="587693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"How many birthday entries:"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Ron: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("Ron")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Bob: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("Bob")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83F2C-54D7-B94E-B414-6D5A34145B26}"/>
              </a:ext>
            </a:extLst>
          </p:cNvPr>
          <p:cNvSpPr txBox="1"/>
          <p:nvPr/>
        </p:nvSpPr>
        <p:spPr>
          <a:xfrm>
            <a:off x="3083451" y="3625104"/>
            <a:ext cx="2977097" cy="73866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How many birthday entries: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Ron: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Bob: 0</a:t>
            </a:r>
          </a:p>
        </p:txBody>
      </p:sp>
    </p:spTree>
    <p:extLst>
      <p:ext uri="{BB962C8B-B14F-4D97-AF65-F5344CB8AC3E}">
        <p14:creationId xmlns:p14="http://schemas.microsoft.com/office/powerpoint/2010/main" val="16112246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8F9B3-8D9A-FE41-AE91-7C7AC625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Algorithms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B401B-CC9D-F44B-BA36-D7CE80191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Besides template classes, the STL also contains some useful algorithms.</a:t>
            </a:r>
          </a:p>
          <a:p>
            <a:pPr lvl="4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random_shuffle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51D72-5B0E-A84B-B005-F377F275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28F14F-3E7F-F84D-A92A-860432901223}"/>
              </a:ext>
            </a:extLst>
          </p:cNvPr>
          <p:cNvSpPr txBox="1"/>
          <p:nvPr/>
        </p:nvSpPr>
        <p:spPr>
          <a:xfrm>
            <a:off x="1270455" y="3132334"/>
            <a:ext cx="6603090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vector&lt;int&gt; v;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"Original vector:"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print(v);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"Randomly shuffled vector:"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random_shuffle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print(v);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8E875D-46C8-C04C-AF4E-AD066BC48772}"/>
              </a:ext>
            </a:extLst>
          </p:cNvPr>
          <p:cNvSpPr txBox="1"/>
          <p:nvPr/>
        </p:nvSpPr>
        <p:spPr>
          <a:xfrm>
            <a:off x="3108976" y="5272482"/>
            <a:ext cx="3887603" cy="132343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Original vector: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 10 20 30 40 50 60 70 80 90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Randomly shuffled vector: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60  0 30 50 70 80 40 10 20 90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4EAADA-882E-4141-AE26-92339EBB2434}"/>
              </a:ext>
            </a:extLst>
          </p:cNvPr>
          <p:cNvSpPr txBox="1"/>
          <p:nvPr/>
        </p:nvSpPr>
        <p:spPr>
          <a:xfrm>
            <a:off x="5760707" y="2971805"/>
            <a:ext cx="19171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AlgorithmsTest.cpp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98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F9077-9697-7242-A234-7251092CE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Algorithms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4F983-1FEF-E547-87A3-1C6091D0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7990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615C2-BCF3-6140-AE40-7DDDF1AD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B124F-4225-4444-AE0C-8CE7F00E25FC}"/>
              </a:ext>
            </a:extLst>
          </p:cNvPr>
          <p:cNvSpPr txBox="1"/>
          <p:nvPr/>
        </p:nvSpPr>
        <p:spPr>
          <a:xfrm>
            <a:off x="1949326" y="1823410"/>
            <a:ext cx="524534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"Sorted vector:"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print(v);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B843B-AACB-F84A-AC85-0FA7988BB99F}"/>
              </a:ext>
            </a:extLst>
          </p:cNvPr>
          <p:cNvSpPr txBox="1"/>
          <p:nvPr/>
        </p:nvSpPr>
        <p:spPr>
          <a:xfrm>
            <a:off x="2628197" y="2835446"/>
            <a:ext cx="3887603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Sorted vector: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 10 20 30 40 50 60 70 80 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50E58-689D-8047-8A14-706DC8116884}"/>
              </a:ext>
            </a:extLst>
          </p:cNvPr>
          <p:cNvSpPr txBox="1"/>
          <p:nvPr/>
        </p:nvSpPr>
        <p:spPr>
          <a:xfrm>
            <a:off x="1825893" y="4389476"/>
            <a:ext cx="5492209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"Reversed vector:"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print(v);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D93BD5-07E2-FF42-9E0C-CDC77386A998}"/>
              </a:ext>
            </a:extLst>
          </p:cNvPr>
          <p:cNvSpPr txBox="1"/>
          <p:nvPr/>
        </p:nvSpPr>
        <p:spPr>
          <a:xfrm>
            <a:off x="2628197" y="5426217"/>
            <a:ext cx="3887603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Reversed vector: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90 80 70 60 50 40 30 20 10  0</a:t>
            </a:r>
          </a:p>
        </p:txBody>
      </p:sp>
    </p:spTree>
    <p:extLst>
      <p:ext uri="{BB962C8B-B14F-4D97-AF65-F5344CB8AC3E}">
        <p14:creationId xmlns:p14="http://schemas.microsoft.com/office/powerpoint/2010/main" val="8649511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E84A-59E9-0C4D-B410-64513E5F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86ED0-B6B3-1046-AA88-35EC65D08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859282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The third parameter is a function that operates </a:t>
            </a:r>
            <a:br>
              <a:rPr lang="en-US" dirty="0"/>
            </a:br>
            <a:r>
              <a:rPr lang="en-US" dirty="0"/>
              <a:t>on each element of the container.</a:t>
            </a:r>
          </a:p>
          <a:p>
            <a:pPr lvl="1"/>
            <a:r>
              <a:rPr lang="en-US" dirty="0"/>
              <a:t>You can pass a </a:t>
            </a:r>
            <a:r>
              <a:rPr lang="en-US" u="sng" dirty="0"/>
              <a:t>lambda expression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B0D96-5672-6E43-A89E-13FADD1E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EC565A-58B4-A248-9B9D-F14C9FFBF92F}"/>
              </a:ext>
            </a:extLst>
          </p:cNvPr>
          <p:cNvSpPr txBox="1"/>
          <p:nvPr/>
        </p:nvSpPr>
        <p:spPr>
          <a:xfrm>
            <a:off x="989128" y="3221091"/>
            <a:ext cx="7165744" cy="14157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"Use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with a lambda expression:"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(pair&lt;string, Birthday&gt; p)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{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"  " &lt;&lt;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p.first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": " &lt;&lt;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p.second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}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953585-5ACA-8A4B-AF34-841DC12CD72D}"/>
              </a:ext>
            </a:extLst>
          </p:cNvPr>
          <p:cNvSpPr txBox="1"/>
          <p:nvPr/>
        </p:nvSpPr>
        <p:spPr>
          <a:xfrm>
            <a:off x="1920269" y="4819741"/>
            <a:ext cx="4265911" cy="1169551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with a lambda expression: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Ada: 12/10/1815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Jim: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Ron: 7/12/1983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Sal: 8/10/1985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531226-64DD-8748-AC3B-3BB5357339B6}"/>
              </a:ext>
            </a:extLst>
          </p:cNvPr>
          <p:cNvSpPr txBox="1"/>
          <p:nvPr/>
        </p:nvSpPr>
        <p:spPr>
          <a:xfrm>
            <a:off x="6607117" y="4467586"/>
            <a:ext cx="13481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MapTest.cpp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28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 Iterators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688063"/>
          </a:xfrm>
        </p:spPr>
        <p:txBody>
          <a:bodyPr/>
          <a:lstStyle/>
          <a:p>
            <a:r>
              <a:rPr lang="en-US" dirty="0"/>
              <a:t>But STL iterators do </a:t>
            </a:r>
            <a:r>
              <a:rPr lang="en-US" u="sng" dirty="0"/>
              <a:t>not</a:t>
            </a:r>
            <a:r>
              <a:rPr lang="en-US" dirty="0"/>
              <a:t> follow </a:t>
            </a:r>
            <a:br>
              <a:rPr lang="en-US" dirty="0"/>
            </a:br>
            <a:r>
              <a:rPr lang="en-US" dirty="0"/>
              <a:t>the iterator design pattern.</a:t>
            </a:r>
          </a:p>
          <a:p>
            <a:pPr lvl="4"/>
            <a:endParaRPr lang="en-US" dirty="0"/>
          </a:p>
          <a:p>
            <a:r>
              <a:rPr lang="en-US" dirty="0"/>
              <a:t>There is </a:t>
            </a:r>
            <a:r>
              <a:rPr lang="en-US" u="sng" dirty="0"/>
              <a:t>no iterator superclass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cannot use polymorphism for STL iterators </a:t>
            </a:r>
            <a:br>
              <a:rPr lang="en-US" dirty="0"/>
            </a:br>
            <a:r>
              <a:rPr lang="en-US" dirty="0"/>
              <a:t>as you can with the iterator design pattern.</a:t>
            </a:r>
          </a:p>
          <a:p>
            <a:pPr lvl="1"/>
            <a:r>
              <a:rPr lang="en-US" dirty="0"/>
              <a:t>We can’t write a print function that uses an </a:t>
            </a:r>
            <a:br>
              <a:rPr lang="en-US" dirty="0"/>
            </a:br>
            <a:r>
              <a:rPr lang="en-US" dirty="0"/>
              <a:t>iterator object to sequentially print the values </a:t>
            </a:r>
            <a:br>
              <a:rPr lang="en-US" dirty="0"/>
            </a:br>
            <a:r>
              <a:rPr lang="en-US" dirty="0"/>
              <a:t>of any container.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Graphic 5" descr="Angry face outline with solid fill">
            <a:extLst>
              <a:ext uri="{FF2B5EF4-FFF2-40B4-BE49-F238E27FC236}">
                <a16:creationId xmlns:a16="http://schemas.microsoft.com/office/drawing/2014/main" id="{BF938C37-0573-D54A-82ED-E6A0CDAC4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4800" y="47548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4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Vector Iterator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693892"/>
          </a:xfrm>
        </p:spPr>
        <p:txBody>
          <a:bodyPr/>
          <a:lstStyle/>
          <a:p>
            <a:r>
              <a:rPr lang="en-US" dirty="0"/>
              <a:t>Declare a </a:t>
            </a:r>
            <a:r>
              <a:rPr lang="en-US" dirty="0">
                <a:solidFill>
                  <a:srgbClr val="C00000"/>
                </a:solidFill>
              </a:rPr>
              <a:t>vector iterator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Set the iterator to point to the </a:t>
            </a:r>
            <a:r>
              <a:rPr lang="en-US" u="sng" dirty="0"/>
              <a:t>first value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Test that the iterator hasn’t gone </a:t>
            </a:r>
            <a:r>
              <a:rPr lang="en-US" u="sng" dirty="0"/>
              <a:t>off the end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u="sng" dirty="0"/>
              <a:t>Access a value</a:t>
            </a:r>
            <a:r>
              <a:rPr lang="en-US" dirty="0"/>
              <a:t> of the vector:</a:t>
            </a:r>
          </a:p>
          <a:p>
            <a:pPr lvl="5"/>
            <a:endParaRPr lang="en-US" dirty="0"/>
          </a:p>
          <a:p>
            <a:r>
              <a:rPr lang="en-US" dirty="0"/>
              <a:t>Point to the </a:t>
            </a:r>
            <a:r>
              <a:rPr lang="en-US" u="sng" dirty="0"/>
              <a:t>next value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27635" y="1862624"/>
            <a:ext cx="403187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&gt;</a:t>
            </a:r>
            <a:r>
              <a:rPr lang="en-US" sz="2000" b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::iterator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 it;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97076" y="2829669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it = 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v.begin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0964" y="3886195"/>
            <a:ext cx="218521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2000" b="1" dirty="0" err="1">
                <a:latin typeface="Courier" charset="0"/>
                <a:ea typeface="Courier" charset="0"/>
                <a:cs typeface="Courier" charset="0"/>
              </a:rPr>
              <a:t>it</a:t>
            </a:r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 != </a:t>
            </a:r>
            <a:r>
              <a:rPr lang="mr-IN" sz="2000" b="1" dirty="0" err="1">
                <a:latin typeface="Courier" charset="0"/>
                <a:ea typeface="Courier" charset="0"/>
                <a:cs typeface="Courier" charset="0"/>
              </a:rPr>
              <a:t>v.end</a:t>
            </a:r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()</a:t>
            </a:r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9908" y="4434829"/>
            <a:ext cx="64633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*</a:t>
            </a:r>
            <a:r>
              <a:rPr lang="mr-IN" sz="2000" b="1" dirty="0" err="1">
                <a:latin typeface="Courier" charset="0"/>
                <a:ea typeface="Courier" charset="0"/>
                <a:cs typeface="Courier" charset="0"/>
              </a:rPr>
              <a:t>it</a:t>
            </a:r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54878" y="5162489"/>
            <a:ext cx="80021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2000" b="1" dirty="0" err="1">
                <a:latin typeface="Courier" charset="0"/>
                <a:ea typeface="Courier" charset="0"/>
                <a:cs typeface="Courier" charset="0"/>
              </a:rPr>
              <a:t>it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37562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Iterator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6372" y="1468374"/>
            <a:ext cx="6399488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&lt;iterator&gt;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 v = {10, 20, 30, 40, 50};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vector&lt;int&gt;::iterator it;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"Test 1:";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(it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it !=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it++)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5024" y="1299097"/>
            <a:ext cx="19206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IteratorVector1.cpp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9D5F5B-A72B-0548-AA62-E4E1BFC9B54D}"/>
              </a:ext>
            </a:extLst>
          </p:cNvPr>
          <p:cNvSpPr txBox="1"/>
          <p:nvPr/>
        </p:nvSpPr>
        <p:spPr>
          <a:xfrm>
            <a:off x="5331723" y="4617707"/>
            <a:ext cx="2900153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 1: 10 20 30 40 50</a:t>
            </a:r>
          </a:p>
        </p:txBody>
      </p:sp>
    </p:spTree>
    <p:extLst>
      <p:ext uri="{BB962C8B-B14F-4D97-AF65-F5344CB8AC3E}">
        <p14:creationId xmlns:p14="http://schemas.microsoft.com/office/powerpoint/2010/main" val="162991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C6E7B-FE7F-8A4F-B519-0440F499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Iterator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DCE7F-5F77-0047-BD72-F3A3BECE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84AF8D-8183-2A4C-BDB0-008F123B8E07}"/>
              </a:ext>
            </a:extLst>
          </p:cNvPr>
          <p:cNvSpPr txBox="1"/>
          <p:nvPr/>
        </p:nvSpPr>
        <p:spPr>
          <a:xfrm>
            <a:off x="1702464" y="1518553"/>
            <a:ext cx="5739072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"Test 2:";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it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it++)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*it;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"Test 3:";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(it = begin(v); it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end(v); it++)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*it;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E62783-081A-FC41-B9A2-979807DA0BE7}"/>
              </a:ext>
            </a:extLst>
          </p:cNvPr>
          <p:cNvSpPr txBox="1"/>
          <p:nvPr/>
        </p:nvSpPr>
        <p:spPr>
          <a:xfrm>
            <a:off x="4663439" y="3090446"/>
            <a:ext cx="1048685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 2: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D6B2A0-6F2C-E247-846F-2512060AE00E}"/>
              </a:ext>
            </a:extLst>
          </p:cNvPr>
          <p:cNvSpPr txBox="1"/>
          <p:nvPr/>
        </p:nvSpPr>
        <p:spPr>
          <a:xfrm>
            <a:off x="4663439" y="4968216"/>
            <a:ext cx="3640740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 3: 10 20 30 40 50 32767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0D966B-9BB0-D749-9311-64F9668AB1CE}"/>
              </a:ext>
            </a:extLst>
          </p:cNvPr>
          <p:cNvSpPr txBox="1"/>
          <p:nvPr/>
        </p:nvSpPr>
        <p:spPr>
          <a:xfrm>
            <a:off x="7315170" y="3977300"/>
            <a:ext cx="842988" cy="338554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Wrong!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9DC2D9-7A6C-F549-8765-6FCBFAD3D04E}"/>
              </a:ext>
            </a:extLst>
          </p:cNvPr>
          <p:cNvSpPr txBox="1"/>
          <p:nvPr/>
        </p:nvSpPr>
        <p:spPr>
          <a:xfrm>
            <a:off x="7315170" y="2234225"/>
            <a:ext cx="842988" cy="338554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Wrong!</a:t>
            </a:r>
          </a:p>
        </p:txBody>
      </p:sp>
    </p:spTree>
    <p:extLst>
      <p:ext uri="{BB962C8B-B14F-4D97-AF65-F5344CB8AC3E}">
        <p14:creationId xmlns:p14="http://schemas.microsoft.com/office/powerpoint/2010/main" val="191443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iterator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++</a:t>
            </a:r>
            <a:r>
              <a:rPr lang="en-US" dirty="0"/>
              <a:t> to advance to the </a:t>
            </a:r>
            <a:r>
              <a:rPr lang="en-US" u="sng" dirty="0"/>
              <a:t>next</a:t>
            </a:r>
            <a:r>
              <a:rPr lang="en-US" dirty="0"/>
              <a:t> value</a:t>
            </a:r>
            <a:br>
              <a:rPr lang="en-US" dirty="0"/>
            </a:br>
            <a:r>
              <a:rPr lang="en-US" dirty="0"/>
              <a:t>in the data structure.</a:t>
            </a:r>
          </a:p>
          <a:p>
            <a:pPr lvl="5"/>
            <a:endParaRPr lang="en-US" dirty="0"/>
          </a:p>
          <a:p>
            <a:r>
              <a:rPr lang="en-US" dirty="0"/>
              <a:t>Bidirectional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++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--</a:t>
            </a:r>
            <a:r>
              <a:rPr lang="en-US" dirty="0"/>
              <a:t> to  move the iterator to the </a:t>
            </a:r>
            <a:r>
              <a:rPr lang="en-US" u="sng" dirty="0"/>
              <a:t>next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to the </a:t>
            </a:r>
            <a:r>
              <a:rPr lang="en-US" u="sng" dirty="0"/>
              <a:t>previous</a:t>
            </a:r>
            <a:r>
              <a:rPr lang="en-US" dirty="0"/>
              <a:t> data values, respectively</a:t>
            </a:r>
          </a:p>
          <a:p>
            <a:pPr lvl="5"/>
            <a:endParaRPr lang="en-US" dirty="0"/>
          </a:p>
          <a:p>
            <a:r>
              <a:rPr lang="en-US" dirty="0"/>
              <a:t>Random access iterator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++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--</a:t>
            </a:r>
            <a:endParaRPr lang="en-US" dirty="0">
              <a:solidFill>
                <a:srgbClr val="0033CC"/>
              </a:solidFill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/>
              <a:t>Random access to the </a:t>
            </a:r>
            <a:r>
              <a:rPr lang="en-US" i="1" u="sng" dirty="0"/>
              <a:t>n</a:t>
            </a:r>
            <a:r>
              <a:rPr lang="en-US" u="sng" baseline="30000" dirty="0"/>
              <a:t>th</a:t>
            </a:r>
            <a:r>
              <a:rPr lang="en-US" dirty="0"/>
              <a:t> data value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[n]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46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Iterators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3779507"/>
          </a:xfrm>
        </p:spPr>
        <p:txBody>
          <a:bodyPr/>
          <a:lstStyle/>
          <a:p>
            <a:r>
              <a:rPr lang="en-US" dirty="0"/>
              <a:t>Constant iterator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r>
              <a:rPr lang="en-US" dirty="0"/>
              <a:t>Not allowed to use the iterator to change a value.</a:t>
            </a:r>
          </a:p>
          <a:p>
            <a:pPr lvl="1"/>
            <a:r>
              <a:rPr lang="en-US" dirty="0"/>
              <a:t>Illegal use of a constant iterator:</a:t>
            </a:r>
          </a:p>
          <a:p>
            <a:pPr lvl="5"/>
            <a:endParaRPr lang="en-US" dirty="0"/>
          </a:p>
          <a:p>
            <a:r>
              <a:rPr lang="en-US" dirty="0"/>
              <a:t>Reverse iterator</a:t>
            </a:r>
          </a:p>
          <a:p>
            <a:pPr lvl="1"/>
            <a:r>
              <a:rPr lang="en-US" dirty="0"/>
              <a:t>Go through the values of a data structure </a:t>
            </a:r>
            <a:br>
              <a:rPr lang="en-US" dirty="0"/>
            </a:br>
            <a:r>
              <a:rPr lang="en-US" dirty="0"/>
              <a:t>in reverse order.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840183"/>
            <a:ext cx="45961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vector&lt;char&gt;::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const_iterator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it;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0025" y="2754573"/>
            <a:ext cx="156324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*it </a:t>
            </a:r>
            <a:r>
              <a:rPr lang="en-US" sz="1800" b="1">
                <a:latin typeface="Courier" charset="0"/>
                <a:ea typeface="Courier" charset="0"/>
                <a:cs typeface="Courier" charset="0"/>
              </a:rPr>
              <a:t>= 'a';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9444" y="5215240"/>
            <a:ext cx="7406559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&gt; v;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&gt;::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reverse_iterator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it;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for (it = </a:t>
            </a:r>
            <a:r>
              <a:rPr lang="en-US" sz="18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v.rbegin</a:t>
            </a:r>
            <a:r>
              <a:rPr lang="en-US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; it </a:t>
            </a:r>
            <a:r>
              <a:rPr lang="en-US" sz="1800" b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!=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v.rend</a:t>
            </a:r>
            <a:r>
              <a:rPr lang="en-US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; it</a:t>
            </a:r>
            <a:r>
              <a:rPr lang="en-US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++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) ... </a:t>
            </a:r>
          </a:p>
        </p:txBody>
      </p:sp>
    </p:spTree>
    <p:extLst>
      <p:ext uri="{BB962C8B-B14F-4D97-AF65-F5344CB8AC3E}">
        <p14:creationId xmlns:p14="http://schemas.microsoft.com/office/powerpoint/2010/main" val="2690052976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40420</TotalTime>
  <Words>3023</Words>
  <Application>Microsoft Macintosh PowerPoint</Application>
  <PresentationFormat>On-screen Show (4:3)</PresentationFormat>
  <Paragraphs>426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Courier</vt:lpstr>
      <vt:lpstr>Courier New</vt:lpstr>
      <vt:lpstr>Times New Roman</vt:lpstr>
      <vt:lpstr>Wingdings</vt:lpstr>
      <vt:lpstr>Quadrant</vt:lpstr>
      <vt:lpstr>CMPE 135: Object-Oriented Analysis  and Design May 4 Class Meeting</vt:lpstr>
      <vt:lpstr>The Standard Template Library (STL)</vt:lpstr>
      <vt:lpstr>STL Iterators</vt:lpstr>
      <vt:lpstr>STL Iterators, cont’d</vt:lpstr>
      <vt:lpstr>A Vector Iterator</vt:lpstr>
      <vt:lpstr>Vector Iterator Example</vt:lpstr>
      <vt:lpstr>Vector Iterator Example, cont’d</vt:lpstr>
      <vt:lpstr>Kinds of Iterators</vt:lpstr>
      <vt:lpstr>Kinds of Iterators, cont’d</vt:lpstr>
      <vt:lpstr>Reverse Iterator Example</vt:lpstr>
      <vt:lpstr>Kinds of Iterators, cont’d</vt:lpstr>
      <vt:lpstr>Containers</vt:lpstr>
      <vt:lpstr>Container Class Templates</vt:lpstr>
      <vt:lpstr>Sequential Containers</vt:lpstr>
      <vt:lpstr>Associative Containers</vt:lpstr>
      <vt:lpstr>The STL list Template Class</vt:lpstr>
      <vt:lpstr>Linked List vs. Vector</vt:lpstr>
      <vt:lpstr>Linked List vs. Vector, cont’d</vt:lpstr>
      <vt:lpstr>Additional List Functions</vt:lpstr>
      <vt:lpstr>The STL forward_list Template Class</vt:lpstr>
      <vt:lpstr>Hash Tables</vt:lpstr>
      <vt:lpstr>Hash Tables, cont’d</vt:lpstr>
      <vt:lpstr>The STL map Template Class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The STL map Template Class, cont’d</vt:lpstr>
      <vt:lpstr>STL Algorithms</vt:lpstr>
      <vt:lpstr>STL Algorithms, cont’d</vt:lpstr>
      <vt:lpstr>STL Algorithms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953</cp:revision>
  <dcterms:created xsi:type="dcterms:W3CDTF">2008-01-12T03:52:55Z</dcterms:created>
  <dcterms:modified xsi:type="dcterms:W3CDTF">2021-05-04T19:06:49Z</dcterms:modified>
</cp:coreProperties>
</file>