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486" r:id="rId3"/>
    <p:sldId id="487" r:id="rId4"/>
    <p:sldId id="488" r:id="rId5"/>
    <p:sldId id="263" r:id="rId6"/>
    <p:sldId id="489" r:id="rId7"/>
    <p:sldId id="490" r:id="rId8"/>
    <p:sldId id="491" r:id="rId9"/>
    <p:sldId id="492" r:id="rId10"/>
    <p:sldId id="467" r:id="rId11"/>
    <p:sldId id="468" r:id="rId12"/>
    <p:sldId id="469" r:id="rId13"/>
    <p:sldId id="471" r:id="rId14"/>
    <p:sldId id="472" r:id="rId15"/>
    <p:sldId id="470" r:id="rId16"/>
    <p:sldId id="257" r:id="rId17"/>
    <p:sldId id="258" r:id="rId18"/>
    <p:sldId id="259" r:id="rId19"/>
    <p:sldId id="281" r:id="rId20"/>
    <p:sldId id="504" r:id="rId21"/>
    <p:sldId id="261" r:id="rId22"/>
    <p:sldId id="262" r:id="rId23"/>
    <p:sldId id="505" r:id="rId24"/>
    <p:sldId id="264" r:id="rId25"/>
    <p:sldId id="266" r:id="rId26"/>
    <p:sldId id="267" r:id="rId27"/>
    <p:sldId id="280" r:id="rId28"/>
    <p:sldId id="26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8000"/>
    <a:srgbClr val="0033CC"/>
    <a:srgbClr val="DEF0F2"/>
    <a:srgbClr val="B23C00"/>
    <a:srgbClr val="8F0000"/>
    <a:srgbClr val="464646"/>
    <a:srgbClr val="F2E5D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01" autoAdjust="0"/>
    <p:restoredTop sz="91511" autoAdjust="0"/>
  </p:normalViewPr>
  <p:slideViewPr>
    <p:cSldViewPr>
      <p:cViewPr varScale="1">
        <p:scale>
          <a:sx n="162" d="100"/>
          <a:sy n="162" d="100"/>
        </p:scale>
        <p:origin x="192" y="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9" d="100"/>
          <a:sy n="169" d="100"/>
        </p:scale>
        <p:origin x="4352" y="208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1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29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7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</a:t>
            </a:r>
            <a:br>
              <a:rPr lang="en-US" altLang="x-none" sz="3200" dirty="0"/>
            </a:br>
            <a:r>
              <a:rPr lang="en-US" altLang="x-none" sz="3200" dirty="0"/>
              <a:t>Object-Oriented Analysis and Design</a:t>
            </a:r>
            <a:br>
              <a:rPr lang="en-US" sz="3600" dirty="0"/>
            </a:br>
            <a:r>
              <a:rPr lang="en-US" sz="2400" dirty="0"/>
              <a:t>April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54D0-6307-5648-A4CF-97C0B661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1E77-AAE1-2843-A498-9C8636C2B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function object</a:t>
            </a:r>
            <a:r>
              <a:rPr lang="en-US" dirty="0"/>
              <a:t> is an instance of a class that overloads the </a:t>
            </a:r>
            <a:r>
              <a:rPr lang="en-US" u="sng" dirty="0"/>
              <a:t>function call operator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function call operator is the </a:t>
            </a:r>
            <a:br>
              <a:rPr lang="en-US" dirty="0"/>
            </a:br>
            <a:r>
              <a:rPr lang="en-US" dirty="0"/>
              <a:t>pair of parentheses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That’s the operator used to call a function.</a:t>
            </a:r>
          </a:p>
          <a:p>
            <a:pPr lvl="1"/>
            <a:r>
              <a:rPr lang="en-US" dirty="0"/>
              <a:t>Yes, you can overload the function call operator!</a:t>
            </a:r>
          </a:p>
          <a:p>
            <a:pPr lvl="5"/>
            <a:endParaRPr lang="en-US" dirty="0"/>
          </a:p>
          <a:p>
            <a:r>
              <a:rPr lang="en-US" dirty="0"/>
              <a:t>Example: A class to generates pseudo-random integer values within a given range. The function call returns the next random integer.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69F1D-81EE-9D49-8333-4DFF033C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07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75CB-F842-9743-A5CB-40F7E5EE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EC0F2-A670-064F-A512-654E17D1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5A2A2-72E1-8944-94CF-20F51107C957}"/>
              </a:ext>
            </a:extLst>
          </p:cNvPr>
          <p:cNvSpPr txBox="1"/>
          <p:nvPr/>
        </p:nvSpPr>
        <p:spPr>
          <a:xfrm>
            <a:off x="365806" y="1442621"/>
            <a:ext cx="7960834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min, int max) : min(min), max(max)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(time(NULL));  // seed the random number generator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b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operator()();</a:t>
            </a:r>
            <a:b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min, max;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operator()()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min + rand()%(max - min + 1);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9B58C-4F88-3743-914B-0329485CAF47}"/>
              </a:ext>
            </a:extLst>
          </p:cNvPr>
          <p:cNvSpPr txBox="1"/>
          <p:nvPr/>
        </p:nvSpPr>
        <p:spPr>
          <a:xfrm>
            <a:off x="6752812" y="1273344"/>
            <a:ext cx="13596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RandomInt.h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5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9680-EFE9-4642-95B4-04FFD1C2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57306-1119-D547-97F0-FA27EDDE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78F03-D703-814B-8C59-7423B4472798}"/>
              </a:ext>
            </a:extLst>
          </p:cNvPr>
          <p:cNvSpPr txBox="1"/>
          <p:nvPr/>
        </p:nvSpPr>
        <p:spPr>
          <a:xfrm>
            <a:off x="1147024" y="1508781"/>
            <a:ext cx="684995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12);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B3DCD-E390-0B41-935B-49F1BEA0BB51}"/>
              </a:ext>
            </a:extLst>
          </p:cNvPr>
          <p:cNvSpPr txBox="1"/>
          <p:nvPr/>
        </p:nvSpPr>
        <p:spPr>
          <a:xfrm>
            <a:off x="5669268" y="1339504"/>
            <a:ext cx="21238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RandomIntTester.cpp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CD472-9276-984A-BF61-337FA2E8822B}"/>
              </a:ext>
            </a:extLst>
          </p:cNvPr>
          <p:cNvSpPr txBox="1"/>
          <p:nvPr/>
        </p:nvSpPr>
        <p:spPr>
          <a:xfrm>
            <a:off x="6972624" y="3693855"/>
            <a:ext cx="431528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44824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AB26-60D1-264A-B4A6-B3AF6CCE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7FE7-D0F2-EA44-8AFC-D044AB485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object is an object, so therefore,</a:t>
            </a:r>
          </a:p>
          <a:p>
            <a:pPr lvl="1"/>
            <a:r>
              <a:rPr lang="en-US" dirty="0"/>
              <a:t>You can store it in a variable.</a:t>
            </a:r>
          </a:p>
          <a:p>
            <a:pPr lvl="1"/>
            <a:r>
              <a:rPr lang="en-US" dirty="0"/>
              <a:t>You can pass it as an argument to a function.</a:t>
            </a:r>
          </a:p>
          <a:p>
            <a:pPr lvl="1"/>
            <a:r>
              <a:rPr lang="en-US" dirty="0"/>
              <a:t>You can return it as the value of a function.</a:t>
            </a:r>
          </a:p>
          <a:p>
            <a:pPr lvl="5"/>
            <a:endParaRPr lang="en-US" dirty="0"/>
          </a:p>
          <a:p>
            <a:r>
              <a:rPr lang="en-US" dirty="0"/>
              <a:t>A function object can maintain state </a:t>
            </a:r>
            <a:br>
              <a:rPr lang="en-US" dirty="0"/>
            </a:br>
            <a:r>
              <a:rPr lang="en-US" dirty="0"/>
              <a:t>across multiple invocations.</a:t>
            </a:r>
          </a:p>
          <a:p>
            <a:pPr lvl="1"/>
            <a:r>
              <a:rPr lang="en-US" dirty="0"/>
              <a:t>Stored in its member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FD574-04FF-E449-A7AA-6E4BAAA8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20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1A37-71DC-474A-872D-9F39571F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34347-F80B-AD48-BD5D-FB9860EF1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7200"/>
          </a:xfrm>
        </p:spPr>
        <p:txBody>
          <a:bodyPr/>
          <a:lstStyle/>
          <a:p>
            <a:r>
              <a:rPr lang="en-US" dirty="0"/>
              <a:t>A function object can hold state.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1E6DA-59CB-9C45-985D-B50ED87E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FAA287-9985-704A-B878-C8B75A8677AC}"/>
              </a:ext>
            </a:extLst>
          </p:cNvPr>
          <p:cNvSpPr txBox="1"/>
          <p:nvPr/>
        </p:nvSpPr>
        <p:spPr>
          <a:xfrm>
            <a:off x="1764180" y="2054593"/>
            <a:ext cx="5615640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Summation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Summation() : sum(0) {}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operator ()(int amount);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int Summation::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operator()(int amount)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548632-65F3-1442-B845-75485DF64408}"/>
              </a:ext>
            </a:extLst>
          </p:cNvPr>
          <p:cNvSpPr txBox="1"/>
          <p:nvPr/>
        </p:nvSpPr>
        <p:spPr>
          <a:xfrm>
            <a:off x="5760707" y="1885316"/>
            <a:ext cx="13933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Summation.h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18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4079-9A7F-6F48-A23C-07DE09935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AD95D-AA44-1145-A3CC-F0D35C81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08D36-C7C3-9745-A510-8A2855BB28C9}"/>
              </a:ext>
            </a:extLst>
          </p:cNvPr>
          <p:cNvSpPr txBox="1"/>
          <p:nvPr/>
        </p:nvSpPr>
        <p:spPr>
          <a:xfrm>
            <a:off x="1005879" y="1395442"/>
            <a:ext cx="598593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Summation.h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for(</a:t>
            </a: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i = 1; i &lt; 20; i +=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"Add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": "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D2E4A-CD81-FE4E-9243-41E6387452F6}"/>
              </a:ext>
            </a:extLst>
          </p:cNvPr>
          <p:cNvSpPr txBox="1"/>
          <p:nvPr/>
        </p:nvSpPr>
        <p:spPr>
          <a:xfrm>
            <a:off x="6595710" y="1697406"/>
            <a:ext cx="1542410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1:  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3:  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5:  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7:  16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9:  25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11:  36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13:  49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15:  64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17:  81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19: 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9E1658-B755-BD41-B850-3E2ABF3055F7}"/>
              </a:ext>
            </a:extLst>
          </p:cNvPr>
          <p:cNvSpPr txBox="1"/>
          <p:nvPr/>
        </p:nvSpPr>
        <p:spPr>
          <a:xfrm>
            <a:off x="4663439" y="1226165"/>
            <a:ext cx="21575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SummationTester.cpp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49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 useful function that </a:t>
            </a:r>
            <a:r>
              <a:rPr lang="en-US" u="sng" dirty="0"/>
              <a:t>exchanges the values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its two parameters: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version only works with integers.</a:t>
            </a:r>
          </a:p>
          <a:p>
            <a:pPr lvl="4"/>
            <a:endParaRPr lang="en-US" dirty="0"/>
          </a:p>
          <a:p>
            <a:r>
              <a:rPr lang="en-US" dirty="0"/>
              <a:t>Can we define a version that works with multiple datatypes?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5789" y="2321793"/>
            <a:ext cx="603242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exchange(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first,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second)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temp = first;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first = second;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second = temp;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919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71585"/>
          </a:xfrm>
        </p:spPr>
        <p:txBody>
          <a:bodyPr/>
          <a:lstStyle/>
          <a:p>
            <a:r>
              <a:rPr lang="en-US" dirty="0"/>
              <a:t>This is </a:t>
            </a:r>
            <a:r>
              <a:rPr lang="en-US" u="sng" dirty="0"/>
              <a:t>not</a:t>
            </a:r>
            <a:r>
              <a:rPr lang="en-US" dirty="0"/>
              <a:t> actual code – it’s a </a:t>
            </a:r>
            <a:r>
              <a:rPr lang="en-US" dirty="0">
                <a:solidFill>
                  <a:srgbClr val="C00000"/>
                </a:solidFill>
              </a:rPr>
              <a:t>template</a:t>
            </a:r>
            <a:r>
              <a:rPr lang="en-US" dirty="0"/>
              <a:t> (mold) for the compiler to </a:t>
            </a:r>
            <a:r>
              <a:rPr lang="en-US" u="sng" dirty="0"/>
              <a:t>generate source code</a:t>
            </a:r>
            <a:r>
              <a:rPr lang="en-US" dirty="0"/>
              <a:t> on an </a:t>
            </a:r>
            <a:r>
              <a:rPr lang="en-US" u="sng" dirty="0"/>
              <a:t>as-needed basis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5895" y="1462478"/>
            <a:ext cx="549220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temp = first;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first = second;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second = temp;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first &lt;&lt; " " &lt;&lt; second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7363" y="1293199"/>
            <a:ext cx="2314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ExchangeTemplate.cpp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35774D-D331-1844-9CFF-20633FA5B3FB}"/>
              </a:ext>
            </a:extLst>
          </p:cNvPr>
          <p:cNvSpPr txBox="1"/>
          <p:nvPr/>
        </p:nvSpPr>
        <p:spPr>
          <a:xfrm>
            <a:off x="4724988" y="2816694"/>
            <a:ext cx="179837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>
                <a:solidFill>
                  <a:srgbClr val="0432FF"/>
                </a:solidFill>
              </a:rPr>
              <a:t> is a </a:t>
            </a:r>
            <a:r>
              <a:rPr lang="en-US" u="sng" dirty="0">
                <a:solidFill>
                  <a:srgbClr val="0432FF"/>
                </a:solidFill>
              </a:rPr>
              <a:t>placeholder</a:t>
            </a:r>
          </a:p>
          <a:p>
            <a:r>
              <a:rPr lang="en-US" dirty="0">
                <a:solidFill>
                  <a:srgbClr val="0432FF"/>
                </a:solidFill>
              </a:rPr>
              <a:t>for a </a:t>
            </a:r>
            <a:r>
              <a:rPr lang="en-US" u="sng" dirty="0">
                <a:solidFill>
                  <a:srgbClr val="0432FF"/>
                </a:solidFill>
              </a:rPr>
              <a:t>datatype</a:t>
            </a:r>
            <a:r>
              <a:rPr lang="en-US" dirty="0">
                <a:solidFill>
                  <a:srgbClr val="0432FF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50F97-5904-064A-9F00-E7B465992EC5}"/>
              </a:ext>
            </a:extLst>
          </p:cNvPr>
          <p:cNvSpPr txBox="1"/>
          <p:nvPr/>
        </p:nvSpPr>
        <p:spPr>
          <a:xfrm>
            <a:off x="4206244" y="5782409"/>
            <a:ext cx="273344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Recall: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vector&lt;int&gt;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6C45B4-3273-2A41-B2E6-BA0BBF7F26E8}"/>
              </a:ext>
            </a:extLst>
          </p:cNvPr>
          <p:cNvSpPr txBox="1"/>
          <p:nvPr/>
        </p:nvSpPr>
        <p:spPr>
          <a:xfrm>
            <a:off x="1298487" y="1197880"/>
            <a:ext cx="291938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Also: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5617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25814" y="1367624"/>
            <a:ext cx="450475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exchange(T&amp; first, T&amp; second);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print(T first, T second);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8517" y="3438576"/>
            <a:ext cx="31245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versions of the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5BDAF4-163B-8F40-AF39-FFC6E012A93A}"/>
              </a:ext>
            </a:extLst>
          </p:cNvPr>
          <p:cNvSpPr txBox="1"/>
          <p:nvPr/>
        </p:nvSpPr>
        <p:spPr>
          <a:xfrm>
            <a:off x="4389122" y="5476441"/>
            <a:ext cx="231473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TemplateExchange.cpp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6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600220"/>
            <a:ext cx="45047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pi = 3.14, e = 2.72;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"alpha", b = "beta";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15" y="2423171"/>
            <a:ext cx="329769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versions of the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8903" y="1444544"/>
            <a:ext cx="231473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TemplateExchange.cpp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06609" y="61384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3471A8-1368-3D42-9042-084BB739FB38}"/>
              </a:ext>
            </a:extLst>
          </p:cNvPr>
          <p:cNvSpPr txBox="1"/>
          <p:nvPr/>
        </p:nvSpPr>
        <p:spPr>
          <a:xfrm>
            <a:off x="3200415" y="4243093"/>
            <a:ext cx="32319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versions of the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11F4EF-AE47-6643-BCD1-632C4833342C}"/>
              </a:ext>
            </a:extLst>
          </p:cNvPr>
          <p:cNvSpPr txBox="1"/>
          <p:nvPr/>
        </p:nvSpPr>
        <p:spPr>
          <a:xfrm>
            <a:off x="7024811" y="3703317"/>
            <a:ext cx="1418978" cy="2062103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7 5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3.14 2.72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2.72 3.14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alpha beta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beta alpha</a:t>
            </a:r>
          </a:p>
        </p:txBody>
      </p:sp>
    </p:spTree>
    <p:extLst>
      <p:ext uri="{BB962C8B-B14F-4D97-AF65-F5344CB8AC3E}">
        <p14:creationId xmlns:p14="http://schemas.microsoft.com/office/powerpoint/2010/main" val="30564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 handling is an elegant way to handle </a:t>
            </a:r>
            <a:r>
              <a:rPr lang="en-US" u="sng" dirty="0"/>
              <a:t>exceptional error situations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at run time.</a:t>
            </a:r>
          </a:p>
          <a:p>
            <a:pPr lvl="1"/>
            <a:r>
              <a:rPr lang="en-US" dirty="0"/>
              <a:t>Meant to be used </a:t>
            </a:r>
            <a:r>
              <a:rPr lang="en-US" u="sng" dirty="0"/>
              <a:t>sparingly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Code (such as a function) that encounters an error situation can “</a:t>
            </a:r>
            <a:r>
              <a:rPr lang="en-US" u="sng" dirty="0"/>
              <a:t>throw</a:t>
            </a:r>
            <a:r>
              <a:rPr lang="en-US" dirty="0"/>
              <a:t>” an exception.</a:t>
            </a:r>
          </a:p>
          <a:p>
            <a:pPr lvl="4"/>
            <a:endParaRPr lang="en-US" dirty="0"/>
          </a:p>
          <a:p>
            <a:r>
              <a:rPr lang="en-US" dirty="0"/>
              <a:t>“</a:t>
            </a:r>
            <a:r>
              <a:rPr lang="en-US" u="sng" dirty="0"/>
              <a:t>Catch</a:t>
            </a:r>
            <a:r>
              <a:rPr lang="en-US" dirty="0"/>
              <a:t>” the exception to </a:t>
            </a:r>
            <a:r>
              <a:rPr lang="en-US" u="sng" dirty="0"/>
              <a:t>handle the exception </a:t>
            </a:r>
            <a:r>
              <a:rPr lang="en-US" dirty="0"/>
              <a:t>in the same function or in another function earlier in the call chain.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68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0625" y="1464083"/>
            <a:ext cx="7810151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Pair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Pair(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first()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second()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a;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b;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Pair&lt;T1, T2&gt;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::Pair(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 : a(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), b(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 {}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432FF"/>
                </a:solidFill>
                <a:latin typeface="Courier New" charset="0"/>
                <a:cs typeface="Courier New" charset="0"/>
              </a:rPr>
              <a:t>T1 Pair&lt;T1, T2&gt;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::first()  const { return a; 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432FF"/>
                </a:solidFill>
                <a:latin typeface="Courier New" charset="0"/>
                <a:cs typeface="Courier New" charset="0"/>
              </a:rPr>
              <a:t>T2 Pair&lt;T1, T2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&gt;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::second() const { return b;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91494" y="1294806"/>
            <a:ext cx="7087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Pair.h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491E0-4922-1F43-BE37-8F3ECE546BE8}"/>
              </a:ext>
            </a:extLst>
          </p:cNvPr>
          <p:cNvSpPr txBox="1"/>
          <p:nvPr/>
        </p:nvSpPr>
        <p:spPr>
          <a:xfrm>
            <a:off x="5041565" y="2650127"/>
            <a:ext cx="206659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Keep </a:t>
            </a:r>
            <a:r>
              <a:rPr lang="en-US" u="sng" dirty="0">
                <a:solidFill>
                  <a:srgbClr val="0033CC"/>
                </a:solidFill>
              </a:rPr>
              <a:t>all</a:t>
            </a:r>
            <a:r>
              <a:rPr lang="en-US" dirty="0">
                <a:solidFill>
                  <a:srgbClr val="0033CC"/>
                </a:solidFill>
              </a:rPr>
              <a:t> the code for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 template class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together in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>
                <a:solidFill>
                  <a:srgbClr val="0033CC"/>
                </a:solidFill>
              </a:rPr>
              <a:t> file.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8EDF16-2616-DC48-8634-0C66486B0EBC}"/>
              </a:ext>
            </a:extLst>
          </p:cNvPr>
          <p:cNvSpPr txBox="1"/>
          <p:nvPr/>
        </p:nvSpPr>
        <p:spPr>
          <a:xfrm>
            <a:off x="6074861" y="5101529"/>
            <a:ext cx="187102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class name</a:t>
            </a:r>
          </a:p>
          <a:p>
            <a:r>
              <a:rPr lang="en-US" dirty="0">
                <a:solidFill>
                  <a:srgbClr val="0033CC"/>
                </a:solidFill>
              </a:rPr>
              <a:t>is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Pair&lt;T1, T2&gt;</a:t>
            </a:r>
          </a:p>
        </p:txBody>
      </p:sp>
    </p:spTree>
    <p:extLst>
      <p:ext uri="{BB962C8B-B14F-4D97-AF65-F5344CB8AC3E}">
        <p14:creationId xmlns:p14="http://schemas.microsoft.com/office/powerpoint/2010/main" val="250937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66386"/>
            <a:ext cx="6413935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Pair.h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template &lt;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T1,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T2&gt;</a:t>
            </a:r>
          </a:p>
          <a:p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&amp;outs, Pair&lt;T1, T2&gt;&amp; p);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, double&gt;    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p1(2, 3.14);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&lt;double, string&gt; 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p2(3.14, "Hello");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&lt;string, string&gt; 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p3("Bob", "Ron");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   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 &lt;&lt; p1 &lt;&lt;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 &lt;&lt; p2 &lt;&lt;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 &lt;&lt; p3 &lt;&lt;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  <a:p>
            <a:endParaRPr lang="ro-RO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template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&lt;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T1, 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T2&gt;</a:t>
            </a:r>
          </a:p>
          <a:p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 operator &lt;&lt;(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&amp;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outs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, </a:t>
            </a:r>
            <a:r>
              <a:rPr lang="ro-RO" sz="1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Pair&lt;T1, T2&gt;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 p)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"("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",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p.second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")”;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return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outs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18656" y="1210722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PairTests.cpp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2336" y="4551562"/>
            <a:ext cx="1580882" cy="738664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(2, 3.14)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(3.14, Hello)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(Bob, Ron)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74216" y="5746148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53056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4299" y="1464977"/>
            <a:ext cx="7837402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T&gt;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&lt;T&gt;&amp;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other);  // copy constructor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&lt;T&gt;&amp;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operator =(const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&lt;T&gt;&amp;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operator [](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int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const;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*elements;</a:t>
            </a:r>
          </a:p>
          <a:p>
            <a:r>
              <a:rPr lang="uk-UA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13206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1586118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9267" y="1508781"/>
            <a:ext cx="8725466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: length(0), elements(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length(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[length]) {}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&lt;T&gt;&amp; 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length(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other.elements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delete[] elements;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4690" y="1325903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58831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14113"/>
            <a:ext cx="7917552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length; 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&lt;T&gt;&amp;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=(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&lt;T&gt;&amp;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(this == &amp;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*this;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delete[] elements;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length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elements = new T[length];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rhs.elements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*this;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T&amp;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[](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assert((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0) &amp;&amp;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length));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323995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3115596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91778"/>
            <a:ext cx="7686720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a.get_length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a[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63" y="122250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</p:spTree>
    <p:extLst>
      <p:ext uri="{BB962C8B-B14F-4D97-AF65-F5344CB8AC3E}">
        <p14:creationId xmlns:p14="http://schemas.microsoft.com/office/powerpoint/2010/main" val="1142506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08927" y="1569654"/>
            <a:ext cx="6526146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test_int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++) a1[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] = 10*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a1[4] = </a:t>
            </a:r>
            <a:r>
              <a:rPr lang="mr-IN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-a1[4]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585" y="142572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5" y="5135426"/>
            <a:ext cx="4381328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>
                <a:latin typeface="Courier New" charset="0"/>
                <a:ea typeface="Courier New" charset="0"/>
                <a:cs typeface="Courier New" charset="0"/>
              </a:rPr>
              <a:t>a1 = 0 10 20 30 </a:t>
            </a:r>
            <a:r>
              <a:rPr lang="it-IT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-40 </a:t>
            </a:r>
            <a:r>
              <a:rPr lang="it-IT" b="1" dirty="0">
                <a:latin typeface="Courier New" charset="0"/>
                <a:ea typeface="Courier New" charset="0"/>
                <a:cs typeface="Courier New" charset="0"/>
              </a:rPr>
              <a:t>50 60 70 80 90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</p:spTree>
    <p:extLst>
      <p:ext uri="{BB962C8B-B14F-4D97-AF65-F5344CB8AC3E}">
        <p14:creationId xmlns:p14="http://schemas.microsoft.com/office/powerpoint/2010/main" val="305034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6914" y="1467692"/>
            <a:ext cx="5147563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test_string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a1(4), a2, a3;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a1[0]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Fee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a1[1]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a1[2]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a1[3]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a1[2] = "</a:t>
            </a:r>
            <a:r>
              <a:rPr lang="mr-IN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XXX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3510" y="4857405"/>
            <a:ext cx="2653290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a1 = Fee Fie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XXX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a2 = Fee Fie Foe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a3 = Fee Fie Foe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9059" y="1288244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SafeArrayTests6.cpp</a:t>
            </a:r>
          </a:p>
        </p:txBody>
      </p:sp>
    </p:spTree>
    <p:extLst>
      <p:ext uri="{BB962C8B-B14F-4D97-AF65-F5344CB8AC3E}">
        <p14:creationId xmlns:p14="http://schemas.microsoft.com/office/powerpoint/2010/main" val="12808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457825"/>
            <a:ext cx="5394901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bd1(1981, 9, 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bd2(1992, 5, 8);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(1963, 1, 1);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&lt;Birthday&gt;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a1(3), a2, a3;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a1[0] =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a1[1] = bd1;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a1[2] = bd2;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a3 = a2 = a1;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a1[2]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"a1 ="; print(a1);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"a2 ="; print(a2);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"a3 ="; print(a3);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0634" y="5373212"/>
            <a:ext cx="3640740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a1 = 0/0/0 9/2/1981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1/1/1963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a2 = 0/0/0 9/2/1981 5/8/1992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a3 = 0/0/0 9/2/1981 5/8/1992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29" y="1245384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2292" y="6388470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70341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664" y="1227177"/>
            <a:ext cx="856195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"Enter positive integers, 0 to quit."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? ";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solidFill>
                <a:srgbClr val="B23C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sz="1400" b="1" dirty="0" err="1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&lt; 0) </a:t>
            </a:r>
            <a:r>
              <a:rPr lang="en-US" sz="1400" b="1" dirty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throw value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catch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"*** Error: You entered the negative value " &lt;&lt; </a:t>
            </a:r>
            <a:r>
              <a:rPr lang="en-US" sz="1400" b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} while (value != 0);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Done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!"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0;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67" y="3520439"/>
            <a:ext cx="103310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Try-catch</a:t>
            </a:r>
          </a:p>
          <a:p>
            <a:r>
              <a:rPr lang="en-US" dirty="0">
                <a:solidFill>
                  <a:srgbClr val="0033CC"/>
                </a:solidFill>
              </a:rPr>
              <a:t>block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3814" y="3246122"/>
            <a:ext cx="276389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Throw</a:t>
            </a:r>
            <a:r>
              <a:rPr lang="en-US" dirty="0">
                <a:solidFill>
                  <a:srgbClr val="0033CC"/>
                </a:solidFill>
              </a:rPr>
              <a:t> the exception </a:t>
            </a:r>
            <a:r>
              <a:rPr lang="en-US" b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34659" y="4434829"/>
            <a:ext cx="312617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Catch and handle</a:t>
            </a:r>
            <a:r>
              <a:rPr lang="en-US" dirty="0">
                <a:solidFill>
                  <a:srgbClr val="0033CC"/>
                </a:solidFill>
              </a:rPr>
              <a:t> the exception.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69968" y="3169177"/>
            <a:ext cx="239039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The rest of the try block </a:t>
            </a:r>
          </a:p>
          <a:p>
            <a:r>
              <a:rPr lang="en-US" dirty="0">
                <a:solidFill>
                  <a:srgbClr val="008000"/>
                </a:solidFill>
              </a:rPr>
              <a:t>is skipped whenever </a:t>
            </a:r>
          </a:p>
          <a:p>
            <a:r>
              <a:rPr lang="en-US" dirty="0">
                <a:solidFill>
                  <a:srgbClr val="008000"/>
                </a:solidFill>
              </a:rPr>
              <a:t>an exception is thrown.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23731" y="1051586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exception1.cpp</a:t>
            </a:r>
          </a:p>
        </p:txBody>
      </p:sp>
    </p:spTree>
    <p:extLst>
      <p:ext uri="{BB962C8B-B14F-4D97-AF65-F5344CB8AC3E}">
        <p14:creationId xmlns:p14="http://schemas.microsoft.com/office/powerpoint/2010/main" val="207314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throw a value of any type.</a:t>
            </a:r>
          </a:p>
          <a:p>
            <a:pPr lvl="4"/>
            <a:endParaRPr lang="en-US" dirty="0"/>
          </a:p>
          <a:p>
            <a:r>
              <a:rPr lang="en-US" dirty="0"/>
              <a:t>You can define your own exception classes.</a:t>
            </a:r>
          </a:p>
          <a:p>
            <a:pPr lvl="4"/>
            <a:endParaRPr lang="en-US" dirty="0"/>
          </a:p>
          <a:p>
            <a:r>
              <a:rPr lang="en-US" dirty="0"/>
              <a:t>A try-catch block can throw and catch multiple exceptions.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5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  <a:r>
              <a:rPr lang="en-US" i="1" dirty="0"/>
              <a:t> </a:t>
            </a:r>
            <a:r>
              <a:rPr lang="en-US" dirty="0"/>
              <a:t>Example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31665"/>
            <a:ext cx="684995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solidFill>
                <a:srgbClr val="C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n) : value(n) {}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get_value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const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 return value; }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private: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</a:p>
          <a:p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: public </a:t>
            </a:r>
            <a:r>
              <a:rPr lang="en-US" b="1" dirty="0" err="1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solidFill>
                <a:srgbClr val="C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(int n) :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(n) {};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</a:p>
          <a:p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: public </a:t>
            </a:r>
            <a:r>
              <a:rPr lang="en-US" b="1" dirty="0" err="1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solidFill>
                <a:srgbClr val="C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(int n) :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(n) {};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9308" y="4434829"/>
            <a:ext cx="28806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Invoke the base class constructor.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6463" y="1071542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exception2.cpp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856548-4764-2041-BE2F-A5AC537EF982}"/>
              </a:ext>
            </a:extLst>
          </p:cNvPr>
          <p:cNvSpPr txBox="1"/>
          <p:nvPr/>
        </p:nvSpPr>
        <p:spPr>
          <a:xfrm>
            <a:off x="5394951" y="5897869"/>
            <a:ext cx="28806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Invoke the base class constructor.</a:t>
            </a:r>
          </a:p>
        </p:txBody>
      </p:sp>
    </p:spTree>
    <p:extLst>
      <p:ext uri="{BB962C8B-B14F-4D97-AF65-F5344CB8AC3E}">
        <p14:creationId xmlns:p14="http://schemas.microsoft.com/office/powerpoint/2010/main" val="49149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  <a:r>
              <a:rPr lang="en-US" i="1" dirty="0"/>
              <a:t> </a:t>
            </a:r>
            <a:r>
              <a:rPr lang="en-US" dirty="0"/>
              <a:t>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92" y="1335024"/>
            <a:ext cx="8239756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...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&lt; 0)  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&gt;= 10)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&amp; 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Negative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&amp; 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too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big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...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49211" y="1170227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exception2.cpp</a:t>
            </a:r>
          </a:p>
        </p:txBody>
      </p:sp>
    </p:spTree>
    <p:extLst>
      <p:ext uri="{BB962C8B-B14F-4D97-AF65-F5344CB8AC3E}">
        <p14:creationId xmlns:p14="http://schemas.microsoft.com/office/powerpoint/2010/main" val="354421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throw exceptions.</a:t>
            </a:r>
          </a:p>
          <a:p>
            <a:pPr lvl="4"/>
            <a:endParaRPr lang="en-US" dirty="0"/>
          </a:p>
          <a:p>
            <a:r>
              <a:rPr lang="en-US" dirty="0"/>
              <a:t>You must either:</a:t>
            </a:r>
          </a:p>
          <a:p>
            <a:pPr lvl="1"/>
            <a:r>
              <a:rPr lang="en-US" dirty="0"/>
              <a:t>Call the function directly inside a try-catch block to catch any exceptions thrown by the function.</a:t>
            </a:r>
          </a:p>
          <a:p>
            <a:pPr lvl="1"/>
            <a:r>
              <a:rPr lang="en-US" dirty="0"/>
              <a:t>Or, you must declare that the function you’re calling from can throw the same exceptions.</a:t>
            </a:r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/>
              <a:t>But somewhere up the call chain, you </a:t>
            </a:r>
            <a:r>
              <a:rPr lang="en-US" u="sng" dirty="0"/>
              <a:t>must</a:t>
            </a:r>
            <a:r>
              <a:rPr lang="en-US" dirty="0"/>
              <a:t> have a try-catch block for the exceptions.</a:t>
            </a:r>
          </a:p>
          <a:p>
            <a:pPr lvl="1"/>
            <a:r>
              <a:rPr lang="en-US" dirty="0"/>
              <a:t>Otherwise, the exceptions are caught by the operating system and your program crashes.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8739" y="1417342"/>
            <a:ext cx="6726521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throw(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NegativeNumber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NumberTooBig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"Value?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value;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(value &lt; 0)   throw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NegativeNumber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(value);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(value &gt;= 10) throw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NumberTooBig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(value);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"You entered " &lt;&lt; value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do_work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throw(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NegativeNumber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NumberTooBig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17902" y="5526159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exception3.cpp</a:t>
            </a:r>
          </a:p>
        </p:txBody>
      </p:sp>
    </p:spTree>
    <p:extLst>
      <p:ext uri="{BB962C8B-B14F-4D97-AF65-F5344CB8AC3E}">
        <p14:creationId xmlns:p14="http://schemas.microsoft.com/office/powerpoint/2010/main" val="364048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5806" y="1234464"/>
            <a:ext cx="8412388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number;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"Enter positive integers &lt; 10, 0 to quit."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number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do_work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catch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NegativeNumber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Error: Negative value: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v.get_value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catch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NumberTooBig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Error: Value too big: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v.get_value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 while (number != 0);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40853" y="1078022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exception3.cpp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AAC52B-462D-7F40-BEC6-F338729E51F2}"/>
              </a:ext>
            </a:extLst>
          </p:cNvPr>
          <p:cNvSpPr txBox="1"/>
          <p:nvPr/>
        </p:nvSpPr>
        <p:spPr>
          <a:xfrm>
            <a:off x="5303512" y="5548249"/>
            <a:ext cx="267092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What happens if you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don’t catch the exceptions?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09E77-167F-6245-8A31-C32258E13220}"/>
              </a:ext>
            </a:extLst>
          </p:cNvPr>
          <p:cNvSpPr txBox="1"/>
          <p:nvPr/>
        </p:nvSpPr>
        <p:spPr>
          <a:xfrm>
            <a:off x="7243146" y="628946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82732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38510</TotalTime>
  <Words>3465</Words>
  <Application>Microsoft Macintosh PowerPoint</Application>
  <PresentationFormat>On-screen Show (4:3)</PresentationFormat>
  <Paragraphs>562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Courier</vt:lpstr>
      <vt:lpstr>Courier New</vt:lpstr>
      <vt:lpstr>Times New Roman</vt:lpstr>
      <vt:lpstr>Wingdings</vt:lpstr>
      <vt:lpstr>Quadrant</vt:lpstr>
      <vt:lpstr>CMPE 135 Object-Oriented Analysis and Design April 29 Class Meeting</vt:lpstr>
      <vt:lpstr>Exception Handling</vt:lpstr>
      <vt:lpstr>Exception Handling Example</vt:lpstr>
      <vt:lpstr>Exception Classes</vt:lpstr>
      <vt:lpstr>Exception Classes Example</vt:lpstr>
      <vt:lpstr>Exception Classes Example, cont’d</vt:lpstr>
      <vt:lpstr>Throwing Exceptions in a Function</vt:lpstr>
      <vt:lpstr>Throwing Exceptions in a Function, cont’d</vt:lpstr>
      <vt:lpstr>Throwing Exceptions in a Function, cont’d</vt:lpstr>
      <vt:lpstr>Function Objects</vt:lpstr>
      <vt:lpstr>Function Object: Random Integers</vt:lpstr>
      <vt:lpstr>Function Object: Random Integers, cont’d</vt:lpstr>
      <vt:lpstr>Function Objects, cont’d</vt:lpstr>
      <vt:lpstr>Function Object: Summation</vt:lpstr>
      <vt:lpstr>Function Object: Summation, cont’d</vt:lpstr>
      <vt:lpstr>Function exchange</vt:lpstr>
      <vt:lpstr>Templates</vt:lpstr>
      <vt:lpstr>Templates, cont’d</vt:lpstr>
      <vt:lpstr>Templates, cont’d</vt:lpstr>
      <vt:lpstr>Template Class Example</vt:lpstr>
      <vt:lpstr>Template Class Example, cont’d</vt:lpstr>
      <vt:lpstr>A “Safe” Array Type: Version 7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911</cp:revision>
  <dcterms:created xsi:type="dcterms:W3CDTF">2008-01-12T03:52:55Z</dcterms:created>
  <dcterms:modified xsi:type="dcterms:W3CDTF">2021-04-29T21:33:08Z</dcterms:modified>
</cp:coreProperties>
</file>