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80" r:id="rId16"/>
    <p:sldId id="293" r:id="rId17"/>
    <p:sldId id="270" r:id="rId18"/>
    <p:sldId id="290" r:id="rId19"/>
    <p:sldId id="291" r:id="rId20"/>
    <p:sldId id="274" r:id="rId21"/>
    <p:sldId id="284" r:id="rId22"/>
    <p:sldId id="292" r:id="rId23"/>
    <p:sldId id="278" r:id="rId24"/>
    <p:sldId id="279" r:id="rId25"/>
    <p:sldId id="294" r:id="rId26"/>
    <p:sldId id="295" r:id="rId27"/>
    <p:sldId id="296" r:id="rId28"/>
    <p:sldId id="281" r:id="rId29"/>
    <p:sldId id="282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  <a:srgbClr val="B23C00"/>
    <a:srgbClr val="DEF0F2"/>
    <a:srgbClr val="6699FF"/>
    <a:srgbClr val="8F0000"/>
    <a:srgbClr val="464646"/>
    <a:srgbClr val="F2E5D0"/>
    <a:srgbClr val="CC99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70" autoAdjust="0"/>
    <p:restoredTop sz="86386" autoAdjust="0"/>
  </p:normalViewPr>
  <p:slideViewPr>
    <p:cSldViewPr>
      <p:cViewPr varScale="1">
        <p:scale>
          <a:sx n="168" d="100"/>
          <a:sy n="168" d="100"/>
        </p:scale>
        <p:origin x="44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9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127" d="100"/>
          <a:sy n="127" d="100"/>
        </p:scale>
        <p:origin x="4368" y="176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BEC4D-AF1D-B244-858F-FC7BB69AC3F2}" type="datetimeFigureOut">
              <a:rPr lang="en-US" smtClean="0"/>
              <a:t>3/31/21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C8AE-DEBD-E641-93E8-ED065F7F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04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5E68D8E-92B9-6647-9C13-3186C5B51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52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91E6F249-8D10-7240-A07E-F66CEC25290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DA5FC-E46B-9C44-BC74-948B74CFA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7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E3472-7C7E-B14E-BFC5-D45A5C34A3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9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62B2D-F854-104A-9535-9A504E5923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3FEEA-E4EA-8B48-84AC-27AA886F7D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0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6CE3A-7281-7642-9900-6E16427813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6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CDA5C-119F-CC4B-9649-ABA59C0C10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3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0CE1F-3703-B242-8AD0-B0AC82B28E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0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SJSU Dept. of Computer Science Fall 2013: November 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 151: Object-Oriented Design © R. Mak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431D7-A35E-FE4C-978D-A4C1DB31A3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8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74743-FE56-7945-B44C-593C2BC72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8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85C50-577F-4141-9922-FD2248DB0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5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38120" y="6248400"/>
            <a:ext cx="548679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516B7F-12E3-114E-9B55-66756E9F7A1D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8004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Engineering Dept.</a:t>
            </a:r>
          </a:p>
          <a:p>
            <a:r>
              <a:rPr lang="en-US" sz="1000" baseline="0" dirty="0"/>
              <a:t>Spring 2021: April 6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228860" y="6263609"/>
            <a:ext cx="2964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CMPE 135: Object-Oriented</a:t>
            </a:r>
            <a:r>
              <a:rPr lang="en-US" sz="1000" baseline="0" dirty="0"/>
              <a:t> Analysis and Design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x-none" sz="2400" dirty="0"/>
              <a:t>CMPE 135</a:t>
            </a:r>
            <a:br>
              <a:rPr lang="en-US" altLang="x-none" sz="3200" dirty="0"/>
            </a:br>
            <a:r>
              <a:rPr lang="en-US" altLang="x-none" sz="3200" dirty="0"/>
              <a:t>Object-Oriented Analysis and Design</a:t>
            </a:r>
            <a:br>
              <a:rPr lang="en-US" sz="3600" dirty="0"/>
            </a:br>
            <a:r>
              <a:rPr lang="en-US" sz="2400" dirty="0"/>
              <a:t>April 6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Engineering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Spring 2021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E6F249-8D10-7240-A07E-F66CEC25290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Picture 6" descr="Screen Shot 2015-08-23 at 4.03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40" y="4617707"/>
            <a:ext cx="878610" cy="1188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813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Decorator Pattern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DarkRoast</a:t>
            </a:r>
            <a:r>
              <a:rPr lang="en-US" dirty="0"/>
              <a:t> object.</a:t>
            </a:r>
          </a:p>
          <a:p>
            <a:pPr lvl="4"/>
            <a:endParaRPr lang="en-US" dirty="0"/>
          </a:p>
          <a:p>
            <a:r>
              <a:rPr lang="en-US" u="sng" dirty="0"/>
              <a:t>Decorate</a:t>
            </a:r>
            <a:r>
              <a:rPr lang="en-US" dirty="0"/>
              <a:t> it with a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Mocha</a:t>
            </a:r>
            <a:r>
              <a:rPr lang="en-US" dirty="0"/>
              <a:t> object.</a:t>
            </a:r>
          </a:p>
          <a:p>
            <a:r>
              <a:rPr lang="en-US" u="sng" dirty="0"/>
              <a:t>Decorate</a:t>
            </a:r>
            <a:r>
              <a:rPr lang="en-US" dirty="0"/>
              <a:t> it with a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Whip</a:t>
            </a:r>
            <a:r>
              <a:rPr lang="en-US" dirty="0"/>
              <a:t> object.</a:t>
            </a:r>
          </a:p>
          <a:p>
            <a:pPr lvl="4"/>
            <a:endParaRPr lang="en-US" dirty="0"/>
          </a:p>
          <a:p>
            <a:r>
              <a:rPr lang="en-US" dirty="0"/>
              <a:t>Call the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cost()</a:t>
            </a:r>
            <a:r>
              <a:rPr lang="en-US" dirty="0"/>
              <a:t> member function and rely on </a:t>
            </a:r>
            <a:r>
              <a:rPr lang="en-US" u="sng" dirty="0"/>
              <a:t>delegation</a:t>
            </a:r>
            <a:r>
              <a:rPr lang="en-US" dirty="0"/>
              <a:t> to add on the condiment costs.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55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Decorator Pattern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/>
              <a:t>Start with a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DarkRoast</a:t>
            </a:r>
            <a:r>
              <a:rPr lang="en-US" dirty="0"/>
              <a:t> object.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900" y="2072634"/>
            <a:ext cx="49022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5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Decorator Pattern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customer wants mocha, so create a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Mocha</a:t>
            </a:r>
            <a:r>
              <a:rPr lang="en-US" dirty="0"/>
              <a:t> object to wrap around the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DarkRoast</a:t>
            </a:r>
            <a:r>
              <a:rPr lang="en-US" dirty="0"/>
              <a:t> object.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00" y="2423171"/>
            <a:ext cx="69088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27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3302" y="2442286"/>
            <a:ext cx="4963051" cy="1802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Decorator Pattern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944892"/>
          </a:xfrm>
        </p:spPr>
        <p:txBody>
          <a:bodyPr/>
          <a:lstStyle/>
          <a:p>
            <a:r>
              <a:rPr lang="en-US" dirty="0"/>
              <a:t>The customer also wants whip, so create a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Whip</a:t>
            </a:r>
            <a:r>
              <a:rPr lang="en-US" dirty="0"/>
              <a:t> decorator to wrap the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Mocha</a:t>
            </a:r>
            <a:r>
              <a:rPr lang="en-US" dirty="0"/>
              <a:t> object.</a:t>
            </a:r>
          </a:p>
          <a:p>
            <a:pPr lvl="1"/>
            <a:r>
              <a:rPr lang="en-US" dirty="0"/>
              <a:t>Conceptual view: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r>
              <a:rPr lang="en-US" dirty="0"/>
              <a:t>Actual implementation: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6865978-DCE0-6C4A-A9C7-579AD425D65B}"/>
              </a:ext>
            </a:extLst>
          </p:cNvPr>
          <p:cNvGrpSpPr/>
          <p:nvPr/>
        </p:nvGrpSpPr>
        <p:grpSpPr>
          <a:xfrm>
            <a:off x="1371635" y="4800585"/>
            <a:ext cx="6917606" cy="1280146"/>
            <a:chOff x="1371635" y="4709146"/>
            <a:chExt cx="6917606" cy="128014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42E8DFE-4E4A-434C-A18A-F4F742BAC024}"/>
                </a:ext>
              </a:extLst>
            </p:cNvPr>
            <p:cNvSpPr/>
            <p:nvPr/>
          </p:nvSpPr>
          <p:spPr bwMode="auto">
            <a:xfrm>
              <a:off x="1371635" y="4709146"/>
              <a:ext cx="1828780" cy="1280146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81084E7-6EC7-ED4C-A58D-81E6B6A246AA}"/>
                </a:ext>
              </a:extLst>
            </p:cNvPr>
            <p:cNvSpPr/>
            <p:nvPr/>
          </p:nvSpPr>
          <p:spPr bwMode="auto">
            <a:xfrm>
              <a:off x="3916048" y="4709146"/>
              <a:ext cx="1828780" cy="1280146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CB33F9F-6C9E-384E-89E9-9D347B0B6B4A}"/>
                </a:ext>
              </a:extLst>
            </p:cNvPr>
            <p:cNvSpPr/>
            <p:nvPr/>
          </p:nvSpPr>
          <p:spPr bwMode="auto">
            <a:xfrm>
              <a:off x="6460461" y="4709146"/>
              <a:ext cx="1828780" cy="1280146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rgbClr val="B23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DAD4FC3-7831-9443-95B3-BBB12B651517}"/>
                </a:ext>
              </a:extLst>
            </p:cNvPr>
            <p:cNvSpPr txBox="1"/>
            <p:nvPr/>
          </p:nvSpPr>
          <p:spPr>
            <a:xfrm>
              <a:off x="1960455" y="5562599"/>
              <a:ext cx="686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DEF0F2"/>
                  </a:solidFill>
                </a:rPr>
                <a:t>Whip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E3DF498-3E46-8B4C-879D-6DB195D38279}"/>
                </a:ext>
              </a:extLst>
            </p:cNvPr>
            <p:cNvSpPr txBox="1"/>
            <p:nvPr/>
          </p:nvSpPr>
          <p:spPr>
            <a:xfrm>
              <a:off x="4430328" y="5567236"/>
              <a:ext cx="8338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DEF0F2"/>
                  </a:solidFill>
                </a:rPr>
                <a:t>Mocha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B2EED5-9F21-3D4B-9E0A-EE7B75093AA4}"/>
                </a:ext>
              </a:extLst>
            </p:cNvPr>
            <p:cNvSpPr txBox="1"/>
            <p:nvPr/>
          </p:nvSpPr>
          <p:spPr>
            <a:xfrm>
              <a:off x="6857975" y="5562599"/>
              <a:ext cx="1208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DEF0F2"/>
                  </a:solidFill>
                </a:rPr>
                <a:t>DarkRoast</a:t>
              </a:r>
              <a:endParaRPr lang="en-US" b="1" dirty="0">
                <a:solidFill>
                  <a:srgbClr val="DEF0F2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AFF898-6A87-614B-AB71-18A9E90C6209}"/>
                </a:ext>
              </a:extLst>
            </p:cNvPr>
            <p:cNvSpPr txBox="1"/>
            <p:nvPr/>
          </p:nvSpPr>
          <p:spPr>
            <a:xfrm>
              <a:off x="1434829" y="5210719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DEF0F2"/>
                  </a:solidFill>
                </a:rPr>
                <a:t>cost()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CC6D713-4347-4640-89CD-9E939DA6B615}"/>
                </a:ext>
              </a:extLst>
            </p:cNvPr>
            <p:cNvSpPr txBox="1"/>
            <p:nvPr/>
          </p:nvSpPr>
          <p:spPr>
            <a:xfrm>
              <a:off x="4042857" y="5210719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DEF0F2"/>
                  </a:solidFill>
                </a:rPr>
                <a:t>cost()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B5A6AD-315C-CC4B-BFFA-9F772D63CA0D}"/>
                </a:ext>
              </a:extLst>
            </p:cNvPr>
            <p:cNvSpPr txBox="1"/>
            <p:nvPr/>
          </p:nvSpPr>
          <p:spPr>
            <a:xfrm>
              <a:off x="6562905" y="5210719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DEF0F2"/>
                  </a:solidFill>
                </a:rPr>
                <a:t>cost()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EA607E5-3414-DE49-871E-5EE205D1B040}"/>
                </a:ext>
              </a:extLst>
            </p:cNvPr>
            <p:cNvCxnSpPr>
              <a:stCxn id="6" idx="6"/>
              <a:endCxn id="7" idx="2"/>
            </p:cNvCxnSpPr>
            <p:nvPr/>
          </p:nvCxnSpPr>
          <p:spPr bwMode="auto">
            <a:xfrm>
              <a:off x="3200415" y="5349219"/>
              <a:ext cx="71563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A0133CE-8396-B046-B760-7DB9109BCAAB}"/>
                </a:ext>
              </a:extLst>
            </p:cNvPr>
            <p:cNvCxnSpPr>
              <a:stCxn id="7" idx="6"/>
              <a:endCxn id="8" idx="2"/>
            </p:cNvCxnSpPr>
            <p:nvPr/>
          </p:nvCxnSpPr>
          <p:spPr bwMode="auto">
            <a:xfrm>
              <a:off x="5744828" y="5349219"/>
              <a:ext cx="71563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138431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9283" y="1783098"/>
            <a:ext cx="1693228" cy="4236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Decorator Pattern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79" y="1325903"/>
            <a:ext cx="7190296" cy="466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20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Decorator Pattern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/>
              <a:t>How about that double mocha?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23" y="1882582"/>
            <a:ext cx="7862886" cy="428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366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Decorator Pattern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Decorators have the </a:t>
            </a:r>
            <a:r>
              <a:rPr lang="en-US" u="sng" dirty="0"/>
              <a:t>same supertype </a:t>
            </a:r>
            <a:br>
              <a:rPr lang="en-US" dirty="0"/>
            </a:br>
            <a:r>
              <a:rPr lang="en-US" dirty="0"/>
              <a:t>as the objects they decorate.</a:t>
            </a:r>
          </a:p>
          <a:p>
            <a:pPr lvl="4"/>
            <a:endParaRPr lang="en-US" sz="900" dirty="0"/>
          </a:p>
          <a:p>
            <a:r>
              <a:rPr lang="en-US" dirty="0"/>
              <a:t>Use </a:t>
            </a:r>
            <a:r>
              <a:rPr lang="en-US" u="sng" dirty="0"/>
              <a:t>one or more decorators</a:t>
            </a:r>
            <a:r>
              <a:rPr lang="en-US" dirty="0"/>
              <a:t> to wrap an object.</a:t>
            </a:r>
          </a:p>
          <a:p>
            <a:pPr lvl="4"/>
            <a:endParaRPr lang="en-US" dirty="0"/>
          </a:p>
          <a:p>
            <a:r>
              <a:rPr lang="en-US" dirty="0"/>
              <a:t>The decorator </a:t>
            </a:r>
            <a:r>
              <a:rPr lang="en-US" u="sng" dirty="0"/>
              <a:t>adds its own behavior</a:t>
            </a:r>
            <a:r>
              <a:rPr lang="en-US" dirty="0"/>
              <a:t> before and/or after </a:t>
            </a:r>
            <a:r>
              <a:rPr lang="en-US" u="sng" dirty="0"/>
              <a:t>delegating</a:t>
            </a:r>
            <a:r>
              <a:rPr lang="en-US" dirty="0"/>
              <a:t> to the object it decorates to finish the job.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817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Decorator Pattern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3000"/>
          </a:xfrm>
        </p:spPr>
        <p:txBody>
          <a:bodyPr/>
          <a:lstStyle/>
          <a:p>
            <a:r>
              <a:rPr lang="en-US" dirty="0"/>
              <a:t>Since the decorator has the </a:t>
            </a:r>
            <a:r>
              <a:rPr lang="en-US" u="sng" dirty="0"/>
              <a:t>same supertype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as the object it decorates, we can pass around a decorated object in place of the original object.</a:t>
            </a:r>
          </a:p>
          <a:p>
            <a:pPr lvl="4"/>
            <a:endParaRPr lang="en-US" dirty="0"/>
          </a:p>
          <a:p>
            <a:r>
              <a:rPr lang="en-US" dirty="0"/>
              <a:t>Objects can be </a:t>
            </a:r>
            <a:r>
              <a:rPr lang="en-US" u="sng" dirty="0"/>
              <a:t>decorated dynamically</a:t>
            </a:r>
            <a:r>
              <a:rPr lang="en-US" dirty="0"/>
              <a:t> at runtime with as many decorators as we like.</a:t>
            </a:r>
          </a:p>
          <a:p>
            <a:pPr lvl="1"/>
            <a:r>
              <a:rPr lang="en-US" dirty="0"/>
              <a:t>Dynamically attach additional responsibilities </a:t>
            </a:r>
            <a:br>
              <a:rPr lang="en-US" dirty="0"/>
            </a:br>
            <a:r>
              <a:rPr lang="en-US" dirty="0"/>
              <a:t>to an object.</a:t>
            </a:r>
          </a:p>
          <a:p>
            <a:pPr marL="2286000" lvl="5" indent="0">
              <a:buNone/>
            </a:pPr>
            <a:endParaRPr lang="en-US" dirty="0"/>
          </a:p>
          <a:p>
            <a:r>
              <a:rPr lang="en-US" dirty="0"/>
              <a:t>Decorators provide a flexible alternative to subclassing for extending functionality.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124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74FCC-EFFD-1341-BE8D-F8FA973E3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Decorator Pattern UML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D1CFC-E999-7741-A288-F2857335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4FB527-DF3B-AC44-860A-37077F2CD599}"/>
              </a:ext>
            </a:extLst>
          </p:cNvPr>
          <p:cNvGrpSpPr/>
          <p:nvPr/>
        </p:nvGrpSpPr>
        <p:grpSpPr>
          <a:xfrm>
            <a:off x="3809330" y="1412136"/>
            <a:ext cx="1375560" cy="1107996"/>
            <a:chOff x="3790785" y="1554508"/>
            <a:chExt cx="1562430" cy="110799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002AD6C-BBB1-B344-A917-7B854378014A}"/>
                </a:ext>
              </a:extLst>
            </p:cNvPr>
            <p:cNvSpPr txBox="1"/>
            <p:nvPr/>
          </p:nvSpPr>
          <p:spPr>
            <a:xfrm>
              <a:off x="3790785" y="1554508"/>
              <a:ext cx="1562430" cy="276999"/>
            </a:xfrm>
            <a:prstGeom prst="rect">
              <a:avLst/>
            </a:prstGeom>
            <a:noFill/>
            <a:ln w="19050">
              <a:solidFill>
                <a:srgbClr val="B23C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>
                  <a:solidFill>
                    <a:srgbClr val="B23C00"/>
                  </a:solidFill>
                </a:rPr>
                <a:t>Component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C0A93D-B7B4-F24E-9453-5C6649843A3F}"/>
                </a:ext>
              </a:extLst>
            </p:cNvPr>
            <p:cNvSpPr txBox="1"/>
            <p:nvPr/>
          </p:nvSpPr>
          <p:spPr>
            <a:xfrm>
              <a:off x="3790785" y="1831507"/>
              <a:ext cx="1562430" cy="830997"/>
            </a:xfrm>
            <a:prstGeom prst="rect">
              <a:avLst/>
            </a:prstGeom>
            <a:noFill/>
            <a:ln w="19050">
              <a:solidFill>
                <a:srgbClr val="B23C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solidFill>
                    <a:srgbClr val="B23C00"/>
                  </a:solidFill>
                </a:rPr>
                <a:t>+</a:t>
              </a:r>
              <a:r>
                <a:rPr lang="en-US" sz="1200" i="1" dirty="0" err="1">
                  <a:solidFill>
                    <a:srgbClr val="B23C00"/>
                  </a:solidFill>
                </a:rPr>
                <a:t>function_A</a:t>
              </a:r>
              <a:r>
                <a:rPr lang="en-US" sz="1200" i="1" dirty="0">
                  <a:solidFill>
                    <a:srgbClr val="B23C00"/>
                  </a:solidFill>
                </a:rPr>
                <a:t>()</a:t>
              </a:r>
            </a:p>
            <a:p>
              <a:r>
                <a:rPr lang="en-US" sz="1200" i="1" dirty="0">
                  <a:solidFill>
                    <a:srgbClr val="B23C00"/>
                  </a:solidFill>
                </a:rPr>
                <a:t>+</a:t>
              </a:r>
              <a:r>
                <a:rPr lang="en-US" sz="1200" i="1" dirty="0" err="1">
                  <a:solidFill>
                    <a:srgbClr val="B23C00"/>
                  </a:solidFill>
                </a:rPr>
                <a:t>function_B</a:t>
              </a:r>
              <a:r>
                <a:rPr lang="en-US" sz="1200" i="1" dirty="0">
                  <a:solidFill>
                    <a:srgbClr val="B23C00"/>
                  </a:solidFill>
                </a:rPr>
                <a:t>()</a:t>
              </a:r>
            </a:p>
            <a:p>
              <a:endParaRPr lang="en-US" sz="1200" i="1" dirty="0">
                <a:solidFill>
                  <a:srgbClr val="B23C00"/>
                </a:solidFill>
              </a:endParaRPr>
            </a:p>
            <a:p>
              <a:r>
                <a:rPr lang="en-US" sz="1200" dirty="0">
                  <a:solidFill>
                    <a:srgbClr val="B23C00"/>
                  </a:solidFill>
                </a:rPr>
                <a:t>// other functions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BDB4F9C-4EB7-A54B-BA03-AE587ED190AC}"/>
              </a:ext>
            </a:extLst>
          </p:cNvPr>
          <p:cNvGrpSpPr/>
          <p:nvPr/>
        </p:nvGrpSpPr>
        <p:grpSpPr>
          <a:xfrm>
            <a:off x="2054082" y="2535742"/>
            <a:ext cx="4502323" cy="1639263"/>
            <a:chOff x="2054082" y="2535742"/>
            <a:chExt cx="4502323" cy="163926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437F6C0-2571-2A4F-B3D0-4077E72001B8}"/>
                </a:ext>
              </a:extLst>
            </p:cNvPr>
            <p:cNvGrpSpPr/>
            <p:nvPr/>
          </p:nvGrpSpPr>
          <p:grpSpPr>
            <a:xfrm>
              <a:off x="2054082" y="3053962"/>
              <a:ext cx="1713505" cy="1105314"/>
              <a:chOff x="481082" y="3063244"/>
              <a:chExt cx="1713505" cy="1105314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F5044A-4B8F-D747-A4E7-817FA4BAF12C}"/>
                  </a:ext>
                </a:extLst>
              </p:cNvPr>
              <p:cNvSpPr txBox="1"/>
              <p:nvPr/>
            </p:nvSpPr>
            <p:spPr>
              <a:xfrm>
                <a:off x="481083" y="3063244"/>
                <a:ext cx="1713504" cy="276999"/>
              </a:xfrm>
              <a:prstGeom prst="rect">
                <a:avLst/>
              </a:prstGeom>
              <a:noFill/>
              <a:ln w="19050">
                <a:solidFill>
                  <a:srgbClr val="B23C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/>
                  <a:t>ConcreteComponent</a:t>
                </a:r>
                <a:endParaRPr lang="en-US" sz="1200" b="1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09E495-EA42-EF42-99D2-AF9EABBF85C5}"/>
                  </a:ext>
                </a:extLst>
              </p:cNvPr>
              <p:cNvSpPr txBox="1"/>
              <p:nvPr/>
            </p:nvSpPr>
            <p:spPr>
              <a:xfrm>
                <a:off x="481082" y="3337561"/>
                <a:ext cx="1713504" cy="830997"/>
              </a:xfrm>
              <a:prstGeom prst="rect">
                <a:avLst/>
              </a:prstGeom>
              <a:noFill/>
              <a:ln w="19050">
                <a:solidFill>
                  <a:srgbClr val="B23C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+</a:t>
                </a:r>
                <a:r>
                  <a:rPr lang="en-US" sz="1200" dirty="0" err="1"/>
                  <a:t>function_A</a:t>
                </a:r>
                <a:r>
                  <a:rPr lang="en-US" sz="1200" dirty="0"/>
                  <a:t>()</a:t>
                </a:r>
              </a:p>
              <a:p>
                <a:r>
                  <a:rPr lang="en-US" sz="1200" dirty="0"/>
                  <a:t>+</a:t>
                </a:r>
                <a:r>
                  <a:rPr lang="en-US" sz="1200" dirty="0" err="1"/>
                  <a:t>function_B</a:t>
                </a:r>
                <a:r>
                  <a:rPr lang="en-US" sz="1200" dirty="0"/>
                  <a:t>()</a:t>
                </a:r>
              </a:p>
              <a:p>
                <a:endParaRPr lang="en-US" sz="1200" dirty="0"/>
              </a:p>
              <a:p>
                <a:r>
                  <a:rPr lang="en-US" sz="1200" dirty="0"/>
                  <a:t>// other functions</a:t>
                </a: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70AB9E6-5D44-6146-BD34-BB013E2A275E}"/>
                </a:ext>
              </a:extLst>
            </p:cNvPr>
            <p:cNvGrpSpPr/>
            <p:nvPr/>
          </p:nvGrpSpPr>
          <p:grpSpPr>
            <a:xfrm>
              <a:off x="5184820" y="3059628"/>
              <a:ext cx="1371585" cy="1115377"/>
              <a:chOff x="3790785" y="1554508"/>
              <a:chExt cx="1562430" cy="1115377"/>
            </a:xfrm>
          </p:grpSpPr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000D84F4-CD11-8D43-87CE-28285BDB0A85}"/>
                  </a:ext>
                </a:extLst>
              </p:cNvPr>
              <p:cNvSpPr txBox="1"/>
              <p:nvPr/>
            </p:nvSpPr>
            <p:spPr>
              <a:xfrm>
                <a:off x="3790785" y="1554508"/>
                <a:ext cx="1562430" cy="276999"/>
              </a:xfrm>
              <a:prstGeom prst="rect">
                <a:avLst/>
              </a:prstGeom>
              <a:noFill/>
              <a:ln w="19050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i="1" dirty="0">
                    <a:solidFill>
                      <a:srgbClr val="008000"/>
                    </a:solidFill>
                  </a:rPr>
                  <a:t>Decorator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E8C4100-5F16-DF4D-93A1-97DE808D6538}"/>
                  </a:ext>
                </a:extLst>
              </p:cNvPr>
              <p:cNvSpPr txBox="1"/>
              <p:nvPr/>
            </p:nvSpPr>
            <p:spPr>
              <a:xfrm>
                <a:off x="3790785" y="1838888"/>
                <a:ext cx="1562430" cy="830997"/>
              </a:xfrm>
              <a:prstGeom prst="rect">
                <a:avLst/>
              </a:prstGeom>
              <a:noFill/>
              <a:ln w="19050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i="1" dirty="0">
                    <a:solidFill>
                      <a:srgbClr val="008000"/>
                    </a:solidFill>
                  </a:rPr>
                  <a:t>+</a:t>
                </a:r>
                <a:r>
                  <a:rPr lang="en-US" sz="1200" i="1" dirty="0" err="1">
                    <a:solidFill>
                      <a:srgbClr val="008000"/>
                    </a:solidFill>
                  </a:rPr>
                  <a:t>function_A</a:t>
                </a:r>
                <a:r>
                  <a:rPr lang="en-US" sz="1200" i="1" dirty="0">
                    <a:solidFill>
                      <a:srgbClr val="008000"/>
                    </a:solidFill>
                  </a:rPr>
                  <a:t>()</a:t>
                </a:r>
              </a:p>
              <a:p>
                <a:r>
                  <a:rPr lang="en-US" sz="1200" i="1" dirty="0">
                    <a:solidFill>
                      <a:srgbClr val="008000"/>
                    </a:solidFill>
                  </a:rPr>
                  <a:t>+</a:t>
                </a:r>
                <a:r>
                  <a:rPr lang="en-US" sz="1200" i="1" dirty="0" err="1">
                    <a:solidFill>
                      <a:srgbClr val="008000"/>
                    </a:solidFill>
                  </a:rPr>
                  <a:t>function_B</a:t>
                </a:r>
                <a:r>
                  <a:rPr lang="en-US" sz="1200" i="1" dirty="0">
                    <a:solidFill>
                      <a:srgbClr val="008000"/>
                    </a:solidFill>
                  </a:rPr>
                  <a:t>()</a:t>
                </a:r>
              </a:p>
              <a:p>
                <a:endParaRPr lang="en-US" sz="1200" i="1" dirty="0">
                  <a:solidFill>
                    <a:srgbClr val="008000"/>
                  </a:solidFill>
                </a:endParaRPr>
              </a:p>
              <a:p>
                <a:r>
                  <a:rPr lang="en-US" sz="1200" dirty="0">
                    <a:solidFill>
                      <a:srgbClr val="008000"/>
                    </a:solidFill>
                  </a:rPr>
                  <a:t>// other functions</a:t>
                </a:r>
              </a:p>
            </p:txBody>
          </p:sp>
        </p:grp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C5E5ABE1-020D-9749-AF66-042FAFE51421}"/>
                </a:ext>
              </a:extLst>
            </p:cNvPr>
            <p:cNvSpPr/>
            <p:nvPr/>
          </p:nvSpPr>
          <p:spPr bwMode="auto">
            <a:xfrm>
              <a:off x="4316219" y="2535742"/>
              <a:ext cx="274317" cy="182878"/>
            </a:xfrm>
            <a:prstGeom prst="triangl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26" name="Elbow Connector 25">
              <a:extLst>
                <a:ext uri="{FF2B5EF4-FFF2-40B4-BE49-F238E27FC236}">
                  <a16:creationId xmlns:a16="http://schemas.microsoft.com/office/drawing/2014/main" id="{2E2A8CC5-C7C3-8042-A090-0B6FBD07B0DF}"/>
                </a:ext>
              </a:extLst>
            </p:cNvPr>
            <p:cNvCxnSpPr>
              <a:stCxn id="23" idx="3"/>
              <a:endCxn id="9" idx="0"/>
            </p:cNvCxnSpPr>
            <p:nvPr/>
          </p:nvCxnSpPr>
          <p:spPr bwMode="auto">
            <a:xfrm rot="5400000">
              <a:off x="3514436" y="2115020"/>
              <a:ext cx="335342" cy="1542543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" name="Elbow Connector 27">
              <a:extLst>
                <a:ext uri="{FF2B5EF4-FFF2-40B4-BE49-F238E27FC236}">
                  <a16:creationId xmlns:a16="http://schemas.microsoft.com/office/drawing/2014/main" id="{9EA8E1AA-43C2-E347-AA3A-68723CB1473D}"/>
                </a:ext>
              </a:extLst>
            </p:cNvPr>
            <p:cNvCxnSpPr>
              <a:cxnSpLocks/>
              <a:stCxn id="14" idx="0"/>
              <a:endCxn id="23" idx="3"/>
            </p:cNvCxnSpPr>
            <p:nvPr/>
          </p:nvCxnSpPr>
          <p:spPr bwMode="auto">
            <a:xfrm rot="16200000" flipV="1">
              <a:off x="4991492" y="2180506"/>
              <a:ext cx="341008" cy="1417235"/>
            </a:xfrm>
            <a:prstGeom prst="bentConnector3">
              <a:avLst>
                <a:gd name="adj1" fmla="val 50000"/>
              </a:avLst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7F15C5A-2423-D648-BA30-DF07AECEA8F6}"/>
              </a:ext>
            </a:extLst>
          </p:cNvPr>
          <p:cNvGrpSpPr/>
          <p:nvPr/>
        </p:nvGrpSpPr>
        <p:grpSpPr>
          <a:xfrm>
            <a:off x="3447483" y="4166657"/>
            <a:ext cx="4814422" cy="1732445"/>
            <a:chOff x="3447483" y="4166657"/>
            <a:chExt cx="4814422" cy="1732445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B98650A-F982-8A45-A321-77D6AA883A65}"/>
                </a:ext>
              </a:extLst>
            </p:cNvPr>
            <p:cNvGrpSpPr/>
            <p:nvPr/>
          </p:nvGrpSpPr>
          <p:grpSpPr>
            <a:xfrm>
              <a:off x="3447483" y="4793372"/>
              <a:ext cx="1737341" cy="1103756"/>
              <a:chOff x="914440" y="3611878"/>
              <a:chExt cx="2019625" cy="1103756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10D5395-962D-2A41-8D39-C782A3CB1BBD}"/>
                  </a:ext>
                </a:extLst>
              </p:cNvPr>
              <p:cNvSpPr txBox="1"/>
              <p:nvPr/>
            </p:nvSpPr>
            <p:spPr>
              <a:xfrm>
                <a:off x="914440" y="3611878"/>
                <a:ext cx="2019625" cy="276999"/>
              </a:xfrm>
              <a:prstGeom prst="rect">
                <a:avLst/>
              </a:prstGeom>
              <a:noFill/>
              <a:ln w="19050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/>
                  <a:t>ConcreteDecoratorA</a:t>
                </a:r>
                <a:endParaRPr lang="en-US" sz="1200" b="1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618862-3D50-B040-A19F-208D55A21D84}"/>
                  </a:ext>
                </a:extLst>
              </p:cNvPr>
              <p:cNvSpPr txBox="1"/>
              <p:nvPr/>
            </p:nvSpPr>
            <p:spPr>
              <a:xfrm>
                <a:off x="914441" y="3884637"/>
                <a:ext cx="2019624" cy="830997"/>
              </a:xfrm>
              <a:prstGeom prst="rect">
                <a:avLst/>
              </a:prstGeom>
              <a:noFill/>
              <a:ln w="19050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+</a:t>
                </a:r>
                <a:r>
                  <a:rPr lang="en-US" sz="1200" dirty="0" err="1"/>
                  <a:t>function_A</a:t>
                </a:r>
                <a:r>
                  <a:rPr lang="en-US" sz="1200" dirty="0"/>
                  <a:t>()</a:t>
                </a:r>
              </a:p>
              <a:p>
                <a:r>
                  <a:rPr lang="en-US" sz="1200" dirty="0"/>
                  <a:t>+</a:t>
                </a:r>
                <a:r>
                  <a:rPr lang="en-US" sz="1200" dirty="0" err="1"/>
                  <a:t>function_B</a:t>
                </a:r>
                <a:r>
                  <a:rPr lang="en-US" sz="1200" dirty="0"/>
                  <a:t>()</a:t>
                </a:r>
              </a:p>
              <a:p>
                <a:endParaRPr lang="en-US" sz="1200" dirty="0"/>
              </a:p>
              <a:p>
                <a:r>
                  <a:rPr lang="en-US" sz="1200" dirty="0"/>
                  <a:t>// other functions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3EB0DD82-7231-D84F-B364-E30F3F03844B}"/>
                </a:ext>
              </a:extLst>
            </p:cNvPr>
            <p:cNvGrpSpPr/>
            <p:nvPr/>
          </p:nvGrpSpPr>
          <p:grpSpPr>
            <a:xfrm>
              <a:off x="6556409" y="4795346"/>
              <a:ext cx="1705496" cy="1103756"/>
              <a:chOff x="914440" y="3611878"/>
              <a:chExt cx="2019625" cy="1103756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5609A34-65F2-F942-B104-1981D7EA24B5}"/>
                  </a:ext>
                </a:extLst>
              </p:cNvPr>
              <p:cNvSpPr txBox="1"/>
              <p:nvPr/>
            </p:nvSpPr>
            <p:spPr>
              <a:xfrm>
                <a:off x="914440" y="3611878"/>
                <a:ext cx="2019625" cy="276999"/>
              </a:xfrm>
              <a:prstGeom prst="rect">
                <a:avLst/>
              </a:prstGeom>
              <a:noFill/>
              <a:ln w="19050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err="1"/>
                  <a:t>ConcreteDecoratorB</a:t>
                </a:r>
                <a:endParaRPr lang="en-US" sz="1200" b="1" dirty="0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CBC91F5-ACA6-C847-8F48-C0A8E2A013CB}"/>
                  </a:ext>
                </a:extLst>
              </p:cNvPr>
              <p:cNvSpPr txBox="1"/>
              <p:nvPr/>
            </p:nvSpPr>
            <p:spPr>
              <a:xfrm>
                <a:off x="914440" y="3884637"/>
                <a:ext cx="2019624" cy="830997"/>
              </a:xfrm>
              <a:prstGeom prst="rect">
                <a:avLst/>
              </a:prstGeom>
              <a:noFill/>
              <a:ln w="19050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+</a:t>
                </a:r>
                <a:r>
                  <a:rPr lang="en-US" sz="1200" dirty="0" err="1"/>
                  <a:t>function_A</a:t>
                </a:r>
                <a:r>
                  <a:rPr lang="en-US" sz="1200" dirty="0"/>
                  <a:t>()</a:t>
                </a:r>
              </a:p>
              <a:p>
                <a:r>
                  <a:rPr lang="en-US" sz="1200" dirty="0"/>
                  <a:t>+</a:t>
                </a:r>
                <a:r>
                  <a:rPr lang="en-US" sz="1200" dirty="0" err="1"/>
                  <a:t>function_B</a:t>
                </a:r>
                <a:r>
                  <a:rPr lang="en-US" sz="1200" dirty="0"/>
                  <a:t>()</a:t>
                </a:r>
              </a:p>
              <a:p>
                <a:endParaRPr lang="en-US" sz="1200" dirty="0"/>
              </a:p>
              <a:p>
                <a:r>
                  <a:rPr lang="en-US" sz="1200" dirty="0"/>
                  <a:t>// other functions</a:t>
                </a:r>
              </a:p>
            </p:txBody>
          </p:sp>
        </p:grp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E50C65B6-BC85-7F43-BCFE-E39F18DA44D8}"/>
                </a:ext>
              </a:extLst>
            </p:cNvPr>
            <p:cNvSpPr/>
            <p:nvPr/>
          </p:nvSpPr>
          <p:spPr bwMode="auto">
            <a:xfrm>
              <a:off x="5733455" y="4166657"/>
              <a:ext cx="274317" cy="182878"/>
            </a:xfrm>
            <a:prstGeom prst="triangl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cxnSp>
          <p:nvCxnSpPr>
            <p:cNvPr id="31" name="Elbow Connector 30">
              <a:extLst>
                <a:ext uri="{FF2B5EF4-FFF2-40B4-BE49-F238E27FC236}">
                  <a16:creationId xmlns:a16="http://schemas.microsoft.com/office/drawing/2014/main" id="{E73CDCBB-39CD-E24A-9CE7-1539D9ABC690}"/>
                </a:ext>
              </a:extLst>
            </p:cNvPr>
            <p:cNvCxnSpPr>
              <a:stCxn id="24" idx="3"/>
              <a:endCxn id="17" idx="0"/>
            </p:cNvCxnSpPr>
            <p:nvPr/>
          </p:nvCxnSpPr>
          <p:spPr bwMode="auto">
            <a:xfrm rot="5400000">
              <a:off x="4871466" y="3794223"/>
              <a:ext cx="443837" cy="1554460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33" name="Elbow Connector 32">
              <a:extLst>
                <a:ext uri="{FF2B5EF4-FFF2-40B4-BE49-F238E27FC236}">
                  <a16:creationId xmlns:a16="http://schemas.microsoft.com/office/drawing/2014/main" id="{419240A2-3B8D-2044-9622-314B3F96D324}"/>
                </a:ext>
              </a:extLst>
            </p:cNvPr>
            <p:cNvCxnSpPr>
              <a:stCxn id="20" idx="0"/>
              <a:endCxn id="24" idx="3"/>
            </p:cNvCxnSpPr>
            <p:nvPr/>
          </p:nvCxnSpPr>
          <p:spPr bwMode="auto">
            <a:xfrm rot="16200000" flipV="1">
              <a:off x="6416981" y="3803169"/>
              <a:ext cx="445811" cy="1538543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446DD09D-72D2-6D40-84EA-B693A5770A21}"/>
              </a:ext>
            </a:extLst>
          </p:cNvPr>
          <p:cNvSpPr txBox="1"/>
          <p:nvPr/>
        </p:nvSpPr>
        <p:spPr>
          <a:xfrm>
            <a:off x="2114835" y="1659472"/>
            <a:ext cx="147187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u="sng" dirty="0"/>
              <a:t>Every</a:t>
            </a:r>
            <a:r>
              <a:rPr lang="en-US" sz="1200" dirty="0"/>
              <a:t> object</a:t>
            </a:r>
          </a:p>
          <a:p>
            <a:r>
              <a:rPr lang="en-US" sz="1200" dirty="0"/>
              <a:t>“is a” </a:t>
            </a:r>
            <a:r>
              <a:rPr lang="en-US" sz="1200" b="1" dirty="0">
                <a:solidFill>
                  <a:srgbClr val="C00000"/>
                </a:solidFill>
              </a:rPr>
              <a:t>Component</a:t>
            </a:r>
            <a:r>
              <a:rPr lang="en-US" sz="1200" dirty="0"/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F68723-BF35-B54F-879F-CBC133044352}"/>
              </a:ext>
            </a:extLst>
          </p:cNvPr>
          <p:cNvSpPr txBox="1"/>
          <p:nvPr/>
        </p:nvSpPr>
        <p:spPr>
          <a:xfrm>
            <a:off x="387376" y="3229924"/>
            <a:ext cx="1481496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A </a:t>
            </a:r>
            <a:r>
              <a:rPr lang="en-US" sz="1200" b="1" dirty="0">
                <a:solidFill>
                  <a:srgbClr val="C00000"/>
                </a:solidFill>
              </a:rPr>
              <a:t>Component </a:t>
            </a:r>
          </a:p>
          <a:p>
            <a:r>
              <a:rPr lang="en-US" sz="1200" dirty="0"/>
              <a:t>object can be</a:t>
            </a:r>
          </a:p>
          <a:p>
            <a:r>
              <a:rPr lang="en-US" sz="1200" dirty="0"/>
              <a:t>wrapped by </a:t>
            </a:r>
          </a:p>
          <a:p>
            <a:r>
              <a:rPr lang="en-US" sz="1200" b="1" dirty="0">
                <a:solidFill>
                  <a:srgbClr val="008000"/>
                </a:solidFill>
              </a:rPr>
              <a:t>Decorator</a:t>
            </a:r>
            <a:r>
              <a:rPr lang="en-US" sz="1200" dirty="0"/>
              <a:t> objects.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CFCA4E5-0338-1F4F-ACF1-49ED2538DE80}"/>
              </a:ext>
            </a:extLst>
          </p:cNvPr>
          <p:cNvGrpSpPr/>
          <p:nvPr/>
        </p:nvGrpSpPr>
        <p:grpSpPr>
          <a:xfrm>
            <a:off x="5184890" y="1550636"/>
            <a:ext cx="3593304" cy="2861016"/>
            <a:chOff x="5184890" y="1550636"/>
            <a:chExt cx="3593304" cy="2861016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ECABC16-12D1-CE4C-86CD-5C70EEEA426F}"/>
                </a:ext>
              </a:extLst>
            </p:cNvPr>
            <p:cNvSpPr txBox="1"/>
            <p:nvPr/>
          </p:nvSpPr>
          <p:spPr>
            <a:xfrm>
              <a:off x="7242196" y="2903547"/>
              <a:ext cx="1535998" cy="150810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Every </a:t>
              </a:r>
              <a:r>
                <a:rPr lang="en-US" sz="1200" b="1" dirty="0">
                  <a:solidFill>
                    <a:srgbClr val="008000"/>
                  </a:solidFill>
                </a:rPr>
                <a:t>Decorator</a:t>
              </a:r>
              <a:r>
                <a:rPr lang="en-US" sz="1200" dirty="0"/>
                <a:t> </a:t>
              </a:r>
              <a:br>
                <a:rPr lang="en-US" sz="1200" dirty="0"/>
              </a:br>
              <a:r>
                <a:rPr lang="en-US" sz="1200" dirty="0"/>
                <a:t>object </a:t>
              </a:r>
              <a:r>
                <a:rPr lang="en-US" sz="1200" u="sng" dirty="0"/>
                <a:t>links</a:t>
              </a:r>
              <a:r>
                <a:rPr lang="en-US" sz="1200" dirty="0"/>
                <a:t> to the </a:t>
              </a:r>
            </a:p>
            <a:p>
              <a:r>
                <a:rPr lang="en-US" sz="1200" b="1" dirty="0">
                  <a:solidFill>
                    <a:srgbClr val="C00000"/>
                  </a:solidFill>
                </a:rPr>
                <a:t>Component</a:t>
              </a:r>
              <a:r>
                <a:rPr lang="en-US" sz="1200" b="1" dirty="0"/>
                <a:t> </a:t>
              </a:r>
              <a:r>
                <a:rPr lang="en-US" sz="1200" dirty="0"/>
                <a:t>object </a:t>
              </a:r>
            </a:p>
            <a:p>
              <a:r>
                <a:rPr lang="en-US" sz="1200" dirty="0"/>
                <a:t>that it wraps.</a:t>
              </a:r>
            </a:p>
            <a:p>
              <a:endParaRPr lang="en-US" sz="800" dirty="0"/>
            </a:p>
            <a:p>
              <a:r>
                <a:rPr lang="en-US" sz="1200" dirty="0"/>
                <a:t>The </a:t>
              </a:r>
              <a:r>
                <a:rPr lang="en-US" sz="1200" b="1" dirty="0">
                  <a:solidFill>
                    <a:srgbClr val="008000"/>
                  </a:solidFill>
                </a:rPr>
                <a:t>Decorator</a:t>
              </a:r>
              <a:endParaRPr lang="en-US" sz="1200" dirty="0">
                <a:solidFill>
                  <a:srgbClr val="008000"/>
                </a:solidFill>
              </a:endParaRPr>
            </a:p>
            <a:p>
              <a:r>
                <a:rPr lang="en-US" sz="1200" dirty="0"/>
                <a:t>object itself “is a”</a:t>
              </a:r>
            </a:p>
            <a:p>
              <a:r>
                <a:rPr lang="en-US" sz="1200" b="1" dirty="0">
                  <a:solidFill>
                    <a:srgbClr val="C00000"/>
                  </a:solidFill>
                </a:rPr>
                <a:t>Component</a:t>
              </a:r>
              <a:r>
                <a:rPr lang="en-US" sz="1200" b="1" dirty="0"/>
                <a:t>.</a:t>
              </a:r>
              <a:endParaRPr lang="en-US" sz="1200" dirty="0"/>
            </a:p>
          </p:txBody>
        </p:sp>
        <p:cxnSp>
          <p:nvCxnSpPr>
            <p:cNvPr id="48" name="Curved Connector 47">
              <a:extLst>
                <a:ext uri="{FF2B5EF4-FFF2-40B4-BE49-F238E27FC236}">
                  <a16:creationId xmlns:a16="http://schemas.microsoft.com/office/drawing/2014/main" id="{CDB27A51-3099-0B46-8BA4-E0C3DCABE7FE}"/>
                </a:ext>
              </a:extLst>
            </p:cNvPr>
            <p:cNvCxnSpPr>
              <a:stCxn id="14" idx="3"/>
              <a:endCxn id="5" idx="3"/>
            </p:cNvCxnSpPr>
            <p:nvPr/>
          </p:nvCxnSpPr>
          <p:spPr bwMode="auto">
            <a:xfrm flipH="1" flipV="1">
              <a:off x="5184890" y="1550636"/>
              <a:ext cx="1371515" cy="1647492"/>
            </a:xfrm>
            <a:prstGeom prst="curvedConnector3">
              <a:avLst>
                <a:gd name="adj1" fmla="val -62468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08B51B1-214E-3D4A-A313-06C7ED19E8BE}"/>
                </a:ext>
              </a:extLst>
            </p:cNvPr>
            <p:cNvSpPr txBox="1"/>
            <p:nvPr/>
          </p:nvSpPr>
          <p:spPr>
            <a:xfrm>
              <a:off x="6779022" y="2192833"/>
              <a:ext cx="112883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-component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553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74FCC-EFFD-1341-BE8D-F8FA973E3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Starbuzz</a:t>
            </a:r>
            <a:r>
              <a:rPr lang="en-US" dirty="0"/>
              <a:t>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D1CFC-E999-7741-A288-F2857335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24FB527-DF3B-AC44-860A-37077F2CD599}"/>
              </a:ext>
            </a:extLst>
          </p:cNvPr>
          <p:cNvGrpSpPr/>
          <p:nvPr/>
        </p:nvGrpSpPr>
        <p:grpSpPr>
          <a:xfrm>
            <a:off x="2482530" y="1412136"/>
            <a:ext cx="1375560" cy="738664"/>
            <a:chOff x="3790785" y="1554508"/>
            <a:chExt cx="1562430" cy="73866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002AD6C-BBB1-B344-A917-7B854378014A}"/>
                </a:ext>
              </a:extLst>
            </p:cNvPr>
            <p:cNvSpPr txBox="1"/>
            <p:nvPr/>
          </p:nvSpPr>
          <p:spPr>
            <a:xfrm>
              <a:off x="3790785" y="1554508"/>
              <a:ext cx="1562430" cy="276999"/>
            </a:xfrm>
            <a:prstGeom prst="rect">
              <a:avLst/>
            </a:prstGeom>
            <a:noFill/>
            <a:ln w="19050">
              <a:solidFill>
                <a:srgbClr val="B23C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>
                  <a:solidFill>
                    <a:srgbClr val="B23C00"/>
                  </a:solidFill>
                </a:rPr>
                <a:t>Beverage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3C0A93D-B7B4-F24E-9453-5C6649843A3F}"/>
                </a:ext>
              </a:extLst>
            </p:cNvPr>
            <p:cNvSpPr txBox="1"/>
            <p:nvPr/>
          </p:nvSpPr>
          <p:spPr>
            <a:xfrm>
              <a:off x="3790785" y="1831507"/>
              <a:ext cx="1562430" cy="461665"/>
            </a:xfrm>
            <a:prstGeom prst="rect">
              <a:avLst/>
            </a:prstGeom>
            <a:noFill/>
            <a:ln w="19050">
              <a:solidFill>
                <a:srgbClr val="B23C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i="1" dirty="0">
                  <a:solidFill>
                    <a:srgbClr val="B23C00"/>
                  </a:solidFill>
                </a:rPr>
                <a:t>+description()</a:t>
              </a:r>
            </a:p>
            <a:p>
              <a:r>
                <a:rPr lang="en-US" sz="1200" i="1" dirty="0">
                  <a:solidFill>
                    <a:srgbClr val="B23C00"/>
                  </a:solidFill>
                </a:rPr>
                <a:t>+cost()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FE10690-59EB-6E47-BA73-7BBDFDD5E9C2}"/>
              </a:ext>
            </a:extLst>
          </p:cNvPr>
          <p:cNvGrpSpPr/>
          <p:nvPr/>
        </p:nvGrpSpPr>
        <p:grpSpPr>
          <a:xfrm>
            <a:off x="1280196" y="2148854"/>
            <a:ext cx="1998036" cy="3657560"/>
            <a:chOff x="1280196" y="2148854"/>
            <a:chExt cx="1998036" cy="365756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437F6C0-2571-2A4F-B3D0-4077E72001B8}"/>
                </a:ext>
              </a:extLst>
            </p:cNvPr>
            <p:cNvGrpSpPr/>
            <p:nvPr/>
          </p:nvGrpSpPr>
          <p:grpSpPr>
            <a:xfrm>
              <a:off x="1292143" y="2523735"/>
              <a:ext cx="1190387" cy="735982"/>
              <a:chOff x="481082" y="3063244"/>
              <a:chExt cx="1713505" cy="735982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6F5044A-4B8F-D747-A4E7-817FA4BAF12C}"/>
                  </a:ext>
                </a:extLst>
              </p:cNvPr>
              <p:cNvSpPr txBox="1"/>
              <p:nvPr/>
            </p:nvSpPr>
            <p:spPr>
              <a:xfrm>
                <a:off x="481083" y="3063244"/>
                <a:ext cx="1713504" cy="276999"/>
              </a:xfrm>
              <a:prstGeom prst="rect">
                <a:avLst/>
              </a:prstGeom>
              <a:noFill/>
              <a:ln w="19050">
                <a:solidFill>
                  <a:srgbClr val="B23C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err="1"/>
                  <a:t>DarkRoast</a:t>
                </a:r>
                <a:endParaRPr lang="en-US" sz="1200" b="1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09E495-EA42-EF42-99D2-AF9EABBF85C5}"/>
                  </a:ext>
                </a:extLst>
              </p:cNvPr>
              <p:cNvSpPr txBox="1"/>
              <p:nvPr/>
            </p:nvSpPr>
            <p:spPr>
              <a:xfrm>
                <a:off x="481082" y="3337561"/>
                <a:ext cx="1713504" cy="461665"/>
              </a:xfrm>
              <a:prstGeom prst="rect">
                <a:avLst/>
              </a:prstGeom>
              <a:noFill/>
              <a:ln w="19050">
                <a:solidFill>
                  <a:srgbClr val="B23C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+description()</a:t>
                </a:r>
              </a:p>
              <a:p>
                <a:r>
                  <a:rPr lang="en-US" sz="1200" dirty="0"/>
                  <a:t>+cost()</a:t>
                </a:r>
              </a:p>
            </p:txBody>
          </p:sp>
        </p:grpSp>
        <p:sp>
          <p:nvSpPr>
            <p:cNvPr id="23" name="Triangle 22">
              <a:extLst>
                <a:ext uri="{FF2B5EF4-FFF2-40B4-BE49-F238E27FC236}">
                  <a16:creationId xmlns:a16="http://schemas.microsoft.com/office/drawing/2014/main" id="{C5E5ABE1-020D-9749-AF66-042FAFE51421}"/>
                </a:ext>
              </a:extLst>
            </p:cNvPr>
            <p:cNvSpPr/>
            <p:nvPr/>
          </p:nvSpPr>
          <p:spPr bwMode="auto">
            <a:xfrm>
              <a:off x="3003915" y="2148854"/>
              <a:ext cx="274317" cy="182878"/>
            </a:xfrm>
            <a:prstGeom prst="triangl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50D2AFC9-0260-324F-A6BF-A2112BF10955}"/>
                </a:ext>
              </a:extLst>
            </p:cNvPr>
            <p:cNvGrpSpPr/>
            <p:nvPr/>
          </p:nvGrpSpPr>
          <p:grpSpPr>
            <a:xfrm>
              <a:off x="1292143" y="4240776"/>
              <a:ext cx="1190387" cy="735982"/>
              <a:chOff x="481082" y="3063244"/>
              <a:chExt cx="1713505" cy="735982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A2480A6-37D9-0E48-ACE8-0A493365FE81}"/>
                  </a:ext>
                </a:extLst>
              </p:cNvPr>
              <p:cNvSpPr txBox="1"/>
              <p:nvPr/>
            </p:nvSpPr>
            <p:spPr>
              <a:xfrm>
                <a:off x="481083" y="3063244"/>
                <a:ext cx="1713504" cy="276999"/>
              </a:xfrm>
              <a:prstGeom prst="rect">
                <a:avLst/>
              </a:prstGeom>
              <a:noFill/>
              <a:ln w="19050">
                <a:solidFill>
                  <a:srgbClr val="B23C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Decaf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E6CBA4D-CD4D-704A-92DD-5A3F7FDD89D8}"/>
                  </a:ext>
                </a:extLst>
              </p:cNvPr>
              <p:cNvSpPr txBox="1"/>
              <p:nvPr/>
            </p:nvSpPr>
            <p:spPr>
              <a:xfrm>
                <a:off x="481082" y="3337561"/>
                <a:ext cx="1713504" cy="461665"/>
              </a:xfrm>
              <a:prstGeom prst="rect">
                <a:avLst/>
              </a:prstGeom>
              <a:noFill/>
              <a:ln w="19050">
                <a:solidFill>
                  <a:srgbClr val="B23C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+description()</a:t>
                </a:r>
              </a:p>
              <a:p>
                <a:r>
                  <a:rPr lang="en-US" sz="1200" dirty="0"/>
                  <a:t>+cost()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D5828C9A-D6E9-7C40-8B9C-3468C7F0E820}"/>
                </a:ext>
              </a:extLst>
            </p:cNvPr>
            <p:cNvGrpSpPr/>
            <p:nvPr/>
          </p:nvGrpSpPr>
          <p:grpSpPr>
            <a:xfrm>
              <a:off x="1280196" y="5070432"/>
              <a:ext cx="1190387" cy="735982"/>
              <a:chOff x="481082" y="3063244"/>
              <a:chExt cx="1713505" cy="735982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A8CEA50A-3CE3-3F4F-8256-7298464CF300}"/>
                  </a:ext>
                </a:extLst>
              </p:cNvPr>
              <p:cNvSpPr txBox="1"/>
              <p:nvPr/>
            </p:nvSpPr>
            <p:spPr>
              <a:xfrm>
                <a:off x="481083" y="3063244"/>
                <a:ext cx="1713504" cy="276999"/>
              </a:xfrm>
              <a:prstGeom prst="rect">
                <a:avLst/>
              </a:prstGeom>
              <a:noFill/>
              <a:ln w="19050">
                <a:solidFill>
                  <a:srgbClr val="B23C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err="1"/>
                  <a:t>HouseBlend</a:t>
                </a:r>
                <a:endParaRPr lang="en-US" sz="1200" b="1" dirty="0"/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E3218DA1-524D-C344-9586-6439C07ACD9E}"/>
                  </a:ext>
                </a:extLst>
              </p:cNvPr>
              <p:cNvSpPr txBox="1"/>
              <p:nvPr/>
            </p:nvSpPr>
            <p:spPr>
              <a:xfrm>
                <a:off x="481082" y="3337561"/>
                <a:ext cx="1713504" cy="461665"/>
              </a:xfrm>
              <a:prstGeom prst="rect">
                <a:avLst/>
              </a:prstGeom>
              <a:noFill/>
              <a:ln w="19050">
                <a:solidFill>
                  <a:srgbClr val="B23C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+description()</a:t>
                </a:r>
              </a:p>
              <a:p>
                <a:r>
                  <a:rPr lang="en-US" sz="1200" dirty="0"/>
                  <a:t>+cost()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BA7FAA3-ADD7-8643-B0B7-DDA477040FB8}"/>
                </a:ext>
              </a:extLst>
            </p:cNvPr>
            <p:cNvGrpSpPr/>
            <p:nvPr/>
          </p:nvGrpSpPr>
          <p:grpSpPr>
            <a:xfrm>
              <a:off x="1292143" y="3396875"/>
              <a:ext cx="1190387" cy="735982"/>
              <a:chOff x="481082" y="3063244"/>
              <a:chExt cx="1713505" cy="735982"/>
            </a:xfrm>
          </p:grpSpPr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89F7606-AEB6-934D-B1A2-E6E9E31A667A}"/>
                  </a:ext>
                </a:extLst>
              </p:cNvPr>
              <p:cNvSpPr txBox="1"/>
              <p:nvPr/>
            </p:nvSpPr>
            <p:spPr>
              <a:xfrm>
                <a:off x="481083" y="3063244"/>
                <a:ext cx="1713504" cy="276999"/>
              </a:xfrm>
              <a:prstGeom prst="rect">
                <a:avLst/>
              </a:prstGeom>
              <a:noFill/>
              <a:ln w="19050">
                <a:solidFill>
                  <a:srgbClr val="B23C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Espresso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155ED2F-DC43-1E4E-A3FC-C90E103A7D5C}"/>
                  </a:ext>
                </a:extLst>
              </p:cNvPr>
              <p:cNvSpPr txBox="1"/>
              <p:nvPr/>
            </p:nvSpPr>
            <p:spPr>
              <a:xfrm>
                <a:off x="481082" y="3337561"/>
                <a:ext cx="1713504" cy="461665"/>
              </a:xfrm>
              <a:prstGeom prst="rect">
                <a:avLst/>
              </a:prstGeom>
              <a:noFill/>
              <a:ln w="19050">
                <a:solidFill>
                  <a:srgbClr val="B23C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+description()</a:t>
                </a:r>
              </a:p>
              <a:p>
                <a:r>
                  <a:rPr lang="en-US" sz="1200" dirty="0"/>
                  <a:t>+cost()</a:t>
                </a:r>
              </a:p>
            </p:txBody>
          </p:sp>
        </p:grpSp>
        <p:cxnSp>
          <p:nvCxnSpPr>
            <p:cNvPr id="29" name="Elbow Connector 28">
              <a:extLst>
                <a:ext uri="{FF2B5EF4-FFF2-40B4-BE49-F238E27FC236}">
                  <a16:creationId xmlns:a16="http://schemas.microsoft.com/office/drawing/2014/main" id="{5EAAF204-73FB-8E43-91E4-3D90F5A1E57B}"/>
                </a:ext>
              </a:extLst>
            </p:cNvPr>
            <p:cNvCxnSpPr>
              <a:cxnSpLocks/>
              <a:stCxn id="40" idx="3"/>
              <a:endCxn id="23" idx="3"/>
            </p:cNvCxnSpPr>
            <p:nvPr/>
          </p:nvCxnSpPr>
          <p:spPr bwMode="auto">
            <a:xfrm flipV="1">
              <a:off x="2470583" y="2331732"/>
              <a:ext cx="670491" cy="2877200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AA598E5-7AC9-7647-BCB1-9B62E44BC540}"/>
                </a:ext>
              </a:extLst>
            </p:cNvPr>
            <p:cNvCxnSpPr>
              <a:cxnSpLocks/>
              <a:stCxn id="43" idx="3"/>
            </p:cNvCxnSpPr>
            <p:nvPr/>
          </p:nvCxnSpPr>
          <p:spPr bwMode="auto">
            <a:xfrm>
              <a:off x="2482530" y="3535375"/>
              <a:ext cx="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5" name="Elbow Connector 84">
              <a:extLst>
                <a:ext uri="{FF2B5EF4-FFF2-40B4-BE49-F238E27FC236}">
                  <a16:creationId xmlns:a16="http://schemas.microsoft.com/office/drawing/2014/main" id="{EFD93ADA-025D-C540-92D9-2090A9B6FF2B}"/>
                </a:ext>
              </a:extLst>
            </p:cNvPr>
            <p:cNvCxnSpPr>
              <a:stCxn id="34" idx="3"/>
              <a:endCxn id="23" idx="3"/>
            </p:cNvCxnSpPr>
            <p:nvPr/>
          </p:nvCxnSpPr>
          <p:spPr bwMode="auto">
            <a:xfrm flipV="1">
              <a:off x="2482530" y="2331732"/>
              <a:ext cx="658544" cy="2047544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7" name="Elbow Connector 86">
              <a:extLst>
                <a:ext uri="{FF2B5EF4-FFF2-40B4-BE49-F238E27FC236}">
                  <a16:creationId xmlns:a16="http://schemas.microsoft.com/office/drawing/2014/main" id="{64DF5924-6C10-5B43-9056-D4F0FE56FC2E}"/>
                </a:ext>
              </a:extLst>
            </p:cNvPr>
            <p:cNvCxnSpPr>
              <a:stCxn id="43" idx="3"/>
              <a:endCxn id="23" idx="3"/>
            </p:cNvCxnSpPr>
            <p:nvPr/>
          </p:nvCxnSpPr>
          <p:spPr bwMode="auto">
            <a:xfrm flipV="1">
              <a:off x="2482530" y="2331732"/>
              <a:ext cx="658544" cy="1203643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89" name="Elbow Connector 88">
              <a:extLst>
                <a:ext uri="{FF2B5EF4-FFF2-40B4-BE49-F238E27FC236}">
                  <a16:creationId xmlns:a16="http://schemas.microsoft.com/office/drawing/2014/main" id="{2E657F38-E5E0-CD45-BDF5-36D95B0297F7}"/>
                </a:ext>
              </a:extLst>
            </p:cNvPr>
            <p:cNvCxnSpPr>
              <a:stCxn id="9" idx="3"/>
              <a:endCxn id="23" idx="3"/>
            </p:cNvCxnSpPr>
            <p:nvPr/>
          </p:nvCxnSpPr>
          <p:spPr bwMode="auto">
            <a:xfrm flipV="1">
              <a:off x="2482530" y="2331732"/>
              <a:ext cx="658544" cy="330503"/>
            </a:xfrm>
            <a:prstGeom prst="bentConnector2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C671A07-0616-7744-87AA-4E56827E0550}"/>
              </a:ext>
            </a:extLst>
          </p:cNvPr>
          <p:cNvGrpSpPr/>
          <p:nvPr/>
        </p:nvGrpSpPr>
        <p:grpSpPr>
          <a:xfrm>
            <a:off x="3141075" y="1550636"/>
            <a:ext cx="4404417" cy="1696115"/>
            <a:chOff x="3141075" y="1550636"/>
            <a:chExt cx="4404417" cy="1696115"/>
          </a:xfrm>
        </p:grpSpPr>
        <p:cxnSp>
          <p:nvCxnSpPr>
            <p:cNvPr id="48" name="Curved Connector 47">
              <a:extLst>
                <a:ext uri="{FF2B5EF4-FFF2-40B4-BE49-F238E27FC236}">
                  <a16:creationId xmlns:a16="http://schemas.microsoft.com/office/drawing/2014/main" id="{CDB27A51-3099-0B46-8BA4-E0C3DCABE7FE}"/>
                </a:ext>
              </a:extLst>
            </p:cNvPr>
            <p:cNvCxnSpPr>
              <a:cxnSpLocks/>
              <a:stCxn id="14" idx="3"/>
              <a:endCxn id="5" idx="3"/>
            </p:cNvCxnSpPr>
            <p:nvPr/>
          </p:nvCxnSpPr>
          <p:spPr bwMode="auto">
            <a:xfrm flipH="1" flipV="1">
              <a:off x="3858090" y="1550636"/>
              <a:ext cx="2082965" cy="1281101"/>
            </a:xfrm>
            <a:prstGeom prst="curvedConnector3">
              <a:avLst>
                <a:gd name="adj1" fmla="val -36551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708B51B1-214E-3D4A-A313-06C7ED19E8BE}"/>
                </a:ext>
              </a:extLst>
            </p:cNvPr>
            <p:cNvSpPr txBox="1"/>
            <p:nvPr/>
          </p:nvSpPr>
          <p:spPr>
            <a:xfrm>
              <a:off x="5770647" y="2010149"/>
              <a:ext cx="17748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-</a:t>
              </a:r>
              <a:r>
                <a:rPr lang="en-US" sz="1400" dirty="0" err="1"/>
                <a:t>wrapped_beverage</a:t>
              </a:r>
              <a:endParaRPr lang="en-US" sz="1400" dirty="0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F94ABBE-0A60-DE4F-9BD5-D61775D77EC4}"/>
                </a:ext>
              </a:extLst>
            </p:cNvPr>
            <p:cNvGrpSpPr/>
            <p:nvPr/>
          </p:nvGrpSpPr>
          <p:grpSpPr>
            <a:xfrm>
              <a:off x="3141075" y="2331732"/>
              <a:ext cx="2799980" cy="915019"/>
              <a:chOff x="3141075" y="2331732"/>
              <a:chExt cx="2799980" cy="915019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FDDE9774-10F8-9B46-A4FE-9D193CBF92F2}"/>
                  </a:ext>
                </a:extLst>
              </p:cNvPr>
              <p:cNvGrpSpPr/>
              <p:nvPr/>
            </p:nvGrpSpPr>
            <p:grpSpPr>
              <a:xfrm>
                <a:off x="3858090" y="2693237"/>
                <a:ext cx="2082965" cy="553514"/>
                <a:chOff x="4210219" y="2693237"/>
                <a:chExt cx="2082965" cy="553514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00D84F4-CD11-8D43-87CE-28285BDB0A85}"/>
                    </a:ext>
                  </a:extLst>
                </p:cNvPr>
                <p:cNvSpPr txBox="1"/>
                <p:nvPr/>
              </p:nvSpPr>
              <p:spPr>
                <a:xfrm>
                  <a:off x="4210219" y="2693237"/>
                  <a:ext cx="2082965" cy="276999"/>
                </a:xfrm>
                <a:prstGeom prst="rect">
                  <a:avLst/>
                </a:prstGeom>
                <a:noFill/>
                <a:ln w="19050">
                  <a:solidFill>
                    <a:srgbClr val="008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b="1" i="1" dirty="0" err="1">
                      <a:solidFill>
                        <a:srgbClr val="008000"/>
                      </a:solidFill>
                    </a:rPr>
                    <a:t>CondimentDecorator</a:t>
                  </a:r>
                  <a:endParaRPr lang="en-US" sz="1200" b="1" i="1" dirty="0">
                    <a:solidFill>
                      <a:srgbClr val="008000"/>
                    </a:solidFill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FE8C4100-5F16-DF4D-93A1-97DE808D6538}"/>
                    </a:ext>
                  </a:extLst>
                </p:cNvPr>
                <p:cNvSpPr txBox="1"/>
                <p:nvPr/>
              </p:nvSpPr>
              <p:spPr>
                <a:xfrm>
                  <a:off x="4210219" y="2969752"/>
                  <a:ext cx="2082965" cy="276999"/>
                </a:xfrm>
                <a:prstGeom prst="rect">
                  <a:avLst/>
                </a:prstGeom>
                <a:noFill/>
                <a:ln w="19050">
                  <a:solidFill>
                    <a:srgbClr val="008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>
                      <a:solidFill>
                        <a:srgbClr val="008000"/>
                      </a:solidFill>
                    </a:rPr>
                    <a:t>+</a:t>
                  </a:r>
                  <a:r>
                    <a:rPr lang="en-US" sz="1200" dirty="0" err="1">
                      <a:solidFill>
                        <a:srgbClr val="008000"/>
                      </a:solidFill>
                    </a:rPr>
                    <a:t>get_wrapped_beverage</a:t>
                  </a:r>
                  <a:r>
                    <a:rPr lang="en-US" sz="1200" dirty="0">
                      <a:solidFill>
                        <a:srgbClr val="008000"/>
                      </a:solidFill>
                    </a:rPr>
                    <a:t>()</a:t>
                  </a:r>
                </a:p>
              </p:txBody>
            </p:sp>
          </p:grpSp>
          <p:cxnSp>
            <p:nvCxnSpPr>
              <p:cNvPr id="91" name="Elbow Connector 90">
                <a:extLst>
                  <a:ext uri="{FF2B5EF4-FFF2-40B4-BE49-F238E27FC236}">
                    <a16:creationId xmlns:a16="http://schemas.microsoft.com/office/drawing/2014/main" id="{CE418982-181A-6948-BA5F-41357B784A06}"/>
                  </a:ext>
                </a:extLst>
              </p:cNvPr>
              <p:cNvCxnSpPr>
                <a:stCxn id="14" idx="0"/>
                <a:endCxn id="23" idx="3"/>
              </p:cNvCxnSpPr>
              <p:nvPr/>
            </p:nvCxnSpPr>
            <p:spPr bwMode="auto">
              <a:xfrm rot="16200000" flipV="1">
                <a:off x="3839572" y="1633235"/>
                <a:ext cx="361505" cy="1758499"/>
              </a:xfrm>
              <a:prstGeom prst="bentConnector3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92E5CED-7C2F-8445-9CF4-786F8171B0BA}"/>
              </a:ext>
            </a:extLst>
          </p:cNvPr>
          <p:cNvGrpSpPr/>
          <p:nvPr/>
        </p:nvGrpSpPr>
        <p:grpSpPr>
          <a:xfrm>
            <a:off x="5941056" y="2880365"/>
            <a:ext cx="2134348" cy="3384257"/>
            <a:chOff x="5941056" y="2880365"/>
            <a:chExt cx="2134348" cy="338425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B98650A-F982-8A45-A321-77D6AA883A65}"/>
                </a:ext>
              </a:extLst>
            </p:cNvPr>
            <p:cNvGrpSpPr/>
            <p:nvPr/>
          </p:nvGrpSpPr>
          <p:grpSpPr>
            <a:xfrm>
              <a:off x="6871602" y="2880366"/>
              <a:ext cx="1190386" cy="734424"/>
              <a:chOff x="914440" y="3611878"/>
              <a:chExt cx="2019625" cy="734424"/>
            </a:xfrm>
          </p:grpSpPr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10D5395-962D-2A41-8D39-C782A3CB1BBD}"/>
                  </a:ext>
                </a:extLst>
              </p:cNvPr>
              <p:cNvSpPr txBox="1"/>
              <p:nvPr/>
            </p:nvSpPr>
            <p:spPr>
              <a:xfrm>
                <a:off x="914440" y="3611878"/>
                <a:ext cx="2019625" cy="276999"/>
              </a:xfrm>
              <a:prstGeom prst="rect">
                <a:avLst/>
              </a:prstGeom>
              <a:noFill/>
              <a:ln w="19050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Milk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B618862-3D50-B040-A19F-208D55A21D84}"/>
                  </a:ext>
                </a:extLst>
              </p:cNvPr>
              <p:cNvSpPr txBox="1"/>
              <p:nvPr/>
            </p:nvSpPr>
            <p:spPr>
              <a:xfrm>
                <a:off x="914441" y="3884637"/>
                <a:ext cx="2019624" cy="461665"/>
              </a:xfrm>
              <a:prstGeom prst="rect">
                <a:avLst/>
              </a:prstGeom>
              <a:noFill/>
              <a:ln w="19050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+description()</a:t>
                </a:r>
              </a:p>
              <a:p>
                <a:r>
                  <a:rPr lang="en-US" sz="1200" dirty="0"/>
                  <a:t>+cost()</a:t>
                </a:r>
              </a:p>
            </p:txBody>
          </p:sp>
        </p:grpSp>
        <p:sp>
          <p:nvSpPr>
            <p:cNvPr id="24" name="Triangle 23">
              <a:extLst>
                <a:ext uri="{FF2B5EF4-FFF2-40B4-BE49-F238E27FC236}">
                  <a16:creationId xmlns:a16="http://schemas.microsoft.com/office/drawing/2014/main" id="{E50C65B6-BC85-7F43-BCFE-E39F18DA44D8}"/>
                </a:ext>
              </a:extLst>
            </p:cNvPr>
            <p:cNvSpPr/>
            <p:nvPr/>
          </p:nvSpPr>
          <p:spPr bwMode="auto">
            <a:xfrm rot="16200000">
              <a:off x="5895336" y="2926085"/>
              <a:ext cx="274317" cy="182878"/>
            </a:xfrm>
            <a:prstGeom prst="triangle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0BCBCC0-99F7-D44A-88F0-D15DCBFE777C}"/>
                </a:ext>
              </a:extLst>
            </p:cNvPr>
            <p:cNvGrpSpPr/>
            <p:nvPr/>
          </p:nvGrpSpPr>
          <p:grpSpPr>
            <a:xfrm>
              <a:off x="6877031" y="3770006"/>
              <a:ext cx="1190386" cy="734424"/>
              <a:chOff x="914440" y="3611878"/>
              <a:chExt cx="2019625" cy="734424"/>
            </a:xfrm>
          </p:grpSpPr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DF3DE82-E58F-1745-AC98-8DA23C7D3329}"/>
                  </a:ext>
                </a:extLst>
              </p:cNvPr>
              <p:cNvSpPr txBox="1"/>
              <p:nvPr/>
            </p:nvSpPr>
            <p:spPr>
              <a:xfrm>
                <a:off x="914440" y="3611878"/>
                <a:ext cx="2019625" cy="276999"/>
              </a:xfrm>
              <a:prstGeom prst="rect">
                <a:avLst/>
              </a:prstGeom>
              <a:noFill/>
              <a:ln w="19050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Mocha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4681C838-F2EE-3940-988F-873E034B4C56}"/>
                  </a:ext>
                </a:extLst>
              </p:cNvPr>
              <p:cNvSpPr txBox="1"/>
              <p:nvPr/>
            </p:nvSpPr>
            <p:spPr>
              <a:xfrm>
                <a:off x="914441" y="3884637"/>
                <a:ext cx="2019624" cy="461665"/>
              </a:xfrm>
              <a:prstGeom prst="rect">
                <a:avLst/>
              </a:prstGeom>
              <a:noFill/>
              <a:ln w="19050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+description()</a:t>
                </a:r>
              </a:p>
              <a:p>
                <a:r>
                  <a:rPr lang="en-US" sz="1200" dirty="0"/>
                  <a:t>+cost()</a:t>
                </a: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CEA2591-EF0A-3143-9678-03352E3585E1}"/>
                </a:ext>
              </a:extLst>
            </p:cNvPr>
            <p:cNvGrpSpPr/>
            <p:nvPr/>
          </p:nvGrpSpPr>
          <p:grpSpPr>
            <a:xfrm>
              <a:off x="6885018" y="4650102"/>
              <a:ext cx="1190386" cy="734424"/>
              <a:chOff x="914440" y="3611878"/>
              <a:chExt cx="2019625" cy="734424"/>
            </a:xfrm>
          </p:grpSpPr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29B874A-8E8F-CC42-9642-58DC4E7C7BCD}"/>
                  </a:ext>
                </a:extLst>
              </p:cNvPr>
              <p:cNvSpPr txBox="1"/>
              <p:nvPr/>
            </p:nvSpPr>
            <p:spPr>
              <a:xfrm>
                <a:off x="914440" y="3611878"/>
                <a:ext cx="2019625" cy="276999"/>
              </a:xfrm>
              <a:prstGeom prst="rect">
                <a:avLst/>
              </a:prstGeom>
              <a:noFill/>
              <a:ln w="19050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Soy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062F805-3473-BA4E-A68C-6D4D1C5FCEB8}"/>
                  </a:ext>
                </a:extLst>
              </p:cNvPr>
              <p:cNvSpPr txBox="1"/>
              <p:nvPr/>
            </p:nvSpPr>
            <p:spPr>
              <a:xfrm>
                <a:off x="914441" y="3884637"/>
                <a:ext cx="2019624" cy="461665"/>
              </a:xfrm>
              <a:prstGeom prst="rect">
                <a:avLst/>
              </a:prstGeom>
              <a:noFill/>
              <a:ln w="19050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+description()</a:t>
                </a:r>
              </a:p>
              <a:p>
                <a:r>
                  <a:rPr lang="en-US" sz="1200" dirty="0"/>
                  <a:t>+cost()</a:t>
                </a:r>
              </a:p>
            </p:txBody>
          </p: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45625BA-5C8F-4549-965B-BAB0174FE962}"/>
                </a:ext>
              </a:extLst>
            </p:cNvPr>
            <p:cNvGrpSpPr/>
            <p:nvPr/>
          </p:nvGrpSpPr>
          <p:grpSpPr>
            <a:xfrm>
              <a:off x="6871602" y="5530198"/>
              <a:ext cx="1190386" cy="734424"/>
              <a:chOff x="914440" y="3611878"/>
              <a:chExt cx="2019625" cy="734424"/>
            </a:xfrm>
          </p:grpSpPr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3BD6A23-BEFF-1742-A349-888D5CDD2B67}"/>
                  </a:ext>
                </a:extLst>
              </p:cNvPr>
              <p:cNvSpPr txBox="1"/>
              <p:nvPr/>
            </p:nvSpPr>
            <p:spPr>
              <a:xfrm>
                <a:off x="914440" y="3611878"/>
                <a:ext cx="2019625" cy="276999"/>
              </a:xfrm>
              <a:prstGeom prst="rect">
                <a:avLst/>
              </a:prstGeom>
              <a:noFill/>
              <a:ln w="19050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/>
                  <a:t>Whip</a:t>
                </a:r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A8AFE19-5752-5C42-9C83-62548089DDAB}"/>
                  </a:ext>
                </a:extLst>
              </p:cNvPr>
              <p:cNvSpPr txBox="1"/>
              <p:nvPr/>
            </p:nvSpPr>
            <p:spPr>
              <a:xfrm>
                <a:off x="914441" y="3884637"/>
                <a:ext cx="2019624" cy="461665"/>
              </a:xfrm>
              <a:prstGeom prst="rect">
                <a:avLst/>
              </a:prstGeom>
              <a:noFill/>
              <a:ln w="19050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+description()</a:t>
                </a:r>
              </a:p>
              <a:p>
                <a:r>
                  <a:rPr lang="en-US" sz="1200" dirty="0"/>
                  <a:t>+cost()</a:t>
                </a:r>
              </a:p>
            </p:txBody>
          </p:sp>
        </p:grpSp>
        <p:cxnSp>
          <p:nvCxnSpPr>
            <p:cNvPr id="94" name="Elbow Connector 93">
              <a:extLst>
                <a:ext uri="{FF2B5EF4-FFF2-40B4-BE49-F238E27FC236}">
                  <a16:creationId xmlns:a16="http://schemas.microsoft.com/office/drawing/2014/main" id="{33331352-E75B-C143-BDA8-01758821BF89}"/>
                </a:ext>
              </a:extLst>
            </p:cNvPr>
            <p:cNvCxnSpPr>
              <a:stCxn id="17" idx="1"/>
              <a:endCxn id="24" idx="3"/>
            </p:cNvCxnSpPr>
            <p:nvPr/>
          </p:nvCxnSpPr>
          <p:spPr bwMode="auto">
            <a:xfrm rot="10800000">
              <a:off x="6123934" y="3017524"/>
              <a:ext cx="747668" cy="1342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6" name="Elbow Connector 95">
              <a:extLst>
                <a:ext uri="{FF2B5EF4-FFF2-40B4-BE49-F238E27FC236}">
                  <a16:creationId xmlns:a16="http://schemas.microsoft.com/office/drawing/2014/main" id="{B252D241-906B-8845-BC78-37C05E4AE245}"/>
                </a:ext>
              </a:extLst>
            </p:cNvPr>
            <p:cNvCxnSpPr>
              <a:stCxn id="46" idx="1"/>
              <a:endCxn id="24" idx="3"/>
            </p:cNvCxnSpPr>
            <p:nvPr/>
          </p:nvCxnSpPr>
          <p:spPr bwMode="auto">
            <a:xfrm rot="10800000">
              <a:off x="6123935" y="3017524"/>
              <a:ext cx="753097" cy="890982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98" name="Elbow Connector 97">
              <a:extLst>
                <a:ext uri="{FF2B5EF4-FFF2-40B4-BE49-F238E27FC236}">
                  <a16:creationId xmlns:a16="http://schemas.microsoft.com/office/drawing/2014/main" id="{4AE2BBD7-BD11-F64C-A066-92C22BB7712A}"/>
                </a:ext>
              </a:extLst>
            </p:cNvPr>
            <p:cNvCxnSpPr>
              <a:stCxn id="51" idx="1"/>
              <a:endCxn id="24" idx="3"/>
            </p:cNvCxnSpPr>
            <p:nvPr/>
          </p:nvCxnSpPr>
          <p:spPr bwMode="auto">
            <a:xfrm rot="10800000">
              <a:off x="6123934" y="3017524"/>
              <a:ext cx="761084" cy="1771078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00" name="Elbow Connector 99">
              <a:extLst>
                <a:ext uri="{FF2B5EF4-FFF2-40B4-BE49-F238E27FC236}">
                  <a16:creationId xmlns:a16="http://schemas.microsoft.com/office/drawing/2014/main" id="{6E0809C0-3C70-8D49-A1E4-5BDC296AC4FF}"/>
                </a:ext>
              </a:extLst>
            </p:cNvPr>
            <p:cNvCxnSpPr>
              <a:stCxn id="54" idx="1"/>
              <a:endCxn id="24" idx="3"/>
            </p:cNvCxnSpPr>
            <p:nvPr/>
          </p:nvCxnSpPr>
          <p:spPr bwMode="auto">
            <a:xfrm rot="10800000">
              <a:off x="6123934" y="3017524"/>
              <a:ext cx="747668" cy="2651174"/>
            </a:xfrm>
            <a:prstGeom prst="bentConnector3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BD6F766-42B8-E343-BA79-0A3787510693}"/>
              </a:ext>
            </a:extLst>
          </p:cNvPr>
          <p:cNvGrpSpPr/>
          <p:nvPr/>
        </p:nvGrpSpPr>
        <p:grpSpPr>
          <a:xfrm>
            <a:off x="3206345" y="5445864"/>
            <a:ext cx="3067957" cy="655637"/>
            <a:chOff x="1371635" y="4709146"/>
            <a:chExt cx="7033309" cy="1280146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F31294BD-CD35-E045-915F-C5F74E55D12C}"/>
                </a:ext>
              </a:extLst>
            </p:cNvPr>
            <p:cNvSpPr/>
            <p:nvPr/>
          </p:nvSpPr>
          <p:spPr bwMode="auto">
            <a:xfrm>
              <a:off x="1371635" y="4709146"/>
              <a:ext cx="1828780" cy="1280146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A8EA30E6-E9C2-B847-A82D-1AC8848E4D36}"/>
                </a:ext>
              </a:extLst>
            </p:cNvPr>
            <p:cNvSpPr/>
            <p:nvPr/>
          </p:nvSpPr>
          <p:spPr bwMode="auto">
            <a:xfrm>
              <a:off x="3916048" y="4709146"/>
              <a:ext cx="1828780" cy="1280146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5FC00A2C-A97D-0841-9D08-F257A6576460}"/>
                </a:ext>
              </a:extLst>
            </p:cNvPr>
            <p:cNvSpPr/>
            <p:nvPr/>
          </p:nvSpPr>
          <p:spPr bwMode="auto">
            <a:xfrm>
              <a:off x="6460461" y="4709146"/>
              <a:ext cx="1828780" cy="1280146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rgbClr val="B23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DEFB371-6289-FC4B-8EB3-5387807851A5}"/>
                </a:ext>
              </a:extLst>
            </p:cNvPr>
            <p:cNvSpPr txBox="1"/>
            <p:nvPr/>
          </p:nvSpPr>
          <p:spPr>
            <a:xfrm>
              <a:off x="1617793" y="5310699"/>
              <a:ext cx="1143628" cy="480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DEF0F2"/>
                  </a:solidFill>
                </a:rPr>
                <a:t>Whip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B4B6219D-F885-9D49-9F19-1436C54C35B6}"/>
                </a:ext>
              </a:extLst>
            </p:cNvPr>
            <p:cNvSpPr txBox="1"/>
            <p:nvPr/>
          </p:nvSpPr>
          <p:spPr>
            <a:xfrm>
              <a:off x="4087665" y="5315336"/>
              <a:ext cx="1353097" cy="480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>
                  <a:solidFill>
                    <a:srgbClr val="DEF0F2"/>
                  </a:solidFill>
                </a:rPr>
                <a:t>Mocha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0303C91E-0BA5-7E4A-B491-B80284998565}"/>
                </a:ext>
              </a:extLst>
            </p:cNvPr>
            <p:cNvSpPr txBox="1"/>
            <p:nvPr/>
          </p:nvSpPr>
          <p:spPr>
            <a:xfrm>
              <a:off x="6515312" y="5310699"/>
              <a:ext cx="1889632" cy="4807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err="1">
                  <a:solidFill>
                    <a:srgbClr val="DEF0F2"/>
                  </a:solidFill>
                </a:rPr>
                <a:t>DarkRoast</a:t>
              </a:r>
              <a:endParaRPr lang="en-US" sz="1000" b="1" dirty="0">
                <a:solidFill>
                  <a:srgbClr val="DEF0F2"/>
                </a:solidFill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1FBA97E5-CDA1-254A-A664-0D5FF656B3D6}"/>
                </a:ext>
              </a:extLst>
            </p:cNvPr>
            <p:cNvSpPr txBox="1"/>
            <p:nvPr/>
          </p:nvSpPr>
          <p:spPr>
            <a:xfrm>
              <a:off x="1434828" y="4953625"/>
              <a:ext cx="1011330" cy="420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DEF0F2"/>
                  </a:solidFill>
                </a:rPr>
                <a:t>cost()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4915EA9B-6F41-764E-A100-3FFAE343DFA6}"/>
                </a:ext>
              </a:extLst>
            </p:cNvPr>
            <p:cNvSpPr txBox="1"/>
            <p:nvPr/>
          </p:nvSpPr>
          <p:spPr>
            <a:xfrm>
              <a:off x="4042858" y="4953625"/>
              <a:ext cx="1011330" cy="420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DEF0F2"/>
                  </a:solidFill>
                </a:rPr>
                <a:t>cost()</a:t>
              </a: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56A16082-A210-4349-90AC-D8DE50874991}"/>
                </a:ext>
              </a:extLst>
            </p:cNvPr>
            <p:cNvSpPr txBox="1"/>
            <p:nvPr/>
          </p:nvSpPr>
          <p:spPr>
            <a:xfrm>
              <a:off x="6562904" y="4953625"/>
              <a:ext cx="1011330" cy="420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rgbClr val="DEF0F2"/>
                  </a:solidFill>
                </a:rPr>
                <a:t>cost()</a:t>
              </a:r>
            </a:p>
          </p:txBody>
        </p: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E84B30A6-D9D9-6449-8F57-B36888D4C19E}"/>
                </a:ext>
              </a:extLst>
            </p:cNvPr>
            <p:cNvCxnSpPr>
              <a:cxnSpLocks/>
              <a:stCxn id="103" idx="6"/>
              <a:endCxn id="104" idx="2"/>
            </p:cNvCxnSpPr>
            <p:nvPr/>
          </p:nvCxnSpPr>
          <p:spPr bwMode="auto">
            <a:xfrm>
              <a:off x="3200415" y="5349219"/>
              <a:ext cx="71563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EEA7254A-4FB2-634D-AE7E-FFC06B7B80AE}"/>
                </a:ext>
              </a:extLst>
            </p:cNvPr>
            <p:cNvCxnSpPr>
              <a:cxnSpLocks/>
              <a:stCxn id="104" idx="6"/>
              <a:endCxn id="105" idx="2"/>
            </p:cNvCxnSpPr>
            <p:nvPr/>
          </p:nvCxnSpPr>
          <p:spPr bwMode="auto">
            <a:xfrm>
              <a:off x="5744828" y="5349219"/>
              <a:ext cx="71563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6700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3439" y="1295400"/>
            <a:ext cx="4023361" cy="4835525"/>
          </a:xfrm>
        </p:spPr>
        <p:txBody>
          <a:bodyPr/>
          <a:lstStyle/>
          <a:p>
            <a:r>
              <a:rPr lang="en-US" dirty="0"/>
              <a:t>Strategy Pattern</a:t>
            </a:r>
          </a:p>
          <a:p>
            <a:r>
              <a:rPr lang="en-US" dirty="0"/>
              <a:t>Observer Pattern</a:t>
            </a:r>
          </a:p>
          <a:p>
            <a:r>
              <a:rPr lang="en-US" dirty="0">
                <a:solidFill>
                  <a:srgbClr val="C00000"/>
                </a:solidFill>
              </a:rPr>
              <a:t>Decorator Pattern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96561C-34B5-5748-92D7-A66868519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84" y="1325903"/>
            <a:ext cx="3757667" cy="472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24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Starbuzz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25"/>
            <a:ext cx="6974336" cy="3036091"/>
          </a:xfrm>
        </p:spPr>
        <p:txBody>
          <a:bodyPr/>
          <a:lstStyle/>
          <a:p>
            <a:r>
              <a:rPr lang="en-US" dirty="0"/>
              <a:t>Abstract </a:t>
            </a:r>
            <a:r>
              <a:rPr lang="en-US" b="1" dirty="0">
                <a:solidFill>
                  <a:srgbClr val="B23C00"/>
                </a:solidFill>
                <a:latin typeface="Courier New" charset="0"/>
                <a:ea typeface="Courier New" charset="0"/>
                <a:cs typeface="Courier New" charset="0"/>
              </a:rPr>
              <a:t>Beverage</a:t>
            </a:r>
            <a:r>
              <a:rPr lang="en-US" dirty="0"/>
              <a:t> class: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Abstract 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CondimentDecorator</a:t>
            </a:r>
            <a:r>
              <a:rPr lang="en-US" dirty="0"/>
              <a:t> class: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45C388-8E49-7148-98FC-C13CEA6C1F50}"/>
              </a:ext>
            </a:extLst>
          </p:cNvPr>
          <p:cNvSpPr txBox="1"/>
          <p:nvPr/>
        </p:nvSpPr>
        <p:spPr>
          <a:xfrm>
            <a:off x="365806" y="1610436"/>
            <a:ext cx="4802918" cy="20928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Beverage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Beverage() {}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~Beverage() {}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string description() const =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double cost() const =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09AA4D-DE7E-0F4C-B579-EDCF2CF93777}"/>
              </a:ext>
            </a:extLst>
          </p:cNvPr>
          <p:cNvSpPr txBox="1"/>
          <p:nvPr/>
        </p:nvSpPr>
        <p:spPr>
          <a:xfrm>
            <a:off x="365806" y="4258591"/>
            <a:ext cx="7810151" cy="2462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CondimentDecorator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Beverage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CondimentDecorator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(Beverage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bev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wrapped_beverage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bev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virtual ~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CondimentDecorator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{}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Beverage 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get_wrapped_beverage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const {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wrapped_beverage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Beverage 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wrapped_beverage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EA3C7C-53ED-6B4F-9789-913FF0AF72FB}"/>
              </a:ext>
            </a:extLst>
          </p:cNvPr>
          <p:cNvSpPr txBox="1"/>
          <p:nvPr/>
        </p:nvSpPr>
        <p:spPr>
          <a:xfrm>
            <a:off x="3840488" y="6191060"/>
            <a:ext cx="359104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Point to the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Beverage</a:t>
            </a:r>
            <a:r>
              <a:rPr lang="en-US" sz="1400" dirty="0">
                <a:solidFill>
                  <a:srgbClr val="0033CC"/>
                </a:solidFill>
                <a:latin typeface="+mn-lt"/>
                <a:cs typeface="Courier New" panose="02070309020205020404" pitchFamily="49" charset="0"/>
              </a:rPr>
              <a:t> object </a:t>
            </a:r>
            <a:r>
              <a:rPr lang="en-US" sz="1400" dirty="0">
                <a:solidFill>
                  <a:srgbClr val="0033CC"/>
                </a:solidFill>
                <a:latin typeface="+mn-lt"/>
              </a:rPr>
              <a:t>that </a:t>
            </a:r>
            <a:r>
              <a:rPr lang="en-US" sz="1400" dirty="0">
                <a:solidFill>
                  <a:srgbClr val="0033CC"/>
                </a:solidFill>
              </a:rPr>
              <a:t>it wraps.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3940EB-ABDD-734A-9EB5-2B11E1CF137E}"/>
              </a:ext>
            </a:extLst>
          </p:cNvPr>
          <p:cNvSpPr txBox="1"/>
          <p:nvPr/>
        </p:nvSpPr>
        <p:spPr>
          <a:xfrm>
            <a:off x="4175849" y="1762888"/>
            <a:ext cx="1233030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Beverage.h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558BB6-4FBD-CF48-ADE4-971C33E47CB8}"/>
              </a:ext>
            </a:extLst>
          </p:cNvPr>
          <p:cNvSpPr txBox="1"/>
          <p:nvPr/>
        </p:nvSpPr>
        <p:spPr>
          <a:xfrm>
            <a:off x="6199900" y="4356991"/>
            <a:ext cx="223638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CondimentDecorator.h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2" name="Picture 11" descr="Diagram&#10;&#10;Description automatically generated">
            <a:extLst>
              <a:ext uri="{FF2B5EF4-FFF2-40B4-BE49-F238E27FC236}">
                <a16:creationId xmlns:a16="http://schemas.microsoft.com/office/drawing/2014/main" id="{9F663EAD-0049-6E44-9C8B-819AA910F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419" y="1338704"/>
            <a:ext cx="3344953" cy="2403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6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586C8AE-EFF7-FE43-80BC-CC8EFB64C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292" y="4015729"/>
            <a:ext cx="1965626" cy="22326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Starbuzz Implementation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E4A29B-9418-5E4D-A1ED-4CD018375F8B}"/>
              </a:ext>
            </a:extLst>
          </p:cNvPr>
          <p:cNvSpPr txBox="1"/>
          <p:nvPr/>
        </p:nvSpPr>
        <p:spPr>
          <a:xfrm>
            <a:off x="457245" y="2095536"/>
            <a:ext cx="7837402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DarkRoast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Beverage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string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description()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const { return "Dark Roast Coffee";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double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cost()       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 { return 0.99;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AF5729-0762-9C40-9F2A-EEE1248F8268}"/>
              </a:ext>
            </a:extLst>
          </p:cNvPr>
          <p:cNvSpPr txBox="1"/>
          <p:nvPr/>
        </p:nvSpPr>
        <p:spPr>
          <a:xfrm>
            <a:off x="457245" y="4171968"/>
            <a:ext cx="6726521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Espresso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Beverage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string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description()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 { return "Espresso";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double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cost()       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 { return 1.99;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46F8708-71ED-7448-8693-B7A46C903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7698"/>
          </a:xfrm>
        </p:spPr>
        <p:txBody>
          <a:bodyPr/>
          <a:lstStyle/>
          <a:p>
            <a:r>
              <a:rPr lang="en-US" dirty="0"/>
              <a:t>Two example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Beverage</a:t>
            </a:r>
            <a:r>
              <a:rPr lang="en-US" dirty="0"/>
              <a:t> classes: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8D0719-D692-994D-890D-36E7198D8D0E}"/>
              </a:ext>
            </a:extLst>
          </p:cNvPr>
          <p:cNvSpPr txBox="1"/>
          <p:nvPr/>
        </p:nvSpPr>
        <p:spPr>
          <a:xfrm>
            <a:off x="6800543" y="1922680"/>
            <a:ext cx="132440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DarkRoast.h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09286E-7CA1-E441-A55E-0C3626A34589}"/>
              </a:ext>
            </a:extLst>
          </p:cNvPr>
          <p:cNvSpPr txBox="1"/>
          <p:nvPr/>
        </p:nvSpPr>
        <p:spPr>
          <a:xfrm>
            <a:off x="5838970" y="3977633"/>
            <a:ext cx="121058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Espresso.h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719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478E1F4-2CC5-CD46-BF1D-FE4431D064FE}"/>
              </a:ext>
            </a:extLst>
          </p:cNvPr>
          <p:cNvSpPr txBox="1"/>
          <p:nvPr/>
        </p:nvSpPr>
        <p:spPr>
          <a:xfrm>
            <a:off x="529868" y="2240293"/>
            <a:ext cx="8084264" cy="37856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Milk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: public 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CondimentDecorator</a:t>
            </a:r>
            <a:endParaRPr lang="en-US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Milk(Beverage *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: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CondimentDecorator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 {}</a:t>
            </a:r>
          </a:p>
          <a:p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string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description()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get_wrapped_beverage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description()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", Milk";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double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cost()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get_wrapped_beverage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cost()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+ 0.10;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96AD474-71AE-A24C-8EAB-4E4F16D79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0853" y="1562085"/>
            <a:ext cx="1965626" cy="22326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AFA1E3-172D-5541-B87E-0C48A9F76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Starbuzz</a:t>
            </a:r>
            <a:r>
              <a:rPr lang="en-US" dirty="0"/>
              <a:t> Implementation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62C82-2430-AB4C-A7EC-B851FC40F5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79137"/>
          </a:xfrm>
        </p:spPr>
        <p:txBody>
          <a:bodyPr/>
          <a:lstStyle/>
          <a:p>
            <a:r>
              <a:rPr lang="en-US" dirty="0"/>
              <a:t>Example 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CondimentDecorator</a:t>
            </a:r>
            <a:r>
              <a:rPr lang="en-US" dirty="0"/>
              <a:t> class: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62850-2044-8846-A421-2541A8B7E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A3F857-9859-3343-8796-786723623944}"/>
              </a:ext>
            </a:extLst>
          </p:cNvPr>
          <p:cNvSpPr txBox="1"/>
          <p:nvPr/>
        </p:nvSpPr>
        <p:spPr>
          <a:xfrm>
            <a:off x="7730202" y="5574969"/>
            <a:ext cx="720069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Milk.h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EC4765-5EB9-8E4D-8411-F497379741DC}"/>
              </a:ext>
            </a:extLst>
          </p:cNvPr>
          <p:cNvSpPr txBox="1"/>
          <p:nvPr/>
        </p:nvSpPr>
        <p:spPr>
          <a:xfrm>
            <a:off x="3749049" y="4338920"/>
            <a:ext cx="275267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Description of the wrapped beverage</a:t>
            </a:r>
          </a:p>
          <a:p>
            <a:r>
              <a:rPr lang="en-US" sz="1200" dirty="0">
                <a:solidFill>
                  <a:srgbClr val="0033CC"/>
                </a:solidFill>
              </a:rPr>
              <a:t>plus the description of this condiment.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8145AF2-AAF0-8E49-93AA-2B8150C4D4C5}"/>
              </a:ext>
            </a:extLst>
          </p:cNvPr>
          <p:cNvSpPr txBox="1"/>
          <p:nvPr/>
        </p:nvSpPr>
        <p:spPr>
          <a:xfrm>
            <a:off x="3749049" y="5504281"/>
            <a:ext cx="229421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3CC"/>
                </a:solidFill>
              </a:rPr>
              <a:t>Cost of the wrapped beverage</a:t>
            </a:r>
          </a:p>
          <a:p>
            <a:r>
              <a:rPr lang="en-US" sz="1200" dirty="0">
                <a:solidFill>
                  <a:srgbClr val="0033CC"/>
                </a:solidFill>
              </a:rPr>
              <a:t>plus the cost of this condiment.</a:t>
            </a:r>
          </a:p>
        </p:txBody>
      </p:sp>
    </p:spTree>
    <p:extLst>
      <p:ext uri="{BB962C8B-B14F-4D97-AF65-F5344CB8AC3E}">
        <p14:creationId xmlns:p14="http://schemas.microsoft.com/office/powerpoint/2010/main" val="8652752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Starbuzz</a:t>
            </a:r>
            <a:r>
              <a:rPr lang="en-US" dirty="0"/>
              <a:t> Test Program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CB3305-7BCB-2345-944A-2BD8FE6CDC4E}"/>
              </a:ext>
            </a:extLst>
          </p:cNvPr>
          <p:cNvSpPr txBox="1"/>
          <p:nvPr/>
        </p:nvSpPr>
        <p:spPr>
          <a:xfrm>
            <a:off x="274367" y="1445814"/>
            <a:ext cx="6843540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print_cost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(const Beverage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bev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bev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-&gt;description() &lt;&lt; " $"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bev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-&gt;cost() &lt;&lt;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Beverage *beverage = new Espresso();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print_cost</a:t>
            </a:r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(beverage);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Beverage *beverage2 = new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DarkRoast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beverage2 = new Mocha(beverage2);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beverage2 = new Mocha(beverage2);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beverage2 = new Whip(beverage2);</a:t>
            </a:r>
          </a:p>
          <a:p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print_cost</a:t>
            </a:r>
            <a:r>
              <a:rPr lang="en-US" sz="1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(beverage2);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Beverage *beverage3 = new </a:t>
            </a:r>
            <a:r>
              <a:rPr lang="en-US" sz="14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HouseBlend</a:t>
            </a:r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beverage3 = new Soy(beverage3);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beverage3 = new Mocha(beverage3);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beverage3 = new Whip(beverage3);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print_cost</a:t>
            </a:r>
            <a:r>
              <a:rPr lang="en-US" sz="1400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(beverage3);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4DAA94-9D88-1146-8A7C-8C4A51C738DF}"/>
              </a:ext>
            </a:extLst>
          </p:cNvPr>
          <p:cNvSpPr txBox="1"/>
          <p:nvPr/>
        </p:nvSpPr>
        <p:spPr>
          <a:xfrm>
            <a:off x="5394951" y="1276537"/>
            <a:ext cx="198272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StarbuzzCoffee.cpp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7" name="Picture 6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088365D-DDD2-4245-8C8C-8484AFBDC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097" y="3154683"/>
            <a:ext cx="1965626" cy="223267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4EAA767-9C80-7246-976D-2B0532378FA5}"/>
              </a:ext>
            </a:extLst>
          </p:cNvPr>
          <p:cNvSpPr txBox="1"/>
          <p:nvPr/>
        </p:nvSpPr>
        <p:spPr>
          <a:xfrm>
            <a:off x="3291854" y="5806414"/>
            <a:ext cx="4802918" cy="738664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Espresso $1.99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Dark Roast Coffee, Mocha, Mocha, Whip $1.49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House Blend Coffee, Soy, Mocha, Whip $1.34</a:t>
            </a:r>
          </a:p>
        </p:txBody>
      </p:sp>
    </p:spTree>
    <p:extLst>
      <p:ext uri="{BB962C8B-B14F-4D97-AF65-F5344CB8AC3E}">
        <p14:creationId xmlns:p14="http://schemas.microsoft.com/office/powerpoint/2010/main" val="18025934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Starbuzz Test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770"/>
          </a:xfrm>
        </p:spPr>
        <p:txBody>
          <a:bodyPr/>
          <a:lstStyle/>
          <a:p>
            <a:r>
              <a:rPr lang="en-US" dirty="0"/>
              <a:t>Each beverage description includes the descriptions of its decorator wrappers.</a:t>
            </a:r>
          </a:p>
          <a:p>
            <a:pPr lvl="4"/>
            <a:endParaRPr lang="en-US" dirty="0"/>
          </a:p>
          <a:p>
            <a:r>
              <a:rPr lang="en-US" dirty="0"/>
              <a:t>Each condiment decorator depends on the beverage it wraps to calculate the beverage’s cost, to which the condiment adds its cost.</a:t>
            </a:r>
          </a:p>
          <a:p>
            <a:pPr lvl="4"/>
            <a:endParaRPr lang="en-US" dirty="0"/>
          </a:p>
          <a:p>
            <a:r>
              <a:rPr lang="en-US" dirty="0"/>
              <a:t>Thus, the total cost calculation is a </a:t>
            </a:r>
            <a:r>
              <a:rPr lang="en-US" u="sng" dirty="0"/>
              <a:t>chain</a:t>
            </a:r>
            <a:r>
              <a:rPr lang="en-US" dirty="0"/>
              <a:t> from the outermost condiment wrapper down to the beverage.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95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C43B4-6BE1-F844-B8B4-BBFE733AE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Extra: How to Delete Wrapped Objects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32171-67E4-6047-9AFC-085AAFC6E3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75326"/>
            <a:ext cx="8229600" cy="3355599"/>
          </a:xfrm>
        </p:spPr>
        <p:txBody>
          <a:bodyPr/>
          <a:lstStyle/>
          <a:p>
            <a:r>
              <a:rPr lang="en-US" dirty="0"/>
              <a:t>How do you delete a chain of wrapped objects?</a:t>
            </a:r>
          </a:p>
          <a:p>
            <a:pPr lvl="1"/>
            <a:r>
              <a:rPr lang="en-US" dirty="0"/>
              <a:t>First go down the list and delete any 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CondimentDecorator</a:t>
            </a:r>
            <a:r>
              <a:rPr lang="en-US" dirty="0"/>
              <a:t> objects.</a:t>
            </a:r>
          </a:p>
          <a:p>
            <a:pPr lvl="1"/>
            <a:r>
              <a:rPr lang="en-US" dirty="0"/>
              <a:t>Then delete the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Beverage</a:t>
            </a:r>
            <a:r>
              <a:rPr lang="en-US" dirty="0"/>
              <a:t> object </a:t>
            </a:r>
            <a:br>
              <a:rPr lang="en-US" dirty="0"/>
            </a:br>
            <a:r>
              <a:rPr lang="en-US" dirty="0"/>
              <a:t>at the end of the list.</a:t>
            </a:r>
          </a:p>
          <a:p>
            <a:pPr lvl="4"/>
            <a:endParaRPr lang="en-US" dirty="0"/>
          </a:p>
          <a:p>
            <a:r>
              <a:rPr lang="en-US" dirty="0"/>
              <a:t>How to you tell a 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CondimentDecorator</a:t>
            </a:r>
            <a:r>
              <a:rPr lang="en-US" dirty="0"/>
              <a:t> object from a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Beverage</a:t>
            </a:r>
            <a:r>
              <a:rPr lang="en-US" dirty="0"/>
              <a:t> object?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6EFDB-B1C1-9549-AA82-19866D8A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11476A2-A18C-A846-8E43-A189661664F3}"/>
              </a:ext>
            </a:extLst>
          </p:cNvPr>
          <p:cNvGrpSpPr/>
          <p:nvPr/>
        </p:nvGrpSpPr>
        <p:grpSpPr>
          <a:xfrm>
            <a:off x="1371635" y="1325903"/>
            <a:ext cx="6917606" cy="1280146"/>
            <a:chOff x="1371635" y="4709146"/>
            <a:chExt cx="6917606" cy="128014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1F9A12A-F762-644A-B636-D6F2FFC6B6EC}"/>
                </a:ext>
              </a:extLst>
            </p:cNvPr>
            <p:cNvSpPr/>
            <p:nvPr/>
          </p:nvSpPr>
          <p:spPr bwMode="auto">
            <a:xfrm>
              <a:off x="1371635" y="4709146"/>
              <a:ext cx="1828780" cy="1280146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0FB3A14-52D9-D641-898C-7EC1FB609F0A}"/>
                </a:ext>
              </a:extLst>
            </p:cNvPr>
            <p:cNvSpPr/>
            <p:nvPr/>
          </p:nvSpPr>
          <p:spPr bwMode="auto">
            <a:xfrm>
              <a:off x="3916048" y="4709146"/>
              <a:ext cx="1828780" cy="1280146"/>
            </a:xfrm>
            <a:prstGeom prst="ellipse">
              <a:avLst/>
            </a:prstGeom>
            <a:solidFill>
              <a:srgbClr val="008000"/>
            </a:solidFill>
            <a:ln w="9525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6DF0639-CB58-2E46-BCF9-58AD8CC12F93}"/>
                </a:ext>
              </a:extLst>
            </p:cNvPr>
            <p:cNvSpPr/>
            <p:nvPr/>
          </p:nvSpPr>
          <p:spPr bwMode="auto">
            <a:xfrm>
              <a:off x="6460461" y="4709146"/>
              <a:ext cx="1828780" cy="1280146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rgbClr val="B23C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B91385E-6912-AF4A-B758-301298E7A2AD}"/>
                </a:ext>
              </a:extLst>
            </p:cNvPr>
            <p:cNvSpPr txBox="1"/>
            <p:nvPr/>
          </p:nvSpPr>
          <p:spPr>
            <a:xfrm>
              <a:off x="1960455" y="5562599"/>
              <a:ext cx="6864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DEF0F2"/>
                  </a:solidFill>
                </a:rPr>
                <a:t>Whip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77358F3-1338-C047-8F88-B85D4A5D16AF}"/>
                </a:ext>
              </a:extLst>
            </p:cNvPr>
            <p:cNvSpPr txBox="1"/>
            <p:nvPr/>
          </p:nvSpPr>
          <p:spPr>
            <a:xfrm>
              <a:off x="4430328" y="5567236"/>
              <a:ext cx="83388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DEF0F2"/>
                  </a:solidFill>
                </a:rPr>
                <a:t>Mocha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6964D4D-E5AC-734D-9822-22A1F2811308}"/>
                </a:ext>
              </a:extLst>
            </p:cNvPr>
            <p:cNvSpPr txBox="1"/>
            <p:nvPr/>
          </p:nvSpPr>
          <p:spPr>
            <a:xfrm>
              <a:off x="6857975" y="5562599"/>
              <a:ext cx="12089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>
                  <a:solidFill>
                    <a:srgbClr val="DEF0F2"/>
                  </a:solidFill>
                </a:rPr>
                <a:t>DarkRoast</a:t>
              </a:r>
              <a:endParaRPr lang="en-US" b="1" dirty="0">
                <a:solidFill>
                  <a:srgbClr val="DEF0F2"/>
                </a:solidFill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0949371-F3A1-374E-B199-AD670A005C9D}"/>
                </a:ext>
              </a:extLst>
            </p:cNvPr>
            <p:cNvSpPr txBox="1"/>
            <p:nvPr/>
          </p:nvSpPr>
          <p:spPr>
            <a:xfrm>
              <a:off x="1434829" y="5210719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DEF0F2"/>
                  </a:solidFill>
                </a:rPr>
                <a:t>cost()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E66EAAB-E78E-1C40-875C-26D06B273B6B}"/>
                </a:ext>
              </a:extLst>
            </p:cNvPr>
            <p:cNvSpPr txBox="1"/>
            <p:nvPr/>
          </p:nvSpPr>
          <p:spPr>
            <a:xfrm>
              <a:off x="4042857" y="5210719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DEF0F2"/>
                  </a:solidFill>
                </a:rPr>
                <a:t>cost()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AFC2389-C2A5-C049-9384-F8FEFB0DD82C}"/>
                </a:ext>
              </a:extLst>
            </p:cNvPr>
            <p:cNvSpPr txBox="1"/>
            <p:nvPr/>
          </p:nvSpPr>
          <p:spPr>
            <a:xfrm>
              <a:off x="6562905" y="5210719"/>
              <a:ext cx="631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DEF0F2"/>
                  </a:solidFill>
                </a:rPr>
                <a:t>cost()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C46DE3E-4FB0-8A43-9C76-CB1703B3E669}"/>
                </a:ext>
              </a:extLst>
            </p:cNvPr>
            <p:cNvCxnSpPr>
              <a:stCxn id="18" idx="6"/>
              <a:endCxn id="19" idx="2"/>
            </p:cNvCxnSpPr>
            <p:nvPr/>
          </p:nvCxnSpPr>
          <p:spPr bwMode="auto">
            <a:xfrm>
              <a:off x="3200415" y="5349219"/>
              <a:ext cx="71563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A780E091-D757-D147-8C5E-8D36C3AAE37C}"/>
                </a:ext>
              </a:extLst>
            </p:cNvPr>
            <p:cNvCxnSpPr>
              <a:stCxn id="19" idx="6"/>
              <a:endCxn id="20" idx="2"/>
            </p:cNvCxnSpPr>
            <p:nvPr/>
          </p:nvCxnSpPr>
          <p:spPr bwMode="auto">
            <a:xfrm>
              <a:off x="5744828" y="5349219"/>
              <a:ext cx="715633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34036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CF3A9-F460-AD40-9806-B5C299EDD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Delete Wrapped Objects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3E809-3205-CE47-9366-FB53EBDE8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6645"/>
            <a:ext cx="8229600" cy="4835525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dynamic_cast</a:t>
            </a:r>
            <a:r>
              <a:rPr lang="en-US" dirty="0"/>
              <a:t> to safely convert a pointer to a base object (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Beverage *</a:t>
            </a:r>
            <a:r>
              <a:rPr lang="en-US" dirty="0"/>
              <a:t>) down to a pointer to a derived object (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CondimentDecorator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dirty="0"/>
              <a:t>).</a:t>
            </a:r>
          </a:p>
          <a:p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If the conversion </a:t>
            </a:r>
            <a:r>
              <a:rPr lang="en-US" u="sng" dirty="0"/>
              <a:t>fails</a:t>
            </a:r>
            <a:r>
              <a:rPr lang="en-US" dirty="0"/>
              <a:t>, instead of returning a pointer to a derived object,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dynamic_cast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returns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Variable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cd</a:t>
            </a:r>
            <a:r>
              <a:rPr lang="en-US" dirty="0"/>
              <a:t> is set to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dirty="0"/>
              <a:t> if </a:t>
            </a:r>
            <a:r>
              <a:rPr lang="en-US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bev</a:t>
            </a:r>
            <a:r>
              <a:rPr lang="en-US" dirty="0"/>
              <a:t> is </a:t>
            </a:r>
            <a:r>
              <a:rPr lang="en-US" u="sng" dirty="0"/>
              <a:t>not</a:t>
            </a:r>
            <a:r>
              <a:rPr lang="en-US" dirty="0"/>
              <a:t> pointing to a 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CondimentDecorator</a:t>
            </a:r>
            <a:r>
              <a:rPr lang="en-US" dirty="0"/>
              <a:t> object.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501BFE-8980-D649-B100-D99F3AF04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580EA6-5744-B643-98EE-CD3120218881}"/>
              </a:ext>
            </a:extLst>
          </p:cNvPr>
          <p:cNvSpPr txBox="1"/>
          <p:nvPr/>
        </p:nvSpPr>
        <p:spPr>
          <a:xfrm>
            <a:off x="406436" y="3287367"/>
            <a:ext cx="8331127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Beverage *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CondimentDecorator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*cd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dynamic_cas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CondimentDecorator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*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&gt;(</a:t>
            </a:r>
            <a:r>
              <a:rPr lang="en-US" b="1" dirty="0" err="1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bev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4557DD-D652-0641-96D8-4B4671197C7B}"/>
              </a:ext>
            </a:extLst>
          </p:cNvPr>
          <p:cNvSpPr txBox="1"/>
          <p:nvPr/>
        </p:nvSpPr>
        <p:spPr>
          <a:xfrm>
            <a:off x="1077292" y="996264"/>
            <a:ext cx="6989414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How to you tell a </a:t>
            </a:r>
            <a:r>
              <a:rPr lang="en-US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CondimentDecorator</a:t>
            </a:r>
            <a:r>
              <a:rPr lang="en-US" dirty="0"/>
              <a:t> object from a </a:t>
            </a:r>
            <a:r>
              <a:rPr lang="en-US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Beverage</a:t>
            </a:r>
            <a:r>
              <a:rPr lang="en-US" dirty="0"/>
              <a:t> object?</a:t>
            </a:r>
          </a:p>
        </p:txBody>
      </p:sp>
    </p:spTree>
    <p:extLst>
      <p:ext uri="{BB962C8B-B14F-4D97-AF65-F5344CB8AC3E}">
        <p14:creationId xmlns:p14="http://schemas.microsoft.com/office/powerpoint/2010/main" val="42554536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68D60-5C1E-744D-AB85-F5FCEC471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Delete Wrapped Objects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A36FC0-2837-B14A-9597-EF22324B53DA}"/>
              </a:ext>
            </a:extLst>
          </p:cNvPr>
          <p:cNvSpPr txBox="1"/>
          <p:nvPr/>
        </p:nvSpPr>
        <p:spPr>
          <a:xfrm>
            <a:off x="221289" y="1436881"/>
            <a:ext cx="7595349" cy="38472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delete_beverage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(Beverage *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bev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CondimentDecorator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*cd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dynamic_cast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CondimentDecorator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*&gt;(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bev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while (cd !=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nullptr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bev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cd-&gt;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get_wrapped_beverage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delete cd;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cd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dynamic_cast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CondimentDecorator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*&gt;(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bev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delete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bev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...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delete_beverage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(beverage2);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ED62E4-D6C8-0D4B-B242-42C36584C315}"/>
              </a:ext>
            </a:extLst>
          </p:cNvPr>
          <p:cNvSpPr txBox="1"/>
          <p:nvPr/>
        </p:nvSpPr>
        <p:spPr>
          <a:xfrm>
            <a:off x="4754878" y="2606137"/>
            <a:ext cx="290015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First go down the list to delete any</a:t>
            </a:r>
          </a:p>
          <a:p>
            <a:r>
              <a:rPr lang="en-US" sz="1400" b="1" dirty="0" err="1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CondimentDecorator</a:t>
            </a:r>
            <a:r>
              <a:rPr lang="en-US" sz="1400" dirty="0">
                <a:solidFill>
                  <a:srgbClr val="0033CC"/>
                </a:solidFill>
              </a:rPr>
              <a:t> objects.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D90DE0-94BF-D340-BCD9-7CCB4C9F1971}"/>
              </a:ext>
            </a:extLst>
          </p:cNvPr>
          <p:cNvSpPr txBox="1"/>
          <p:nvPr/>
        </p:nvSpPr>
        <p:spPr>
          <a:xfrm>
            <a:off x="731562" y="4069073"/>
            <a:ext cx="1795684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Then delete the </a:t>
            </a:r>
          </a:p>
          <a:p>
            <a:r>
              <a:rPr lang="en-US" sz="1400" b="1" dirty="0">
                <a:solidFill>
                  <a:srgbClr val="B23C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Beverage</a:t>
            </a:r>
            <a:r>
              <a:rPr lang="en-US" sz="1400" dirty="0">
                <a:solidFill>
                  <a:srgbClr val="0033CC"/>
                </a:solidFill>
              </a:rPr>
              <a:t> object </a:t>
            </a:r>
          </a:p>
          <a:p>
            <a:r>
              <a:rPr lang="en-US" sz="1400" dirty="0">
                <a:solidFill>
                  <a:srgbClr val="0033CC"/>
                </a:solidFill>
              </a:rPr>
              <a:t>at the end of the list.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F11563-FDFD-254E-8CF2-B01064115AB8}"/>
              </a:ext>
            </a:extLst>
          </p:cNvPr>
          <p:cNvSpPr txBox="1"/>
          <p:nvPr/>
        </p:nvSpPr>
        <p:spPr>
          <a:xfrm>
            <a:off x="6126463" y="1285399"/>
            <a:ext cx="198272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StarbuzzCoffee.cpp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097461-1796-C44A-8C28-0243F7D56E4A}"/>
              </a:ext>
            </a:extLst>
          </p:cNvPr>
          <p:cNvSpPr txBox="1"/>
          <p:nvPr/>
        </p:nvSpPr>
        <p:spPr>
          <a:xfrm>
            <a:off x="3291854" y="3494514"/>
            <a:ext cx="5394913" cy="2677656"/>
          </a:xfrm>
          <a:prstGeom prst="rect">
            <a:avLst/>
          </a:prstGeom>
          <a:solidFill>
            <a:srgbClr val="DEF0F2"/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Espresso $1.99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deleting Espresso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Dark Roast Coffee, Mocha, Mocha, Whip $1.49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deleting Dark Roast Coffee, Mocha, Mocha, Whip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deleting Dark Roast Coffee, Mocha, Mocha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deleting Dark Roast Coffee, Mocha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deleting Dark Roast Coffee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House Blend Coffee, Soy, Mocha, Whip $1.34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deleting House Blend Coffee, Soy, Mocha, Whip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deleting House Blend Coffee, Soy, Mocha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deleting House Blend Coffee, Soy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deleting House Blend Coffee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E34A6-A5BC-3B43-BD3A-ADE25A36F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95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Decorator Pattern Caveats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wrapped beverage still “is a”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Beverage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Abstract class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CondimentDecorator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is a subclass of abstract superclass </a:t>
            </a:r>
            <a:r>
              <a:rPr lang="en-US" b="1" dirty="0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Beverage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r>
              <a:rPr lang="en-US" u="sng" dirty="0"/>
              <a:t>Code to the interfaces</a:t>
            </a:r>
            <a:r>
              <a:rPr lang="en-US" dirty="0"/>
              <a:t> (abstract </a:t>
            </a:r>
            <a:r>
              <a:rPr lang="en-US" dirty="0" err="1"/>
              <a:t>superclasses</a:t>
            </a:r>
            <a:r>
              <a:rPr lang="en-US" dirty="0"/>
              <a:t> such as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Beverage</a:t>
            </a:r>
            <a:r>
              <a:rPr lang="en-US" dirty="0"/>
              <a:t>), not to a specific concrete component.</a:t>
            </a:r>
          </a:p>
          <a:p>
            <a:pPr lvl="1"/>
            <a:r>
              <a:rPr lang="en-US" dirty="0"/>
              <a:t>For example, you would break the Decorator Pattern if your code must “reach into” the chain of wrappers to a specific concrete class, such as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  <a:ea typeface="Courier New" charset="0"/>
                <a:cs typeface="Courier New" charset="0"/>
              </a:rPr>
              <a:t>HouseBlend</a:t>
            </a:r>
            <a:r>
              <a:rPr lang="en-US" dirty="0"/>
              <a:t>, in order to offer a special discount for that beverage.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9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Decorator Pattern Caveats, </a:t>
            </a:r>
            <a:r>
              <a:rPr lang="en-US" i="1" dirty="0"/>
              <a:t>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64"/>
            <a:ext cx="8229600" cy="4896461"/>
          </a:xfrm>
        </p:spPr>
        <p:txBody>
          <a:bodyPr/>
          <a:lstStyle/>
          <a:p>
            <a:r>
              <a:rPr lang="en-US" dirty="0"/>
              <a:t>Decorators are meant to </a:t>
            </a:r>
            <a:r>
              <a:rPr lang="en-US" u="sng" dirty="0"/>
              <a:t>add behavior </a:t>
            </a:r>
            <a:br>
              <a:rPr lang="en-US" dirty="0"/>
            </a:br>
            <a:r>
              <a:rPr lang="en-US" dirty="0"/>
              <a:t>to the object they wrap.</a:t>
            </a:r>
          </a:p>
          <a:p>
            <a:pPr lvl="4"/>
            <a:endParaRPr lang="en-US" dirty="0"/>
          </a:p>
          <a:p>
            <a:pPr lvl="1"/>
            <a:r>
              <a:rPr lang="en-US" dirty="0"/>
              <a:t>The decorator adds its </a:t>
            </a:r>
            <a:r>
              <a:rPr lang="en-US" u="sng" dirty="0"/>
              <a:t>own behavior</a:t>
            </a:r>
            <a:r>
              <a:rPr lang="en-US" dirty="0"/>
              <a:t> before </a:t>
            </a:r>
            <a:br>
              <a:rPr lang="en-US" dirty="0"/>
            </a:br>
            <a:r>
              <a:rPr lang="en-US" dirty="0"/>
              <a:t>and/or after delegating to the object it decorates.</a:t>
            </a:r>
          </a:p>
          <a:p>
            <a:pPr lvl="5"/>
            <a:endParaRPr lang="en-US" dirty="0"/>
          </a:p>
          <a:p>
            <a:pPr lvl="1"/>
            <a:r>
              <a:rPr lang="en-US" dirty="0"/>
              <a:t>The decorated object may itself be </a:t>
            </a:r>
            <a:br>
              <a:rPr lang="en-US" dirty="0"/>
            </a:br>
            <a:r>
              <a:rPr lang="en-US" dirty="0"/>
              <a:t>decorating another object, thereby </a:t>
            </a:r>
            <a:br>
              <a:rPr lang="en-US" dirty="0"/>
            </a:br>
            <a:r>
              <a:rPr lang="en-US" dirty="0"/>
              <a:t>adding to the </a:t>
            </a:r>
            <a:r>
              <a:rPr lang="en-US" u="sng" dirty="0"/>
              <a:t>calculation chain</a:t>
            </a:r>
            <a:r>
              <a:rPr lang="en-US" dirty="0"/>
              <a:t>.</a:t>
            </a:r>
          </a:p>
          <a:p>
            <a:pPr lvl="5"/>
            <a:endParaRPr lang="en-US" dirty="0"/>
          </a:p>
          <a:p>
            <a:r>
              <a:rPr lang="en-US" dirty="0"/>
              <a:t>The Decorator Pattern </a:t>
            </a:r>
            <a:r>
              <a:rPr lang="en-US" u="sng" dirty="0"/>
              <a:t>can be overused</a:t>
            </a:r>
            <a:r>
              <a:rPr lang="en-US" dirty="0"/>
              <a:t> and multiply into many small objects, making the overall design complex.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6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Starbuzz Coffee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1402088"/>
          </a:xfrm>
        </p:spPr>
        <p:txBody>
          <a:bodyPr/>
          <a:lstStyle/>
          <a:p>
            <a:r>
              <a:rPr lang="en-US" dirty="0"/>
              <a:t>They’ve grown so fast that they now must update their ordering system to match their beverage offerings.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BDDE16-2C16-344B-9EC4-CFADD0C47549}"/>
              </a:ext>
            </a:extLst>
          </p:cNvPr>
          <p:cNvSpPr txBox="1"/>
          <p:nvPr/>
        </p:nvSpPr>
        <p:spPr>
          <a:xfrm>
            <a:off x="3017537" y="2926090"/>
            <a:ext cx="3108926" cy="18158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Today’s examples and some of the images are from</a:t>
            </a:r>
          </a:p>
          <a:p>
            <a:r>
              <a:rPr lang="en-US" b="1" dirty="0">
                <a:solidFill>
                  <a:srgbClr val="0033CC"/>
                </a:solidFill>
              </a:rPr>
              <a:t>Head First Design Patterns</a:t>
            </a:r>
          </a:p>
          <a:p>
            <a:r>
              <a:rPr lang="en-US" dirty="0">
                <a:solidFill>
                  <a:srgbClr val="0033CC"/>
                </a:solidFill>
              </a:rPr>
              <a:t>by Eric &amp; Elizabeth Freeman</a:t>
            </a:r>
          </a:p>
          <a:p>
            <a:r>
              <a:rPr lang="en-US" dirty="0">
                <a:solidFill>
                  <a:srgbClr val="0033CC"/>
                </a:solidFill>
              </a:rPr>
              <a:t>O’Reilly, 2004.</a:t>
            </a:r>
          </a:p>
          <a:p>
            <a:endParaRPr lang="en-US" dirty="0">
              <a:solidFill>
                <a:srgbClr val="0033CC"/>
              </a:solidFill>
            </a:endParaRPr>
          </a:p>
          <a:p>
            <a:r>
              <a:rPr lang="en-US" dirty="0">
                <a:solidFill>
                  <a:srgbClr val="0033CC"/>
                </a:solidFill>
              </a:rPr>
              <a:t>The Java code is ported to C++.</a:t>
            </a:r>
          </a:p>
        </p:txBody>
      </p:sp>
    </p:spTree>
    <p:extLst>
      <p:ext uri="{BB962C8B-B14F-4D97-AF65-F5344CB8AC3E}">
        <p14:creationId xmlns:p14="http://schemas.microsoft.com/office/powerpoint/2010/main" val="4287255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Starbuzz Coffee: Initial Design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282" y="1240815"/>
            <a:ext cx="7478156" cy="502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49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Starbuzz Coffee: Initial Design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8903" y="1187373"/>
            <a:ext cx="5943535" cy="5533431"/>
          </a:xfrm>
          <a:prstGeom prst="rect">
            <a:avLst/>
          </a:prstGeom>
        </p:spPr>
      </p:pic>
      <p:sp>
        <p:nvSpPr>
          <p:cNvPr id="6" name="AutoShape 2" descr="82fig02.png.jp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45" y="1295401"/>
            <a:ext cx="3383288" cy="1036332"/>
          </a:xfrm>
        </p:spPr>
        <p:txBody>
          <a:bodyPr/>
          <a:lstStyle/>
          <a:p>
            <a:r>
              <a:rPr lang="en-US" dirty="0"/>
              <a:t>Charge extra for condiments:</a:t>
            </a:r>
          </a:p>
        </p:txBody>
      </p:sp>
    </p:spTree>
    <p:extLst>
      <p:ext uri="{BB962C8B-B14F-4D97-AF65-F5344CB8AC3E}">
        <p14:creationId xmlns:p14="http://schemas.microsoft.com/office/powerpoint/2010/main" val="2862223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Starbuzz Coffee: Second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944893"/>
          </a:xfrm>
        </p:spPr>
        <p:txBody>
          <a:bodyPr/>
          <a:lstStyle/>
          <a:p>
            <a:r>
              <a:rPr lang="en-US" dirty="0"/>
              <a:t>Use member variables and inheritance in the base class to keep track of the condiments: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5890" y="2331732"/>
            <a:ext cx="6492219" cy="39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23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757" y="1295400"/>
            <a:ext cx="7569023" cy="4953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Starbuzz Coffee: Second Design</a:t>
            </a:r>
            <a:r>
              <a:rPr lang="en-US" i="1" dirty="0"/>
              <a:t>,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2926093" cy="1036331"/>
          </a:xfrm>
        </p:spPr>
        <p:txBody>
          <a:bodyPr/>
          <a:lstStyle/>
          <a:p>
            <a:r>
              <a:rPr lang="en-US"/>
              <a:t>One </a:t>
            </a:r>
            <a:r>
              <a:rPr lang="en-US" dirty="0"/>
              <a:t>subclass per beverage: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2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Starbuzz Coffee: Second Design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Problems with this solution?</a:t>
            </a:r>
          </a:p>
          <a:p>
            <a:pPr lvl="3"/>
            <a:endParaRPr lang="en-US" dirty="0"/>
          </a:p>
          <a:p>
            <a:pPr lvl="1"/>
            <a:r>
              <a:rPr lang="en-US" dirty="0"/>
              <a:t>Price changes for condiments.</a:t>
            </a:r>
          </a:p>
          <a:p>
            <a:pPr lvl="1"/>
            <a:r>
              <a:rPr lang="en-US" dirty="0"/>
              <a:t>New condiments.</a:t>
            </a:r>
          </a:p>
          <a:p>
            <a:pPr lvl="1"/>
            <a:r>
              <a:rPr lang="en-US" dirty="0"/>
              <a:t>New beverages, such as iced tea, for which the current set of condiments may be inappropriate.</a:t>
            </a:r>
          </a:p>
          <a:p>
            <a:pPr lvl="1"/>
            <a:r>
              <a:rPr lang="en-US" dirty="0"/>
              <a:t>Double mocha?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23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Open-Closed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Close</a:t>
            </a:r>
            <a:r>
              <a:rPr lang="en-US" dirty="0"/>
              <a:t> existing classes to </a:t>
            </a:r>
            <a:r>
              <a:rPr lang="en-US" u="sng" dirty="0"/>
              <a:t>modification</a:t>
            </a:r>
            <a:r>
              <a:rPr lang="en-US" dirty="0"/>
              <a:t>.</a:t>
            </a:r>
          </a:p>
          <a:p>
            <a:pPr lvl="4"/>
            <a:endParaRPr lang="en-US" dirty="0"/>
          </a:p>
          <a:p>
            <a:r>
              <a:rPr lang="en-US" u="sng" dirty="0"/>
              <a:t>Open</a:t>
            </a:r>
            <a:r>
              <a:rPr lang="en-US" dirty="0"/>
              <a:t> existing classes to be easily </a:t>
            </a:r>
            <a:r>
              <a:rPr lang="en-US" u="sng" dirty="0"/>
              <a:t>extended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to incorporate new behaviors.</a:t>
            </a:r>
          </a:p>
          <a:p>
            <a:pPr lvl="4"/>
            <a:endParaRPr lang="en-US" dirty="0"/>
          </a:p>
          <a:p>
            <a:r>
              <a:rPr lang="en-US" dirty="0"/>
              <a:t>Designs that are </a:t>
            </a:r>
            <a:r>
              <a:rPr lang="en-US" u="sng" dirty="0"/>
              <a:t>resilient to change </a:t>
            </a:r>
            <a:br>
              <a:rPr lang="en-US" dirty="0"/>
            </a:br>
            <a:r>
              <a:rPr lang="en-US" dirty="0"/>
              <a:t>and </a:t>
            </a:r>
            <a:r>
              <a:rPr lang="en-US" u="sng" dirty="0"/>
              <a:t>flexible</a:t>
            </a:r>
            <a:r>
              <a:rPr lang="en-US" dirty="0"/>
              <a:t> enough to meet </a:t>
            </a:r>
            <a:br>
              <a:rPr lang="en-US" dirty="0"/>
            </a:br>
            <a:r>
              <a:rPr lang="en-US" dirty="0"/>
              <a:t>changing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85894"/>
      </p:ext>
    </p:extLst>
  </p:cSld>
  <p:clrMapOvr>
    <a:masterClrMapping/>
  </p:clrMapOvr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41685</TotalTime>
  <Words>1904</Words>
  <Application>Microsoft Macintosh PowerPoint</Application>
  <PresentationFormat>On-screen Show (4:3)</PresentationFormat>
  <Paragraphs>354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Courier New</vt:lpstr>
      <vt:lpstr>Times New Roman</vt:lpstr>
      <vt:lpstr>Wingdings</vt:lpstr>
      <vt:lpstr>Quadrant</vt:lpstr>
      <vt:lpstr>CMPE 135 Object-Oriented Analysis and Design April 6 Class Meeting</vt:lpstr>
      <vt:lpstr>Design Patterns</vt:lpstr>
      <vt:lpstr>Starbuzz Coffee</vt:lpstr>
      <vt:lpstr>Starbuzz Coffee: Initial Design</vt:lpstr>
      <vt:lpstr>Starbuzz Coffee: Initial Design, cont’d</vt:lpstr>
      <vt:lpstr>Starbuzz Coffee: Second Design</vt:lpstr>
      <vt:lpstr>Starbuzz Coffee: Second Design, cont’d</vt:lpstr>
      <vt:lpstr>Starbuzz Coffee: Second Design, cont’d</vt:lpstr>
      <vt:lpstr>The Open-Closed Principle</vt:lpstr>
      <vt:lpstr>The Decorator Pattern</vt:lpstr>
      <vt:lpstr>The Decorator Pattern, cont’d</vt:lpstr>
      <vt:lpstr>The Decorator Pattern, cont’d</vt:lpstr>
      <vt:lpstr>The Decorator Pattern, cont’d</vt:lpstr>
      <vt:lpstr>The Decorator Pattern, cont’d</vt:lpstr>
      <vt:lpstr>The Decorator Pattern, cont’d</vt:lpstr>
      <vt:lpstr>The Decorator Pattern, cont’d</vt:lpstr>
      <vt:lpstr>The Decorator Pattern, cont’d</vt:lpstr>
      <vt:lpstr>Decorator Pattern UML</vt:lpstr>
      <vt:lpstr>Starbuzz Design</vt:lpstr>
      <vt:lpstr>Starbuzz Implementation</vt:lpstr>
      <vt:lpstr>Starbuzz Implementation, cont’d</vt:lpstr>
      <vt:lpstr>Starbuzz Implementation, cont’d</vt:lpstr>
      <vt:lpstr>Starbuzz Test Program</vt:lpstr>
      <vt:lpstr>Starbuzz Test, cont’d</vt:lpstr>
      <vt:lpstr>Extra: How to Delete Wrapped Objects</vt:lpstr>
      <vt:lpstr>How to Delete Wrapped Objects, cont’d</vt:lpstr>
      <vt:lpstr>How to Delete Wrapped Objects, cont’d</vt:lpstr>
      <vt:lpstr>Decorator Pattern Caveats</vt:lpstr>
      <vt:lpstr>Decorator Pattern Caveats, cont’d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153: Concepts of Compiler Design</dc:title>
  <dc:creator>Ronald Mak</dc:creator>
  <cp:lastModifiedBy>Ron Mak</cp:lastModifiedBy>
  <cp:revision>785</cp:revision>
  <dcterms:created xsi:type="dcterms:W3CDTF">2008-01-12T03:52:55Z</dcterms:created>
  <dcterms:modified xsi:type="dcterms:W3CDTF">2021-04-06T21:34:40Z</dcterms:modified>
</cp:coreProperties>
</file>