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5" r:id="rId3"/>
    <p:sldId id="286" r:id="rId4"/>
    <p:sldId id="290" r:id="rId5"/>
    <p:sldId id="291" r:id="rId6"/>
    <p:sldId id="287" r:id="rId7"/>
    <p:sldId id="288" r:id="rId8"/>
    <p:sldId id="292" r:id="rId9"/>
    <p:sldId id="293" r:id="rId10"/>
    <p:sldId id="294" r:id="rId11"/>
    <p:sldId id="295" r:id="rId12"/>
    <p:sldId id="296" r:id="rId13"/>
    <p:sldId id="318" r:id="rId14"/>
    <p:sldId id="319" r:id="rId15"/>
    <p:sldId id="257" r:id="rId16"/>
    <p:sldId id="259" r:id="rId17"/>
    <p:sldId id="261" r:id="rId18"/>
    <p:sldId id="258" r:id="rId19"/>
    <p:sldId id="262" r:id="rId20"/>
    <p:sldId id="263" r:id="rId21"/>
    <p:sldId id="260" r:id="rId22"/>
    <p:sldId id="264" r:id="rId23"/>
    <p:sldId id="289" r:id="rId24"/>
    <p:sldId id="266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DEF0F2"/>
    <a:srgbClr val="B23C00"/>
    <a:srgbClr val="8F0000"/>
    <a:srgbClr val="F2E5D0"/>
    <a:srgbClr val="464646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5" autoAdjust="0"/>
    <p:restoredTop sz="86386" autoAdjust="0"/>
  </p:normalViewPr>
  <p:slideViewPr>
    <p:cSldViewPr>
      <p:cViewPr varScale="1">
        <p:scale>
          <a:sx n="160" d="100"/>
          <a:sy n="160" d="100"/>
        </p:scale>
        <p:origin x="176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December 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March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orP55Aq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2400" dirty="0"/>
              <a:t>CMPE 135</a:t>
            </a:r>
            <a:br>
              <a:rPr lang="en-US" altLang="x-none" sz="3200" dirty="0"/>
            </a:br>
            <a:r>
              <a:rPr lang="en-US" altLang="x-none" sz="3200" dirty="0"/>
              <a:t>Object-Oriented Analysis and Design</a:t>
            </a:r>
            <a:br>
              <a:rPr lang="en-US" sz="3600" dirty="0"/>
            </a:br>
            <a:r>
              <a:rPr lang="en-US" sz="2400" dirty="0"/>
              <a:t>March 11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8CB63-A9D0-0947-A4B7-06FBFBB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vs. References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AD0F6-0CF2-C844-A045-6EAEF9C90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Explicitly dereference</a:t>
            </a:r>
            <a:r>
              <a:rPr lang="en-US" dirty="0"/>
              <a:t> a pointer variable.</a:t>
            </a:r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A reference variable is </a:t>
            </a:r>
            <a:r>
              <a:rPr lang="en-US" u="sng" dirty="0"/>
              <a:t>implicitly dereferenced</a:t>
            </a:r>
            <a:r>
              <a:rPr lang="en-US" dirty="0"/>
              <a:t>.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pointer variable’s value can participate in </a:t>
            </a:r>
            <a:r>
              <a:rPr lang="en-US" u="sng" dirty="0"/>
              <a:t>address arithmetic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reference variable’s address value cannot.</a:t>
            </a:r>
          </a:p>
          <a:p>
            <a:pPr lvl="1"/>
            <a:r>
              <a:rPr lang="en-US" dirty="0"/>
              <a:t>A reference variable is similar to a constant pointer.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6A4D93-3EF9-B340-85DE-958D76619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C2C357-D58B-5B47-B33A-676183A07D79}"/>
              </a:ext>
            </a:extLst>
          </p:cNvPr>
          <p:cNvSpPr txBox="1"/>
          <p:nvPr/>
        </p:nvSpPr>
        <p:spPr>
          <a:xfrm>
            <a:off x="3583587" y="1900535"/>
            <a:ext cx="1976823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k, y;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*p1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p2-&gt;year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A3FB8-944A-5E4B-AE97-CCD0FE912F66}"/>
              </a:ext>
            </a:extLst>
          </p:cNvPr>
          <p:cNvSpPr txBox="1"/>
          <p:nvPr/>
        </p:nvSpPr>
        <p:spPr>
          <a:xfrm>
            <a:off x="2756437" y="3420060"/>
            <a:ext cx="3631122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(1960, 9, 2);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Birthday&amp;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rbd.year</a:t>
            </a:r>
            <a:r>
              <a:rPr lang="en-US" sz="18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1964;</a:t>
            </a:r>
          </a:p>
        </p:txBody>
      </p:sp>
    </p:spTree>
    <p:extLst>
      <p:ext uri="{BB962C8B-B14F-4D97-AF65-F5344CB8AC3E}">
        <p14:creationId xmlns:p14="http://schemas.microsoft.com/office/powerpoint/2010/main" val="45807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758CE-FFB4-D346-BE1A-579D9FB15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0B13-8D16-CA42-96DE-0C3C989AC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declare a function’s parameter to be a </a:t>
            </a:r>
            <a:r>
              <a:rPr lang="en-US" u="sng" dirty="0"/>
              <a:t>reference</a:t>
            </a:r>
            <a:r>
              <a:rPr lang="en-US" dirty="0"/>
              <a:t>, you are saying that the parameter is an </a:t>
            </a:r>
            <a:r>
              <a:rPr lang="en-US" u="sng" dirty="0"/>
              <a:t>alias</a:t>
            </a:r>
            <a:r>
              <a:rPr lang="en-US" dirty="0"/>
              <a:t> of the caller’s argument.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Function parameter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dirty="0"/>
              <a:t> is an alias for the </a:t>
            </a:r>
            <a:br>
              <a:rPr lang="en-US" dirty="0"/>
            </a:br>
            <a:r>
              <a:rPr lang="en-US" dirty="0"/>
              <a:t>caller’s argument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. Therefore, any changes </a:t>
            </a:r>
            <a:br>
              <a:rPr lang="en-US" dirty="0"/>
            </a:br>
            <a:r>
              <a:rPr lang="en-US" dirty="0"/>
              <a:t>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dirty="0"/>
              <a:t> in the function changes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instantaneously, because </a:t>
            </a:r>
            <a:r>
              <a:rPr lang="en-US" u="sng" dirty="0"/>
              <a:t>they are the same variable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23E2B-3EB1-A748-ACA2-AA1F24F3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5FDBCB-EA4C-5449-8EC9-8560335E8B90}"/>
              </a:ext>
            </a:extLst>
          </p:cNvPr>
          <p:cNvSpPr txBox="1"/>
          <p:nvPr/>
        </p:nvSpPr>
        <p:spPr>
          <a:xfrm>
            <a:off x="3017537" y="2967335"/>
            <a:ext cx="349326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01325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0586-FE60-3A4F-9A90-50A98947F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References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9EA90-7409-5045-95F5-2FF3DA8FB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return a reference.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Special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is a pointer to the object, </a:t>
            </a:r>
            <a:br>
              <a:rPr lang="en-US" dirty="0"/>
            </a:br>
            <a:r>
              <a:rPr lang="en-US" dirty="0"/>
              <a:t>and therefore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*this</a:t>
            </a:r>
            <a:r>
              <a:rPr lang="en-US" dirty="0"/>
              <a:t> is the object itself.</a:t>
            </a:r>
          </a:p>
          <a:p>
            <a:pPr lvl="1"/>
            <a:r>
              <a:rPr lang="en-US" dirty="0"/>
              <a:t>We are returning an alias to the object.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72ECF-C8FF-F040-9C7B-875715252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A41454-F578-C34F-AE3D-ACE4604B5454}"/>
              </a:ext>
            </a:extLst>
          </p:cNvPr>
          <p:cNvSpPr txBox="1"/>
          <p:nvPr/>
        </p:nvSpPr>
        <p:spPr>
          <a:xfrm>
            <a:off x="757494" y="2317428"/>
            <a:ext cx="7629012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</a:t>
            </a:r>
            <a:r>
              <a:rPr lang="en-US" sz="18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SafeArray</a:t>
            </a:r>
            <a:r>
              <a:rPr lang="en-US" sz="18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::operator =(</a:t>
            </a:r>
            <a:r>
              <a:rPr lang="en-US" sz="18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const</a:t>
            </a:r>
            <a:r>
              <a:rPr lang="en-US" sz="18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SafeArray</a:t>
            </a:r>
            <a:r>
              <a:rPr lang="en-US" sz="18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 </a:t>
            </a:r>
            <a:r>
              <a:rPr lang="en-US" sz="18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rhs</a:t>
            </a:r>
            <a:r>
              <a:rPr lang="en-US" sz="18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8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*this;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71088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E535-715B-FA44-AC72-0794429D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References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7C04C-BF25-4C40-9FC3-78C4C42A9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You can pass a pointer by reference.</a:t>
            </a:r>
          </a:p>
          <a:p>
            <a:pPr lvl="1"/>
            <a:r>
              <a:rPr lang="en-US" dirty="0"/>
              <a:t>The syntax is a bit awkward.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or:</a:t>
            </a:r>
            <a:br>
              <a:rPr lang="en-US" dirty="0"/>
            </a:br>
            <a:r>
              <a:rPr lang="en-US" dirty="0"/>
              <a:t>or: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Note the order of the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and the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.</a:t>
            </a:r>
            <a:endParaRPr lang="en-US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3D971-5B3C-2B42-9752-9DEBF760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80E24E-8412-5948-B9AD-381521DF53AC}"/>
              </a:ext>
            </a:extLst>
          </p:cNvPr>
          <p:cNvSpPr txBox="1"/>
          <p:nvPr/>
        </p:nvSpPr>
        <p:spPr>
          <a:xfrm>
            <a:off x="2926098" y="2606049"/>
            <a:ext cx="321754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</a:t>
            </a:r>
            <a:r>
              <a:rPr lang="en-US" sz="18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&amp;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56FC7F-2C27-D540-8CD9-C2D3B5B5A25F}"/>
              </a:ext>
            </a:extLst>
          </p:cNvPr>
          <p:cNvSpPr txBox="1"/>
          <p:nvPr/>
        </p:nvSpPr>
        <p:spPr>
          <a:xfrm>
            <a:off x="2926098" y="2988434"/>
            <a:ext cx="321754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</a:t>
            </a:r>
            <a:r>
              <a:rPr lang="en-US" sz="18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*&amp;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D5C7B5-AF06-F646-B5AC-FBA5C765F685}"/>
              </a:ext>
            </a:extLst>
          </p:cNvPr>
          <p:cNvSpPr txBox="1"/>
          <p:nvPr/>
        </p:nvSpPr>
        <p:spPr>
          <a:xfrm>
            <a:off x="2926098" y="3370820"/>
            <a:ext cx="307968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8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*&amp;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2891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64EB4-07B7-5F4F-8B6D-1894C36A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References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ADF8-3A5C-8847-9D91-22F1CECB8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The overridden assignment operator </a:t>
            </a:r>
            <a:br>
              <a:rPr lang="en-US" dirty="0"/>
            </a:br>
            <a:r>
              <a:rPr lang="en-US" dirty="0"/>
              <a:t>should return a reference so that a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chained assignment</a:t>
            </a:r>
            <a:r>
              <a:rPr lang="en-US" dirty="0"/>
              <a:t> like</a:t>
            </a:r>
            <a:br>
              <a:rPr lang="en-US" dirty="0"/>
            </a:br>
            <a:r>
              <a:rPr lang="en-US" dirty="0"/>
              <a:t>would work. </a:t>
            </a:r>
          </a:p>
          <a:p>
            <a:pPr lvl="1"/>
            <a:r>
              <a:rPr lang="en-US" dirty="0"/>
              <a:t>Recall the signature of an assignment operator.</a:t>
            </a:r>
          </a:p>
          <a:p>
            <a:pPr lvl="1"/>
            <a:endParaRPr lang="en-US" dirty="0"/>
          </a:p>
          <a:p>
            <a:r>
              <a:rPr lang="en-US" dirty="0"/>
              <a:t>The assignment operator is </a:t>
            </a:r>
            <a:r>
              <a:rPr lang="en-US" dirty="0">
                <a:solidFill>
                  <a:srgbClr val="B23C00"/>
                </a:solidFill>
              </a:rPr>
              <a:t>right associative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is executed as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77C69-05FA-C243-A661-65FE8DE47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EB1333-F5A4-F842-8A26-711DF450DC1C}"/>
              </a:ext>
            </a:extLst>
          </p:cNvPr>
          <p:cNvSpPr txBox="1"/>
          <p:nvPr/>
        </p:nvSpPr>
        <p:spPr>
          <a:xfrm>
            <a:off x="4937756" y="2240293"/>
            <a:ext cx="1563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b = c;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3F056-4A39-6941-9237-0ACB20558804}"/>
              </a:ext>
            </a:extLst>
          </p:cNvPr>
          <p:cNvSpPr txBox="1"/>
          <p:nvPr/>
        </p:nvSpPr>
        <p:spPr>
          <a:xfrm>
            <a:off x="3521151" y="5413773"/>
            <a:ext cx="183896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(b = c);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1DE25-0196-2B43-9BD4-ED7DA9202CD4}"/>
              </a:ext>
            </a:extLst>
          </p:cNvPr>
          <p:cNvSpPr txBox="1"/>
          <p:nvPr/>
        </p:nvSpPr>
        <p:spPr>
          <a:xfrm>
            <a:off x="3521151" y="4520006"/>
            <a:ext cx="1563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b = c;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77749B-856C-3F48-AE9B-1AE41A017B7A}"/>
              </a:ext>
            </a:extLst>
          </p:cNvPr>
          <p:cNvSpPr txBox="1"/>
          <p:nvPr/>
        </p:nvSpPr>
        <p:spPr>
          <a:xfrm>
            <a:off x="1722502" y="3554518"/>
            <a:ext cx="569899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" pitchFamily="2" charset="0"/>
              </a:rPr>
              <a:t>MyClass</a:t>
            </a:r>
            <a:r>
              <a:rPr lang="en-US" sz="1800" b="1" dirty="0">
                <a:solidFill>
                  <a:srgbClr val="B23C00"/>
                </a:solidFill>
                <a:latin typeface="Courier" pitchFamily="2" charset="0"/>
              </a:rPr>
              <a:t>&amp;</a:t>
            </a:r>
            <a:r>
              <a:rPr lang="en-US" sz="1800" b="1" dirty="0">
                <a:latin typeface="Courier" pitchFamily="2" charset="0"/>
              </a:rPr>
              <a:t> operator =(const </a:t>
            </a:r>
            <a:r>
              <a:rPr lang="en-US" sz="1800" b="1" dirty="0" err="1">
                <a:latin typeface="Courier" pitchFamily="2" charset="0"/>
              </a:rPr>
              <a:t>MyClass</a:t>
            </a:r>
            <a:r>
              <a:rPr lang="en-US" sz="1800" b="1" dirty="0">
                <a:solidFill>
                  <a:srgbClr val="B23C00"/>
                </a:solidFill>
                <a:latin typeface="Courier" pitchFamily="2" charset="0"/>
              </a:rPr>
              <a:t>&amp;</a:t>
            </a:r>
            <a:r>
              <a:rPr lang="en-US" sz="1800" b="1" dirty="0">
                <a:latin typeface="Courier" pitchFamily="2" charset="0"/>
              </a:rPr>
              <a:t> </a:t>
            </a:r>
            <a:r>
              <a:rPr lang="en-US" sz="1800" b="1" dirty="0" err="1">
                <a:latin typeface="Courier" pitchFamily="2" charset="0"/>
              </a:rPr>
              <a:t>rhs</a:t>
            </a:r>
            <a:r>
              <a:rPr lang="en-US" sz="1800" b="1" dirty="0">
                <a:latin typeface="Courier" pitchFamily="2" charset="0"/>
              </a:rPr>
              <a:t>);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0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looked at code that was functional </a:t>
            </a:r>
            <a:br>
              <a:rPr lang="en-US" dirty="0"/>
            </a:br>
            <a:r>
              <a:rPr lang="en-US" dirty="0"/>
              <a:t>but was inflexible and hard to maintain.</a:t>
            </a:r>
          </a:p>
          <a:p>
            <a:pPr lvl="4"/>
            <a:endParaRPr lang="en-US" dirty="0"/>
          </a:p>
          <a:p>
            <a:r>
              <a:rPr lang="en-US" dirty="0"/>
              <a:t>Code that was not able to handle </a:t>
            </a:r>
            <a:r>
              <a:rPr lang="en-US" u="sng" dirty="0"/>
              <a:t>change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We </a:t>
            </a:r>
            <a:r>
              <a:rPr lang="en-US" u="sng" dirty="0"/>
              <a:t>incrementally improved</a:t>
            </a:r>
            <a:r>
              <a:rPr lang="en-US" dirty="0"/>
              <a:t> the code.</a:t>
            </a:r>
          </a:p>
          <a:p>
            <a:pPr lvl="1"/>
            <a:r>
              <a:rPr lang="en-US" dirty="0"/>
              <a:t>Encapsulated what varied</a:t>
            </a:r>
          </a:p>
          <a:p>
            <a:pPr lvl="1"/>
            <a:r>
              <a:rPr lang="en-US" dirty="0"/>
              <a:t>Delegated tasks</a:t>
            </a:r>
          </a:p>
          <a:p>
            <a:pPr lvl="1"/>
            <a:r>
              <a:rPr lang="en-US" dirty="0"/>
              <a:t>Wrote code that could scale</a:t>
            </a:r>
          </a:p>
          <a:p>
            <a:pPr lvl="5"/>
            <a:endParaRPr lang="en-US" dirty="0"/>
          </a:p>
          <a:p>
            <a:r>
              <a:rPr lang="en-US" dirty="0"/>
              <a:t>In the process, we applied good </a:t>
            </a:r>
            <a:br>
              <a:rPr lang="en-US" dirty="0"/>
            </a:br>
            <a:r>
              <a:rPr lang="en-US" u="sng" dirty="0"/>
              <a:t>object-oriented design principles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what your customer wants.</a:t>
            </a:r>
          </a:p>
          <a:p>
            <a:pPr lvl="1"/>
            <a:r>
              <a:rPr lang="en-US" dirty="0"/>
              <a:t>Functional and nonfunctional </a:t>
            </a:r>
            <a:r>
              <a:rPr lang="en-US" u="sng" dirty="0"/>
              <a:t>requirements</a:t>
            </a:r>
          </a:p>
          <a:p>
            <a:pPr lvl="1"/>
            <a:r>
              <a:rPr lang="en-US" u="sng" dirty="0"/>
              <a:t>UML diagrams</a:t>
            </a:r>
            <a:r>
              <a:rPr lang="en-US" dirty="0"/>
              <a:t>: Use case, sequence, class</a:t>
            </a:r>
          </a:p>
          <a:p>
            <a:pPr lvl="1"/>
            <a:r>
              <a:rPr lang="en-US" dirty="0"/>
              <a:t>Functional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48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Deal with </a:t>
            </a:r>
            <a:r>
              <a:rPr lang="en-US" u="sng" dirty="0"/>
              <a:t>change</a:t>
            </a:r>
            <a:r>
              <a:rPr lang="en-US" dirty="0"/>
              <a:t> and </a:t>
            </a:r>
            <a:r>
              <a:rPr lang="en-US" u="sng" dirty="0"/>
              <a:t>complexity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Where do classes come from?</a:t>
            </a:r>
          </a:p>
          <a:p>
            <a:pPr lvl="1"/>
            <a:r>
              <a:rPr lang="en-US" dirty="0"/>
              <a:t>Textual analysis</a:t>
            </a:r>
          </a:p>
          <a:p>
            <a:pPr lvl="1"/>
            <a:r>
              <a:rPr lang="en-US" dirty="0"/>
              <a:t>CRC cards (Class Responsibility Collaboration)</a:t>
            </a:r>
          </a:p>
          <a:p>
            <a:pPr lvl="1"/>
            <a:r>
              <a:rPr lang="en-US" u="sng" dirty="0"/>
              <a:t>Class relationships</a:t>
            </a:r>
            <a:r>
              <a:rPr lang="en-US" dirty="0"/>
              <a:t>: dependency, inheritance, aggregation, composition</a:t>
            </a:r>
          </a:p>
          <a:p>
            <a:pPr lvl="1"/>
            <a:r>
              <a:rPr lang="en-US" dirty="0"/>
              <a:t>Design Specification</a:t>
            </a:r>
          </a:p>
          <a:p>
            <a:pPr lvl="5"/>
            <a:endParaRPr lang="en-US" dirty="0"/>
          </a:p>
          <a:p>
            <a:r>
              <a:rPr lang="en-US" dirty="0"/>
              <a:t>Design and implementation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</a:t>
            </a:r>
            <a:r>
              <a:rPr lang="en-US" dirty="0"/>
              <a:t>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41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Object-oriented </a:t>
            </a:r>
            <a:r>
              <a:rPr lang="en-US" u="sng" dirty="0"/>
              <a:t>design characteristics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Encapsulation</a:t>
            </a:r>
          </a:p>
          <a:p>
            <a:pPr lvl="1"/>
            <a:r>
              <a:rPr lang="en-US" dirty="0"/>
              <a:t>Inheritance</a:t>
            </a:r>
          </a:p>
          <a:p>
            <a:pPr lvl="1"/>
            <a:r>
              <a:rPr lang="en-US" dirty="0"/>
              <a:t>Polymorphism</a:t>
            </a:r>
          </a:p>
          <a:p>
            <a:pPr lvl="5"/>
            <a:endParaRPr lang="en-US" dirty="0"/>
          </a:p>
          <a:p>
            <a:r>
              <a:rPr lang="en-US" dirty="0"/>
              <a:t>Object-oriented </a:t>
            </a:r>
            <a:r>
              <a:rPr lang="en-US" u="sng" dirty="0"/>
              <a:t>design principles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Encapsulate what varies.</a:t>
            </a:r>
          </a:p>
          <a:p>
            <a:pPr lvl="1"/>
            <a:r>
              <a:rPr lang="en-US" dirty="0"/>
              <a:t>Code to the interfaces, not specific implementations.</a:t>
            </a:r>
          </a:p>
          <a:p>
            <a:pPr lvl="1"/>
            <a:r>
              <a:rPr lang="en-US" dirty="0"/>
              <a:t>Law of Demeter (“Principle of Least Knowledge”)</a:t>
            </a:r>
          </a:p>
          <a:p>
            <a:pPr lvl="1"/>
            <a:r>
              <a:rPr lang="en-US" dirty="0"/>
              <a:t>Liskov Substitution Principle</a:t>
            </a:r>
          </a:p>
          <a:p>
            <a:pPr lvl="1"/>
            <a:r>
              <a:rPr lang="en-US" dirty="0"/>
              <a:t>Favor composition over inheritance.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Factory classes</a:t>
            </a:r>
          </a:p>
          <a:p>
            <a:pPr lvl="4"/>
            <a:endParaRPr lang="en-US" dirty="0"/>
          </a:p>
          <a:p>
            <a:r>
              <a:rPr lang="en-US" dirty="0"/>
              <a:t>Accessors and mutators</a:t>
            </a:r>
          </a:p>
          <a:p>
            <a:pPr lvl="1"/>
            <a:r>
              <a:rPr lang="en-US" dirty="0"/>
              <a:t>Dangerous setters</a:t>
            </a:r>
          </a:p>
          <a:p>
            <a:pPr lvl="1"/>
            <a:r>
              <a:rPr lang="en-US" dirty="0"/>
              <a:t>Immutable classes</a:t>
            </a:r>
          </a:p>
          <a:p>
            <a:pPr lvl="1"/>
            <a:r>
              <a:rPr lang="en-US" dirty="0"/>
              <a:t>References to immutable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4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E1306-260C-2F48-A63B-8826E64F0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vs. Overriding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95EC0-DCFF-FC4F-A8C8-92F79052C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Overloading</a:t>
            </a:r>
            <a:r>
              <a:rPr lang="en-US" dirty="0"/>
              <a:t> is the ability to define </a:t>
            </a:r>
            <a:br>
              <a:rPr lang="en-US" dirty="0"/>
            </a:br>
            <a:r>
              <a:rPr lang="en-US" dirty="0"/>
              <a:t>multiple functions with the </a:t>
            </a:r>
            <a:r>
              <a:rPr lang="en-US" u="sng" dirty="0"/>
              <a:t>same name</a:t>
            </a:r>
            <a:br>
              <a:rPr lang="en-US" dirty="0"/>
            </a:br>
            <a:r>
              <a:rPr lang="en-US" dirty="0"/>
              <a:t>but with </a:t>
            </a:r>
            <a:r>
              <a:rPr lang="en-US" u="sng" dirty="0"/>
              <a:t>different formal parameters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Parameters differ by number, datatype, or order.</a:t>
            </a:r>
          </a:p>
          <a:p>
            <a:pPr lvl="1"/>
            <a:r>
              <a:rPr lang="en-US" dirty="0"/>
              <a:t>Functions cannot differ only in return datatype.</a:t>
            </a:r>
          </a:p>
          <a:p>
            <a:pPr lvl="1"/>
            <a:r>
              <a:rPr lang="en-US" dirty="0"/>
              <a:t>Which function is called depends on the arguments.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Overriding</a:t>
            </a:r>
            <a:r>
              <a:rPr lang="en-US" dirty="0"/>
              <a:t> is the ability of a member function of a subclass to </a:t>
            </a:r>
            <a:r>
              <a:rPr lang="en-US" u="sng" dirty="0"/>
              <a:t>redefine a member function</a:t>
            </a:r>
            <a:r>
              <a:rPr lang="en-US" dirty="0"/>
              <a:t> in the superclass with the </a:t>
            </a:r>
            <a:r>
              <a:rPr lang="en-US" u="sng" dirty="0"/>
              <a:t>same signature</a:t>
            </a:r>
            <a:r>
              <a:rPr lang="en-US" dirty="0"/>
              <a:t> (name, parameters, and return datatype).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E8CB5-5D6A-744F-8410-A58802D4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6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  <a:p>
            <a:pPr lvl="1"/>
            <a:r>
              <a:rPr lang="en-US" dirty="0"/>
              <a:t>Cohesion</a:t>
            </a:r>
          </a:p>
          <a:p>
            <a:pPr lvl="1"/>
            <a:r>
              <a:rPr lang="en-US" dirty="0"/>
              <a:t>Completeness</a:t>
            </a:r>
          </a:p>
          <a:p>
            <a:pPr lvl="1"/>
            <a:r>
              <a:rPr lang="en-US" dirty="0"/>
              <a:t>Convenience</a:t>
            </a:r>
          </a:p>
          <a:p>
            <a:pPr lvl="1"/>
            <a:r>
              <a:rPr lang="en-US" dirty="0"/>
              <a:t>Clarity</a:t>
            </a:r>
          </a:p>
          <a:p>
            <a:pPr lvl="1"/>
            <a:r>
              <a:rPr lang="en-US" dirty="0"/>
              <a:t>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94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Programming by contract</a:t>
            </a:r>
          </a:p>
          <a:p>
            <a:pPr lvl="1"/>
            <a:r>
              <a:rPr lang="en-US" dirty="0"/>
              <a:t>Precondition</a:t>
            </a:r>
          </a:p>
          <a:p>
            <a:pPr lvl="1"/>
            <a:r>
              <a:rPr lang="en-US" dirty="0"/>
              <a:t>Postcondition</a:t>
            </a:r>
          </a:p>
          <a:p>
            <a:pPr lvl="1"/>
            <a:r>
              <a:rPr lang="en-US" dirty="0"/>
              <a:t>Invariant</a:t>
            </a:r>
          </a:p>
          <a:p>
            <a:pPr lvl="5"/>
            <a:endParaRPr lang="en-US" dirty="0"/>
          </a:p>
          <a:p>
            <a:r>
              <a:rPr lang="en-US" dirty="0"/>
              <a:t>Favor composition over inheritance</a:t>
            </a:r>
          </a:p>
          <a:p>
            <a:pPr lvl="1"/>
            <a:r>
              <a:rPr lang="en-US" dirty="0"/>
              <a:t>Delegation</a:t>
            </a:r>
          </a:p>
          <a:p>
            <a:pPr lvl="1"/>
            <a:r>
              <a:rPr lang="en-US" dirty="0"/>
              <a:t>“Has a” is often better than “is a”</a:t>
            </a:r>
          </a:p>
          <a:p>
            <a:pPr lvl="1"/>
            <a:r>
              <a:rPr lang="en-US" dirty="0" err="1"/>
              <a:t>SimUDuck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2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B2F0-5A0B-0347-B2A5-51429733D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E9324-7CDF-4243-A660-58289FFD8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  <a:p>
            <a:pPr lvl="1"/>
            <a:r>
              <a:rPr lang="en-US" dirty="0"/>
              <a:t>Abstract classes</a:t>
            </a:r>
          </a:p>
          <a:p>
            <a:pPr lvl="1"/>
            <a:r>
              <a:rPr lang="en-US" dirty="0"/>
              <a:t>Pure virtual member functions</a:t>
            </a:r>
          </a:p>
          <a:p>
            <a:pPr lvl="1"/>
            <a:r>
              <a:rPr lang="en-US" dirty="0"/>
              <a:t>Virtual destructors</a:t>
            </a:r>
          </a:p>
          <a:p>
            <a:pPr lvl="4"/>
            <a:endParaRPr lang="en-US" dirty="0"/>
          </a:p>
          <a:p>
            <a:r>
              <a:rPr lang="en-US" dirty="0"/>
              <a:t>Rock-Paper-Scissors game</a:t>
            </a:r>
          </a:p>
          <a:p>
            <a:pPr lvl="1"/>
            <a:r>
              <a:rPr lang="en-US" dirty="0"/>
              <a:t>Random choice</a:t>
            </a:r>
          </a:p>
          <a:p>
            <a:pPr lvl="1"/>
            <a:r>
              <a:rPr lang="en-US" dirty="0"/>
              <a:t>Simple machine learning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EB4B6-83D1-F14F-9200-2A0C725A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88025-D293-364D-B60C-69CC5498C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16D4A-5926-ED43-A582-D5134C2A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536DAF-5F19-1547-BECE-EF03ECBAD217}"/>
              </a:ext>
            </a:extLst>
          </p:cNvPr>
          <p:cNvSpPr txBox="1"/>
          <p:nvPr/>
        </p:nvSpPr>
        <p:spPr>
          <a:xfrm>
            <a:off x="747074" y="1564718"/>
            <a:ext cx="7649851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A combination of multiple-choice and short-answer questions.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Use a standard browser to access Canvas. No lockdown browser.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Open book, notes, laptop, internet.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No communication</a:t>
            </a:r>
            <a:r>
              <a:rPr lang="en-US" sz="2000" dirty="0">
                <a:solidFill>
                  <a:srgbClr val="0033CC"/>
                </a:solidFill>
              </a:rPr>
              <a:t> with anyone else during the exam.</a:t>
            </a:r>
          </a:p>
          <a:p>
            <a:pPr algn="ctr"/>
            <a:r>
              <a:rPr lang="en-US" sz="10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Turn on your camera during the exam for proctoring.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The exam will be recorded.</a:t>
            </a:r>
          </a:p>
        </p:txBody>
      </p:sp>
    </p:spTree>
    <p:extLst>
      <p:ext uri="{BB962C8B-B14F-4D97-AF65-F5344CB8AC3E}">
        <p14:creationId xmlns:p14="http://schemas.microsoft.com/office/powerpoint/2010/main" val="3753650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51AF-F405-7049-9A8F-8F7D1713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11527-9542-2A43-8108-CF4581CD3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A typical meeting with clients </a:t>
            </a:r>
            <a:br>
              <a:rPr lang="en-US" dirty="0"/>
            </a:br>
            <a:r>
              <a:rPr lang="en-US" dirty="0"/>
              <a:t>to gather requirements?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49A55-C285-4C4F-AFA8-6C6C4004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6F0123-BD50-3D4B-BD15-E14C4BB805B8}"/>
              </a:ext>
            </a:extLst>
          </p:cNvPr>
          <p:cNvSpPr txBox="1"/>
          <p:nvPr/>
        </p:nvSpPr>
        <p:spPr>
          <a:xfrm>
            <a:off x="1634208" y="2268838"/>
            <a:ext cx="5875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2"/>
              </a:rPr>
              <a:t>https://www.youtube.com/watch?v=BKorP55Aqvg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84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8BFF-4014-A147-AFA1-B01605D8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Overload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FFC58-0FD0-8A4B-AEDD-B49B9EB48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perform </a:t>
            </a:r>
            <a:r>
              <a:rPr lang="en-US" u="sng" dirty="0"/>
              <a:t>conceptually similar actions</a:t>
            </a:r>
            <a:r>
              <a:rPr lang="en-US" dirty="0"/>
              <a:t>, differing only in their parameters.</a:t>
            </a:r>
          </a:p>
          <a:p>
            <a:pPr lvl="1"/>
            <a:r>
              <a:rPr lang="en-US" dirty="0"/>
              <a:t>Examples:</a:t>
            </a:r>
          </a:p>
          <a:p>
            <a:pPr lvl="3"/>
            <a:endParaRPr lang="en-US" dirty="0"/>
          </a:p>
          <a:p>
            <a:r>
              <a:rPr lang="en-US" dirty="0"/>
              <a:t>Functions perform the </a:t>
            </a:r>
            <a:r>
              <a:rPr lang="en-US" u="sng" dirty="0"/>
              <a:t>same action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only through different parameters.</a:t>
            </a:r>
          </a:p>
          <a:p>
            <a:pPr lvl="1"/>
            <a:r>
              <a:rPr lang="en-US" dirty="0"/>
              <a:t>Examples:</a:t>
            </a:r>
          </a:p>
          <a:p>
            <a:pPr lvl="3"/>
            <a:endParaRPr lang="en-US" dirty="0"/>
          </a:p>
          <a:p>
            <a:r>
              <a:rPr lang="en-US" dirty="0"/>
              <a:t>Functions perform </a:t>
            </a:r>
            <a:r>
              <a:rPr lang="en-US" u="sng" dirty="0"/>
              <a:t>equivalent actions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different parameters.</a:t>
            </a:r>
          </a:p>
          <a:p>
            <a:pPr lvl="1"/>
            <a:r>
              <a:rPr lang="en-US" dirty="0"/>
              <a:t>Examples: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1AEFA-10CA-9645-A55A-08B2727A8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26CCF-79AA-534B-BE52-1CF8B731239E}"/>
              </a:ext>
            </a:extLst>
          </p:cNvPr>
          <p:cNvSpPr txBox="1"/>
          <p:nvPr/>
        </p:nvSpPr>
        <p:spPr>
          <a:xfrm>
            <a:off x="3108976" y="2240293"/>
            <a:ext cx="5739072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value);  // to standard out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value, File out);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A65159-414A-7842-8B37-9703D004B5AC}"/>
              </a:ext>
            </a:extLst>
          </p:cNvPr>
          <p:cNvSpPr txBox="1"/>
          <p:nvPr/>
        </p:nvSpPr>
        <p:spPr>
          <a:xfrm>
            <a:off x="3108976" y="3977634"/>
            <a:ext cx="351731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DrawDot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DrawDot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(Point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5DA5AF-8D33-9947-9AB2-7040838BABAB}"/>
              </a:ext>
            </a:extLst>
          </p:cNvPr>
          <p:cNvSpPr txBox="1"/>
          <p:nvPr/>
        </p:nvSpPr>
        <p:spPr>
          <a:xfrm>
            <a:off x="3108976" y="5587395"/>
            <a:ext cx="401103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WriteMessage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*text);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WriteMessage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text);</a:t>
            </a:r>
          </a:p>
        </p:txBody>
      </p:sp>
    </p:spTree>
    <p:extLst>
      <p:ext uri="{BB962C8B-B14F-4D97-AF65-F5344CB8AC3E}">
        <p14:creationId xmlns:p14="http://schemas.microsoft.com/office/powerpoint/2010/main" val="11068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1CD9-47AD-2D49-A8B8-DB0107FB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6884C-25B9-1840-BB29-AEEC1A60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9D06F4-30E4-B040-A679-10039D209C9E}"/>
              </a:ext>
            </a:extLst>
          </p:cNvPr>
          <p:cNvSpPr txBox="1"/>
          <p:nvPr/>
        </p:nvSpPr>
        <p:spPr>
          <a:xfrm>
            <a:off x="983708" y="1508781"/>
            <a:ext cx="7176584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Birthday&amp; bd1, const Birthday&amp; bd2)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bd1.year - bd2.year;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&lt;&lt;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const Birthday&amp; bd)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"/"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"/"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bd.year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outs;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FBCBB-C901-424A-91A5-7E8533DBD955}"/>
              </a:ext>
            </a:extLst>
          </p:cNvPr>
          <p:cNvSpPr txBox="1"/>
          <p:nvPr/>
        </p:nvSpPr>
        <p:spPr>
          <a:xfrm>
            <a:off x="6583658" y="3894049"/>
            <a:ext cx="14045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Overload.cpp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4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3C8BD-0C08-DB4F-B3FA-48E64961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7B18-DED7-EC40-A25F-80DCBA83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E4B9CC-3CE7-F146-97C1-E3DBE1536FBC}"/>
              </a:ext>
            </a:extLst>
          </p:cNvPr>
          <p:cNvSpPr txBox="1"/>
          <p:nvPr/>
        </p:nvSpPr>
        <p:spPr>
          <a:xfrm>
            <a:off x="989128" y="1200864"/>
            <a:ext cx="7165744" cy="44319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2, k, n, m;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str1 = "Hello", str2 = "world", greeting;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bd1(1990, 9, 2), bd2(2000, 4, 3);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Overloaded + operator.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=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j;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greeting = str1 + ", " + str2;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k &lt;&lt; " " &lt;&lt; greeting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Overloaded - operator.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j;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n = bd2 - bd1;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 = operator -(bd2, bd1);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 &lt;&lt; k &lt;&lt;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 &lt;&lt; n &lt;&lt;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 &lt;&lt; m &lt;&lt;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Overloaded &lt;&lt; operator.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bd1 &lt;&lt;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F3B9FF-427D-C74F-8F55-1C88A3266021}"/>
              </a:ext>
            </a:extLst>
          </p:cNvPr>
          <p:cNvSpPr txBox="1"/>
          <p:nvPr/>
        </p:nvSpPr>
        <p:spPr>
          <a:xfrm>
            <a:off x="6766536" y="5257780"/>
            <a:ext cx="1688283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Hello, world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-1 10 10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9/2/1990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560FE-CBBA-224F-91E7-4CC1B6C0CC5C}"/>
              </a:ext>
            </a:extLst>
          </p:cNvPr>
          <p:cNvSpPr txBox="1"/>
          <p:nvPr/>
        </p:nvSpPr>
        <p:spPr>
          <a:xfrm>
            <a:off x="7040853" y="1299184"/>
            <a:ext cx="14045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Overload.cpp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8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DFFF-5CA4-D149-BB1F-CAF9DFE7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Override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7081B-B45B-CC4A-80A8-2B83E8CBC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subclass’s member function has the </a:t>
            </a:r>
            <a:br>
              <a:rPr lang="en-US" dirty="0"/>
            </a:br>
            <a:r>
              <a:rPr lang="en-US" dirty="0"/>
              <a:t>same signature as the superclass’s member function, but the </a:t>
            </a:r>
            <a:r>
              <a:rPr lang="en-US" u="sng" dirty="0"/>
              <a:t>subclass’s function must execute</a:t>
            </a:r>
            <a:r>
              <a:rPr lang="en-US" dirty="0"/>
              <a:t> instead of the superclass’s function.</a:t>
            </a:r>
          </a:p>
          <a:p>
            <a:pPr lvl="1"/>
            <a:r>
              <a:rPr lang="en-US" dirty="0"/>
              <a:t>Example: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 class’s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get_pay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br>
              <a:rPr lang="en-US" dirty="0"/>
            </a:br>
            <a:r>
              <a:rPr lang="en-US" dirty="0"/>
              <a:t>member function overrides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dirty="0"/>
              <a:t> superclass’s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get_pay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member function.</a:t>
            </a:r>
          </a:p>
          <a:p>
            <a:r>
              <a:rPr lang="en-US" dirty="0"/>
              <a:t>From a subclass function, use the scope resolution operator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/>
              <a:t> to call a superclass function that the subclass has overridden.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Employee::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get_pay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.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A05E8-14F5-D846-9FB3-F06171C47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12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C4E1F9-786A-7347-99EF-867B5BEFDE24}"/>
              </a:ext>
            </a:extLst>
          </p:cNvPr>
          <p:cNvSpPr txBox="1"/>
          <p:nvPr/>
        </p:nvSpPr>
        <p:spPr>
          <a:xfrm>
            <a:off x="365805" y="1442621"/>
            <a:ext cx="5760657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Employee() {}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pay(double rate, double hours)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rate*hours;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Manager : public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Manager(double b) : bonus(b) {}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pay(double rate, double hours)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Employee::pay(rate, hours) + bonus;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bonus;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755FBA-4366-A041-8010-C6CE85F17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Override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3E619-A19B-1040-8DF0-F18E7EEE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DF1F8-1D46-3941-95F8-A86EA57AC24E}"/>
              </a:ext>
            </a:extLst>
          </p:cNvPr>
          <p:cNvSpPr txBox="1"/>
          <p:nvPr/>
        </p:nvSpPr>
        <p:spPr>
          <a:xfrm>
            <a:off x="4572000" y="1273344"/>
            <a:ext cx="13596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Override.cpp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DBBADD-669B-0F45-A6A4-6D8A3BBE18F4}"/>
              </a:ext>
            </a:extLst>
          </p:cNvPr>
          <p:cNvSpPr txBox="1"/>
          <p:nvPr/>
        </p:nvSpPr>
        <p:spPr>
          <a:xfrm>
            <a:off x="4480561" y="2971805"/>
            <a:ext cx="4051109" cy="160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mgr.pay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(50, 40)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4FAF8-1D7B-744D-A948-F57C8F83E12E}"/>
              </a:ext>
            </a:extLst>
          </p:cNvPr>
          <p:cNvSpPr txBox="1"/>
          <p:nvPr/>
        </p:nvSpPr>
        <p:spPr>
          <a:xfrm>
            <a:off x="6408877" y="4434829"/>
            <a:ext cx="614271" cy="30777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2010</a:t>
            </a:r>
          </a:p>
        </p:txBody>
      </p:sp>
    </p:spTree>
    <p:extLst>
      <p:ext uri="{BB962C8B-B14F-4D97-AF65-F5344CB8AC3E}">
        <p14:creationId xmlns:p14="http://schemas.microsoft.com/office/powerpoint/2010/main" val="386250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107B-D94F-C64F-8216-842D2662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vs.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A151F-2187-F048-BB18-F201E72E6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1"/>
            <a:ext cx="8412433" cy="4785330"/>
          </a:xfrm>
        </p:spPr>
        <p:txBody>
          <a:bodyPr/>
          <a:lstStyle/>
          <a:p>
            <a:r>
              <a:rPr lang="en-US" dirty="0"/>
              <a:t>The value of a </a:t>
            </a:r>
            <a:r>
              <a:rPr lang="en-US" u="sng" dirty="0"/>
              <a:t>pointer</a:t>
            </a:r>
            <a:r>
              <a:rPr lang="en-US" dirty="0"/>
              <a:t> variable is the </a:t>
            </a:r>
            <a:r>
              <a:rPr lang="en-US" u="sng" dirty="0"/>
              <a:t>address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another variable.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Pointer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dirty="0"/>
              <a:t> contains the address of variable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Pointer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/>
              <a:t> contains the address of the dynamically allocated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object.</a:t>
            </a:r>
          </a:p>
          <a:p>
            <a:pPr lvl="5"/>
            <a:endParaRPr lang="en-US" dirty="0"/>
          </a:p>
          <a:p>
            <a:r>
              <a:rPr lang="en-US" dirty="0"/>
              <a:t>A </a:t>
            </a:r>
            <a:r>
              <a:rPr lang="en-US" u="sng" dirty="0"/>
              <a:t>reference</a:t>
            </a:r>
            <a:r>
              <a:rPr lang="en-US" dirty="0"/>
              <a:t> variable is an </a:t>
            </a:r>
            <a:r>
              <a:rPr lang="en-US" u="sng" dirty="0"/>
              <a:t>alias</a:t>
            </a:r>
            <a:r>
              <a:rPr lang="en-US" dirty="0"/>
              <a:t> for an already existing variable.</a:t>
            </a:r>
          </a:p>
          <a:p>
            <a:pPr lvl="1"/>
            <a:r>
              <a:rPr lang="en-US" dirty="0"/>
              <a:t>Both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now refer to the same variable.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1F657-3B69-634E-8414-CFE2011F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A830DA-40C6-1A42-B063-91DAB0C117AE}"/>
              </a:ext>
            </a:extLst>
          </p:cNvPr>
          <p:cNvSpPr txBox="1"/>
          <p:nvPr/>
        </p:nvSpPr>
        <p:spPr>
          <a:xfrm>
            <a:off x="2102457" y="2240293"/>
            <a:ext cx="524534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*p1 = 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*p2 = new Birthday(1963, 9, 2);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8475B-6FB6-5640-8C7D-CE0A1FAB0FFC}"/>
              </a:ext>
            </a:extLst>
          </p:cNvPr>
          <p:cNvSpPr txBox="1"/>
          <p:nvPr/>
        </p:nvSpPr>
        <p:spPr>
          <a:xfrm>
            <a:off x="3800795" y="5166341"/>
            <a:ext cx="166584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r1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9049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6410-1DAA-C84D-8DB8-3FE83B1C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vs. References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2F095-FAB5-E849-B2AD-80C83F24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pointers and references are implemented as addresses, but there are major differences.</a:t>
            </a:r>
          </a:p>
          <a:p>
            <a:pPr lvl="4"/>
            <a:endParaRPr lang="en-US" dirty="0"/>
          </a:p>
          <a:p>
            <a:r>
              <a:rPr lang="en-US" dirty="0"/>
              <a:t>A pointer variable can be reassigned: </a:t>
            </a:r>
          </a:p>
          <a:p>
            <a:pPr lvl="1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A reference variable must be assigned at initialization and then cannot be reassigned.</a:t>
            </a:r>
          </a:p>
          <a:p>
            <a:pPr lvl="1"/>
            <a:endParaRPr lang="en-US" dirty="0"/>
          </a:p>
          <a:p>
            <a:r>
              <a:rPr lang="en-US" dirty="0"/>
              <a:t>A pointer variable can be null.</a:t>
            </a:r>
          </a:p>
          <a:p>
            <a:pPr lvl="1"/>
            <a:r>
              <a:rPr lang="en-US" dirty="0"/>
              <a:t>A reference variable can only be an alias </a:t>
            </a:r>
            <a:br>
              <a:rPr lang="en-US" dirty="0"/>
            </a:br>
            <a:r>
              <a:rPr lang="en-US" dirty="0"/>
              <a:t>for another variable.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54BF1-500B-DC4B-8443-C2F62D31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33885A-D988-294C-9BE2-BDA0C402D2F8}"/>
              </a:ext>
            </a:extLst>
          </p:cNvPr>
          <p:cNvSpPr txBox="1"/>
          <p:nvPr/>
        </p:nvSpPr>
        <p:spPr>
          <a:xfrm>
            <a:off x="2628198" y="2971805"/>
            <a:ext cx="401103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p1 = &amp;j;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p2 = new Birthday(1967, 4, 3);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F800BB-25E4-FA4E-9622-C6F83853DA8B}"/>
              </a:ext>
            </a:extLst>
          </p:cNvPr>
          <p:cNvSpPr txBox="1"/>
          <p:nvPr/>
        </p:nvSpPr>
        <p:spPr>
          <a:xfrm>
            <a:off x="5943585" y="4983463"/>
            <a:ext cx="178927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p2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F82213-F905-3748-94D0-5198508EE866}"/>
              </a:ext>
            </a:extLst>
          </p:cNvPr>
          <p:cNvSpPr txBox="1"/>
          <p:nvPr/>
        </p:nvSpPr>
        <p:spPr>
          <a:xfrm>
            <a:off x="3739078" y="4505198"/>
            <a:ext cx="166584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r1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6738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27713</TotalTime>
  <Words>1650</Words>
  <Application>Microsoft Macintosh PowerPoint</Application>
  <PresentationFormat>On-screen Show (4:3)</PresentationFormat>
  <Paragraphs>286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Courier</vt:lpstr>
      <vt:lpstr>Courier New</vt:lpstr>
      <vt:lpstr>Times New Roman</vt:lpstr>
      <vt:lpstr>Wingdings</vt:lpstr>
      <vt:lpstr>Quadrant</vt:lpstr>
      <vt:lpstr>CMPE 135 Object-Oriented Analysis and Design March 11 Class Meeting</vt:lpstr>
      <vt:lpstr>Overloading vs. Overriding</vt:lpstr>
      <vt:lpstr>Why Overload</vt:lpstr>
      <vt:lpstr>Operator Overload, cont’d</vt:lpstr>
      <vt:lpstr>Operator Overload, cont’d</vt:lpstr>
      <vt:lpstr>Why Override</vt:lpstr>
      <vt:lpstr>Why Override, cont’d</vt:lpstr>
      <vt:lpstr>Pointers vs. References</vt:lpstr>
      <vt:lpstr>Pointers vs. References, cont’d</vt:lpstr>
      <vt:lpstr>Pointers vs. References, cont’d</vt:lpstr>
      <vt:lpstr>Use of References</vt:lpstr>
      <vt:lpstr>Use of References, cont’d</vt:lpstr>
      <vt:lpstr>Use of References, cont’d</vt:lpstr>
      <vt:lpstr>Use of References, cont’d</vt:lpstr>
      <vt:lpstr>Midterm Review</vt:lpstr>
      <vt:lpstr>Midterm Review, cont’d</vt:lpstr>
      <vt:lpstr>Midterm Review, cont’d</vt:lpstr>
      <vt:lpstr>Midterm Review, cont’d</vt:lpstr>
      <vt:lpstr>Midterm Review, cont’d</vt:lpstr>
      <vt:lpstr>Midterm Review, cont’d</vt:lpstr>
      <vt:lpstr>Midterm Review, cont’d</vt:lpstr>
      <vt:lpstr>Midterm Review, cont’d</vt:lpstr>
      <vt:lpstr>Midterm Format</vt:lpstr>
      <vt:lpstr>Video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654</cp:revision>
  <dcterms:created xsi:type="dcterms:W3CDTF">2008-01-12T03:52:55Z</dcterms:created>
  <dcterms:modified xsi:type="dcterms:W3CDTF">2021-03-11T06:10:32Z</dcterms:modified>
</cp:coreProperties>
</file>